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69" r:id="rId5"/>
    <p:sldId id="265" r:id="rId6"/>
    <p:sldId id="266" r:id="rId7"/>
    <p:sldId id="270" r:id="rId8"/>
    <p:sldId id="271" r:id="rId9"/>
    <p:sldId id="27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743E-60A0-4755-AE21-AC6F11E833FE}" type="datetimeFigureOut">
              <a:rPr lang="ko-KR" altLang="en-US" smtClean="0"/>
              <a:t>2020-12-21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666E-3E0E-49B2-8771-5761F78BBF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68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743E-60A0-4755-AE21-AC6F11E833FE}" type="datetimeFigureOut">
              <a:rPr lang="ko-KR" altLang="en-US" smtClean="0"/>
              <a:t>2020-12-21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666E-3E0E-49B2-8771-5761F78BBF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28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743E-60A0-4755-AE21-AC6F11E833FE}" type="datetimeFigureOut">
              <a:rPr lang="ko-KR" altLang="en-US" smtClean="0"/>
              <a:t>2020-12-21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666E-3E0E-49B2-8771-5761F78BBF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6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743E-60A0-4755-AE21-AC6F11E833FE}" type="datetimeFigureOut">
              <a:rPr lang="ko-KR" altLang="en-US" smtClean="0"/>
              <a:t>2020-12-21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666E-3E0E-49B2-8771-5761F78BBF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52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743E-60A0-4755-AE21-AC6F11E833FE}" type="datetimeFigureOut">
              <a:rPr lang="ko-KR" altLang="en-US" smtClean="0"/>
              <a:t>2020-12-21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666E-3E0E-49B2-8771-5761F78BBF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84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743E-60A0-4755-AE21-AC6F11E833FE}" type="datetimeFigureOut">
              <a:rPr lang="ko-KR" altLang="en-US" smtClean="0"/>
              <a:t>2020-12-21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666E-3E0E-49B2-8771-5761F78BBF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18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743E-60A0-4755-AE21-AC6F11E833FE}" type="datetimeFigureOut">
              <a:rPr lang="ko-KR" altLang="en-US" smtClean="0"/>
              <a:t>2020-12-21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666E-3E0E-49B2-8771-5761F78BBF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9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743E-60A0-4755-AE21-AC6F11E833FE}" type="datetimeFigureOut">
              <a:rPr lang="ko-KR" altLang="en-US" smtClean="0"/>
              <a:t>2020-12-21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666E-3E0E-49B2-8771-5761F78BBF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3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743E-60A0-4755-AE21-AC6F11E833FE}" type="datetimeFigureOut">
              <a:rPr lang="ko-KR" altLang="en-US" smtClean="0"/>
              <a:t>2020-12-21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666E-3E0E-49B2-8771-5761F78BBF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74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743E-60A0-4755-AE21-AC6F11E833FE}" type="datetimeFigureOut">
              <a:rPr lang="ko-KR" altLang="en-US" smtClean="0"/>
              <a:t>2020-12-21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666E-3E0E-49B2-8771-5761F78BBF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58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743E-60A0-4755-AE21-AC6F11E833FE}" type="datetimeFigureOut">
              <a:rPr lang="ko-KR" altLang="en-US" smtClean="0"/>
              <a:t>2020-12-21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666E-3E0E-49B2-8771-5761F78BBF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43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9743E-60A0-4755-AE21-AC6F11E833FE}" type="datetimeFigureOut">
              <a:rPr lang="ko-KR" altLang="en-US" smtClean="0"/>
              <a:t>2020-12-21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1666E-3E0E-49B2-8771-5761F78BBF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17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mjw0623/Graduate-research/blob/master/main.p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4.wmf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29" Type="http://schemas.openxmlformats.org/officeDocument/2006/relationships/image" Target="../media/image19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24" Type="http://schemas.openxmlformats.org/officeDocument/2006/relationships/oleObject" Target="../embeddings/oleObject16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18.wmf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9.bin"/><Relationship Id="rId21" Type="http://schemas.openxmlformats.org/officeDocument/2006/relationships/image" Target="../media/image29.png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Finding </a:t>
            </a:r>
            <a:r>
              <a:rPr lang="en-US" altLang="ko-K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the light </a:t>
            </a:r>
            <a:r>
              <a:rPr lang="en-US" altLang="ko-K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source position </a:t>
            </a:r>
            <a:br>
              <a:rPr lang="en-US" altLang="ko-KR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with steel </a:t>
            </a:r>
            <a:r>
              <a:rPr lang="en-US" altLang="ko-K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spheres</a:t>
            </a:r>
            <a:endParaRPr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664" y="943897"/>
            <a:ext cx="7595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Further improvement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664" y="2283543"/>
            <a:ext cx="8096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https://github.com/kimjw0623/Graduate-research/blob/master/main.py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81664" y="191421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Source Code: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1664" y="3720195"/>
            <a:ext cx="84360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Need to improve: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Measurement accuracy of the raw images (camera rotation, translation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More chrome balls / Size of the chrome balls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Other ways to find highlight point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Proper shutter speed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2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664" y="943897"/>
            <a:ext cx="5781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3411"/>
          <a:stretch/>
        </p:blipFill>
        <p:spPr>
          <a:xfrm>
            <a:off x="8894519" y="1881403"/>
            <a:ext cx="2477731" cy="1600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81663" y="4379569"/>
            <a:ext cx="87257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method consists of two processes:</a:t>
            </a:r>
          </a:p>
          <a:p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 Finding the position of spheres with ring flash highlight </a:t>
            </a:r>
          </a:p>
          <a:p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 Recovering the light source position based on the reflection of the light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06051" y="3481754"/>
            <a:ext cx="287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1. Experiment Settings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1663" y="1881403"/>
            <a:ext cx="78230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Finding the position of the light source is important.</a:t>
            </a: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We will introduce the method of recovering the point light source with steel spheres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This method doesn’t require any user interaction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Conditions: </a:t>
            </a: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Steel spheres have all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same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diameter, and the spheres are lying on a straight line at an equal and known distance. </a:t>
            </a:r>
          </a:p>
        </p:txBody>
      </p:sp>
    </p:spTree>
    <p:extLst>
      <p:ext uri="{BB962C8B-B14F-4D97-AF65-F5344CB8AC3E}">
        <p14:creationId xmlns:p14="http://schemas.microsoft.com/office/powerpoint/2010/main" val="7331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664" y="943897"/>
            <a:ext cx="7447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– Find Camera Intrinsic Parameter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1663" y="2008645"/>
            <a:ext cx="10091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Zhang’s method [1] to find the Intrinsic parameter </a:t>
            </a:r>
          </a:p>
          <a:p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We can evaluate a directional vector from the origin of the camera to a certain pixel </a:t>
            </a:r>
          </a:p>
          <a:p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14492" y="6084717"/>
            <a:ext cx="46423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</a:rPr>
              <a:t>[1] Zhang, </a:t>
            </a:r>
            <a:r>
              <a:rPr lang="en-US" altLang="ko-KR" sz="1400" dirty="0">
                <a:latin typeface="Times New Roman" panose="02020603050405020304" pitchFamily="18" charset="0"/>
              </a:rPr>
              <a:t>Z. 1999. Flexible Camera Calibration By Viewing a Plane From Unknown Orientations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.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</a:t>
            </a:r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</a:t>
            </a:r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Computer Vision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666–673.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575502"/>
              </p:ext>
            </p:extLst>
          </p:nvPr>
        </p:nvGraphicFramePr>
        <p:xfrm>
          <a:off x="781663" y="4263468"/>
          <a:ext cx="2056130" cy="975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3" name="Equation" r:id="rId3" imgW="1498320" imgH="711000" progId="Equation.DSMT4">
                  <p:embed/>
                </p:oleObj>
              </mc:Choice>
              <mc:Fallback>
                <p:oleObj name="Equation" r:id="rId3" imgW="14983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1663" y="4263468"/>
                        <a:ext cx="2056130" cy="975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772687"/>
              </p:ext>
            </p:extLst>
          </p:nvPr>
        </p:nvGraphicFramePr>
        <p:xfrm>
          <a:off x="781663" y="3385748"/>
          <a:ext cx="705167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4" name="Equation" r:id="rId5" imgW="4038480" imgH="457200" progId="Equation.DSMT4">
                  <p:embed/>
                </p:oleObj>
              </mc:Choice>
              <mc:Fallback>
                <p:oleObj name="Equation" r:id="rId5" imgW="4038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1663" y="3385748"/>
                        <a:ext cx="7051675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683425"/>
              </p:ext>
            </p:extLst>
          </p:nvPr>
        </p:nvGraphicFramePr>
        <p:xfrm>
          <a:off x="3300046" y="4545781"/>
          <a:ext cx="32813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5" name="Equation" r:id="rId7" imgW="1930320" imgH="241200" progId="Equation.DSMT4">
                  <p:embed/>
                </p:oleObj>
              </mc:Choice>
              <mc:Fallback>
                <p:oleObj name="Equation" r:id="rId7" imgW="1930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00046" y="4545781"/>
                        <a:ext cx="3281363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566275"/>
              </p:ext>
            </p:extLst>
          </p:nvPr>
        </p:nvGraphicFramePr>
        <p:xfrm>
          <a:off x="758825" y="5421313"/>
          <a:ext cx="67802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6" name="Equation" r:id="rId9" imgW="3822480" imgH="203040" progId="Equation.DSMT4">
                  <p:embed/>
                </p:oleObj>
              </mc:Choice>
              <mc:Fallback>
                <p:oleObj name="Equation" r:id="rId9" imgW="3822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8825" y="5421313"/>
                        <a:ext cx="6780213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81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664" y="943897"/>
            <a:ext cx="9767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Method – Find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Exact Highlight Position in the Image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1664" y="2139459"/>
            <a:ext cx="1064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We have to find the exact highlight pixel in the image. (Use for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ring flash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light source highlight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3" t="85001" r="14167"/>
          <a:stretch/>
        </p:blipFill>
        <p:spPr>
          <a:xfrm>
            <a:off x="938022" y="2771714"/>
            <a:ext cx="3184371" cy="8188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1664" y="3590552"/>
            <a:ext cx="3497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2. Cropped image of ring flash highlights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1664" y="4145469"/>
            <a:ext cx="10762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Considering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peak of each dimension, we can find bright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pixels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automatically and accurately! 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 the image of highlight points, there are 3 elements in each pixel: x, y, and intensity.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binarize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the raw image using the image threshold with Otsu’s method [2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], and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center of the rectangle containing the connected bright pixels as the highlight point.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48202" y="6119336"/>
            <a:ext cx="48453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M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Sezgin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B.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Sankur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(2004). "Survey over image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 and quantitative performance evaluation". </a:t>
            </a:r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Electronic Imaging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664" y="943897"/>
            <a:ext cx="7005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– Find the Position of the Spheres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773030"/>
              </p:ext>
            </p:extLst>
          </p:nvPr>
        </p:nvGraphicFramePr>
        <p:xfrm>
          <a:off x="776766" y="3598144"/>
          <a:ext cx="1537587" cy="436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8" name="Equation" r:id="rId3" imgW="939600" imgH="266400" progId="Equation.DSMT4">
                  <p:embed/>
                </p:oleObj>
              </mc:Choice>
              <mc:Fallback>
                <p:oleObj name="Equation" r:id="rId3" imgW="9396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766" y="3598144"/>
                        <a:ext cx="1537587" cy="436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498454"/>
              </p:ext>
            </p:extLst>
          </p:nvPr>
        </p:nvGraphicFramePr>
        <p:xfrm>
          <a:off x="776766" y="4032530"/>
          <a:ext cx="2177667" cy="41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9" name="Equation" r:id="rId5" imgW="1384200" imgH="266400" progId="Equation.DSMT4">
                  <p:embed/>
                </p:oleObj>
              </mc:Choice>
              <mc:Fallback>
                <p:oleObj name="Equation" r:id="rId5" imgW="1384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6766" y="4032530"/>
                        <a:ext cx="2177667" cy="41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961528"/>
              </p:ext>
            </p:extLst>
          </p:nvPr>
        </p:nvGraphicFramePr>
        <p:xfrm>
          <a:off x="776766" y="4426676"/>
          <a:ext cx="2177667" cy="448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0" name="Equation" r:id="rId7" imgW="1295280" imgH="266400" progId="Equation.DSMT4">
                  <p:embed/>
                </p:oleObj>
              </mc:Choice>
              <mc:Fallback>
                <p:oleObj name="Equation" r:id="rId7" imgW="12952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6766" y="4426676"/>
                        <a:ext cx="2177667" cy="448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121835"/>
              </p:ext>
            </p:extLst>
          </p:nvPr>
        </p:nvGraphicFramePr>
        <p:xfrm>
          <a:off x="768993" y="4851054"/>
          <a:ext cx="62690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1" name="Equation" r:id="rId9" imgW="3911400" imgH="253800" progId="Equation.DSMT4">
                  <p:embed/>
                </p:oleObj>
              </mc:Choice>
              <mc:Fallback>
                <p:oleObj name="Equation" r:id="rId9" imgW="3911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8993" y="4851054"/>
                        <a:ext cx="6269038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514737"/>
              </p:ext>
            </p:extLst>
          </p:nvPr>
        </p:nvGraphicFramePr>
        <p:xfrm>
          <a:off x="2360760" y="3712151"/>
          <a:ext cx="15160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name="Equation" r:id="rId11" imgW="1054080" imgH="203040" progId="Equation.DSMT4">
                  <p:embed/>
                </p:oleObj>
              </mc:Choice>
              <mc:Fallback>
                <p:oleObj name="Equation" r:id="rId11" imgW="1054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60760" y="3712151"/>
                        <a:ext cx="1516062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829806"/>
              </p:ext>
            </p:extLst>
          </p:nvPr>
        </p:nvGraphicFramePr>
        <p:xfrm>
          <a:off x="6146800" y="4233917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name="Equation" r:id="rId13" imgW="914400" imgH="198720" progId="Equation.DSMT4">
                  <p:embed/>
                </p:oleObj>
              </mc:Choice>
              <mc:Fallback>
                <p:oleObj name="Equation" r:id="rId1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46800" y="4233917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399457"/>
              </p:ext>
            </p:extLst>
          </p:nvPr>
        </p:nvGraphicFramePr>
        <p:xfrm>
          <a:off x="7199449" y="4859916"/>
          <a:ext cx="2100504" cy="35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4" name="Equation" r:id="rId15" imgW="1218960" imgH="203040" progId="Equation.DSMT4">
                  <p:embed/>
                </p:oleObj>
              </mc:Choice>
              <mc:Fallback>
                <p:oleObj name="Equation" r:id="rId15" imgW="1218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99449" y="4859916"/>
                        <a:ext cx="2100504" cy="350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28578" y="1617648"/>
            <a:ext cx="881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The ring flash of the camera shows a highlight in the center of the spheres.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Using intrinsic parameters, we can get direction vectors of the highlights in the image.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459573"/>
              </p:ext>
            </p:extLst>
          </p:nvPr>
        </p:nvGraphicFramePr>
        <p:xfrm>
          <a:off x="776766" y="5373638"/>
          <a:ext cx="111093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5" name="Equation" r:id="rId17" imgW="7149960" imgH="228600" progId="Equation.DSMT4">
                  <p:embed/>
                </p:oleObj>
              </mc:Choice>
              <mc:Fallback>
                <p:oleObj name="Equation" r:id="rId17" imgW="7149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6766" y="5373638"/>
                        <a:ext cx="1110932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776766" y="2178189"/>
            <a:ext cx="6570662" cy="1546306"/>
            <a:chOff x="781663" y="2079533"/>
            <a:chExt cx="6570662" cy="1546306"/>
          </a:xfrm>
        </p:grpSpPr>
        <p:graphicFrame>
          <p:nvGraphicFramePr>
            <p:cNvPr id="7" name="개체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7315103"/>
                </p:ext>
              </p:extLst>
            </p:nvPr>
          </p:nvGraphicFramePr>
          <p:xfrm>
            <a:off x="781663" y="2079533"/>
            <a:ext cx="6570662" cy="1185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6" name="Equation" r:id="rId19" imgW="4216320" imgH="761760" progId="Equation.DSMT4">
                    <p:embed/>
                  </p:oleObj>
                </mc:Choice>
                <mc:Fallback>
                  <p:oleObj name="Equation" r:id="rId19" imgW="4216320" imgH="7617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81663" y="2079533"/>
                          <a:ext cx="6570662" cy="1185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개체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9410987"/>
                </p:ext>
              </p:extLst>
            </p:nvPr>
          </p:nvGraphicFramePr>
          <p:xfrm>
            <a:off x="798428" y="3213089"/>
            <a:ext cx="4891087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7" name="Equation" r:id="rId21" imgW="3301920" imgH="279360" progId="Equation.DSMT4">
                    <p:embed/>
                  </p:oleObj>
                </mc:Choice>
                <mc:Fallback>
                  <p:oleObj name="Equation" r:id="rId21" imgW="330192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798428" y="3213089"/>
                          <a:ext cx="4891087" cy="412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개체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0840973"/>
                </p:ext>
              </p:extLst>
            </p:nvPr>
          </p:nvGraphicFramePr>
          <p:xfrm>
            <a:off x="4184650" y="2384425"/>
            <a:ext cx="1143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8" name="Equation" r:id="rId23" imgW="114120" imgH="177480" progId="Equation.DSMT4">
                    <p:embed/>
                  </p:oleObj>
                </mc:Choice>
                <mc:Fallback>
                  <p:oleObj name="Equation" r:id="rId23" imgW="1141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184650" y="2384425"/>
                          <a:ext cx="1143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개체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1714978"/>
                </p:ext>
              </p:extLst>
            </p:nvPr>
          </p:nvGraphicFramePr>
          <p:xfrm>
            <a:off x="4184650" y="2384425"/>
            <a:ext cx="1143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9" name="Equation" r:id="rId24" imgW="114120" imgH="177480" progId="Equation.DSMT4">
                    <p:embed/>
                  </p:oleObj>
                </mc:Choice>
                <mc:Fallback>
                  <p:oleObj name="Equation" r:id="rId24" imgW="1141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184650" y="2384425"/>
                          <a:ext cx="1143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086297"/>
              </p:ext>
            </p:extLst>
          </p:nvPr>
        </p:nvGraphicFramePr>
        <p:xfrm>
          <a:off x="786227" y="5777245"/>
          <a:ext cx="110585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Equation" r:id="rId25" imgW="6933960" imgH="266400" progId="Equation.DSMT4">
                  <p:embed/>
                </p:oleObj>
              </mc:Choice>
              <mc:Fallback>
                <p:oleObj name="Equation" r:id="rId25" imgW="69339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86227" y="5777245"/>
                        <a:ext cx="1105852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73261"/>
              </p:ext>
            </p:extLst>
          </p:nvPr>
        </p:nvGraphicFramePr>
        <p:xfrm>
          <a:off x="768993" y="6269363"/>
          <a:ext cx="112776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Equation" r:id="rId27" imgW="6489360" imgH="203040" progId="Equation.DSMT4">
                  <p:embed/>
                </p:oleObj>
              </mc:Choice>
              <mc:Fallback>
                <p:oleObj name="Equation" r:id="rId27" imgW="6489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68993" y="6269363"/>
                        <a:ext cx="1127760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249701" y="2278615"/>
            <a:ext cx="3729082" cy="227868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168017" y="4479436"/>
            <a:ext cx="389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3. Ring flash yields a highlight to the spheres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664" y="943897"/>
            <a:ext cx="777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Method – Find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Position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of the L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ight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ource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486139"/>
              </p:ext>
            </p:extLst>
          </p:nvPr>
        </p:nvGraphicFramePr>
        <p:xfrm>
          <a:off x="788482" y="2208083"/>
          <a:ext cx="7897812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" name="Equation" r:id="rId3" imgW="5346360" imgH="749160" progId="Equation.DSMT4">
                  <p:embed/>
                </p:oleObj>
              </mc:Choice>
              <mc:Fallback>
                <p:oleObj name="Equation" r:id="rId3" imgW="534636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482" y="2208083"/>
                        <a:ext cx="7897812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1664" y="1707951"/>
            <a:ext cx="790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 this step, the highlight point is the reflection point of the point light source.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244418"/>
              </p:ext>
            </p:extLst>
          </p:nvPr>
        </p:nvGraphicFramePr>
        <p:xfrm>
          <a:off x="788482" y="3657022"/>
          <a:ext cx="5740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8" name="Equation" r:id="rId5" imgW="4063680" imgH="507960" progId="Equation.DSMT4">
                  <p:embed/>
                </p:oleObj>
              </mc:Choice>
              <mc:Fallback>
                <p:oleObj name="Equation" r:id="rId5" imgW="40636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8482" y="3657022"/>
                        <a:ext cx="5740400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810890"/>
              </p:ext>
            </p:extLst>
          </p:nvPr>
        </p:nvGraphicFramePr>
        <p:xfrm>
          <a:off x="781665" y="4387510"/>
          <a:ext cx="1529475" cy="395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9" name="Equation" r:id="rId7" imgW="1079280" imgH="279360" progId="Equation.DSMT4">
                  <p:embed/>
                </p:oleObj>
              </mc:Choice>
              <mc:Fallback>
                <p:oleObj name="Equation" r:id="rId7" imgW="1079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1665" y="4387510"/>
                        <a:ext cx="1529475" cy="395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277853"/>
              </p:ext>
            </p:extLst>
          </p:nvPr>
        </p:nvGraphicFramePr>
        <p:xfrm>
          <a:off x="781663" y="4767619"/>
          <a:ext cx="23828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0" name="Equation" r:id="rId9" imgW="1612800" imgH="253800" progId="Equation.DSMT4">
                  <p:embed/>
                </p:oleObj>
              </mc:Choice>
              <mc:Fallback>
                <p:oleObj name="Equation" r:id="rId9" imgW="1612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1663" y="4767619"/>
                        <a:ext cx="2382837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167879"/>
              </p:ext>
            </p:extLst>
          </p:nvPr>
        </p:nvGraphicFramePr>
        <p:xfrm>
          <a:off x="4140200" y="2374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1" name="Equation" r:id="rId11" imgW="914400" imgH="198720" progId="Equation.DSMT4">
                  <p:embed/>
                </p:oleObj>
              </mc:Choice>
              <mc:Fallback>
                <p:oleObj name="Equation" r:id="rId11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40200" y="2374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993211"/>
              </p:ext>
            </p:extLst>
          </p:nvPr>
        </p:nvGraphicFramePr>
        <p:xfrm>
          <a:off x="781664" y="5158382"/>
          <a:ext cx="49609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2" name="Equation" r:id="rId13" imgW="3187440" imgH="241200" progId="Equation.DSMT4">
                  <p:embed/>
                </p:oleObj>
              </mc:Choice>
              <mc:Fallback>
                <p:oleObj name="Equation" r:id="rId13" imgW="3187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1664" y="5158382"/>
                        <a:ext cx="4960937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765696"/>
              </p:ext>
            </p:extLst>
          </p:nvPr>
        </p:nvGraphicFramePr>
        <p:xfrm>
          <a:off x="781663" y="3300526"/>
          <a:ext cx="51149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" name="Equation" r:id="rId15" imgW="3632040" imgH="266400" progId="Equation.DSMT4">
                  <p:embed/>
                </p:oleObj>
              </mc:Choice>
              <mc:Fallback>
                <p:oleObj name="Equation" r:id="rId15" imgW="36320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81663" y="3300526"/>
                        <a:ext cx="511492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351936"/>
              </p:ext>
            </p:extLst>
          </p:nvPr>
        </p:nvGraphicFramePr>
        <p:xfrm>
          <a:off x="788482" y="5719127"/>
          <a:ext cx="108172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" name="Equation" r:id="rId17" imgW="6895800" imgH="241200" progId="Equation.DSMT4">
                  <p:embed/>
                </p:oleObj>
              </mc:Choice>
              <mc:Fallback>
                <p:oleObj name="Equation" r:id="rId17" imgW="6895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8482" y="5719127"/>
                        <a:ext cx="1081722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750065"/>
              </p:ext>
            </p:extLst>
          </p:nvPr>
        </p:nvGraphicFramePr>
        <p:xfrm>
          <a:off x="781663" y="6155036"/>
          <a:ext cx="1069975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5" name="Equation" r:id="rId19" imgW="6489360" imgH="203040" progId="Equation.DSMT4">
                  <p:embed/>
                </p:oleObj>
              </mc:Choice>
              <mc:Fallback>
                <p:oleObj name="Equation" r:id="rId19" imgW="6489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81663" y="6155036"/>
                        <a:ext cx="10699750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66499" y="2732138"/>
            <a:ext cx="3811563" cy="24262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6055" y="5093813"/>
            <a:ext cx="389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4. Light source highlight from the point light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1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664" y="943897"/>
            <a:ext cx="9767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– Settings 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b="2417"/>
          <a:stretch/>
        </p:blipFill>
        <p:spPr>
          <a:xfrm rot="5400000">
            <a:off x="7637516" y="2550301"/>
            <a:ext cx="3950270" cy="3020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81664" y="2085216"/>
            <a:ext cx="64885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Ring flash light: smartphone flashlight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Point light source: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amp with a light bulb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Steel sphere: 5 steel spheres,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 r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= 1.5cm </a:t>
            </a:r>
            <a:endParaRPr lang="en-US" altLang="ko-K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Camera: image pixel = 1440x1080, shutter speed = 1/8000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Fig. 5. Shows the acquisition setup of this experiment.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Intrinsic parameter of the camera (pixel) : 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We calculated the position of the light source by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changing vector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analyzed the factor affecting the error through comparison with the actual value.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8565" y="6035487"/>
            <a:ext cx="278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5. Acquisition setup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745344"/>
              </p:ext>
            </p:extLst>
          </p:nvPr>
        </p:nvGraphicFramePr>
        <p:xfrm>
          <a:off x="862553" y="4391044"/>
          <a:ext cx="4652839" cy="374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6" name="Equation" r:id="rId4" imgW="2997000" imgH="241200" progId="Equation.DSMT4">
                  <p:embed/>
                </p:oleObj>
              </mc:Choice>
              <mc:Fallback>
                <p:oleObj name="Equation" r:id="rId4" imgW="2997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2553" y="4391044"/>
                        <a:ext cx="4652839" cy="374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53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664" y="943897"/>
            <a:ext cx="9767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– Select highlight pixels from raw image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4" y="1828798"/>
            <a:ext cx="3607633" cy="2705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7714" y="4537231"/>
            <a:ext cx="415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6. Raw image of the highlight of point light source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17" t="83631" r="15079" b="2192"/>
          <a:stretch/>
        </p:blipFill>
        <p:spPr>
          <a:xfrm>
            <a:off x="781664" y="5123541"/>
            <a:ext cx="3607633" cy="9493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3957" y="6072918"/>
            <a:ext cx="2983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7. Cropped highlight image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액자 8"/>
          <p:cNvSpPr/>
          <p:nvPr/>
        </p:nvSpPr>
        <p:spPr>
          <a:xfrm>
            <a:off x="2133911" y="4002374"/>
            <a:ext cx="1885940" cy="487179"/>
          </a:xfrm>
          <a:prstGeom prst="frame">
            <a:avLst>
              <a:gd name="adj1" fmla="val 539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 flipH="1">
            <a:off x="2931886" y="4489553"/>
            <a:ext cx="144995" cy="6339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73293" y="1828798"/>
            <a:ext cx="63671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Find the brightest point using the peak of the intensity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We used the same method for finding ring flash highlight and light source highlight.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binarize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the raw image using the image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threshold,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and consider the center of the rectangle containing the connected bright pixels as the highlight point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 (See Fig. 8)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01234" y="6071578"/>
            <a:ext cx="4519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8. Automatically selected pixels with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binarized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image (with small rectangles)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/>
          <p:cNvCxnSpPr>
            <a:stCxn id="7" idx="3"/>
          </p:cNvCxnSpPr>
          <p:nvPr/>
        </p:nvCxnSpPr>
        <p:spPr>
          <a:xfrm flipV="1">
            <a:off x="4389297" y="5596889"/>
            <a:ext cx="583997" cy="1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t="672" b="11719"/>
          <a:stretch/>
        </p:blipFill>
        <p:spPr>
          <a:xfrm>
            <a:off x="4973293" y="5123541"/>
            <a:ext cx="4375102" cy="94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664" y="943897"/>
            <a:ext cx="9767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– Total Result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97782"/>
              </p:ext>
            </p:extLst>
          </p:nvPr>
        </p:nvGraphicFramePr>
        <p:xfrm>
          <a:off x="781664" y="1843672"/>
          <a:ext cx="11016637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27">
                  <a:extLst>
                    <a:ext uri="{9D8B030D-6E8A-4147-A177-3AD203B41FA5}">
                      <a16:colId xmlns:a16="http://schemas.microsoft.com/office/drawing/2014/main" val="3790413521"/>
                    </a:ext>
                  </a:extLst>
                </a:gridCol>
                <a:gridCol w="1343947">
                  <a:extLst>
                    <a:ext uri="{9D8B030D-6E8A-4147-A177-3AD203B41FA5}">
                      <a16:colId xmlns:a16="http://schemas.microsoft.com/office/drawing/2014/main" val="1037481822"/>
                    </a:ext>
                  </a:extLst>
                </a:gridCol>
                <a:gridCol w="3017162">
                  <a:extLst>
                    <a:ext uri="{9D8B030D-6E8A-4147-A177-3AD203B41FA5}">
                      <a16:colId xmlns:a16="http://schemas.microsoft.com/office/drawing/2014/main" val="976801023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144429384"/>
                    </a:ext>
                  </a:extLst>
                </a:gridCol>
                <a:gridCol w="2781301">
                  <a:extLst>
                    <a:ext uri="{9D8B030D-6E8A-4147-A177-3AD203B41FA5}">
                      <a16:colId xmlns:a16="http://schemas.microsoft.com/office/drawing/2014/main" val="3699065538"/>
                    </a:ext>
                  </a:extLst>
                </a:gridCol>
              </a:tblGrid>
              <a:tr h="335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(cm)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6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6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(cm)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of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r>
                        <a:rPr lang="en-US" altLang="ko-KR" sz="16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sphere position (cm)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of light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position (cm)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light pos. error (cm)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9604241"/>
                  </a:ext>
                </a:extLst>
              </a:tr>
              <a:tr h="335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(5.0, 0, 0)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(0, 17, 50)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(0.21, 3.52, -1.02)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(-11.38, 8.49, 5.07)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7831436"/>
                  </a:ext>
                </a:extLst>
              </a:tr>
              <a:tr h="335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(7.5, 0, 0)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(0, 17, 50)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(0.30, 3.75, -0.72)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(-6.43, -2.65, 13.44)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15.14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914139"/>
                  </a:ext>
                </a:extLst>
              </a:tr>
              <a:tr h="335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(5.0, 0, 2.5)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(0, 17, 50)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(0.15, 3.57, -0.93)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(-9.70, 15.94, 7.12)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19.97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2080985"/>
                  </a:ext>
                </a:extLst>
              </a:tr>
              <a:tr h="3350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(5.0, 0, 5.0)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(0, 17, 50)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(0.46, 4.07, -0.13)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(0.31, -29.95, 31.62)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43.55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3192262"/>
                  </a:ext>
                </a:extLst>
              </a:tr>
              <a:tr h="335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(2.5, 0, 5.0)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(0, 17, 50)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(0.31, 3.78, -0.58)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(-16.38, -5.89, 5.99)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18.40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0786725"/>
                  </a:ext>
                </a:extLst>
              </a:tr>
              <a:tr h="335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(0, 0, 7.5)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(0, 17, 50)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(0.12, 4.81, 1.90)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(-17.78, 24.33, 11.96)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32.41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136097"/>
                  </a:ext>
                </a:extLst>
              </a:tr>
              <a:tr h="335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(0, 0, 10)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(0, 17, 50)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(0.45, 4.96, 1.94)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(-37.81, 13.27, 22.58)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45.99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1589589"/>
                  </a:ext>
                </a:extLst>
              </a:tr>
              <a:tr h="3350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(5.0, 0, 0)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(0, 17, 60)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(0.49, 4.29, -1.06)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(-18.13, -1.03, 15.62)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23.95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5034943"/>
                  </a:ext>
                </a:extLst>
              </a:tr>
              <a:tr h="3350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(7.5, 0, 0)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(0, 17, 60)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(0.45, 4.34, -0.89)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(-13.89, -6.90, 21.71)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211984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59160" y="5196472"/>
            <a:ext cx="8212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Errors of sphere and light position with d and p</a:t>
            </a:r>
          </a:p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positions are in camera coordinates (x, y, z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Actual light position = (50,-31.5,50) 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5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977</Words>
  <Application>Microsoft Office PowerPoint</Application>
  <PresentationFormat>와이드스크린</PresentationFormat>
  <Paragraphs>118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Symbol</vt:lpstr>
      <vt:lpstr>Times New Roman</vt:lpstr>
      <vt:lpstr>Office 테마</vt:lpstr>
      <vt:lpstr>Equation</vt:lpstr>
      <vt:lpstr>Finding the light source position  with steel spheres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light source position  with steel spheres</dc:title>
  <dc:creator>jw</dc:creator>
  <cp:lastModifiedBy>jw</cp:lastModifiedBy>
  <cp:revision>499</cp:revision>
  <dcterms:created xsi:type="dcterms:W3CDTF">2020-11-18T13:53:40Z</dcterms:created>
  <dcterms:modified xsi:type="dcterms:W3CDTF">2020-12-21T08:28:33Z</dcterms:modified>
</cp:coreProperties>
</file>