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AEBDF-FD4E-4395-8170-7CB832A9E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6F4873-E4E3-4A98-AB31-AE345DE2B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3DD08-D162-48EA-8CBE-69EC73B9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0D95-AFF3-43D2-931E-1C224F21116E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5CF554-B7C0-4473-A06F-11249D89E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73BCB-A7D5-4CE1-AA92-40F1C71C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68C7-48EF-4712-9BBA-F8615B135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74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6ACAC-1294-403C-88B2-13EFBDAE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DE6284-F349-4243-8C33-286F38F40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B42E1-19F2-439C-AB4C-9BA80C84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0D95-AFF3-43D2-931E-1C224F21116E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2E75B7-9B4F-4E16-99BF-F20D1429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DAE1D5-D6E6-4D74-9178-FCE2C80F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68C7-48EF-4712-9BBA-F8615B135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2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02161A-01F9-4647-9304-4299530D4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B6C3F0-A959-4124-8963-0257D1E69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28F0F-A6EA-4CC8-8738-87F7CD13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0D95-AFF3-43D2-931E-1C224F21116E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C9324-B4C3-4090-AACA-19F04FDA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C7917-E612-4BF6-BA3C-82ACD01D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68C7-48EF-4712-9BBA-F8615B135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2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600E3-D2F5-4EA9-A9DD-41A946D8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9AFF2-886D-4275-B9BB-93241E0CF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745CB-FA14-48AA-AD7A-C303DCA8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0D95-AFF3-43D2-931E-1C224F21116E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51B79-F3E6-4EC8-B1E9-C7494A0E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D1DB22-5F9E-4BA1-9147-DDD2CA07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68C7-48EF-4712-9BBA-F8615B135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75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41B4C-DB85-41EC-8472-6691E4A8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5FC548-4FB6-4B74-AA27-C8FAC8366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4815B-0F22-401A-B4B6-27972D84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0D95-AFF3-43D2-931E-1C224F21116E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96F86-8A8B-4B1B-A14E-76C46916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8F36DF-DEF9-4C32-8579-C8DE5AD0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68C7-48EF-4712-9BBA-F8615B135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7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149D3-522C-4F8C-8C4F-B0AB469B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BC9D0-0697-4A47-ABFE-C0D906663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C8E665-EDA7-41AD-9F0A-BED15CC13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4D3300-B197-49BF-B739-46524323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0D95-AFF3-43D2-931E-1C224F21116E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B2C197-C89D-49FD-9869-847CA3EE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E5CABD-05B8-49D0-AC53-7382C8C0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68C7-48EF-4712-9BBA-F8615B135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79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34688-3181-4A39-A3F6-12A0DE21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C7FBB5-62E6-4D1C-AD44-E5ED26D3E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D57869-3094-437D-8ABB-D9A686BAD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77BC5C-7C6F-4A3A-9089-128DC3676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2CAFEF-B2AA-4369-8998-4A0CC9E74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BD9EFD-CEFF-4CAB-9606-AA235F7D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0D95-AFF3-43D2-931E-1C224F21116E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1A2C1F-BF58-482D-AB6E-7585DE9D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3E9814-291A-48BD-A783-F4C23959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68C7-48EF-4712-9BBA-F8615B135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97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94F29-C19A-414B-84E9-28B5FCAA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188087-42D2-4399-BC2B-BEEEB82F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0D95-AFF3-43D2-931E-1C224F21116E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8CC548-6F4D-4B37-A35B-EEC63B83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7620BE-E768-48BE-95A2-0A100638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68C7-48EF-4712-9BBA-F8615B135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16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89F221-DC65-4325-953B-BB747F26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0D95-AFF3-43D2-931E-1C224F21116E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1EC303-C414-486A-BA7F-2620064F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7ED601-9A48-421E-9F5E-E2FA5609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68C7-48EF-4712-9BBA-F8615B135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34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ACB98-0CA5-4680-BF1B-26413F0A7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6DD83-E84E-44D8-B976-22E42BF7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D8870B-387F-4B4E-AC60-083C3FB76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0E02E4-3D2C-4F84-A91F-5119CD4D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0D95-AFF3-43D2-931E-1C224F21116E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71201B-BAF7-449C-94AF-69C12166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9C4A2-6549-4CBF-A523-90A8EAF7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68C7-48EF-4712-9BBA-F8615B135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39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E3D91-625F-4178-85BE-698221B9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A4E718-4ADC-4979-A5CD-F0091843B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1FF072-B3CF-45F7-A0CC-AE6385CF6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039999-38B5-43BA-996C-BB2CF2E6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0D95-AFF3-43D2-931E-1C224F21116E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802B34-3D7F-48E7-8C51-7A4CCF3E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ED45B6-72F4-4ED6-AD1B-C8593D7B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68C7-48EF-4712-9BBA-F8615B135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64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3A1AE3-C4D8-4AFE-9A03-AA52F63C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76E032-476A-42E5-AD63-95EC8C160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86852-CAFA-456B-AA62-AAB124231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B0D95-AFF3-43D2-931E-1C224F21116E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0DA35-D0EB-4C4D-8DFA-219FB61B7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0FDC2-9DEA-46F5-8AC4-8C04F9829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368C7-48EF-4712-9BBA-F8615B135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6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6A8F2435-68C6-4A0D-BD51-6AA6B59C08C2}"/>
              </a:ext>
            </a:extLst>
          </p:cNvPr>
          <p:cNvSpPr/>
          <p:nvPr/>
        </p:nvSpPr>
        <p:spPr>
          <a:xfrm>
            <a:off x="381925" y="1261482"/>
            <a:ext cx="1539501" cy="4728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사용자">
            <a:extLst>
              <a:ext uri="{FF2B5EF4-FFF2-40B4-BE49-F238E27FC236}">
                <a16:creationId xmlns:a16="http://schemas.microsoft.com/office/drawing/2014/main" id="{3BE8EFCB-9605-41B1-8586-3DFFBB466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195" y="2032233"/>
            <a:ext cx="914400" cy="914400"/>
          </a:xfrm>
          <a:prstGeom prst="rect">
            <a:avLst/>
          </a:prstGeom>
        </p:spPr>
      </p:pic>
      <p:pic>
        <p:nvPicPr>
          <p:cNvPr id="7" name="그래픽 6" descr="컴퓨터">
            <a:extLst>
              <a:ext uri="{FF2B5EF4-FFF2-40B4-BE49-F238E27FC236}">
                <a16:creationId xmlns:a16="http://schemas.microsoft.com/office/drawing/2014/main" id="{5A05FE02-ABE2-477F-9853-928EDC492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3987" y="2826385"/>
            <a:ext cx="914400" cy="914400"/>
          </a:xfrm>
          <a:prstGeom prst="rect">
            <a:avLst/>
          </a:prstGeom>
        </p:spPr>
      </p:pic>
      <p:pic>
        <p:nvPicPr>
          <p:cNvPr id="11" name="그래픽 10" descr="단일 톱니바퀴">
            <a:extLst>
              <a:ext uri="{FF2B5EF4-FFF2-40B4-BE49-F238E27FC236}">
                <a16:creationId xmlns:a16="http://schemas.microsoft.com/office/drawing/2014/main" id="{D3354900-6AE0-4C6D-A98F-D18B2BC5D6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71237" y="197948"/>
            <a:ext cx="914400" cy="914400"/>
          </a:xfrm>
          <a:prstGeom prst="rect">
            <a:avLst/>
          </a:prstGeom>
        </p:spPr>
      </p:pic>
      <p:pic>
        <p:nvPicPr>
          <p:cNvPr id="13" name="그래픽 12" descr="돋보기">
            <a:extLst>
              <a:ext uri="{FF2B5EF4-FFF2-40B4-BE49-F238E27FC236}">
                <a16:creationId xmlns:a16="http://schemas.microsoft.com/office/drawing/2014/main" id="{0997CAF6-3F7B-4C67-BC4C-887B7B7E9D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63060" y="309393"/>
            <a:ext cx="914400" cy="914400"/>
          </a:xfrm>
          <a:prstGeom prst="rect">
            <a:avLst/>
          </a:prstGeom>
        </p:spPr>
      </p:pic>
      <p:pic>
        <p:nvPicPr>
          <p:cNvPr id="15" name="그래픽 14" descr="동전">
            <a:extLst>
              <a:ext uri="{FF2B5EF4-FFF2-40B4-BE49-F238E27FC236}">
                <a16:creationId xmlns:a16="http://schemas.microsoft.com/office/drawing/2014/main" id="{400CCF7B-9DDA-4AEC-B02F-36C09B81FA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13060" y="459393"/>
            <a:ext cx="914400" cy="914400"/>
          </a:xfrm>
          <a:prstGeom prst="rect">
            <a:avLst/>
          </a:prstGeom>
        </p:spPr>
      </p:pic>
      <p:pic>
        <p:nvPicPr>
          <p:cNvPr id="17" name="그래픽 16" descr="신용카드">
            <a:extLst>
              <a:ext uri="{FF2B5EF4-FFF2-40B4-BE49-F238E27FC236}">
                <a16:creationId xmlns:a16="http://schemas.microsoft.com/office/drawing/2014/main" id="{1BAE6E48-C60C-4C74-B722-DE2BDB68C9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70260" y="1661804"/>
            <a:ext cx="914400" cy="914400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CFCF5AEF-9D8A-4564-B675-B1C2B5099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195" y="3597136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071B82E-D146-4732-9534-077D18123624}"/>
              </a:ext>
            </a:extLst>
          </p:cNvPr>
          <p:cNvSpPr txBox="1"/>
          <p:nvPr/>
        </p:nvSpPr>
        <p:spPr>
          <a:xfrm>
            <a:off x="270012" y="25079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시스템 구성도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D8ADBD-B336-47E4-95B6-811BF9627B93}"/>
              </a:ext>
            </a:extLst>
          </p:cNvPr>
          <p:cNvSpPr txBox="1"/>
          <p:nvPr/>
        </p:nvSpPr>
        <p:spPr>
          <a:xfrm>
            <a:off x="583176" y="2826385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직원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점장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401FE9-90E5-4C11-AB6B-A878AD2F525B}"/>
              </a:ext>
            </a:extLst>
          </p:cNvPr>
          <p:cNvSpPr txBox="1"/>
          <p:nvPr/>
        </p:nvSpPr>
        <p:spPr>
          <a:xfrm>
            <a:off x="614832" y="4447646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직원</a:t>
            </a:r>
            <a:r>
              <a:rPr lang="en-US" altLang="ko-KR" sz="1600" dirty="0"/>
              <a:t>(</a:t>
            </a:r>
            <a:r>
              <a:rPr lang="ko-KR" altLang="en-US" sz="1600" dirty="0"/>
              <a:t>사원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65E756B-2A60-4C86-8984-2F3797CE68F0}"/>
              </a:ext>
            </a:extLst>
          </p:cNvPr>
          <p:cNvCxnSpPr>
            <a:cxnSpLocks/>
          </p:cNvCxnSpPr>
          <p:nvPr/>
        </p:nvCxnSpPr>
        <p:spPr>
          <a:xfrm flipV="1">
            <a:off x="1680595" y="3597136"/>
            <a:ext cx="1430267" cy="69331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3050B24-429D-4AF6-ACCC-B819571674DA}"/>
              </a:ext>
            </a:extLst>
          </p:cNvPr>
          <p:cNvCxnSpPr>
            <a:cxnSpLocks/>
          </p:cNvCxnSpPr>
          <p:nvPr/>
        </p:nvCxnSpPr>
        <p:spPr>
          <a:xfrm>
            <a:off x="1650649" y="2826385"/>
            <a:ext cx="1460213" cy="41772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7A3CC65-D079-435A-B4F6-080E67921673}"/>
              </a:ext>
            </a:extLst>
          </p:cNvPr>
          <p:cNvSpPr txBox="1"/>
          <p:nvPr/>
        </p:nvSpPr>
        <p:spPr>
          <a:xfrm>
            <a:off x="3073632" y="3604745"/>
            <a:ext cx="1064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접속</a:t>
            </a:r>
            <a:endParaRPr lang="en-US" altLang="ko-KR" sz="1600" dirty="0"/>
          </a:p>
          <a:p>
            <a:r>
              <a:rPr lang="en-US" altLang="ko-KR" sz="1600" dirty="0"/>
              <a:t>(POS, PC)</a:t>
            </a:r>
            <a:endParaRPr lang="ko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8DD5701-E6CC-425A-B22C-EC1441C3AF7A}"/>
              </a:ext>
            </a:extLst>
          </p:cNvPr>
          <p:cNvSpPr/>
          <p:nvPr/>
        </p:nvSpPr>
        <p:spPr>
          <a:xfrm>
            <a:off x="4639094" y="1170544"/>
            <a:ext cx="4332143" cy="4819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F573430-F8B5-43A2-9E18-076520541F6F}"/>
              </a:ext>
            </a:extLst>
          </p:cNvPr>
          <p:cNvSpPr/>
          <p:nvPr/>
        </p:nvSpPr>
        <p:spPr>
          <a:xfrm>
            <a:off x="4897780" y="1340644"/>
            <a:ext cx="3533156" cy="43622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 System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34A5A99-6004-4F51-A29F-55A656F17C22}"/>
              </a:ext>
            </a:extLst>
          </p:cNvPr>
          <p:cNvSpPr/>
          <p:nvPr/>
        </p:nvSpPr>
        <p:spPr>
          <a:xfrm>
            <a:off x="4897780" y="2001277"/>
            <a:ext cx="2396438" cy="36861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업무시스템</a:t>
            </a:r>
            <a:endParaRPr lang="en-US" altLang="ko-KR" sz="105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매장 정보 변경</a:t>
            </a:r>
            <a:endParaRPr lang="en-US" altLang="ko-KR" sz="105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조회</a:t>
            </a:r>
            <a:endParaRPr lang="en-US" altLang="ko-KR" sz="1050" dirty="0">
              <a:solidFill>
                <a:schemeClr val="bg2">
                  <a:lumMod val="10000"/>
                </a:schemeClr>
              </a:solidFill>
            </a:endParaRPr>
          </a:p>
          <a:p>
            <a:pPr marL="588600" lvl="1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900" dirty="0">
                <a:solidFill>
                  <a:schemeClr val="bg2">
                    <a:lumMod val="10000"/>
                  </a:schemeClr>
                </a:solidFill>
              </a:rPr>
              <a:t>상품 재고 조회</a:t>
            </a:r>
            <a:endParaRPr lang="en-US" altLang="ko-KR" sz="900" dirty="0">
              <a:solidFill>
                <a:schemeClr val="bg2">
                  <a:lumMod val="10000"/>
                </a:schemeClr>
              </a:solidFill>
            </a:endParaRPr>
          </a:p>
          <a:p>
            <a:pPr marL="588600" lvl="1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900" dirty="0">
                <a:solidFill>
                  <a:schemeClr val="bg2">
                    <a:lumMod val="10000"/>
                  </a:schemeClr>
                </a:solidFill>
              </a:rPr>
              <a:t>판매 영수 조회</a:t>
            </a:r>
            <a:endParaRPr lang="en-US" altLang="ko-KR" sz="900" dirty="0">
              <a:solidFill>
                <a:schemeClr val="bg2">
                  <a:lumMod val="10000"/>
                </a:schemeClr>
              </a:solidFill>
            </a:endParaRPr>
          </a:p>
          <a:p>
            <a:pPr marL="588600" lvl="1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900" dirty="0">
                <a:solidFill>
                  <a:schemeClr val="bg2">
                    <a:lumMod val="10000"/>
                  </a:schemeClr>
                </a:solidFill>
              </a:rPr>
              <a:t>매출 현황 조회</a:t>
            </a:r>
            <a:endParaRPr lang="en-US" altLang="ko-KR" sz="900" dirty="0">
              <a:solidFill>
                <a:schemeClr val="bg2">
                  <a:lumMod val="10000"/>
                </a:schemeClr>
              </a:solidFill>
            </a:endParaRPr>
          </a:p>
          <a:p>
            <a:pPr marL="588600" lvl="1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900" dirty="0">
                <a:solidFill>
                  <a:schemeClr val="bg2">
                    <a:lumMod val="10000"/>
                  </a:schemeClr>
                </a:solidFill>
              </a:rPr>
              <a:t>고객 조회</a:t>
            </a:r>
            <a:endParaRPr lang="en-US" altLang="ko-KR" sz="9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관리</a:t>
            </a:r>
            <a:endParaRPr lang="en-US" altLang="ko-KR" sz="1050" dirty="0">
              <a:solidFill>
                <a:schemeClr val="bg2">
                  <a:lumMod val="10000"/>
                </a:schemeClr>
              </a:solidFill>
            </a:endParaRPr>
          </a:p>
          <a:p>
            <a:pPr marL="540000" lvl="1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900" dirty="0">
                <a:solidFill>
                  <a:schemeClr val="bg2">
                    <a:lumMod val="10000"/>
                  </a:schemeClr>
                </a:solidFill>
              </a:rPr>
              <a:t>회원</a:t>
            </a:r>
            <a:r>
              <a:rPr lang="en-US" altLang="ko-KR" sz="9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bg2">
                    <a:lumMod val="10000"/>
                  </a:schemeClr>
                </a:solidFill>
              </a:rPr>
              <a:t>직원</a:t>
            </a:r>
            <a:r>
              <a:rPr lang="en-US" altLang="ko-KR" sz="9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bg2">
                    <a:lumMod val="10000"/>
                  </a:schemeClr>
                </a:solidFill>
              </a:rPr>
              <a:t>등록</a:t>
            </a:r>
            <a:endParaRPr lang="en-US" altLang="ko-KR" sz="900" dirty="0">
              <a:solidFill>
                <a:schemeClr val="bg2">
                  <a:lumMod val="10000"/>
                </a:schemeClr>
              </a:solidFill>
            </a:endParaRPr>
          </a:p>
          <a:p>
            <a:pPr marL="540000" lvl="1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900" dirty="0">
                <a:solidFill>
                  <a:schemeClr val="bg2">
                    <a:lumMod val="10000"/>
                  </a:schemeClr>
                </a:solidFill>
              </a:rPr>
              <a:t>폐기 등록</a:t>
            </a:r>
            <a:endParaRPr lang="en-US" altLang="ko-KR" sz="900" dirty="0">
              <a:solidFill>
                <a:schemeClr val="bg2">
                  <a:lumMod val="10000"/>
                </a:schemeClr>
              </a:solidFill>
            </a:endParaRPr>
          </a:p>
          <a:p>
            <a:pPr marL="540000" lvl="1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900" dirty="0">
                <a:solidFill>
                  <a:schemeClr val="bg2">
                    <a:lumMod val="10000"/>
                  </a:schemeClr>
                </a:solidFill>
              </a:rPr>
              <a:t>직원 급여 계산</a:t>
            </a:r>
            <a:endParaRPr lang="en-US" altLang="ko-KR" sz="9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발주</a:t>
            </a:r>
            <a:endParaRPr lang="en-US" altLang="ko-KR" sz="105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결제</a:t>
            </a:r>
            <a:endParaRPr lang="en-US" altLang="ko-KR" sz="1050" dirty="0">
              <a:solidFill>
                <a:schemeClr val="bg2">
                  <a:lumMod val="10000"/>
                </a:schemeClr>
              </a:solidFill>
            </a:endParaRPr>
          </a:p>
          <a:p>
            <a:pPr marL="540000" lvl="1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900" dirty="0">
                <a:solidFill>
                  <a:schemeClr val="bg2">
                    <a:lumMod val="10000"/>
                  </a:schemeClr>
                </a:solidFill>
              </a:rPr>
              <a:t>분할</a:t>
            </a:r>
            <a:r>
              <a:rPr lang="ko-KR" altLang="en-US" sz="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bg2">
                    <a:lumMod val="10000"/>
                  </a:schemeClr>
                </a:solidFill>
              </a:rPr>
              <a:t>결제</a:t>
            </a:r>
            <a:endParaRPr lang="en-US" altLang="ko-KR" sz="900" dirty="0">
              <a:solidFill>
                <a:schemeClr val="bg2">
                  <a:lumMod val="10000"/>
                </a:schemeClr>
              </a:solidFill>
            </a:endParaRPr>
          </a:p>
          <a:p>
            <a:pPr marL="540000" lvl="1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900" dirty="0">
                <a:solidFill>
                  <a:schemeClr val="bg2">
                    <a:lumMod val="10000"/>
                  </a:schemeClr>
                </a:solidFill>
              </a:rPr>
              <a:t>현금</a:t>
            </a:r>
            <a:r>
              <a:rPr lang="en-US" altLang="ko-KR" sz="9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bg2">
                    <a:lumMod val="10000"/>
                  </a:schemeClr>
                </a:solidFill>
              </a:rPr>
              <a:t>카드</a:t>
            </a:r>
            <a:r>
              <a:rPr lang="en-US" altLang="ko-KR" sz="9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bg2">
                    <a:lumMod val="10000"/>
                  </a:schemeClr>
                </a:solidFill>
              </a:rPr>
              <a:t>포인트 결제</a:t>
            </a:r>
            <a:endParaRPr lang="en-US" altLang="ko-KR" sz="9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로그 수집</a:t>
            </a:r>
            <a:endParaRPr lang="en-US" altLang="ko-KR" sz="105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이메일 전송</a:t>
            </a:r>
            <a:endParaRPr lang="en-US" altLang="ko-KR" sz="105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180000">
              <a:buFont typeface="Arial" panose="020B0604020202020204" pitchFamily="34" charset="0"/>
              <a:buChar char="•"/>
            </a:pPr>
            <a:endParaRPr lang="en-US" altLang="ko-KR" sz="105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180000">
              <a:buFont typeface="Arial" panose="020B0604020202020204" pitchFamily="34" charset="0"/>
              <a:buChar char="•"/>
            </a:pPr>
            <a:endParaRPr lang="en-US" altLang="ko-KR" sz="105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180000">
              <a:buFont typeface="Arial" panose="020B0604020202020204" pitchFamily="34" charset="0"/>
              <a:buChar char="•"/>
            </a:pPr>
            <a:endParaRPr lang="en-US" altLang="ko-KR" sz="1050" dirty="0">
              <a:solidFill>
                <a:schemeClr val="bg2">
                  <a:lumMod val="10000"/>
                </a:schemeClr>
              </a:solidFill>
            </a:endParaRPr>
          </a:p>
          <a:p>
            <a:endParaRPr lang="ko-KR" altLang="en-US" sz="105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9" name="그래픽 8" descr="데이터베이스">
            <a:extLst>
              <a:ext uri="{FF2B5EF4-FFF2-40B4-BE49-F238E27FC236}">
                <a16:creationId xmlns:a16="http://schemas.microsoft.com/office/drawing/2014/main" id="{32969D78-C370-4CDA-9E5B-6D4ADDBE44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08050" y="3376046"/>
            <a:ext cx="914400" cy="914400"/>
          </a:xfrm>
          <a:prstGeom prst="rect">
            <a:avLst/>
          </a:prstGeom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4F604F1-4FB3-4084-98B4-8BC96D576226}"/>
              </a:ext>
            </a:extLst>
          </p:cNvPr>
          <p:cNvCxnSpPr>
            <a:cxnSpLocks/>
            <a:stCxn id="52" idx="3"/>
            <a:endCxn id="9" idx="1"/>
          </p:cNvCxnSpPr>
          <p:nvPr/>
        </p:nvCxnSpPr>
        <p:spPr>
          <a:xfrm flipV="1">
            <a:off x="7294218" y="3833246"/>
            <a:ext cx="613832" cy="1112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065CA71-58FC-4DC4-AC6B-1433235EFF2F}"/>
              </a:ext>
            </a:extLst>
          </p:cNvPr>
          <p:cNvSpPr txBox="1"/>
          <p:nvPr/>
        </p:nvSpPr>
        <p:spPr>
          <a:xfrm>
            <a:off x="7832872" y="4221098"/>
            <a:ext cx="1064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통합 </a:t>
            </a:r>
            <a:r>
              <a:rPr lang="en-US" altLang="ko-KR" sz="1600" dirty="0"/>
              <a:t>DB</a:t>
            </a:r>
            <a:endParaRPr lang="ko-KR" altLang="en-US" sz="1600" dirty="0"/>
          </a:p>
        </p:txBody>
      </p:sp>
      <p:pic>
        <p:nvPicPr>
          <p:cNvPr id="19" name="그래픽 18" descr="가로 막대형 차트">
            <a:extLst>
              <a:ext uri="{FF2B5EF4-FFF2-40B4-BE49-F238E27FC236}">
                <a16:creationId xmlns:a16="http://schemas.microsoft.com/office/drawing/2014/main" id="{74B200C2-9854-4057-A279-B563AF410F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14213" y="1776871"/>
            <a:ext cx="612473" cy="61247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D8D64CA-3C8C-42AE-9D91-65611E677132}"/>
              </a:ext>
            </a:extLst>
          </p:cNvPr>
          <p:cNvSpPr txBox="1"/>
          <p:nvPr/>
        </p:nvSpPr>
        <p:spPr>
          <a:xfrm>
            <a:off x="9388071" y="2279581"/>
            <a:ext cx="106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Excel </a:t>
            </a:r>
            <a:r>
              <a:rPr lang="ko-KR" altLang="en-US" sz="1200" dirty="0"/>
              <a:t>저장</a:t>
            </a:r>
            <a:r>
              <a:rPr lang="en-US" altLang="ko-KR" sz="1200" dirty="0"/>
              <a:t> </a:t>
            </a:r>
            <a:endParaRPr lang="ko-KR" altLang="en-US" sz="1100" dirty="0"/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A313CABA-15A0-45B1-A4EF-06EC05C42BC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375633" y="2083108"/>
            <a:ext cx="3238580" cy="1145440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A367E45-282A-4811-AE8E-A78E5DD90C87}"/>
              </a:ext>
            </a:extLst>
          </p:cNvPr>
          <p:cNvSpPr/>
          <p:nvPr/>
        </p:nvSpPr>
        <p:spPr>
          <a:xfrm>
            <a:off x="3784391" y="2059473"/>
            <a:ext cx="2396438" cy="36861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업무시스템</a:t>
            </a:r>
            <a:endParaRPr lang="en-US" altLang="ko-KR" sz="1050" dirty="0">
              <a:solidFill>
                <a:schemeClr val="bg2">
                  <a:lumMod val="1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영업관리</a:t>
            </a:r>
            <a:endParaRPr lang="en-US" altLang="ko-KR" sz="1050" dirty="0">
              <a:solidFill>
                <a:schemeClr val="bg2">
                  <a:lumMod val="1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회계관리</a:t>
            </a:r>
            <a:endParaRPr lang="en-US" altLang="ko-KR" sz="1050" dirty="0">
              <a:solidFill>
                <a:schemeClr val="bg2">
                  <a:lumMod val="1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시스템정보관리</a:t>
            </a:r>
            <a:endParaRPr lang="en-US" altLang="ko-KR" sz="1050" dirty="0">
              <a:solidFill>
                <a:schemeClr val="bg2">
                  <a:lumMod val="1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인사</a:t>
            </a:r>
            <a:r>
              <a:rPr lang="en-US" altLang="ko-KR" sz="1050" dirty="0">
                <a:solidFill>
                  <a:schemeClr val="bg2">
                    <a:lumMod val="10000"/>
                  </a:schemeClr>
                </a:solidFill>
              </a:rPr>
              <a:t>/</a:t>
            </a: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급여 관리</a:t>
            </a:r>
            <a:endParaRPr lang="en-US" altLang="ko-KR" sz="1050" dirty="0">
              <a:solidFill>
                <a:schemeClr val="bg2">
                  <a:lumMod val="1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</a:rPr>
              <a:t>고객관리</a:t>
            </a:r>
          </a:p>
        </p:txBody>
      </p:sp>
    </p:spTree>
    <p:extLst>
      <p:ext uri="{BB962C8B-B14F-4D97-AF65-F5344CB8AC3E}">
        <p14:creationId xmlns:p14="http://schemas.microsoft.com/office/powerpoint/2010/main" val="250674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1BB4AD-0DCA-4579-9B01-23B4C1A29827}"/>
              </a:ext>
            </a:extLst>
          </p:cNvPr>
          <p:cNvSpPr/>
          <p:nvPr/>
        </p:nvSpPr>
        <p:spPr>
          <a:xfrm>
            <a:off x="3223987" y="587087"/>
            <a:ext cx="7317364" cy="57851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9E83B2-AB7C-449C-8D86-F7DABDD17551}"/>
              </a:ext>
            </a:extLst>
          </p:cNvPr>
          <p:cNvSpPr/>
          <p:nvPr/>
        </p:nvSpPr>
        <p:spPr>
          <a:xfrm>
            <a:off x="381925" y="587087"/>
            <a:ext cx="1539501" cy="5785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7BD067E6-790F-4DF8-B7D4-35D7F00CD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195" y="2032233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0790EB-7B29-4592-88A9-4693032E9364}"/>
              </a:ext>
            </a:extLst>
          </p:cNvPr>
          <p:cNvSpPr txBox="1"/>
          <p:nvPr/>
        </p:nvSpPr>
        <p:spPr>
          <a:xfrm>
            <a:off x="82137" y="12025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시스템 구성도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665F34-7642-4781-A02F-CF513A045335}"/>
              </a:ext>
            </a:extLst>
          </p:cNvPr>
          <p:cNvSpPr txBox="1"/>
          <p:nvPr/>
        </p:nvSpPr>
        <p:spPr>
          <a:xfrm>
            <a:off x="583176" y="2826385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직원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점장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6A3D10-A93B-4D9D-BF14-331D7D59B689}"/>
              </a:ext>
            </a:extLst>
          </p:cNvPr>
          <p:cNvSpPr/>
          <p:nvPr/>
        </p:nvSpPr>
        <p:spPr>
          <a:xfrm>
            <a:off x="3430929" y="705218"/>
            <a:ext cx="7017995" cy="43622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 System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8D75E2-FE67-4F85-89BF-80751341297D}"/>
              </a:ext>
            </a:extLst>
          </p:cNvPr>
          <p:cNvSpPr/>
          <p:nvPr/>
        </p:nvSpPr>
        <p:spPr>
          <a:xfrm>
            <a:off x="603113" y="696061"/>
            <a:ext cx="1130438" cy="3385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사용자</a:t>
            </a:r>
            <a:endParaRPr lang="ko-KR" altLang="en-US" dirty="0"/>
          </a:p>
        </p:txBody>
      </p:sp>
      <p:pic>
        <p:nvPicPr>
          <p:cNvPr id="17" name="그래픽 16" descr="모니터">
            <a:extLst>
              <a:ext uri="{FF2B5EF4-FFF2-40B4-BE49-F238E27FC236}">
                <a16:creationId xmlns:a16="http://schemas.microsoft.com/office/drawing/2014/main" id="{8C4158A8-7CD8-4499-9030-005EC488EE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4705" y="1783760"/>
            <a:ext cx="656003" cy="65600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BA0204-7FE1-42E2-BFC1-0831D30ADF59}"/>
              </a:ext>
            </a:extLst>
          </p:cNvPr>
          <p:cNvSpPr/>
          <p:nvPr/>
        </p:nvSpPr>
        <p:spPr>
          <a:xfrm>
            <a:off x="3944948" y="1509458"/>
            <a:ext cx="1474445" cy="3479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영업 관리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4362EF2-4ED9-4193-81D9-9FC68268E948}"/>
              </a:ext>
            </a:extLst>
          </p:cNvPr>
          <p:cNvSpPr/>
          <p:nvPr/>
        </p:nvSpPr>
        <p:spPr>
          <a:xfrm>
            <a:off x="6002348" y="1509458"/>
            <a:ext cx="1474445" cy="3479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회계 관리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0E7200F-F8A6-4313-AAF4-BC78E4ED0A7F}"/>
              </a:ext>
            </a:extLst>
          </p:cNvPr>
          <p:cNvSpPr/>
          <p:nvPr/>
        </p:nvSpPr>
        <p:spPr>
          <a:xfrm>
            <a:off x="8063437" y="1509458"/>
            <a:ext cx="1474445" cy="3479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시스템 정보 관리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1392FAF-8D9A-426C-858E-5BB28F82384C}"/>
              </a:ext>
            </a:extLst>
          </p:cNvPr>
          <p:cNvSpPr/>
          <p:nvPr/>
        </p:nvSpPr>
        <p:spPr>
          <a:xfrm>
            <a:off x="8138554" y="3847845"/>
            <a:ext cx="1474445" cy="3479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인사</a:t>
            </a:r>
            <a:r>
              <a:rPr lang="en-US" altLang="ko-KR" sz="1100" dirty="0"/>
              <a:t>/</a:t>
            </a:r>
            <a:r>
              <a:rPr lang="ko-KR" altLang="en-US" sz="1100" dirty="0"/>
              <a:t>급여 관리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A5E876C-B78A-4B1A-AF6A-C5277BBB4FD4}"/>
              </a:ext>
            </a:extLst>
          </p:cNvPr>
          <p:cNvSpPr/>
          <p:nvPr/>
        </p:nvSpPr>
        <p:spPr>
          <a:xfrm>
            <a:off x="3944948" y="3847845"/>
            <a:ext cx="1474445" cy="3479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고객 관리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587ECD8-1BF0-4648-8EDA-4D7AE3F8A821}"/>
              </a:ext>
            </a:extLst>
          </p:cNvPr>
          <p:cNvSpPr/>
          <p:nvPr/>
        </p:nvSpPr>
        <p:spPr>
          <a:xfrm>
            <a:off x="6059497" y="3847845"/>
            <a:ext cx="1474445" cy="3479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구매 관리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DCCAC88-00E0-4BE9-8D42-DF1CB7468C29}"/>
              </a:ext>
            </a:extLst>
          </p:cNvPr>
          <p:cNvSpPr/>
          <p:nvPr/>
        </p:nvSpPr>
        <p:spPr>
          <a:xfrm>
            <a:off x="3939627" y="2042986"/>
            <a:ext cx="1541121" cy="1619245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래픽 37" descr="데이터베이스">
            <a:extLst>
              <a:ext uri="{FF2B5EF4-FFF2-40B4-BE49-F238E27FC236}">
                <a16:creationId xmlns:a16="http://schemas.microsoft.com/office/drawing/2014/main" id="{216F1B15-4CBE-41CA-A8E6-2B4838C251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37349" y="2707739"/>
            <a:ext cx="914400" cy="914400"/>
          </a:xfrm>
          <a:prstGeom prst="rect">
            <a:avLst/>
          </a:prstGeom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822C151-2BD7-4745-8CA5-F5B92649E439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10623517" y="3164939"/>
            <a:ext cx="613832" cy="1112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E74020F-3373-49E3-BBCE-6E0DB0436955}"/>
              </a:ext>
            </a:extLst>
          </p:cNvPr>
          <p:cNvCxnSpPr>
            <a:cxnSpLocks/>
          </p:cNvCxnSpPr>
          <p:nvPr/>
        </p:nvCxnSpPr>
        <p:spPr>
          <a:xfrm flipV="1">
            <a:off x="2128331" y="2723206"/>
            <a:ext cx="881569" cy="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19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96</Words>
  <Application>Microsoft Office PowerPoint</Application>
  <PresentationFormat>와이드스크린</PresentationFormat>
  <Paragraphs>44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고지혜</dc:creator>
  <cp:lastModifiedBy>고지혜</cp:lastModifiedBy>
  <cp:revision>22</cp:revision>
  <dcterms:created xsi:type="dcterms:W3CDTF">2018-01-31T07:13:44Z</dcterms:created>
  <dcterms:modified xsi:type="dcterms:W3CDTF">2018-01-31T08:11:54Z</dcterms:modified>
</cp:coreProperties>
</file>