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AA6"/>
    <a:srgbClr val="D98B4A"/>
    <a:srgbClr val="A5A5A5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7"/>
    <p:restoredTop sz="94650"/>
  </p:normalViewPr>
  <p:slideViewPr>
    <p:cSldViewPr snapToGrid="0" snapToObjects="1">
      <p:cViewPr>
        <p:scale>
          <a:sx n="96" d="100"/>
          <a:sy n="96" d="100"/>
        </p:scale>
        <p:origin x="5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defRPr>
            </a:pPr>
            <a:r>
              <a:rPr lang="en-US" altLang="ko-KR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KBO </a:t>
            </a:r>
            <a:r>
              <a:rPr lang="ko-KR" altLang="en-US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리그 관중 수 </a:t>
            </a:r>
            <a:r>
              <a:rPr lang="en-US" altLang="ko-KR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</a:t>
            </a:r>
            <a:r>
              <a:rPr lang="ko-KR" altLang="en-US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출처 </a:t>
            </a:r>
            <a:r>
              <a:rPr lang="en-US" altLang="ko-KR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lang="ko-KR" altLang="en-US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KBO</a:t>
            </a:r>
            <a:r>
              <a:rPr lang="ko-KR" altLang="en-US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공식 홈페이지</a:t>
            </a:r>
            <a:r>
              <a:rPr lang="en-US" altLang="ko-KR" sz="1200" b="0" i="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]</a:t>
            </a:r>
            <a:endParaRPr lang="ko-KR" altLang="en-US" sz="1200" b="0" i="0" spc="-15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c:rich>
      </c:tx>
      <c:layout>
        <c:manualLayout>
          <c:xMode val="edge"/>
          <c:yMode val="edge"/>
          <c:x val="0.71839474653636626"/>
          <c:y val="0.1159885582125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-15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0.19913439965954727"/>
          <c:w val="0.94583058562992128"/>
          <c:h val="0.7310646695949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KBO 리그 관중 수</c:v>
                </c:pt>
              </c:strCache>
            </c:strRef>
          </c:tx>
          <c:spPr>
            <a:solidFill>
              <a:srgbClr val="2D4AA6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2006</c:v>
                </c:pt>
                <c:pt idx="4">
                  <c:v>2008</c:v>
                </c:pt>
                <c:pt idx="5">
                  <c:v>2010</c:v>
                </c:pt>
                <c:pt idx="6">
                  <c:v>2012</c:v>
                </c:pt>
                <c:pt idx="7">
                  <c:v>2014</c:v>
                </c:pt>
                <c:pt idx="8">
                  <c:v>2016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240</c:v>
                </c:pt>
                <c:pt idx="2">
                  <c:v>230</c:v>
                </c:pt>
                <c:pt idx="3">
                  <c:v>300</c:v>
                </c:pt>
                <c:pt idx="4">
                  <c:v>520</c:v>
                </c:pt>
                <c:pt idx="5">
                  <c:v>590</c:v>
                </c:pt>
                <c:pt idx="6">
                  <c:v>710</c:v>
                </c:pt>
                <c:pt idx="7">
                  <c:v>650</c:v>
                </c:pt>
                <c:pt idx="8">
                  <c:v>830</c:v>
                </c:pt>
                <c:pt idx="9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C-6F4F-88C7-3BF8EF1D4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665936"/>
        <c:axId val="1894142784"/>
      </c:barChart>
      <c:catAx>
        <c:axId val="18936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defRPr>
            </a:pPr>
            <a:endParaRPr lang="ko-Kore-KR"/>
          </a:p>
        </c:txPr>
        <c:crossAx val="1894142784"/>
        <c:crosses val="autoZero"/>
        <c:auto val="1"/>
        <c:lblAlgn val="ctr"/>
        <c:lblOffset val="100"/>
        <c:noMultiLvlLbl val="0"/>
      </c:catAx>
      <c:valAx>
        <c:axId val="18941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defRPr>
            </a:pPr>
            <a:endParaRPr lang="ko-Kore-KR"/>
          </a:p>
        </c:txPr>
        <c:crossAx val="189366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sx="1000" sy="1000" algn="ctr" rotWithShape="0">
        <a:srgbClr val="000000"/>
      </a:outerShdw>
    </a:effectLst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-15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야구를 즐겨보시나요?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8E3-5744-9BEF-0AB79F2DD9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3-5744-9BEF-0AB79F2DD9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네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0.7984</c:v>
                </c:pt>
                <c:pt idx="1">
                  <c:v>0.2016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3-5744-9BEF-0AB79F2DD9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 SD Gothic Neo" panose="02000300000000000000" pitchFamily="2" charset="-127"/>
          <a:ea typeface="Apple SD Gothic Neo" panose="02000300000000000000" pitchFamily="2" charset="-127"/>
        </a:defRPr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-15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평소 야구 관람 방법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21-9041-91AF-798DDEA83A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21-9041-91AF-798DDEA83A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야구장</c:v>
                </c:pt>
                <c:pt idx="1">
                  <c:v>라디오</c:v>
                </c:pt>
                <c:pt idx="2">
                  <c:v>TV</c:v>
                </c:pt>
                <c:pt idx="3">
                  <c:v>문자중계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0.31209999999999999</c:v>
                </c:pt>
                <c:pt idx="1">
                  <c:v>2.8400000000000002E-2</c:v>
                </c:pt>
                <c:pt idx="2">
                  <c:v>0.6099</c:v>
                </c:pt>
                <c:pt idx="3">
                  <c:v>4.9599999999999998E-2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21-9041-91AF-798DDEA83AF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 SD Gothic Neo" panose="02000300000000000000" pitchFamily="2" charset="-127"/>
          <a:ea typeface="Apple SD Gothic Neo" panose="02000300000000000000" pitchFamily="2" charset="-127"/>
        </a:defRPr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-15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가장 불편한 중계서비스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D7-E94B-9A12-E87166D35C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D7-E94B-9A12-E87166D35C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D7-E94B-9A12-E87166D35C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D7-E94B-9A12-E87166D35C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문자중계</c:v>
                </c:pt>
                <c:pt idx="1">
                  <c:v>TV중계</c:v>
                </c:pt>
                <c:pt idx="2">
                  <c:v>라디오중계</c:v>
                </c:pt>
                <c:pt idx="3">
                  <c:v>야구장관람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0.69399999999999995</c:v>
                </c:pt>
                <c:pt idx="1">
                  <c:v>7.0999999999999994E-2</c:v>
                </c:pt>
                <c:pt idx="2">
                  <c:v>0.1421</c:v>
                </c:pt>
                <c:pt idx="3">
                  <c:v>4.9599999999999998E-2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D7-E94B-9A12-E87166D35C0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 SD Gothic Neo" panose="02000300000000000000" pitchFamily="2" charset="-127"/>
          <a:ea typeface="Apple SD Gothic Neo" panose="02000300000000000000" pitchFamily="2" charset="-127"/>
        </a:defRPr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-15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문자중계를 이용하면서 불편한 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AF-274B-BC62-D5AB2E3135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AF-274B-BC62-D5AB2E3135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AF-274B-BC62-D5AB2E3135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AF-274B-BC62-D5AB2E3135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+mn-cs"/>
                  </a:defRPr>
                </a:pPr>
                <a:endParaRPr lang="ko-Kore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새로고침</c:v>
                </c:pt>
                <c:pt idx="1">
                  <c:v>가독성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0.5645</c:v>
                </c:pt>
                <c:pt idx="1">
                  <c:v>0.30649999999999999</c:v>
                </c:pt>
                <c:pt idx="2">
                  <c:v>0.1421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AF-274B-BC62-D5AB2E31358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 SD Gothic Neo" panose="02000300000000000000" pitchFamily="2" charset="-127"/>
          <a:ea typeface="Apple SD Gothic Neo" panose="02000300000000000000" pitchFamily="2" charset="-127"/>
        </a:defRPr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D513A-1D32-9F4D-98A1-CEB0D5A97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43C15-2896-314A-81F2-314A8D4F9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A8DC9-45F9-5146-BE90-EA36E0EE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527D-B2B7-9B40-B4A1-02C65A33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6367-DAB5-5C4A-8804-D4C69AAE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70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BC37-9AC9-F046-A73E-AABF503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B8822-70C4-274C-B610-C86CFF47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9C00B-73E5-CB40-9A20-569718FD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9A61A-573D-DF43-98FA-EF508B1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872C8-0F60-9D42-B17F-0E88A913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3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7F3083-AA55-F342-AEE2-AFB34F4A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3C9F8-05EB-7141-A4FC-DCA63831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8CE3C-34BC-B846-B0A8-73BA2E16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E8DD4-6E5B-A849-A55B-56A92A5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E2C3B-FD62-864A-908A-1C7CD8C2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8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E850F-03B4-9B40-94D2-9383AEA9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64BB1-7260-A14E-81C4-FCDF5D8E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EC46D-D020-F144-A92A-2B362A41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D8594-790F-0C4E-98C1-3ACD9D5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F73AB-094E-EF40-B691-C31CCE8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9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89B44-6780-7447-B8EB-7931498D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1F34F-20BA-B647-BD2F-022F36C0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0CD1A-068B-F94D-8D6E-FF35166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39D15-B0C9-914B-8DB5-0592949E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C659-853A-A747-91A6-D8BF590E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4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4CEB-AD50-D642-94D0-40818030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0A2AA-E2D8-184F-A0BE-3A85A7CD7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3BB7B-1209-C34F-B900-B7CBB601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CA678-04D6-A846-A075-04A0DE4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2A16F-12F3-F543-BF67-12CC4B1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C61E-A84C-6E45-88A6-27B7012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3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D96FC-10F0-1248-BF98-B9EF12A9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40489-1CAD-A04F-B003-8B038A1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D2845-0CCD-C24C-A666-1DC8AAD9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866735-853A-F84A-8503-7D22BDB4C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B0A68-3BCE-1946-940D-0A02C7026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63BE58-96DA-C141-84BE-2F03E57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A883FC-82AB-574F-9F93-7869671B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FC9BD-4BF9-D44A-BEC0-B0773C6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62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58C79-A7E9-0E45-AB99-E5759C64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3F776-59AF-E241-BB6D-E466D29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A73EF-E749-5D4D-BF5D-AA145238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13D09-068A-ED41-A470-2794E528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28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36017-6356-3B45-9D40-673ABB06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487C6-AABE-D544-A9A0-30E6A081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236C7-3890-3D44-B484-99D80CB7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32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2EBC0-1E88-4340-AB5B-87FC629A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4E065-D9D8-5F4C-9897-E7D06D2A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E4E51-AB64-B347-BC9B-638A62BD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DF3F2-C170-714D-804F-095552C3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E1C4D-60CD-0A46-B9EC-2076ADB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D0827-A04A-BB44-A189-3FED357B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7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54136-DE8F-6542-8E19-A76CDEE7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4321E-B3E4-5040-9D5F-DF120270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567E-75EC-314E-8075-E217813C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EE082-D92A-474F-AC0F-B61F35E8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3ADA7-4ABA-6941-BD29-B46527D3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70834-7FDE-734B-A58A-94390A7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57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EAF1B-4A68-3E4A-B706-EEDDDED0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30C66-C054-A44B-AA37-BD904C33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AE88-12B6-2F42-8B41-87559F836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F7BD-971A-A049-88AC-2BDE2BB3D43C}" type="datetimeFigureOut">
              <a:rPr kumimoji="1" lang="ko-Kore-KR" altLang="en-US" smtClean="0"/>
              <a:t>2020. 11. 10.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C2FC7-532B-9045-BD02-BE3E9C0B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C7071-E180-6446-8070-F496EC3E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A06-7D48-9746-87AA-E6F908A7DE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2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1B272A7-BE74-0B45-A108-B67E21CA2F05}"/>
              </a:ext>
            </a:extLst>
          </p:cNvPr>
          <p:cNvSpPr/>
          <p:nvPr/>
        </p:nvSpPr>
        <p:spPr>
          <a:xfrm>
            <a:off x="9271840" y="2276000"/>
            <a:ext cx="3540035" cy="3540035"/>
          </a:xfrm>
          <a:prstGeom prst="ellipse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91C4B9-ABC6-0B4F-B323-7FAFEC5FF3F5}"/>
              </a:ext>
            </a:extLst>
          </p:cNvPr>
          <p:cNvSpPr/>
          <p:nvPr/>
        </p:nvSpPr>
        <p:spPr>
          <a:xfrm>
            <a:off x="7143750" y="3187534"/>
            <a:ext cx="4715732" cy="4741439"/>
          </a:xfrm>
          <a:prstGeom prst="ellipse">
            <a:avLst/>
          </a:prstGeom>
          <a:solidFill>
            <a:srgbClr val="2D4AA6">
              <a:alpha val="80000"/>
            </a:srgbClr>
          </a:solidFill>
          <a:ln>
            <a:solidFill>
              <a:srgbClr val="2D4AA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0D8EAC-C206-584F-B4F7-F8AF3C34681D}"/>
              </a:ext>
            </a:extLst>
          </p:cNvPr>
          <p:cNvSpPr/>
          <p:nvPr/>
        </p:nvSpPr>
        <p:spPr>
          <a:xfrm>
            <a:off x="535094" y="2564401"/>
            <a:ext cx="2160694" cy="111065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F345B-48AB-FE41-B49A-28E859E1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53" y="40046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kumimoji="1" lang="ko-Kore-KR" altLang="en-US" sz="3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</a:t>
            </a:r>
            <a:r>
              <a:rPr kumimoji="1" lang="ko-KR" altLang="en-US" sz="3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손에 야구 </a:t>
            </a:r>
            <a:r>
              <a:rPr kumimoji="1" lang="ko-KR" altLang="en-US" sz="36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</a:t>
            </a:r>
            <a:r>
              <a:rPr kumimoji="1" lang="ko-KR" altLang="en-US" sz="3600" spc="-1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기획안</a:t>
            </a:r>
            <a:endParaRPr kumimoji="1" lang="ko-Kore-KR" altLang="en-US" sz="36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626DA-D811-AD43-80DF-7A81DEAE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53" y="307264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ore-KR" altLang="en-US" sz="200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김가형</a:t>
            </a:r>
            <a:r>
              <a:rPr kumimoji="1" lang="ko-KR" altLang="en-US" sz="200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2000" spc="-15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Ga-Hyeong Kim</a:t>
            </a:r>
          </a:p>
          <a:p>
            <a:pPr algn="l"/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대구소프트웨어고등학교 소프트웨어개발과</a:t>
            </a:r>
            <a:endParaRPr kumimoji="1" lang="ko-Kore-KR" altLang="en-US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2CD8F-F91F-2E4E-A31C-F47B55958259}"/>
              </a:ext>
            </a:extLst>
          </p:cNvPr>
          <p:cNvSpPr txBox="1"/>
          <p:nvPr/>
        </p:nvSpPr>
        <p:spPr>
          <a:xfrm>
            <a:off x="477253" y="1796143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019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STAC+ 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예선 </a:t>
            </a:r>
            <a:r>
              <a:rPr kumimoji="1" lang="ko-KR" altLang="en-US" sz="1400" spc="-1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통과안</a:t>
            </a:r>
            <a:endParaRPr kumimoji="1" lang="ko-Kore-KR" altLang="en-US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야구 공 소프트볼 - Pixabay의 무료 벡터 그래픽">
            <a:extLst>
              <a:ext uri="{FF2B5EF4-FFF2-40B4-BE49-F238E27FC236}">
                <a16:creationId xmlns:a16="http://schemas.microsoft.com/office/drawing/2014/main" id="{75D49D4D-4045-4F43-9650-8A69BE5A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0380">
            <a:off x="9121229" y="3482970"/>
            <a:ext cx="3891896" cy="37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9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흐름도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C2913AC-4B09-DB48-881F-D63FFEB4FEF1}"/>
              </a:ext>
            </a:extLst>
          </p:cNvPr>
          <p:cNvGrpSpPr/>
          <p:nvPr/>
        </p:nvGrpSpPr>
        <p:grpSpPr>
          <a:xfrm>
            <a:off x="1648955" y="1261741"/>
            <a:ext cx="9265787" cy="5164664"/>
            <a:chOff x="1053869" y="1286933"/>
            <a:chExt cx="9456789" cy="53001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7F02F6-AAA5-1F47-87EC-39CCBD74F016}"/>
                </a:ext>
              </a:extLst>
            </p:cNvPr>
            <p:cNvSpPr/>
            <p:nvPr/>
          </p:nvSpPr>
          <p:spPr>
            <a:xfrm>
              <a:off x="1053871" y="187960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이용약관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548387-E81F-B347-9536-DB6D453A14F6}"/>
                </a:ext>
              </a:extLst>
            </p:cNvPr>
            <p:cNvSpPr/>
            <p:nvPr/>
          </p:nvSpPr>
          <p:spPr>
            <a:xfrm>
              <a:off x="1053870" y="2150533"/>
              <a:ext cx="1314325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개인정보취급방침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B8DBD2-0CEA-B640-978D-114325525BB6}"/>
                </a:ext>
              </a:extLst>
            </p:cNvPr>
            <p:cNvSpPr/>
            <p:nvPr/>
          </p:nvSpPr>
          <p:spPr>
            <a:xfrm>
              <a:off x="2442405" y="1879600"/>
              <a:ext cx="948267" cy="270933"/>
            </a:xfrm>
            <a:prstGeom prst="rect">
              <a:avLst/>
            </a:prstGeom>
            <a:solidFill>
              <a:srgbClr val="2D4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로그인</a:t>
              </a:r>
              <a:endParaRPr kumimoji="1" lang="ko-Kore-KR" altLang="en-US" sz="12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887DE9-2E50-524C-8C4E-04F0D2F3580F}"/>
                </a:ext>
              </a:extLst>
            </p:cNvPr>
            <p:cNvSpPr/>
            <p:nvPr/>
          </p:nvSpPr>
          <p:spPr>
            <a:xfrm>
              <a:off x="2442405" y="1286933"/>
              <a:ext cx="948267" cy="270933"/>
            </a:xfrm>
            <a:prstGeom prst="rect">
              <a:avLst/>
            </a:prstGeom>
            <a:solidFill>
              <a:srgbClr val="D98B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로딩</a:t>
              </a:r>
              <a:endParaRPr kumimoji="1" lang="ko-Kore-KR" altLang="en-US" sz="12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BA9B4-9593-EE41-B404-1F4303559CCD}"/>
                </a:ext>
              </a:extLst>
            </p:cNvPr>
            <p:cNvSpPr/>
            <p:nvPr/>
          </p:nvSpPr>
          <p:spPr>
            <a:xfrm>
              <a:off x="3905141" y="187960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</a:t>
              </a:r>
              <a:endParaRPr kumimoji="1" lang="ko-Kore-KR" altLang="en-US" sz="120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F3963C-506E-9A4C-BF83-1B1230032C65}"/>
                </a:ext>
              </a:extLst>
            </p:cNvPr>
            <p:cNvSpPr/>
            <p:nvPr/>
          </p:nvSpPr>
          <p:spPr>
            <a:xfrm>
              <a:off x="3830939" y="2269065"/>
              <a:ext cx="1096672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비밀번호</a:t>
              </a:r>
              <a:r>
                <a:rPr kumimoji="1" lang="en-US" altLang="ko-KR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찾기</a:t>
              </a:r>
              <a:endParaRPr kumimoji="1" lang="ko-Kore-KR" altLang="en-US" sz="120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99BE3D-BFE6-A849-BE10-5940E8529CEF}"/>
                </a:ext>
              </a:extLst>
            </p:cNvPr>
            <p:cNvSpPr/>
            <p:nvPr/>
          </p:nvSpPr>
          <p:spPr>
            <a:xfrm>
              <a:off x="3830937" y="2637360"/>
              <a:ext cx="1096672" cy="347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임시 비밀번호 이메일 발송</a:t>
              </a:r>
              <a:endParaRPr kumimoji="1" lang="ko-Kore-KR" altLang="en-US" sz="105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D626EAB-3A93-8B4B-9A59-1D32EF00CBB2}"/>
                </a:ext>
              </a:extLst>
            </p:cNvPr>
            <p:cNvSpPr/>
            <p:nvPr/>
          </p:nvSpPr>
          <p:spPr>
            <a:xfrm>
              <a:off x="3868040" y="3118751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 err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중계방식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E656AD-7B28-D747-AD05-EB215D437459}"/>
                </a:ext>
              </a:extLst>
            </p:cNvPr>
            <p:cNvSpPr/>
            <p:nvPr/>
          </p:nvSpPr>
          <p:spPr>
            <a:xfrm>
              <a:off x="2442404" y="3107262"/>
              <a:ext cx="948267" cy="270933"/>
            </a:xfrm>
            <a:prstGeom prst="rect">
              <a:avLst/>
            </a:prstGeom>
            <a:solidFill>
              <a:srgbClr val="2D4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 err="1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튜토리얼</a:t>
              </a:r>
              <a:endParaRPr kumimoji="1" lang="ko-Kore-KR" altLang="en-US" sz="12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F54290-08E4-0442-A7EB-C480870CE103}"/>
                </a:ext>
              </a:extLst>
            </p:cNvPr>
            <p:cNvSpPr/>
            <p:nvPr/>
          </p:nvSpPr>
          <p:spPr>
            <a:xfrm>
              <a:off x="2442403" y="3640668"/>
              <a:ext cx="948267" cy="270933"/>
            </a:xfrm>
            <a:prstGeom prst="rect">
              <a:avLst/>
            </a:prstGeom>
            <a:solidFill>
              <a:srgbClr val="2D4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메인 페이지</a:t>
              </a:r>
              <a:endParaRPr kumimoji="1" lang="ko-Kore-KR" altLang="en-US" sz="12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DA4C23D-B124-354A-89A4-8C5750E70662}"/>
                </a:ext>
              </a:extLst>
            </p:cNvPr>
            <p:cNvSpPr/>
            <p:nvPr/>
          </p:nvSpPr>
          <p:spPr>
            <a:xfrm>
              <a:off x="3790597" y="3649929"/>
              <a:ext cx="1096671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 err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중계영상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선택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E12F80-8F26-E54A-82E6-2210173965BD}"/>
                </a:ext>
              </a:extLst>
            </p:cNvPr>
            <p:cNvSpPr/>
            <p:nvPr/>
          </p:nvSpPr>
          <p:spPr>
            <a:xfrm>
              <a:off x="5219471" y="3594697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BB2AD-2815-6440-9A93-404084D6B0D9}"/>
                </a:ext>
              </a:extLst>
            </p:cNvPr>
            <p:cNvSpPr/>
            <p:nvPr/>
          </p:nvSpPr>
          <p:spPr>
            <a:xfrm>
              <a:off x="5219471" y="386563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하이라이트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BC822A-544B-D841-B4EF-19918BEBC401}"/>
                </a:ext>
              </a:extLst>
            </p:cNvPr>
            <p:cNvSpPr/>
            <p:nvPr/>
          </p:nvSpPr>
          <p:spPr>
            <a:xfrm>
              <a:off x="5219472" y="1862666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이메일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B66544-EE61-EB41-A438-F2A705772B52}"/>
                </a:ext>
              </a:extLst>
            </p:cNvPr>
            <p:cNvSpPr/>
            <p:nvPr/>
          </p:nvSpPr>
          <p:spPr>
            <a:xfrm>
              <a:off x="5219471" y="213359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소셜 서비스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8048D4E-E186-6E43-A103-193006EF707B}"/>
                </a:ext>
              </a:extLst>
            </p:cNvPr>
            <p:cNvSpPr/>
            <p:nvPr/>
          </p:nvSpPr>
          <p:spPr>
            <a:xfrm>
              <a:off x="6608003" y="2133598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페이스북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8AB0B69-4055-7148-9059-C206AE2478C4}"/>
                </a:ext>
              </a:extLst>
            </p:cNvPr>
            <p:cNvSpPr/>
            <p:nvPr/>
          </p:nvSpPr>
          <p:spPr>
            <a:xfrm>
              <a:off x="6608003" y="2404531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구글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130DF4-9CF2-AA4F-993C-62E1E60335F7}"/>
                </a:ext>
              </a:extLst>
            </p:cNvPr>
            <p:cNvSpPr/>
            <p:nvPr/>
          </p:nvSpPr>
          <p:spPr>
            <a:xfrm>
              <a:off x="6608003" y="2675462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카카오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B35427D-6E3B-8E44-A775-E4F3F572D032}"/>
                </a:ext>
              </a:extLst>
            </p:cNvPr>
            <p:cNvSpPr/>
            <p:nvPr/>
          </p:nvSpPr>
          <p:spPr>
            <a:xfrm>
              <a:off x="6608003" y="3158067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TTS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3710B68-9D6F-5543-8264-6237E9E1F42D}"/>
                </a:ext>
              </a:extLst>
            </p:cNvPr>
            <p:cNvSpPr/>
            <p:nvPr/>
          </p:nvSpPr>
          <p:spPr>
            <a:xfrm>
              <a:off x="6608003" y="342900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문자 중계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F40020-D108-B348-98AB-2D9517F1A1BB}"/>
                </a:ext>
              </a:extLst>
            </p:cNvPr>
            <p:cNvSpPr/>
            <p:nvPr/>
          </p:nvSpPr>
          <p:spPr>
            <a:xfrm>
              <a:off x="6608002" y="3699933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영상 중계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F2B11F-2FD0-CC49-9018-52B4D9B873E9}"/>
                </a:ext>
              </a:extLst>
            </p:cNvPr>
            <p:cNvSpPr/>
            <p:nvPr/>
          </p:nvSpPr>
          <p:spPr>
            <a:xfrm>
              <a:off x="7996531" y="342900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 Chat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DD1005-A2EA-754D-8141-A84922F2FD4C}"/>
                </a:ext>
              </a:extLst>
            </p:cNvPr>
            <p:cNvSpPr/>
            <p:nvPr/>
          </p:nvSpPr>
          <p:spPr>
            <a:xfrm>
              <a:off x="7996531" y="3699933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481E2D-04E8-5F45-B866-AE833C9C2720}"/>
                </a:ext>
              </a:extLst>
            </p:cNvPr>
            <p:cNvSpPr/>
            <p:nvPr/>
          </p:nvSpPr>
          <p:spPr>
            <a:xfrm>
              <a:off x="9389057" y="370839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 Chat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5ABA121-9EEE-1A48-AB80-5CCE27D00D4D}"/>
                </a:ext>
              </a:extLst>
            </p:cNvPr>
            <p:cNvSpPr/>
            <p:nvPr/>
          </p:nvSpPr>
          <p:spPr>
            <a:xfrm>
              <a:off x="7996531" y="1557866"/>
              <a:ext cx="1044832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회원가입 입력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EABD71-8256-A544-8DC1-A38388A1A3DC}"/>
                </a:ext>
              </a:extLst>
            </p:cNvPr>
            <p:cNvSpPr/>
            <p:nvPr/>
          </p:nvSpPr>
          <p:spPr>
            <a:xfrm>
              <a:off x="8322264" y="2404531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가입 완료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346014-1D23-3E42-93A8-C9891330F162}"/>
                </a:ext>
              </a:extLst>
            </p:cNvPr>
            <p:cNvSpPr/>
            <p:nvPr/>
          </p:nvSpPr>
          <p:spPr>
            <a:xfrm>
              <a:off x="9562391" y="240152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자동 로그인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6CE06F-7D10-E847-8D0A-CD6C647649C1}"/>
                </a:ext>
              </a:extLst>
            </p:cNvPr>
            <p:cNvSpPr/>
            <p:nvPr/>
          </p:nvSpPr>
          <p:spPr>
            <a:xfrm>
              <a:off x="1053871" y="4436535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마이페이지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E27B21E-020A-EF4E-BB1E-990054A8B221}"/>
                </a:ext>
              </a:extLst>
            </p:cNvPr>
            <p:cNvSpPr/>
            <p:nvPr/>
          </p:nvSpPr>
          <p:spPr>
            <a:xfrm>
              <a:off x="1053871" y="4961466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로그인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정보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CB36FE-99C4-6E4A-B077-02A8BF6E91D5}"/>
                </a:ext>
              </a:extLst>
            </p:cNvPr>
            <p:cNvSpPr/>
            <p:nvPr/>
          </p:nvSpPr>
          <p:spPr>
            <a:xfrm>
              <a:off x="1053870" y="523239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정보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740C9D-94DB-264D-B908-82E9E592FDFD}"/>
                </a:ext>
              </a:extLst>
            </p:cNvPr>
            <p:cNvSpPr/>
            <p:nvPr/>
          </p:nvSpPr>
          <p:spPr>
            <a:xfrm>
              <a:off x="1053869" y="5503332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로그아웃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752C520-CCFC-7C40-9F14-D94231BBC0F2}"/>
                </a:ext>
              </a:extLst>
            </p:cNvPr>
            <p:cNvSpPr/>
            <p:nvPr/>
          </p:nvSpPr>
          <p:spPr>
            <a:xfrm>
              <a:off x="1053869" y="5774265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회원탈퇴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29F7CD-5640-C341-A4B0-CBD19C7CE283}"/>
                </a:ext>
              </a:extLst>
            </p:cNvPr>
            <p:cNvSpPr/>
            <p:nvPr/>
          </p:nvSpPr>
          <p:spPr>
            <a:xfrm>
              <a:off x="2429252" y="4961468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이메일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변경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648A0B-1437-2042-952C-CEFC3235B877}"/>
                </a:ext>
              </a:extLst>
            </p:cNvPr>
            <p:cNvSpPr/>
            <p:nvPr/>
          </p:nvSpPr>
          <p:spPr>
            <a:xfrm>
              <a:off x="2429248" y="5232404"/>
              <a:ext cx="1141175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비밀번호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변경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9418E0D-7D0F-964B-B9EA-CF56FDA1E9AC}"/>
                </a:ext>
              </a:extLst>
            </p:cNvPr>
            <p:cNvSpPr/>
            <p:nvPr/>
          </p:nvSpPr>
          <p:spPr>
            <a:xfrm>
              <a:off x="2429249" y="5774268"/>
              <a:ext cx="1141174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회원정보</a:t>
              </a:r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변경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DABAE7-CEF8-F243-B087-159C47E2B360}"/>
                </a:ext>
              </a:extLst>
            </p:cNvPr>
            <p:cNvSpPr/>
            <p:nvPr/>
          </p:nvSpPr>
          <p:spPr>
            <a:xfrm>
              <a:off x="3830937" y="4436534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Info</a:t>
              </a:r>
              <a:endParaRPr kumimoji="1" lang="ko-Kore-KR" altLang="en-US" sz="120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CF1CF3-D025-3D47-B536-70A3786280F5}"/>
                </a:ext>
              </a:extLst>
            </p:cNvPr>
            <p:cNvSpPr/>
            <p:nvPr/>
          </p:nvSpPr>
          <p:spPr>
            <a:xfrm>
              <a:off x="3830937" y="4961466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 err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선수정보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F45616A-6DC7-924C-A1E1-69F337D64645}"/>
                </a:ext>
              </a:extLst>
            </p:cNvPr>
            <p:cNvSpPr/>
            <p:nvPr/>
          </p:nvSpPr>
          <p:spPr>
            <a:xfrm>
              <a:off x="3830937" y="523239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 err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구단정보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17A88D-2251-BE4B-B212-66DADD1F23BE}"/>
                </a:ext>
              </a:extLst>
            </p:cNvPr>
            <p:cNvSpPr/>
            <p:nvPr/>
          </p:nvSpPr>
          <p:spPr>
            <a:xfrm>
              <a:off x="5196729" y="4436534"/>
              <a:ext cx="1057496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경기 </a:t>
              </a:r>
              <a:r>
                <a:rPr kumimoji="1" lang="ko-KR" altLang="en-US" sz="1200" b="1" spc="-150" dirty="0" err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다시보기</a:t>
              </a:r>
              <a:endParaRPr kumimoji="1" lang="ko-Kore-KR" altLang="en-US" sz="120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708EA7-306E-F84C-A55D-48ADF5B3EED1}"/>
                </a:ext>
              </a:extLst>
            </p:cNvPr>
            <p:cNvSpPr/>
            <p:nvPr/>
          </p:nvSpPr>
          <p:spPr>
            <a:xfrm>
              <a:off x="5251343" y="4943428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하이라이트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0F0D7AF-3427-B94C-9CF5-826E57760928}"/>
                </a:ext>
              </a:extLst>
            </p:cNvPr>
            <p:cNvSpPr/>
            <p:nvPr/>
          </p:nvSpPr>
          <p:spPr>
            <a:xfrm>
              <a:off x="5251343" y="5214361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Full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4A2A0C5-3B1A-4546-B106-57E67E430495}"/>
                </a:ext>
              </a:extLst>
            </p:cNvPr>
            <p:cNvSpPr/>
            <p:nvPr/>
          </p:nvSpPr>
          <p:spPr>
            <a:xfrm>
              <a:off x="6608001" y="4436534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고객센터</a:t>
              </a:r>
              <a:endParaRPr kumimoji="1" lang="ko-Kore-KR" altLang="en-US" sz="1200" b="1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1B2E57-8F5A-594E-A784-D46A521D0624}"/>
                </a:ext>
              </a:extLst>
            </p:cNvPr>
            <p:cNvSpPr/>
            <p:nvPr/>
          </p:nvSpPr>
          <p:spPr>
            <a:xfrm>
              <a:off x="6608001" y="4961467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서비스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소개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B5EF0B-B439-0143-A253-B871D8E33A97}"/>
                </a:ext>
              </a:extLst>
            </p:cNvPr>
            <p:cNvSpPr/>
            <p:nvPr/>
          </p:nvSpPr>
          <p:spPr>
            <a:xfrm>
              <a:off x="6608000" y="5232400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이용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안내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4CC0000-85B5-3E4D-AE58-C1EC646781DD}"/>
                </a:ext>
              </a:extLst>
            </p:cNvPr>
            <p:cNvSpPr/>
            <p:nvPr/>
          </p:nvSpPr>
          <p:spPr>
            <a:xfrm>
              <a:off x="6607999" y="5503333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공지사항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CB43A50-A06C-374B-9B06-9046E38BB041}"/>
                </a:ext>
              </a:extLst>
            </p:cNvPr>
            <p:cNvSpPr/>
            <p:nvPr/>
          </p:nvSpPr>
          <p:spPr>
            <a:xfrm>
              <a:off x="6607999" y="5774266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문의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E64F75B-9820-D240-804C-02B3CACE4826}"/>
                </a:ext>
              </a:extLst>
            </p:cNvPr>
            <p:cNvSpPr/>
            <p:nvPr/>
          </p:nvSpPr>
          <p:spPr>
            <a:xfrm>
              <a:off x="6607999" y="6045199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이용 약관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D1546D0-5546-C24A-9F9E-A287832B6744}"/>
                </a:ext>
              </a:extLst>
            </p:cNvPr>
            <p:cNvSpPr/>
            <p:nvPr/>
          </p:nvSpPr>
          <p:spPr>
            <a:xfrm>
              <a:off x="6607999" y="6316132"/>
              <a:ext cx="1388532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개인정보 취급방침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BF8D9AA-14A2-8E4D-8A1D-D959CC306DAC}"/>
                </a:ext>
              </a:extLst>
            </p:cNvPr>
            <p:cNvSpPr/>
            <p:nvPr/>
          </p:nvSpPr>
          <p:spPr>
            <a:xfrm>
              <a:off x="7996531" y="5774265"/>
              <a:ext cx="948267" cy="27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새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문의 작성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C16A7C64-2F86-B64D-80EC-D965FD02322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2916539" y="1557866"/>
              <a:ext cx="0" cy="321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738E23FC-64CA-9F4F-859E-2135BAB0D6A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flipH="1">
              <a:off x="2916538" y="2150533"/>
              <a:ext cx="1" cy="95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C46906B-4689-6A41-A629-449E8C0B738F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2914545" y="3378195"/>
              <a:ext cx="1992" cy="262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C10B499A-A6F9-F047-9F50-92DBF1A417E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1528005" y="4707468"/>
              <a:ext cx="0" cy="253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05E5C828-DB50-B840-A5CA-270B772FEC73}"/>
                </a:ext>
              </a:extLst>
            </p:cNvPr>
            <p:cNvCxnSpPr>
              <a:cxnSpLocks/>
            </p:cNvCxnSpPr>
            <p:nvPr/>
          </p:nvCxnSpPr>
          <p:spPr>
            <a:xfrm>
              <a:off x="7080140" y="4703231"/>
              <a:ext cx="1992" cy="262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2C389150-D5B4-9E47-A022-716F13F7843F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5725477" y="4707467"/>
              <a:ext cx="0" cy="235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77845815-B20C-0740-9D9A-7427B31C71F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305071" y="4707467"/>
              <a:ext cx="0" cy="2539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1BDE0ED5-51B0-F84C-8D31-486C38910A33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2002138" y="2015067"/>
              <a:ext cx="4402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0EA28D2A-A4AF-A347-BD5E-CFA6EDB894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390670" y="2015066"/>
              <a:ext cx="51447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B93FDE1D-EC34-684F-A74E-B8776FED664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853408" y="2015067"/>
              <a:ext cx="3660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66923BDA-083B-C04C-B041-CF09C12AF742}"/>
                </a:ext>
              </a:extLst>
            </p:cNvPr>
            <p:cNvCxnSpPr/>
            <p:nvPr/>
          </p:nvCxnSpPr>
          <p:spPr>
            <a:xfrm>
              <a:off x="7556264" y="3564466"/>
              <a:ext cx="4402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81DEF755-1F48-794D-877E-AA63B73B04EF}"/>
                </a:ext>
              </a:extLst>
            </p:cNvPr>
            <p:cNvCxnSpPr/>
            <p:nvPr/>
          </p:nvCxnSpPr>
          <p:spPr>
            <a:xfrm>
              <a:off x="7556264" y="3856565"/>
              <a:ext cx="4402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1F3E35E4-30A1-8D4E-974A-D3ED9C69C2CB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002136" y="5096935"/>
              <a:ext cx="427116" cy="2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CAE3E54F-645B-A249-A772-41EB0CA27469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2002138" y="5367865"/>
              <a:ext cx="427112" cy="541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800E6C1-E1D1-894D-A2B8-9E8392443ED6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394673" y="3776133"/>
              <a:ext cx="395924" cy="9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C11D0781-513B-0F48-B278-6E1BE8A9D8A9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4887267" y="3730163"/>
              <a:ext cx="332204" cy="5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AF0F61DA-A651-EE4E-83A1-18CCB97F3C50}"/>
                </a:ext>
              </a:extLst>
            </p:cNvPr>
            <p:cNvCxnSpPr/>
            <p:nvPr/>
          </p:nvCxnSpPr>
          <p:spPr>
            <a:xfrm>
              <a:off x="8944798" y="3835399"/>
              <a:ext cx="4402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A4CFADAA-E240-664B-8DC8-793E441A28D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7556264" y="1693333"/>
              <a:ext cx="440267" cy="575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[E] 92">
              <a:extLst>
                <a:ext uri="{FF2B5EF4-FFF2-40B4-BE49-F238E27FC236}">
                  <a16:creationId xmlns:a16="http://schemas.microsoft.com/office/drawing/2014/main" id="{575C25A9-272E-3647-992A-39227943DF34}"/>
                </a:ext>
              </a:extLst>
            </p:cNvPr>
            <p:cNvCxnSpPr>
              <a:cxnSpLocks/>
              <a:stCxn id="21" idx="3"/>
              <a:endCxn id="32" idx="1"/>
            </p:cNvCxnSpPr>
            <p:nvPr/>
          </p:nvCxnSpPr>
          <p:spPr>
            <a:xfrm flipV="1">
              <a:off x="6167739" y="1693333"/>
              <a:ext cx="1828792" cy="3048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[E] 95">
              <a:extLst>
                <a:ext uri="{FF2B5EF4-FFF2-40B4-BE49-F238E27FC236}">
                  <a16:creationId xmlns:a16="http://schemas.microsoft.com/office/drawing/2014/main" id="{2FE8D777-8120-4448-AEB9-FD112E0EE03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rot="16200000" flipH="1">
              <a:off x="8991371" y="1356375"/>
              <a:ext cx="572730" cy="151757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CC0D7BB2-5927-9C47-977C-32B4C9268E9D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796397" y="2115164"/>
              <a:ext cx="1" cy="289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꺾인 연결선[E] 104">
              <a:extLst>
                <a:ext uri="{FF2B5EF4-FFF2-40B4-BE49-F238E27FC236}">
                  <a16:creationId xmlns:a16="http://schemas.microsoft.com/office/drawing/2014/main" id="{C7F86552-A7E0-B647-B4C5-F5593D90CA6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6364421" y="1998133"/>
              <a:ext cx="243582" cy="27093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[E] 106">
              <a:extLst>
                <a:ext uri="{FF2B5EF4-FFF2-40B4-BE49-F238E27FC236}">
                  <a16:creationId xmlns:a16="http://schemas.microsoft.com/office/drawing/2014/main" id="{A24A3015-6E63-8747-B23C-3C10277953A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3570423" y="2015070"/>
              <a:ext cx="260516" cy="3894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3E96472A-21A7-7146-96FF-0ECAD82966D4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4379275" y="2150533"/>
              <a:ext cx="0" cy="118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F8AA4E11-64C2-FA4B-AB01-7DE3137CF532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flipH="1">
              <a:off x="4379273" y="2539998"/>
              <a:ext cx="2" cy="97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016C093C-E419-CF47-961E-80C6E0FB3C75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4338933" y="3389684"/>
              <a:ext cx="3241" cy="260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[E] 124">
              <a:extLst>
                <a:ext uri="{FF2B5EF4-FFF2-40B4-BE49-F238E27FC236}">
                  <a16:creationId xmlns:a16="http://schemas.microsoft.com/office/drawing/2014/main" id="{9D586DA6-BBD6-0649-AD5F-9AC879A78A89}"/>
                </a:ext>
              </a:extLst>
            </p:cNvPr>
            <p:cNvCxnSpPr>
              <a:cxnSpLocks/>
              <a:stCxn id="35" idx="0"/>
              <a:endCxn id="50" idx="0"/>
            </p:cNvCxnSpPr>
            <p:nvPr/>
          </p:nvCxnSpPr>
          <p:spPr>
            <a:xfrm rot="5400000" flipH="1" flipV="1">
              <a:off x="4305070" y="1659470"/>
              <a:ext cx="1" cy="5554130"/>
            </a:xfrm>
            <a:prstGeom prst="bentConnector3">
              <a:avLst>
                <a:gd name="adj1" fmla="val 228601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8D9A1AB0-D815-2F4A-AFFB-5B35DAA86C6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916537" y="3911601"/>
              <a:ext cx="0" cy="299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9197F737-7F03-3042-BC3B-64BA77B4CA11}"/>
                </a:ext>
              </a:extLst>
            </p:cNvPr>
            <p:cNvCxnSpPr>
              <a:stCxn id="54" idx="3"/>
              <a:endCxn id="57" idx="1"/>
            </p:cNvCxnSpPr>
            <p:nvPr/>
          </p:nvCxnSpPr>
          <p:spPr>
            <a:xfrm flipV="1">
              <a:off x="7556266" y="5909732"/>
              <a:ext cx="44026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[R] 133">
              <a:extLst>
                <a:ext uri="{FF2B5EF4-FFF2-40B4-BE49-F238E27FC236}">
                  <a16:creationId xmlns:a16="http://schemas.microsoft.com/office/drawing/2014/main" id="{F8F1363C-4353-F74B-89A0-6BCB0C603CCB}"/>
                </a:ext>
              </a:extLst>
            </p:cNvPr>
            <p:cNvCxnSpPr>
              <a:stCxn id="44" idx="0"/>
            </p:cNvCxnSpPr>
            <p:nvPr/>
          </p:nvCxnSpPr>
          <p:spPr>
            <a:xfrm flipV="1">
              <a:off x="4305071" y="4211572"/>
              <a:ext cx="0" cy="224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7FE5F254-B0BD-FD44-B51B-7AD146D5812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5725477" y="4206073"/>
              <a:ext cx="0" cy="230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FE7E200B-243A-1D47-B1C2-96010F98B3B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5335402" y="3178743"/>
            <a:ext cx="1755508" cy="3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프로토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타입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8E798-34BF-F149-8DDD-23D4655F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91" y="1397000"/>
            <a:ext cx="2286000" cy="406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1E5D6B-03C8-E541-BA0A-D7B736ED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97000"/>
            <a:ext cx="2286000" cy="406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E8752-6E7D-EA40-B62A-AD271DCF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109" y="1397000"/>
            <a:ext cx="2286000" cy="406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0690C7-43C3-8C42-B39C-9CBD8814055B}"/>
              </a:ext>
            </a:extLst>
          </p:cNvPr>
          <p:cNvSpPr txBox="1"/>
          <p:nvPr/>
        </p:nvSpPr>
        <p:spPr>
          <a:xfrm>
            <a:off x="2852422" y="558615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로딩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A5363-0353-9548-BD06-109FDA9F5055}"/>
              </a:ext>
            </a:extLst>
          </p:cNvPr>
          <p:cNvSpPr txBox="1"/>
          <p:nvPr/>
        </p:nvSpPr>
        <p:spPr>
          <a:xfrm>
            <a:off x="5649403" y="558615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로그인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F3B9D-A0C1-2B40-81C1-FC13DD1BC695}"/>
              </a:ext>
            </a:extLst>
          </p:cNvPr>
          <p:cNvSpPr txBox="1"/>
          <p:nvPr/>
        </p:nvSpPr>
        <p:spPr>
          <a:xfrm>
            <a:off x="8582640" y="558615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메인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화면</a:t>
            </a:r>
            <a:endParaRPr kumimoji="1" lang="ko-Kore-KR" altLang="en-US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추진 계획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14AAAB-0CD9-B74B-889F-0F653A42E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0442"/>
              </p:ext>
            </p:extLst>
          </p:nvPr>
        </p:nvGraphicFramePr>
        <p:xfrm>
          <a:off x="1388380" y="1608667"/>
          <a:ext cx="9415240" cy="4065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524">
                  <a:extLst>
                    <a:ext uri="{9D8B030D-6E8A-4147-A177-3AD203B41FA5}">
                      <a16:colId xmlns:a16="http://schemas.microsoft.com/office/drawing/2014/main" val="892595915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1166710868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3683623543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3216265332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1194285518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906706918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1094493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1193554373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2487861535"/>
                    </a:ext>
                  </a:extLst>
                </a:gridCol>
                <a:gridCol w="941524">
                  <a:extLst>
                    <a:ext uri="{9D8B030D-6E8A-4147-A177-3AD203B41FA5}">
                      <a16:colId xmlns:a16="http://schemas.microsoft.com/office/drawing/2014/main" val="464234905"/>
                    </a:ext>
                  </a:extLst>
                </a:gridCol>
              </a:tblGrid>
              <a:tr h="484587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추진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내용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추진</a:t>
                      </a:r>
                      <a:r>
                        <a:rPr lang="ko-KR" altLang="en-US" sz="1600" spc="-15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일정</a:t>
                      </a:r>
                      <a:endParaRPr lang="ko-Kore-KR" altLang="en-US" sz="1600" spc="-15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2D4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20363"/>
                  </a:ext>
                </a:extLst>
              </a:tr>
              <a:tr h="484587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166417"/>
                  </a:ext>
                </a:extLst>
              </a:tr>
              <a:tr h="5746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피드백을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 보완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023869"/>
                  </a:ext>
                </a:extLst>
              </a:tr>
              <a:tr h="5746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서비스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개발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62433"/>
                  </a:ext>
                </a:extLst>
              </a:tr>
              <a:tr h="4845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CBT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63291"/>
                  </a:ext>
                </a:extLst>
              </a:tr>
              <a:tr h="48458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27580"/>
                  </a:ext>
                </a:extLst>
              </a:tr>
              <a:tr h="4845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OBT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894045"/>
                  </a:ext>
                </a:extLst>
              </a:tr>
              <a:tr h="48458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정식</a:t>
                      </a:r>
                      <a:r>
                        <a:rPr lang="ko-KR" altLang="en-US" sz="1600" spc="-15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런칭</a:t>
                      </a:r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spc="-15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rgbClr val="D98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7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9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1B272A7-BE74-0B45-A108-B67E21CA2F05}"/>
              </a:ext>
            </a:extLst>
          </p:cNvPr>
          <p:cNvSpPr/>
          <p:nvPr/>
        </p:nvSpPr>
        <p:spPr>
          <a:xfrm>
            <a:off x="9271840" y="2276000"/>
            <a:ext cx="3540035" cy="3540035"/>
          </a:xfrm>
          <a:prstGeom prst="ellipse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91C4B9-ABC6-0B4F-B323-7FAFEC5FF3F5}"/>
              </a:ext>
            </a:extLst>
          </p:cNvPr>
          <p:cNvSpPr/>
          <p:nvPr/>
        </p:nvSpPr>
        <p:spPr>
          <a:xfrm>
            <a:off x="7143750" y="3187534"/>
            <a:ext cx="4715732" cy="4741439"/>
          </a:xfrm>
          <a:prstGeom prst="ellipse">
            <a:avLst/>
          </a:prstGeom>
          <a:solidFill>
            <a:srgbClr val="2D4AA6">
              <a:alpha val="80000"/>
            </a:srgbClr>
          </a:solidFill>
          <a:ln>
            <a:solidFill>
              <a:srgbClr val="2D4AA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0D8EAC-C206-584F-B4F7-F8AF3C34681D}"/>
              </a:ext>
            </a:extLst>
          </p:cNvPr>
          <p:cNvSpPr/>
          <p:nvPr/>
        </p:nvSpPr>
        <p:spPr>
          <a:xfrm>
            <a:off x="535094" y="2564401"/>
            <a:ext cx="2035653" cy="111065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F345B-48AB-FE41-B49A-28E859E1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53" y="40046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kumimoji="1" lang="ko-Kore-KR" altLang="en-US" sz="3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kumimoji="1" lang="en-US" altLang="ko-Kore-KR" sz="3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36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야구 공 소프트볼 - Pixabay의 무료 벡터 그래픽">
            <a:extLst>
              <a:ext uri="{FF2B5EF4-FFF2-40B4-BE49-F238E27FC236}">
                <a16:creationId xmlns:a16="http://schemas.microsoft.com/office/drawing/2014/main" id="{75D49D4D-4045-4F43-9650-8A69BE5A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0380">
            <a:off x="9121229" y="3482970"/>
            <a:ext cx="3891896" cy="37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A6797-8893-8B44-8C10-6F5EB4AA0BFE}"/>
              </a:ext>
            </a:extLst>
          </p:cNvPr>
          <p:cNvSpPr txBox="1"/>
          <p:nvPr/>
        </p:nvSpPr>
        <p:spPr>
          <a:xfrm>
            <a:off x="190494" y="32655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개요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8E7A-2F3D-4E4B-AD7C-FA4B28FB0079}"/>
              </a:ext>
            </a:extLst>
          </p:cNvPr>
          <p:cNvSpPr txBox="1"/>
          <p:nvPr/>
        </p:nvSpPr>
        <p:spPr>
          <a:xfrm>
            <a:off x="190494" y="985021"/>
            <a:ext cx="9001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IMF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경제위기 이후 꾸준히 경제가 회복되고 국민의 문화 수준이 높아지면서 프로야구 관중 수도 증가했습니다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이처럼 프로야구가 활성화되면서 중계권 시장도 활성화 되었고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다양한 중계 문화가 자리 잡았습니다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 관람에 대한 수요자들의 다양한 요구가 증가하면서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관중의 요구를 파악하여 충족시키기 위한 보다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다채로운 중계 서비스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필요하게 되었습니다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50995-979D-AB47-9E3E-33091F485318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6AEC6B9-2486-D944-93A6-3A75155DE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325087"/>
              </p:ext>
            </p:extLst>
          </p:nvPr>
        </p:nvGraphicFramePr>
        <p:xfrm>
          <a:off x="2011680" y="1567543"/>
          <a:ext cx="8119291" cy="4859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28E8D6-188E-0142-B25D-62F30F66448E}"/>
              </a:ext>
            </a:extLst>
          </p:cNvPr>
          <p:cNvSpPr txBox="1"/>
          <p:nvPr/>
        </p:nvSpPr>
        <p:spPr>
          <a:xfrm>
            <a:off x="1920240" y="2089329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단위</a:t>
            </a:r>
            <a:r>
              <a:rPr kumimoji="1" lang="en-US" altLang="ko-KR" sz="1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</a:t>
            </a:r>
            <a:endParaRPr kumimoji="1" lang="ko-Kore-KR" altLang="en-US"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12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A6797-8893-8B44-8C10-6F5EB4AA0BFE}"/>
              </a:ext>
            </a:extLst>
          </p:cNvPr>
          <p:cNvSpPr txBox="1"/>
          <p:nvPr/>
        </p:nvSpPr>
        <p:spPr>
          <a:xfrm>
            <a:off x="190494" y="32655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개요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8E7A-2F3D-4E4B-AD7C-FA4B28FB0079}"/>
              </a:ext>
            </a:extLst>
          </p:cNvPr>
          <p:cNvSpPr txBox="1"/>
          <p:nvPr/>
        </p:nvSpPr>
        <p:spPr>
          <a:xfrm>
            <a:off x="190494" y="985021"/>
            <a:ext cx="783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저희 팀은 기존 중계 서비스의 문제점을 해결하여 관중들에게 더 재미있고 유익한 중계 서비스를 개발하고자 설문을 진행했습니다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설문지 수는 </a:t>
            </a:r>
            <a:r>
              <a:rPr kumimoji="1" lang="en-US" altLang="ko-KR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300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설문조사는 대구소프트웨어고등학교와 창원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NC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파크 에서 이루어졌습니다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50995-979D-AB47-9E3E-33091F485318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3129429-E24B-C346-9696-C68BA0057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020288"/>
              </p:ext>
            </p:extLst>
          </p:nvPr>
        </p:nvGraphicFramePr>
        <p:xfrm>
          <a:off x="1670386" y="1987700"/>
          <a:ext cx="4934858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221321A-E9A9-474D-945B-B9260719C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0905"/>
              </p:ext>
            </p:extLst>
          </p:nvPr>
        </p:nvGraphicFramePr>
        <p:xfrm>
          <a:off x="5283587" y="1987700"/>
          <a:ext cx="4934858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114C69E-1CE1-8542-9053-8857626C861B}"/>
              </a:ext>
            </a:extLst>
          </p:cNvPr>
          <p:cNvSpPr txBox="1"/>
          <p:nvPr/>
        </p:nvSpPr>
        <p:spPr>
          <a:xfrm>
            <a:off x="3881291" y="5946670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위의 결과를 통해 대중들은 시각 중심 관람을 선호함을 알 수 있습니다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243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67792B6-CC31-7E48-8DBE-527DC87D1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532406"/>
              </p:ext>
            </p:extLst>
          </p:nvPr>
        </p:nvGraphicFramePr>
        <p:xfrm>
          <a:off x="1670386" y="1905811"/>
          <a:ext cx="4934858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44F1585-888A-7049-AFC2-35AB8BD94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410657"/>
              </p:ext>
            </p:extLst>
          </p:nvPr>
        </p:nvGraphicFramePr>
        <p:xfrm>
          <a:off x="5357867" y="1905811"/>
          <a:ext cx="4934858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개요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256-0280-F54F-9876-864878C082D0}"/>
              </a:ext>
            </a:extLst>
          </p:cNvPr>
          <p:cNvSpPr txBox="1"/>
          <p:nvPr/>
        </p:nvSpPr>
        <p:spPr>
          <a:xfrm>
            <a:off x="190494" y="985021"/>
            <a:ext cx="789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아래의 그래프에서 알 수 있듯이 문자중계에서 대중들이 불편해하는 점은 일일이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</a:t>
            </a:r>
            <a:r>
              <a:rPr kumimoji="1" lang="en-US" altLang="ko-KR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고침</a:t>
            </a:r>
            <a:r>
              <a:rPr kumimoji="1" lang="en-US" altLang="ko-KR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(F5) 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 것이 불편하다는 것이었습니다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TV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중계보다 문자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중계의 업데이트 속도가 매우 느리다는 의견을 제시한 설문도 있었습니다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B2ECE8-7253-B646-8C34-62873F12C664}"/>
              </a:ext>
            </a:extLst>
          </p:cNvPr>
          <p:cNvSpPr/>
          <p:nvPr/>
        </p:nvSpPr>
        <p:spPr>
          <a:xfrm>
            <a:off x="2775046" y="59250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이처럼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설문결과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통해 우리 서비스가 대중의 요구를 충족시킬 것임을 확신하였습니다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 algn="ctr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우리의 서비스는 한국 프로야구 발전에 이바지하고자 기획하였습니다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4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6205455C-59DF-1446-BFDD-C89B932C9E8F}"/>
              </a:ext>
            </a:extLst>
          </p:cNvPr>
          <p:cNvSpPr/>
          <p:nvPr/>
        </p:nvSpPr>
        <p:spPr>
          <a:xfrm>
            <a:off x="6218789" y="2669373"/>
            <a:ext cx="3364285" cy="33097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1A3088-0729-7F45-A416-CAE9E2495847}"/>
              </a:ext>
            </a:extLst>
          </p:cNvPr>
          <p:cNvSpPr/>
          <p:nvPr/>
        </p:nvSpPr>
        <p:spPr>
          <a:xfrm>
            <a:off x="2454677" y="2669374"/>
            <a:ext cx="3364285" cy="33097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개념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AC256-0280-F54F-9876-864878C082D0}"/>
              </a:ext>
            </a:extLst>
          </p:cNvPr>
          <p:cNvSpPr txBox="1"/>
          <p:nvPr/>
        </p:nvSpPr>
        <p:spPr>
          <a:xfrm>
            <a:off x="190494" y="985021"/>
            <a:ext cx="86741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손에 야구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단순히 중계만 해주는 서비스가 아닌 사용자에게 필요한 정보를 제공해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야구를 더 재미있게 관람할 수 있도록 돕는 서비스 입니다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사용자의 패턴을 수집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분석해 개개인 맞춤형 서비스를 제공하고 수집한 </a:t>
            </a:r>
            <a:r>
              <a:rPr kumimoji="1" lang="ko-KR" altLang="en-US" sz="1400" spc="-150" dirty="0" err="1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비식별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데이터를 바탕으로 새로운 부가가치를 창출할 수 있습니다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kumimoji="1" lang="en-US" altLang="ko-KR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B17AF-A597-7547-9C2F-A569D8F0326F}"/>
              </a:ext>
            </a:extLst>
          </p:cNvPr>
          <p:cNvSpPr txBox="1"/>
          <p:nvPr/>
        </p:nvSpPr>
        <p:spPr>
          <a:xfrm>
            <a:off x="5316220" y="224858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주요 타겟 고객</a:t>
            </a:r>
            <a:endParaRPr kumimoji="1" lang="ko-Kore-KR" altLang="en-US" b="1" spc="-150" dirty="0">
              <a:latin typeface="APPLE SD GOTHICNEO EXTRABOLD" panose="02000300000000000000" pitchFamily="2" charset="-127"/>
              <a:ea typeface="APPLE SD GOTHICNEO EXTRABOLD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5EDC1-B362-0249-A4A3-C5CD9D816D3B}"/>
              </a:ext>
            </a:extLst>
          </p:cNvPr>
          <p:cNvSpPr txBox="1"/>
          <p:nvPr/>
        </p:nvSpPr>
        <p:spPr>
          <a:xfrm>
            <a:off x="2939049" y="5004412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서비스에 불편함을 느낀 사용자</a:t>
            </a:r>
            <a:endParaRPr kumimoji="1" lang="ko-Kore-KR" altLang="en-US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7CBD6-080C-F24A-8B7A-CA925C00FD0B}"/>
              </a:ext>
            </a:extLst>
          </p:cNvPr>
          <p:cNvSpPr txBox="1"/>
          <p:nvPr/>
        </p:nvSpPr>
        <p:spPr>
          <a:xfrm>
            <a:off x="6704944" y="5004412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야구중계에만 신경 쓸 수 없는 사용자</a:t>
            </a:r>
            <a:endParaRPr kumimoji="1" lang="ko-Kore-KR" altLang="en-US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154" name="Picture 10" descr="현기증 - 무료 의료 및 의료개 아이콘">
            <a:extLst>
              <a:ext uri="{FF2B5EF4-FFF2-40B4-BE49-F238E27FC236}">
                <a16:creationId xmlns:a16="http://schemas.microsoft.com/office/drawing/2014/main" id="{9515685B-6D05-4C44-93DC-69A6C619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18" y="3185801"/>
            <a:ext cx="1715692" cy="17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현기증 - 무료 의료 및 의료개 아이콘">
            <a:extLst>
              <a:ext uri="{FF2B5EF4-FFF2-40B4-BE49-F238E27FC236}">
                <a16:creationId xmlns:a16="http://schemas.microsoft.com/office/drawing/2014/main" id="{8614FE2B-FE41-D042-A093-255C7DC9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46" y="3185801"/>
            <a:ext cx="1715692" cy="17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4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168386-4F01-E24B-9A21-5FBE79040812}"/>
              </a:ext>
            </a:extLst>
          </p:cNvPr>
          <p:cNvSpPr/>
          <p:nvPr/>
        </p:nvSpPr>
        <p:spPr>
          <a:xfrm>
            <a:off x="1904265" y="4313020"/>
            <a:ext cx="673563" cy="45719"/>
          </a:xfrm>
          <a:prstGeom prst="rect">
            <a:avLst/>
          </a:prstGeom>
          <a:solidFill>
            <a:srgbClr val="D98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1B448F-A88D-7340-ACE6-FD3E482D5D5E}"/>
              </a:ext>
            </a:extLst>
          </p:cNvPr>
          <p:cNvSpPr/>
          <p:nvPr/>
        </p:nvSpPr>
        <p:spPr>
          <a:xfrm>
            <a:off x="4349749" y="4313019"/>
            <a:ext cx="941340" cy="45720"/>
          </a:xfrm>
          <a:prstGeom prst="rect">
            <a:avLst/>
          </a:prstGeom>
          <a:solidFill>
            <a:srgbClr val="D98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B1AB2E-E965-6E48-83C6-248C7BF7903E}"/>
              </a:ext>
            </a:extLst>
          </p:cNvPr>
          <p:cNvSpPr/>
          <p:nvPr/>
        </p:nvSpPr>
        <p:spPr>
          <a:xfrm>
            <a:off x="6973233" y="4316114"/>
            <a:ext cx="635000" cy="45719"/>
          </a:xfrm>
          <a:prstGeom prst="rect">
            <a:avLst/>
          </a:prstGeom>
          <a:solidFill>
            <a:srgbClr val="D98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F9F3F3-A1D6-AD4C-915F-E49DE560A516}"/>
              </a:ext>
            </a:extLst>
          </p:cNvPr>
          <p:cNvSpPr/>
          <p:nvPr/>
        </p:nvSpPr>
        <p:spPr>
          <a:xfrm>
            <a:off x="9501800" y="4305132"/>
            <a:ext cx="635000" cy="45719"/>
          </a:xfrm>
          <a:prstGeom prst="rect">
            <a:avLst/>
          </a:prstGeom>
          <a:solidFill>
            <a:srgbClr val="D98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내용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1394C-4F07-E241-8450-6F11BFD50D7F}"/>
              </a:ext>
            </a:extLst>
          </p:cNvPr>
          <p:cNvSpPr txBox="1"/>
          <p:nvPr/>
        </p:nvSpPr>
        <p:spPr>
          <a:xfrm>
            <a:off x="1143641" y="4140315"/>
            <a:ext cx="2180405" cy="7540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Live Chat</a:t>
            </a:r>
          </a:p>
          <a:p>
            <a:pPr algn="ctr"/>
            <a:endParaRPr kumimoji="1" lang="en-US" altLang="ko-Kore-KR" sz="300" b="1" spc="-150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 중계를 보면서 다른 사용자들과 </a:t>
            </a:r>
            <a:endParaRPr kumimoji="1" lang="en-US" altLang="ko-KR" sz="13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실시간 소통을 할 수 있습니다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13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EF779-9D0C-0F46-BF81-0AC76C5AAFD1}"/>
              </a:ext>
            </a:extLst>
          </p:cNvPr>
          <p:cNvSpPr txBox="1"/>
          <p:nvPr/>
        </p:nvSpPr>
        <p:spPr>
          <a:xfrm>
            <a:off x="3494174" y="4136961"/>
            <a:ext cx="2598789" cy="7540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Text To Speak</a:t>
            </a:r>
          </a:p>
          <a:p>
            <a:pPr algn="ctr"/>
            <a:endParaRPr kumimoji="1" lang="en-US" altLang="ko-Kore-KR" sz="300" b="1" spc="-150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 중계를 눈으로 일일이 확인하기 힘들 때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청각적 정보 습득이 가능합니다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5A5E9-0BE0-C248-9C43-81DF7C6752C7}"/>
              </a:ext>
            </a:extLst>
          </p:cNvPr>
          <p:cNvSpPr txBox="1"/>
          <p:nvPr/>
        </p:nvSpPr>
        <p:spPr>
          <a:xfrm>
            <a:off x="6131813" y="4140315"/>
            <a:ext cx="2300631" cy="7540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 중계</a:t>
            </a:r>
            <a:endParaRPr kumimoji="1" lang="en-US" altLang="ko-KR" sz="1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ore-KR" sz="300" spc="-150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 중계를 볼 수 없는 상황일 때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알아보기 쉬운 문자 중계를 제공합니다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3935-9484-D64C-8691-37FDA20CBB0D}"/>
              </a:ext>
            </a:extLst>
          </p:cNvPr>
          <p:cNvSpPr txBox="1"/>
          <p:nvPr/>
        </p:nvSpPr>
        <p:spPr>
          <a:xfrm>
            <a:off x="8849393" y="4132427"/>
            <a:ext cx="1925528" cy="7540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 중계</a:t>
            </a:r>
            <a:endParaRPr kumimoji="1" lang="en-US" altLang="ko-KR" sz="1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ore-KR" sz="300" spc="-150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실시간으로 빠르게 </a:t>
            </a:r>
            <a:endParaRPr kumimoji="1" lang="en-US" altLang="ko-KR" sz="13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 경기를 시청할 수 있습니다</a:t>
            </a:r>
            <a:r>
              <a:rPr kumimoji="1" lang="en-US" altLang="ko-KR" sz="13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pic>
        <p:nvPicPr>
          <p:cNvPr id="7178" name="Picture 10" descr="동영상 무료 아이콘 의 Essential Part 1 Icons">
            <a:extLst>
              <a:ext uri="{FF2B5EF4-FFF2-40B4-BE49-F238E27FC236}">
                <a16:creationId xmlns:a16="http://schemas.microsoft.com/office/drawing/2014/main" id="{37927349-A8AF-F24F-B9F3-8A069711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984" y="2155652"/>
            <a:ext cx="313058" cy="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remium Chat With Friends Illustration download in PNG &amp; Vector format">
            <a:extLst>
              <a:ext uri="{FF2B5EF4-FFF2-40B4-BE49-F238E27FC236}">
                <a16:creationId xmlns:a16="http://schemas.microsoft.com/office/drawing/2014/main" id="{314026B6-1A87-754A-9163-A60E44AF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78" y="2456895"/>
            <a:ext cx="1797544" cy="179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SMS Web Portal | SimpleTexting">
            <a:extLst>
              <a:ext uri="{FF2B5EF4-FFF2-40B4-BE49-F238E27FC236}">
                <a16:creationId xmlns:a16="http://schemas.microsoft.com/office/drawing/2014/main" id="{3E1D1946-064E-3B46-8445-CF0A7C40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01" y="2688851"/>
            <a:ext cx="1335124" cy="128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ost to develop Video Streaming Website/app like Netflix?">
            <a:extLst>
              <a:ext uri="{FF2B5EF4-FFF2-40B4-BE49-F238E27FC236}">
                <a16:creationId xmlns:a16="http://schemas.microsoft.com/office/drawing/2014/main" id="{C46689E6-F256-9342-AF58-E77447BF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053" y="2680963"/>
            <a:ext cx="1974631" cy="135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We're Helping Brands To Better Speak To A Millennial Clipart - Full Size  Clipart (#3139461) - PinClipart">
            <a:extLst>
              <a:ext uri="{FF2B5EF4-FFF2-40B4-BE49-F238E27FC236}">
                <a16:creationId xmlns:a16="http://schemas.microsoft.com/office/drawing/2014/main" id="{02142CE2-5317-5F4A-80AB-EA0747C12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0" y="2790774"/>
            <a:ext cx="1417319" cy="12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63CEE1-134E-A841-9F5D-F9B6AC406707}"/>
              </a:ext>
            </a:extLst>
          </p:cNvPr>
          <p:cNvSpPr/>
          <p:nvPr/>
        </p:nvSpPr>
        <p:spPr>
          <a:xfrm>
            <a:off x="190494" y="991664"/>
            <a:ext cx="11022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경기가 시작하기 전에 라인업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선수 정보 등의 정보를 제공하고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경기가 시작되면 사용자가 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중계 방식을 선택하고 관람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있도록 서비스합니다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경기가 끝난 후에도 경기 하이라이트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경기 전체 영상 제공과 같은 서비스를 제공함으로써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경기의 시작부터 끝까지 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야구팬들이 보다 편리하게 경기를 관람하도록 도와줍니다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내용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A02D0-9D6D-4A43-9731-C2184911207C}"/>
              </a:ext>
            </a:extLst>
          </p:cNvPr>
          <p:cNvSpPr txBox="1"/>
          <p:nvPr/>
        </p:nvSpPr>
        <p:spPr>
          <a:xfrm>
            <a:off x="190494" y="102276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시나리오</a:t>
            </a:r>
            <a:endParaRPr kumimoji="1" lang="ko-Kore-KR" altLang="en-US" sz="16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C19201-1FDE-D642-A664-0B2197F83988}"/>
              </a:ext>
            </a:extLst>
          </p:cNvPr>
          <p:cNvGrpSpPr/>
          <p:nvPr/>
        </p:nvGrpSpPr>
        <p:grpSpPr>
          <a:xfrm>
            <a:off x="1521308" y="1843975"/>
            <a:ext cx="8584839" cy="4422426"/>
            <a:chOff x="2975973" y="1651036"/>
            <a:chExt cx="6009906" cy="4640142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B25A012B-B2B4-9146-9BF1-B6478056923B}"/>
                </a:ext>
              </a:extLst>
            </p:cNvPr>
            <p:cNvSpPr/>
            <p:nvPr/>
          </p:nvSpPr>
          <p:spPr>
            <a:xfrm>
              <a:off x="3925240" y="1651036"/>
              <a:ext cx="865093" cy="320937"/>
            </a:xfrm>
            <a:prstGeom prst="roundRect">
              <a:avLst/>
            </a:prstGeom>
            <a:solidFill>
              <a:srgbClr val="D98B4A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중계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2370BF-9358-614E-AD0B-6BEA0A23A267}"/>
                </a:ext>
              </a:extLst>
            </p:cNvPr>
            <p:cNvSpPr/>
            <p:nvPr/>
          </p:nvSpPr>
          <p:spPr>
            <a:xfrm>
              <a:off x="3799894" y="2375388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영상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선택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5B97B6-C316-9F4D-BB62-4F08910C794A}"/>
                </a:ext>
              </a:extLst>
            </p:cNvPr>
            <p:cNvSpPr/>
            <p:nvPr/>
          </p:nvSpPr>
          <p:spPr>
            <a:xfrm>
              <a:off x="3799894" y="3158007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영상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시청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777AB-6908-0248-B6BE-BF4BAA4BADF4}"/>
                </a:ext>
              </a:extLst>
            </p:cNvPr>
            <p:cNvSpPr/>
            <p:nvPr/>
          </p:nvSpPr>
          <p:spPr>
            <a:xfrm>
              <a:off x="3667513" y="4117233"/>
              <a:ext cx="1381012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영상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스트리밍 중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DE2D15-2163-3C4E-BE09-AAB938B48F14}"/>
                </a:ext>
              </a:extLst>
            </p:cNvPr>
            <p:cNvSpPr/>
            <p:nvPr/>
          </p:nvSpPr>
          <p:spPr>
            <a:xfrm>
              <a:off x="5975027" y="2375387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팀별</a:t>
              </a:r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선택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97516D-2A16-4946-874B-DC7F39C49687}"/>
                </a:ext>
              </a:extLst>
            </p:cNvPr>
            <p:cNvSpPr/>
            <p:nvPr/>
          </p:nvSpPr>
          <p:spPr>
            <a:xfrm>
              <a:off x="7869629" y="2373593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B339CC-19EF-5146-947C-53111CBB7A1A}"/>
                </a:ext>
              </a:extLst>
            </p:cNvPr>
            <p:cNvSpPr/>
            <p:nvPr/>
          </p:nvSpPr>
          <p:spPr>
            <a:xfrm>
              <a:off x="7869629" y="2694530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하이라이트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24D5DB-4AE5-6D43-A3B0-04DC17191179}"/>
                </a:ext>
              </a:extLst>
            </p:cNvPr>
            <p:cNvSpPr/>
            <p:nvPr/>
          </p:nvSpPr>
          <p:spPr>
            <a:xfrm>
              <a:off x="5975026" y="3158007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TTS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A3F328-6270-1C43-8CE3-1A3AD8F9C1A4}"/>
                </a:ext>
              </a:extLst>
            </p:cNvPr>
            <p:cNvSpPr/>
            <p:nvPr/>
          </p:nvSpPr>
          <p:spPr>
            <a:xfrm>
              <a:off x="5975025" y="3473229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Live Chat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93E5F3-5D42-4945-8EAB-456F7DAF0BF2}"/>
                </a:ext>
              </a:extLst>
            </p:cNvPr>
            <p:cNvSpPr/>
            <p:nvPr/>
          </p:nvSpPr>
          <p:spPr>
            <a:xfrm>
              <a:off x="5975025" y="4950949"/>
              <a:ext cx="1116250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알림 발송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551AD2A-711B-5A4C-895B-846FB3A36402}"/>
                </a:ext>
              </a:extLst>
            </p:cNvPr>
            <p:cNvSpPr/>
            <p:nvPr/>
          </p:nvSpPr>
          <p:spPr>
            <a:xfrm>
              <a:off x="5975025" y="5807084"/>
              <a:ext cx="1234852" cy="3209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spc="-15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스트리밍 종료</a:t>
              </a:r>
              <a:endParaRPr kumimoji="1" lang="ko-Kore-KR" altLang="en-US" sz="1200" spc="-15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FC5E32AA-E501-314B-BAE3-BDC092A90896}"/>
                </a:ext>
              </a:extLst>
            </p:cNvPr>
            <p:cNvSpPr/>
            <p:nvPr/>
          </p:nvSpPr>
          <p:spPr>
            <a:xfrm>
              <a:off x="3355382" y="4787794"/>
              <a:ext cx="2004811" cy="647249"/>
            </a:xfrm>
            <a:prstGeom prst="diamond">
              <a:avLst/>
            </a:prstGeom>
            <a:solidFill>
              <a:srgbClr val="2D4AA6"/>
            </a:solidFill>
            <a:ln>
              <a:solidFill>
                <a:srgbClr val="2D4A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이벤트</a:t>
              </a:r>
              <a:r>
                <a:rPr kumimoji="1" lang="ko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발생</a:t>
              </a:r>
              <a:endParaRPr kumimoji="1" lang="en-US" altLang="ko-KR" sz="12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en-US" altLang="ko-KR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kumimoji="1" lang="ko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홈런 등</a:t>
              </a:r>
              <a:r>
                <a:rPr kumimoji="1" lang="en-US" altLang="ko-KR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ko-Kore-KR" altLang="en-US" sz="12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02C295A6-F5BA-E542-962B-474C1B86FFBA}"/>
                </a:ext>
              </a:extLst>
            </p:cNvPr>
            <p:cNvSpPr/>
            <p:nvPr/>
          </p:nvSpPr>
          <p:spPr>
            <a:xfrm>
              <a:off x="3355382" y="5643929"/>
              <a:ext cx="2004811" cy="647249"/>
            </a:xfrm>
            <a:prstGeom prst="diamond">
              <a:avLst/>
            </a:prstGeom>
            <a:solidFill>
              <a:srgbClr val="2D4AA6"/>
            </a:solidFill>
            <a:ln>
              <a:solidFill>
                <a:srgbClr val="2D4A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스트리밍</a:t>
              </a:r>
              <a:endParaRPr kumimoji="1" lang="en-US" altLang="ko-Kore-KR" sz="12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/>
              <a:r>
                <a:rPr kumimoji="1" lang="ko-Kore-KR" altLang="en-US" sz="1200" spc="-15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종료</a:t>
              </a:r>
              <a:endParaRPr kumimoji="1" lang="en-US" altLang="ko-KR" sz="12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6FF37AE-57CD-9249-AC44-69A452BF509F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4357787" y="1971973"/>
              <a:ext cx="232" cy="40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32CC48-F9E2-6540-B0BB-D8346A5FFD3B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357554" y="2703503"/>
              <a:ext cx="465" cy="454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80F795C-7EF4-B843-A28A-A7C487C4843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358019" y="3478944"/>
              <a:ext cx="0" cy="638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049C7E0-8A67-9F4D-83EA-4FEB5737720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4357555" y="4438170"/>
              <a:ext cx="464" cy="353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0FA3806-6133-FB4F-9E05-B06FA93025B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357090" y="5435043"/>
              <a:ext cx="698" cy="219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02AD556D-CEDB-4544-8BBB-3C59687FAFBD}"/>
                </a:ext>
              </a:extLst>
            </p:cNvPr>
            <p:cNvCxnSpPr>
              <a:stCxn id="4" idx="3"/>
              <a:endCxn id="17" idx="1"/>
            </p:cNvCxnSpPr>
            <p:nvPr/>
          </p:nvCxnSpPr>
          <p:spPr>
            <a:xfrm flipV="1">
              <a:off x="4916144" y="2535856"/>
              <a:ext cx="105888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01A76A97-FE8D-7D4E-BDE4-E1047FA339B3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7091277" y="2534062"/>
              <a:ext cx="778352" cy="1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E24FC674-0380-8548-BA8C-ECF5A09F6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143" y="3325655"/>
              <a:ext cx="105888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50A972A-95F7-4E4D-BEA2-17AB4F6B4CF0}"/>
                </a:ext>
              </a:extLst>
            </p:cNvPr>
            <p:cNvCxnSpPr>
              <a:stCxn id="5" idx="3"/>
              <a:endCxn id="22" idx="1"/>
            </p:cNvCxnSpPr>
            <p:nvPr/>
          </p:nvCxnSpPr>
          <p:spPr>
            <a:xfrm flipV="1">
              <a:off x="5360193" y="5111418"/>
              <a:ext cx="6148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CD170B3-1989-9E46-A23B-526EE477E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0193" y="5967551"/>
              <a:ext cx="6148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[E] 45">
              <a:extLst>
                <a:ext uri="{FF2B5EF4-FFF2-40B4-BE49-F238E27FC236}">
                  <a16:creationId xmlns:a16="http://schemas.microsoft.com/office/drawing/2014/main" id="{6532D62D-AE57-0E40-BF20-2F154202E371}"/>
                </a:ext>
              </a:extLst>
            </p:cNvPr>
            <p:cNvCxnSpPr>
              <a:cxnSpLocks/>
              <a:stCxn id="25" idx="1"/>
              <a:endCxn id="16" idx="1"/>
            </p:cNvCxnSpPr>
            <p:nvPr/>
          </p:nvCxnSpPr>
          <p:spPr>
            <a:xfrm rot="10800000" flipH="1">
              <a:off x="3355381" y="4277702"/>
              <a:ext cx="312131" cy="1689852"/>
            </a:xfrm>
            <a:prstGeom prst="bentConnector3">
              <a:avLst>
                <a:gd name="adj1" fmla="val -732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CEC984-618B-A44D-8635-340560CF21F8}"/>
                </a:ext>
              </a:extLst>
            </p:cNvPr>
            <p:cNvSpPr txBox="1"/>
            <p:nvPr/>
          </p:nvSpPr>
          <p:spPr>
            <a:xfrm>
              <a:off x="5522720" y="4987029"/>
              <a:ext cx="216880" cy="357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spc="-1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Y</a:t>
              </a:r>
              <a:endParaRPr kumimoji="1" lang="ko-Kore-KR" altLang="en-US" sz="1200" spc="-1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15AA6F-9DCC-6A4E-80B6-08F85D0659F4}"/>
                </a:ext>
              </a:extLst>
            </p:cNvPr>
            <p:cNvSpPr txBox="1"/>
            <p:nvPr/>
          </p:nvSpPr>
          <p:spPr>
            <a:xfrm>
              <a:off x="5522720" y="5829051"/>
              <a:ext cx="216880" cy="357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spc="-1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Y</a:t>
              </a:r>
              <a:endParaRPr kumimoji="1" lang="ko-Kore-KR" altLang="en-US" sz="1200" spc="-1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46CDCE-73F6-C544-96B1-5141494E8C9F}"/>
                </a:ext>
              </a:extLst>
            </p:cNvPr>
            <p:cNvSpPr txBox="1"/>
            <p:nvPr/>
          </p:nvSpPr>
          <p:spPr>
            <a:xfrm>
              <a:off x="2975973" y="4950950"/>
              <a:ext cx="216880" cy="357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spc="-1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</a:t>
              </a:r>
              <a:endParaRPr kumimoji="1" lang="ko-Kore-KR" altLang="en-US" sz="1200" spc="-1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7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13">
            <a:extLst>
              <a:ext uri="{FF2B5EF4-FFF2-40B4-BE49-F238E27FC236}">
                <a16:creationId xmlns:a16="http://schemas.microsoft.com/office/drawing/2014/main" id="{EB718640-20D9-8740-80E7-0E524712E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79554"/>
              </p:ext>
            </p:extLst>
          </p:nvPr>
        </p:nvGraphicFramePr>
        <p:xfrm>
          <a:off x="2164046" y="4278826"/>
          <a:ext cx="8128000" cy="16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843">
                  <a:extLst>
                    <a:ext uri="{9D8B030D-6E8A-4147-A177-3AD203B41FA5}">
                      <a16:colId xmlns:a16="http://schemas.microsoft.com/office/drawing/2014/main" val="2895112907"/>
                    </a:ext>
                  </a:extLst>
                </a:gridCol>
                <a:gridCol w="6542157">
                  <a:extLst>
                    <a:ext uri="{9D8B030D-6E8A-4147-A177-3AD203B41FA5}">
                      <a16:colId xmlns:a16="http://schemas.microsoft.com/office/drawing/2014/main" val="348483054"/>
                    </a:ext>
                  </a:extLst>
                </a:gridCol>
              </a:tblGrid>
              <a:tr h="550182"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2D4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25007"/>
                  </a:ext>
                </a:extLst>
              </a:tr>
              <a:tr h="105759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46056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836C507-97D7-424B-BBA8-58A494F83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45130"/>
              </p:ext>
            </p:extLst>
          </p:nvPr>
        </p:nvGraphicFramePr>
        <p:xfrm>
          <a:off x="2164046" y="1821228"/>
          <a:ext cx="8128000" cy="16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843">
                  <a:extLst>
                    <a:ext uri="{9D8B030D-6E8A-4147-A177-3AD203B41FA5}">
                      <a16:colId xmlns:a16="http://schemas.microsoft.com/office/drawing/2014/main" val="2895112907"/>
                    </a:ext>
                  </a:extLst>
                </a:gridCol>
                <a:gridCol w="6542157">
                  <a:extLst>
                    <a:ext uri="{9D8B030D-6E8A-4147-A177-3AD203B41FA5}">
                      <a16:colId xmlns:a16="http://schemas.microsoft.com/office/drawing/2014/main" val="348483054"/>
                    </a:ext>
                  </a:extLst>
                </a:gridCol>
              </a:tblGrid>
              <a:tr h="550182"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2D4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25007"/>
                  </a:ext>
                </a:extLst>
              </a:tr>
              <a:tr h="105759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46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경쟁력</a:t>
            </a:r>
            <a:r>
              <a:rPr kumimoji="1" lang="en-US" altLang="ko-KR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차별화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A02D0-9D6D-4A43-9731-C2184911207C}"/>
              </a:ext>
            </a:extLst>
          </p:cNvPr>
          <p:cNvSpPr txBox="1"/>
          <p:nvPr/>
        </p:nvSpPr>
        <p:spPr>
          <a:xfrm>
            <a:off x="2053448" y="1436002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경쟁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현황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endParaRPr kumimoji="1" lang="ko-Kore-KR" altLang="en-US" sz="16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218" name="Picture 2" descr="LIVE스코어 - KBO, EPL, MLB 등 가장 빠른 스포츠 전종목 라이브스코어 앱 순위 및 스토어 데이터 | App Annie">
            <a:extLst>
              <a:ext uri="{FF2B5EF4-FFF2-40B4-BE49-F238E27FC236}">
                <a16:creationId xmlns:a16="http://schemas.microsoft.com/office/drawing/2014/main" id="{77E01050-88B5-F04A-8708-68CC6974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21" y="2073155"/>
            <a:ext cx="1109842" cy="110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C0CBD6-61E3-9B47-A7BE-A80C3A2B6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9" t="28253" r="66909" b="50000"/>
          <a:stretch/>
        </p:blipFill>
        <p:spPr>
          <a:xfrm>
            <a:off x="2284300" y="4465730"/>
            <a:ext cx="1233963" cy="1233963"/>
          </a:xfrm>
          <a:prstGeom prst="rect">
            <a:avLst/>
          </a:prstGeom>
          <a:effectLst>
            <a:softEdge rad="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BA54B3-F139-834D-A473-151F7D830707}"/>
              </a:ext>
            </a:extLst>
          </p:cNvPr>
          <p:cNvSpPr txBox="1"/>
          <p:nvPr/>
        </p:nvSpPr>
        <p:spPr>
          <a:xfrm>
            <a:off x="2053448" y="3889812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경쟁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현황</a:t>
            </a:r>
            <a:r>
              <a:rPr kumimoji="1" lang="en-US" altLang="ko-KR" sz="16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endParaRPr kumimoji="1" lang="ko-Kore-KR" altLang="en-US" sz="16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A14E4-BA23-1A4A-B7BA-1DE1E4328913}"/>
              </a:ext>
            </a:extLst>
          </p:cNvPr>
          <p:cNvSpPr txBox="1"/>
          <p:nvPr/>
        </p:nvSpPr>
        <p:spPr>
          <a:xfrm>
            <a:off x="3785539" y="1925877"/>
            <a:ext cx="781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LIVE </a:t>
            </a:r>
            <a:r>
              <a:rPr kumimoji="1" lang="ko-Kore-KR" altLang="en-US" sz="16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스코어</a:t>
            </a:r>
            <a:r>
              <a:rPr kumimoji="1" lang="ko-KR" altLang="en-US" sz="16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KBO,EPL,NBA </a:t>
            </a:r>
            <a:r>
              <a:rPr kumimoji="1" lang="ko-Kore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등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스포츠 전종목 라이브스코어</a:t>
            </a:r>
            <a:endParaRPr kumimoji="1" lang="en-US" altLang="ko-KR" sz="1400" spc="-15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ore-KR" sz="8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4722EC-1702-1842-8516-A0819D293AE4}"/>
              </a:ext>
            </a:extLst>
          </p:cNvPr>
          <p:cNvSpPr txBox="1"/>
          <p:nvPr/>
        </p:nvSpPr>
        <p:spPr>
          <a:xfrm>
            <a:off x="3785539" y="4403022"/>
            <a:ext cx="781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PAIGE </a:t>
            </a:r>
            <a:r>
              <a:rPr kumimoji="1" lang="ko-KR" altLang="en-US" sz="16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  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프로야구 순위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경기 일정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구단 소식 알림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AI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경기</a:t>
            </a:r>
            <a:r>
              <a:rPr kumimoji="1" lang="en-US" altLang="ko-KR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선수 분석</a:t>
            </a:r>
            <a:endParaRPr kumimoji="1" lang="en-US" altLang="ko-KR" sz="1400" spc="-15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3AC612-4BD6-604F-B335-A6C244A1825D}"/>
              </a:ext>
            </a:extLst>
          </p:cNvPr>
          <p:cNvSpPr/>
          <p:nvPr/>
        </p:nvSpPr>
        <p:spPr>
          <a:xfrm>
            <a:off x="3785539" y="2438002"/>
            <a:ext cx="7593496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 화면 안에 한국 프로야구 같은 국내스포츠와 해외스포츠 경기까지 볼 수 있습니다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kumimoji="1" lang="en-US" altLang="ko-KR" sz="3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단점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 화면에 너무 많은 정보를 보여 줌으로써 사용자의 집중력과 </a:t>
            </a:r>
            <a:r>
              <a:rPr kumimoji="1" lang="ko-KR" altLang="en-US" sz="1400" spc="-150" dirty="0" err="1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가독성을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떨어트립니다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또한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앱 내의 규정을 위반한 사람들을 앱 홍보를 이유로 징계를 해제하여 형평성의 문제를 불렀고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과도한 광고로 사용자에게 불만을 일으켰습니다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ore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9F1E6A-C4CB-DC4C-9DD0-165F43591FA9}"/>
              </a:ext>
            </a:extLst>
          </p:cNvPr>
          <p:cNvSpPr/>
          <p:nvPr/>
        </p:nvSpPr>
        <p:spPr>
          <a:xfrm>
            <a:off x="3785539" y="4865771"/>
            <a:ext cx="728134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사용자가 응원하는 구단 외에 다른 구단 정보도 빠르게 확인할 수 있습니다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야구 만을 컨셉으로 잡았고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UI/UX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한눈에 확인하기 쉬워 서비스를 처음 접하는 사용자에게</a:t>
            </a:r>
            <a:endParaRPr kumimoji="1" lang="en-US" altLang="ko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편하게 다가갑니다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kumimoji="1" lang="en-US" altLang="ko-KR" sz="3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endParaRPr kumimoji="1" lang="en-US" altLang="ko-KR" sz="3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단점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팝업 알림이 많고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채팅 서비스의 완성도가 낮은 점이 아쉽습니다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ore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05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F6B65-6F5E-3A4A-8E52-858714C7F070}"/>
              </a:ext>
            </a:extLst>
          </p:cNvPr>
          <p:cNvSpPr txBox="1"/>
          <p:nvPr/>
        </p:nvSpPr>
        <p:spPr>
          <a:xfrm>
            <a:off x="190494" y="326555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경쟁</a:t>
            </a:r>
            <a:r>
              <a:rPr kumimoji="1" lang="en-US" altLang="ko-KR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</a:t>
            </a:r>
            <a:r>
              <a:rPr kumimoji="1" lang="en-US" altLang="ko-KR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400" b="1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</a:t>
            </a:r>
            <a:r>
              <a:rPr kumimoji="1" lang="ko-KR" altLang="en-US" sz="2400" b="1" spc="-1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차별점</a:t>
            </a:r>
            <a:endParaRPr kumimoji="1" lang="ko-Kore-KR" altLang="en-US" sz="2400" b="1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05B81-0ACD-9843-80CD-A06B61321C39}"/>
              </a:ext>
            </a:extLst>
          </p:cNvPr>
          <p:cNvSpPr/>
          <p:nvPr/>
        </p:nvSpPr>
        <p:spPr>
          <a:xfrm>
            <a:off x="0" y="271023"/>
            <a:ext cx="91440" cy="572730"/>
          </a:xfrm>
          <a:prstGeom prst="rect">
            <a:avLst/>
          </a:prstGeom>
          <a:solidFill>
            <a:srgbClr val="D98B4A"/>
          </a:solidFill>
          <a:ln>
            <a:solidFill>
              <a:srgbClr val="D98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85331-5A22-814B-9DD6-492BEE4BEFC6}"/>
              </a:ext>
            </a:extLst>
          </p:cNvPr>
          <p:cNvSpPr txBox="1"/>
          <p:nvPr/>
        </p:nvSpPr>
        <p:spPr>
          <a:xfrm>
            <a:off x="190494" y="987909"/>
            <a:ext cx="10145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손에 야구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수익구조는 기존 시장의 페이스북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구글처럼 </a:t>
            </a:r>
            <a:r>
              <a:rPr kumimoji="1" lang="ko-KR" altLang="en-US" sz="1400" spc="-15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비식별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분석 자료를 가공해 부가가치를 높이는 구조이고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가공 데이터 시장은 규모가 확장하고 있는 추세입니다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영상 기반 플랫폼 사업들이 많이 생겨나고 있는 현 시점은 영상 컨텐츠 수요가 늘어나고 있다는 것을 잘 반영합니다</a:t>
            </a:r>
            <a:r>
              <a:rPr kumimoji="1" lang="en-US" altLang="ko-KR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4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14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87DADFA-6EEA-BA4B-9C9F-1595F3BB1880}"/>
              </a:ext>
            </a:extLst>
          </p:cNvPr>
          <p:cNvSpPr/>
          <p:nvPr/>
        </p:nvSpPr>
        <p:spPr>
          <a:xfrm>
            <a:off x="2150528" y="2365392"/>
            <a:ext cx="2450917" cy="24111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8ACC7B-3CD2-8642-825C-472326643CF5}"/>
              </a:ext>
            </a:extLst>
          </p:cNvPr>
          <p:cNvSpPr/>
          <p:nvPr/>
        </p:nvSpPr>
        <p:spPr>
          <a:xfrm>
            <a:off x="4870541" y="2365392"/>
            <a:ext cx="2450917" cy="2411171"/>
          </a:xfrm>
          <a:prstGeom prst="ellipse">
            <a:avLst/>
          </a:prstGeom>
          <a:solidFill>
            <a:srgbClr val="D98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150882-6CEC-A94B-BC30-540C16CAF969}"/>
              </a:ext>
            </a:extLst>
          </p:cNvPr>
          <p:cNvSpPr/>
          <p:nvPr/>
        </p:nvSpPr>
        <p:spPr>
          <a:xfrm>
            <a:off x="7590554" y="2365392"/>
            <a:ext cx="2450917" cy="24111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4AAC2A-97F6-0D40-8E9C-4472A917572F}"/>
              </a:ext>
            </a:extLst>
          </p:cNvPr>
          <p:cNvSpPr/>
          <p:nvPr/>
        </p:nvSpPr>
        <p:spPr>
          <a:xfrm>
            <a:off x="4410529" y="3388165"/>
            <a:ext cx="650929" cy="2634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CD1461A-DC31-B84C-BDE7-90ECEB013AA3}"/>
              </a:ext>
            </a:extLst>
          </p:cNvPr>
          <p:cNvSpPr/>
          <p:nvPr/>
        </p:nvSpPr>
        <p:spPr>
          <a:xfrm>
            <a:off x="7130542" y="3388165"/>
            <a:ext cx="650929" cy="2634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6D174-C62D-C74B-BC82-2E0E75557E08}"/>
              </a:ext>
            </a:extLst>
          </p:cNvPr>
          <p:cNvSpPr txBox="1"/>
          <p:nvPr/>
        </p:nvSpPr>
        <p:spPr>
          <a:xfrm>
            <a:off x="2844514" y="3911165"/>
            <a:ext cx="102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컨텐츠의</a:t>
            </a:r>
            <a:endParaRPr kumimoji="1" lang="en-US" altLang="ko-KR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선택과 집중</a:t>
            </a:r>
            <a:endParaRPr kumimoji="1" lang="ko-Kore-KR" altLang="en-US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E6168-E7D8-DB47-90DD-BFEF1A5092F4}"/>
              </a:ext>
            </a:extLst>
          </p:cNvPr>
          <p:cNvSpPr txBox="1"/>
          <p:nvPr/>
        </p:nvSpPr>
        <p:spPr>
          <a:xfrm>
            <a:off x="5431394" y="3911165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패턴 분석</a:t>
            </a:r>
            <a:endParaRPr kumimoji="1" lang="en-US" altLang="ko-KR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맞춤 서비스</a:t>
            </a:r>
            <a:endParaRPr kumimoji="1" lang="en-US" altLang="ko-KR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53AB1-0B49-ED45-AED2-B2BA8A7C2728}"/>
              </a:ext>
            </a:extLst>
          </p:cNvPr>
          <p:cNvSpPr txBox="1"/>
          <p:nvPr/>
        </p:nvSpPr>
        <p:spPr>
          <a:xfrm>
            <a:off x="8200106" y="3911165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영상</a:t>
            </a:r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플랫폼 기반</a:t>
            </a:r>
            <a:endParaRPr kumimoji="1" lang="en-US" altLang="ko-KR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 중계 서비스</a:t>
            </a:r>
            <a:endParaRPr kumimoji="1" lang="en-US" altLang="ko-KR" sz="14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44" name="Picture 4" descr="야구 일러스트 PNG, AI 무료 다운로드 (2020년) - 리틀딥">
            <a:extLst>
              <a:ext uri="{FF2B5EF4-FFF2-40B4-BE49-F238E27FC236}">
                <a16:creationId xmlns:a16="http://schemas.microsoft.com/office/drawing/2014/main" id="{E2A10ABF-C5AE-1849-B9B6-95DC8F96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90" y="2550488"/>
            <a:ext cx="1633443" cy="13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X for search 101️. Design for discoverability: Critical… | by Gabriela  Gentile | UX Collective">
            <a:extLst>
              <a:ext uri="{FF2B5EF4-FFF2-40B4-BE49-F238E27FC236}">
                <a16:creationId xmlns:a16="http://schemas.microsoft.com/office/drawing/2014/main" id="{E91C3224-4054-C14B-B229-B83998D9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96" y="2567421"/>
            <a:ext cx="1244379" cy="130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remium Video tutorial of streaming on different social platform  Illustration download in PNG &amp; Vector format">
            <a:extLst>
              <a:ext uri="{FF2B5EF4-FFF2-40B4-BE49-F238E27FC236}">
                <a16:creationId xmlns:a16="http://schemas.microsoft.com/office/drawing/2014/main" id="{4AE2336C-A21B-2145-A3CE-24BCE642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77" y="2416191"/>
            <a:ext cx="2384002" cy="158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289FA5-BC6E-7F44-9F20-83C68B51EBB0}"/>
              </a:ext>
            </a:extLst>
          </p:cNvPr>
          <p:cNvSpPr/>
          <p:nvPr/>
        </p:nvSpPr>
        <p:spPr>
          <a:xfrm>
            <a:off x="728133" y="5456938"/>
            <a:ext cx="10735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그래서 우리는 야구를 주제로 영상 플랫폼 서비스를 기획하였고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타 중계 앱들처럼 여러 분야로 확장하기 보다 </a:t>
            </a:r>
            <a:endParaRPr kumimoji="1" lang="en-US" altLang="ko-KR" sz="1400" spc="-150" dirty="0">
              <a:solidFill>
                <a:prstClr val="black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 algn="ctr"/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야구라는 컨텐츠에 </a:t>
            </a:r>
            <a:r>
              <a:rPr kumimoji="1" lang="ko-KR" altLang="en-US" sz="1400" spc="-150" dirty="0">
                <a:solidFill>
                  <a:srgbClr val="D98B4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집중</a:t>
            </a:r>
            <a:r>
              <a:rPr kumimoji="1" lang="ko-KR" altLang="en-US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하여 우리만의 브랜드를 구축할 수 있습니다</a:t>
            </a:r>
            <a:r>
              <a:rPr kumimoji="1" lang="en-US" altLang="ko-KR" sz="1400" spc="-150" dirty="0">
                <a:solidFill>
                  <a:prstClr val="black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84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758</Words>
  <Application>Microsoft Macintosh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Apple SD Gothic Neo</vt:lpstr>
      <vt:lpstr>APPLE SD GOTHIC NEO MEDIUM</vt:lpstr>
      <vt:lpstr>APPLE SD GOTHIC NEO SEMIBOLD</vt:lpstr>
      <vt:lpstr>APPLE SD GOTHIC NEO THIN</vt:lpstr>
      <vt:lpstr>APPLE SD GOTHICNEO EXTRABOLD</vt:lpstr>
      <vt:lpstr>Arial</vt:lpstr>
      <vt:lpstr>Calibri</vt:lpstr>
      <vt:lpstr>Calibri Light</vt:lpstr>
      <vt:lpstr>Office 테마</vt:lpstr>
      <vt:lpstr>내 손에 야구 서비스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 손에 야구 서비스 기획안</dc:title>
  <dc:creator>김가형</dc:creator>
  <cp:lastModifiedBy>김가형</cp:lastModifiedBy>
  <cp:revision>39</cp:revision>
  <dcterms:created xsi:type="dcterms:W3CDTF">2020-11-10T00:33:40Z</dcterms:created>
  <dcterms:modified xsi:type="dcterms:W3CDTF">2020-11-10T08:05:54Z</dcterms:modified>
</cp:coreProperties>
</file>