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92" y="-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5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8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E3CD-E3C2-4EF5-8BBF-A05EAA7A58BC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EBCA-CF8C-43E4-B055-7216E56412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4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04/05/CNNbackpro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4989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3918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82902"/>
              </p:ext>
            </p:extLst>
          </p:nvPr>
        </p:nvGraphicFramePr>
        <p:xfrm>
          <a:off x="5148064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1994053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83798"/>
              </p:ext>
            </p:extLst>
          </p:nvPr>
        </p:nvGraphicFramePr>
        <p:xfrm>
          <a:off x="451449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51161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326"/>
              </p:ext>
            </p:extLst>
          </p:nvPr>
        </p:nvGraphicFramePr>
        <p:xfrm>
          <a:off x="6688325" y="429309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30389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559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9735"/>
              </p:ext>
            </p:extLst>
          </p:nvPr>
        </p:nvGraphicFramePr>
        <p:xfrm>
          <a:off x="168395" y="323360"/>
          <a:ext cx="2592282" cy="2535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326"/>
                <a:gridCol w="370326"/>
                <a:gridCol w="370326"/>
                <a:gridCol w="370326"/>
                <a:gridCol w="370326"/>
                <a:gridCol w="370326"/>
                <a:gridCol w="370326"/>
              </a:tblGrid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1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83390"/>
              </p:ext>
            </p:extLst>
          </p:nvPr>
        </p:nvGraphicFramePr>
        <p:xfrm>
          <a:off x="3248876" y="7416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w31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2843808" y="1177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925391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70784"/>
              </p:ext>
            </p:extLst>
          </p:nvPr>
        </p:nvGraphicFramePr>
        <p:xfrm>
          <a:off x="3923928" y="3465003"/>
          <a:ext cx="360040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78930"/>
              </p:ext>
            </p:extLst>
          </p:nvPr>
        </p:nvGraphicFramePr>
        <p:xfrm>
          <a:off x="5036638" y="3465007"/>
          <a:ext cx="372041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74975"/>
              </p:ext>
            </p:extLst>
          </p:nvPr>
        </p:nvGraphicFramePr>
        <p:xfrm>
          <a:off x="5061878" y="493068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80317"/>
              </p:ext>
            </p:extLst>
          </p:nvPr>
        </p:nvGraphicFramePr>
        <p:xfrm>
          <a:off x="148611" y="3383994"/>
          <a:ext cx="3322566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  <a:gridCol w="369174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y12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03648" y="656875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 x 9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49471" y="631483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9x1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32040" y="623731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25x1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308304" y="573325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5x5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0"/>
            <a:ext cx="396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 propagation for Convolutional layer for Input dx</a:t>
            </a:r>
            <a:endParaRPr lang="ko-KR" altLang="en-US" sz="12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80283"/>
              </p:ext>
            </p:extLst>
          </p:nvPr>
        </p:nvGraphicFramePr>
        <p:xfrm>
          <a:off x="6487861" y="3794556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2" y="0"/>
            <a:ext cx="358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 propagation for Convolutional layer for </a:t>
            </a:r>
            <a:r>
              <a:rPr lang="en-US" altLang="ko-KR" sz="1200" dirty="0" err="1" smtClean="0"/>
              <a:t>dw</a:t>
            </a:r>
            <a:endParaRPr lang="ko-KR" altLang="en-US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81973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40311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953777" y="1994053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Input gradient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37" name="아래쪽 화살표 36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64358"/>
              </p:ext>
            </p:extLst>
          </p:nvPr>
        </p:nvGraphicFramePr>
        <p:xfrm>
          <a:off x="5148064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04048" y="1994053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gradient for w</a:t>
            </a:r>
            <a:endParaRPr lang="ko-KR" altLang="en-US" sz="1200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98589"/>
              </p:ext>
            </p:extLst>
          </p:nvPr>
        </p:nvGraphicFramePr>
        <p:xfrm>
          <a:off x="451449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47146"/>
              </p:ext>
            </p:extLst>
          </p:nvPr>
        </p:nvGraphicFramePr>
        <p:xfrm>
          <a:off x="3923928" y="3465003"/>
          <a:ext cx="432048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48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dy33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499992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2708920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행렬 내적으로 변환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489872" y="469465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59497"/>
              </p:ext>
            </p:extLst>
          </p:nvPr>
        </p:nvGraphicFramePr>
        <p:xfrm>
          <a:off x="5036638" y="3465007"/>
          <a:ext cx="471466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466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860702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80112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27542"/>
              </p:ext>
            </p:extLst>
          </p:nvPr>
        </p:nvGraphicFramePr>
        <p:xfrm>
          <a:off x="6660232" y="429309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dw33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3445"/>
              </p:ext>
            </p:extLst>
          </p:nvPr>
        </p:nvGraphicFramePr>
        <p:xfrm>
          <a:off x="467544" y="404664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x13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x15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x21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x23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x24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x25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x34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x35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x43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x44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x45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x51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x52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>
                          <a:solidFill>
                            <a:schemeClr val="tx1"/>
                          </a:solidFill>
                          <a:effectLst/>
                        </a:rPr>
                        <a:t>x53</a:t>
                      </a:r>
                      <a:endParaRPr lang="ko-KR" sz="1000" b="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x54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x55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233645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mage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1994053"/>
            <a:ext cx="9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5577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117367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54192" y="5652232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52831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4011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78234"/>
              </p:ext>
            </p:extLst>
          </p:nvPr>
        </p:nvGraphicFramePr>
        <p:xfrm>
          <a:off x="4788024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4537"/>
              </p:ext>
            </p:extLst>
          </p:nvPr>
        </p:nvGraphicFramePr>
        <p:xfrm>
          <a:off x="3073399" y="46289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17336"/>
              </p:ext>
            </p:extLst>
          </p:nvPr>
        </p:nvGraphicFramePr>
        <p:xfrm>
          <a:off x="2915816" y="76470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60172"/>
              </p:ext>
            </p:extLst>
          </p:nvPr>
        </p:nvGraphicFramePr>
        <p:xfrm>
          <a:off x="7077879" y="414179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4443"/>
              </p:ext>
            </p:extLst>
          </p:nvPr>
        </p:nvGraphicFramePr>
        <p:xfrm>
          <a:off x="6898208" y="4422883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58519" y="47538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77929" y="4476809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66441"/>
              </p:ext>
            </p:extLst>
          </p:nvPr>
        </p:nvGraphicFramePr>
        <p:xfrm>
          <a:off x="5076056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20279"/>
              </p:ext>
            </p:extLst>
          </p:nvPr>
        </p:nvGraphicFramePr>
        <p:xfrm>
          <a:off x="4896385" y="82977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1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02472"/>
              </p:ext>
            </p:extLst>
          </p:nvPr>
        </p:nvGraphicFramePr>
        <p:xfrm>
          <a:off x="4614739" y="4462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35226"/>
              </p:ext>
            </p:extLst>
          </p:nvPr>
        </p:nvGraphicFramePr>
        <p:xfrm>
          <a:off x="4528330" y="318875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01584"/>
              </p:ext>
            </p:extLst>
          </p:nvPr>
        </p:nvGraphicFramePr>
        <p:xfrm>
          <a:off x="4442755" y="620688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w1033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8267"/>
              </p:ext>
            </p:extLst>
          </p:nvPr>
        </p:nvGraphicFramePr>
        <p:xfrm>
          <a:off x="3203848" y="54868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65454"/>
              </p:ext>
            </p:extLst>
          </p:nvPr>
        </p:nvGraphicFramePr>
        <p:xfrm>
          <a:off x="3117439" y="822931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66547"/>
              </p:ext>
            </p:extLst>
          </p:nvPr>
        </p:nvGraphicFramePr>
        <p:xfrm>
          <a:off x="3031864" y="1124744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w0013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w0023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6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w0033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69490"/>
              </p:ext>
            </p:extLst>
          </p:nvPr>
        </p:nvGraphicFramePr>
        <p:xfrm>
          <a:off x="611561" y="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x255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0635"/>
              </p:ext>
            </p:extLst>
          </p:nvPr>
        </p:nvGraphicFramePr>
        <p:xfrm>
          <a:off x="539552" y="273579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69" y="2451158"/>
            <a:ext cx="184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Image (RGB Color </a:t>
            </a:r>
            <a:r>
              <a:rPr lang="ko-KR" altLang="en-US" sz="1200" dirty="0" smtClean="0"/>
              <a:t>채널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53979" y="2220325"/>
            <a:ext cx="179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Filter (RGB Color) (2ea)</a:t>
            </a:r>
            <a:br>
              <a:rPr lang="en-US" altLang="ko-KR" sz="1200" dirty="0" smtClean="0"/>
            </a:br>
            <a:r>
              <a:rPr lang="en-US" altLang="ko-KR" sz="1200" dirty="0" smtClean="0"/>
              <a:t>(Stride = 1)</a:t>
            </a:r>
            <a:endParaRPr lang="ko-KR" altLang="en-US" sz="1200" dirty="0"/>
          </a:p>
        </p:txBody>
      </p:sp>
      <p:sp>
        <p:nvSpPr>
          <p:cNvPr id="9" name="아래쪽 화살표 8"/>
          <p:cNvSpPr/>
          <p:nvPr/>
        </p:nvSpPr>
        <p:spPr>
          <a:xfrm>
            <a:off x="2267744" y="2780928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63006" y="1196752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4192" y="5618869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Convolved Feature</a:t>
            </a:r>
            <a:endParaRPr lang="ko-KR" altLang="en-US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83497"/>
              </p:ext>
            </p:extLst>
          </p:nvPr>
        </p:nvGraphicFramePr>
        <p:xfrm>
          <a:off x="179512" y="3428999"/>
          <a:ext cx="2824407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  <a:gridCol w="313823"/>
              </a:tblGrid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x211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x212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390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x034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x134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x233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x234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6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6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27984" y="645333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hlinkClick r:id="rId2"/>
              </a:rPr>
              <a:t>https://ratsgo.github.io/deep%20learning/2017/04/05/CNNbackprop/</a:t>
            </a:r>
            <a:endParaRPr lang="ko-KR" altLang="en-US" sz="1050" dirty="0"/>
          </a:p>
        </p:txBody>
      </p:sp>
      <p:sp>
        <p:nvSpPr>
          <p:cNvPr id="17" name="타원 16"/>
          <p:cNvSpPr/>
          <p:nvPr/>
        </p:nvSpPr>
        <p:spPr>
          <a:xfrm>
            <a:off x="3072895" y="4725144"/>
            <a:ext cx="216024" cy="21602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59050"/>
              </p:ext>
            </p:extLst>
          </p:nvPr>
        </p:nvGraphicFramePr>
        <p:xfrm>
          <a:off x="3435967" y="3465001"/>
          <a:ext cx="949574" cy="27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787"/>
                <a:gridCol w="474787"/>
              </a:tblGrid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w1012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w0212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0003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7148"/>
              </p:ext>
            </p:extLst>
          </p:nvPr>
        </p:nvGraphicFramePr>
        <p:xfrm>
          <a:off x="7077879" y="410843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13748"/>
              </p:ext>
            </p:extLst>
          </p:nvPr>
        </p:nvGraphicFramePr>
        <p:xfrm>
          <a:off x="6898208" y="4389520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39089" y="472514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18237" y="4371491"/>
            <a:ext cx="907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Reshaping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8914" y="275131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복수개의 합성 곱을 </a:t>
            </a:r>
            <a:endParaRPr lang="en-US" altLang="ko-KR" sz="1200" dirty="0" smtClean="0"/>
          </a:p>
          <a:p>
            <a:r>
              <a:rPr lang="ko-KR" altLang="en-US" sz="1200" dirty="0" smtClean="0"/>
              <a:t>단수 행렬 내적으로 변환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55181"/>
              </p:ext>
            </p:extLst>
          </p:nvPr>
        </p:nvGraphicFramePr>
        <p:xfrm>
          <a:off x="467544" y="548680"/>
          <a:ext cx="1944215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x015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x025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x035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x045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x054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x055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12160" y="110167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93666"/>
              </p:ext>
            </p:extLst>
          </p:nvPr>
        </p:nvGraphicFramePr>
        <p:xfrm>
          <a:off x="6588224" y="47667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40877"/>
              </p:ext>
            </p:extLst>
          </p:nvPr>
        </p:nvGraphicFramePr>
        <p:xfrm>
          <a:off x="6408553" y="757762"/>
          <a:ext cx="116652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843"/>
                <a:gridCol w="388843"/>
                <a:gridCol w="388843"/>
              </a:tblGrid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441454" y="4648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6646"/>
              </p:ext>
            </p:extLst>
          </p:nvPr>
        </p:nvGraphicFramePr>
        <p:xfrm>
          <a:off x="4860032" y="3429004"/>
          <a:ext cx="744082" cy="273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1"/>
                <a:gridCol w="372041"/>
              </a:tblGrid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y111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y121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y131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y032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y132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y113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y123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0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y033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800" b="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y133</a:t>
                      </a:r>
                      <a:endParaRPr lang="ko-KR" sz="8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7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951</Words>
  <Application>Microsoft Office PowerPoint</Application>
  <PresentationFormat>화면 슬라이드 쇼(4:3)</PresentationFormat>
  <Paragraphs>880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kimsy</dc:creator>
  <cp:lastModifiedBy>kimsy</cp:lastModifiedBy>
  <cp:revision>22</cp:revision>
  <dcterms:created xsi:type="dcterms:W3CDTF">2020-05-17T12:45:43Z</dcterms:created>
  <dcterms:modified xsi:type="dcterms:W3CDTF">2020-05-17T15:55:47Z</dcterms:modified>
</cp:coreProperties>
</file>