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.jpeg" ContentType="image/jpeg"/>
  <Override PartName="/ppt/notesSlides/notesSlide5.xml" ContentType="application/vnd.openxmlformats-officedocument.presentationml.notesSlide+xml"/>
  <Override PartName="/ppt/media/image4.jpeg" ContentType="image/jpeg"/>
  <Override PartName="/ppt/media/image5.jpeg" ContentType="image/jpeg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algun Gothic"/>
        <a:ea typeface="Malgun Gothic"/>
        <a:cs typeface="Malgun Gothic"/>
        <a:sym typeface="Malgun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8D9"/>
          </a:solidFill>
        </a:fill>
      </a:tcStyle>
    </a:wholeTbl>
    <a:band2H>
      <a:tcTxStyle b="def" i="def"/>
      <a:tcStyle>
        <a:tcBdr/>
        <a:fill>
          <a:solidFill>
            <a:srgbClr val="E6F4ED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AE1"/>
          </a:solidFill>
        </a:fill>
      </a:tcStyle>
    </a:wholeTbl>
    <a:band2H>
      <a:tcTxStyle b="def" i="def"/>
      <a:tcStyle>
        <a:tcBdr/>
        <a:fill>
          <a:solidFill>
            <a:srgbClr val="F7E6F1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0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algun Gothic"/>
          <a:ea typeface="Malgun Gothic"/>
          <a:cs typeface="Malgun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algun Gothic"/>
          <a:ea typeface="Malgun Gothic"/>
          <a:cs typeface="Malgun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이러한 챗봇과의 상호 작용은 매우 구체적이고 구조적이며 지원 및 서비스 기능에 가장 적합합니다. 작업 지향적 챗봇은 다양한 변수를 포함하지 않는 업무 시간에 대한 쿼리 또는 간단한 트랜잭션과 같은 일반적인 질문을 처리할 수 있습니다.   이들은 현재 가장 일반적으로 사용되는 챗봇입니다.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이들은 작업 지향적 챗봇보다 훨씬 더 정교하고 상호 작용적입니다. 이러한 챗봇은 상황을 인식하고 자연어 이해(NLU), NLP 및 ML을 활용하여 학습합니다.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챗봇은</a:t>
            </a:r>
            <a:r>
              <a:t> </a:t>
            </a:r>
            <a:r>
              <a:t>작성된</a:t>
            </a:r>
            <a:r>
              <a:t> FAQ </a:t>
            </a:r>
            <a:r>
              <a:t>또는</a:t>
            </a:r>
            <a:r>
              <a:t> </a:t>
            </a:r>
            <a:r>
              <a:t>가이드에</a:t>
            </a:r>
            <a:r>
              <a:t> </a:t>
            </a:r>
            <a:r>
              <a:t>대한</a:t>
            </a:r>
            <a:r>
              <a:t> </a:t>
            </a:r>
            <a:r>
              <a:t>개인적인</a:t>
            </a:r>
            <a:r>
              <a:t> </a:t>
            </a:r>
            <a:r>
              <a:t>대안을</a:t>
            </a:r>
            <a:r>
              <a:t> </a:t>
            </a:r>
            <a:r>
              <a:t>제공하며</a:t>
            </a:r>
            <a:r>
              <a:t> </a:t>
            </a:r>
            <a:r>
              <a:t>문제가</a:t>
            </a:r>
            <a:r>
              <a:t> </a:t>
            </a:r>
            <a:r>
              <a:t>너무</a:t>
            </a:r>
            <a:r>
              <a:t> </a:t>
            </a:r>
            <a:r>
              <a:t>복잡해</a:t>
            </a:r>
            <a:r>
              <a:t> </a:t>
            </a:r>
            <a:r>
              <a:t>챗봇이</a:t>
            </a:r>
            <a:r>
              <a:t> </a:t>
            </a:r>
            <a:r>
              <a:t>해결할</a:t>
            </a:r>
            <a:r>
              <a:t> </a:t>
            </a:r>
            <a:r>
              <a:t>수</a:t>
            </a:r>
            <a:r>
              <a:t> </a:t>
            </a:r>
            <a:r>
              <a:t>없는</a:t>
            </a:r>
            <a:r>
              <a:t> </a:t>
            </a:r>
            <a:r>
              <a:t>경우</a:t>
            </a:r>
            <a:r>
              <a:t> </a:t>
            </a:r>
            <a:r>
              <a:t>고객</a:t>
            </a:r>
            <a:r>
              <a:t> </a:t>
            </a:r>
            <a:r>
              <a:t>문제를</a:t>
            </a:r>
            <a:r>
              <a:t> </a:t>
            </a:r>
            <a:r>
              <a:t>실제</a:t>
            </a:r>
            <a:r>
              <a:t> </a:t>
            </a:r>
            <a:r>
              <a:t>사람에게</a:t>
            </a:r>
            <a:r>
              <a:t> </a:t>
            </a:r>
            <a:r>
              <a:t>전달하는</a:t>
            </a:r>
            <a:r>
              <a:t> </a:t>
            </a:r>
            <a:r>
              <a:t>것을</a:t>
            </a:r>
            <a:r>
              <a:t> 포함하여 </a:t>
            </a:r>
            <a:r>
              <a:t>질문을</a:t>
            </a:r>
            <a:r>
              <a:t> </a:t>
            </a:r>
            <a:r>
              <a:t>분류할</a:t>
            </a:r>
            <a:r>
              <a:t> </a:t>
            </a:r>
            <a:r>
              <a:t>수도</a:t>
            </a:r>
            <a:r>
              <a:t> </a:t>
            </a:r>
            <a:r>
              <a:t>있습니다.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챗봇의 단점은 지금 보는 이미지처럼 이용자들이 대화를 학습하는 이루다 같은 경우 안좋은것들도 학습을 하다보니 사회적문제가 되는 말을 할수도 있고</a:t>
            </a:r>
            <a:r>
              <a:t>, </a:t>
            </a:r>
            <a:r>
              <a:t>쿠팡처럼 고객센터의 챗봇같은 경우에는 정해져 있는 대로 문의가 되다보니 살짝 답답한감이 있습니다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4000"/>
              </a:lnSpc>
            </a:pPr>
            <a:r>
              <a:t>다른 AI 도구와 마찬가지로 챗봇은 인간의 능력을 더욱 향상시키고 인간이 더 창의적이고 혁신적인 일에 집중하도록 해방시키며 전술적 활동보다는 전략적 활동에 더 많은 시간을 할애합니다.</a:t>
            </a:r>
          </a:p>
          <a:p>
            <a:pPr>
              <a:lnSpc>
                <a:spcPct val="104000"/>
              </a:lnSpc>
            </a:pP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그리고 대화식 챗봇의 문제점인 개인정보유출문제와 도덕성 문제도 미래에서는 개선이 되어 심심할때 채팅을 할 수 있는 챗봇이</a:t>
            </a:r>
            <a:r>
              <a:t>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될것이다</a:t>
            </a:r>
            <a:r>
              <a:t>.</a:t>
            </a:r>
          </a:p>
          <a:p>
            <a:pPr>
              <a:lnSpc>
                <a:spcPct val="104000"/>
              </a:lnSpc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나도 우리학교사이트에</a:t>
            </a:r>
            <a:r>
              <a:t> </a:t>
            </a:r>
            <a:r>
              <a:t>챗봇을</a:t>
            </a:r>
            <a:r>
              <a:t> </a:t>
            </a:r>
            <a:r>
              <a:t>만들어 학생</a:t>
            </a:r>
            <a:r>
              <a:t>,</a:t>
            </a:r>
            <a:r>
              <a:t>학부모들이</a:t>
            </a:r>
            <a:r>
              <a:t> </a:t>
            </a:r>
            <a:r>
              <a:t>편안하게 이용하도록 만들고싶다</a:t>
            </a:r>
            <a: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3359148" y="389839"/>
            <a:ext cx="8281988" cy="29546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160"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half" idx="1"/>
          </p:nvPr>
        </p:nvSpPr>
        <p:spPr>
          <a:xfrm>
            <a:off x="3359148" y="3536951"/>
            <a:ext cx="8281990" cy="25558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Freeform: Shape 18"/>
          <p:cNvSpPr/>
          <p:nvPr/>
        </p:nvSpPr>
        <p:spPr>
          <a:xfrm rot="2700000">
            <a:off x="612445" y="481887"/>
            <a:ext cx="1080000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5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Oval 19"/>
          <p:cNvSpPr/>
          <p:nvPr/>
        </p:nvSpPr>
        <p:spPr>
          <a:xfrm rot="8100000">
            <a:off x="626845" y="828961"/>
            <a:ext cx="540001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Oval 24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" name="Group 33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16" name="Freeform: Shape 34"/>
            <p:cNvSpPr/>
            <p:nvPr/>
          </p:nvSpPr>
          <p:spPr>
            <a:xfrm flipH="1" rot="8100000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Freeform: Shape 35"/>
            <p:cNvSpPr/>
            <p:nvPr/>
          </p:nvSpPr>
          <p:spPr>
            <a:xfrm flipH="1" rot="8100000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Oval 36"/>
            <p:cNvSpPr/>
            <p:nvPr/>
          </p:nvSpPr>
          <p:spPr>
            <a:xfrm flipH="1" rot="2700000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Oval 37"/>
            <p:cNvSpPr/>
            <p:nvPr/>
          </p:nvSpPr>
          <p:spPr>
            <a:xfrm flipH="1" rot="2700000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28" name="Freeform: Shape 12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Oval 13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Oval 14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Freeform: Shape 15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" name="제목 텍스트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4" name="본문 첫 번째 줄…"/>
          <p:cNvSpPr txBox="1"/>
          <p:nvPr>
            <p:ph type="body" idx="1"/>
          </p:nvPr>
        </p:nvSpPr>
        <p:spPr>
          <a:xfrm>
            <a:off x="550862" y="2113198"/>
            <a:ext cx="11090276" cy="39796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7"/>
          <p:cNvGrpSpPr/>
          <p:nvPr/>
        </p:nvGrpSpPr>
        <p:grpSpPr>
          <a:xfrm>
            <a:off x="242406" y="748159"/>
            <a:ext cx="897878" cy="934083"/>
            <a:chOff x="0" y="0"/>
            <a:chExt cx="897876" cy="934082"/>
          </a:xfrm>
        </p:grpSpPr>
        <p:sp>
          <p:nvSpPr>
            <p:cNvPr id="42" name="Freeform 5"/>
            <p:cNvSpPr/>
            <p:nvPr/>
          </p:nvSpPr>
          <p:spPr>
            <a:xfrm rot="1800000">
              <a:off x="227245" y="13084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Freeform 6"/>
            <p:cNvSpPr/>
            <p:nvPr/>
          </p:nvSpPr>
          <p:spPr>
            <a:xfrm rot="1800000">
              <a:off x="114074" y="197806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Freeform 8"/>
            <p:cNvSpPr/>
            <p:nvPr/>
          </p:nvSpPr>
          <p:spPr>
            <a:xfrm rot="1800000">
              <a:off x="378412" y="35307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6" name="제목 텍스트"/>
          <p:cNvSpPr txBox="1"/>
          <p:nvPr>
            <p:ph type="title"/>
          </p:nvPr>
        </p:nvSpPr>
        <p:spPr>
          <a:xfrm>
            <a:off x="563562" y="474344"/>
            <a:ext cx="11077576" cy="2954656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spc="160"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47" name="본문 첫 번째 줄…"/>
          <p:cNvSpPr txBox="1"/>
          <p:nvPr>
            <p:ph type="body" sz="half" idx="1"/>
          </p:nvPr>
        </p:nvSpPr>
        <p:spPr>
          <a:xfrm>
            <a:off x="566271" y="3629771"/>
            <a:ext cx="11074866" cy="26789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1pPr>
            <a:lvl2pPr marL="0" indent="457200">
              <a:lnSpc>
                <a:spcPct val="110000"/>
              </a:lnSpc>
              <a:spcBef>
                <a:spcPts val="800"/>
              </a:spcBef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2pPr>
            <a:lvl3pPr marL="0" indent="914400">
              <a:lnSpc>
                <a:spcPct val="110000"/>
              </a:lnSpc>
              <a:spcBef>
                <a:spcPts val="800"/>
              </a:spcBef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3pPr>
            <a:lvl4pPr marL="0" indent="1371600">
              <a:lnSpc>
                <a:spcPct val="110000"/>
              </a:lnSpc>
              <a:spcBef>
                <a:spcPts val="800"/>
              </a:spcBef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4pPr>
            <a:lvl5pPr marL="0" indent="1828800">
              <a:lnSpc>
                <a:spcPct val="110000"/>
              </a:lnSpc>
              <a:spcBef>
                <a:spcPts val="800"/>
              </a:spcBef>
              <a:buSzTx/>
              <a:buFontTx/>
              <a:buNone/>
              <a:defRPr>
                <a:solidFill>
                  <a:srgbClr val="FFFFFF">
                    <a:alpha val="80000"/>
                  </a:srgbClr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Freeform: Shape 40"/>
          <p:cNvSpPr/>
          <p:nvPr/>
        </p:nvSpPr>
        <p:spPr>
          <a:xfrm rot="18900000">
            <a:off x="11209132" y="4448188"/>
            <a:ext cx="999201" cy="1262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73" y="0"/>
                </a:moveTo>
                <a:lnTo>
                  <a:pt x="21600" y="13944"/>
                </a:lnTo>
                <a:lnTo>
                  <a:pt x="11937" y="21589"/>
                </a:lnTo>
                <a:lnTo>
                  <a:pt x="11673" y="21600"/>
                </a:lnTo>
                <a:cubicBezTo>
                  <a:pt x="5226" y="21600"/>
                  <a:pt x="0" y="19533"/>
                  <a:pt x="0" y="16982"/>
                </a:cubicBezTo>
                <a:cubicBezTo>
                  <a:pt x="0" y="16663"/>
                  <a:pt x="82" y="16352"/>
                  <a:pt x="237" y="16052"/>
                </a:cubicBezTo>
                <a:lnTo>
                  <a:pt x="338" y="15923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Freeform: Shape 42"/>
          <p:cNvSpPr/>
          <p:nvPr/>
        </p:nvSpPr>
        <p:spPr>
          <a:xfrm rot="2700000">
            <a:off x="11686937" y="4853516"/>
            <a:ext cx="540001" cy="978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32" y="0"/>
                </a:moveTo>
                <a:lnTo>
                  <a:pt x="21575" y="9408"/>
                </a:lnTo>
                <a:lnTo>
                  <a:pt x="21600" y="9677"/>
                </a:lnTo>
                <a:cubicBezTo>
                  <a:pt x="21600" y="16262"/>
                  <a:pt x="16765" y="21600"/>
                  <a:pt x="10800" y="21600"/>
                </a:cubicBezTo>
                <a:cubicBezTo>
                  <a:pt x="4835" y="21600"/>
                  <a:pt x="0" y="16262"/>
                  <a:pt x="0" y="9677"/>
                </a:cubicBezTo>
                <a:cubicBezTo>
                  <a:pt x="0" y="6385"/>
                  <a:pt x="1209" y="3404"/>
                  <a:pt x="3163" y="1246"/>
                </a:cubicBezTo>
                <a:close/>
              </a:path>
            </a:pathLst>
          </a:custGeom>
          <a:solidFill>
            <a:srgbClr val="2C284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21"/>
          <p:cNvSpPr/>
          <p:nvPr/>
        </p:nvSpPr>
        <p:spPr>
          <a:xfrm>
            <a:off x="11069863" y="333375"/>
            <a:ext cx="360001" cy="360000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0" name="Group 12"/>
          <p:cNvGrpSpPr/>
          <p:nvPr/>
        </p:nvGrpSpPr>
        <p:grpSpPr>
          <a:xfrm>
            <a:off x="233344" y="5384019"/>
            <a:ext cx="828358" cy="828358"/>
            <a:chOff x="0" y="0"/>
            <a:chExt cx="828357" cy="828357"/>
          </a:xfrm>
        </p:grpSpPr>
        <p:sp>
          <p:nvSpPr>
            <p:cNvPr id="58" name="Freeform: Shape 19"/>
            <p:cNvSpPr/>
            <p:nvPr/>
          </p:nvSpPr>
          <p:spPr>
            <a:xfrm rot="2700000">
              <a:off x="144178" y="98441"/>
              <a:ext cx="540001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Oval 20"/>
            <p:cNvSpPr/>
            <p:nvPr/>
          </p:nvSpPr>
          <p:spPr>
            <a:xfrm rot="8100000">
              <a:off x="151378" y="271978"/>
              <a:ext cx="270001" cy="54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" name="제목 텍스트"/>
          <p:cNvSpPr txBox="1"/>
          <p:nvPr>
            <p:ph type="title"/>
          </p:nvPr>
        </p:nvSpPr>
        <p:spPr>
          <a:xfrm>
            <a:off x="550862" y="549275"/>
            <a:ext cx="11090276" cy="133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2" name="본문 첫 번째 줄…"/>
          <p:cNvSpPr txBox="1"/>
          <p:nvPr>
            <p:ph type="body" sz="half" idx="1"/>
          </p:nvPr>
        </p:nvSpPr>
        <p:spPr>
          <a:xfrm>
            <a:off x="550862" y="2097175"/>
            <a:ext cx="5435601" cy="39956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11"/>
          <p:cNvSpPr/>
          <p:nvPr/>
        </p:nvSpPr>
        <p:spPr>
          <a:xfrm>
            <a:off x="11091612" y="589346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Rectangle 10"/>
          <p:cNvSpPr/>
          <p:nvPr/>
        </p:nvSpPr>
        <p:spPr>
          <a:xfrm>
            <a:off x="11451611" y="5827877"/>
            <a:ext cx="379050" cy="360001"/>
          </a:xfrm>
          <a:prstGeom prst="rect">
            <a:avLst/>
          </a:prstGeom>
          <a:solidFill>
            <a:srgbClr val="1B192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xfrm>
            <a:off x="550862" y="549275"/>
            <a:ext cx="11097552" cy="1332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160"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quarter" idx="1"/>
          </p:nvPr>
        </p:nvSpPr>
        <p:spPr>
          <a:xfrm>
            <a:off x="550864" y="1881275"/>
            <a:ext cx="5437186" cy="5353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4"/>
          <p:cNvSpPr/>
          <p:nvPr>
            <p:ph type="body" sz="quarter" idx="21"/>
          </p:nvPr>
        </p:nvSpPr>
        <p:spPr>
          <a:xfrm>
            <a:off x="6212024" y="1881275"/>
            <a:ext cx="5436392" cy="535355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3359148" y="550798"/>
            <a:ext cx="8283314" cy="5542026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83" name="Freeform: Shape 38"/>
          <p:cNvSpPr/>
          <p:nvPr/>
        </p:nvSpPr>
        <p:spPr>
          <a:xfrm flipV="1" rot="18900000">
            <a:off x="-410727" y="3958416"/>
            <a:ext cx="3536330" cy="185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9671"/>
                  <a:pt x="16530" y="0"/>
                  <a:pt x="10276" y="0"/>
                </a:cubicBezTo>
                <a:cubicBezTo>
                  <a:pt x="5976" y="0"/>
                  <a:pt x="2236" y="4571"/>
                  <a:pt x="319" y="11304"/>
                </a:cubicBezTo>
                <a:lnTo>
                  <a:pt x="0" y="12566"/>
                </a:lnTo>
                <a:lnTo>
                  <a:pt x="4625" y="21388"/>
                </a:lnTo>
                <a:lnTo>
                  <a:pt x="4729" y="19423"/>
                </a:lnTo>
                <a:cubicBezTo>
                  <a:pt x="5257" y="14502"/>
                  <a:pt x="7540" y="10800"/>
                  <a:pt x="10276" y="10800"/>
                </a:cubicBezTo>
                <a:cubicBezTo>
                  <a:pt x="13403" y="10800"/>
                  <a:pt x="15938" y="15635"/>
                  <a:pt x="15938" y="21600"/>
                </a:cubicBezTo>
                <a:close/>
              </a:path>
            </a:pathLst>
          </a:custGeom>
          <a:gradFill>
            <a:gsLst>
              <a:gs pos="31000">
                <a:srgbClr val="2C284A"/>
              </a:gs>
              <a:gs pos="97000">
                <a:srgbClr val="1B192E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Freeform: Shape 32"/>
          <p:cNvSpPr/>
          <p:nvPr/>
        </p:nvSpPr>
        <p:spPr>
          <a:xfrm flipV="1" rot="18900000">
            <a:off x="-481152" y="3649707"/>
            <a:ext cx="3478702" cy="216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9671"/>
                  <a:pt x="16446" y="0"/>
                  <a:pt x="10088" y="0"/>
                </a:cubicBezTo>
                <a:cubicBezTo>
                  <a:pt x="6115" y="0"/>
                  <a:pt x="2611" y="3778"/>
                  <a:pt x="543" y="9523"/>
                </a:cubicBezTo>
                <a:lnTo>
                  <a:pt x="0" y="11199"/>
                </a:lnTo>
                <a:lnTo>
                  <a:pt x="4570" y="18543"/>
                </a:lnTo>
                <a:lnTo>
                  <a:pt x="4591" y="18388"/>
                </a:lnTo>
                <a:cubicBezTo>
                  <a:pt x="5320" y="13992"/>
                  <a:pt x="7505" y="10800"/>
                  <a:pt x="10088" y="10800"/>
                </a:cubicBezTo>
                <a:cubicBezTo>
                  <a:pt x="13267" y="10800"/>
                  <a:pt x="15844" y="15635"/>
                  <a:pt x="15844" y="21600"/>
                </a:cubicBezTo>
                <a:close/>
              </a:path>
            </a:pathLst>
          </a:custGeom>
          <a:solidFill>
            <a:srgbClr val="7771B2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Oval 23"/>
          <p:cNvSpPr/>
          <p:nvPr/>
        </p:nvSpPr>
        <p:spPr>
          <a:xfrm flipV="1" rot="13500000">
            <a:off x="1512276" y="2840041"/>
            <a:ext cx="214197" cy="933179"/>
          </a:xfrm>
          <a:prstGeom prst="ellipse">
            <a:avLst/>
          </a:prstGeom>
          <a:solidFill>
            <a:srgbClr val="2C284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Oval 41"/>
          <p:cNvSpPr/>
          <p:nvPr/>
        </p:nvSpPr>
        <p:spPr>
          <a:xfrm>
            <a:off x="1780661" y="385236"/>
            <a:ext cx="1080001" cy="1080000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0" name="Group 50"/>
          <p:cNvGrpSpPr/>
          <p:nvPr/>
        </p:nvGrpSpPr>
        <p:grpSpPr>
          <a:xfrm>
            <a:off x="509106" y="1383159"/>
            <a:ext cx="897878" cy="934083"/>
            <a:chOff x="0" y="0"/>
            <a:chExt cx="897876" cy="934082"/>
          </a:xfrm>
        </p:grpSpPr>
        <p:sp>
          <p:nvSpPr>
            <p:cNvPr id="87" name="Freeform 5"/>
            <p:cNvSpPr/>
            <p:nvPr/>
          </p:nvSpPr>
          <p:spPr>
            <a:xfrm rot="1800000">
              <a:off x="227245" y="13084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6"/>
            <p:cNvSpPr/>
            <p:nvPr/>
          </p:nvSpPr>
          <p:spPr>
            <a:xfrm rot="1800000">
              <a:off x="114074" y="197806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8"/>
            <p:cNvSpPr/>
            <p:nvPr/>
          </p:nvSpPr>
          <p:spPr>
            <a:xfrm rot="1800000">
              <a:off x="378412" y="35307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7"/>
          <p:cNvGrpSpPr/>
          <p:nvPr/>
        </p:nvGrpSpPr>
        <p:grpSpPr>
          <a:xfrm>
            <a:off x="4752747" y="4823503"/>
            <a:ext cx="1656715" cy="1656715"/>
            <a:chOff x="0" y="0"/>
            <a:chExt cx="1656713" cy="1656713"/>
          </a:xfrm>
        </p:grpSpPr>
        <p:sp>
          <p:nvSpPr>
            <p:cNvPr id="105" name="Freeform: Shape 10"/>
            <p:cNvSpPr/>
            <p:nvPr/>
          </p:nvSpPr>
          <p:spPr>
            <a:xfrm rot="27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Oval 11"/>
            <p:cNvSpPr/>
            <p:nvPr/>
          </p:nvSpPr>
          <p:spPr>
            <a:xfrm rot="8100000">
              <a:off x="302756" y="543957"/>
              <a:ext cx="540001" cy="108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8" name="제목 텍스트"/>
          <p:cNvSpPr txBox="1"/>
          <p:nvPr>
            <p:ph type="title"/>
          </p:nvPr>
        </p:nvSpPr>
        <p:spPr>
          <a:xfrm>
            <a:off x="550862" y="549275"/>
            <a:ext cx="11090276" cy="9848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160"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09" name="본문 첫 번째 줄…"/>
          <p:cNvSpPr txBox="1"/>
          <p:nvPr>
            <p:ph type="body" sz="half" idx="1"/>
          </p:nvPr>
        </p:nvSpPr>
        <p:spPr>
          <a:xfrm>
            <a:off x="4295775" y="1750060"/>
            <a:ext cx="7345362" cy="434276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685800" indent="-228600">
              <a:defRPr sz="1600"/>
            </a:lvl2pPr>
            <a:lvl3pPr marL="1143000" indent="-228600">
              <a:defRPr sz="16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Text Placeholder 3"/>
          <p:cNvSpPr/>
          <p:nvPr>
            <p:ph type="body" sz="quarter" idx="21"/>
          </p:nvPr>
        </p:nvSpPr>
        <p:spPr>
          <a:xfrm>
            <a:off x="550862" y="1750060"/>
            <a:ext cx="3565526" cy="43427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pc="0" sz="1600"/>
            </a:pP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6"/>
          <p:cNvGrpSpPr/>
          <p:nvPr/>
        </p:nvGrpSpPr>
        <p:grpSpPr>
          <a:xfrm>
            <a:off x="220889" y="4984670"/>
            <a:ext cx="897878" cy="934083"/>
            <a:chOff x="0" y="0"/>
            <a:chExt cx="897876" cy="934082"/>
          </a:xfrm>
        </p:grpSpPr>
        <p:sp>
          <p:nvSpPr>
            <p:cNvPr id="118" name="Freeform 5"/>
            <p:cNvSpPr/>
            <p:nvPr/>
          </p:nvSpPr>
          <p:spPr>
            <a:xfrm rot="1800000">
              <a:off x="227245" y="13084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Freeform 6"/>
            <p:cNvSpPr/>
            <p:nvPr/>
          </p:nvSpPr>
          <p:spPr>
            <a:xfrm rot="1800000">
              <a:off x="114074" y="197806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Freeform 8"/>
            <p:cNvSpPr/>
            <p:nvPr/>
          </p:nvSpPr>
          <p:spPr>
            <a:xfrm rot="1800000">
              <a:off x="378412" y="35307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2" name="제목 텍스트"/>
          <p:cNvSpPr txBox="1"/>
          <p:nvPr>
            <p:ph type="title"/>
          </p:nvPr>
        </p:nvSpPr>
        <p:spPr>
          <a:xfrm>
            <a:off x="550862" y="575409"/>
            <a:ext cx="4500564" cy="98488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160"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23" name="Picture Placeholder 2"/>
          <p:cNvSpPr/>
          <p:nvPr>
            <p:ph type="pic" idx="21"/>
          </p:nvPr>
        </p:nvSpPr>
        <p:spPr>
          <a:xfrm>
            <a:off x="5267323" y="575409"/>
            <a:ext cx="6373814" cy="5733316"/>
          </a:xfrm>
          <a:prstGeom prst="rect">
            <a:avLst/>
          </a:prstGeom>
        </p:spPr>
        <p:txBody>
          <a:bodyPr tIns="45719" bIns="45719"/>
          <a:lstStyle/>
          <a:p>
            <a:pPr/>
          </a:p>
        </p:txBody>
      </p:sp>
      <p:sp>
        <p:nvSpPr>
          <p:cNvPr id="124" name="본문 첫 번째 줄…"/>
          <p:cNvSpPr txBox="1"/>
          <p:nvPr>
            <p:ph type="body" sz="half" idx="1"/>
          </p:nvPr>
        </p:nvSpPr>
        <p:spPr>
          <a:xfrm>
            <a:off x="550862" y="1776195"/>
            <a:ext cx="4500564" cy="453253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283974" y="6416516"/>
            <a:ext cx="357164" cy="335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pc="79" sz="10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60" strike="noStrike" sz="4800" u="none">
          <a:solidFill>
            <a:srgbClr val="FFFFFF"/>
          </a:solidFill>
          <a:uFillTx/>
          <a:latin typeface="Malgun Gothic Semilight"/>
          <a:ea typeface="Malgun Gothic Semilight"/>
          <a:cs typeface="Malgun Gothic Semilight"/>
          <a:sym typeface="Malgun Gothic Semilight"/>
        </a:defRPr>
      </a:lvl9pPr>
    </p:titleStyle>
    <p:bodyStyle>
      <a:lvl1pPr marL="228600" marR="0" indent="-2286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1pPr>
      <a:lvl2pPr marL="800100" marR="0" indent="-3429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2pPr>
      <a:lvl3pPr marL="1257300" marR="0" indent="-3429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3pPr>
      <a:lvl4pPr marL="1714500" marR="0" indent="-3429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4pPr>
      <a:lvl5pPr marL="2171700" marR="0" indent="-3429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5pPr>
      <a:lvl6pPr marL="2590800" marR="0" indent="-3048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6pPr>
      <a:lvl7pPr marL="3048000" marR="0" indent="-3048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7pPr>
      <a:lvl8pPr marL="3505200" marR="0" indent="-3048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8pPr>
      <a:lvl9pPr marL="3962400" marR="0" indent="-304800" algn="l" defTabSz="914400" rtl="0" latinLnBrk="0">
        <a:lnSpc>
          <a:spcPct val="114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70" strike="noStrike" sz="2400" u="none">
          <a:solidFill>
            <a:srgbClr val="FFFFFF">
              <a:alpha val="60000"/>
            </a:srgbClr>
          </a:solidFill>
          <a:uFillTx/>
          <a:latin typeface="Malgun Gothic"/>
          <a:ea typeface="Malgun Gothic"/>
          <a:cs typeface="Malgun Gothic"/>
          <a:sym typeface="Malgun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79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Malgun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if"/><Relationship Id="rId4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</a:p>
        </p:txBody>
      </p:sp>
      <p:sp>
        <p:nvSpPr>
          <p:cNvPr id="135" name="제목 1"/>
          <p:cNvSpPr txBox="1"/>
          <p:nvPr>
            <p:ph type="ctrTitle"/>
          </p:nvPr>
        </p:nvSpPr>
        <p:spPr>
          <a:xfrm>
            <a:off x="963988" y="539667"/>
            <a:ext cx="5437188" cy="2986235"/>
          </a:xfrm>
          <a:prstGeom prst="rect">
            <a:avLst/>
          </a:prstGeom>
        </p:spPr>
        <p:txBody>
          <a:bodyPr anchor="b"/>
          <a:lstStyle/>
          <a:p>
            <a:pPr>
              <a:defRPr spc="100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우리 생활과</a:t>
            </a:r>
            <a:br/>
            <a:r>
              <a:t>밀접하게 붙어</a:t>
            </a:r>
            <a:br/>
            <a:r>
              <a:t>있는 인공지능</a:t>
            </a:r>
          </a:p>
        </p:txBody>
      </p:sp>
      <p:sp>
        <p:nvSpPr>
          <p:cNvPr id="136" name="부제목 2"/>
          <p:cNvSpPr txBox="1"/>
          <p:nvPr>
            <p:ph type="subTitle" sz="quarter" idx="1"/>
          </p:nvPr>
        </p:nvSpPr>
        <p:spPr>
          <a:xfrm>
            <a:off x="692480" y="6080096"/>
            <a:ext cx="1678233" cy="360001"/>
          </a:xfrm>
          <a:prstGeom prst="rect">
            <a:avLst/>
          </a:prstGeom>
        </p:spPr>
        <p:txBody>
          <a:bodyPr/>
          <a:lstStyle>
            <a:lvl1pPr defTabSz="411479">
              <a:spcBef>
                <a:spcPts val="400"/>
              </a:spcBef>
              <a:defRPr spc="31" sz="1079">
                <a:solidFill>
                  <a:srgbClr val="FFFFFF">
                    <a:alpha val="60000"/>
                  </a:srgbClr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2102 김경호 2205 김호영</a:t>
            </a:r>
          </a:p>
        </p:txBody>
      </p:sp>
      <p:pic>
        <p:nvPicPr>
          <p:cNvPr id="137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40" name="Group 46"/>
          <p:cNvGrpSpPr/>
          <p:nvPr/>
        </p:nvGrpSpPr>
        <p:grpSpPr>
          <a:xfrm>
            <a:off x="10904572" y="450832"/>
            <a:ext cx="828359" cy="828359"/>
            <a:chOff x="0" y="0"/>
            <a:chExt cx="828358" cy="828358"/>
          </a:xfrm>
        </p:grpSpPr>
        <p:sp>
          <p:nvSpPr>
            <p:cNvPr id="138" name="Freeform: Shape 47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Oval 48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1" name="Oval 50"/>
          <p:cNvSpPr/>
          <p:nvPr/>
        </p:nvSpPr>
        <p:spPr>
          <a:xfrm>
            <a:off x="10282953" y="5171202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부제목 2"/>
          <p:cNvSpPr txBox="1"/>
          <p:nvPr/>
        </p:nvSpPr>
        <p:spPr>
          <a:xfrm>
            <a:off x="692480" y="5833181"/>
            <a:ext cx="1678233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defTabSz="539495">
              <a:spcBef>
                <a:spcPts val="500"/>
              </a:spcBef>
              <a:defRPr spc="41" sz="1416">
                <a:solidFill>
                  <a:srgbClr val="FFFFFF">
                    <a:alpha val="60000"/>
                  </a:srgbClr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2022.04.29 (금)</a:t>
            </a:r>
          </a:p>
        </p:txBody>
      </p:sp>
      <p:sp>
        <p:nvSpPr>
          <p:cNvPr id="143" name="타원형"/>
          <p:cNvSpPr/>
          <p:nvPr/>
        </p:nvSpPr>
        <p:spPr>
          <a:xfrm>
            <a:off x="7894029" y="1011932"/>
            <a:ext cx="920338" cy="540541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4" name="타원형"/>
          <p:cNvSpPr/>
          <p:nvPr/>
        </p:nvSpPr>
        <p:spPr>
          <a:xfrm>
            <a:off x="7655941" y="1126562"/>
            <a:ext cx="920339" cy="540541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챗봇의 장점"/>
          <p:cNvSpPr txBox="1"/>
          <p:nvPr>
            <p:ph type="title"/>
          </p:nvPr>
        </p:nvSpPr>
        <p:spPr>
          <a:xfrm>
            <a:off x="550862" y="549275"/>
            <a:ext cx="11091600" cy="760838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챗봇의 장점</a:t>
            </a:r>
          </a:p>
        </p:txBody>
      </p:sp>
      <p:sp>
        <p:nvSpPr>
          <p:cNvPr id="191" name="개인적인 대화가 가능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개인적인 대화가 가능.</a:t>
            </a:r>
          </a:p>
          <a:p>
            <a: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시간에 상관없이 대화가 가능.(24시간 365일)</a:t>
            </a:r>
          </a:p>
          <a:p>
            <a: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기다리는 시간이 없음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3238" y="2292350"/>
            <a:ext cx="3581401" cy="227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제목 1"/>
          <p:cNvSpPr txBox="1"/>
          <p:nvPr>
            <p:ph type="title"/>
          </p:nvPr>
        </p:nvSpPr>
        <p:spPr>
          <a:xfrm>
            <a:off x="550861" y="549275"/>
            <a:ext cx="11091602" cy="811691"/>
          </a:xfrm>
          <a:prstGeom prst="rect">
            <a:avLst/>
          </a:prstGeom>
        </p:spPr>
        <p:txBody>
          <a:bodyPr/>
          <a:lstStyle>
            <a:lvl1pPr>
              <a:defRPr spc="100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챗봇의 단점 </a:t>
            </a:r>
          </a:p>
        </p:txBody>
      </p:sp>
      <p:pic>
        <p:nvPicPr>
          <p:cNvPr id="195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484" y="1273833"/>
            <a:ext cx="4027465" cy="5345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3863" y="1956730"/>
            <a:ext cx="6918019" cy="397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제목 1"/>
          <p:cNvSpPr txBox="1"/>
          <p:nvPr>
            <p:ph type="title"/>
          </p:nvPr>
        </p:nvSpPr>
        <p:spPr>
          <a:xfrm>
            <a:off x="3359148" y="1520825"/>
            <a:ext cx="8281987" cy="1333058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챗봇의 미래</a:t>
            </a:r>
          </a:p>
        </p:txBody>
      </p:sp>
      <p:sp>
        <p:nvSpPr>
          <p:cNvPr id="202" name="Oval 9"/>
          <p:cNvSpPr/>
          <p:nvPr/>
        </p:nvSpPr>
        <p:spPr>
          <a:xfrm>
            <a:off x="1419156" y="1584556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5" name="Group 11"/>
          <p:cNvGrpSpPr/>
          <p:nvPr/>
        </p:nvGrpSpPr>
        <p:grpSpPr>
          <a:xfrm>
            <a:off x="273643" y="2200157"/>
            <a:ext cx="1656714" cy="1656715"/>
            <a:chOff x="0" y="0"/>
            <a:chExt cx="1656713" cy="1656713"/>
          </a:xfrm>
        </p:grpSpPr>
        <p:sp>
          <p:nvSpPr>
            <p:cNvPr id="203" name="Freeform: Shape 12"/>
            <p:cNvSpPr/>
            <p:nvPr/>
          </p:nvSpPr>
          <p:spPr>
            <a:xfrm rot="27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Oval 13"/>
            <p:cNvSpPr/>
            <p:nvPr/>
          </p:nvSpPr>
          <p:spPr>
            <a:xfrm rot="8100000">
              <a:off x="302756" y="543957"/>
              <a:ext cx="540001" cy="108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6" name="Freeform: Shape 15"/>
          <p:cNvSpPr/>
          <p:nvPr/>
        </p:nvSpPr>
        <p:spPr>
          <a:xfrm flipH="1" flipV="1" rot="2700000">
            <a:off x="8600937" y="4090108"/>
            <a:ext cx="3682485" cy="185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6163" y="21600"/>
                </a:lnTo>
                <a:cubicBezTo>
                  <a:pt x="16163" y="15635"/>
                  <a:pt x="13728" y="10800"/>
                  <a:pt x="10725" y="10800"/>
                </a:cubicBezTo>
                <a:cubicBezTo>
                  <a:pt x="7722" y="10800"/>
                  <a:pt x="5288" y="15635"/>
                  <a:pt x="5288" y="21600"/>
                </a:cubicBezTo>
                <a:lnTo>
                  <a:pt x="1722" y="21600"/>
                </a:lnTo>
                <a:lnTo>
                  <a:pt x="0" y="18179"/>
                </a:lnTo>
                <a:lnTo>
                  <a:pt x="72" y="17247"/>
                </a:lnTo>
                <a:cubicBezTo>
                  <a:pt x="1086" y="7404"/>
                  <a:pt x="5470" y="0"/>
                  <a:pt x="10725" y="0"/>
                </a:cubicBezTo>
                <a:cubicBezTo>
                  <a:pt x="16731" y="0"/>
                  <a:pt x="21600" y="9671"/>
                  <a:pt x="21600" y="21600"/>
                </a:cubicBezTo>
                <a:close/>
              </a:path>
            </a:pathLst>
          </a:custGeom>
          <a:gradFill>
            <a:gsLst>
              <a:gs pos="31000">
                <a:srgbClr val="2C284A"/>
              </a:gs>
              <a:gs pos="97000">
                <a:srgbClr val="1B192E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Freeform: Shape 17"/>
          <p:cNvSpPr/>
          <p:nvPr/>
        </p:nvSpPr>
        <p:spPr>
          <a:xfrm flipH="1" flipV="1" rot="2700000">
            <a:off x="8711128" y="3843994"/>
            <a:ext cx="3644148" cy="2149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6105" y="21600"/>
                </a:lnTo>
                <a:cubicBezTo>
                  <a:pt x="16105" y="15635"/>
                  <a:pt x="13645" y="10800"/>
                  <a:pt x="10611" y="10800"/>
                </a:cubicBezTo>
                <a:cubicBezTo>
                  <a:pt x="7576" y="10800"/>
                  <a:pt x="5116" y="15635"/>
                  <a:pt x="5116" y="21600"/>
                </a:cubicBezTo>
                <a:lnTo>
                  <a:pt x="3266" y="21600"/>
                </a:lnTo>
                <a:lnTo>
                  <a:pt x="0" y="16063"/>
                </a:lnTo>
                <a:lnTo>
                  <a:pt x="116" y="15177"/>
                </a:lnTo>
                <a:cubicBezTo>
                  <a:pt x="1507" y="6384"/>
                  <a:pt x="5680" y="0"/>
                  <a:pt x="10611" y="0"/>
                </a:cubicBezTo>
                <a:cubicBezTo>
                  <a:pt x="16680" y="0"/>
                  <a:pt x="21600" y="9671"/>
                  <a:pt x="21600" y="21600"/>
                </a:cubicBezTo>
                <a:close/>
              </a:path>
            </a:pathLst>
          </a:custGeom>
          <a:solidFill>
            <a:srgbClr val="7771B2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내용 개체 틀 2"/>
          <p:cNvSpPr txBox="1"/>
          <p:nvPr>
            <p:ph type="body" sz="quarter" idx="1"/>
          </p:nvPr>
        </p:nvSpPr>
        <p:spPr>
          <a:xfrm>
            <a:off x="3377565" y="3052366"/>
            <a:ext cx="5418773" cy="304045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4000"/>
              </a:lnSpc>
              <a:buSzTx/>
              <a:buNone/>
              <a:defRPr spc="69" sz="1700"/>
            </a:pPr>
          </a:p>
        </p:txBody>
      </p:sp>
      <p:sp>
        <p:nvSpPr>
          <p:cNvPr id="209" name="Oval 19"/>
          <p:cNvSpPr/>
          <p:nvPr/>
        </p:nvSpPr>
        <p:spPr>
          <a:xfrm flipH="1" flipV="1" rot="8100000">
            <a:off x="10021469" y="2920062"/>
            <a:ext cx="214197" cy="933179"/>
          </a:xfrm>
          <a:prstGeom prst="ellipse">
            <a:avLst/>
          </a:prstGeom>
          <a:solidFill>
            <a:srgbClr val="2C284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Freeform: Shape 21"/>
          <p:cNvSpPr/>
          <p:nvPr/>
        </p:nvSpPr>
        <p:spPr>
          <a:xfrm flipH="1" flipV="1" rot="8100000">
            <a:off x="11901768" y="4915975"/>
            <a:ext cx="214197" cy="70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77" y="292"/>
                </a:moveTo>
                <a:cubicBezTo>
                  <a:pt x="17898" y="1630"/>
                  <a:pt x="21600" y="7419"/>
                  <a:pt x="21600" y="14358"/>
                </a:cubicBezTo>
                <a:lnTo>
                  <a:pt x="21513" y="15500"/>
                </a:lnTo>
                <a:lnTo>
                  <a:pt x="1524" y="21600"/>
                </a:lnTo>
                <a:lnTo>
                  <a:pt x="849" y="19946"/>
                </a:lnTo>
                <a:cubicBezTo>
                  <a:pt x="302" y="18229"/>
                  <a:pt x="0" y="16340"/>
                  <a:pt x="0" y="14358"/>
                </a:cubicBezTo>
                <a:cubicBezTo>
                  <a:pt x="0" y="6428"/>
                  <a:pt x="4835" y="0"/>
                  <a:pt x="10800" y="0"/>
                </a:cubicBezTo>
                <a:cubicBezTo>
                  <a:pt x="11546" y="0"/>
                  <a:pt x="12274" y="100"/>
                  <a:pt x="12977" y="292"/>
                </a:cubicBezTo>
                <a:close/>
              </a:path>
            </a:pathLst>
          </a:custGeom>
          <a:solidFill>
            <a:srgbClr val="2C284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147" y="2742756"/>
            <a:ext cx="4286268" cy="233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7272" y="2413443"/>
            <a:ext cx="4762501" cy="3181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: Shape 7"/>
          <p:cNvSpPr/>
          <p:nvPr/>
        </p:nvSpPr>
        <p:spPr>
          <a:xfrm rot="2700000">
            <a:off x="612445" y="481887"/>
            <a:ext cx="1080000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5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Oval 9"/>
          <p:cNvSpPr/>
          <p:nvPr/>
        </p:nvSpPr>
        <p:spPr>
          <a:xfrm rot="8100000">
            <a:off x="626845" y="828961"/>
            <a:ext cx="540001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Oval 11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3" name="Group 13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219" name="Freeform: Shape 14"/>
            <p:cNvSpPr/>
            <p:nvPr/>
          </p:nvSpPr>
          <p:spPr>
            <a:xfrm flipH="1" rot="8100000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Freeform: Shape 15"/>
            <p:cNvSpPr/>
            <p:nvPr/>
          </p:nvSpPr>
          <p:spPr>
            <a:xfrm flipH="1" rot="8100000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Oval 16"/>
            <p:cNvSpPr/>
            <p:nvPr/>
          </p:nvSpPr>
          <p:spPr>
            <a:xfrm flipH="1" rot="2700000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Oval 17"/>
            <p:cNvSpPr/>
            <p:nvPr/>
          </p:nvSpPr>
          <p:spPr>
            <a:xfrm flipH="1" rot="2700000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4" name="Rectangle 19"/>
          <p:cNvSpPr/>
          <p:nvPr/>
        </p:nvSpPr>
        <p:spPr>
          <a:xfrm>
            <a:off x="-105684" y="0"/>
            <a:ext cx="12192001" cy="6858001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제목 1"/>
          <p:cNvSpPr txBox="1"/>
          <p:nvPr>
            <p:ph type="title"/>
          </p:nvPr>
        </p:nvSpPr>
        <p:spPr>
          <a:xfrm>
            <a:off x="1487487" y="549275"/>
            <a:ext cx="5437188" cy="3456402"/>
          </a:xfrm>
          <a:prstGeom prst="rect">
            <a:avLst/>
          </a:prstGeom>
        </p:spPr>
        <p:txBody>
          <a:bodyPr anchor="b"/>
          <a:lstStyle/>
          <a:p>
            <a:pPr>
              <a:defRPr spc="100" sz="6400"/>
            </a:pPr>
            <a:r>
              <a:t>내용 총정리</a:t>
            </a:r>
            <a:r>
              <a:t>..</a:t>
            </a:r>
          </a:p>
        </p:txBody>
      </p:sp>
      <p:sp>
        <p:nvSpPr>
          <p:cNvPr id="226" name="내용 개체 틀 2"/>
          <p:cNvSpPr txBox="1"/>
          <p:nvPr>
            <p:ph type="body" sz="quarter" idx="1"/>
          </p:nvPr>
        </p:nvSpPr>
        <p:spPr>
          <a:xfrm>
            <a:off x="1487487" y="4297776"/>
            <a:ext cx="5437188" cy="20109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buSzTx/>
              <a:buNone/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227" name="Freeform: Shape 21"/>
          <p:cNvSpPr/>
          <p:nvPr/>
        </p:nvSpPr>
        <p:spPr>
          <a:xfrm>
            <a:off x="0" y="471760"/>
            <a:ext cx="666499" cy="10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00" y="0"/>
                </a:moveTo>
                <a:cubicBezTo>
                  <a:pt x="13765" y="0"/>
                  <a:pt x="21600" y="4835"/>
                  <a:pt x="21600" y="10800"/>
                </a:cubicBezTo>
                <a:cubicBezTo>
                  <a:pt x="21600" y="16765"/>
                  <a:pt x="13765" y="21600"/>
                  <a:pt x="4100" y="21600"/>
                </a:cubicBezTo>
                <a:cubicBezTo>
                  <a:pt x="2891" y="21600"/>
                  <a:pt x="1712" y="21524"/>
                  <a:pt x="573" y="21381"/>
                </a:cubicBezTo>
                <a:lnTo>
                  <a:pt x="0" y="21271"/>
                </a:lnTo>
                <a:lnTo>
                  <a:pt x="0" y="329"/>
                </a:lnTo>
                <a:lnTo>
                  <a:pt x="573" y="219"/>
                </a:lnTo>
                <a:cubicBezTo>
                  <a:pt x="1712" y="76"/>
                  <a:pt x="2891" y="0"/>
                  <a:pt x="4100" y="0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0" name="Group 23"/>
          <p:cNvGrpSpPr/>
          <p:nvPr/>
        </p:nvGrpSpPr>
        <p:grpSpPr>
          <a:xfrm>
            <a:off x="7536066" y="210332"/>
            <a:ext cx="4970142" cy="4970142"/>
            <a:chOff x="0" y="0"/>
            <a:chExt cx="4970140" cy="4970141"/>
          </a:xfrm>
        </p:grpSpPr>
        <p:sp>
          <p:nvSpPr>
            <p:cNvPr id="228" name="Freeform: Shape 24"/>
            <p:cNvSpPr/>
            <p:nvPr/>
          </p:nvSpPr>
          <p:spPr>
            <a:xfrm rot="8100000">
              <a:off x="865070" y="590650"/>
              <a:ext cx="3240001" cy="3788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Oval 25"/>
            <p:cNvSpPr/>
            <p:nvPr/>
          </p:nvSpPr>
          <p:spPr>
            <a:xfrm rot="13500000">
              <a:off x="908270" y="98269"/>
              <a:ext cx="1620001" cy="3240001"/>
            </a:xfrm>
            <a:prstGeom prst="ellipse">
              <a:avLst/>
            </a:prstGeom>
            <a:gradFill flip="none" rotWithShape="1">
              <a:gsLst>
                <a:gs pos="50000">
                  <a:srgbClr val="2C284A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34" name="Group 27"/>
          <p:cNvGrpSpPr/>
          <p:nvPr/>
        </p:nvGrpSpPr>
        <p:grpSpPr>
          <a:xfrm>
            <a:off x="7963958" y="5099580"/>
            <a:ext cx="934081" cy="897877"/>
            <a:chOff x="0" y="0"/>
            <a:chExt cx="934080" cy="897876"/>
          </a:xfrm>
        </p:grpSpPr>
        <p:sp>
          <p:nvSpPr>
            <p:cNvPr id="231" name="Freeform 5"/>
            <p:cNvSpPr/>
            <p:nvPr/>
          </p:nvSpPr>
          <p:spPr>
            <a:xfrm rot="3600000">
              <a:off x="310389" y="17778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60000"/>
                  </a:srgbClr>
                </a:gs>
                <a:gs pos="100000">
                  <a:srgbClr val="5BEFC1">
                    <a:alpha val="6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Freeform 6"/>
            <p:cNvSpPr/>
            <p:nvPr/>
          </p:nvSpPr>
          <p:spPr>
            <a:xfrm rot="3600000">
              <a:off x="156594" y="88770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60000"/>
                  </a:srgbClr>
                </a:gs>
                <a:gs pos="100000">
                  <a:srgbClr val="5BEFC1"/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Freeform 8"/>
            <p:cNvSpPr/>
            <p:nvPr/>
          </p:nvSpPr>
          <p:spPr>
            <a:xfrm rot="3600000">
              <a:off x="307264" y="35770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60000"/>
                  </a:srgbClr>
                </a:gs>
                <a:gs pos="100000">
                  <a:srgbClr val="5BEFC1">
                    <a:alpha val="6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: Shape 7"/>
          <p:cNvSpPr/>
          <p:nvPr/>
        </p:nvSpPr>
        <p:spPr>
          <a:xfrm rot="2700000">
            <a:off x="612445" y="481887"/>
            <a:ext cx="1080000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5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Oval 9"/>
          <p:cNvSpPr/>
          <p:nvPr/>
        </p:nvSpPr>
        <p:spPr>
          <a:xfrm rot="8100000">
            <a:off x="626845" y="828961"/>
            <a:ext cx="540001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Oval 11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13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241" name="Freeform: Shape 14"/>
            <p:cNvSpPr/>
            <p:nvPr/>
          </p:nvSpPr>
          <p:spPr>
            <a:xfrm flipH="1" rot="8100000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Freeform: Shape 15"/>
            <p:cNvSpPr/>
            <p:nvPr/>
          </p:nvSpPr>
          <p:spPr>
            <a:xfrm flipH="1" rot="8100000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Oval 16"/>
            <p:cNvSpPr/>
            <p:nvPr/>
          </p:nvSpPr>
          <p:spPr>
            <a:xfrm flipH="1" rot="2700000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Oval 17"/>
            <p:cNvSpPr/>
            <p:nvPr/>
          </p:nvSpPr>
          <p:spPr>
            <a:xfrm flipH="1" rot="2700000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6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제목 1"/>
          <p:cNvSpPr txBox="1"/>
          <p:nvPr>
            <p:ph type="title"/>
          </p:nvPr>
        </p:nvSpPr>
        <p:spPr>
          <a:xfrm>
            <a:off x="5267325" y="549275"/>
            <a:ext cx="6373813" cy="3777421"/>
          </a:xfrm>
          <a:prstGeom prst="rect">
            <a:avLst/>
          </a:prstGeom>
        </p:spPr>
        <p:txBody>
          <a:bodyPr anchor="b"/>
          <a:lstStyle>
            <a:lvl1pPr>
              <a:defRPr spc="100" sz="8000"/>
            </a:lvl1pPr>
          </a:lstStyle>
          <a:p>
            <a:pPr/>
            <a:r>
              <a:t>Thanks</a:t>
            </a:r>
          </a:p>
        </p:txBody>
      </p:sp>
      <p:grpSp>
        <p:nvGrpSpPr>
          <p:cNvPr id="251" name="Group 21"/>
          <p:cNvGrpSpPr/>
          <p:nvPr/>
        </p:nvGrpSpPr>
        <p:grpSpPr>
          <a:xfrm>
            <a:off x="488568" y="595067"/>
            <a:ext cx="1795755" cy="1868165"/>
            <a:chOff x="0" y="0"/>
            <a:chExt cx="1795753" cy="1868164"/>
          </a:xfrm>
        </p:grpSpPr>
        <p:sp>
          <p:nvSpPr>
            <p:cNvPr id="248" name="Freeform 5"/>
            <p:cNvSpPr/>
            <p:nvPr/>
          </p:nvSpPr>
          <p:spPr>
            <a:xfrm rot="1800000">
              <a:off x="454491" y="261695"/>
              <a:ext cx="1242173" cy="72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4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Freeform 6"/>
            <p:cNvSpPr/>
            <p:nvPr/>
          </p:nvSpPr>
          <p:spPr>
            <a:xfrm rot="1800000">
              <a:off x="228149" y="395613"/>
              <a:ext cx="611885" cy="107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4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Freeform 8"/>
            <p:cNvSpPr/>
            <p:nvPr/>
          </p:nvSpPr>
          <p:spPr>
            <a:xfrm rot="1800000">
              <a:off x="756825" y="706157"/>
              <a:ext cx="630289" cy="107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92F4D6">
                    <a:alpha val="6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2" name="Oval 26"/>
          <p:cNvSpPr/>
          <p:nvPr/>
        </p:nvSpPr>
        <p:spPr>
          <a:xfrm>
            <a:off x="3245746" y="1659500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7" name="Group 28"/>
          <p:cNvGrpSpPr/>
          <p:nvPr/>
        </p:nvGrpSpPr>
        <p:grpSpPr>
          <a:xfrm>
            <a:off x="860252" y="2574522"/>
            <a:ext cx="4162387" cy="4175669"/>
            <a:chOff x="0" y="0"/>
            <a:chExt cx="4162386" cy="4175668"/>
          </a:xfrm>
        </p:grpSpPr>
        <p:sp>
          <p:nvSpPr>
            <p:cNvPr id="253" name="Freeform: Shape 29"/>
            <p:cNvSpPr/>
            <p:nvPr/>
          </p:nvSpPr>
          <p:spPr>
            <a:xfrm flipH="1" rot="8100000">
              <a:off x="341986" y="1282253"/>
              <a:ext cx="3707938" cy="185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C284A"/>
                </a:gs>
                <a:gs pos="97000">
                  <a:srgbClr val="1B192E"/>
                </a:gs>
              </a:gsLst>
              <a:lin ang="15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Freeform: Shape 30"/>
            <p:cNvSpPr/>
            <p:nvPr/>
          </p:nvSpPr>
          <p:spPr>
            <a:xfrm flipH="1" rot="8100000">
              <a:off x="222372" y="993919"/>
              <a:ext cx="3707939" cy="216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Oval 31"/>
            <p:cNvSpPr/>
            <p:nvPr/>
          </p:nvSpPr>
          <p:spPr>
            <a:xfrm flipH="1" rot="2700000">
              <a:off x="449414" y="2065258"/>
              <a:ext cx="214197" cy="933179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Oval 32"/>
            <p:cNvSpPr/>
            <p:nvPr/>
          </p:nvSpPr>
          <p:spPr>
            <a:xfrm flipH="1" rot="2700000">
              <a:off x="2411465" y="103206"/>
              <a:ext cx="214197" cy="933180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우리 주위 AI?"/>
          <p:cNvSpPr txBox="1"/>
          <p:nvPr>
            <p:ph type="title"/>
          </p:nvPr>
        </p:nvSpPr>
        <p:spPr>
          <a:xfrm>
            <a:off x="4358454" y="2759014"/>
            <a:ext cx="3475091" cy="827492"/>
          </a:xfrm>
          <a:prstGeom prst="rect">
            <a:avLst/>
          </a:prstGeom>
        </p:spPr>
        <p:txBody>
          <a:bodyPr/>
          <a:lstStyle>
            <a:lvl1pPr defTabSz="905255">
              <a:defRPr spc="158" sz="4752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우리 주위 AI?</a:t>
            </a:r>
          </a:p>
        </p:txBody>
      </p:sp>
      <p:pic>
        <p:nvPicPr>
          <p:cNvPr id="14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2450" y="4076429"/>
            <a:ext cx="3467100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선택 계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선택 계기</a:t>
            </a:r>
          </a:p>
        </p:txBody>
      </p:sp>
      <p:pic>
        <p:nvPicPr>
          <p:cNvPr id="15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3353" y="1347665"/>
            <a:ext cx="8468709" cy="4758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선택 계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선택 계기</a:t>
            </a:r>
          </a:p>
        </p:txBody>
      </p: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254" y="1479063"/>
            <a:ext cx="4937492" cy="4937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선택 계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선택 계기</a:t>
            </a: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8687" y="1169831"/>
            <a:ext cx="4056412" cy="515714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사진 출처 : NEXUS"/>
          <p:cNvSpPr txBox="1"/>
          <p:nvPr/>
        </p:nvSpPr>
        <p:spPr>
          <a:xfrm>
            <a:off x="10819593" y="6449950"/>
            <a:ext cx="1092328" cy="21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사진 출처 : NEXUS</a:t>
            </a:r>
          </a:p>
        </p:txBody>
      </p:sp>
      <p:sp>
        <p:nvSpPr>
          <p:cNvPr id="158" name="사진 출처 : 나무위키"/>
          <p:cNvSpPr txBox="1"/>
          <p:nvPr/>
        </p:nvSpPr>
        <p:spPr>
          <a:xfrm>
            <a:off x="10819593" y="5719775"/>
            <a:ext cx="1095630" cy="21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사진 출처 : 나무위키</a:t>
            </a:r>
          </a:p>
        </p:txBody>
      </p:sp>
      <p:sp>
        <p:nvSpPr>
          <p:cNvPr id="159" name="사진 출처 : WISEAI"/>
          <p:cNvSpPr txBox="1"/>
          <p:nvPr/>
        </p:nvSpPr>
        <p:spPr>
          <a:xfrm>
            <a:off x="10817021" y="6084863"/>
            <a:ext cx="1103631" cy="21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사진 출처 : WISEAI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챗봇이란 무엇일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챗봇이란 무엇일까?</a:t>
            </a:r>
          </a:p>
        </p:txBody>
      </p:sp>
      <p:sp>
        <p:nvSpPr>
          <p:cNvPr id="162" name="로봇과 인간과의 대화에 자연스러운 방식으로 참여하는데 사용이 되는 소프트웨어 애플리케이션"/>
          <p:cNvSpPr txBox="1"/>
          <p:nvPr>
            <p:ph type="body" sz="half" idx="1"/>
          </p:nvPr>
        </p:nvSpPr>
        <p:spPr>
          <a:xfrm>
            <a:off x="550862" y="2113198"/>
            <a:ext cx="5258071" cy="3979626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로봇과 인간과의 대화에 자연스러운 방식으로 참여하는데 사용이 되는 소프트웨어 애플리케이션</a:t>
            </a: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015" y="3896648"/>
            <a:ext cx="3644901" cy="223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6262" y="3947448"/>
            <a:ext cx="38100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9812" y="1598990"/>
            <a:ext cx="3672217" cy="450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44"/>
          <p:cNvSpPr/>
          <p:nvPr/>
        </p:nvSpPr>
        <p:spPr>
          <a:xfrm>
            <a:off x="4931773" y="1598990"/>
            <a:ext cx="350302" cy="4507977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제목 1"/>
          <p:cNvSpPr txBox="1"/>
          <p:nvPr>
            <p:ph type="title"/>
          </p:nvPr>
        </p:nvSpPr>
        <p:spPr>
          <a:xfrm>
            <a:off x="550861" y="549275"/>
            <a:ext cx="11091602" cy="679850"/>
          </a:xfrm>
          <a:prstGeom prst="rect">
            <a:avLst/>
          </a:prstGeom>
        </p:spPr>
        <p:txBody>
          <a:bodyPr/>
          <a:lstStyle>
            <a:lvl1pPr>
              <a:defRPr spc="100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챗봇의 종류</a:t>
            </a:r>
          </a:p>
        </p:txBody>
      </p:sp>
      <p:sp>
        <p:nvSpPr>
          <p:cNvPr id="169" name="내용 개체 틀 2"/>
          <p:cNvSpPr txBox="1"/>
          <p:nvPr>
            <p:ph type="body" sz="half" idx="1"/>
          </p:nvPr>
        </p:nvSpPr>
        <p:spPr>
          <a:xfrm>
            <a:off x="5233128" y="1922969"/>
            <a:ext cx="5976536" cy="3860019"/>
          </a:xfrm>
          <a:prstGeom prst="rect">
            <a:avLst/>
          </a:prstGeom>
        </p:spPr>
        <p:txBody>
          <a:bodyPr/>
          <a:lstStyle/>
          <a:p>
            <a:pPr>
              <a:defRPr spc="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작업 지향적(선언적) </a:t>
            </a:r>
            <a:r>
              <a:t>NLP 및 아주 적은 ML</a:t>
            </a:r>
            <a:br/>
            <a:r>
              <a:t>(프로그래밍 언어)을 사용하여 사용자 문의에 대해 자동화된 대화형 응답을 생성을 해준다</a:t>
            </a:r>
            <a:r>
              <a:t>.</a:t>
            </a:r>
            <a:r>
              <a:t> </a:t>
            </a:r>
          </a:p>
        </p:txBody>
      </p:sp>
      <p:sp>
        <p:nvSpPr>
          <p:cNvPr id="170" name="TextBox 3"/>
          <p:cNvSpPr txBox="1"/>
          <p:nvPr/>
        </p:nvSpPr>
        <p:spPr>
          <a:xfrm>
            <a:off x="5590573" y="5603397"/>
            <a:ext cx="3072472" cy="46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ML: 프로그램밍 언어</a:t>
            </a:r>
          </a:p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NLP: 자연어</a:t>
            </a:r>
            <a:r>
              <a:t>처리</a:t>
            </a:r>
            <a:r>
              <a:t>(컴퓨터가 안녕이라고 보낼수 있게 하는것)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/>
          <p:nvPr>
            <p:ph type="title"/>
          </p:nvPr>
        </p:nvSpPr>
        <p:spPr>
          <a:xfrm>
            <a:off x="550199" y="549275"/>
            <a:ext cx="11091602" cy="1332000"/>
          </a:xfrm>
          <a:prstGeom prst="rect">
            <a:avLst/>
          </a:prstGeom>
        </p:spPr>
        <p:txBody>
          <a:bodyPr/>
          <a:lstStyle>
            <a:lvl1pPr>
              <a:defRPr spc="100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챗봇의 종류</a:t>
            </a:r>
          </a:p>
        </p:txBody>
      </p:sp>
      <p:sp>
        <p:nvSpPr>
          <p:cNvPr id="175" name="내용 개체 틀 2"/>
          <p:cNvSpPr txBox="1"/>
          <p:nvPr>
            <p:ph type="body" sz="half" idx="1"/>
          </p:nvPr>
        </p:nvSpPr>
        <p:spPr>
          <a:xfrm>
            <a:off x="5383017" y="2113198"/>
            <a:ext cx="6258121" cy="2977438"/>
          </a:xfrm>
          <a:prstGeom prst="rect">
            <a:avLst/>
          </a:prstGeom>
        </p:spPr>
        <p:txBody>
          <a:bodyPr/>
          <a:lstStyle/>
          <a:p>
            <a:pPr>
              <a:defRPr spc="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데이터 기반 및 예측식(대화식) 챗봇은</a:t>
            </a:r>
            <a:r>
              <a:t> 종종 가상 비서 또는 ‘디지털 어시스턴트’ 라고 한다</a:t>
            </a:r>
            <a:r>
              <a:t>. </a:t>
            </a:r>
          </a:p>
        </p:txBody>
      </p:sp>
      <p:pic>
        <p:nvPicPr>
          <p:cNvPr id="17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770" y="2236377"/>
            <a:ext cx="4291453" cy="273108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6"/>
          <p:cNvSpPr txBox="1"/>
          <p:nvPr/>
        </p:nvSpPr>
        <p:spPr>
          <a:xfrm>
            <a:off x="5734810" y="4301920"/>
            <a:ext cx="3732880" cy="59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ML: </a:t>
            </a:r>
            <a:r>
              <a:t>프로그램밍언어</a:t>
            </a:r>
            <a:r>
              <a:rPr>
                <a:solidFill>
                  <a:srgbClr val="FFFFFF"/>
                </a:solidFill>
              </a:rPr>
              <a:t>​</a:t>
            </a: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NLP: </a:t>
            </a:r>
            <a:r>
              <a:t>자연어처리(컴퓨터가 인간의 언어를 묘사를 할수있게 해주는 기술)</a:t>
            </a:r>
          </a:p>
          <a:p>
            <a:pPr>
              <a:defRPr sz="1000">
                <a:solidFill>
                  <a:srgbClr val="E8EAED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pPr>
            <a:r>
              <a:t>NLU: </a:t>
            </a:r>
            <a:r>
              <a:t>자연어이해(사용자가 무슨말을 하면 컴퓨터가 그것을 이해하는 것)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4270" y="828834"/>
            <a:ext cx="4072037" cy="5546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제목 1"/>
          <p:cNvSpPr txBox="1"/>
          <p:nvPr>
            <p:ph type="title"/>
          </p:nvPr>
        </p:nvSpPr>
        <p:spPr>
          <a:xfrm>
            <a:off x="550863" y="549275"/>
            <a:ext cx="4594697" cy="659402"/>
          </a:xfrm>
          <a:prstGeom prst="rect">
            <a:avLst/>
          </a:prstGeom>
        </p:spPr>
        <p:txBody>
          <a:bodyPr anchor="b"/>
          <a:lstStyle>
            <a:lvl1pPr>
              <a:defRPr spc="99" sz="4100"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챗봇이 만들어진 이유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3240" y="2338222"/>
            <a:ext cx="5098368" cy="3087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4165" y="2261333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출처 : TheLec, 경향신문"/>
          <p:cNvSpPr txBox="1"/>
          <p:nvPr/>
        </p:nvSpPr>
        <p:spPr>
          <a:xfrm>
            <a:off x="10284193" y="6163123"/>
            <a:ext cx="1318388" cy="21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배달의민족 한나는 열한살 OTF"/>
                <a:ea typeface="배달의민족 한나는 열한살 OTF"/>
                <a:cs typeface="배달의민족 한나는 열한살 OTF"/>
                <a:sym typeface="배달의민족 한나는 열한살 OTF"/>
              </a:defRPr>
            </a:lvl1pPr>
          </a:lstStyle>
          <a:p>
            <a:pPr/>
            <a:r>
              <a:t>출처 : TheLec, 경향신문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3DFloatVTI">
      <a:dk1>
        <a:srgbClr val="000000"/>
      </a:dk1>
      <a:lt1>
        <a:srgbClr val="1B192E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3DFloa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