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3"/>
  </p:notesMasterIdLst>
  <p:handoutMasterIdLst>
    <p:handoutMasterId r:id="rId24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6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70091A-3AA1-4766-ABCF-8F866D66486C}">
          <p14:sldIdLst>
            <p14:sldId id="270"/>
          </p14:sldIdLst>
        </p14:section>
        <p14:section name="Untitled Section" id="{30605A0A-F3E1-4009-B37C-76D5EDFBD421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63C6B-8E39-4D4D-AD81-C7B81887CAA0}" type="datetime4">
              <a:rPr lang="en-US" altLang="en-US" smtClean="0">
                <a:latin typeface="Times New Roman" panose="02020603050405020304" pitchFamily="18" charset="0"/>
              </a:rPr>
              <a:pPr/>
              <a:t>November 16,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237B0-C121-47A7-9E27-CC1258AA16E6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2662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181-4F0B-4135-8DC2-4EF0F248BCA7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667-F908-40FF-8AD9-C9D1FC952123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8D67-19A9-4606-A980-EC581BDB112A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711-8ABD-4011-ABF2-206586D4EAA2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9D9-50F6-4CC5-8A16-FF8E625C40C2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1CFD-3F19-490B-A1D4-03D9EB5B4BAF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D7B4-DC61-42B8-A572-754D644FE275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20A-5760-4543-9F77-2658A6E406AA}" type="datetime1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578-6D34-4647-A4E4-6EC9E953CFF4}" type="datetime1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2CD-D3C0-4470-B049-7DFD7B7E140B}" type="datetime1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26-EA21-4F9B-8011-67795EBB5BAE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72BC-1983-425F-A3E2-145E0452A2B6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86F9-2A04-45DD-BFA2-D422139FAB8B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92120" y="746125"/>
            <a:ext cx="9677400" cy="2387600"/>
          </a:xfrm>
        </p:spPr>
        <p:txBody>
          <a:bodyPr/>
          <a:lstStyle/>
          <a:p>
            <a:r>
              <a:rPr lang="en-US" altLang="en-US" smtClean="0"/>
              <a:t>C Programming</a:t>
            </a:r>
            <a:endParaRPr lang="en-US" altLang="en-US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40612" y="4011030"/>
            <a:ext cx="5832475" cy="10668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 Dr. Jianhui Yue</a:t>
            </a:r>
          </a:p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Fall  2015  CSE, Miami Univ.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181" y="979714"/>
            <a:ext cx="9791700" cy="3480319"/>
          </a:xfrm>
        </p:spPr>
        <p:txBody>
          <a:bodyPr>
            <a:normAutofit/>
          </a:bodyPr>
          <a:lstStyle/>
          <a:p>
            <a:r>
              <a:rPr lang="en-US" dirty="0"/>
              <a:t>switch/case statements execute one of several statements depending </a:t>
            </a:r>
            <a:r>
              <a:rPr lang="en-US" dirty="0" smtClean="0"/>
              <a:t>on the </a:t>
            </a:r>
            <a:r>
              <a:rPr lang="en-US" dirty="0"/>
              <a:t>conditions, as shown in the general format below.</a:t>
            </a:r>
          </a:p>
          <a:p>
            <a:pPr lvl="1"/>
            <a:r>
              <a:rPr lang="en-US" sz="2000" dirty="0"/>
              <a:t>switch (variable) {</a:t>
            </a:r>
          </a:p>
          <a:p>
            <a:pPr lvl="1"/>
            <a:r>
              <a:rPr lang="en-US" sz="2000" dirty="0"/>
              <a:t>case (expression1): statement1 break;</a:t>
            </a:r>
          </a:p>
          <a:p>
            <a:pPr lvl="1"/>
            <a:r>
              <a:rPr lang="en-US" sz="2000" dirty="0"/>
              <a:t>case (expression2): statement2 break;</a:t>
            </a:r>
          </a:p>
          <a:p>
            <a:pPr lvl="1"/>
            <a:r>
              <a:rPr lang="en-US" sz="2000" dirty="0"/>
              <a:t>case (expression3): statement3 break;</a:t>
            </a:r>
          </a:p>
          <a:p>
            <a:pPr lvl="1"/>
            <a:r>
              <a:rPr lang="en-US" sz="2000" dirty="0"/>
              <a:t>default: statement4</a:t>
            </a:r>
          </a:p>
          <a:p>
            <a:pPr lvl="1"/>
            <a:r>
              <a:rPr lang="en-US" sz="20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85207"/>
            <a:ext cx="9029700" cy="894507"/>
          </a:xfrm>
        </p:spPr>
        <p:txBody>
          <a:bodyPr/>
          <a:lstStyle/>
          <a:p>
            <a:r>
              <a:rPr lang="en-US" dirty="0"/>
              <a:t>switch/case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4701" y="4573374"/>
            <a:ext cx="7324531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switch (option) {</a:t>
            </a:r>
          </a:p>
          <a:p>
            <a:r>
              <a:rPr lang="en-US" dirty="0"/>
              <a:t>case 1: </a:t>
            </a:r>
            <a:r>
              <a:rPr lang="en-US" dirty="0" err="1"/>
              <a:t>amt</a:t>
            </a:r>
            <a:r>
              <a:rPr lang="en-US" dirty="0"/>
              <a:t> = 100; break;</a:t>
            </a:r>
          </a:p>
          <a:p>
            <a:r>
              <a:rPr lang="en-US" dirty="0"/>
              <a:t>case 2: </a:t>
            </a:r>
            <a:r>
              <a:rPr lang="en-US" dirty="0" err="1"/>
              <a:t>amt</a:t>
            </a:r>
            <a:r>
              <a:rPr lang="en-US" dirty="0"/>
              <a:t> = 50; break;</a:t>
            </a:r>
          </a:p>
          <a:p>
            <a:r>
              <a:rPr lang="en-US" dirty="0"/>
              <a:t>case 3: </a:t>
            </a:r>
            <a:r>
              <a:rPr lang="en-US" dirty="0" err="1"/>
              <a:t>amt</a:t>
            </a:r>
            <a:r>
              <a:rPr lang="en-US" dirty="0"/>
              <a:t> = 20; break;</a:t>
            </a:r>
          </a:p>
          <a:p>
            <a:r>
              <a:rPr lang="en-US" dirty="0"/>
              <a:t>case 4: </a:t>
            </a:r>
            <a:r>
              <a:rPr lang="en-US" dirty="0" err="1"/>
              <a:t>amt</a:t>
            </a:r>
            <a:r>
              <a:rPr lang="en-US" dirty="0"/>
              <a:t> = 10; break;</a:t>
            </a:r>
          </a:p>
          <a:p>
            <a:r>
              <a:rPr lang="en-US" dirty="0"/>
              <a:t>default: </a:t>
            </a:r>
            <a:r>
              <a:rPr lang="en-US" dirty="0" err="1"/>
              <a:t>printf</a:t>
            </a:r>
            <a:r>
              <a:rPr lang="en-US" dirty="0"/>
              <a:t>("Error: unknown option.\n");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0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238" y="1060515"/>
            <a:ext cx="9791700" cy="2018587"/>
          </a:xfrm>
        </p:spPr>
        <p:txBody>
          <a:bodyPr/>
          <a:lstStyle/>
          <a:p>
            <a:r>
              <a:rPr lang="en-US" dirty="0"/>
              <a:t>while loops repeatedly execute a statement until a condition is not met, </a:t>
            </a:r>
            <a:r>
              <a:rPr lang="en-US" dirty="0" smtClean="0"/>
              <a:t>as shown </a:t>
            </a:r>
            <a:r>
              <a:rPr lang="en-US" dirty="0"/>
              <a:t>in the general format below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while (condition)</a:t>
            </a:r>
          </a:p>
          <a:p>
            <a:pPr lvl="1"/>
            <a:r>
              <a:rPr lang="en-US" dirty="0" smtClean="0"/>
              <a:t>Statement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61627" y="178513"/>
            <a:ext cx="9029700" cy="68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0727" y="3046560"/>
            <a:ext cx="7081934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1, fact = 1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/>
              <a:t>// multiply the numbers from 1 to 9</a:t>
            </a:r>
          </a:p>
          <a:p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&lt; 10) { // while loops check the condition first</a:t>
            </a:r>
          </a:p>
          <a:p>
            <a:r>
              <a:rPr lang="en-US" sz="2400" dirty="0" smtClean="0"/>
              <a:t>	fact </a:t>
            </a:r>
            <a:r>
              <a:rPr lang="en-US" sz="2400" dirty="0"/>
              <a:t>*=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117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157" y="1191144"/>
            <a:ext cx="9791700" cy="4351338"/>
          </a:xfrm>
        </p:spPr>
        <p:txBody>
          <a:bodyPr/>
          <a:lstStyle/>
          <a:p>
            <a:r>
              <a:rPr lang="en-US" dirty="0"/>
              <a:t>do/while loop's condition is checked </a:t>
            </a:r>
            <a:r>
              <a:rPr lang="en-US" dirty="0" smtClean="0"/>
              <a:t>only after </a:t>
            </a:r>
            <a:r>
              <a:rPr lang="en-US" dirty="0"/>
              <a:t>the statement is executed </a:t>
            </a:r>
            <a:r>
              <a:rPr lang="en-US" dirty="0" smtClean="0"/>
              <a:t>once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while (condition);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8908" y="141192"/>
            <a:ext cx="9029700" cy="875846"/>
          </a:xfrm>
        </p:spPr>
        <p:txBody>
          <a:bodyPr/>
          <a:lstStyle/>
          <a:p>
            <a:r>
              <a:rPr lang="en-US" dirty="0"/>
              <a:t>do/while Loops</a:t>
            </a:r>
          </a:p>
        </p:txBody>
      </p:sp>
    </p:spTree>
    <p:extLst>
      <p:ext uri="{BB962C8B-B14F-4D97-AF65-F5344CB8AC3E}">
        <p14:creationId xmlns:p14="http://schemas.microsoft.com/office/powerpoint/2010/main" val="15427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335" y="948547"/>
            <a:ext cx="10140820" cy="2307837"/>
          </a:xfrm>
        </p:spPr>
        <p:txBody>
          <a:bodyPr/>
          <a:lstStyle/>
          <a:p>
            <a:r>
              <a:rPr lang="en-US" dirty="0"/>
              <a:t>For loops add support for a loop variable, which typically keeps track of the number of loop executions</a:t>
            </a:r>
            <a:r>
              <a:rPr lang="en-US" dirty="0" smtClean="0"/>
              <a:t>.</a:t>
            </a:r>
          </a:p>
          <a:p>
            <a:r>
              <a:rPr lang="en-US" dirty="0"/>
              <a:t>The general format of the for loop is</a:t>
            </a:r>
          </a:p>
          <a:p>
            <a:pPr lvl="1"/>
            <a:r>
              <a:rPr lang="en-US" dirty="0"/>
              <a:t>for (initialization; condition; loop operation)</a:t>
            </a:r>
          </a:p>
          <a:p>
            <a:pPr lvl="1"/>
            <a:r>
              <a:rPr lang="en-US" dirty="0" smtClean="0"/>
              <a:t>Statement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116455"/>
            <a:ext cx="9029700" cy="695308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5289" y="3555851"/>
            <a:ext cx="564191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nn-NO" sz="2400" dirty="0"/>
              <a:t>int i; // loop variable</a:t>
            </a:r>
          </a:p>
          <a:p>
            <a:r>
              <a:rPr lang="nn-NO" sz="2400" dirty="0"/>
              <a:t>int fact = 1;</a:t>
            </a:r>
          </a:p>
          <a:p>
            <a:r>
              <a:rPr lang="nn-NO" sz="2400" dirty="0"/>
              <a:t>for (i=1; i&lt;10; i++)</a:t>
            </a:r>
          </a:p>
          <a:p>
            <a:r>
              <a:rPr lang="nn-NO" sz="2400" dirty="0"/>
              <a:t>fact *= i;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65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memory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malloc</a:t>
            </a:r>
            <a:r>
              <a:rPr lang="en-US" dirty="0" smtClean="0"/>
              <a:t>( number of bytes)</a:t>
            </a:r>
          </a:p>
          <a:p>
            <a:r>
              <a:rPr lang="en-US" dirty="0" smtClean="0"/>
              <a:t>return a pointer to the allocated memory</a:t>
            </a:r>
          </a:p>
          <a:p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( datatype) 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Free memory</a:t>
            </a:r>
          </a:p>
          <a:p>
            <a:r>
              <a:rPr lang="en-US" dirty="0"/>
              <a:t> </a:t>
            </a:r>
            <a:r>
              <a:rPr lang="en-US" dirty="0" smtClean="0"/>
              <a:t> free(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free memory pointed by a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26571" y="156895"/>
            <a:ext cx="9029700" cy="1325563"/>
          </a:xfrm>
        </p:spPr>
        <p:txBody>
          <a:bodyPr/>
          <a:lstStyle/>
          <a:p>
            <a:r>
              <a:rPr lang="en-US" dirty="0" smtClean="0"/>
              <a:t>Allocate Memory/Free </a:t>
            </a:r>
            <a:r>
              <a:rPr lang="en-US" dirty="0" err="1"/>
              <a:t>M</a:t>
            </a:r>
            <a:r>
              <a:rPr lang="en-US" dirty="0" err="1" smtClean="0"/>
              <a:t>emroy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2785" y="111628"/>
            <a:ext cx="9029700" cy="7212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7771" y="832919"/>
            <a:ext cx="7032172" cy="618630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main(void) 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nums</a:t>
            </a:r>
            <a:r>
              <a:rPr lang="en-US" dirty="0"/>
              <a:t>;</a:t>
            </a:r>
          </a:p>
          <a:p>
            <a:r>
              <a:rPr lang="en-US" dirty="0" err="1"/>
              <a:t>printf</a:t>
            </a:r>
            <a:r>
              <a:rPr lang="en-US" dirty="0"/>
              <a:t>("How many numbers would you like to enter? ");</a:t>
            </a:r>
          </a:p>
          <a:p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r>
              <a:rPr lang="en-US" dirty="0" err="1"/>
              <a:t>nums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*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nums</a:t>
            </a:r>
            <a:r>
              <a:rPr lang="en-US" dirty="0"/>
              <a:t> == NULL) 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("ERROR: out of memory.\n");</a:t>
            </a:r>
          </a:p>
          <a:p>
            <a:r>
              <a:rPr lang="en-US" dirty="0"/>
              <a:t> else {</a:t>
            </a:r>
          </a:p>
          <a:p>
            <a:pPr lvl="1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len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("Enter number: ");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("The average is %f\n", </a:t>
            </a:r>
            <a:r>
              <a:rPr lang="en-US" dirty="0" err="1"/>
              <a:t>getMean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/>
              <a:t>free(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2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105" y="989043"/>
            <a:ext cx="9791700" cy="1234447"/>
          </a:xfrm>
        </p:spPr>
        <p:txBody>
          <a:bodyPr/>
          <a:lstStyle/>
          <a:p>
            <a:r>
              <a:rPr lang="en-US" dirty="0"/>
              <a:t>Each element in the list is a structure containing one or more</a:t>
            </a:r>
          </a:p>
          <a:p>
            <a:r>
              <a:rPr lang="en-US" dirty="0"/>
              <a:t>data fields and a link to the next </a:t>
            </a:r>
            <a:r>
              <a:rPr lang="en-US" dirty="0" smtClean="0"/>
              <a:t>element.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7105" y="211216"/>
            <a:ext cx="9029700" cy="757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16041" y="2634561"/>
            <a:ext cx="1204111" cy="407406"/>
            <a:chOff x="2752253" y="3548958"/>
            <a:chExt cx="1204111" cy="407406"/>
          </a:xfrm>
        </p:grpSpPr>
        <p:sp>
          <p:nvSpPr>
            <p:cNvPr id="5" name="Rectangle 4"/>
            <p:cNvSpPr/>
            <p:nvPr/>
          </p:nvSpPr>
          <p:spPr>
            <a:xfrm>
              <a:off x="2752253" y="3548958"/>
              <a:ext cx="941561" cy="4074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93814" y="3548958"/>
              <a:ext cx="262550" cy="3892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14936" y="2616453"/>
            <a:ext cx="1204111" cy="407406"/>
            <a:chOff x="2752253" y="3548958"/>
            <a:chExt cx="1204111" cy="407406"/>
          </a:xfrm>
        </p:grpSpPr>
        <p:sp>
          <p:nvSpPr>
            <p:cNvPr id="9" name="Rectangle 8"/>
            <p:cNvSpPr/>
            <p:nvPr/>
          </p:nvSpPr>
          <p:spPr>
            <a:xfrm>
              <a:off x="2752253" y="3548958"/>
              <a:ext cx="941561" cy="4074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93814" y="3548958"/>
              <a:ext cx="262550" cy="3892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69661" y="2625507"/>
            <a:ext cx="1204111" cy="407406"/>
            <a:chOff x="2752253" y="3548958"/>
            <a:chExt cx="1204111" cy="407406"/>
          </a:xfrm>
        </p:grpSpPr>
        <p:sp>
          <p:nvSpPr>
            <p:cNvPr id="12" name="Rectangle 11"/>
            <p:cNvSpPr/>
            <p:nvPr/>
          </p:nvSpPr>
          <p:spPr>
            <a:xfrm>
              <a:off x="2752253" y="3548958"/>
              <a:ext cx="941561" cy="4074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3814" y="3548958"/>
              <a:ext cx="262550" cy="3892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Arrow Connector 14"/>
          <p:cNvCxnSpPr>
            <a:endCxn id="9" idx="1"/>
          </p:cNvCxnSpPr>
          <p:nvPr/>
        </p:nvCxnSpPr>
        <p:spPr>
          <a:xfrm flipV="1">
            <a:off x="3788877" y="2820156"/>
            <a:ext cx="1026059" cy="1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34549" y="2783940"/>
            <a:ext cx="1026059" cy="1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852783" y="2598345"/>
            <a:ext cx="1204111" cy="407406"/>
            <a:chOff x="2752253" y="3548958"/>
            <a:chExt cx="1204111" cy="407406"/>
          </a:xfrm>
        </p:grpSpPr>
        <p:sp>
          <p:nvSpPr>
            <p:cNvPr id="19" name="Rectangle 18"/>
            <p:cNvSpPr/>
            <p:nvPr/>
          </p:nvSpPr>
          <p:spPr>
            <a:xfrm>
              <a:off x="2752253" y="3548958"/>
              <a:ext cx="941561" cy="4074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93814" y="3548958"/>
              <a:ext cx="262550" cy="3892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8000248" y="2783940"/>
            <a:ext cx="1026059" cy="1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2973" y="3587974"/>
            <a:ext cx="8283921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userL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char </a:t>
            </a:r>
            <a:r>
              <a:rPr lang="en-US" dirty="0" err="1"/>
              <a:t>uname</a:t>
            </a:r>
            <a:r>
              <a:rPr lang="en-US" dirty="0"/>
              <a:t>[80]; // user name</a:t>
            </a:r>
          </a:p>
          <a:p>
            <a:r>
              <a:rPr lang="en-US" dirty="0"/>
              <a:t>char </a:t>
            </a:r>
            <a:r>
              <a:rPr lang="en-US" dirty="0" err="1"/>
              <a:t>passwd</a:t>
            </a:r>
            <a:r>
              <a:rPr lang="en-US" dirty="0"/>
              <a:t>[80]; // password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; // user identification number</a:t>
            </a:r>
          </a:p>
          <a:p>
            <a:r>
              <a:rPr lang="en-US" dirty="0" err="1"/>
              <a:t>int</a:t>
            </a:r>
            <a:r>
              <a:rPr lang="en-US" dirty="0"/>
              <a:t> admin; // 1 indicates administrator privileges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userL</a:t>
            </a:r>
            <a:r>
              <a:rPr lang="en-US" dirty="0"/>
              <a:t> *next;</a:t>
            </a:r>
          </a:p>
          <a:p>
            <a:r>
              <a:rPr lang="en-US" dirty="0"/>
              <a:t>} </a:t>
            </a:r>
            <a:r>
              <a:rPr lang="en-US" dirty="0" err="1"/>
              <a:t>userL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userL</a:t>
            </a:r>
            <a:r>
              <a:rPr lang="en-US" dirty="0"/>
              <a:t> *users =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9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4389" y="147842"/>
            <a:ext cx="9029700" cy="848039"/>
          </a:xfrm>
        </p:spPr>
        <p:txBody>
          <a:bodyPr/>
          <a:lstStyle/>
          <a:p>
            <a:r>
              <a:rPr lang="en-US" dirty="0" smtClean="0"/>
              <a:t>Iterate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2419" y="4230588"/>
            <a:ext cx="677199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userL</a:t>
            </a:r>
            <a:r>
              <a:rPr lang="en-US" dirty="0"/>
              <a:t> *</a:t>
            </a:r>
            <a:r>
              <a:rPr lang="en-US" dirty="0" err="1"/>
              <a:t>findUser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) {</a:t>
            </a:r>
          </a:p>
          <a:p>
            <a:r>
              <a:rPr lang="en-US" dirty="0" err="1"/>
              <a:t>userL</a:t>
            </a:r>
            <a:r>
              <a:rPr lang="en-US" dirty="0"/>
              <a:t> *cur = users;</a:t>
            </a:r>
          </a:p>
          <a:p>
            <a:r>
              <a:rPr lang="en-US" dirty="0"/>
              <a:t>while (cur != NULL) {</a:t>
            </a:r>
          </a:p>
          <a:p>
            <a:r>
              <a:rPr lang="en-US" dirty="0"/>
              <a:t>if (cur-&gt;</a:t>
            </a:r>
            <a:r>
              <a:rPr lang="en-US" dirty="0" err="1"/>
              <a:t>uid</a:t>
            </a:r>
            <a:r>
              <a:rPr lang="en-US" dirty="0"/>
              <a:t> = = </a:t>
            </a:r>
            <a:r>
              <a:rPr lang="en-US" dirty="0" err="1"/>
              <a:t>uid</a:t>
            </a:r>
            <a:r>
              <a:rPr lang="en-US" dirty="0"/>
              <a:t>) return cur;</a:t>
            </a:r>
          </a:p>
          <a:p>
            <a:r>
              <a:rPr lang="en-US" dirty="0"/>
              <a:t>else cur = cur-&gt;next;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NULL;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3929" y="1320573"/>
            <a:ext cx="6607521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numUsers</a:t>
            </a:r>
            <a:r>
              <a:rPr lang="en-US" dirty="0"/>
              <a:t>(void) {</a:t>
            </a:r>
          </a:p>
          <a:p>
            <a:r>
              <a:rPr lang="en-US" dirty="0" err="1"/>
              <a:t>userL</a:t>
            </a:r>
            <a:r>
              <a:rPr lang="en-US" dirty="0"/>
              <a:t> *cur = users;</a:t>
            </a:r>
          </a:p>
          <a:p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r>
              <a:rPr lang="en-US" dirty="0"/>
              <a:t>while (cur != NULL) {</a:t>
            </a:r>
          </a:p>
          <a:p>
            <a:r>
              <a:rPr lang="en-US" dirty="0"/>
              <a:t>count++;</a:t>
            </a:r>
          </a:p>
          <a:p>
            <a:r>
              <a:rPr lang="en-US" dirty="0"/>
              <a:t>cur = cur-&gt;next;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count;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8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211217"/>
            <a:ext cx="9029700" cy="938574"/>
          </a:xfrm>
        </p:spPr>
        <p:txBody>
          <a:bodyPr/>
          <a:lstStyle/>
          <a:p>
            <a:r>
              <a:rPr lang="en-US" dirty="0" smtClean="0"/>
              <a:t>Add an entry to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275" y="2031789"/>
            <a:ext cx="6283105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insertUser</a:t>
            </a:r>
            <a:r>
              <a:rPr lang="en-US" dirty="0"/>
              <a:t>(char *</a:t>
            </a:r>
            <a:r>
              <a:rPr lang="en-US" dirty="0" err="1"/>
              <a:t>uname</a:t>
            </a:r>
            <a:r>
              <a:rPr lang="en-US" dirty="0"/>
              <a:t>, char *</a:t>
            </a:r>
            <a:r>
              <a:rPr lang="en-US" dirty="0" err="1"/>
              <a:t>passwd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admin) {</a:t>
            </a:r>
          </a:p>
          <a:p>
            <a:r>
              <a:rPr lang="en-US" dirty="0" err="1"/>
              <a:t>userL</a:t>
            </a:r>
            <a:r>
              <a:rPr lang="en-US" dirty="0"/>
              <a:t> *</a:t>
            </a:r>
            <a:r>
              <a:rPr lang="en-US" dirty="0" err="1"/>
              <a:t>newUser</a:t>
            </a:r>
            <a:r>
              <a:rPr lang="en-US" dirty="0"/>
              <a:t>;</a:t>
            </a:r>
          </a:p>
          <a:p>
            <a:r>
              <a:rPr lang="en-US" dirty="0" err="1"/>
              <a:t>newUser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userL</a:t>
            </a:r>
            <a:r>
              <a:rPr lang="en-US" dirty="0"/>
              <a:t>)); // create space for new user</a:t>
            </a:r>
          </a:p>
          <a:p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newUser</a:t>
            </a:r>
            <a:r>
              <a:rPr lang="en-US" dirty="0"/>
              <a:t>-&gt;</a:t>
            </a:r>
            <a:r>
              <a:rPr lang="en-US" dirty="0" err="1"/>
              <a:t>uname</a:t>
            </a:r>
            <a:r>
              <a:rPr lang="en-US" dirty="0"/>
              <a:t>, </a:t>
            </a:r>
            <a:r>
              <a:rPr lang="en-US" dirty="0" err="1"/>
              <a:t>uname</a:t>
            </a:r>
            <a:r>
              <a:rPr lang="en-US" dirty="0"/>
              <a:t>); // copy values into user fields</a:t>
            </a:r>
          </a:p>
          <a:p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newUser</a:t>
            </a:r>
            <a:r>
              <a:rPr lang="en-US" dirty="0"/>
              <a:t>-&gt;</a:t>
            </a:r>
            <a:r>
              <a:rPr lang="en-US" dirty="0" err="1"/>
              <a:t>passwd</a:t>
            </a:r>
            <a:r>
              <a:rPr lang="en-US" dirty="0"/>
              <a:t>, </a:t>
            </a:r>
            <a:r>
              <a:rPr lang="en-US" dirty="0" err="1"/>
              <a:t>passwd</a:t>
            </a:r>
            <a:r>
              <a:rPr lang="en-US" dirty="0"/>
              <a:t>);</a:t>
            </a:r>
          </a:p>
          <a:p>
            <a:r>
              <a:rPr lang="en-US" dirty="0" err="1"/>
              <a:t>newUser</a:t>
            </a:r>
            <a:r>
              <a:rPr lang="en-US" dirty="0"/>
              <a:t>-&gt;</a:t>
            </a:r>
            <a:r>
              <a:rPr lang="en-US" dirty="0" err="1"/>
              <a:t>uid</a:t>
            </a:r>
            <a:r>
              <a:rPr lang="en-US" dirty="0"/>
              <a:t> = </a:t>
            </a:r>
            <a:r>
              <a:rPr lang="en-US" dirty="0" err="1"/>
              <a:t>uid</a:t>
            </a:r>
            <a:r>
              <a:rPr lang="en-US" dirty="0"/>
              <a:t>;</a:t>
            </a:r>
          </a:p>
          <a:p>
            <a:r>
              <a:rPr lang="en-US" dirty="0" err="1"/>
              <a:t>newUser</a:t>
            </a:r>
            <a:r>
              <a:rPr lang="en-US" dirty="0"/>
              <a:t>-&gt;admin = admin;</a:t>
            </a:r>
          </a:p>
          <a:p>
            <a:r>
              <a:rPr lang="en-US" dirty="0" err="1"/>
              <a:t>newUser</a:t>
            </a:r>
            <a:r>
              <a:rPr lang="en-US" dirty="0"/>
              <a:t>-&gt;next = users; // insert at start of linked list</a:t>
            </a:r>
          </a:p>
          <a:p>
            <a:r>
              <a:rPr lang="en-US" dirty="0"/>
              <a:t>users = </a:t>
            </a:r>
            <a:r>
              <a:rPr lang="en-US" dirty="0" err="1"/>
              <a:t>newUser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374" y="184055"/>
            <a:ext cx="9029700" cy="1325563"/>
          </a:xfrm>
        </p:spPr>
        <p:txBody>
          <a:bodyPr/>
          <a:lstStyle/>
          <a:p>
            <a:r>
              <a:rPr lang="en-US" dirty="0" smtClean="0"/>
              <a:t>Remove a entry from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2374" y="2023893"/>
            <a:ext cx="8311081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deleteUser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) { // delete first user with given </a:t>
            </a:r>
            <a:r>
              <a:rPr lang="en-US" dirty="0" err="1"/>
              <a:t>uid</a:t>
            </a:r>
            <a:endParaRPr lang="en-US" dirty="0"/>
          </a:p>
          <a:p>
            <a:r>
              <a:rPr lang="en-US" dirty="0" err="1"/>
              <a:t>userL</a:t>
            </a:r>
            <a:r>
              <a:rPr lang="en-US" dirty="0"/>
              <a:t> *cur = users;</a:t>
            </a:r>
          </a:p>
          <a:p>
            <a:r>
              <a:rPr lang="en-US" dirty="0" err="1"/>
              <a:t>userL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 = NULL;</a:t>
            </a:r>
          </a:p>
          <a:p>
            <a:r>
              <a:rPr lang="en-US" dirty="0"/>
              <a:t>while (cur != NULL) {</a:t>
            </a:r>
          </a:p>
          <a:p>
            <a:r>
              <a:rPr lang="en-US" dirty="0"/>
              <a:t>if (cur-&gt;</a:t>
            </a:r>
            <a:r>
              <a:rPr lang="en-US" dirty="0" err="1"/>
              <a:t>uid</a:t>
            </a:r>
            <a:r>
              <a:rPr lang="en-US" dirty="0"/>
              <a:t> = = </a:t>
            </a:r>
            <a:r>
              <a:rPr lang="en-US" dirty="0" err="1"/>
              <a:t>uid</a:t>
            </a:r>
            <a:r>
              <a:rPr lang="en-US" dirty="0"/>
              <a:t>) { // found the user to delete</a:t>
            </a:r>
          </a:p>
          <a:p>
            <a:r>
              <a:rPr lang="en-US" dirty="0"/>
              <a:t>if (</a:t>
            </a:r>
            <a:r>
              <a:rPr lang="en-US" dirty="0" err="1"/>
              <a:t>prev</a:t>
            </a:r>
            <a:r>
              <a:rPr lang="en-US" dirty="0"/>
              <a:t> = = NULL) users = cur-&gt;next;</a:t>
            </a:r>
          </a:p>
          <a:p>
            <a:r>
              <a:rPr lang="en-US" dirty="0"/>
              <a:t>else </a:t>
            </a:r>
            <a:r>
              <a:rPr lang="en-US" dirty="0" err="1"/>
              <a:t>prev</a:t>
            </a:r>
            <a:r>
              <a:rPr lang="en-US" dirty="0"/>
              <a:t>-&gt;next = cur-&gt;next;</a:t>
            </a:r>
          </a:p>
          <a:p>
            <a:r>
              <a:rPr lang="en-US" dirty="0"/>
              <a:t>free(cur);</a:t>
            </a:r>
          </a:p>
          <a:p>
            <a:r>
              <a:rPr lang="en-US" dirty="0"/>
              <a:t>return; // done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prev</a:t>
            </a:r>
            <a:r>
              <a:rPr lang="en-US" dirty="0"/>
              <a:t> = cur; // otherwise, keep scanning through list</a:t>
            </a:r>
          </a:p>
          <a:p>
            <a:r>
              <a:rPr lang="en-US" dirty="0"/>
              <a:t>cur = cur-&gt;next;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3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868" y="939218"/>
            <a:ext cx="9791700" cy="4351338"/>
          </a:xfrm>
        </p:spPr>
        <p:txBody>
          <a:bodyPr>
            <a:normAutofit/>
          </a:bodyPr>
          <a:lstStyle/>
          <a:p>
            <a:r>
              <a:rPr lang="en-US" dirty="0"/>
              <a:t>A pointer is the address of a </a:t>
            </a:r>
            <a:r>
              <a:rPr lang="en-US" dirty="0" smtClean="0"/>
              <a:t>variable</a:t>
            </a:r>
            <a:endParaRPr lang="en-US" dirty="0"/>
          </a:p>
          <a:p>
            <a:r>
              <a:rPr lang="en-US" dirty="0" smtClean="0"/>
              <a:t>Declare  pointer variable </a:t>
            </a:r>
          </a:p>
          <a:p>
            <a:r>
              <a:rPr lang="en-US" dirty="0" smtClean="0"/>
              <a:t>Put a </a:t>
            </a:r>
            <a:r>
              <a:rPr lang="en-US" dirty="0"/>
              <a:t>star </a:t>
            </a:r>
            <a:r>
              <a:rPr lang="en-US" dirty="0" smtClean="0"/>
              <a:t>(*) </a:t>
            </a:r>
            <a:r>
              <a:rPr lang="en-US" dirty="0"/>
              <a:t>before a variable name indicates </a:t>
            </a:r>
            <a:r>
              <a:rPr lang="en-US" dirty="0" smtClean="0"/>
              <a:t>that the </a:t>
            </a:r>
            <a:r>
              <a:rPr lang="en-US" dirty="0"/>
              <a:t>variable is a pointer to the declared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pter</a:t>
            </a:r>
            <a:r>
              <a:rPr lang="en-US" dirty="0" smtClean="0"/>
              <a:t>;  </a:t>
            </a:r>
            <a:r>
              <a:rPr lang="en-US" sz="2400" dirty="0" smtClean="0"/>
              <a:t>//</a:t>
            </a:r>
            <a:r>
              <a:rPr lang="en-US" sz="2400" dirty="0" err="1" smtClean="0"/>
              <a:t>ptr</a:t>
            </a:r>
            <a:r>
              <a:rPr lang="en-US" sz="2400" dirty="0" smtClean="0"/>
              <a:t> </a:t>
            </a:r>
            <a:r>
              <a:rPr lang="en-US" sz="2400" dirty="0"/>
              <a:t>is a variable that can hold the address of an </a:t>
            </a:r>
            <a:r>
              <a:rPr lang="en-US" sz="2400" dirty="0" smtClean="0"/>
              <a:t>integer</a:t>
            </a:r>
          </a:p>
          <a:p>
            <a:r>
              <a:rPr lang="en-US" dirty="0"/>
              <a:t>* </a:t>
            </a:r>
            <a:r>
              <a:rPr lang="en-US" dirty="0" smtClean="0"/>
              <a:t> operator </a:t>
            </a:r>
            <a:r>
              <a:rPr lang="en-US" dirty="0"/>
              <a:t>dereferences a pointer, returning </a:t>
            </a:r>
            <a:r>
              <a:rPr lang="en-US" dirty="0" smtClean="0"/>
              <a:t>the  value </a:t>
            </a:r>
            <a:r>
              <a:rPr lang="en-US" dirty="0"/>
              <a:t>stored at the indicated memory address contained in the </a:t>
            </a:r>
            <a:r>
              <a:rPr lang="en-US" dirty="0" smtClean="0"/>
              <a:t>pointer</a:t>
            </a:r>
          </a:p>
          <a:p>
            <a:r>
              <a:rPr lang="en-US" dirty="0"/>
              <a:t>The &amp; operator </a:t>
            </a:r>
            <a:r>
              <a:rPr lang="en-US" dirty="0" smtClean="0"/>
              <a:t>produces </a:t>
            </a:r>
            <a:r>
              <a:rPr lang="en-US" dirty="0"/>
              <a:t>the memory address of the variable</a:t>
            </a:r>
          </a:p>
          <a:p>
            <a:r>
              <a:rPr lang="en-US" dirty="0"/>
              <a:t>being referenced.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0165" y="178514"/>
            <a:ext cx="9029700" cy="717226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 </a:t>
            </a:r>
          </a:p>
        </p:txBody>
      </p:sp>
    </p:spTree>
    <p:extLst>
      <p:ext uri="{BB962C8B-B14F-4D97-AF65-F5344CB8AC3E}">
        <p14:creationId xmlns:p14="http://schemas.microsoft.com/office/powerpoint/2010/main" val="35127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465" y="978220"/>
            <a:ext cx="9791700" cy="2973294"/>
          </a:xfrm>
        </p:spPr>
        <p:txBody>
          <a:bodyPr/>
          <a:lstStyle/>
          <a:p>
            <a:r>
              <a:rPr lang="en-US" dirty="0" smtClean="0"/>
              <a:t>Double linked list entry has next and pre pointers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Re-implement</a:t>
            </a:r>
          </a:p>
          <a:p>
            <a:r>
              <a:rPr lang="en-US" dirty="0" smtClean="0"/>
              <a:t> </a:t>
            </a:r>
            <a:r>
              <a:rPr lang="en-US" dirty="0" err="1"/>
              <a:t>insertUser</a:t>
            </a:r>
            <a:r>
              <a:rPr lang="en-US" dirty="0"/>
              <a:t>(char *</a:t>
            </a:r>
            <a:r>
              <a:rPr lang="en-US" dirty="0" err="1"/>
              <a:t>uname</a:t>
            </a:r>
            <a:r>
              <a:rPr lang="en-US" dirty="0"/>
              <a:t>, char *</a:t>
            </a:r>
            <a:r>
              <a:rPr lang="en-US" dirty="0" err="1"/>
              <a:t>passwd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admin)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8999" y="202163"/>
            <a:ext cx="9029700" cy="612649"/>
          </a:xfrm>
        </p:spPr>
        <p:txBody>
          <a:bodyPr>
            <a:normAutofit fontScale="90000"/>
          </a:bodyPr>
          <a:lstStyle/>
          <a:p>
            <a:r>
              <a:rPr lang="en-US" dirty="0"/>
              <a:t>In-class </a:t>
            </a:r>
            <a:r>
              <a:rPr lang="en-US" dirty="0" smtClean="0"/>
              <a:t>Exercise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2720" y="1649237"/>
            <a:ext cx="5078537" cy="416460"/>
            <a:chOff x="2729177" y="2625507"/>
            <a:chExt cx="5078537" cy="416460"/>
          </a:xfrm>
        </p:grpSpPr>
        <p:sp>
          <p:nvSpPr>
            <p:cNvPr id="6" name="Rectangle 5"/>
            <p:cNvSpPr/>
            <p:nvPr/>
          </p:nvSpPr>
          <p:spPr>
            <a:xfrm>
              <a:off x="2942376" y="2634561"/>
              <a:ext cx="764577" cy="4074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6953" y="2634561"/>
              <a:ext cx="213199" cy="3892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177" y="2643614"/>
              <a:ext cx="213199" cy="3892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2233" y="2625507"/>
              <a:ext cx="764577" cy="4074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46810" y="2625507"/>
              <a:ext cx="213199" cy="3892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69034" y="2634560"/>
              <a:ext cx="213199" cy="3892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29938" y="2625507"/>
              <a:ext cx="764577" cy="4074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94515" y="2625507"/>
              <a:ext cx="213199" cy="3892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6739" y="2634560"/>
              <a:ext cx="213199" cy="3892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837368" y="2910691"/>
              <a:ext cx="831666" cy="1811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753409" y="2876737"/>
              <a:ext cx="831666" cy="1811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711731" y="2735928"/>
              <a:ext cx="969929" cy="905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797721" y="2759046"/>
              <a:ext cx="969929" cy="905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654991" y="3698084"/>
            <a:ext cx="8283921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userL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char </a:t>
            </a:r>
            <a:r>
              <a:rPr lang="en-US" dirty="0" err="1"/>
              <a:t>uname</a:t>
            </a:r>
            <a:r>
              <a:rPr lang="en-US" dirty="0"/>
              <a:t>[80]; // user name</a:t>
            </a:r>
          </a:p>
          <a:p>
            <a:r>
              <a:rPr lang="en-US" dirty="0"/>
              <a:t>char </a:t>
            </a:r>
            <a:r>
              <a:rPr lang="en-US" dirty="0" err="1"/>
              <a:t>passwd</a:t>
            </a:r>
            <a:r>
              <a:rPr lang="en-US" dirty="0"/>
              <a:t>[80]; // password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; // user identification number</a:t>
            </a:r>
          </a:p>
          <a:p>
            <a:r>
              <a:rPr lang="en-US" dirty="0" err="1"/>
              <a:t>int</a:t>
            </a:r>
            <a:r>
              <a:rPr lang="en-US" dirty="0"/>
              <a:t> admin; // 1 indicates administrator privileges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userL</a:t>
            </a:r>
            <a:r>
              <a:rPr lang="en-US" dirty="0"/>
              <a:t> *next;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userL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 </a:t>
            </a:r>
            <a:r>
              <a:rPr lang="en-US" dirty="0" err="1"/>
              <a:t>userL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userL</a:t>
            </a:r>
            <a:r>
              <a:rPr lang="en-US" dirty="0"/>
              <a:t> *users =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1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88" y="1181813"/>
            <a:ext cx="11532636" cy="4351338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salary1, salary2; // 32-bit numbers</a:t>
            </a:r>
          </a:p>
          <a:p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 // a pointer specifying the address of an </a:t>
            </a:r>
            <a:r>
              <a:rPr lang="en-US" dirty="0" err="1"/>
              <a:t>int</a:t>
            </a:r>
            <a:r>
              <a:rPr lang="en-US" dirty="0"/>
              <a:t> variable</a:t>
            </a:r>
          </a:p>
          <a:p>
            <a:r>
              <a:rPr lang="en-US" dirty="0"/>
              <a:t>salary1 = 67500; // salary1 = $67,500 = 0x000107AC</a:t>
            </a:r>
          </a:p>
          <a:p>
            <a:r>
              <a:rPr lang="en-US" dirty="0" err="1"/>
              <a:t>ptr</a:t>
            </a:r>
            <a:r>
              <a:rPr lang="en-US" dirty="0"/>
              <a:t> = &amp;salary1; // </a:t>
            </a:r>
            <a:r>
              <a:rPr lang="en-US" dirty="0" err="1"/>
              <a:t>ptr</a:t>
            </a:r>
            <a:r>
              <a:rPr lang="en-US" dirty="0"/>
              <a:t> = 0x0070, the address of salary1</a:t>
            </a:r>
          </a:p>
          <a:p>
            <a:r>
              <a:rPr lang="en-US" dirty="0"/>
              <a:t>salary2 = *</a:t>
            </a:r>
            <a:r>
              <a:rPr lang="en-US" dirty="0" err="1"/>
              <a:t>ptr</a:t>
            </a:r>
            <a:r>
              <a:rPr lang="en-US" dirty="0"/>
              <a:t> + 1000; </a:t>
            </a:r>
            <a:endParaRPr lang="en-US" dirty="0" smtClean="0"/>
          </a:p>
          <a:p>
            <a:r>
              <a:rPr lang="en-US" dirty="0" smtClean="0"/>
              <a:t>/* </a:t>
            </a:r>
            <a:r>
              <a:rPr lang="en-US" dirty="0"/>
              <a:t>dereference </a:t>
            </a:r>
            <a:r>
              <a:rPr lang="en-US" dirty="0" err="1"/>
              <a:t>ptr</a:t>
            </a:r>
            <a:r>
              <a:rPr lang="en-US" dirty="0"/>
              <a:t> to give the contents of address 70 = $</a:t>
            </a:r>
            <a:r>
              <a:rPr lang="en-US" dirty="0" smtClean="0"/>
              <a:t>67,500,then </a:t>
            </a:r>
            <a:r>
              <a:rPr lang="en-US" dirty="0"/>
              <a:t>add $1,000 and set salary2 to $68,500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3634" y="103868"/>
            <a:ext cx="9029700" cy="857185"/>
          </a:xfrm>
        </p:spPr>
        <p:txBody>
          <a:bodyPr/>
          <a:lstStyle/>
          <a:p>
            <a:r>
              <a:rPr lang="en-US" dirty="0" smtClean="0"/>
              <a:t> 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8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181812"/>
            <a:ext cx="9791700" cy="1654693"/>
          </a:xfrm>
        </p:spPr>
        <p:txBody>
          <a:bodyPr/>
          <a:lstStyle/>
          <a:p>
            <a:r>
              <a:rPr lang="en-US" dirty="0"/>
              <a:t>A function can modify an object defined outside of it.</a:t>
            </a:r>
          </a:p>
          <a:p>
            <a:r>
              <a:rPr lang="en-US" dirty="0"/>
              <a:t>A function can make the input a pointer to the object.</a:t>
            </a:r>
          </a:p>
          <a:p>
            <a:r>
              <a:rPr lang="en-US" dirty="0"/>
              <a:t>This is called passing an input variable by reference.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103868"/>
            <a:ext cx="9029700" cy="1325563"/>
          </a:xfrm>
        </p:spPr>
        <p:txBody>
          <a:bodyPr/>
          <a:lstStyle/>
          <a:p>
            <a:r>
              <a:rPr lang="en-US" dirty="0"/>
              <a:t>Pointer as an argument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1100" y="3244541"/>
            <a:ext cx="4016051" cy="3294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void quadruple(</a:t>
            </a:r>
            <a:r>
              <a:rPr lang="en-US" dirty="0" err="1"/>
              <a:t>int</a:t>
            </a:r>
            <a:r>
              <a:rPr lang="en-US" dirty="0"/>
              <a:t> *a)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*a = *a * 4;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99449" y="3117962"/>
            <a:ext cx="4016051" cy="3294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 = 5;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("x before: %d\n", x);</a:t>
            </a:r>
          </a:p>
          <a:p>
            <a:pPr marL="0" indent="0">
              <a:buNone/>
            </a:pPr>
            <a:r>
              <a:rPr lang="en-US" dirty="0"/>
              <a:t>quadruple(&amp;x);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("x after: %d\n", x);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367" y="857184"/>
            <a:ext cx="10328599" cy="2108719"/>
          </a:xfrm>
        </p:spPr>
        <p:txBody>
          <a:bodyPr>
            <a:normAutofit fontScale="92500"/>
          </a:bodyPr>
          <a:lstStyle/>
          <a:p>
            <a:r>
              <a:rPr lang="en-US" dirty="0"/>
              <a:t>Declaration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dataytpe</a:t>
            </a:r>
            <a:r>
              <a:rPr lang="en-US" dirty="0" smtClean="0"/>
              <a:t> </a:t>
            </a:r>
            <a:r>
              <a:rPr lang="en-US" dirty="0"/>
              <a:t>(*p2fun)( parameter declaration 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(*ALU)(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ALU </a:t>
            </a:r>
            <a:r>
              <a:rPr lang="en-US" dirty="0"/>
              <a:t>is a pointer to a function that has two </a:t>
            </a:r>
            <a:r>
              <a:rPr lang="en-US" dirty="0" err="1"/>
              <a:t>int</a:t>
            </a:r>
            <a:r>
              <a:rPr lang="en-US" dirty="0"/>
              <a:t> arguments and </a:t>
            </a:r>
            <a:r>
              <a:rPr lang="en-US" dirty="0" err="1"/>
              <a:t>reutrn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7610" y="0"/>
            <a:ext cx="9029700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to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75536" y="3116424"/>
            <a:ext cx="3349691" cy="3741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add( </a:t>
            </a:r>
            <a:r>
              <a:rPr lang="en-US" dirty="0" err="1"/>
              <a:t>int</a:t>
            </a:r>
            <a:r>
              <a:rPr lang="en-US" dirty="0"/>
              <a:t> a, 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pPr marL="0" indent="0">
              <a:buNone/>
            </a:pPr>
            <a:r>
              <a:rPr lang="en-US" dirty="0"/>
              <a:t>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sub( </a:t>
            </a:r>
            <a:r>
              <a:rPr lang="en-US" dirty="0" err="1"/>
              <a:t>int</a:t>
            </a:r>
            <a:r>
              <a:rPr lang="en-US" dirty="0"/>
              <a:t> a, 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pPr marL="0" indent="0">
              <a:buNone/>
            </a:pPr>
            <a:r>
              <a:rPr lang="en-US" dirty="0"/>
              <a:t>   return a-b;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mul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a, 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pPr marL="0" indent="0">
              <a:buNone/>
            </a:pPr>
            <a:r>
              <a:rPr lang="en-US" dirty="0"/>
              <a:t>   return a-b;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09218" y="3116424"/>
            <a:ext cx="4638092" cy="3755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ain(   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(*ALU)( </a:t>
            </a:r>
            <a:r>
              <a:rPr lang="en-US" dirty="0" err="1"/>
              <a:t>int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) = NULL;</a:t>
            </a:r>
          </a:p>
          <a:p>
            <a:pPr marL="0" indent="0">
              <a:buNone/>
            </a:pPr>
            <a:r>
              <a:rPr lang="en-US" dirty="0" smtClean="0"/>
              <a:t>ALU </a:t>
            </a:r>
            <a:r>
              <a:rPr lang="en-US" dirty="0"/>
              <a:t>= add;</a:t>
            </a:r>
          </a:p>
          <a:p>
            <a:pPr marL="0" indent="0">
              <a:buNone/>
            </a:pPr>
            <a:r>
              <a:rPr lang="en-US" dirty="0" smtClean="0"/>
              <a:t>ALU(3,4</a:t>
            </a:r>
            <a:r>
              <a:rPr lang="en-US" dirty="0"/>
              <a:t>); // call add( )</a:t>
            </a:r>
          </a:p>
          <a:p>
            <a:pPr marL="0" indent="0">
              <a:buNone/>
            </a:pPr>
            <a:r>
              <a:rPr lang="en-US" dirty="0" smtClean="0"/>
              <a:t>ALU </a:t>
            </a:r>
            <a:r>
              <a:rPr lang="en-US" dirty="0"/>
              <a:t>= </a:t>
            </a:r>
            <a:r>
              <a:rPr lang="en-US" dirty="0" err="1"/>
              <a:t>mul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ALU(3,4</a:t>
            </a:r>
            <a:r>
              <a:rPr lang="en-US" dirty="0"/>
              <a:t>); // call </a:t>
            </a:r>
            <a:r>
              <a:rPr lang="en-US" dirty="0" err="1"/>
              <a:t>mul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4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1" y="1107168"/>
            <a:ext cx="11896531" cy="4351338"/>
          </a:xfrm>
        </p:spPr>
        <p:txBody>
          <a:bodyPr/>
          <a:lstStyle/>
          <a:p>
            <a:r>
              <a:rPr lang="en-US" dirty="0"/>
              <a:t>An array is a group of similar variables stored in consecutive addresses </a:t>
            </a:r>
            <a:r>
              <a:rPr lang="en-US" dirty="0" smtClean="0"/>
              <a:t>in memory.</a:t>
            </a:r>
          </a:p>
          <a:p>
            <a:r>
              <a:rPr lang="en-US" dirty="0"/>
              <a:t>The elements are numbered from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N−1</a:t>
            </a:r>
            <a:r>
              <a:rPr lang="en-US" dirty="0"/>
              <a:t>, where N is the size </a:t>
            </a:r>
            <a:r>
              <a:rPr lang="en-US" dirty="0" smtClean="0"/>
              <a:t>of the </a:t>
            </a:r>
            <a:r>
              <a:rPr lang="en-US" dirty="0"/>
              <a:t>array</a:t>
            </a:r>
            <a:r>
              <a:rPr lang="en-US" dirty="0" smtClean="0"/>
              <a:t>.</a:t>
            </a:r>
          </a:p>
          <a:p>
            <a:r>
              <a:rPr lang="en-US" dirty="0"/>
              <a:t>In C, the array variable is a pointer to the 1st </a:t>
            </a:r>
            <a:r>
              <a:rPr lang="en-US" dirty="0" smtClean="0"/>
              <a:t>element.</a:t>
            </a:r>
          </a:p>
          <a:p>
            <a:r>
              <a:rPr lang="en-US" dirty="0"/>
              <a:t>Array initialization using curly braces {} can only be performed at declaration,</a:t>
            </a:r>
          </a:p>
          <a:p>
            <a:r>
              <a:rPr lang="en-US" dirty="0"/>
              <a:t>and not afterward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fr-FR" dirty="0"/>
              <a:t>long scores[3]={93, 81, 97}; // scores[0]=93; scores[1]=81; scores[2]=97;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225167"/>
            <a:ext cx="9029700" cy="623920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77186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512" y="1032523"/>
            <a:ext cx="9791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 function, an input argument of type </a:t>
            </a:r>
            <a:r>
              <a:rPr lang="en-US" dirty="0" err="1"/>
              <a:t>int</a:t>
            </a:r>
            <a:r>
              <a:rPr lang="en-US" dirty="0"/>
              <a:t>[] indicates that it is </a:t>
            </a:r>
            <a:r>
              <a:rPr lang="en-US" dirty="0" smtClean="0"/>
              <a:t>an array </a:t>
            </a:r>
            <a:r>
              <a:rPr lang="en-US" dirty="0"/>
              <a:t>of integers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float </a:t>
            </a:r>
            <a:r>
              <a:rPr lang="en-US" dirty="0" err="1"/>
              <a:t>getMean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 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float mean, total = 0;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total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mean = total / </a:t>
            </a:r>
            <a:r>
              <a:rPr lang="en-US" dirty="0" err="1"/>
              <a:t>len</a:t>
            </a:r>
            <a:r>
              <a:rPr lang="en-US" dirty="0"/>
              <a:t>;</a:t>
            </a:r>
          </a:p>
          <a:p>
            <a:r>
              <a:rPr lang="en-US" dirty="0"/>
              <a:t>return mean;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150521"/>
            <a:ext cx="9029700" cy="801201"/>
          </a:xfrm>
        </p:spPr>
        <p:txBody>
          <a:bodyPr/>
          <a:lstStyle/>
          <a:p>
            <a:r>
              <a:rPr lang="en-US" dirty="0" smtClean="0"/>
              <a:t>Array as an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90" y="1041853"/>
            <a:ext cx="9791700" cy="2858343"/>
          </a:xfrm>
        </p:spPr>
        <p:txBody>
          <a:bodyPr/>
          <a:lstStyle/>
          <a:p>
            <a:r>
              <a:rPr lang="en-US" dirty="0"/>
              <a:t>structures are used to store a collection of data of various </a:t>
            </a:r>
            <a:r>
              <a:rPr lang="en-US" dirty="0" smtClean="0"/>
              <a:t>types</a:t>
            </a:r>
          </a:p>
          <a:p>
            <a:r>
              <a:rPr lang="en-US" dirty="0"/>
              <a:t>The general format of a structure declaration is</a:t>
            </a:r>
          </a:p>
          <a:p>
            <a:pPr lvl="1"/>
            <a:r>
              <a:rPr lang="en-US" sz="1800" dirty="0" err="1"/>
              <a:t>struct</a:t>
            </a:r>
            <a:r>
              <a:rPr lang="en-US" sz="1800" dirty="0"/>
              <a:t> name {</a:t>
            </a:r>
          </a:p>
          <a:p>
            <a:pPr lvl="1"/>
            <a:r>
              <a:rPr lang="en-US" sz="1800" dirty="0"/>
              <a:t>type1 element1;</a:t>
            </a:r>
          </a:p>
          <a:p>
            <a:pPr lvl="1"/>
            <a:r>
              <a:rPr lang="en-US" sz="1800" dirty="0"/>
              <a:t>type2 element2;</a:t>
            </a:r>
          </a:p>
          <a:p>
            <a:pPr lvl="1"/>
            <a:r>
              <a:rPr lang="en-US" sz="1800" dirty="0"/>
              <a:t>…</a:t>
            </a:r>
          </a:p>
          <a:p>
            <a:pPr lvl="1"/>
            <a:r>
              <a:rPr lang="en-US" sz="1800" dirty="0" smtClean="0"/>
              <a:t>};</a:t>
            </a:r>
          </a:p>
          <a:p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7610" y="131859"/>
            <a:ext cx="9029700" cy="689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199" y="2210631"/>
            <a:ext cx="3974841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name is the structure tag name, and element1 and element2 are members of the structure.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5534" y="4120955"/>
            <a:ext cx="2631233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contact {</a:t>
            </a:r>
          </a:p>
          <a:p>
            <a:r>
              <a:rPr lang="en-US" dirty="0"/>
              <a:t>char name[30];</a:t>
            </a:r>
          </a:p>
          <a:p>
            <a:r>
              <a:rPr lang="en-US" dirty="0" err="1"/>
              <a:t>int</a:t>
            </a:r>
            <a:r>
              <a:rPr lang="en-US" dirty="0"/>
              <a:t> phone;</a:t>
            </a:r>
          </a:p>
          <a:p>
            <a:r>
              <a:rPr lang="en-US" dirty="0"/>
              <a:t>float height; // in meters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8890" y="41209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contact c1;</a:t>
            </a:r>
          </a:p>
          <a:p>
            <a:endParaRPr lang="en-US" dirty="0"/>
          </a:p>
          <a:p>
            <a:r>
              <a:rPr lang="en-US" dirty="0" err="1"/>
              <a:t>strcpy</a:t>
            </a:r>
            <a:r>
              <a:rPr lang="en-US" dirty="0"/>
              <a:t>(c1.name, "Ben </a:t>
            </a:r>
            <a:r>
              <a:rPr lang="en-US" dirty="0" err="1"/>
              <a:t>Bitdiddle</a:t>
            </a:r>
            <a:r>
              <a:rPr lang="en-US" dirty="0"/>
              <a:t>");</a:t>
            </a:r>
          </a:p>
          <a:p>
            <a:r>
              <a:rPr lang="en-US" dirty="0"/>
              <a:t>c1.phone = 7226993;</a:t>
            </a:r>
          </a:p>
          <a:p>
            <a:r>
              <a:rPr lang="en-US" dirty="0"/>
              <a:t>c1.height = 1.82;</a:t>
            </a:r>
          </a:p>
        </p:txBody>
      </p:sp>
    </p:spTree>
    <p:extLst>
      <p:ext uri="{BB962C8B-B14F-4D97-AF65-F5344CB8AC3E}">
        <p14:creationId xmlns:p14="http://schemas.microsoft.com/office/powerpoint/2010/main" val="20518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472" y="1079176"/>
            <a:ext cx="9791700" cy="1066865"/>
          </a:xfrm>
        </p:spPr>
        <p:txBody>
          <a:bodyPr/>
          <a:lstStyle/>
          <a:p>
            <a:r>
              <a:rPr lang="en-US" dirty="0"/>
              <a:t>C provides the member access operator -&gt; to dereference a pointer to a structure and access </a:t>
            </a:r>
            <a:r>
              <a:rPr lang="en-US" dirty="0" smtClean="0"/>
              <a:t>a member </a:t>
            </a:r>
            <a:r>
              <a:rPr lang="en-US" dirty="0"/>
              <a:t>of the structure.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0288" y="85207"/>
            <a:ext cx="9029700" cy="791872"/>
          </a:xfrm>
        </p:spPr>
        <p:txBody>
          <a:bodyPr/>
          <a:lstStyle/>
          <a:p>
            <a:r>
              <a:rPr lang="en-US" dirty="0" smtClean="0"/>
              <a:t>Member access operator -&gt;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0288" y="3489405"/>
            <a:ext cx="7808945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contact  </a:t>
            </a:r>
            <a:r>
              <a:rPr lang="en-US" dirty="0" err="1" smtClean="0"/>
              <a:t>classlist</a:t>
            </a:r>
            <a:r>
              <a:rPr lang="en-US" dirty="0" smtClean="0"/>
              <a:t>[100];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contact *</a:t>
            </a:r>
            <a:r>
              <a:rPr lang="en-US" dirty="0" err="1"/>
              <a:t>cptr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…..</a:t>
            </a:r>
            <a:endParaRPr lang="en-US" dirty="0"/>
          </a:p>
          <a:p>
            <a:r>
              <a:rPr lang="en-US" dirty="0" err="1"/>
              <a:t>cptr</a:t>
            </a:r>
            <a:r>
              <a:rPr lang="en-US" dirty="0"/>
              <a:t> = &amp;</a:t>
            </a:r>
            <a:r>
              <a:rPr lang="en-US" dirty="0" err="1"/>
              <a:t>classlist</a:t>
            </a:r>
            <a:r>
              <a:rPr lang="en-US" dirty="0"/>
              <a:t>[42];</a:t>
            </a:r>
          </a:p>
          <a:p>
            <a:r>
              <a:rPr lang="en-US" dirty="0" err="1"/>
              <a:t>cptr</a:t>
            </a:r>
            <a:r>
              <a:rPr lang="en-US" dirty="0"/>
              <a:t>-&gt;height = 1.9; // equivalent to: (*</a:t>
            </a:r>
            <a:r>
              <a:rPr lang="en-US" dirty="0" err="1"/>
              <a:t>cptr</a:t>
            </a:r>
            <a:r>
              <a:rPr lang="en-US" dirty="0"/>
              <a:t>).height = 1.9;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5836" y="2046725"/>
            <a:ext cx="2631233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contact {</a:t>
            </a:r>
          </a:p>
          <a:p>
            <a:r>
              <a:rPr lang="en-US" dirty="0"/>
              <a:t>char name[30];</a:t>
            </a:r>
          </a:p>
          <a:p>
            <a:r>
              <a:rPr lang="en-US" dirty="0" err="1"/>
              <a:t>int</a:t>
            </a:r>
            <a:r>
              <a:rPr lang="en-US" dirty="0"/>
              <a:t> phone;</a:t>
            </a:r>
          </a:p>
          <a:p>
            <a:r>
              <a:rPr lang="en-US" dirty="0"/>
              <a:t>float height; // in meters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194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1518</Words>
  <Application>Microsoft Office PowerPoint</Application>
  <PresentationFormat>Widescreen</PresentationFormat>
  <Paragraphs>275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Cloud skipper design template</vt:lpstr>
      <vt:lpstr>C Programming</vt:lpstr>
      <vt:lpstr>Pointer </vt:lpstr>
      <vt:lpstr>  Example</vt:lpstr>
      <vt:lpstr>Pointer as an argument</vt:lpstr>
      <vt:lpstr>Pointers to Functions</vt:lpstr>
      <vt:lpstr>Arrays</vt:lpstr>
      <vt:lpstr>Array as an argument</vt:lpstr>
      <vt:lpstr>Struct</vt:lpstr>
      <vt:lpstr>Member access operator -&gt;</vt:lpstr>
      <vt:lpstr>switch/case Statements</vt:lpstr>
      <vt:lpstr>While loops</vt:lpstr>
      <vt:lpstr>do/while Loops</vt:lpstr>
      <vt:lpstr>for Loops</vt:lpstr>
      <vt:lpstr>Allocate Memory/Free Memroy</vt:lpstr>
      <vt:lpstr>Example </vt:lpstr>
      <vt:lpstr>Linked Lists</vt:lpstr>
      <vt:lpstr>Iterate list</vt:lpstr>
      <vt:lpstr>Add an entry to list</vt:lpstr>
      <vt:lpstr>Remove a entry from list</vt:lpstr>
      <vt:lpstr>In-class Exercise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2015-08-24T13:07:56Z</dcterms:created>
  <dcterms:modified xsi:type="dcterms:W3CDTF">2015-11-16T20:46:06Z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