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49"/>
  </p:notesMasterIdLst>
  <p:handoutMasterIdLst>
    <p:handoutMasterId r:id="rId50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31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20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0091A-3AA1-4766-ABCF-8F866D66486C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319"/>
            <p14:sldId id="278"/>
            <p14:sldId id="279"/>
            <p14:sldId id="280"/>
          </p14:sldIdLst>
        </p14:section>
        <p14:section name="Untitled Section" id="{7D060FB0-24ED-4F32-A565-7F8E61073F2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20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63C6B-8E39-4D4D-AD81-C7B81887CAA0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237B0-C121-47A7-9E27-CC1258AA16E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2662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6371E0-346F-4892-9AD3-BA4BC35088F0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A3A973-F8CB-4989-8785-6471EA9FBF0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92839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558F3B-E4A8-4894-B897-FC6CA508BD5E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1FBFF8-E42F-4A24-9BD9-868A8620C2EA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864396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57A15A-E1FC-41E6-A24B-D73303EEF3C0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93A17-2755-4023-8045-AC58121FADFE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60737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3230F-64F2-4BAE-943F-E908635906BB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CD961D-FFE5-4FF3-BBD7-7B4401CA9AB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2579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DEA6F-405B-4E0D-B6A0-24319386FA67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38573-BB0E-4B70-B8EA-ECEE4D8A60E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64969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9620B-AC89-42FE-BF1F-2A5102E8E1D7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C58872-813C-4556-8996-0E49471A97CC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3586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5B743B-32F3-42D8-B08E-F10B51DEF6C1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A8A9B3-7A73-4707-8B7E-5C1B079E54D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846374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CFAA94-748F-4F3A-8D98-8E59876551F5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AB0E0-D14C-4098-8CA0-0204093FE3EE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53402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7A36F4-CD01-4A09-894C-7A9D695767B3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B882C-F31A-42FF-84F5-14D6465392E2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5199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E7BBE7-0E2F-47BE-8681-197D473D3DB6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A6EC31-7292-439B-B8CA-DFC220A7FB2B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5723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DCD52C-2777-4467-A541-61A78DFB4896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4C9D14-A41C-4ACC-BD2D-11F8CFEADB37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584287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214AE-86C5-49F4-9F1F-FD58589012C3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4D5DD1-B05F-4913-97AA-D6EDC8CFEC1C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135392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D06E90-AD68-4A3B-802D-A7C5CC35B57E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CF6817-FDDE-4599-A750-6060021847DE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790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A1C231-2C23-41EF-8FFA-F1E3038381E7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255869-4A04-490A-954A-6565E33CC90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47557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9887AF-6669-4E6E-BC3C-237D60C4CE66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CAEA67-4448-46B4-B65F-85F6BF329A59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60936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572AA1-8291-46DF-8C7D-9D634DD4AC0D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55B8B6-4831-4646-A0D3-85A950B52FC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94964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6B3C95-A01C-4571-80B1-4436DA48D266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7FD2E7-8846-4CE3-B5E8-48C301BFD352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77689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ADCB25-2A4B-437B-9E94-8CDA5DF19712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E1401-F1F5-4937-ACB2-EDCE9542E5F2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309856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2D2E21-4DE8-4915-81B0-1666CB992C64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2A8EAB-90D2-44DC-B539-60ABF53D7CF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41654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9AB25-5C33-4D18-B98F-6C0476F3D387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F24749-884B-4830-B4EF-D3E1C072003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50846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47FC3F-12DC-4152-ABD4-8B2490BC9433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BF4946-C47F-4257-B739-141B89513F4A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3839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C1BD2-5E0C-4D34-A004-3759B6B5B934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F5B9F4-DA77-45F7-9A8D-0020FBDBDC5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12435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17EB33-2D8C-4937-881F-E0DDD92EE680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08581F-D275-452E-A69D-17F8E543A727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83669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378CC-7A23-4202-9BE5-EA7724248B11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17F83-2250-4D2D-A635-964C99749DD5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886198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99CE89-7882-41B8-B6DA-4937BF4CBAC8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41033B-9243-4369-AB3B-88E7BCBBC639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06919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9C2696-A34B-4DC5-96EC-BE13C08E6941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E487E1-DB6F-4EC4-8569-6AB2D928BDA8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282178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CB89D4-1602-4636-AFC9-6ABA024DFFD5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3E5BD0-885E-43CC-8F2A-02A67DF0C44E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06475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7EF015-C4E6-4610-AB7A-8F077DB78110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5D190E-8991-4D0E-9A17-DEDD6E98879F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2299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B1287F-2AA0-4E4F-B4C8-67545ACAA972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41EDEB-1F65-4AF1-8745-205B74D82707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6429456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745723-95BA-4A8B-9741-3CD0EE196B01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A758C5-D5BE-4D7D-8658-36FC3FDE4486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67348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8A10F5-5B5E-494D-A7BC-056656EDE22B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DF54E6-C067-478F-A223-2D56792238E1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02835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06E3B4-039F-4374-A37E-FC6B007BCA52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05706B-F11D-412A-A67F-671137FC1887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5453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BB3F93-2A29-441A-ABB9-5D7A2B0CD109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1C181C-58F0-4CA3-989A-DEB88C6DA6B5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87629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9C626C-15EB-4CE0-8C4B-ECBB0CA39FEF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2120E-FE1C-4D34-B0FC-166729C35378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988195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B1A96C-435B-47D0-AF10-05C9DF5D9D3A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A05BA3-9AF7-4125-8E1C-4CD4C2BF59E6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3902689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6C59D-4D1F-4113-98C5-8E82AC7AEC08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C049C1-07BC-467F-9DAA-AD36226460E5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9729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33BBC4-31F0-4C99-818F-586378425DA9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D79BB0-E580-47BE-94FF-FB81226CE159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60001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0421-7996-4AD7-AEB8-0AAB0154249B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8EE0A-0FF7-4531-83BA-882CBA5A2FB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002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915C4-0B2B-4C74-B90C-782CBDF0D9E8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283EAF-57E4-4379-9995-A38C6BE9226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68522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88610E-F0B4-4D13-8409-BF8FE4DB4854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72F7EC-9E47-436F-A71D-BA69B8B582F1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9828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355E6A-2253-486A-8BE8-0D27F047C441}" type="datetime4">
              <a:rPr lang="en-US" altLang="en-US" smtClean="0">
                <a:latin typeface="Times New Roman" panose="02020603050405020304" pitchFamily="18" charset="0"/>
              </a:rPr>
              <a:pPr/>
              <a:t>August 24,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01FC7-0FAB-4FAD-A556-95EC78FB093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756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181-4F0B-4135-8DC2-4EF0F248BCA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667-F908-40FF-8AD9-C9D1FC952123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8D67-19A9-4606-A980-EC581BDB112A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711-8ABD-4011-ABF2-206586D4EAA2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737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36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9"/>
            <a:ext cx="1102783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5" y="3757614"/>
            <a:ext cx="1102783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886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9D9-50F6-4CC5-8A16-FF8E625C40C2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1CFD-3F19-490B-A1D4-03D9EB5B4BAF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D7B4-DC61-42B8-A572-754D644FE275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20A-5760-4543-9F77-2658A6E406AA}" type="datetime1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578-6D34-4647-A4E4-6EC9E953CFF4}" type="datetime1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2CD-D3C0-4470-B049-7DFD7B7E140B}" type="datetime1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26-EA21-4F9B-8011-67795EBB5BAE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2BC-1983-425F-A3E2-145E0452A2B6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86F9-2A04-45DD-BFA2-D422139FAB8B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  <p:sldLayoutId id="2147483696" r:id="rId13"/>
    <p:sldLayoutId id="2147483697" r:id="rId14"/>
    <p:sldLayoutId id="214748369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Computer Abstractions and Technology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40612" y="4011030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 Dr. Jianhui Yue</a:t>
            </a:r>
          </a:p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Fall  2015  CSE, Miami Univ.</a:t>
            </a:r>
            <a:endParaRPr lang="en-US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8694" y="5702950"/>
            <a:ext cx="370425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en-US" dirty="0"/>
              <a:t>Notes adapted </a:t>
            </a:r>
            <a:r>
              <a:rPr lang="en-US" altLang="en-US" dirty="0" smtClean="0"/>
              <a:t>from 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810916" y="117475"/>
            <a:ext cx="9029700" cy="1325563"/>
          </a:xfrm>
        </p:spPr>
        <p:txBody>
          <a:bodyPr/>
          <a:lstStyle/>
          <a:p>
            <a:r>
              <a:rPr lang="en-US" altLang="en-US" dirty="0" smtClean="0"/>
              <a:t>Eight Great </a:t>
            </a:r>
            <a:r>
              <a:rPr lang="en-US" altLang="en-US" dirty="0" smtClean="0"/>
              <a:t>Ideas(2)</a:t>
            </a:r>
            <a:endParaRPr lang="en-US" alt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62100" y="1296955"/>
            <a:ext cx="9791700" cy="4880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smtClean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 smtClean="0"/>
              <a:t>pipelining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A particular pattern of parallelism to improve perf.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 smtClean="0"/>
              <a:t>prediction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Faster to guess and start working than before knowing for sure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</a:t>
            </a:r>
            <a:r>
              <a:rPr lang="en-US" altLang="en-US" sz="2400" dirty="0" smtClean="0"/>
              <a:t>memories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Fastest, smallest and most expensive memory at the top 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redundancy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Redundant parts take over failed parts</a:t>
            </a:r>
            <a:endParaRPr lang="en-US" altLang="en-US" sz="2000" dirty="0"/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62" y="1296955"/>
            <a:ext cx="9302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62" y="2585260"/>
            <a:ext cx="922336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62" y="3874278"/>
            <a:ext cx="92233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255370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Below Your Program</a:t>
            </a:r>
            <a:endParaRPr lang="en-AU" altLang="en-US" smtClean="0"/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7654" name="Picture 11" descr="f01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>
          <a:xfrm>
            <a:off x="2376973" y="-5715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Levels of Program Code</a:t>
            </a:r>
            <a:endParaRPr lang="en-AU" altLang="en-US" dirty="0" smtClean="0"/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8677" name="Picture 10" descr="f01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4" y="1268413"/>
            <a:ext cx="32289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13" descr="f01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73" y="2060574"/>
            <a:ext cx="5010539" cy="41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Computer</a:t>
            </a:r>
            <a:endParaRPr lang="en-AU" altLang="en-US" smtClean="0"/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850484" y="1144200"/>
            <a:ext cx="4598988" cy="5111750"/>
          </a:xfrm>
        </p:spPr>
        <p:txBody>
          <a:bodyPr/>
          <a:lstStyle/>
          <a:p>
            <a:pPr eaLnBrk="1" hangingPunct="1"/>
            <a:r>
              <a:rPr lang="en-US" altLang="en-US" dirty="0"/>
              <a:t>Same components for</a:t>
            </a:r>
            <a:br>
              <a:rPr lang="en-US" altLang="en-US" dirty="0"/>
            </a:br>
            <a:r>
              <a:rPr lang="en-US" altLang="en-US" dirty="0"/>
              <a:t>all kinds of computer</a:t>
            </a:r>
          </a:p>
          <a:p>
            <a:pPr lvl="1" eaLnBrk="1" hangingPunct="1"/>
            <a:r>
              <a:rPr lang="en-US" altLang="en-US" dirty="0"/>
              <a:t>Desktop, server,</a:t>
            </a:r>
            <a:br>
              <a:rPr lang="en-US" altLang="en-US" dirty="0"/>
            </a:br>
            <a:r>
              <a:rPr lang="en-US" altLang="en-US" dirty="0"/>
              <a:t>embedded</a:t>
            </a:r>
          </a:p>
          <a:p>
            <a:pPr eaLnBrk="1" hangingPunct="1"/>
            <a:r>
              <a:rPr lang="en-US" altLang="en-US" dirty="0"/>
              <a:t>Input/output includes</a:t>
            </a:r>
          </a:p>
          <a:p>
            <a:pPr lvl="1" eaLnBrk="1" hangingPunct="1"/>
            <a:r>
              <a:rPr lang="en-US" altLang="en-US" dirty="0"/>
              <a:t>User-interface devices</a:t>
            </a:r>
          </a:p>
          <a:p>
            <a:pPr lvl="2" eaLnBrk="1" hangingPunct="1"/>
            <a:r>
              <a:rPr lang="en-US" altLang="en-US" dirty="0"/>
              <a:t>Display, keyboard, mouse</a:t>
            </a:r>
          </a:p>
          <a:p>
            <a:pPr lvl="1" eaLnBrk="1" hangingPunct="1"/>
            <a:r>
              <a:rPr lang="en-US" altLang="en-US" dirty="0"/>
              <a:t>Storage devices</a:t>
            </a:r>
          </a:p>
          <a:p>
            <a:pPr lvl="2" eaLnBrk="1" hangingPunct="1"/>
            <a:r>
              <a:rPr lang="en-US" altLang="en-US" dirty="0"/>
              <a:t>Hard disk, CD/DVD, flash</a:t>
            </a:r>
          </a:p>
          <a:p>
            <a:pPr lvl="1" eaLnBrk="1" hangingPunct="1"/>
            <a:r>
              <a:rPr lang="en-US" altLang="en-US" dirty="0"/>
              <a:t>Network adapters</a:t>
            </a:r>
          </a:p>
          <a:p>
            <a:pPr lvl="2" eaLnBrk="1" hangingPunct="1"/>
            <a:r>
              <a:rPr lang="en-US" altLang="en-US" dirty="0"/>
              <a:t>For communicating with other computers</a:t>
            </a:r>
            <a:endParaRPr lang="en-AU" altLang="en-US" dirty="0"/>
          </a:p>
        </p:txBody>
      </p:sp>
      <p:sp>
        <p:nvSpPr>
          <p:cNvPr id="29703" name="Text Box 11"/>
          <p:cNvSpPr txBox="1">
            <a:spLocks noChangeArrowheads="1"/>
          </p:cNvSpPr>
          <p:nvPr/>
        </p:nvSpPr>
        <p:spPr bwMode="auto">
          <a:xfrm>
            <a:off x="2208213" y="1258889"/>
            <a:ext cx="286527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40248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Touchscreen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125538"/>
            <a:ext cx="4057650" cy="511175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PostPC</a:t>
            </a:r>
            <a:r>
              <a:rPr lang="en-US" altLang="en-US" dirty="0"/>
              <a:t> device</a:t>
            </a:r>
          </a:p>
          <a:p>
            <a:pPr eaLnBrk="1" hangingPunct="1"/>
            <a:r>
              <a:rPr lang="en-US" altLang="en-US" dirty="0"/>
              <a:t>Supersedes keyboard and mouse</a:t>
            </a:r>
          </a:p>
          <a:p>
            <a:pPr eaLnBrk="1" hangingPunct="1"/>
            <a:r>
              <a:rPr lang="en-US" altLang="en-US" dirty="0"/>
              <a:t>Resistive and Capacitive types</a:t>
            </a:r>
          </a:p>
          <a:p>
            <a:pPr lvl="1" eaLnBrk="1" hangingPunct="1"/>
            <a:r>
              <a:rPr lang="en-US" altLang="en-US" dirty="0"/>
              <a:t>Most tablets, smart phones use capacitive</a:t>
            </a:r>
          </a:p>
          <a:p>
            <a:pPr lvl="1" eaLnBrk="1" hangingPunct="1"/>
            <a:r>
              <a:rPr lang="en-GB" altLang="en-US" dirty="0"/>
              <a:t>Capacitive allows multiple touches simultaneously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pic>
        <p:nvPicPr>
          <p:cNvPr id="3072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1844676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4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07951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Through the Looking Glass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US" altLang="en-US" smtClean="0"/>
              <a:t>LCD screen: picture elements (pixels)</a:t>
            </a:r>
          </a:p>
          <a:p>
            <a:pPr lvl="1" eaLnBrk="1" hangingPunct="1"/>
            <a:r>
              <a:rPr lang="en-US" altLang="en-US" smtClean="0"/>
              <a:t>Mirrors content of frame buffer memory</a:t>
            </a:r>
          </a:p>
        </p:txBody>
      </p:sp>
      <p:pic>
        <p:nvPicPr>
          <p:cNvPr id="31749" name="Picture 6" descr="f01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00" y="2156279"/>
            <a:ext cx="6248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706689" y="5521146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FIGURE 1.6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 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Each coordinate in the frame buffer on the left determines the shade of the corresponding coordinate for the raster scan CRT display on the right.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Pixel (X</a:t>
            </a:r>
            <a:r>
              <a:rPr lang="en-US" altLang="en-US" baseline="-250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Y</a:t>
            </a:r>
            <a:r>
              <a:rPr lang="en-US" altLang="en-US" baseline="-250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 contains the bit pattern 0011, which is a lighter shade on the screen than the bit pattern 1101 in pixel (X</a:t>
            </a:r>
            <a:r>
              <a:rPr lang="en-US" altLang="en-US" baseline="-250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Y</a:t>
            </a:r>
            <a:r>
              <a:rPr lang="en-US" altLang="en-US" baseline="-250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5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2324100" y="0"/>
            <a:ext cx="9029700" cy="8778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Opening the </a:t>
            </a:r>
            <a:r>
              <a:rPr lang="en-US" altLang="en-US" dirty="0" smtClean="0"/>
              <a:t>Box for </a:t>
            </a:r>
            <a:r>
              <a:rPr lang="en-US" altLang="en-US" dirty="0" err="1" smtClean="0"/>
              <a:t>Ipad</a:t>
            </a:r>
            <a:r>
              <a:rPr lang="en-US" altLang="en-US" dirty="0" smtClean="0"/>
              <a:t> 2</a:t>
            </a:r>
            <a:endParaRPr lang="en-AU" altLang="en-US" dirty="0" smtClean="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82" y="1140619"/>
            <a:ext cx="4173537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4690268"/>
            <a:ext cx="64801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6600826" y="1241425"/>
            <a:ext cx="395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Capacitive multitouch LCD screen</a:t>
            </a:r>
          </a:p>
        </p:txBody>
      </p:sp>
      <p:cxnSp>
        <p:nvCxnSpPr>
          <p:cNvPr id="32775" name="Straight Arrow Connector 3"/>
          <p:cNvCxnSpPr>
            <a:cxnSpLocks noChangeShapeType="1"/>
          </p:cNvCxnSpPr>
          <p:nvPr/>
        </p:nvCxnSpPr>
        <p:spPr bwMode="auto">
          <a:xfrm flipH="1">
            <a:off x="4511675" y="1425576"/>
            <a:ext cx="1944688" cy="347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1"/>
          <p:cNvSpPr txBox="1">
            <a:spLocks noChangeArrowheads="1"/>
          </p:cNvSpPr>
          <p:nvPr/>
        </p:nvSpPr>
        <p:spPr bwMode="auto">
          <a:xfrm>
            <a:off x="6688138" y="1746250"/>
            <a:ext cx="396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3.8 V, 25 Watt-hour battery</a:t>
            </a:r>
          </a:p>
        </p:txBody>
      </p:sp>
      <p:cxnSp>
        <p:nvCxnSpPr>
          <p:cNvPr id="32777" name="Straight Arrow Connector 12"/>
          <p:cNvCxnSpPr>
            <a:cxnSpLocks noChangeShapeType="1"/>
            <a:stCxn id="32776" idx="1"/>
          </p:cNvCxnSpPr>
          <p:nvPr/>
        </p:nvCxnSpPr>
        <p:spPr bwMode="auto">
          <a:xfrm flipH="1">
            <a:off x="6024564" y="1931989"/>
            <a:ext cx="663575" cy="560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5"/>
          <p:cNvSpPr txBox="1">
            <a:spLocks noChangeArrowheads="1"/>
          </p:cNvSpPr>
          <p:nvPr/>
        </p:nvSpPr>
        <p:spPr bwMode="auto">
          <a:xfrm>
            <a:off x="7605713" y="2695250"/>
            <a:ext cx="212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Computer board</a:t>
            </a:r>
          </a:p>
        </p:txBody>
      </p:sp>
      <p:cxnSp>
        <p:nvCxnSpPr>
          <p:cNvPr id="32779" name="Straight Arrow Connector 16"/>
          <p:cNvCxnSpPr>
            <a:cxnSpLocks noChangeShapeType="1"/>
          </p:cNvCxnSpPr>
          <p:nvPr/>
        </p:nvCxnSpPr>
        <p:spPr bwMode="auto">
          <a:xfrm flipH="1">
            <a:off x="4219972" y="2811859"/>
            <a:ext cx="3313113" cy="1182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Straight Arrow Connector 19"/>
          <p:cNvCxnSpPr>
            <a:cxnSpLocks noChangeShapeType="1"/>
          </p:cNvCxnSpPr>
          <p:nvPr/>
        </p:nvCxnSpPr>
        <p:spPr bwMode="auto">
          <a:xfrm flipH="1">
            <a:off x="7750969" y="3061890"/>
            <a:ext cx="917575" cy="1501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Inside the Processor (CPU)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Datapath: performs operations on data</a:t>
            </a:r>
          </a:p>
          <a:p>
            <a:pPr eaLnBrk="1" hangingPunct="1"/>
            <a:r>
              <a:rPr lang="en-US" altLang="en-US" smtClean="0"/>
              <a:t>Control: sequences datapath, memory, ...</a:t>
            </a:r>
          </a:p>
          <a:p>
            <a:pPr eaLnBrk="1" hangingPunct="1"/>
            <a:r>
              <a:rPr lang="en-US" altLang="en-US" smtClean="0"/>
              <a:t>Cache memory</a:t>
            </a:r>
          </a:p>
          <a:p>
            <a:pPr lvl="1" eaLnBrk="1" hangingPunct="1"/>
            <a:r>
              <a:rPr lang="en-US" altLang="en-US" smtClean="0"/>
              <a:t>Small fast SRAM memory for immediate access to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2091" y="159544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Inside the Processor</a:t>
            </a:r>
            <a:endParaRPr lang="en-AU" altLang="en-US" dirty="0" smtClean="0"/>
          </a:p>
        </p:txBody>
      </p:sp>
      <p:sp>
        <p:nvSpPr>
          <p:cNvPr id="3482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180223" y="125937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 smtClean="0"/>
              <a:t>Apple A5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90" y="1754155"/>
            <a:ext cx="4963886" cy="483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700214"/>
            <a:ext cx="8270875" cy="4537075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Abstraction helps us deal with complexity</a:t>
            </a:r>
          </a:p>
          <a:p>
            <a:pPr lvl="1" eaLnBrk="1" hangingPunct="1"/>
            <a:r>
              <a:rPr lang="en-US" altLang="en-US" smtClean="0"/>
              <a:t>Hide lower-level detail</a:t>
            </a:r>
          </a:p>
          <a:p>
            <a:pPr eaLnBrk="1" hangingPunct="1"/>
            <a:r>
              <a:rPr lang="en-US" altLang="en-US" smtClean="0"/>
              <a:t>Instruction set architecture (ISA)</a:t>
            </a:r>
          </a:p>
          <a:p>
            <a:pPr lvl="1" eaLnBrk="1" hangingPunct="1"/>
            <a:r>
              <a:rPr lang="en-US" altLang="en-US" smtClean="0"/>
              <a:t>The hardware/software interface</a:t>
            </a:r>
          </a:p>
          <a:p>
            <a:pPr eaLnBrk="1" hangingPunct="1"/>
            <a:r>
              <a:rPr lang="en-US" altLang="en-US" smtClean="0"/>
              <a:t>Application binary interface</a:t>
            </a:r>
          </a:p>
          <a:p>
            <a:pPr lvl="1" eaLnBrk="1" hangingPunct="1"/>
            <a:r>
              <a:rPr lang="en-US" altLang="en-US" smtClean="0"/>
              <a:t>The ISA plus system software interface</a:t>
            </a:r>
          </a:p>
          <a:p>
            <a:pPr eaLnBrk="1" hangingPunct="1"/>
            <a:r>
              <a:rPr lang="en-US" altLang="en-US" smtClean="0"/>
              <a:t>Implementation</a:t>
            </a:r>
          </a:p>
          <a:p>
            <a:pPr lvl="1" eaLnBrk="1" hangingPunct="1"/>
            <a:r>
              <a:rPr lang="en-US" altLang="en-US" smtClean="0"/>
              <a:t>The details underlying and interface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1288553"/>
            <a:ext cx="286527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Computer Revolution</a:t>
            </a:r>
            <a:endParaRPr lang="en-AU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Progress in computer technology</a:t>
            </a:r>
          </a:p>
          <a:p>
            <a:pPr lvl="1" eaLnBrk="1" hangingPunct="1"/>
            <a:r>
              <a:rPr lang="en-US" altLang="en-US" smtClean="0"/>
              <a:t>Underpinned by Moore’s Law </a:t>
            </a:r>
          </a:p>
          <a:p>
            <a:pPr eaLnBrk="1" hangingPunct="1"/>
            <a:r>
              <a:rPr lang="en-US" altLang="en-US" smtClean="0"/>
              <a:t>Makes novel applications feasible</a:t>
            </a:r>
          </a:p>
          <a:p>
            <a:pPr lvl="1" eaLnBrk="1" hangingPunct="1"/>
            <a:r>
              <a:rPr lang="en-US" altLang="en-US" smtClean="0"/>
              <a:t>Computers in automobiles</a:t>
            </a:r>
          </a:p>
          <a:p>
            <a:pPr lvl="1" eaLnBrk="1" hangingPunct="1"/>
            <a:r>
              <a:rPr lang="en-US" altLang="en-US" smtClean="0"/>
              <a:t>Cell phones</a:t>
            </a:r>
          </a:p>
          <a:p>
            <a:pPr lvl="1" eaLnBrk="1" hangingPunct="1"/>
            <a:r>
              <a:rPr lang="en-US" altLang="en-US" smtClean="0"/>
              <a:t>Human genome project</a:t>
            </a:r>
          </a:p>
          <a:p>
            <a:pPr lvl="1" eaLnBrk="1" hangingPunct="1"/>
            <a:r>
              <a:rPr lang="en-US" altLang="en-US" smtClean="0"/>
              <a:t>World Wide Web</a:t>
            </a:r>
          </a:p>
          <a:p>
            <a:pPr lvl="1" eaLnBrk="1" hangingPunct="1"/>
            <a:r>
              <a:rPr lang="en-US" altLang="en-US" smtClean="0"/>
              <a:t>Search Engines</a:t>
            </a:r>
          </a:p>
          <a:p>
            <a:pPr eaLnBrk="1" hangingPunct="1"/>
            <a:r>
              <a:rPr lang="en-US" altLang="en-US" smtClean="0"/>
              <a:t>Computers are pervasive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11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6" y="1196976"/>
            <a:ext cx="2695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Safe Place for Data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Volatile main memory</a:t>
            </a:r>
          </a:p>
          <a:p>
            <a:pPr lvl="1" eaLnBrk="1" hangingPunct="1"/>
            <a:r>
              <a:rPr lang="en-US" altLang="en-US" sz="2000"/>
              <a:t>Loses instructions and data when power off</a:t>
            </a:r>
          </a:p>
          <a:p>
            <a:pPr eaLnBrk="1" hangingPunct="1"/>
            <a:r>
              <a:rPr lang="en-US" altLang="en-US" sz="2400"/>
              <a:t>Non-volatile secondary memory</a:t>
            </a:r>
          </a:p>
          <a:p>
            <a:pPr lvl="1" eaLnBrk="1" hangingPunct="1"/>
            <a:r>
              <a:rPr lang="en-US" altLang="en-US" sz="2000"/>
              <a:t>Magnetic disk</a:t>
            </a:r>
          </a:p>
          <a:p>
            <a:pPr lvl="1" eaLnBrk="1" hangingPunct="1"/>
            <a:r>
              <a:rPr lang="en-US" altLang="en-US" sz="2000"/>
              <a:t>Flash memory</a:t>
            </a:r>
          </a:p>
          <a:p>
            <a:pPr lvl="1" eaLnBrk="1" hangingPunct="1"/>
            <a:r>
              <a:rPr lang="en-US" altLang="en-US" sz="2000"/>
              <a:t>Optical disk (CDROM, DVD)</a:t>
            </a:r>
          </a:p>
        </p:txBody>
      </p:sp>
      <p:pic>
        <p:nvPicPr>
          <p:cNvPr id="36870" name="Picture 9" descr="hard-disk-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3716338"/>
            <a:ext cx="453707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 descr="flash-memory-explod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3141663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2" descr="dvd-dr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4797426"/>
            <a:ext cx="24542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0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879725"/>
          </a:xfrm>
        </p:spPr>
        <p:txBody>
          <a:bodyPr/>
          <a:lstStyle/>
          <a:p>
            <a:pPr eaLnBrk="1" hangingPunct="1"/>
            <a:r>
              <a:rPr lang="en-US" altLang="en-US" smtClean="0"/>
              <a:t>Communication, resource sharing, nonlocal access</a:t>
            </a:r>
          </a:p>
          <a:p>
            <a:pPr eaLnBrk="1" hangingPunct="1"/>
            <a:r>
              <a:rPr lang="en-US" altLang="en-US" smtClean="0"/>
              <a:t>Local area network (LAN): Ethernet</a:t>
            </a:r>
          </a:p>
          <a:p>
            <a:pPr eaLnBrk="1" hangingPunct="1"/>
            <a:r>
              <a:rPr lang="en-US" altLang="en-US" smtClean="0"/>
              <a:t>Wide area network (WAN): the Internet</a:t>
            </a:r>
          </a:p>
          <a:p>
            <a:pPr eaLnBrk="1" hangingPunct="1"/>
            <a:r>
              <a:rPr lang="en-US" altLang="en-US" smtClean="0"/>
              <a:t>Wireless network: WiFi, Bluetooth</a:t>
            </a:r>
          </a:p>
        </p:txBody>
      </p:sp>
      <p:pic>
        <p:nvPicPr>
          <p:cNvPr id="37893" name="Picture 6" descr="ethernet-c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6" y="4365626"/>
            <a:ext cx="228917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 descr="wireless-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3860800"/>
            <a:ext cx="25241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562" y="113199"/>
            <a:ext cx="9029700" cy="81901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Technology Trends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8254" y="1202256"/>
            <a:ext cx="3485666" cy="2735262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Electronics technology continues to evolve</a:t>
            </a:r>
          </a:p>
          <a:p>
            <a:pPr lvl="1" eaLnBrk="1" hangingPunct="1"/>
            <a:r>
              <a:rPr lang="en-AU" altLang="en-US" sz="2000" dirty="0"/>
              <a:t>Increased capacity and performance</a:t>
            </a:r>
          </a:p>
          <a:p>
            <a:pPr lvl="1" eaLnBrk="1" hangingPunct="1"/>
            <a:r>
              <a:rPr lang="en-AU" altLang="en-US" sz="2000" dirty="0"/>
              <a:t>Reduced cost</a:t>
            </a:r>
          </a:p>
        </p:txBody>
      </p:sp>
      <p:graphicFrame>
        <p:nvGraphicFramePr>
          <p:cNvPr id="25813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333"/>
              </p:ext>
            </p:extLst>
          </p:nvPr>
        </p:nvGraphicFramePr>
        <p:xfrm>
          <a:off x="2173093" y="4527191"/>
          <a:ext cx="7920038" cy="2194284"/>
        </p:xfrm>
        <a:graphic>
          <a:graphicData uri="http://schemas.openxmlformats.org/drawingml/2006/table">
            <a:tbl>
              <a:tblPr/>
              <a:tblGrid>
                <a:gridCol w="865188"/>
                <a:gridCol w="3527425"/>
                <a:gridCol w="2736850"/>
                <a:gridCol w="79057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250,000,000,000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2" name="Text Box 89"/>
          <p:cNvSpPr txBox="1">
            <a:spLocks noChangeArrowheads="1"/>
          </p:cNvSpPr>
          <p:nvPr/>
        </p:nvSpPr>
        <p:spPr bwMode="auto">
          <a:xfrm>
            <a:off x="10083930" y="4106312"/>
            <a:ext cx="14176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 dirty="0"/>
              <a:t>DRAM capacity</a:t>
            </a:r>
          </a:p>
        </p:txBody>
      </p:sp>
      <p:pic>
        <p:nvPicPr>
          <p:cNvPr id="38953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79" y="932218"/>
            <a:ext cx="6774024" cy="30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8"/>
          <p:cNvSpPr>
            <a:spLocks noGrp="1" noChangeArrowheads="1"/>
          </p:cNvSpPr>
          <p:nvPr>
            <p:ph type="title"/>
          </p:nvPr>
        </p:nvSpPr>
        <p:spPr>
          <a:xfrm>
            <a:off x="2208214" y="303213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Defining Performance</a:t>
            </a:r>
            <a:endParaRPr lang="en-AU" altLang="en-US" dirty="0" smtClean="0"/>
          </a:p>
        </p:txBody>
      </p:sp>
      <p:sp>
        <p:nvSpPr>
          <p:cNvPr id="205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Which airplane has the best performance?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424113" y="1839914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Chart" r:id="rId4" imgW="3248034" imgH="2152491" progId="MSGraph.Chart.8">
                  <p:embed followColorScheme="full"/>
                </p:oleObj>
              </mc:Choice>
              <mc:Fallback>
                <p:oleObj name="Chart" r:id="rId4" imgW="3248034" imgH="215249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839914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5880100" y="1836739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Chart" r:id="rId6" imgW="3438569" imgH="2152491" progId="MSGraph.Chart.8">
                  <p:embed followColorScheme="full"/>
                </p:oleObj>
              </mc:Choice>
              <mc:Fallback>
                <p:oleObj name="Chart" r:id="rId6" imgW="3438569" imgH="215249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836739"/>
                        <a:ext cx="3352800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2424113" y="4065589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Chart" r:id="rId8" imgW="3248034" imgH="2152491" progId="MSGraph.Chart.8">
                  <p:embed followColorScheme="full"/>
                </p:oleObj>
              </mc:Choice>
              <mc:Fallback>
                <p:oleObj name="Chart" r:id="rId8" imgW="3248034" imgH="215249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065589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5880100" y="4056064"/>
          <a:ext cx="337978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Chart" r:id="rId10" imgW="3447873" imgH="2152491" progId="MSGraph.Chart.8">
                  <p:embed followColorScheme="full"/>
                </p:oleObj>
              </mc:Choice>
              <mc:Fallback>
                <p:oleObj name="Chart" r:id="rId10" imgW="3447873" imgH="215249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056064"/>
                        <a:ext cx="3379788" cy="2109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Response Time and Throughput</a:t>
            </a:r>
            <a:endParaRPr lang="en-AU" altLang="en-US" sz="400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Response time</a:t>
            </a:r>
          </a:p>
          <a:p>
            <a:pPr lvl="1" eaLnBrk="1" hangingPunct="1"/>
            <a:r>
              <a:rPr lang="en-US" altLang="en-US"/>
              <a:t>How long it takes to do a task</a:t>
            </a:r>
          </a:p>
          <a:p>
            <a:pPr eaLnBrk="1" hangingPunct="1"/>
            <a:r>
              <a:rPr lang="en-US" altLang="en-US"/>
              <a:t>Throughput</a:t>
            </a:r>
          </a:p>
          <a:p>
            <a:pPr lvl="1" eaLnBrk="1" hangingPunct="1"/>
            <a:r>
              <a:rPr lang="en-US" altLang="en-US"/>
              <a:t>Total work done per unit time</a:t>
            </a:r>
          </a:p>
          <a:p>
            <a:pPr lvl="2" eaLnBrk="1" hangingPunct="1"/>
            <a:r>
              <a:rPr lang="en-US" altLang="en-US"/>
              <a:t>e.g., tasks/transactions/… per hour</a:t>
            </a:r>
          </a:p>
          <a:p>
            <a:pPr eaLnBrk="1" hangingPunct="1"/>
            <a:r>
              <a:rPr lang="en-US" altLang="en-US"/>
              <a:t>How are response time and throughput affected by</a:t>
            </a:r>
          </a:p>
          <a:p>
            <a:pPr lvl="1" eaLnBrk="1" hangingPunct="1"/>
            <a:r>
              <a:rPr lang="en-US" altLang="en-US"/>
              <a:t>Replacing the processor with a faster version?</a:t>
            </a:r>
          </a:p>
          <a:p>
            <a:pPr lvl="1" eaLnBrk="1" hangingPunct="1"/>
            <a:r>
              <a:rPr lang="en-US" altLang="en-US"/>
              <a:t>Adding more processors?</a:t>
            </a:r>
          </a:p>
          <a:p>
            <a:pPr eaLnBrk="1" hangingPunct="1"/>
            <a:r>
              <a:rPr lang="en-US" altLang="en-US"/>
              <a:t>We’ll focus on response time for now…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1"/>
            <a:ext cx="9029700" cy="10541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Relative Performance</a:t>
            </a:r>
            <a:endParaRPr lang="en-AU" alt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Define Performance = 1/Execution Time</a:t>
            </a:r>
          </a:p>
          <a:p>
            <a:pPr eaLnBrk="1" hangingPunct="1"/>
            <a:r>
              <a:rPr lang="en-US" altLang="en-US" smtClean="0"/>
              <a:t>“X is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time faster than Y”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71813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4" imgW="2616200" imgH="457200" progId="Equation.3">
                  <p:embed/>
                </p:oleObj>
              </mc:Choice>
              <mc:Fallback>
                <p:oleObj name="Equation" r:id="rId4" imgW="261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420938"/>
                        <a:ext cx="5765800" cy="10080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208214" y="3573464"/>
            <a:ext cx="8270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Example: time taken to run a program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10s on A, 15s on B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Execution Time</a:t>
            </a:r>
            <a:r>
              <a:rPr lang="en-US" altLang="en-US" sz="2800" baseline="-25000"/>
              <a:t>B</a:t>
            </a:r>
            <a:r>
              <a:rPr lang="en-US" altLang="en-US" sz="2800"/>
              <a:t> / Execution Time</a:t>
            </a:r>
            <a:r>
              <a:rPr lang="en-US" altLang="en-US" sz="2800" baseline="-25000"/>
              <a:t>A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= 15s / 10s = 1.5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So A is 1.5 times faster than B</a:t>
            </a:r>
            <a:endParaRPr lang="en-AU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Measuring Execution Time</a:t>
            </a:r>
            <a:endParaRPr lang="en-AU" altLang="en-US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Elapsed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Total response time,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Determines system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Comprises user CPU </a:t>
            </a:r>
            <a:r>
              <a:rPr lang="en-US" altLang="en-US" dirty="0" smtClean="0"/>
              <a:t>time</a:t>
            </a:r>
            <a:r>
              <a:rPr lang="en-US" altLang="en-US" sz="1800" b="1" i="1" dirty="0" smtClean="0"/>
              <a:t>( by user app.) </a:t>
            </a:r>
            <a:r>
              <a:rPr lang="en-US" altLang="en-US" dirty="0" smtClean="0"/>
              <a:t>and system CPU </a:t>
            </a:r>
            <a:r>
              <a:rPr lang="en-US" altLang="en-US" dirty="0" smtClean="0"/>
              <a:t>time</a:t>
            </a:r>
            <a:r>
              <a:rPr lang="en-US" altLang="en-US" sz="2000" b="1" i="1" dirty="0" smtClean="0"/>
              <a:t>(by OS)</a:t>
            </a:r>
            <a:endParaRPr lang="en-US" altLang="en-US" sz="2000" b="1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Different programs are affected differently by CPU and system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4151314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4151313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5880100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7607300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9336088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Rectangle 7"/>
          <p:cNvSpPr>
            <a:spLocks noGrp="1" noChangeArrowheads="1"/>
          </p:cNvSpPr>
          <p:nvPr>
            <p:ph type="title"/>
          </p:nvPr>
        </p:nvSpPr>
        <p:spPr>
          <a:xfrm>
            <a:off x="2301082" y="88901"/>
            <a:ext cx="9029700" cy="9652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CPU Clocking</a:t>
            </a:r>
            <a:endParaRPr lang="en-AU" altLang="en-US" dirty="0" smtClean="0"/>
          </a:p>
        </p:txBody>
      </p:sp>
      <p:sp>
        <p:nvSpPr>
          <p:cNvPr id="450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 of digital hardware governed by a constant-rate clock</a:t>
            </a:r>
            <a:endParaRPr lang="en-AU" altLang="en-US" dirty="0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151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4151313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014913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5014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863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5880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58801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67437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6743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7607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76073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84709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8470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9336088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9336089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5735639" y="3789364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7464426" y="3789364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Freeform 27"/>
          <p:cNvSpPr>
            <a:spLocks/>
          </p:cNvSpPr>
          <p:nvPr/>
        </p:nvSpPr>
        <p:spPr bwMode="auto">
          <a:xfrm>
            <a:off x="9191626" y="3789364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3863976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V="1">
            <a:off x="3863975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208213" y="271462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Clock (cycles)</a:t>
            </a:r>
            <a:endParaRPr lang="en-AU" altLang="en-US" sz="1600"/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208214" y="3146426"/>
            <a:ext cx="1685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Data transfer</a:t>
            </a:r>
            <a:br>
              <a:rPr lang="en-US" altLang="en-US" sz="1600"/>
            </a:br>
            <a:r>
              <a:rPr lang="en-US" altLang="en-US" sz="1600"/>
              <a:t>and computation</a:t>
            </a:r>
            <a:endParaRPr lang="en-AU" altLang="en-US" sz="1600"/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2208214" y="3794125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Update state</a:t>
            </a:r>
            <a:endParaRPr lang="en-AU" altLang="en-US" sz="1600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4440239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367214" y="2281238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Clock period</a:t>
            </a:r>
            <a:endParaRPr lang="en-AU" altLang="en-US" sz="1600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2706688" y="4437064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Clock period: duration of a clock cycle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e.g., 250ps = 0.25ns = 250×10</a:t>
            </a:r>
            <a:r>
              <a:rPr lang="en-US" altLang="en-US" sz="2400" baseline="30000"/>
              <a:t>–12</a:t>
            </a:r>
            <a:r>
              <a:rPr lang="en-US" altLang="en-US" sz="2400"/>
              <a:t>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Clock frequency (rate): cycles per second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e.g., 4.0GHz = 4000MHz = 4.0×10</a:t>
            </a:r>
            <a:r>
              <a:rPr lang="en-US" altLang="en-US" sz="2400" baseline="30000"/>
              <a:t>9</a:t>
            </a:r>
            <a:r>
              <a:rPr lang="en-US" altLang="en-US" sz="2400"/>
              <a:t>Hz</a:t>
            </a:r>
            <a:endParaRPr lang="en-AU" altLang="en-US" sz="2400"/>
          </a:p>
        </p:txBody>
      </p:sp>
      <p:sp>
        <p:nvSpPr>
          <p:cNvPr id="45092" name="Freeform 36"/>
          <p:cNvSpPr>
            <a:spLocks/>
          </p:cNvSpPr>
          <p:nvPr/>
        </p:nvSpPr>
        <p:spPr bwMode="auto">
          <a:xfrm>
            <a:off x="5880100" y="3284539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3" name="Freeform 37"/>
          <p:cNvSpPr>
            <a:spLocks/>
          </p:cNvSpPr>
          <p:nvPr/>
        </p:nvSpPr>
        <p:spPr bwMode="auto">
          <a:xfrm>
            <a:off x="4151313" y="3284539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4" name="Freeform 38"/>
          <p:cNvSpPr>
            <a:spLocks/>
          </p:cNvSpPr>
          <p:nvPr/>
        </p:nvSpPr>
        <p:spPr bwMode="auto">
          <a:xfrm>
            <a:off x="7607300" y="3284539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Time</a:t>
            </a:r>
            <a:endParaRPr lang="en-AU" altLang="en-US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2968626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en-US" smtClean="0"/>
              <a:t>Performance improved by</a:t>
            </a:r>
          </a:p>
          <a:p>
            <a:pPr lvl="1" eaLnBrk="1" hangingPunct="1"/>
            <a:r>
              <a:rPr lang="en-US" altLang="en-US" smtClean="0"/>
              <a:t>Reducing number of clock cycles</a:t>
            </a:r>
          </a:p>
          <a:p>
            <a:pPr lvl="1" eaLnBrk="1" hangingPunct="1"/>
            <a:r>
              <a:rPr lang="en-US" altLang="en-US" smtClean="0"/>
              <a:t>Increasing clock rate</a:t>
            </a:r>
          </a:p>
          <a:p>
            <a:pPr lvl="1" eaLnBrk="1" hangingPunct="1"/>
            <a:r>
              <a:rPr lang="en-US" altLang="en-US" smtClean="0"/>
              <a:t>Hardware designer must often trade off clock rate against cycle count</a:t>
            </a:r>
            <a:endParaRPr lang="en-AU" altLang="en-US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560638" y="1428751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4" imgW="3390900" imgH="660400" progId="Equation.3">
                  <p:embed/>
                </p:oleObj>
              </mc:Choice>
              <mc:Fallback>
                <p:oleObj name="Equation" r:id="rId4" imgW="3390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1428751"/>
                        <a:ext cx="7459662" cy="14525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4119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CPU Time Example</a:t>
            </a:r>
            <a:endParaRPr lang="en-AU" alt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en-US" sz="2400"/>
              <a:t>Computer A: 2GHz clock, 10s CPU time</a:t>
            </a:r>
          </a:p>
          <a:p>
            <a:pPr eaLnBrk="1" hangingPunct="1"/>
            <a:r>
              <a:rPr lang="en-US" altLang="en-US" sz="2400"/>
              <a:t>Designing Computer B</a:t>
            </a:r>
          </a:p>
          <a:p>
            <a:pPr lvl="1" eaLnBrk="1" hangingPunct="1"/>
            <a:r>
              <a:rPr lang="en-US" altLang="en-US" sz="2000"/>
              <a:t>Aim for 6s CPU time</a:t>
            </a:r>
          </a:p>
          <a:p>
            <a:pPr lvl="1" eaLnBrk="1" hangingPunct="1"/>
            <a:r>
              <a:rPr lang="en-US" altLang="en-US" sz="2000"/>
              <a:t>Can do faster clock, but causes 1.2 × clock cycles</a:t>
            </a:r>
          </a:p>
          <a:p>
            <a:pPr eaLnBrk="1" hangingPunct="1"/>
            <a:r>
              <a:rPr lang="en-US" altLang="en-US" sz="2400"/>
              <a:t>How fast must Computer B clock be?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416176" y="328453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4" imgW="3568700" imgH="1473200" progId="Equation.3">
                  <p:embed/>
                </p:oleObj>
              </mc:Choice>
              <mc:Fallback>
                <p:oleObj name="Equation" r:id="rId4" imgW="35687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6" y="3284538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of Computers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Personal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General purpose, variety of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Subject to cost/performance tradeoff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Server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Network 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High capacity, performance,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Range from small servers to building sized</a:t>
            </a:r>
          </a:p>
          <a:p>
            <a:pPr eaLnBrk="1" hangingPunct="1">
              <a:lnSpc>
                <a:spcPct val="90000"/>
              </a:lnSpc>
            </a:pPr>
            <a:endParaRPr lang="en-AU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Count and CPI</a:t>
            </a:r>
            <a:endParaRPr lang="en-AU" alt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3462338"/>
            <a:ext cx="7772400" cy="2774950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Count for a program</a:t>
            </a:r>
          </a:p>
          <a:p>
            <a:pPr lvl="1" eaLnBrk="1" hangingPunct="1"/>
            <a:r>
              <a:rPr lang="en-US" altLang="en-US" dirty="0"/>
              <a:t>Determined by program, ISA and compiler</a:t>
            </a:r>
          </a:p>
          <a:p>
            <a:pPr eaLnBrk="1" hangingPunct="1"/>
            <a:r>
              <a:rPr lang="en-US" altLang="en-US" dirty="0"/>
              <a:t>Average cycles per instruction</a:t>
            </a:r>
          </a:p>
          <a:p>
            <a:pPr lvl="1" eaLnBrk="1" hangingPunct="1"/>
            <a:r>
              <a:rPr lang="en-US" altLang="en-US" dirty="0"/>
              <a:t>Determined by CPU hardware</a:t>
            </a:r>
          </a:p>
          <a:p>
            <a:pPr lvl="1" eaLnBrk="1" hangingPunct="1"/>
            <a:r>
              <a:rPr lang="en-US" altLang="en-US" dirty="0"/>
              <a:t>If different instructions have different CPI</a:t>
            </a:r>
          </a:p>
          <a:p>
            <a:pPr lvl="2" eaLnBrk="1" hangingPunct="1"/>
            <a:r>
              <a:rPr lang="en-US" altLang="en-US" dirty="0"/>
              <a:t>Average CPI affected by instruction mix</a:t>
            </a:r>
            <a:endParaRPr lang="en-AU" altLang="en-US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230439" y="1319213"/>
          <a:ext cx="81295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4" imgW="3695700" imgH="939800" progId="Equation.3">
                  <p:embed/>
                </p:oleObj>
              </mc:Choice>
              <mc:Fallback>
                <p:oleObj name="Equation" r:id="rId4" imgW="3695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9" y="1319213"/>
                        <a:ext cx="8129587" cy="2063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431" y="102394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CPI Example</a:t>
            </a:r>
            <a:endParaRPr lang="en-AU" alt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Computer A: Cycle Time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Computer B: Cycle Time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Same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Which is faster, and by how much?</a:t>
            </a:r>
            <a:endParaRPr lang="en-AU" alt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590801" y="3141663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4" imgW="3517900" imgH="1498600" progId="Equation.3">
                  <p:embed/>
                </p:oleObj>
              </mc:Choice>
              <mc:Fallback>
                <p:oleObj name="Equation" r:id="rId4" imgW="35179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141663"/>
                        <a:ext cx="7034213" cy="299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5"/>
          <p:cNvSpPr>
            <a:spLocks/>
          </p:cNvSpPr>
          <p:nvPr/>
        </p:nvSpPr>
        <p:spPr bwMode="auto">
          <a:xfrm>
            <a:off x="8688389" y="3717926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 is faster…</a:t>
            </a:r>
            <a:endParaRPr lang="en-AU" altLang="en-US"/>
          </a:p>
        </p:txBody>
      </p:sp>
      <p:sp>
        <p:nvSpPr>
          <p:cNvPr id="7175" name="AutoShape 6"/>
          <p:cNvSpPr>
            <a:spLocks/>
          </p:cNvSpPr>
          <p:nvPr/>
        </p:nvSpPr>
        <p:spPr bwMode="auto">
          <a:xfrm>
            <a:off x="8688389" y="5518151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…by this much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26207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CPI in More Detail</a:t>
            </a:r>
            <a:endParaRPr lang="en-AU" altLang="en-US" dirty="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smtClean="0"/>
              <a:t>If different instruction classes take different numbers of cycles</a:t>
            </a:r>
            <a:endParaRPr lang="en-AU" altLang="en-US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960689" y="2420939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4" imgW="2921000" imgH="431800" progId="Equation.3">
                  <p:embed/>
                </p:oleObj>
              </mc:Choice>
              <mc:Fallback>
                <p:oleObj name="Equation" r:id="rId4" imgW="292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9" y="2420939"/>
                        <a:ext cx="6427787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2706688" y="357346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Weighted average CPI</a:t>
            </a:r>
            <a:endParaRPr lang="en-AU" altLang="en-US" sz="3200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2112964" y="4292601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6" imgW="3683000" imgH="431800" progId="Equation.3">
                  <p:embed/>
                </p:oleObj>
              </mc:Choice>
              <mc:Fallback>
                <p:oleObj name="Equation" r:id="rId6" imgW="368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4" y="4292601"/>
                        <a:ext cx="8105775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AutoShape 7"/>
          <p:cNvSpPr>
            <a:spLocks/>
          </p:cNvSpPr>
          <p:nvPr/>
        </p:nvSpPr>
        <p:spPr bwMode="auto">
          <a:xfrm rot="5400000">
            <a:off x="8471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7518401" y="5649914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Relative frequency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41191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CPI Example</a:t>
            </a:r>
            <a:endParaRPr lang="en-AU" altLang="en-US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Alternative compiled code sequences using instructions in classes A, B, C</a:t>
            </a:r>
            <a:endParaRPr lang="en-AU" altLang="en-US" dirty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/>
        </p:nvGraphicFramePr>
        <p:xfrm>
          <a:off x="3143251" y="2276476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/>
                <a:gridCol w="1368425"/>
                <a:gridCol w="1368425"/>
                <a:gridCol w="1343025"/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2" name="Rectangle 31"/>
          <p:cNvSpPr>
            <a:spLocks noChangeArrowheads="1"/>
          </p:cNvSpPr>
          <p:nvPr/>
        </p:nvSpPr>
        <p:spPr bwMode="auto">
          <a:xfrm>
            <a:off x="206375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2×1 + 1×2 + 2×3</a:t>
            </a:r>
            <a:br>
              <a:rPr lang="en-US" altLang="en-US" sz="2400"/>
            </a:br>
            <a:r>
              <a:rPr lang="en-US" altLang="en-US" sz="2400"/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Avg. CPI = 10/5 = 2.0</a:t>
            </a:r>
          </a:p>
        </p:txBody>
      </p:sp>
      <p:sp>
        <p:nvSpPr>
          <p:cNvPr id="46113" name="Rectangle 32"/>
          <p:cNvSpPr>
            <a:spLocks noChangeArrowheads="1"/>
          </p:cNvSpPr>
          <p:nvPr/>
        </p:nvSpPr>
        <p:spPr bwMode="auto">
          <a:xfrm>
            <a:off x="631190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4×1 + 1×2 + 1×3</a:t>
            </a:r>
            <a:br>
              <a:rPr lang="en-US" altLang="en-US" sz="2400"/>
            </a:br>
            <a:r>
              <a:rPr lang="en-US" altLang="en-US" sz="2400"/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Avg. CPI = 9/6 = 1.5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20356"/>
              </p:ext>
            </p:extLst>
          </p:nvPr>
        </p:nvGraphicFramePr>
        <p:xfrm>
          <a:off x="7785424" y="1566169"/>
          <a:ext cx="3568376" cy="65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4" imgW="2361960" imgH="431640" progId="Equation.3">
                  <p:embed/>
                </p:oleObj>
              </mc:Choice>
              <mc:Fallback>
                <p:oleObj name="Equation" r:id="rId4" imgW="236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424" y="1566169"/>
                        <a:ext cx="3568376" cy="651569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12700"/>
            <a:ext cx="9029700" cy="1325563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Performance Summary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altLang="en-US" smtClean="0"/>
              <a:t>Performance depends on</a:t>
            </a:r>
          </a:p>
          <a:p>
            <a:pPr lvl="1" eaLnBrk="1" hangingPunct="1"/>
            <a:r>
              <a:rPr lang="en-AU" altLang="en-US" smtClean="0"/>
              <a:t>Algorithm: affects IC, possibly CPI</a:t>
            </a:r>
          </a:p>
          <a:p>
            <a:pPr lvl="1" eaLnBrk="1" hangingPunct="1"/>
            <a:r>
              <a:rPr lang="en-AU" altLang="en-US" smtClean="0"/>
              <a:t>Programming language: affects IC, CPI</a:t>
            </a:r>
          </a:p>
          <a:p>
            <a:pPr lvl="1" eaLnBrk="1" hangingPunct="1"/>
            <a:r>
              <a:rPr lang="en-AU" altLang="en-US" smtClean="0"/>
              <a:t>Compiler: affects IC, CPI</a:t>
            </a:r>
          </a:p>
          <a:p>
            <a:pPr lvl="1" eaLnBrk="1" hangingPunct="1"/>
            <a:r>
              <a:rPr lang="en-AU" altLang="en-US" smtClean="0"/>
              <a:t>Instruction set architecture: affects IC, CPI, T</a:t>
            </a:r>
            <a:r>
              <a:rPr lang="en-AU" altLang="en-US" baseline="-25000" smtClean="0"/>
              <a:t>c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208213" y="1258889"/>
            <a:ext cx="286527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351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060575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57317"/>
            <a:ext cx="9029700" cy="5177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Power Trends</a:t>
            </a:r>
            <a:endParaRPr lang="en-US" altLang="en-US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100" y="4013627"/>
            <a:ext cx="8270875" cy="47439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 </a:t>
            </a:r>
            <a:r>
              <a:rPr lang="en-US" altLang="en-US" dirty="0" smtClean="0"/>
              <a:t>CMOS IC </a:t>
            </a:r>
            <a:r>
              <a:rPr lang="en-US" altLang="en-US" dirty="0" smtClean="0"/>
              <a:t>Power(dynamic)</a:t>
            </a:r>
            <a:endParaRPr lang="en-US" alt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668553" y="4855755"/>
            <a:ext cx="6787632" cy="1132863"/>
            <a:chOff x="2841625" y="5230815"/>
            <a:chExt cx="7426325" cy="1267150"/>
          </a:xfrm>
        </p:grpSpPr>
        <p:graphicFrame>
          <p:nvGraphicFramePr>
            <p:cNvPr id="102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138515"/>
                </p:ext>
              </p:extLst>
            </p:nvPr>
          </p:nvGraphicFramePr>
          <p:xfrm>
            <a:off x="2841625" y="5230815"/>
            <a:ext cx="7110413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Equation" r:id="rId4" imgW="3225600" imgH="228600" progId="Equation.3">
                    <p:embed/>
                  </p:oleObj>
                </mc:Choice>
                <mc:Fallback>
                  <p:oleObj name="Equation" r:id="rId4" imgW="3225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625" y="5230815"/>
                          <a:ext cx="7110413" cy="503237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AutoShape 7"/>
            <p:cNvSpPr>
              <a:spLocks/>
            </p:cNvSpPr>
            <p:nvPr/>
          </p:nvSpPr>
          <p:spPr bwMode="auto">
            <a:xfrm>
              <a:off x="9264650" y="6094740"/>
              <a:ext cx="1003300" cy="403225"/>
            </a:xfrm>
            <a:prstGeom prst="borderCallout1">
              <a:avLst>
                <a:gd name="adj1" fmla="val 28347"/>
                <a:gd name="adj2" fmla="val -7597"/>
                <a:gd name="adj3" fmla="val -83463"/>
                <a:gd name="adj4" fmla="val -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×</a:t>
              </a:r>
              <a:r>
                <a:rPr lang="en-AU" altLang="en-US"/>
                <a:t>1000</a:t>
              </a:r>
            </a:p>
          </p:txBody>
        </p:sp>
        <p:sp>
          <p:nvSpPr>
            <p:cNvPr id="10248" name="AutoShape 8"/>
            <p:cNvSpPr>
              <a:spLocks/>
            </p:cNvSpPr>
            <p:nvPr/>
          </p:nvSpPr>
          <p:spPr bwMode="auto">
            <a:xfrm>
              <a:off x="3575050" y="6094740"/>
              <a:ext cx="1003300" cy="403225"/>
            </a:xfrm>
            <a:prstGeom prst="borderCallout1">
              <a:avLst>
                <a:gd name="adj1" fmla="val 28347"/>
                <a:gd name="adj2" fmla="val -7597"/>
                <a:gd name="adj3" fmla="val -84250"/>
                <a:gd name="adj4" fmla="val -2927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/>
                <a:t>×</a:t>
              </a:r>
              <a:r>
                <a:rPr lang="en-AU" altLang="en-US" dirty="0"/>
                <a:t>30</a:t>
              </a:r>
            </a:p>
          </p:txBody>
        </p:sp>
        <p:sp>
          <p:nvSpPr>
            <p:cNvPr id="10249" name="AutoShape 9"/>
            <p:cNvSpPr>
              <a:spLocks/>
            </p:cNvSpPr>
            <p:nvPr/>
          </p:nvSpPr>
          <p:spPr bwMode="auto">
            <a:xfrm>
              <a:off x="7391401" y="6094740"/>
              <a:ext cx="1223963" cy="403225"/>
            </a:xfrm>
            <a:prstGeom prst="borderCallout1">
              <a:avLst>
                <a:gd name="adj1" fmla="val 28347"/>
                <a:gd name="adj2" fmla="val -6227"/>
                <a:gd name="adj3" fmla="val -81495"/>
                <a:gd name="adj4" fmla="val -27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/>
                <a:t>5V → 1V</a:t>
              </a:r>
              <a:endParaRPr lang="en-AU" altLang="en-US" dirty="0"/>
            </a:p>
          </p:txBody>
        </p:sp>
      </p:grpSp>
      <p:pic>
        <p:nvPicPr>
          <p:cNvPr id="1025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92497"/>
            <a:ext cx="8387443" cy="339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181" y="18144"/>
            <a:ext cx="9029700" cy="976426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Reducing Power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 smtClean="0"/>
              <a:t>Suppose a new CPU has</a:t>
            </a:r>
          </a:p>
          <a:p>
            <a:pPr lvl="1" eaLnBrk="1" hangingPunct="1"/>
            <a:r>
              <a:rPr lang="en-AU" altLang="en-US" smtClean="0"/>
              <a:t>85% of capacitive load of old CPU</a:t>
            </a:r>
          </a:p>
          <a:p>
            <a:pPr lvl="1" eaLnBrk="1" hangingPunct="1"/>
            <a:r>
              <a:rPr lang="en-AU" altLang="en-US" smtClean="0"/>
              <a:t>15% voltage and 15% frequency reduction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711451" y="2924175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4" imgW="3784600" imgH="469900" progId="Equation.3">
                  <p:embed/>
                </p:oleObj>
              </mc:Choice>
              <mc:Fallback>
                <p:oleObj name="Equation" r:id="rId4" imgW="3784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924175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208214" y="3933825"/>
            <a:ext cx="8270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/>
              <a:t>The power wall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800"/>
              <a:t>We can’t reduce voltage further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800"/>
              <a:t>We can’t remove more heat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/>
              <a:t>How else can we improve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422" y="66545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Uniprocessor Performance</a:t>
            </a:r>
          </a:p>
        </p:txBody>
      </p:sp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22" y="1077913"/>
            <a:ext cx="9377266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AutoShape 7"/>
          <p:cNvSpPr>
            <a:spLocks/>
          </p:cNvSpPr>
          <p:nvPr/>
        </p:nvSpPr>
        <p:spPr bwMode="auto">
          <a:xfrm>
            <a:off x="3330479" y="5707063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en-US" sz="1600"/>
              <a:t>Constrained by power, instruction-level parallelism, memory latency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Multiprocessors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Multicore microprocessors</a:t>
            </a:r>
          </a:p>
          <a:p>
            <a:pPr lvl="1" eaLnBrk="1" hangingPunct="1"/>
            <a:r>
              <a:rPr lang="en-AU" altLang="en-US" smtClean="0"/>
              <a:t>More than one processor per chip</a:t>
            </a:r>
          </a:p>
          <a:p>
            <a:pPr eaLnBrk="1" hangingPunct="1"/>
            <a:r>
              <a:rPr lang="en-AU" altLang="en-US" smtClean="0"/>
              <a:t>Requires explicitly parallel programming</a:t>
            </a:r>
          </a:p>
          <a:p>
            <a:pPr lvl="1" eaLnBrk="1" hangingPunct="1"/>
            <a:r>
              <a:rPr lang="en-AU" altLang="en-US" smtClean="0"/>
              <a:t>Compare with instruction level parallelism</a:t>
            </a:r>
          </a:p>
          <a:p>
            <a:pPr lvl="2" eaLnBrk="1" hangingPunct="1"/>
            <a:r>
              <a:rPr lang="en-AU" altLang="en-US" smtClean="0"/>
              <a:t>Hardware executes multiple instructions at once</a:t>
            </a:r>
          </a:p>
          <a:p>
            <a:pPr lvl="2" eaLnBrk="1" hangingPunct="1"/>
            <a:r>
              <a:rPr lang="en-AU" altLang="en-US" smtClean="0"/>
              <a:t>Hidden from the programmer</a:t>
            </a:r>
          </a:p>
          <a:p>
            <a:pPr lvl="1" eaLnBrk="1" hangingPunct="1"/>
            <a:r>
              <a:rPr lang="en-AU" altLang="en-US" smtClean="0"/>
              <a:t>Hard to do</a:t>
            </a:r>
          </a:p>
          <a:p>
            <a:pPr lvl="2" eaLnBrk="1" hangingPunct="1"/>
            <a:r>
              <a:rPr lang="en-AU" altLang="en-US" smtClean="0"/>
              <a:t>Programming for performance</a:t>
            </a:r>
          </a:p>
          <a:p>
            <a:pPr lvl="2" eaLnBrk="1" hangingPunct="1"/>
            <a:r>
              <a:rPr lang="en-AU" altLang="en-US" smtClean="0"/>
              <a:t>Load balancing</a:t>
            </a:r>
          </a:p>
          <a:p>
            <a:pPr lvl="2" eaLnBrk="1" hangingPunct="1"/>
            <a:r>
              <a:rPr lang="en-AU" altLang="en-US" smtClean="0"/>
              <a:t>Optimizing communication and synchronization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5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 CPU Benchmark</a:t>
            </a:r>
            <a:endParaRPr lang="en-AU" alt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3887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Programs used to measure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Supposedly typical of actual workload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Standard Performance Evaluation Corp (SPEC)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Develops benchmarks for CPU, I/O, Web,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/>
              <a:t>SPEC CPU2006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Elapsed time to execute a selection of programs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Negligible I/O, so focuses on CPU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Normalize relative to reference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Summarize as geometric mean of performance ratios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CINT2006 (integer) and CFP2006 (floating-point)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4079875" y="5157789"/>
          <a:ext cx="3771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4" imgW="1714500" imgH="482600" progId="Equation.3">
                  <p:embed/>
                </p:oleObj>
              </mc:Choice>
              <mc:Fallback>
                <p:oleObj name="Equation" r:id="rId4" imgW="1714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157789"/>
                        <a:ext cx="3771900" cy="10620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Classes of Computers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Supercomputers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High-end scientific and engineering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Highest capability but represent a small fraction of the overall computer market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Embedded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Hidden as components of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Stringent power/performance/cost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CINT2006 for Intel Core i7 920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75" y="1196975"/>
            <a:ext cx="8929395" cy="460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0"/>
            <a:ext cx="9029700" cy="1026367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SPEC Power Benchmark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447925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Power consumption of server at different workload levels</a:t>
            </a:r>
          </a:p>
          <a:p>
            <a:pPr lvl="1" eaLnBrk="1" hangingPunct="1"/>
            <a:r>
              <a:rPr lang="en-AU" altLang="en-US" dirty="0" smtClean="0"/>
              <a:t>Performance: </a:t>
            </a:r>
            <a:r>
              <a:rPr lang="en-AU" altLang="en-US" dirty="0" err="1" smtClean="0"/>
              <a:t>ssj_ops</a:t>
            </a:r>
            <a:r>
              <a:rPr lang="en-AU" altLang="en-US" dirty="0" smtClean="0"/>
              <a:t>/sec</a:t>
            </a:r>
          </a:p>
          <a:p>
            <a:pPr lvl="1" eaLnBrk="1" hangingPunct="1"/>
            <a:r>
              <a:rPr lang="en-AU" altLang="en-US" dirty="0" smtClean="0"/>
              <a:t>Power: Watts (Joules/sec)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159768"/>
              </p:ext>
            </p:extLst>
          </p:nvPr>
        </p:nvGraphicFramePr>
        <p:xfrm>
          <a:off x="2584030" y="3771770"/>
          <a:ext cx="7288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4" imgW="3644640" imgH="457200" progId="Equation.3">
                  <p:embed/>
                </p:oleObj>
              </mc:Choice>
              <mc:Fallback>
                <p:oleObj name="Equation" r:id="rId4" imgW="364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030" y="3771770"/>
                        <a:ext cx="7288212" cy="914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4030" y="5010253"/>
            <a:ext cx="749303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err="1" smtClean="0"/>
              <a:t>ssj</a:t>
            </a:r>
            <a:r>
              <a:rPr lang="en-US" sz="2400" dirty="0" err="1" smtClean="0"/>
              <a:t>_ops</a:t>
            </a:r>
            <a:r>
              <a:rPr lang="en-US" sz="2400" baseline="-25000" dirty="0" err="1" smtClean="0"/>
              <a:t>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power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are performance and power at each 10% workload increment respectively.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8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261938"/>
            <a:ext cx="8259762" cy="646112"/>
          </a:xfrm>
        </p:spPr>
        <p:txBody>
          <a:bodyPr/>
          <a:lstStyle/>
          <a:p>
            <a:pPr eaLnBrk="1" hangingPunct="1"/>
            <a:r>
              <a:rPr lang="en-AU" altLang="en-US" sz="3600"/>
              <a:t>SPECpower_ssj2008 for Xeon X5650</a:t>
            </a:r>
          </a:p>
        </p:txBody>
      </p:sp>
      <p:pic>
        <p:nvPicPr>
          <p:cNvPr id="50180" name="Picture 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238250"/>
            <a:ext cx="75819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-4763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Pitfall: Amdahl’s Law</a:t>
            </a:r>
            <a:endParaRPr lang="en-AU" altLang="en-US" dirty="0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7991475" cy="1439862"/>
          </a:xfrm>
        </p:spPr>
        <p:txBody>
          <a:bodyPr/>
          <a:lstStyle/>
          <a:p>
            <a:pPr eaLnBrk="1" hangingPunct="1"/>
            <a:r>
              <a:rPr lang="en-US" altLang="en-US"/>
              <a:t>Improving an aspect of a computer and expecting a proportional improvement in overall performance</a:t>
            </a:r>
            <a:endParaRPr lang="en-US" altLang="en-US">
              <a:sym typeface="Wingdings" panose="05000000000000000000" pitchFamily="2" charset="2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4511675" y="4868864"/>
          <a:ext cx="1728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4" imgW="863225" imgH="393529" progId="Equation.3">
                  <p:embed/>
                </p:oleObj>
              </mc:Choice>
              <mc:Fallback>
                <p:oleObj name="Equation" r:id="rId4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868864"/>
                        <a:ext cx="17287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6311900" y="4941888"/>
            <a:ext cx="34559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Can’t be done!</a:t>
            </a:r>
            <a:endParaRPr lang="en-US" altLang="en-US" sz="2400">
              <a:cs typeface="Tahoma" panose="020B0604030504040204" pitchFamily="34" charset="0"/>
            </a:endParaRPr>
          </a:p>
        </p:txBody>
      </p:sp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3287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6" imgW="2641600" imgH="419100" progId="Equation.3">
                  <p:embed/>
                </p:oleObj>
              </mc:Choice>
              <mc:Fallback>
                <p:oleObj name="Equation" r:id="rId6" imgW="264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5654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208214" y="3500439"/>
            <a:ext cx="79914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ym typeface="Wingdings" panose="05000000000000000000" pitchFamily="2" charset="2"/>
              </a:rPr>
              <a:t>Example: multiply accounts for 80s/100s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How much improvement in multiply performance to get 5× overall?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208214" y="5661026"/>
            <a:ext cx="7991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ym typeface="Wingdings" panose="05000000000000000000" pitchFamily="2" charset="2"/>
              </a:rPr>
              <a:t>Corollary: make the common case fast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Fallacy: Low Power at Idle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Look back at i7 power benchmark</a:t>
            </a:r>
          </a:p>
          <a:p>
            <a:pPr lvl="1" eaLnBrk="1" hangingPunct="1"/>
            <a:r>
              <a:rPr lang="en-AU" altLang="en-US" smtClean="0"/>
              <a:t>At 100% load: 258W</a:t>
            </a:r>
          </a:p>
          <a:p>
            <a:pPr lvl="1" eaLnBrk="1" hangingPunct="1"/>
            <a:r>
              <a:rPr lang="en-AU" altLang="en-US" smtClean="0"/>
              <a:t>At 50% load: 170W (66%)</a:t>
            </a:r>
          </a:p>
          <a:p>
            <a:pPr lvl="1" eaLnBrk="1" hangingPunct="1"/>
            <a:r>
              <a:rPr lang="en-AU" altLang="en-US" smtClean="0"/>
              <a:t>At 10% load: 121W (47%)</a:t>
            </a:r>
          </a:p>
          <a:p>
            <a:pPr eaLnBrk="1" hangingPunct="1"/>
            <a:r>
              <a:rPr lang="en-AU" altLang="en-US" smtClean="0"/>
              <a:t>Google data center</a:t>
            </a:r>
          </a:p>
          <a:p>
            <a:pPr lvl="1" eaLnBrk="1" hangingPunct="1"/>
            <a:r>
              <a:rPr lang="en-AU" altLang="en-US" smtClean="0"/>
              <a:t>Mostly operates at 10% </a:t>
            </a:r>
            <a:r>
              <a:rPr lang="en-AU" altLang="en-US" smtClean="0">
                <a:cs typeface="Arial" panose="020B0604020202020204" pitchFamily="34" charset="0"/>
              </a:rPr>
              <a:t>– 50% load</a:t>
            </a:r>
          </a:p>
          <a:p>
            <a:pPr lvl="1" eaLnBrk="1" hangingPunct="1"/>
            <a:r>
              <a:rPr lang="en-AU" altLang="en-US" smtClean="0">
                <a:cs typeface="Arial" panose="020B0604020202020204" pitchFamily="34" charset="0"/>
              </a:rPr>
              <a:t>At 100% load less than 1% of the time</a:t>
            </a:r>
          </a:p>
          <a:p>
            <a:pPr eaLnBrk="1" hangingPunct="1"/>
            <a:r>
              <a:rPr lang="en-AU" altLang="en-US" smtClean="0">
                <a:cs typeface="Arial" panose="020B0604020202020204" pitchFamily="34" charset="0"/>
              </a:rPr>
              <a:t>Consider designing processors to make power proportional to load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Pitfall: MIPS as a Performance Metric</a:t>
            </a:r>
            <a:endParaRPr lang="en-AU" altLang="en-US" sz="360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087562"/>
          </a:xfrm>
        </p:spPr>
        <p:txBody>
          <a:bodyPr/>
          <a:lstStyle/>
          <a:p>
            <a:pPr eaLnBrk="1" hangingPunct="1"/>
            <a:r>
              <a:rPr lang="en-US" altLang="en-US" smtClean="0"/>
              <a:t>MIPS: Millions of Instructions Per Second</a:t>
            </a:r>
          </a:p>
          <a:p>
            <a:pPr lvl="1" eaLnBrk="1" hangingPunct="1"/>
            <a:r>
              <a:rPr lang="en-US" altLang="en-US" smtClean="0"/>
              <a:t>Doesn’t account for</a:t>
            </a:r>
          </a:p>
          <a:p>
            <a:pPr lvl="2" eaLnBrk="1" hangingPunct="1"/>
            <a:r>
              <a:rPr lang="en-US" altLang="en-US" smtClean="0"/>
              <a:t>Differences in ISAs between computers</a:t>
            </a:r>
          </a:p>
          <a:p>
            <a:pPr lvl="2" eaLnBrk="1" hangingPunct="1"/>
            <a:r>
              <a:rPr lang="en-US" altLang="en-US" smtClean="0"/>
              <a:t>Differences in complexity between instructions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855914" y="3360739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4" imgW="3276600" imgH="1041400" progId="Equation.3">
                  <p:embed/>
                </p:oleObj>
              </mc:Choice>
              <mc:Fallback>
                <p:oleObj name="Equation" r:id="rId4" imgW="32766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360739"/>
                        <a:ext cx="6556375" cy="20843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208214" y="5589589"/>
            <a:ext cx="82708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CPI varies between programs on a given CPU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Cost/performance is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Due to underlying technology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Hierarchical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both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hardware/software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Execution time: the best performance 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Power is a limiting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parallelism to improve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3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97174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PostPC</a:t>
            </a:r>
            <a:r>
              <a:rPr lang="en-US" altLang="en-US" dirty="0" smtClean="0"/>
              <a:t> Era</a:t>
            </a:r>
            <a:endParaRPr lang="en-AU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6" descr="f01-02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099" y="1246738"/>
            <a:ext cx="7603671" cy="400685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510322" y="5618001"/>
            <a:ext cx="7772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FIGURE 1.2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 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The number manufactured per year of tablets and smart phones, which reflect the </a:t>
            </a:r>
            <a:r>
              <a:rPr lang="en-US" alt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PostPC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 era, versus personal computers and traditional cell </a:t>
            </a:r>
            <a:r>
              <a:rPr lang="en-US" alt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phones.</a:t>
            </a: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7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828801" y="0"/>
            <a:ext cx="9029700" cy="1325563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PostPC</a:t>
            </a:r>
            <a:r>
              <a:rPr lang="en-US" altLang="en-US" dirty="0" smtClean="0"/>
              <a:t> Era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8213" y="1427162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kern="0" dirty="0"/>
              <a:t>Personal Mobile Device (PMD)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Battery operated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Connects to the Internet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Hundreds of dollars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Smart phones, tablets, electronic glasses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0" dirty="0"/>
              <a:t>Cloud computing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Warehouse Scale Computers (WSC)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Software as a Service (</a:t>
            </a:r>
            <a:r>
              <a:rPr lang="en-US" kern="0" dirty="0" err="1"/>
              <a:t>SaaS</a:t>
            </a:r>
            <a:r>
              <a:rPr lang="en-US" kern="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Portion of software run on a PMD and a portion run in the Cloud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/>
              <a:t>Amazon and Google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What You Will Learn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How programs are translated into the machine language</a:t>
            </a:r>
          </a:p>
          <a:p>
            <a:pPr lvl="1" eaLnBrk="1" hangingPunct="1"/>
            <a:r>
              <a:rPr lang="en-AU" altLang="en-US" dirty="0" smtClean="0"/>
              <a:t>And how the hardware executes them</a:t>
            </a:r>
          </a:p>
          <a:p>
            <a:pPr eaLnBrk="1" hangingPunct="1"/>
            <a:r>
              <a:rPr lang="en-AU" altLang="en-US" dirty="0" smtClean="0"/>
              <a:t>The hardware/software </a:t>
            </a:r>
            <a:r>
              <a:rPr lang="en-AU" altLang="en-US" dirty="0" smtClean="0"/>
              <a:t>interface</a:t>
            </a:r>
          </a:p>
          <a:p>
            <a:pPr eaLnBrk="1" hangingPunct="1"/>
            <a:r>
              <a:rPr lang="en-AU" altLang="en-US" dirty="0" smtClean="0"/>
              <a:t>Basics of digital design</a:t>
            </a:r>
            <a:endParaRPr lang="en-AU" altLang="en-US" dirty="0" smtClean="0"/>
          </a:p>
          <a:p>
            <a:pPr eaLnBrk="1" hangingPunct="1"/>
            <a:r>
              <a:rPr lang="en-AU" altLang="en-US" dirty="0" smtClean="0"/>
              <a:t>What determines program performance</a:t>
            </a:r>
          </a:p>
          <a:p>
            <a:pPr lvl="1" eaLnBrk="1" hangingPunct="1"/>
            <a:r>
              <a:rPr lang="en-AU" altLang="en-US" dirty="0" smtClean="0"/>
              <a:t>And how it can be improved</a:t>
            </a:r>
          </a:p>
          <a:p>
            <a:pPr eaLnBrk="1" hangingPunct="1"/>
            <a:r>
              <a:rPr lang="en-AU" altLang="en-US" dirty="0" smtClean="0"/>
              <a:t>How </a:t>
            </a:r>
            <a:r>
              <a:rPr lang="en-AU" altLang="en-US" dirty="0" smtClean="0"/>
              <a:t>hardware designers improve </a:t>
            </a:r>
            <a:r>
              <a:rPr lang="en-AU" altLang="en-US" dirty="0" smtClean="0"/>
              <a:t>performance</a:t>
            </a:r>
            <a:endParaRPr lang="en-AU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Performance</a:t>
            </a:r>
            <a:endParaRPr lang="en-AU" alt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</a:t>
            </a:r>
          </a:p>
          <a:p>
            <a:pPr lvl="1" eaLnBrk="1" hangingPunct="1"/>
            <a:r>
              <a:rPr lang="en-US" altLang="en-US"/>
              <a:t>Determines number of operations executed</a:t>
            </a:r>
          </a:p>
          <a:p>
            <a:pPr eaLnBrk="1" hangingPunct="1"/>
            <a:r>
              <a:rPr lang="en-US" altLang="en-US"/>
              <a:t>Programming language, compiler, architecture</a:t>
            </a:r>
          </a:p>
          <a:p>
            <a:pPr lvl="1" eaLnBrk="1" hangingPunct="1"/>
            <a:r>
              <a:rPr lang="en-US" altLang="en-US"/>
              <a:t>Determine number of machine instructions executed per operation</a:t>
            </a:r>
          </a:p>
          <a:p>
            <a:pPr eaLnBrk="1" hangingPunct="1"/>
            <a:r>
              <a:rPr lang="en-US" altLang="en-US"/>
              <a:t>Processor and memory system</a:t>
            </a:r>
          </a:p>
          <a:p>
            <a:pPr lvl="1" eaLnBrk="1" hangingPunct="1"/>
            <a:r>
              <a:rPr lang="en-US" altLang="en-US"/>
              <a:t>Determine how fast instructions are executed</a:t>
            </a:r>
          </a:p>
          <a:p>
            <a:pPr eaLnBrk="1" hangingPunct="1"/>
            <a:r>
              <a:rPr lang="en-US" altLang="en-US"/>
              <a:t>I/O system (including OS)</a:t>
            </a:r>
          </a:p>
          <a:p>
            <a:pPr lvl="1" eaLnBrk="1" hangingPunct="1"/>
            <a:r>
              <a:rPr lang="en-US" altLang="en-US"/>
              <a:t>Determines how fast I/O operations are executed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324100" y="127794"/>
            <a:ext cx="9029700" cy="1325563"/>
          </a:xfrm>
        </p:spPr>
        <p:txBody>
          <a:bodyPr/>
          <a:lstStyle/>
          <a:p>
            <a:r>
              <a:rPr lang="en-US" altLang="en-US" dirty="0" smtClean="0"/>
              <a:t>Eight Great </a:t>
            </a:r>
            <a:r>
              <a:rPr lang="en-US" altLang="en-US" dirty="0" smtClean="0"/>
              <a:t>Ideas(1)</a:t>
            </a:r>
            <a:endParaRPr lang="en-US" alt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62100" y="1166603"/>
            <a:ext cx="9791700" cy="4740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</a:t>
            </a:r>
            <a:r>
              <a:rPr lang="en-US" altLang="en-US" sz="2400" b="1" i="1" dirty="0" smtClean="0"/>
              <a:t>Law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Integrated circuit resources double very 1.5-2 years since 1965.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</a:t>
            </a:r>
            <a:r>
              <a:rPr lang="en-US" altLang="en-US" sz="2400" dirty="0" smtClean="0"/>
              <a:t>design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Low level details are hidden to offer a simple model at high level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</a:t>
            </a:r>
            <a:r>
              <a:rPr lang="en-US" altLang="en-US" sz="2400" b="1" i="1" dirty="0" smtClean="0"/>
              <a:t>fast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Know your applications/workloads behavior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 smtClean="0"/>
              <a:t>parallelism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Improve performance by performing operations in parallel</a:t>
            </a:r>
            <a:endParaRPr lang="en-US" altLang="en-US" sz="2000" dirty="0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82" y="1143220"/>
            <a:ext cx="785456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141" y="2490465"/>
            <a:ext cx="7191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82" y="3894860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141" y="5062625"/>
            <a:ext cx="8588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2124</Words>
  <Application>Microsoft Office PowerPoint</Application>
  <PresentationFormat>Widescreen</PresentationFormat>
  <Paragraphs>560</Paragraphs>
  <Slides>46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Black</vt:lpstr>
      <vt:lpstr>Calibri</vt:lpstr>
      <vt:lpstr>Cambria</vt:lpstr>
      <vt:lpstr>ITCFranklinGothicStd-Hvy</vt:lpstr>
      <vt:lpstr>MinionPro-Regular</vt:lpstr>
      <vt:lpstr>Tahoma</vt:lpstr>
      <vt:lpstr>Times New Roman</vt:lpstr>
      <vt:lpstr>Wingdings</vt:lpstr>
      <vt:lpstr>Cloud skipper design template</vt:lpstr>
      <vt:lpstr>Microsoft Graph Chart</vt:lpstr>
      <vt:lpstr>Microsoft Equation 3.0</vt:lpstr>
      <vt:lpstr>Computer Abstractions and Technology</vt:lpstr>
      <vt:lpstr>The Computer Revolution</vt:lpstr>
      <vt:lpstr>Classes of Computers</vt:lpstr>
      <vt:lpstr>Classes of Computers</vt:lpstr>
      <vt:lpstr>The PostPC Era</vt:lpstr>
      <vt:lpstr>The PostPC Era</vt:lpstr>
      <vt:lpstr>What You Will Learn</vt:lpstr>
      <vt:lpstr>Understanding Performance</vt:lpstr>
      <vt:lpstr>Eight Great Ideas(1)</vt:lpstr>
      <vt:lpstr>Eight Great Ideas(2)</vt:lpstr>
      <vt:lpstr>Below Your Program</vt:lpstr>
      <vt:lpstr>Levels of Program Code</vt:lpstr>
      <vt:lpstr>Components of a Computer</vt:lpstr>
      <vt:lpstr>Touchscreen</vt:lpstr>
      <vt:lpstr>Through the Looking Glass</vt:lpstr>
      <vt:lpstr>Opening the Box for Ipad 2</vt:lpstr>
      <vt:lpstr>Inside the Processor (CPU)</vt:lpstr>
      <vt:lpstr>Inside the Processor</vt:lpstr>
      <vt:lpstr>Abstractions</vt:lpstr>
      <vt:lpstr>A Safe Place for Data</vt:lpstr>
      <vt:lpstr>Networks</vt:lpstr>
      <vt:lpstr>Technology Trends</vt:lpstr>
      <vt:lpstr>Defining Performance</vt:lpstr>
      <vt:lpstr>Response Time and Throughput</vt:lpstr>
      <vt:lpstr>Relative Performance</vt:lpstr>
      <vt:lpstr>Measuring Execution Time</vt:lpstr>
      <vt:lpstr>CPU Clocking</vt:lpstr>
      <vt:lpstr>CPU Time</vt:lpstr>
      <vt:lpstr>CPU Time Example</vt:lpstr>
      <vt:lpstr>Instruction Count and CPI</vt:lpstr>
      <vt:lpstr>CPI Example</vt:lpstr>
      <vt:lpstr>CPI in More Detail</vt:lpstr>
      <vt:lpstr>CPI Example</vt:lpstr>
      <vt:lpstr>Performance Summary</vt:lpstr>
      <vt:lpstr>Power Trends</vt:lpstr>
      <vt:lpstr>Reducing Power</vt:lpstr>
      <vt:lpstr>Uniprocessor Performance</vt:lpstr>
      <vt:lpstr>Multiprocessors</vt:lpstr>
      <vt:lpstr>SPEC CPU Benchmark</vt:lpstr>
      <vt:lpstr>CINT2006 for Intel Core i7 920</vt:lpstr>
      <vt:lpstr>SPEC Power Benchmark</vt:lpstr>
      <vt:lpstr>SPECpower_ssj2008 for Xeon X5650</vt:lpstr>
      <vt:lpstr>Pitfall: Amdahl’s Law</vt:lpstr>
      <vt:lpstr>Fallacy: Low Power at Idle</vt:lpstr>
      <vt:lpstr>Pitfall: MIPS as a Performance Metric</vt:lpstr>
      <vt:lpstr>Concluding Remarks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2015-08-24T13:07:56Z</dcterms:created>
  <dcterms:modified xsi:type="dcterms:W3CDTF">2015-08-24T19:45:36Z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