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260" r:id="rId4"/>
    <p:sldId id="261" r:id="rId5"/>
    <p:sldId id="262" r:id="rId6"/>
    <p:sldId id="263" r:id="rId7"/>
    <p:sldId id="264" r:id="rId8"/>
    <p:sldId id="265" r:id="rId9"/>
    <p:sldId id="266" r:id="rId10"/>
    <p:sldId id="324" r:id="rId11"/>
    <p:sldId id="267" r:id="rId12"/>
    <p:sldId id="268" r:id="rId13"/>
    <p:sldId id="269" r:id="rId14"/>
    <p:sldId id="270" r:id="rId15"/>
    <p:sldId id="334" r:id="rId16"/>
    <p:sldId id="328" r:id="rId17"/>
    <p:sldId id="291" r:id="rId18"/>
    <p:sldId id="333" r:id="rId19"/>
    <p:sldId id="292" r:id="rId20"/>
    <p:sldId id="293" r:id="rId21"/>
    <p:sldId id="294" r:id="rId22"/>
    <p:sldId id="295" r:id="rId23"/>
    <p:sldId id="296" r:id="rId24"/>
    <p:sldId id="297" r:id="rId25"/>
    <p:sldId id="298" r:id="rId26"/>
    <p:sldId id="299" r:id="rId27"/>
    <p:sldId id="300" r:id="rId28"/>
    <p:sldId id="301" r:id="rId29"/>
    <p:sldId id="302" r:id="rId30"/>
    <p:sldId id="30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3631" autoAdjust="0"/>
  </p:normalViewPr>
  <p:slideViewPr>
    <p:cSldViewPr>
      <p:cViewPr varScale="1">
        <p:scale>
          <a:sx n="101" d="100"/>
          <a:sy n="101" d="100"/>
        </p:scale>
        <p:origin x="1044" y="108"/>
      </p:cViewPr>
      <p:guideLst>
        <p:guide orient="horz" pos="2160"/>
        <p:guide pos="2880"/>
      </p:guideLst>
    </p:cSldViewPr>
  </p:slideViewPr>
  <p:outlineViewPr>
    <p:cViewPr>
      <p:scale>
        <a:sx n="33" d="100"/>
        <a:sy n="33" d="100"/>
      </p:scale>
      <p:origin x="0" y="963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0E512-9F9E-4156-953E-8350C511CBA9}" type="datetimeFigureOut">
              <a:rPr lang="en-US" smtClean="0"/>
              <a:t>8/31/2015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5C3C1-9691-443C-BBCF-BED84F38E74F}" type="slidenum">
              <a:rPr lang="en-US" smtClean="0"/>
              <a:t>‹#›</a:t>
            </a:fld>
            <a:endParaRPr lang="en-US"/>
          </a:p>
        </p:txBody>
      </p:sp>
    </p:spTree>
    <p:extLst>
      <p:ext uri="{BB962C8B-B14F-4D97-AF65-F5344CB8AC3E}">
        <p14:creationId xmlns:p14="http://schemas.microsoft.com/office/powerpoint/2010/main" val="378640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takeway</a:t>
            </a:r>
            <a:r>
              <a:rPr lang="en-US" baseline="0" dirty="0" err="1" smtClean="0"/>
              <a:t>s</a:t>
            </a:r>
            <a:r>
              <a:rPr lang="en-US" baseline="0" dirty="0" smtClean="0"/>
              <a:t> at end of a block.  Possibly build on takeaways throughout lecture</a:t>
            </a:r>
            <a:endParaRPr lang="en-US" dirty="0"/>
          </a:p>
        </p:txBody>
      </p:sp>
      <p:sp>
        <p:nvSpPr>
          <p:cNvPr id="4" name="Slide Number Placeholder 3"/>
          <p:cNvSpPr>
            <a:spLocks noGrp="1"/>
          </p:cNvSpPr>
          <p:nvPr>
            <p:ph type="sldNum" sz="quarter" idx="10"/>
          </p:nvPr>
        </p:nvSpPr>
        <p:spPr/>
        <p:txBody>
          <a:bodyPr/>
          <a:lstStyle/>
          <a:p>
            <a:fld id="{72A4D94F-AF2A-4900-812D-72EEE052D4BF}" type="slidenum">
              <a:rPr lang="en-US" smtClean="0"/>
              <a:t>3</a:t>
            </a:fld>
            <a:endParaRPr lang="en-US"/>
          </a:p>
        </p:txBody>
      </p:sp>
    </p:spTree>
    <p:extLst>
      <p:ext uri="{BB962C8B-B14F-4D97-AF65-F5344CB8AC3E}">
        <p14:creationId xmlns:p14="http://schemas.microsoft.com/office/powerpoint/2010/main" val="3963838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257302" y="722313"/>
            <a:ext cx="4799013" cy="3598862"/>
          </a:xfrm>
          <a:prstGeom prst="rect">
            <a:avLst/>
          </a:prstGeom>
          <a:solidFill>
            <a:srgbClr val="FFFFFF"/>
          </a:solidFill>
          <a:ln w="9525">
            <a:solidFill>
              <a:srgbClr val="000000"/>
            </a:solidFill>
            <a:miter lim="800000"/>
            <a:headEnd/>
            <a:tailEnd/>
          </a:ln>
          <a:effectLst/>
        </p:spPr>
        <p:txBody>
          <a:bodyPr wrap="none" lIns="91430" tIns="45715" rIns="91430" bIns="45715" anchor="ctr"/>
          <a:lstStyle/>
          <a:p>
            <a:endParaRPr lang="en-US" dirty="0">
              <a:latin typeface="Calibri" pitchFamily="34" charset="0"/>
            </a:endParaRPr>
          </a:p>
        </p:txBody>
      </p:sp>
      <p:sp>
        <p:nvSpPr>
          <p:cNvPr id="69634" name="Rectangle 2"/>
          <p:cNvSpPr txBox="1">
            <a:spLocks noGrp="1" noChangeArrowheads="1"/>
          </p:cNvSpPr>
          <p:nvPr>
            <p:ph type="body"/>
          </p:nvPr>
        </p:nvSpPr>
        <p:spPr bwMode="auto">
          <a:xfrm>
            <a:off x="731840" y="4560888"/>
            <a:ext cx="5851525" cy="4329112"/>
          </a:xfrm>
          <a:prstGeom prst="rect">
            <a:avLst/>
          </a:prstGeom>
          <a:solidFill>
            <a:srgbClr val="FFFFFF"/>
          </a:solidFill>
          <a:ln w="9360">
            <a:solidFill>
              <a:srgbClr val="000000"/>
            </a:solidFill>
            <a:miter lim="800000"/>
            <a:headEnd/>
            <a:tailEnd/>
          </a:ln>
        </p:spPr>
        <p:txBody>
          <a:bodyPr wrap="none" anchor="ctr"/>
          <a:lstStyle/>
          <a:p>
            <a:r>
              <a:rPr lang="en-US" dirty="0" smtClean="0">
                <a:latin typeface="Calibri" pitchFamily="34" charset="0"/>
              </a:rPr>
              <a:t>Ask class to convert from binary to octal</a:t>
            </a:r>
          </a:p>
          <a:p>
            <a:r>
              <a:rPr lang="en-US" dirty="0" smtClean="0">
                <a:latin typeface="Calibri" pitchFamily="34" charset="0"/>
              </a:rPr>
              <a:t>637 =</a:t>
            </a:r>
            <a:r>
              <a:rPr lang="en-US" baseline="0" dirty="0" smtClean="0">
                <a:latin typeface="Calibri" pitchFamily="34" charset="0"/>
              </a:rPr>
              <a:t> 0o1175 = 0b10 0111 1101 = 0x27D </a:t>
            </a:r>
          </a:p>
          <a:p>
            <a:r>
              <a:rPr lang="en-US" baseline="0" dirty="0" err="1" smtClean="0">
                <a:latin typeface="Calibri" pitchFamily="34" charset="0"/>
              </a:rPr>
              <a:t>oct</a:t>
            </a:r>
            <a:r>
              <a:rPr lang="en-US" baseline="0" dirty="0" smtClean="0">
                <a:latin typeface="Calibri" pitchFamily="34" charset="0"/>
              </a:rPr>
              <a:t>: 637 : 79 : 9 : 1 : 0</a:t>
            </a:r>
          </a:p>
          <a:p>
            <a:r>
              <a:rPr lang="en-US" baseline="0" dirty="0" smtClean="0">
                <a:latin typeface="Calibri" pitchFamily="34" charset="0"/>
              </a:rPr>
              <a:t>bin: 637 : 318 : 159 : 79 : 39 : 19 : 9 : 4 : 2 : 1 : 0</a:t>
            </a:r>
          </a:p>
          <a:p>
            <a:r>
              <a:rPr lang="en-US" baseline="0" dirty="0" smtClean="0">
                <a:latin typeface="Calibri" pitchFamily="34" charset="0"/>
              </a:rPr>
              <a:t>hex: 637 : 39 : 2 : 0</a:t>
            </a:r>
          </a:p>
        </p:txBody>
      </p:sp>
    </p:spTree>
    <p:extLst>
      <p:ext uri="{BB962C8B-B14F-4D97-AF65-F5344CB8AC3E}">
        <p14:creationId xmlns:p14="http://schemas.microsoft.com/office/powerpoint/2010/main" val="3106463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66589">
              <a:defRPr/>
            </a:pPr>
            <a:r>
              <a:rPr lang="en-US" dirty="0" smtClean="0"/>
              <a:t>637 has a 1’s place , 10’s place and 100’s place</a:t>
            </a:r>
          </a:p>
          <a:p>
            <a:endParaRPr lang="en-US" dirty="0"/>
          </a:p>
        </p:txBody>
      </p:sp>
      <p:sp>
        <p:nvSpPr>
          <p:cNvPr id="4" name="Slide Number Placeholder 3"/>
          <p:cNvSpPr>
            <a:spLocks noGrp="1"/>
          </p:cNvSpPr>
          <p:nvPr>
            <p:ph type="sldNum" sz="quarter" idx="10"/>
          </p:nvPr>
        </p:nvSpPr>
        <p:spPr/>
        <p:txBody>
          <a:bodyPr/>
          <a:lstStyle/>
          <a:p>
            <a:fld id="{72A4D94F-AF2A-4900-812D-72EEE052D4BF}" type="slidenum">
              <a:rPr lang="en-US" smtClean="0"/>
              <a:t>14</a:t>
            </a:fld>
            <a:endParaRPr lang="en-US"/>
          </a:p>
        </p:txBody>
      </p:sp>
    </p:spTree>
    <p:extLst>
      <p:ext uri="{BB962C8B-B14F-4D97-AF65-F5344CB8AC3E}">
        <p14:creationId xmlns:p14="http://schemas.microsoft.com/office/powerpoint/2010/main" val="813074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2188" cy="3600450"/>
          </a:xfrm>
          <a:prstGeom prst="rect">
            <a:avLst/>
          </a:prstGeom>
        </p:spPr>
      </p:sp>
      <p:sp>
        <p:nvSpPr>
          <p:cNvPr id="3" name="Notes Placeholder 2"/>
          <p:cNvSpPr>
            <a:spLocks noGrp="1"/>
          </p:cNvSpPr>
          <p:nvPr>
            <p:ph type="body" idx="1"/>
          </p:nvPr>
        </p:nvSpPr>
        <p:spPr>
          <a:xfrm>
            <a:off x="731520" y="4560571"/>
            <a:ext cx="5852160" cy="4320540"/>
          </a:xfrm>
          <a:prstGeom prst="rect">
            <a:avLst/>
          </a:prstGeom>
        </p:spPr>
        <p:txBody>
          <a:bodyPr lIns="96642" tIns="48321" rIns="96642" bIns="48321">
            <a:normAutofit/>
          </a:bodyPr>
          <a:lstStyle/>
          <a:p>
            <a:r>
              <a:rPr lang="en-US" dirty="0" smtClean="0"/>
              <a:t>problems?</a:t>
            </a:r>
            <a:r>
              <a:rPr lang="en-US" baseline="0" dirty="0" smtClean="0"/>
              <a:t> </a:t>
            </a:r>
            <a:r>
              <a:rPr lang="en-US" dirty="0" smtClean="0"/>
              <a:t>two zeros, circuit still complicated</a:t>
            </a:r>
          </a:p>
          <a:p>
            <a:r>
              <a:rPr lang="en-US" dirty="0" smtClean="0"/>
              <a:t>e.g. the existence of two forms of the same value (-0 and +0) necessitates two rather than a single comparison when checking for equality with zero.</a:t>
            </a:r>
          </a:p>
          <a:p>
            <a:endParaRPr lang="en-US" dirty="0" smtClean="0"/>
          </a:p>
          <a:p>
            <a:r>
              <a:rPr lang="en-US" dirty="0" smtClean="0"/>
              <a:t>The IBM 7090 was based in sign-magnitude</a:t>
            </a:r>
            <a:r>
              <a:rPr lang="en-US" baseline="0" dirty="0" smtClean="0"/>
              <a:t> representation.</a:t>
            </a:r>
          </a:p>
          <a:p>
            <a:endParaRPr lang="en-US" dirty="0" smtClean="0"/>
          </a:p>
          <a:p>
            <a:pPr defTabSz="966589">
              <a:defRPr/>
            </a:pPr>
            <a:r>
              <a:rPr lang="en-US" dirty="0" smtClean="0"/>
              <a:t>The CDC 6000 series and UNIVAC 1100 series computers were based on ones' complement.</a:t>
            </a:r>
          </a:p>
          <a:p>
            <a:endParaRPr lang="en-US" dirty="0" smtClean="0"/>
          </a:p>
          <a:p>
            <a:r>
              <a:rPr lang="en-US" dirty="0" smtClean="0"/>
              <a:t>Also, in one’s complement, in addition to two zero’s, there is a crazy phenomenon called "end-around carry“:</a:t>
            </a:r>
            <a:r>
              <a:rPr lang="en-US" baseline="0" dirty="0" smtClean="0"/>
              <a:t>  If the carry extends past the end of the word it is said to have "wrapped" around, a condition called an "end-around carry". When this occurs, the bit must be added back in at the right-most bit. This phenomenon does not occur in two's complement arithmetic.</a:t>
            </a:r>
          </a:p>
          <a:p>
            <a:r>
              <a:rPr lang="en-US" dirty="0" smtClean="0"/>
              <a:t>Subtraction is similar, except that borrows are propagated to the left instead of carries. If the borrow extends past the end of the word it is said to have "wrapped" around, a condition called an "end-around borrow". When this occurs, the bit must be subtracted back in at the right-most bit. This phenomenon does not occur in two's complement arithmetic.</a:t>
            </a:r>
          </a:p>
          <a:p>
            <a:endParaRPr lang="en-US" dirty="0" smtClean="0"/>
          </a:p>
          <a:p>
            <a:r>
              <a:rPr lang="en-US" dirty="0" smtClean="0"/>
              <a:t>The CDC 6000 series and UNIVAC 1100 series computers were based on ones' complement.</a:t>
            </a:r>
            <a:endParaRPr lang="en-US"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lIns="96642" tIns="48321" rIns="96642" bIns="48321"/>
          <a:lstStyle/>
          <a:p>
            <a:fld id="{F138EA58-C6FB-42EB-AD9F-48A3EC3E5963}" type="slidenum">
              <a:rPr lang="en-US" smtClean="0"/>
              <a:pPr/>
              <a:t>18</a:t>
            </a:fld>
            <a:endParaRPr lang="en-US"/>
          </a:p>
        </p:txBody>
      </p:sp>
    </p:spTree>
    <p:extLst>
      <p:ext uri="{BB962C8B-B14F-4D97-AF65-F5344CB8AC3E}">
        <p14:creationId xmlns:p14="http://schemas.microsoft.com/office/powerpoint/2010/main" val="2230382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2188" cy="3600450"/>
          </a:xfrm>
          <a:prstGeom prst="rect">
            <a:avLst/>
          </a:prstGeom>
        </p:spPr>
      </p:sp>
      <p:sp>
        <p:nvSpPr>
          <p:cNvPr id="3" name="Notes Placeholder 2"/>
          <p:cNvSpPr>
            <a:spLocks noGrp="1"/>
          </p:cNvSpPr>
          <p:nvPr>
            <p:ph type="body" idx="1"/>
          </p:nvPr>
        </p:nvSpPr>
        <p:spPr>
          <a:xfrm>
            <a:off x="731520" y="4560571"/>
            <a:ext cx="5852160" cy="4320540"/>
          </a:xfrm>
          <a:prstGeom prst="rect">
            <a:avLst/>
          </a:prstGeom>
        </p:spPr>
        <p:txBody>
          <a:bodyPr lIns="96642" tIns="48321" rIns="96642" bIns="48321">
            <a:normAutofit/>
          </a:bodyPr>
          <a:lstStyle/>
          <a:p>
            <a:r>
              <a:rPr lang="en-US" dirty="0" smtClean="0"/>
              <a:t>problems?</a:t>
            </a:r>
            <a:r>
              <a:rPr lang="en-US" baseline="0" dirty="0" smtClean="0"/>
              <a:t> </a:t>
            </a:r>
            <a:r>
              <a:rPr lang="en-US" dirty="0" smtClean="0"/>
              <a:t>two zeros, circuit still complicated</a:t>
            </a:r>
          </a:p>
          <a:p>
            <a:r>
              <a:rPr lang="en-US" dirty="0" smtClean="0"/>
              <a:t>e.g. the existence of two forms of the same value (-0 and +0) necessitates two rather than a single comparison when checking for equality with zero.</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IBM 7090 was based in sign-magnitude</a:t>
            </a:r>
            <a:r>
              <a:rPr lang="en-US" baseline="0" dirty="0" smtClean="0"/>
              <a:t> representation.</a:t>
            </a:r>
          </a:p>
          <a:p>
            <a:endParaRPr lang="en-US" dirty="0" smtClean="0"/>
          </a:p>
          <a:p>
            <a:pPr defTabSz="966589">
              <a:defRPr/>
            </a:pPr>
            <a:r>
              <a:rPr lang="en-US" dirty="0" smtClean="0"/>
              <a:t>The CDC 6000 series and UNIVAC 1100 series computers were based on ones' complement.</a:t>
            </a:r>
          </a:p>
          <a:p>
            <a:endParaRPr lang="en-US" dirty="0" smtClean="0"/>
          </a:p>
          <a:p>
            <a:r>
              <a:rPr lang="en-US" dirty="0" smtClean="0"/>
              <a:t>Also, in one’s complement, in addition to two zero’s, there is a crazy phenomenon called "end-around carry“:</a:t>
            </a:r>
            <a:r>
              <a:rPr lang="en-US" baseline="0" dirty="0" smtClean="0"/>
              <a:t>  If the carry extends past the end of the word it is said to have "wrapped" around, a condition called an "end-around carry". When this occurs, the bit must be added back in at the right-most bit. This phenomenon does not occur in two's complement arithmetic.</a:t>
            </a:r>
          </a:p>
          <a:p>
            <a:r>
              <a:rPr lang="en-US" dirty="0" smtClean="0"/>
              <a:t>Subtraction is similar, except that borrows are propagated to the left instead of carries. If the borrow extends past the end of the word it is said to have "wrapped" around, a condition called an "end-around borrow". When this occurs, the bit must be subtracted back in at the right-most bit. This phenomenon does not occur in two's complement arithmetic.</a:t>
            </a:r>
          </a:p>
          <a:p>
            <a:endParaRPr lang="en-US" dirty="0" smtClean="0"/>
          </a:p>
          <a:p>
            <a:r>
              <a:rPr lang="en-US" dirty="0" smtClean="0"/>
              <a:t>The CDC 6000 series and UNIVAC 1100 series computers were based on ones' complement.</a:t>
            </a:r>
            <a:endParaRPr lang="en-US"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lIns="96642" tIns="48321" rIns="96642" bIns="48321"/>
          <a:lstStyle/>
          <a:p>
            <a:fld id="{F138EA58-C6FB-42EB-AD9F-48A3EC3E5963}" type="slidenum">
              <a:rPr lang="en-US" smtClean="0"/>
              <a:pPr/>
              <a:t>19</a:t>
            </a:fld>
            <a:endParaRPr lang="en-US"/>
          </a:p>
        </p:txBody>
      </p:sp>
    </p:spTree>
    <p:extLst>
      <p:ext uri="{BB962C8B-B14F-4D97-AF65-F5344CB8AC3E}">
        <p14:creationId xmlns:p14="http://schemas.microsoft.com/office/powerpoint/2010/main" val="4001611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2188" cy="3600450"/>
          </a:xfrm>
          <a:prstGeom prst="rect">
            <a:avLst/>
          </a:prstGeom>
        </p:spPr>
      </p:sp>
      <p:sp>
        <p:nvSpPr>
          <p:cNvPr id="3" name="Notes Placeholder 2"/>
          <p:cNvSpPr>
            <a:spLocks noGrp="1"/>
          </p:cNvSpPr>
          <p:nvPr>
            <p:ph type="body" idx="1"/>
          </p:nvPr>
        </p:nvSpPr>
        <p:spPr>
          <a:xfrm>
            <a:off x="731520" y="4560571"/>
            <a:ext cx="5852160" cy="4320540"/>
          </a:xfrm>
          <a:prstGeom prst="rect">
            <a:avLst/>
          </a:prstGeom>
        </p:spPr>
        <p:txBody>
          <a:bodyPr lIns="96642" tIns="48321" rIns="96642" bIns="48321">
            <a:normAutofit/>
          </a:bodyPr>
          <a:lstStyle/>
          <a:p>
            <a:r>
              <a:rPr lang="en-US" dirty="0" smtClean="0"/>
              <a:t>add 1 and *discard carry*</a:t>
            </a:r>
          </a:p>
          <a:p>
            <a:r>
              <a:rPr lang="en-US" dirty="0" smtClean="0"/>
              <a:t>Add a “Did you know box”</a:t>
            </a:r>
          </a:p>
          <a:p>
            <a:r>
              <a:rPr lang="en-US" dirty="0" smtClean="0"/>
              <a:t>The two's complement of an N-bit number is defined as the *complement* with respect to 2^N, in other words the result of subtracting the number from 2^N. This is also equivalent to taking the *ones' complement* and then adding one, since the sum of a number and its ones' complement is all 1 bits. The two's complement of a number behaves like the negative of the original number in most arithmetic, and positive and negative numbers can coexist in a natural way.</a:t>
            </a:r>
          </a:p>
          <a:p>
            <a:endParaRPr lang="en-US" dirty="0" smtClean="0"/>
          </a:p>
          <a:p>
            <a:r>
              <a:rPr lang="en-US" dirty="0" smtClean="0"/>
              <a:t>Two's complement is the easiest to implement in hardware, which may be the ultimate reason for its widespread popularity[citation needed]. Remember that processors on the early mainframes often consisted of thousands of transistors – eliminating a significant number of transistors was a significant cost savings. The architects of the early integrated circuit based CPUs (Intel 8080, etc.) chose to use two's complement math. As IC technology advanced, virtually all adopted two's complement technology. Intel, AMD, and IBM POWER chips are all two's complement.[</a:t>
            </a:r>
            <a:endParaRPr lang="en-US" dirty="0"/>
          </a:p>
        </p:txBody>
      </p:sp>
      <p:sp>
        <p:nvSpPr>
          <p:cNvPr id="4" name="Slide Number Placeholder 3"/>
          <p:cNvSpPr>
            <a:spLocks noGrp="1"/>
          </p:cNvSpPr>
          <p:nvPr>
            <p:ph type="sldNum" sz="quarter" idx="10"/>
          </p:nvPr>
        </p:nvSpPr>
        <p:spPr>
          <a:xfrm>
            <a:off x="4143587" y="9119474"/>
            <a:ext cx="3169920" cy="480060"/>
          </a:xfrm>
          <a:prstGeom prst="rect">
            <a:avLst/>
          </a:prstGeom>
        </p:spPr>
        <p:txBody>
          <a:bodyPr lIns="96642" tIns="48321" rIns="96642" bIns="48321"/>
          <a:lstStyle/>
          <a:p>
            <a:fld id="{F138EA58-C6FB-42EB-AD9F-48A3EC3E5963}" type="slidenum">
              <a:rPr lang="en-US" smtClean="0"/>
              <a:pPr/>
              <a:t>20</a:t>
            </a:fld>
            <a:endParaRPr lang="en-US"/>
          </a:p>
        </p:txBody>
      </p:sp>
    </p:spTree>
    <p:extLst>
      <p:ext uri="{BB962C8B-B14F-4D97-AF65-F5344CB8AC3E}">
        <p14:creationId xmlns:p14="http://schemas.microsoft.com/office/powerpoint/2010/main" val="301686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and subtract the same</a:t>
            </a:r>
            <a:r>
              <a:rPr lang="en-US" baseline="0" dirty="0" smtClean="0"/>
              <a:t> number to show that two’s complement works</a:t>
            </a:r>
            <a:endParaRPr lang="en-US" dirty="0"/>
          </a:p>
        </p:txBody>
      </p:sp>
      <p:sp>
        <p:nvSpPr>
          <p:cNvPr id="4" name="Slide Number Placeholder 3"/>
          <p:cNvSpPr>
            <a:spLocks noGrp="1"/>
          </p:cNvSpPr>
          <p:nvPr>
            <p:ph type="sldNum" sz="quarter" idx="10"/>
          </p:nvPr>
        </p:nvSpPr>
        <p:spPr/>
        <p:txBody>
          <a:bodyPr/>
          <a:lstStyle/>
          <a:p>
            <a:fld id="{E3319CCA-ADF8-4579-8445-1A18296D9BCC}" type="slidenum">
              <a:rPr lang="en-US" smtClean="0"/>
              <a:t>21</a:t>
            </a:fld>
            <a:endParaRPr lang="en-US"/>
          </a:p>
        </p:txBody>
      </p:sp>
    </p:spTree>
    <p:extLst>
      <p:ext uri="{BB962C8B-B14F-4D97-AF65-F5344CB8AC3E}">
        <p14:creationId xmlns:p14="http://schemas.microsoft.com/office/powerpoint/2010/main" val="8926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5858"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1785859" name="Rectangle 3"/>
          <p:cNvSpPr>
            <a:spLocks noGrp="1" noChangeArrowheads="1"/>
          </p:cNvSpPr>
          <p:nvPr>
            <p:ph type="body" idx="1"/>
          </p:nvPr>
        </p:nvSpPr>
        <p:spPr bwMode="auto">
          <a:xfrm>
            <a:off x="731856" y="4560902"/>
            <a:ext cx="5851497" cy="4319555"/>
          </a:xfrm>
          <a:prstGeom prst="rect">
            <a:avLst/>
          </a:prstGeom>
          <a:noFill/>
          <a:ln>
            <a:miter lim="800000"/>
            <a:headEnd/>
            <a:tailEnd/>
          </a:ln>
        </p:spPr>
        <p:txBody>
          <a:bodyPr lIns="96633" tIns="48316" rIns="96633" bIns="48316"/>
          <a:lstStyle/>
          <a:p>
            <a:r>
              <a:rPr lang="en-US" dirty="0" smtClean="0"/>
              <a:t>choose -8</a:t>
            </a:r>
            <a:r>
              <a:rPr lang="en-US" baseline="0" dirty="0" smtClean="0"/>
              <a:t> so we have a sign bit</a:t>
            </a:r>
            <a:endParaRPr lang="en-US" dirty="0" smtClean="0"/>
          </a:p>
          <a:p>
            <a:r>
              <a:rPr lang="en-US" dirty="0" smtClean="0"/>
              <a:t>+0 = -0</a:t>
            </a:r>
          </a:p>
          <a:p>
            <a:r>
              <a:rPr lang="en-US" dirty="0" smtClean="0"/>
              <a:t>wraps from +7 to -8</a:t>
            </a:r>
          </a:p>
          <a:p>
            <a:r>
              <a:rPr lang="en-US" dirty="0" smtClean="0"/>
              <a:t>asymmetric: no</a:t>
            </a:r>
            <a:r>
              <a:rPr lang="en-US" baseline="0" dirty="0" smtClean="0"/>
              <a:t> +8</a:t>
            </a:r>
            <a:endParaRPr lang="en-US" dirty="0" smtClean="0"/>
          </a:p>
        </p:txBody>
      </p:sp>
    </p:spTree>
    <p:extLst>
      <p:ext uri="{BB962C8B-B14F-4D97-AF65-F5344CB8AC3E}">
        <p14:creationId xmlns:p14="http://schemas.microsoft.com/office/powerpoint/2010/main" val="1277008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5858"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1785859" name="Rectangle 3"/>
          <p:cNvSpPr>
            <a:spLocks noGrp="1" noChangeArrowheads="1"/>
          </p:cNvSpPr>
          <p:nvPr>
            <p:ph type="body" idx="1"/>
          </p:nvPr>
        </p:nvSpPr>
        <p:spPr bwMode="auto">
          <a:xfrm>
            <a:off x="731856" y="4560902"/>
            <a:ext cx="5851497" cy="4319555"/>
          </a:xfrm>
          <a:prstGeom prst="rect">
            <a:avLst/>
          </a:prstGeom>
          <a:noFill/>
          <a:ln>
            <a:miter lim="800000"/>
            <a:headEnd/>
            <a:tailEnd/>
          </a:ln>
        </p:spPr>
        <p:txBody>
          <a:bodyPr lIns="96633" tIns="48316" rIns="96633" bIns="48316"/>
          <a:lstStyle/>
          <a:p>
            <a:r>
              <a:rPr lang="en-US" dirty="0" smtClean="0"/>
              <a:t>choose -8</a:t>
            </a:r>
            <a:r>
              <a:rPr lang="en-US" baseline="0" dirty="0" smtClean="0"/>
              <a:t> so we have a sign bit</a:t>
            </a:r>
            <a:endParaRPr lang="en-US" dirty="0" smtClean="0"/>
          </a:p>
          <a:p>
            <a:r>
              <a:rPr lang="en-US" dirty="0" smtClean="0"/>
              <a:t>+0 = -0</a:t>
            </a:r>
          </a:p>
          <a:p>
            <a:r>
              <a:rPr lang="en-US" dirty="0" smtClean="0"/>
              <a:t>wraps from +7 to -8</a:t>
            </a:r>
          </a:p>
          <a:p>
            <a:r>
              <a:rPr lang="en-US" dirty="0" smtClean="0"/>
              <a:t>asymmetric: no</a:t>
            </a:r>
            <a:r>
              <a:rPr lang="en-US" baseline="0" dirty="0" smtClean="0"/>
              <a:t> +8</a:t>
            </a:r>
            <a:endParaRPr lang="en-US" dirty="0" smtClean="0"/>
          </a:p>
        </p:txBody>
      </p:sp>
    </p:spTree>
    <p:extLst>
      <p:ext uri="{BB962C8B-B14F-4D97-AF65-F5344CB8AC3E}">
        <p14:creationId xmlns:p14="http://schemas.microsoft.com/office/powerpoint/2010/main" val="107804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906"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1787907" name="Rectangle 3"/>
          <p:cNvSpPr>
            <a:spLocks noGrp="1" noChangeArrowheads="1"/>
          </p:cNvSpPr>
          <p:nvPr>
            <p:ph type="body" idx="1"/>
          </p:nvPr>
        </p:nvSpPr>
        <p:spPr bwMode="auto">
          <a:xfrm>
            <a:off x="731856" y="4560902"/>
            <a:ext cx="5851497" cy="4319555"/>
          </a:xfrm>
          <a:prstGeom prst="rect">
            <a:avLst/>
          </a:prstGeom>
          <a:noFill/>
          <a:ln>
            <a:miter lim="800000"/>
            <a:headEnd/>
            <a:tailEnd/>
          </a:ln>
        </p:spPr>
        <p:txBody>
          <a:bodyPr lIns="96633" tIns="48316" rIns="96633" bIns="48316"/>
          <a:lstStyle/>
          <a:p>
            <a:r>
              <a:rPr lang="en-US" dirty="0" smtClean="0"/>
              <a:t>Why two’s complement works:</a:t>
            </a:r>
          </a:p>
          <a:p>
            <a:r>
              <a:rPr lang="en-US" dirty="0" smtClean="0"/>
              <a:t>Given a set of all possible N-bit values, we can assign the lower (by binary value) half to be the integers from 0 to (2^[N−1]−1) inclusive and the upper half to be −2^[N−1] to −1 inclusive. The upper half can be used to represent negative integers from −2^[N−1] to −1 because, under addition modulo 2^N they behave the same way as those negative integers. That is to say that because </a:t>
            </a:r>
            <a:r>
              <a:rPr lang="en-US" dirty="0" err="1" smtClean="0"/>
              <a:t>i</a:t>
            </a:r>
            <a:r>
              <a:rPr lang="en-US" dirty="0" smtClean="0"/>
              <a:t> + j mod 2^N = </a:t>
            </a:r>
            <a:r>
              <a:rPr lang="en-US" dirty="0" err="1" smtClean="0"/>
              <a:t>i</a:t>
            </a:r>
            <a:r>
              <a:rPr lang="en-US" dirty="0" smtClean="0"/>
              <a:t> + (j + 2^N) mod 2^N any value in the set { j + k2^N | k is an integer }  can be used in place of j.</a:t>
            </a:r>
          </a:p>
          <a:p>
            <a:endParaRPr lang="en-US" dirty="0" smtClean="0"/>
          </a:p>
          <a:p>
            <a:r>
              <a:rPr lang="en-US" dirty="0" smtClean="0"/>
              <a:t>For example, with eight bits, the unsigned bytes are 0 to 255. Subtracting 256 from the top half (128 to 255) yields the signed bytes −128 to −1.</a:t>
            </a:r>
          </a:p>
          <a:p>
            <a:endParaRPr lang="en-US" dirty="0" smtClean="0"/>
          </a:p>
          <a:p>
            <a:r>
              <a:rPr lang="en-US" b="1" dirty="0" smtClean="0"/>
              <a:t>The relationship to two's complement is </a:t>
            </a:r>
            <a:r>
              <a:rPr lang="en-US" b="1" dirty="0" err="1" smtClean="0"/>
              <a:t>realised</a:t>
            </a:r>
            <a:r>
              <a:rPr lang="en-US" b="1" dirty="0" smtClean="0"/>
              <a:t> by noting that 256 = 255 + 1, and (255 − x) is the ones' complement of x.</a:t>
            </a:r>
            <a:endParaRPr lang="en-US" b="0" dirty="0" smtClean="0"/>
          </a:p>
          <a:p>
            <a:endParaRPr lang="en-US" b="0" dirty="0" smtClean="0"/>
          </a:p>
          <a:p>
            <a:r>
              <a:rPr lang="en-US" b="0" dirty="0" smtClean="0"/>
              <a:t>http://en.wikipedia.org/wiki/Two%27s_complement</a:t>
            </a:r>
            <a:endParaRPr lang="en-US" b="0" dirty="0"/>
          </a:p>
        </p:txBody>
      </p:sp>
    </p:spTree>
    <p:extLst>
      <p:ext uri="{BB962C8B-B14F-4D97-AF65-F5344CB8AC3E}">
        <p14:creationId xmlns:p14="http://schemas.microsoft.com/office/powerpoint/2010/main" val="226612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4"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1789955" name="Rectangle 3"/>
          <p:cNvSpPr>
            <a:spLocks noGrp="1" noChangeArrowheads="1"/>
          </p:cNvSpPr>
          <p:nvPr>
            <p:ph type="body" idx="1"/>
          </p:nvPr>
        </p:nvSpPr>
        <p:spPr bwMode="auto">
          <a:xfrm>
            <a:off x="731856" y="4560902"/>
            <a:ext cx="5851497" cy="4319555"/>
          </a:xfrm>
          <a:prstGeom prst="rect">
            <a:avLst/>
          </a:prstGeom>
          <a:noFill/>
          <a:ln>
            <a:miter lim="800000"/>
            <a:headEnd/>
            <a:tailEnd/>
          </a:ln>
        </p:spPr>
        <p:txBody>
          <a:bodyPr lIns="96633" tIns="48316" rIns="96633" bIns="48316"/>
          <a:lstStyle/>
          <a:p>
            <a:endParaRPr lang="en-US"/>
          </a:p>
        </p:txBody>
      </p:sp>
    </p:spTree>
    <p:extLst>
      <p:ext uri="{BB962C8B-B14F-4D97-AF65-F5344CB8AC3E}">
        <p14:creationId xmlns:p14="http://schemas.microsoft.com/office/powerpoint/2010/main" val="74410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66589">
              <a:defRPr/>
            </a:pPr>
            <a:r>
              <a:rPr lang="en-US" dirty="0" smtClean="0"/>
              <a:t>637 has a 1’s place , 10’s place and 100’s place</a:t>
            </a:r>
          </a:p>
          <a:p>
            <a:pPr marL="0" lvl="2" defTabSz="966589">
              <a:defRPr/>
            </a:pPr>
            <a:r>
              <a:rPr lang="en-US" dirty="0" smtClean="0"/>
              <a:t>Show</a:t>
            </a:r>
            <a:r>
              <a:rPr lang="en-US" baseline="0" dirty="0" smtClean="0"/>
              <a:t> how to go from </a:t>
            </a:r>
            <a:endParaRPr lang="en-US" dirty="0" smtClean="0"/>
          </a:p>
          <a:p>
            <a:endParaRPr lang="en-US" dirty="0"/>
          </a:p>
        </p:txBody>
      </p:sp>
      <p:sp>
        <p:nvSpPr>
          <p:cNvPr id="4" name="Slide Number Placeholder 3"/>
          <p:cNvSpPr>
            <a:spLocks noGrp="1"/>
          </p:cNvSpPr>
          <p:nvPr>
            <p:ph type="sldNum" sz="quarter" idx="10"/>
          </p:nvPr>
        </p:nvSpPr>
        <p:spPr/>
        <p:txBody>
          <a:bodyPr/>
          <a:lstStyle/>
          <a:p>
            <a:fld id="{72A4D94F-AF2A-4900-812D-72EEE052D4BF}" type="slidenum">
              <a:rPr lang="en-US" smtClean="0"/>
              <a:t>4</a:t>
            </a:fld>
            <a:endParaRPr lang="en-US"/>
          </a:p>
        </p:txBody>
      </p:sp>
    </p:spTree>
    <p:extLst>
      <p:ext uri="{BB962C8B-B14F-4D97-AF65-F5344CB8AC3E}">
        <p14:creationId xmlns:p14="http://schemas.microsoft.com/office/powerpoint/2010/main" val="3810374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938"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1959939" name="Rectangle 3"/>
          <p:cNvSpPr>
            <a:spLocks noGrp="1" noChangeArrowheads="1"/>
          </p:cNvSpPr>
          <p:nvPr>
            <p:ph type="body" idx="1"/>
          </p:nvPr>
        </p:nvSpPr>
        <p:spPr bwMode="auto">
          <a:xfrm>
            <a:off x="731856" y="4560902"/>
            <a:ext cx="5851497" cy="4319555"/>
          </a:xfrm>
          <a:prstGeom prst="rect">
            <a:avLst/>
          </a:prstGeom>
          <a:noFill/>
          <a:ln>
            <a:miter lim="800000"/>
            <a:headEnd/>
            <a:tailEnd/>
          </a:ln>
        </p:spPr>
        <p:txBody>
          <a:bodyPr lIns="96633" tIns="48316" rIns="96633" bIns="48316"/>
          <a:lstStyle/>
          <a:p>
            <a:r>
              <a:rPr lang="en-US" dirty="0" smtClean="0"/>
              <a:t>1 + (-1)</a:t>
            </a:r>
          </a:p>
          <a:p>
            <a:r>
              <a:rPr lang="en-US" dirty="0" smtClean="0"/>
              <a:t>(-3) + (-1)</a:t>
            </a:r>
          </a:p>
          <a:p>
            <a:r>
              <a:rPr lang="en-US" dirty="0" smtClean="0"/>
              <a:t>(-7)</a:t>
            </a:r>
            <a:r>
              <a:rPr lang="en-US" baseline="0" dirty="0" smtClean="0"/>
              <a:t> + 3</a:t>
            </a:r>
          </a:p>
          <a:p>
            <a:r>
              <a:rPr lang="en-US" baseline="0" dirty="0" smtClean="0"/>
              <a:t>7 + (-3)</a:t>
            </a:r>
          </a:p>
          <a:p>
            <a:r>
              <a:rPr lang="en-US" baseline="0" dirty="0" smtClean="0"/>
              <a:t>7 + 1 : overflow</a:t>
            </a:r>
          </a:p>
          <a:p>
            <a:r>
              <a:rPr lang="en-US" baseline="0" dirty="0" smtClean="0"/>
              <a:t>(-7) + (-3) : overflow</a:t>
            </a:r>
          </a:p>
          <a:p>
            <a:r>
              <a:rPr lang="en-US" baseline="0" dirty="0" smtClean="0"/>
              <a:t>(-7) + (-1)</a:t>
            </a:r>
          </a:p>
          <a:p>
            <a:endParaRPr lang="en-US" baseline="0" dirty="0" smtClean="0"/>
          </a:p>
          <a:p>
            <a:r>
              <a:rPr lang="en-US" dirty="0" smtClean="0"/>
              <a:t>7 + 1 = 0111+0001 = 1000 = -8 (OVERFLOW)!  (Had a carry in to the MSB!) Sign of out != sign of in</a:t>
            </a:r>
          </a:p>
          <a:p>
            <a:r>
              <a:rPr lang="en-US" dirty="0" smtClean="0"/>
              <a:t>7 + (-3)  0111+ 1101 =    1100 = -4</a:t>
            </a:r>
          </a:p>
          <a:p>
            <a:r>
              <a:rPr lang="en-US" dirty="0" smtClean="0"/>
              <a:t>-7+-3 = 1001 + 1101 =    0110 (</a:t>
            </a:r>
            <a:r>
              <a:rPr lang="en-US" dirty="0" err="1" smtClean="0"/>
              <a:t>cout</a:t>
            </a:r>
            <a:r>
              <a:rPr lang="en-US" dirty="0" smtClean="0"/>
              <a:t> = 1) (Did not have a carry in to the MSB)</a:t>
            </a:r>
          </a:p>
          <a:p>
            <a:r>
              <a:rPr lang="en-US" dirty="0" smtClean="0"/>
              <a:t>-7+-1 = 1001 + 1111 =    1000 (</a:t>
            </a:r>
            <a:r>
              <a:rPr lang="en-US" dirty="0" err="1" smtClean="0"/>
              <a:t>cout</a:t>
            </a:r>
            <a:r>
              <a:rPr lang="en-US" dirty="0" smtClean="0"/>
              <a:t> = 1)</a:t>
            </a:r>
          </a:p>
          <a:p>
            <a:endParaRPr lang="en-US" dirty="0" smtClean="0"/>
          </a:p>
          <a:p>
            <a:endParaRPr lang="en-US" dirty="0" smtClean="0"/>
          </a:p>
        </p:txBody>
      </p:sp>
    </p:spTree>
    <p:extLst>
      <p:ext uri="{BB962C8B-B14F-4D97-AF65-F5344CB8AC3E}">
        <p14:creationId xmlns:p14="http://schemas.microsoft.com/office/powerpoint/2010/main" val="1377183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938"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1959939" name="Rectangle 3"/>
          <p:cNvSpPr>
            <a:spLocks noGrp="1" noChangeArrowheads="1"/>
          </p:cNvSpPr>
          <p:nvPr>
            <p:ph type="body" idx="1"/>
          </p:nvPr>
        </p:nvSpPr>
        <p:spPr bwMode="auto">
          <a:xfrm>
            <a:off x="731856" y="4560902"/>
            <a:ext cx="5851497" cy="4319555"/>
          </a:xfrm>
          <a:prstGeom prst="rect">
            <a:avLst/>
          </a:prstGeom>
          <a:noFill/>
          <a:ln>
            <a:miter lim="800000"/>
            <a:headEnd/>
            <a:tailEnd/>
          </a:ln>
        </p:spPr>
        <p:txBody>
          <a:bodyPr lIns="96633" tIns="48316" rIns="96633" bIns="48316"/>
          <a:lstStyle/>
          <a:p>
            <a:r>
              <a:rPr lang="en-US" dirty="0" smtClean="0"/>
              <a:t>1 + (-1)</a:t>
            </a:r>
          </a:p>
          <a:p>
            <a:r>
              <a:rPr lang="en-US" dirty="0" smtClean="0"/>
              <a:t>(-3) + (-1)</a:t>
            </a:r>
          </a:p>
          <a:p>
            <a:r>
              <a:rPr lang="en-US" dirty="0" smtClean="0"/>
              <a:t>(-7)</a:t>
            </a:r>
            <a:r>
              <a:rPr lang="en-US" baseline="0" dirty="0" smtClean="0"/>
              <a:t> + 3</a:t>
            </a:r>
          </a:p>
          <a:p>
            <a:r>
              <a:rPr lang="en-US" baseline="0" dirty="0" smtClean="0"/>
              <a:t>7 + (-3)</a:t>
            </a:r>
          </a:p>
          <a:p>
            <a:r>
              <a:rPr lang="en-US" baseline="0" dirty="0" smtClean="0"/>
              <a:t>7 + 1 : overflow</a:t>
            </a:r>
          </a:p>
          <a:p>
            <a:r>
              <a:rPr lang="en-US" baseline="0" dirty="0" smtClean="0"/>
              <a:t>(-7) + (-3) : overflow</a:t>
            </a:r>
          </a:p>
          <a:p>
            <a:r>
              <a:rPr lang="en-US" baseline="0" dirty="0" smtClean="0"/>
              <a:t>(-7) + (-1)</a:t>
            </a:r>
          </a:p>
          <a:p>
            <a:endParaRPr lang="en-US" baseline="0" dirty="0" smtClean="0"/>
          </a:p>
          <a:p>
            <a:r>
              <a:rPr lang="en-US" dirty="0" smtClean="0"/>
              <a:t>7 + 1 = 0111+0001 = 1000 = -8 (OVERFLOW)!  (Had a carry in to the MSB!) Sign of out != sign of in</a:t>
            </a:r>
          </a:p>
          <a:p>
            <a:r>
              <a:rPr lang="en-US" dirty="0" smtClean="0"/>
              <a:t>7 + (-3)  0111+ 1101 =    1100 = -4</a:t>
            </a:r>
          </a:p>
          <a:p>
            <a:r>
              <a:rPr lang="en-US" dirty="0" smtClean="0"/>
              <a:t>-7+-3 = 1001 + 1101 =    0110 (</a:t>
            </a:r>
            <a:r>
              <a:rPr lang="en-US" dirty="0" err="1" smtClean="0"/>
              <a:t>cout</a:t>
            </a:r>
            <a:r>
              <a:rPr lang="en-US" dirty="0" smtClean="0"/>
              <a:t> = 1) (Did not have a carry in to the MSB)</a:t>
            </a:r>
          </a:p>
          <a:p>
            <a:r>
              <a:rPr lang="en-US" dirty="0" smtClean="0"/>
              <a:t>-7+-1 = 1001 + 1111 =    1000 (</a:t>
            </a:r>
            <a:r>
              <a:rPr lang="en-US" dirty="0" err="1" smtClean="0"/>
              <a:t>cout</a:t>
            </a:r>
            <a:r>
              <a:rPr lang="en-US" dirty="0" smtClean="0"/>
              <a:t> = 1)</a:t>
            </a:r>
          </a:p>
          <a:p>
            <a:endParaRPr lang="en-US" dirty="0" smtClean="0"/>
          </a:p>
          <a:p>
            <a:endParaRPr lang="en-US" dirty="0" smtClean="0"/>
          </a:p>
        </p:txBody>
      </p:sp>
    </p:spTree>
    <p:extLst>
      <p:ext uri="{BB962C8B-B14F-4D97-AF65-F5344CB8AC3E}">
        <p14:creationId xmlns:p14="http://schemas.microsoft.com/office/powerpoint/2010/main" val="663023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938"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1959939" name="Rectangle 3"/>
          <p:cNvSpPr>
            <a:spLocks noGrp="1" noChangeArrowheads="1"/>
          </p:cNvSpPr>
          <p:nvPr>
            <p:ph type="body" idx="1"/>
          </p:nvPr>
        </p:nvSpPr>
        <p:spPr bwMode="auto">
          <a:xfrm>
            <a:off x="731856" y="4560902"/>
            <a:ext cx="5851497" cy="4319555"/>
          </a:xfrm>
          <a:prstGeom prst="rect">
            <a:avLst/>
          </a:prstGeom>
          <a:noFill/>
          <a:ln>
            <a:miter lim="800000"/>
            <a:headEnd/>
            <a:tailEnd/>
          </a:ln>
        </p:spPr>
        <p:txBody>
          <a:bodyPr lIns="96633" tIns="48316" rIns="96633" bIns="48316"/>
          <a:lstStyle/>
          <a:p>
            <a:r>
              <a:rPr lang="en-US" dirty="0" smtClean="0"/>
              <a:t>1 + (-1)</a:t>
            </a:r>
          </a:p>
          <a:p>
            <a:r>
              <a:rPr lang="en-US" dirty="0" smtClean="0"/>
              <a:t>(-3) + (-1)</a:t>
            </a:r>
          </a:p>
          <a:p>
            <a:r>
              <a:rPr lang="en-US" dirty="0" smtClean="0"/>
              <a:t>(-7)</a:t>
            </a:r>
            <a:r>
              <a:rPr lang="en-US" baseline="0" dirty="0" smtClean="0"/>
              <a:t> + 3</a:t>
            </a:r>
          </a:p>
          <a:p>
            <a:r>
              <a:rPr lang="en-US" baseline="0" dirty="0" smtClean="0"/>
              <a:t>7 + (-3)</a:t>
            </a:r>
          </a:p>
          <a:p>
            <a:r>
              <a:rPr lang="en-US" baseline="0" dirty="0" smtClean="0"/>
              <a:t>7 + 1 : overflow</a:t>
            </a:r>
          </a:p>
          <a:p>
            <a:r>
              <a:rPr lang="en-US" baseline="0" dirty="0" smtClean="0"/>
              <a:t>(-7) + (-3) : overflow</a:t>
            </a:r>
          </a:p>
          <a:p>
            <a:r>
              <a:rPr lang="en-US" baseline="0" dirty="0" smtClean="0"/>
              <a:t>(-7) + (-1)</a:t>
            </a:r>
          </a:p>
          <a:p>
            <a:endParaRPr lang="en-US" baseline="0" dirty="0" smtClean="0"/>
          </a:p>
          <a:p>
            <a:r>
              <a:rPr lang="en-US" dirty="0" smtClean="0"/>
              <a:t>7 + 1 = 0111+0001 = 1000 = -8 (OVERFLOW)!  (Had a carry in to the MSB!) Sign of out != sign of in</a:t>
            </a:r>
          </a:p>
          <a:p>
            <a:r>
              <a:rPr lang="en-US" dirty="0" smtClean="0"/>
              <a:t>7 + (-3)  0111+ 1101 =    1100 = -4</a:t>
            </a:r>
          </a:p>
          <a:p>
            <a:r>
              <a:rPr lang="en-US" dirty="0" smtClean="0"/>
              <a:t>-7+-3 = 1001 + 1101 =    0110 (</a:t>
            </a:r>
            <a:r>
              <a:rPr lang="en-US" dirty="0" err="1" smtClean="0"/>
              <a:t>cout</a:t>
            </a:r>
            <a:r>
              <a:rPr lang="en-US" dirty="0" smtClean="0"/>
              <a:t> = 1) (Did not have a carry in to the MSB)</a:t>
            </a:r>
          </a:p>
          <a:p>
            <a:r>
              <a:rPr lang="en-US" dirty="0" smtClean="0"/>
              <a:t>-7+-1 = 1001 + 1111 =    1000 (</a:t>
            </a:r>
            <a:r>
              <a:rPr lang="en-US" dirty="0" err="1" smtClean="0"/>
              <a:t>cout</a:t>
            </a:r>
            <a:r>
              <a:rPr lang="en-US" dirty="0" smtClean="0"/>
              <a:t> = 1)</a:t>
            </a:r>
          </a:p>
          <a:p>
            <a:endParaRPr lang="en-US" dirty="0" smtClean="0"/>
          </a:p>
          <a:p>
            <a:endParaRPr lang="en-US" dirty="0" smtClean="0"/>
          </a:p>
        </p:txBody>
      </p:sp>
    </p:spTree>
    <p:extLst>
      <p:ext uri="{BB962C8B-B14F-4D97-AF65-F5344CB8AC3E}">
        <p14:creationId xmlns:p14="http://schemas.microsoft.com/office/powerpoint/2010/main" val="189399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22"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2078723" name="Rectangle 3"/>
          <p:cNvSpPr>
            <a:spLocks noGrp="1" noChangeArrowheads="1"/>
          </p:cNvSpPr>
          <p:nvPr>
            <p:ph type="body" idx="1"/>
          </p:nvPr>
        </p:nvSpPr>
        <p:spPr bwMode="auto">
          <a:xfrm>
            <a:off x="731856" y="4560902"/>
            <a:ext cx="5851497" cy="4319555"/>
          </a:xfrm>
          <a:prstGeom prst="rect">
            <a:avLst/>
          </a:prstGeom>
          <a:noFill/>
          <a:ln>
            <a:miter lim="800000"/>
            <a:headEnd/>
            <a:tailEnd/>
          </a:ln>
        </p:spPr>
        <p:txBody>
          <a:bodyPr lIns="96642" tIns="48321" rIns="96642" bIns="48321"/>
          <a:lstStyle/>
          <a:p>
            <a:r>
              <a:rPr lang="en-US" dirty="0" smtClean="0"/>
              <a:t>a – b, where b is so large that –B overflows</a:t>
            </a:r>
          </a:p>
          <a:p>
            <a:r>
              <a:rPr lang="en-US" dirty="0" smtClean="0"/>
              <a:t>B must be -8,</a:t>
            </a:r>
            <a:r>
              <a:rPr lang="en-US" baseline="0" dirty="0" smtClean="0"/>
              <a:t> so that –B = -8</a:t>
            </a:r>
            <a:endParaRPr lang="en-US" baseline="0" dirty="0"/>
          </a:p>
          <a:p>
            <a:r>
              <a:rPr lang="en-US" baseline="0" dirty="0" smtClean="0"/>
              <a:t>last bit will change</a:t>
            </a:r>
          </a:p>
          <a:p>
            <a:r>
              <a:rPr lang="en-US" baseline="0" dirty="0" smtClean="0"/>
              <a:t>if a &gt;= 0, will correctly signal overflow</a:t>
            </a:r>
          </a:p>
          <a:p>
            <a:r>
              <a:rPr lang="en-US" baseline="0" dirty="0" smtClean="0"/>
              <a:t>if a &lt; 0, will correctly subtract and not signal overflow</a:t>
            </a:r>
          </a:p>
        </p:txBody>
      </p:sp>
    </p:spTree>
    <p:extLst>
      <p:ext uri="{BB962C8B-B14F-4D97-AF65-F5344CB8AC3E}">
        <p14:creationId xmlns:p14="http://schemas.microsoft.com/office/powerpoint/2010/main" val="58442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66589">
              <a:defRPr/>
            </a:pPr>
            <a:r>
              <a:rPr lang="en-US" dirty="0" smtClean="0"/>
              <a:t>637 has a 1’s place , 10’s place and 100’s place</a:t>
            </a:r>
          </a:p>
          <a:p>
            <a:pPr marL="0" lvl="2" defTabSz="966589">
              <a:defRPr/>
            </a:pPr>
            <a:r>
              <a:rPr lang="en-US" dirty="0" smtClean="0"/>
              <a:t>Show</a:t>
            </a:r>
            <a:r>
              <a:rPr lang="en-US" baseline="0" dirty="0" smtClean="0"/>
              <a:t> how to go from </a:t>
            </a:r>
            <a:endParaRPr lang="en-US" dirty="0" smtClean="0"/>
          </a:p>
          <a:p>
            <a:endParaRPr lang="en-US" dirty="0"/>
          </a:p>
        </p:txBody>
      </p:sp>
      <p:sp>
        <p:nvSpPr>
          <p:cNvPr id="4" name="Slide Number Placeholder 3"/>
          <p:cNvSpPr>
            <a:spLocks noGrp="1"/>
          </p:cNvSpPr>
          <p:nvPr>
            <p:ph type="sldNum" sz="quarter" idx="10"/>
          </p:nvPr>
        </p:nvSpPr>
        <p:spPr/>
        <p:txBody>
          <a:bodyPr/>
          <a:lstStyle/>
          <a:p>
            <a:fld id="{72A4D94F-AF2A-4900-812D-72EEE052D4BF}" type="slidenum">
              <a:rPr lang="en-US" smtClean="0"/>
              <a:t>5</a:t>
            </a:fld>
            <a:endParaRPr lang="en-US"/>
          </a:p>
        </p:txBody>
      </p:sp>
    </p:spTree>
    <p:extLst>
      <p:ext uri="{BB962C8B-B14F-4D97-AF65-F5344CB8AC3E}">
        <p14:creationId xmlns:p14="http://schemas.microsoft.com/office/powerpoint/2010/main" val="152447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Place location of question better in</a:t>
            </a:r>
            <a:r>
              <a:rPr lang="en-US" baseline="0" dirty="0" smtClean="0"/>
              <a:t> slide</a:t>
            </a:r>
          </a:p>
          <a:p>
            <a:endParaRPr lang="en-US" dirty="0" smtClean="0"/>
          </a:p>
          <a:p>
            <a:r>
              <a:rPr lang="en-US" dirty="0" smtClean="0"/>
              <a:t>The</a:t>
            </a:r>
            <a:r>
              <a:rPr lang="en-US" baseline="0" dirty="0" smtClean="0"/>
              <a:t> base represents the number of </a:t>
            </a:r>
            <a:r>
              <a:rPr lang="en-US" i="1" baseline="0" dirty="0" smtClean="0"/>
              <a:t>unique</a:t>
            </a:r>
            <a:r>
              <a:rPr lang="en-US" i="0" baseline="0" dirty="0" smtClean="0"/>
              <a:t> symbols (decimal has 10, octal has 8, hexadecimal has 16, and binary has 2 unique symbols)</a:t>
            </a:r>
            <a:endParaRPr lang="en-US" dirty="0" smtClean="0"/>
          </a:p>
          <a:p>
            <a:r>
              <a:rPr lang="en-US" dirty="0" smtClean="0"/>
              <a:t>Every group of four bits is called a nibble, every group of 8</a:t>
            </a:r>
            <a:r>
              <a:rPr lang="en-US" baseline="0" dirty="0" smtClean="0"/>
              <a:t> bits is a byte</a:t>
            </a:r>
            <a:endParaRPr lang="en-US" dirty="0"/>
          </a:p>
        </p:txBody>
      </p:sp>
      <p:sp>
        <p:nvSpPr>
          <p:cNvPr id="4" name="Slide Number Placeholder 3"/>
          <p:cNvSpPr>
            <a:spLocks noGrp="1"/>
          </p:cNvSpPr>
          <p:nvPr>
            <p:ph type="sldNum" sz="quarter" idx="10"/>
          </p:nvPr>
        </p:nvSpPr>
        <p:spPr/>
        <p:txBody>
          <a:bodyPr/>
          <a:lstStyle/>
          <a:p>
            <a:fld id="{E3319CCA-ADF8-4579-8445-1A18296D9BCC}" type="slidenum">
              <a:rPr lang="en-US" smtClean="0"/>
              <a:t>6</a:t>
            </a:fld>
            <a:endParaRPr lang="en-US"/>
          </a:p>
        </p:txBody>
      </p:sp>
    </p:spTree>
    <p:extLst>
      <p:ext uri="{BB962C8B-B14F-4D97-AF65-F5344CB8AC3E}">
        <p14:creationId xmlns:p14="http://schemas.microsoft.com/office/powerpoint/2010/main" val="288388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group of four bits is called a nibble, every group of 8</a:t>
            </a:r>
            <a:r>
              <a:rPr lang="en-US" baseline="0" dirty="0" smtClean="0"/>
              <a:t> bits is a byte</a:t>
            </a:r>
            <a:endParaRPr lang="en-US" dirty="0"/>
          </a:p>
        </p:txBody>
      </p:sp>
      <p:sp>
        <p:nvSpPr>
          <p:cNvPr id="4" name="Slide Number Placeholder 3"/>
          <p:cNvSpPr>
            <a:spLocks noGrp="1"/>
          </p:cNvSpPr>
          <p:nvPr>
            <p:ph type="sldNum" sz="quarter" idx="10"/>
          </p:nvPr>
        </p:nvSpPr>
        <p:spPr/>
        <p:txBody>
          <a:bodyPr/>
          <a:lstStyle/>
          <a:p>
            <a:fld id="{E3319CCA-ADF8-4579-8445-1A18296D9BCC}" type="slidenum">
              <a:rPr lang="en-US" smtClean="0"/>
              <a:t>7</a:t>
            </a:fld>
            <a:endParaRPr lang="en-US"/>
          </a:p>
        </p:txBody>
      </p:sp>
    </p:spTree>
    <p:extLst>
      <p:ext uri="{BB962C8B-B14F-4D97-AF65-F5344CB8AC3E}">
        <p14:creationId xmlns:p14="http://schemas.microsoft.com/office/powerpoint/2010/main" val="347937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257302" y="722313"/>
            <a:ext cx="4799013" cy="3598862"/>
          </a:xfrm>
          <a:prstGeom prst="rect">
            <a:avLst/>
          </a:prstGeom>
          <a:solidFill>
            <a:srgbClr val="FFFFFF"/>
          </a:solidFill>
          <a:ln w="9525">
            <a:solidFill>
              <a:srgbClr val="000000"/>
            </a:solidFill>
            <a:miter lim="800000"/>
            <a:headEnd/>
            <a:tailEnd/>
          </a:ln>
          <a:effectLst/>
        </p:spPr>
        <p:txBody>
          <a:bodyPr wrap="none" lIns="91430" tIns="45715" rIns="91430" bIns="45715" anchor="ctr"/>
          <a:lstStyle/>
          <a:p>
            <a:endParaRPr lang="en-US" dirty="0">
              <a:latin typeface="Calibri" pitchFamily="34" charset="0"/>
            </a:endParaRPr>
          </a:p>
        </p:txBody>
      </p:sp>
      <p:sp>
        <p:nvSpPr>
          <p:cNvPr id="69634" name="Rectangle 2"/>
          <p:cNvSpPr txBox="1">
            <a:spLocks noGrp="1" noChangeArrowheads="1"/>
          </p:cNvSpPr>
          <p:nvPr>
            <p:ph type="body"/>
          </p:nvPr>
        </p:nvSpPr>
        <p:spPr bwMode="auto">
          <a:xfrm>
            <a:off x="731840" y="4560888"/>
            <a:ext cx="5851525" cy="4329112"/>
          </a:xfrm>
          <a:prstGeom prst="rect">
            <a:avLst/>
          </a:prstGeom>
          <a:solidFill>
            <a:srgbClr val="FFFFFF"/>
          </a:solidFill>
          <a:ln w="9360">
            <a:solidFill>
              <a:srgbClr val="000000"/>
            </a:solidFill>
            <a:miter lim="800000"/>
            <a:headEnd/>
            <a:tailEnd/>
          </a:ln>
        </p:spPr>
        <p:txBody>
          <a:bodyPr wrap="none" anchor="ctr"/>
          <a:lstStyle/>
          <a:p>
            <a:r>
              <a:rPr lang="en-US" dirty="0" smtClean="0">
                <a:latin typeface="Calibri" pitchFamily="34" charset="0"/>
              </a:rPr>
              <a:t>**Convert</a:t>
            </a:r>
            <a:r>
              <a:rPr lang="en-US" baseline="0" dirty="0" smtClean="0">
                <a:latin typeface="Calibri" pitchFamily="34" charset="0"/>
              </a:rPr>
              <a:t> to a different base instead of same base**</a:t>
            </a:r>
          </a:p>
          <a:p>
            <a:endParaRPr lang="en-US" dirty="0" smtClean="0">
              <a:latin typeface="Calibri" pitchFamily="34" charset="0"/>
            </a:endParaRPr>
          </a:p>
          <a:p>
            <a:r>
              <a:rPr lang="en-US" dirty="0" smtClean="0">
                <a:latin typeface="Calibri" pitchFamily="34" charset="0"/>
              </a:rPr>
              <a:t>637 =</a:t>
            </a:r>
            <a:r>
              <a:rPr lang="en-US" baseline="0" dirty="0" smtClean="0">
                <a:latin typeface="Calibri" pitchFamily="34" charset="0"/>
              </a:rPr>
              <a:t> 0o1175 = 0b1001111101 = 0x27D </a:t>
            </a:r>
          </a:p>
          <a:p>
            <a:r>
              <a:rPr lang="en-US" baseline="0" dirty="0" err="1" smtClean="0">
                <a:latin typeface="Calibri" pitchFamily="34" charset="0"/>
              </a:rPr>
              <a:t>oct</a:t>
            </a:r>
            <a:r>
              <a:rPr lang="en-US" baseline="0" dirty="0" smtClean="0">
                <a:latin typeface="Calibri" pitchFamily="34" charset="0"/>
              </a:rPr>
              <a:t>: 637 : 79 : 9 : 1 : 0</a:t>
            </a:r>
          </a:p>
          <a:p>
            <a:r>
              <a:rPr lang="en-US" baseline="0" dirty="0" smtClean="0">
                <a:latin typeface="Calibri" pitchFamily="34" charset="0"/>
              </a:rPr>
              <a:t>bin: 637 : 318 : 159 : 79 : 39 : 19 : 9 : 4 : 2 : 1 : 0</a:t>
            </a:r>
          </a:p>
          <a:p>
            <a:r>
              <a:rPr lang="en-US" baseline="0" dirty="0" smtClean="0">
                <a:latin typeface="Calibri" pitchFamily="34" charset="0"/>
              </a:rPr>
              <a:t>hex: 637 : 39 : 2 : 0</a:t>
            </a:r>
          </a:p>
        </p:txBody>
      </p:sp>
    </p:spTree>
    <p:extLst>
      <p:ext uri="{BB962C8B-B14F-4D97-AF65-F5344CB8AC3E}">
        <p14:creationId xmlns:p14="http://schemas.microsoft.com/office/powerpoint/2010/main" val="350978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257302" y="722313"/>
            <a:ext cx="4799013" cy="3598862"/>
          </a:xfrm>
          <a:prstGeom prst="rect">
            <a:avLst/>
          </a:prstGeom>
          <a:solidFill>
            <a:srgbClr val="FFFFFF"/>
          </a:solidFill>
          <a:ln w="9525">
            <a:solidFill>
              <a:srgbClr val="000000"/>
            </a:solidFill>
            <a:miter lim="800000"/>
            <a:headEnd/>
            <a:tailEnd/>
          </a:ln>
          <a:effectLst/>
        </p:spPr>
        <p:txBody>
          <a:bodyPr wrap="none" lIns="91430" tIns="45715" rIns="91430" bIns="45715" anchor="ctr"/>
          <a:lstStyle/>
          <a:p>
            <a:endParaRPr lang="en-US" dirty="0">
              <a:latin typeface="Calibri" pitchFamily="34" charset="0"/>
            </a:endParaRPr>
          </a:p>
        </p:txBody>
      </p:sp>
      <p:sp>
        <p:nvSpPr>
          <p:cNvPr id="69634" name="Rectangle 2"/>
          <p:cNvSpPr txBox="1">
            <a:spLocks noGrp="1" noChangeArrowheads="1"/>
          </p:cNvSpPr>
          <p:nvPr>
            <p:ph type="body"/>
          </p:nvPr>
        </p:nvSpPr>
        <p:spPr bwMode="auto">
          <a:xfrm>
            <a:off x="731840" y="4560888"/>
            <a:ext cx="5851525" cy="4329112"/>
          </a:xfrm>
          <a:prstGeom prst="rect">
            <a:avLst/>
          </a:prstGeom>
          <a:solidFill>
            <a:srgbClr val="FFFFFF"/>
          </a:solidFill>
          <a:ln w="9360">
            <a:solidFill>
              <a:srgbClr val="000000"/>
            </a:solidFill>
            <a:miter lim="800000"/>
            <a:headEnd/>
            <a:tailEnd/>
          </a:ln>
        </p:spPr>
        <p:txBody>
          <a:bodyPr wrap="none" anchor="ctr"/>
          <a:lstStyle/>
          <a:p>
            <a:r>
              <a:rPr lang="en-US" dirty="0" smtClean="0">
                <a:latin typeface="Calibri" pitchFamily="34" charset="0"/>
              </a:rPr>
              <a:t>Ask students to write down binary number after we</a:t>
            </a:r>
            <a:r>
              <a:rPr lang="en-US" baseline="0" dirty="0" smtClean="0">
                <a:latin typeface="Calibri" pitchFamily="34" charset="0"/>
              </a:rPr>
              <a:t> figure it out.  The question is did they writ the MSB on the left?</a:t>
            </a:r>
            <a:endParaRPr lang="en-US" dirty="0" smtClean="0">
              <a:latin typeface="Calibri" pitchFamily="34" charset="0"/>
            </a:endParaRPr>
          </a:p>
          <a:p>
            <a:r>
              <a:rPr lang="en-US" dirty="0" smtClean="0">
                <a:latin typeface="Calibri" pitchFamily="34" charset="0"/>
              </a:rPr>
              <a:t>637 =</a:t>
            </a:r>
            <a:r>
              <a:rPr lang="en-US" baseline="0" dirty="0" smtClean="0">
                <a:latin typeface="Calibri" pitchFamily="34" charset="0"/>
              </a:rPr>
              <a:t> 0o1175 = 0b10 0111 1101 = 0x27D </a:t>
            </a:r>
          </a:p>
          <a:p>
            <a:r>
              <a:rPr lang="en-US" baseline="0" dirty="0" err="1" smtClean="0">
                <a:latin typeface="Calibri" pitchFamily="34" charset="0"/>
              </a:rPr>
              <a:t>oct</a:t>
            </a:r>
            <a:r>
              <a:rPr lang="en-US" baseline="0" dirty="0" smtClean="0">
                <a:latin typeface="Calibri" pitchFamily="34" charset="0"/>
              </a:rPr>
              <a:t>: 637 : 79 : 9 : 1 : 0</a:t>
            </a:r>
          </a:p>
          <a:p>
            <a:r>
              <a:rPr lang="en-US" baseline="0" dirty="0" smtClean="0">
                <a:latin typeface="Calibri" pitchFamily="34" charset="0"/>
              </a:rPr>
              <a:t>bin: 637 : 318 : 159 : 79 : 39 : 19 : 9 : 4 : 2 : 1 : 0</a:t>
            </a:r>
          </a:p>
          <a:p>
            <a:r>
              <a:rPr lang="en-US" baseline="0" dirty="0" smtClean="0">
                <a:latin typeface="Calibri" pitchFamily="34" charset="0"/>
              </a:rPr>
              <a:t>hex: 637 : 39 : 2 : 0</a:t>
            </a:r>
          </a:p>
        </p:txBody>
      </p:sp>
    </p:spTree>
    <p:extLst>
      <p:ext uri="{BB962C8B-B14F-4D97-AF65-F5344CB8AC3E}">
        <p14:creationId xmlns:p14="http://schemas.microsoft.com/office/powerpoint/2010/main" val="95287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257302" y="722313"/>
            <a:ext cx="4799013" cy="3598862"/>
          </a:xfrm>
          <a:prstGeom prst="rect">
            <a:avLst/>
          </a:prstGeom>
          <a:solidFill>
            <a:srgbClr val="FFFFFF"/>
          </a:solidFill>
          <a:ln w="9525">
            <a:solidFill>
              <a:srgbClr val="000000"/>
            </a:solidFill>
            <a:miter lim="800000"/>
            <a:headEnd/>
            <a:tailEnd/>
          </a:ln>
          <a:effectLst/>
        </p:spPr>
        <p:txBody>
          <a:bodyPr wrap="none" lIns="91430" tIns="45715" rIns="91430" bIns="45715" anchor="ctr"/>
          <a:lstStyle/>
          <a:p>
            <a:endParaRPr lang="en-US" dirty="0">
              <a:latin typeface="Calibri" pitchFamily="34" charset="0"/>
            </a:endParaRPr>
          </a:p>
        </p:txBody>
      </p:sp>
      <p:sp>
        <p:nvSpPr>
          <p:cNvPr id="69634" name="Rectangle 2"/>
          <p:cNvSpPr txBox="1">
            <a:spLocks noGrp="1" noChangeArrowheads="1"/>
          </p:cNvSpPr>
          <p:nvPr>
            <p:ph type="body"/>
          </p:nvPr>
        </p:nvSpPr>
        <p:spPr bwMode="auto">
          <a:xfrm>
            <a:off x="731840" y="4560888"/>
            <a:ext cx="5851525" cy="4329112"/>
          </a:xfrm>
          <a:prstGeom prst="rect">
            <a:avLst/>
          </a:prstGeom>
          <a:solidFill>
            <a:srgbClr val="FFFFFF"/>
          </a:solidFill>
          <a:ln w="9360">
            <a:solidFill>
              <a:srgbClr val="000000"/>
            </a:solidFill>
            <a:miter lim="800000"/>
            <a:headEnd/>
            <a:tailEnd/>
          </a:ln>
        </p:spPr>
        <p:txBody>
          <a:bodyPr wrap="none" anchor="ctr"/>
          <a:lstStyle/>
          <a:p>
            <a:r>
              <a:rPr lang="en-US" dirty="0" smtClean="0">
                <a:latin typeface="Calibri" pitchFamily="34" charset="0"/>
              </a:rPr>
              <a:t>Is 637 same as 0x 637 ?</a:t>
            </a:r>
          </a:p>
          <a:p>
            <a:endParaRPr lang="en-US" dirty="0" smtClean="0">
              <a:latin typeface="Calibri" pitchFamily="34" charset="0"/>
            </a:endParaRPr>
          </a:p>
          <a:p>
            <a:r>
              <a:rPr lang="en-US" dirty="0" smtClean="0">
                <a:latin typeface="Calibri" pitchFamily="34" charset="0"/>
              </a:rPr>
              <a:t>637 =</a:t>
            </a:r>
            <a:r>
              <a:rPr lang="en-US" baseline="0" dirty="0" smtClean="0">
                <a:latin typeface="Calibri" pitchFamily="34" charset="0"/>
              </a:rPr>
              <a:t> 0o1175 = 0b10 0111 1101 = 0x27D </a:t>
            </a:r>
          </a:p>
          <a:p>
            <a:r>
              <a:rPr lang="en-US" baseline="0" dirty="0" err="1" smtClean="0">
                <a:latin typeface="Calibri" pitchFamily="34" charset="0"/>
              </a:rPr>
              <a:t>oct</a:t>
            </a:r>
            <a:r>
              <a:rPr lang="en-US" baseline="0" dirty="0" smtClean="0">
                <a:latin typeface="Calibri" pitchFamily="34" charset="0"/>
              </a:rPr>
              <a:t>: 637 : 79 : 9 : 1 : 0</a:t>
            </a:r>
          </a:p>
          <a:p>
            <a:r>
              <a:rPr lang="en-US" baseline="0" dirty="0" smtClean="0">
                <a:latin typeface="Calibri" pitchFamily="34" charset="0"/>
              </a:rPr>
              <a:t>bin: 637 : 318 : 159 : 79 : 39 : 19 : 9 : 4 : 2 : 1 : 0</a:t>
            </a:r>
          </a:p>
          <a:p>
            <a:r>
              <a:rPr lang="en-US" baseline="0" dirty="0" smtClean="0">
                <a:latin typeface="Calibri" pitchFamily="34" charset="0"/>
              </a:rPr>
              <a:t>hex: 637 : 39 : 2 : 0</a:t>
            </a:r>
          </a:p>
        </p:txBody>
      </p:sp>
    </p:spTree>
    <p:extLst>
      <p:ext uri="{BB962C8B-B14F-4D97-AF65-F5344CB8AC3E}">
        <p14:creationId xmlns:p14="http://schemas.microsoft.com/office/powerpoint/2010/main" val="3254681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257302" y="722313"/>
            <a:ext cx="4799013" cy="3598862"/>
          </a:xfrm>
          <a:prstGeom prst="rect">
            <a:avLst/>
          </a:prstGeom>
          <a:solidFill>
            <a:srgbClr val="FFFFFF"/>
          </a:solidFill>
          <a:ln w="9525">
            <a:solidFill>
              <a:srgbClr val="000000"/>
            </a:solidFill>
            <a:miter lim="800000"/>
            <a:headEnd/>
            <a:tailEnd/>
          </a:ln>
          <a:effectLst/>
        </p:spPr>
        <p:txBody>
          <a:bodyPr wrap="none" lIns="91430" tIns="45715" rIns="91430" bIns="45715" anchor="ctr"/>
          <a:lstStyle/>
          <a:p>
            <a:endParaRPr lang="en-US" dirty="0">
              <a:latin typeface="Calibri" pitchFamily="34" charset="0"/>
            </a:endParaRPr>
          </a:p>
        </p:txBody>
      </p:sp>
      <p:sp>
        <p:nvSpPr>
          <p:cNvPr id="69634" name="Rectangle 2"/>
          <p:cNvSpPr txBox="1">
            <a:spLocks noGrp="1" noChangeArrowheads="1"/>
          </p:cNvSpPr>
          <p:nvPr>
            <p:ph type="body"/>
          </p:nvPr>
        </p:nvSpPr>
        <p:spPr bwMode="auto">
          <a:xfrm>
            <a:off x="731840" y="4560888"/>
            <a:ext cx="5851525" cy="4329112"/>
          </a:xfrm>
          <a:prstGeom prst="rect">
            <a:avLst/>
          </a:prstGeom>
          <a:solidFill>
            <a:srgbClr val="FFFFFF"/>
          </a:solidFill>
          <a:ln w="9360">
            <a:solidFill>
              <a:srgbClr val="000000"/>
            </a:solidFill>
            <a:miter lim="800000"/>
            <a:headEnd/>
            <a:tailEnd/>
          </a:ln>
        </p:spPr>
        <p:txBody>
          <a:bodyPr wrap="none" anchor="ctr"/>
          <a:lstStyle/>
          <a:p>
            <a:r>
              <a:rPr lang="en-US" dirty="0" smtClean="0">
                <a:latin typeface="Calibri" pitchFamily="34" charset="0"/>
              </a:rPr>
              <a:t>**Convert</a:t>
            </a:r>
            <a:r>
              <a:rPr lang="en-US" baseline="0" dirty="0" smtClean="0">
                <a:latin typeface="Calibri" pitchFamily="34" charset="0"/>
              </a:rPr>
              <a:t> to a different base instead of same base**</a:t>
            </a:r>
          </a:p>
          <a:p>
            <a:endParaRPr lang="en-US" dirty="0" smtClean="0">
              <a:latin typeface="Calibri" pitchFamily="34" charset="0"/>
            </a:endParaRPr>
          </a:p>
          <a:p>
            <a:r>
              <a:rPr lang="en-US" dirty="0" smtClean="0">
                <a:latin typeface="Calibri" pitchFamily="34" charset="0"/>
              </a:rPr>
              <a:t>637 =</a:t>
            </a:r>
            <a:r>
              <a:rPr lang="en-US" baseline="0" dirty="0" smtClean="0">
                <a:latin typeface="Calibri" pitchFamily="34" charset="0"/>
              </a:rPr>
              <a:t> 0o1175 = 0b1001111101 = 0x27D </a:t>
            </a:r>
          </a:p>
          <a:p>
            <a:r>
              <a:rPr lang="en-US" baseline="0" dirty="0" err="1" smtClean="0">
                <a:latin typeface="Calibri" pitchFamily="34" charset="0"/>
              </a:rPr>
              <a:t>oct</a:t>
            </a:r>
            <a:r>
              <a:rPr lang="en-US" baseline="0" dirty="0" smtClean="0">
                <a:latin typeface="Calibri" pitchFamily="34" charset="0"/>
              </a:rPr>
              <a:t>: 637 : 79 : 9 : 1 : 0</a:t>
            </a:r>
          </a:p>
          <a:p>
            <a:r>
              <a:rPr lang="en-US" baseline="0" dirty="0" smtClean="0">
                <a:latin typeface="Calibri" pitchFamily="34" charset="0"/>
              </a:rPr>
              <a:t>bin: 637 : 318 : 159 : 79 : 39 : 19 : 9 : 4 : 2 : 1 : 0</a:t>
            </a:r>
          </a:p>
          <a:p>
            <a:r>
              <a:rPr lang="en-US" baseline="0" dirty="0" smtClean="0">
                <a:latin typeface="Calibri" pitchFamily="34" charset="0"/>
              </a:rPr>
              <a:t>hex: 637 : 39 : 2 : 0</a:t>
            </a:r>
          </a:p>
        </p:txBody>
      </p:sp>
    </p:spTree>
    <p:extLst>
      <p:ext uri="{BB962C8B-B14F-4D97-AF65-F5344CB8AC3E}">
        <p14:creationId xmlns:p14="http://schemas.microsoft.com/office/powerpoint/2010/main" val="179597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371600" y="3886200"/>
            <a:ext cx="6400800" cy="2057400"/>
          </a:xfrm>
        </p:spPr>
        <p:txBody>
          <a:bodyPr>
            <a:noAutofit/>
          </a:bodyPr>
          <a:lstStyle>
            <a:lvl1pPr marL="0" indent="0" algn="ctr">
              <a:buNone/>
              <a:defRPr sz="28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CS 3410, Spring 2014</a:t>
            </a:r>
          </a:p>
          <a:p>
            <a:r>
              <a:rPr lang="en-US" dirty="0" smtClean="0"/>
              <a:t>Computer Science</a:t>
            </a:r>
          </a:p>
          <a:p>
            <a:r>
              <a:rPr lang="en-US" dirty="0" smtClean="0"/>
              <a:t>Cornell University</a:t>
            </a:r>
            <a:endParaRPr lang="en-US" dirty="0"/>
          </a:p>
        </p:txBody>
      </p:sp>
      <p:sp>
        <p:nvSpPr>
          <p:cNvPr id="4" name="Date Placeholder 3"/>
          <p:cNvSpPr>
            <a:spLocks noGrp="1"/>
          </p:cNvSpPr>
          <p:nvPr>
            <p:ph type="dt" sz="half" idx="10"/>
          </p:nvPr>
        </p:nvSpPr>
        <p:spPr/>
        <p:txBody>
          <a:bodyPr/>
          <a:lstStyle/>
          <a:p>
            <a:fld id="{0291F04E-0558-49D7-83D7-0EA3FDD97FD3}"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0A56F-BD0F-4BDF-9912-D1E89E9626C0}" type="slidenum">
              <a:rPr lang="en-US" smtClean="0"/>
              <a:t>‹#›</a:t>
            </a:fld>
            <a:endParaRPr lang="en-US"/>
          </a:p>
        </p:txBody>
      </p:sp>
    </p:spTree>
    <p:extLst>
      <p:ext uri="{BB962C8B-B14F-4D97-AF65-F5344CB8AC3E}">
        <p14:creationId xmlns:p14="http://schemas.microsoft.com/office/powerpoint/2010/main" val="398556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1F04E-0558-49D7-83D7-0EA3FDD97FD3}"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0A56F-BD0F-4BDF-9912-D1E89E9626C0}" type="slidenum">
              <a:rPr lang="en-US" smtClean="0"/>
              <a:t>‹#›</a:t>
            </a:fld>
            <a:endParaRPr lang="en-US"/>
          </a:p>
        </p:txBody>
      </p:sp>
    </p:spTree>
    <p:extLst>
      <p:ext uri="{BB962C8B-B14F-4D97-AF65-F5344CB8AC3E}">
        <p14:creationId xmlns:p14="http://schemas.microsoft.com/office/powerpoint/2010/main" val="307442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1F04E-0558-49D7-83D7-0EA3FDD97FD3}"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0A56F-BD0F-4BDF-9912-D1E89E9626C0}" type="slidenum">
              <a:rPr lang="en-US" smtClean="0"/>
              <a:t>‹#›</a:t>
            </a:fld>
            <a:endParaRPr lang="en-US"/>
          </a:p>
        </p:txBody>
      </p:sp>
    </p:spTree>
    <p:extLst>
      <p:ext uri="{BB962C8B-B14F-4D97-AF65-F5344CB8AC3E}">
        <p14:creationId xmlns:p14="http://schemas.microsoft.com/office/powerpoint/2010/main" val="169784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1F04E-0558-49D7-83D7-0EA3FDD97FD3}" type="datetimeFigureOut">
              <a:rPr lang="en-US" smtClean="0"/>
              <a:t>8/31/2015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D0A56F-BD0F-4BDF-9912-D1E89E9626C0}" type="slidenum">
              <a:rPr lang="en-US" smtClean="0"/>
              <a:t>‹#›</a:t>
            </a:fld>
            <a:endParaRPr lang="en-US"/>
          </a:p>
        </p:txBody>
      </p:sp>
    </p:spTree>
    <p:extLst>
      <p:ext uri="{BB962C8B-B14F-4D97-AF65-F5344CB8AC3E}">
        <p14:creationId xmlns:p14="http://schemas.microsoft.com/office/powerpoint/2010/main" val="38371661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52400"/>
            <a:ext cx="8686800" cy="533400"/>
          </a:xfrm>
          <a:prstGeom prst="rect">
            <a:avLst/>
          </a:prstGeom>
          <a:noFill/>
          <a:ln>
            <a:noFill/>
          </a:ln>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838200"/>
            <a:ext cx="8686800" cy="5638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1F04E-0558-49D7-83D7-0EA3FDD97FD3}" type="datetimeFigureOut">
              <a:rPr lang="en-US" smtClean="0"/>
              <a:t>8/31/2015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0A56F-BD0F-4BDF-9912-D1E89E9626C0}" type="slidenum">
              <a:rPr lang="en-US" smtClean="0"/>
              <a:t>‹#›</a:t>
            </a:fld>
            <a:endParaRPr lang="en-US"/>
          </a:p>
        </p:txBody>
      </p:sp>
    </p:spTree>
    <p:extLst>
      <p:ext uri="{BB962C8B-B14F-4D97-AF65-F5344CB8AC3E}">
        <p14:creationId xmlns:p14="http://schemas.microsoft.com/office/powerpoint/2010/main" val="33158857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Lst>
  <p:txStyles>
    <p:titleStyle>
      <a:lvl1pPr algn="ctr" defTabSz="914400" rtl="0" eaLnBrk="1" latinLnBrk="0" hangingPunct="1">
        <a:spcBef>
          <a:spcPct val="0"/>
        </a:spcBef>
        <a:buNone/>
        <a:defRPr sz="4400" kern="1200">
          <a:ln>
            <a:solidFill>
              <a:schemeClr val="accent5">
                <a:lumMod val="60000"/>
                <a:lumOff val="40000"/>
              </a:schemeClr>
            </a:solidFill>
          </a:ln>
          <a:solidFill>
            <a:schemeClr val="accent5">
              <a:lumMod val="60000"/>
              <a:lumOff val="40000"/>
            </a:schemeClr>
          </a:solidFill>
          <a:latin typeface="+mj-lt"/>
          <a:ea typeface="+mj-ea"/>
          <a:cs typeface="+mj-cs"/>
        </a:defRPr>
      </a:lvl1pPr>
    </p:titleStyle>
    <p:bodyStyle>
      <a:lvl1pPr marL="0" indent="0" algn="l" defTabSz="914400" rtl="0" eaLnBrk="1" latinLnBrk="0" hangingPunct="1">
        <a:spcBef>
          <a:spcPct val="20000"/>
        </a:spcBef>
        <a:buFontTx/>
        <a:buNone/>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5">
            <a:lumMod val="60000"/>
            <a:lumOff val="40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lumMod val="60000"/>
            <a:lumOff val="40000"/>
          </a:schemeClr>
        </a:buClr>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5">
            <a:lumMod val="60000"/>
            <a:lumOff val="40000"/>
          </a:schemeClr>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lumMod val="60000"/>
            <a:lumOff val="40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jpeg"/><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jpe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8.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0.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8.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5.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dirty="0" smtClean="0"/>
              <a:t>Numbers and Arithmetic</a:t>
            </a:r>
            <a:endParaRPr lang="en-US" dirty="0"/>
          </a:p>
        </p:txBody>
      </p:sp>
      <p:sp>
        <p:nvSpPr>
          <p:cNvPr id="3" name="Subtitle 2"/>
          <p:cNvSpPr>
            <a:spLocks noGrp="1"/>
          </p:cNvSpPr>
          <p:nvPr>
            <p:ph type="subTitle" idx="1"/>
          </p:nvPr>
        </p:nvSpPr>
        <p:spPr>
          <a:xfrm>
            <a:off x="1371600" y="3581400"/>
            <a:ext cx="6400800" cy="1676400"/>
          </a:xfrm>
        </p:spPr>
        <p:txBody>
          <a:bodyPr/>
          <a:lstStyle/>
          <a:p>
            <a:r>
              <a:rPr lang="en-US" b="1" dirty="0" smtClean="0"/>
              <a:t>Instructor Dr. Jianhui Yue</a:t>
            </a:r>
          </a:p>
          <a:p>
            <a:r>
              <a:rPr lang="en-US" b="1" dirty="0" smtClean="0"/>
              <a:t>CSE278  Fall 2015</a:t>
            </a:r>
          </a:p>
          <a:p>
            <a:r>
              <a:rPr lang="en-US" dirty="0" smtClean="0"/>
              <a:t>Miami University</a:t>
            </a:r>
            <a:endParaRPr lang="en-US" dirty="0"/>
          </a:p>
        </p:txBody>
      </p:sp>
      <p:sp>
        <p:nvSpPr>
          <p:cNvPr id="5" name="TextBox 4"/>
          <p:cNvSpPr txBox="1"/>
          <p:nvPr/>
        </p:nvSpPr>
        <p:spPr>
          <a:xfrm>
            <a:off x="2743200" y="5522893"/>
            <a:ext cx="3810000" cy="584775"/>
          </a:xfrm>
          <a:prstGeom prst="rect">
            <a:avLst/>
          </a:prstGeom>
          <a:noFill/>
        </p:spPr>
        <p:txBody>
          <a:bodyPr wrap="square" rtlCol="0">
            <a:spAutoFit/>
          </a:bodyPr>
          <a:lstStyle/>
          <a:p>
            <a:r>
              <a:rPr lang="en-US" sz="1400" dirty="0" smtClean="0"/>
              <a:t>Notes adapted from Dr. </a:t>
            </a:r>
            <a:r>
              <a:rPr lang="en-US" sz="1400" b="1" dirty="0"/>
              <a:t>Hakim Weatherspoon</a:t>
            </a:r>
          </a:p>
          <a:p>
            <a:endParaRPr lang="en-US" dirty="0"/>
          </a:p>
        </p:txBody>
      </p:sp>
    </p:spTree>
    <p:extLst>
      <p:ext uri="{BB962C8B-B14F-4D97-AF65-F5344CB8AC3E}">
        <p14:creationId xmlns:p14="http://schemas.microsoft.com/office/powerpoint/2010/main" val="3904874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of Values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 bits: 0 to 2</a:t>
            </a:r>
            <a:r>
              <a:rPr lang="en-US" baseline="30000" dirty="0" smtClean="0"/>
              <a:t>n</a:t>
            </a:r>
            <a:r>
              <a:rPr lang="en-US" dirty="0" smtClean="0"/>
              <a:t>-1</a:t>
            </a:r>
          </a:p>
          <a:p>
            <a:endParaRPr lang="en-US" dirty="0"/>
          </a:p>
          <a:p>
            <a:r>
              <a:rPr lang="en-US" dirty="0" smtClean="0"/>
              <a:t>E.g. 4 bits is 0000 to 1111 is 0 to 15 (2</a:t>
            </a:r>
            <a:r>
              <a:rPr lang="en-US" baseline="30000" dirty="0" smtClean="0"/>
              <a:t>4</a:t>
            </a:r>
            <a:r>
              <a:rPr lang="en-US" dirty="0" smtClean="0"/>
              <a:t>-1)</a:t>
            </a:r>
          </a:p>
          <a:p>
            <a:endParaRPr lang="en-US" dirty="0" smtClean="0"/>
          </a:p>
          <a:p>
            <a:r>
              <a:rPr lang="en-US" dirty="0" smtClean="0"/>
              <a:t>		x3∙2</a:t>
            </a:r>
            <a:r>
              <a:rPr lang="en-US" baseline="30000" dirty="0" smtClean="0"/>
              <a:t>3 </a:t>
            </a:r>
            <a:r>
              <a:rPr lang="en-US" dirty="0" smtClean="0"/>
              <a:t>+ x2∙2</a:t>
            </a:r>
            <a:r>
              <a:rPr lang="en-US" baseline="30000" dirty="0" smtClean="0"/>
              <a:t>2 </a:t>
            </a:r>
            <a:r>
              <a:rPr lang="en-US" dirty="0" smtClean="0"/>
              <a:t>+ x1∙2</a:t>
            </a:r>
            <a:r>
              <a:rPr lang="en-US" baseline="30000" dirty="0" smtClean="0"/>
              <a:t>1 </a:t>
            </a:r>
            <a:r>
              <a:rPr lang="en-US" dirty="0" smtClean="0"/>
              <a:t>+ x0∙</a:t>
            </a:r>
            <a:r>
              <a:rPr lang="en-US" dirty="0"/>
              <a:t>2</a:t>
            </a:r>
            <a:r>
              <a:rPr lang="en-US" baseline="30000" dirty="0"/>
              <a:t>0 </a:t>
            </a:r>
            <a:endParaRPr lang="en-US" dirty="0"/>
          </a:p>
          <a:p>
            <a:endParaRPr lang="en-US" dirty="0"/>
          </a:p>
          <a:p>
            <a:r>
              <a:rPr lang="en-US" dirty="0"/>
              <a:t>E.g. </a:t>
            </a:r>
            <a:r>
              <a:rPr lang="en-US" dirty="0" smtClean="0"/>
              <a:t>32 </a:t>
            </a:r>
            <a:r>
              <a:rPr lang="en-US" dirty="0"/>
              <a:t>bits </a:t>
            </a:r>
            <a:r>
              <a:rPr lang="en-US" dirty="0" smtClean="0"/>
              <a:t>is </a:t>
            </a:r>
          </a:p>
          <a:p>
            <a:r>
              <a:rPr lang="en-US" dirty="0" smtClean="0"/>
              <a:t>    0000 </a:t>
            </a:r>
            <a:r>
              <a:rPr lang="en-US" dirty="0"/>
              <a:t>0000 </a:t>
            </a:r>
            <a:r>
              <a:rPr lang="en-US" dirty="0" smtClean="0"/>
              <a:t>0000 </a:t>
            </a:r>
            <a:r>
              <a:rPr lang="en-US" dirty="0"/>
              <a:t>0000 </a:t>
            </a:r>
            <a:r>
              <a:rPr lang="en-US" dirty="0" smtClean="0"/>
              <a:t>0000 </a:t>
            </a:r>
            <a:r>
              <a:rPr lang="en-US" dirty="0"/>
              <a:t>0000</a:t>
            </a:r>
            <a:r>
              <a:rPr lang="en-US" dirty="0" smtClean="0"/>
              <a:t> 0000 </a:t>
            </a:r>
            <a:r>
              <a:rPr lang="en-US" dirty="0"/>
              <a:t>0000 to </a:t>
            </a:r>
            <a:endParaRPr lang="en-US" dirty="0" smtClean="0"/>
          </a:p>
          <a:p>
            <a:r>
              <a:rPr lang="en-US" dirty="0" smtClean="0"/>
              <a:t>    1111 </a:t>
            </a:r>
            <a:r>
              <a:rPr lang="en-US" dirty="0"/>
              <a:t>1111 1111 1111 1111 1111 </a:t>
            </a:r>
            <a:r>
              <a:rPr lang="en-US" dirty="0" smtClean="0"/>
              <a:t>1111 1111 </a:t>
            </a:r>
          </a:p>
          <a:p>
            <a:r>
              <a:rPr lang="en-US" dirty="0" smtClean="0"/>
              <a:t>      is </a:t>
            </a:r>
            <a:r>
              <a:rPr lang="en-US" dirty="0"/>
              <a:t>0 to </a:t>
            </a:r>
            <a:r>
              <a:rPr lang="en-US" dirty="0" smtClean="0"/>
              <a:t>4,294,967,295 (2</a:t>
            </a:r>
            <a:r>
              <a:rPr lang="en-US" baseline="30000" dirty="0" smtClean="0"/>
              <a:t>32</a:t>
            </a:r>
            <a:r>
              <a:rPr lang="en-US" dirty="0" smtClean="0"/>
              <a:t>-1)</a:t>
            </a:r>
            <a:endParaRPr lang="en-US" dirty="0"/>
          </a:p>
          <a:p>
            <a:endParaRPr lang="en-US" dirty="0"/>
          </a:p>
          <a:p>
            <a:r>
              <a:rPr lang="en-US" dirty="0" smtClean="0"/>
              <a:t>	x31∙2</a:t>
            </a:r>
            <a:r>
              <a:rPr lang="en-US" baseline="30000" dirty="0" smtClean="0"/>
              <a:t>31 </a:t>
            </a:r>
            <a:r>
              <a:rPr lang="en-US" dirty="0" smtClean="0"/>
              <a:t>+ x30∙2</a:t>
            </a:r>
            <a:r>
              <a:rPr lang="en-US" baseline="30000" dirty="0" smtClean="0"/>
              <a:t>30 </a:t>
            </a:r>
            <a:r>
              <a:rPr lang="en-US" dirty="0"/>
              <a:t>+</a:t>
            </a:r>
            <a:r>
              <a:rPr lang="en-US" dirty="0" smtClean="0"/>
              <a:t> x29∙2</a:t>
            </a:r>
            <a:r>
              <a:rPr lang="en-US" baseline="30000" dirty="0" smtClean="0"/>
              <a:t>29 </a:t>
            </a:r>
            <a:r>
              <a:rPr lang="en-US" dirty="0" smtClean="0"/>
              <a:t>+ … + x1</a:t>
            </a:r>
            <a:r>
              <a:rPr lang="en-US" dirty="0"/>
              <a:t>∙2</a:t>
            </a:r>
            <a:r>
              <a:rPr lang="en-US" baseline="30000" dirty="0"/>
              <a:t>1 </a:t>
            </a:r>
            <a:r>
              <a:rPr lang="en-US" dirty="0"/>
              <a:t>+ x0∙2</a:t>
            </a:r>
            <a:r>
              <a:rPr lang="en-US" baseline="30000" dirty="0"/>
              <a:t>0</a:t>
            </a:r>
            <a:endParaRPr lang="en-US" dirty="0"/>
          </a:p>
        </p:txBody>
      </p:sp>
    </p:spTree>
    <p:extLst>
      <p:ext uri="{BB962C8B-B14F-4D97-AF65-F5344CB8AC3E}">
        <p14:creationId xmlns:p14="http://schemas.microsoft.com/office/powerpoint/2010/main" val="330351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custDataLst>
              <p:tags r:id="rId1"/>
            </p:custDataLst>
          </p:nvPr>
        </p:nvSpPr>
        <p:spPr>
          <a:ln/>
        </p:spPr>
        <p:txBody>
          <a:bodyPr anchor="ctr" anchorCtr="0">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Number Representations</a:t>
            </a:r>
            <a:endParaRPr lang="en-US" dirty="0"/>
          </a:p>
        </p:txBody>
      </p:sp>
      <p:sp>
        <p:nvSpPr>
          <p:cNvPr id="30722" name="Rectangle 2"/>
          <p:cNvSpPr>
            <a:spLocks noGrp="1" noChangeArrowheads="1"/>
          </p:cNvSpPr>
          <p:nvPr>
            <p:ph idx="1"/>
            <p:custDataLst>
              <p:tags r:id="rId2"/>
            </p:custDataLst>
          </p:nvPr>
        </p:nvSpPr>
        <p:spPr>
          <a:xfrm>
            <a:off x="76200" y="685800"/>
            <a:ext cx="9372600" cy="6324600"/>
          </a:xfrm>
          <a:ln/>
        </p:spPr>
        <p:txBody>
          <a:bodyPr>
            <a:normAutofit/>
          </a:bodyPr>
          <a:lstStyle/>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C</a:t>
            </a:r>
            <a:r>
              <a:rPr lang="en-US" dirty="0" smtClean="0"/>
              <a:t>onvert a base 10 number to a base 16 number</a:t>
            </a:r>
          </a:p>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chemeClr val="accent5">
                    <a:lumMod val="60000"/>
                    <a:lumOff val="40000"/>
                  </a:schemeClr>
                </a:solidFill>
              </a:rPr>
              <a:t>Base conversion</a:t>
            </a:r>
            <a:r>
              <a:rPr lang="en-US" dirty="0" smtClean="0"/>
              <a:t> via repetitive division</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Divide by base, write remainder, move left with quotient</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chemeClr val="accent5">
                    <a:lumMod val="60000"/>
                    <a:lumOff val="40000"/>
                  </a:schemeClr>
                </a:solidFill>
              </a:rPr>
              <a:t>637</a:t>
            </a:r>
            <a:r>
              <a:rPr lang="en-US" dirty="0" smtClean="0"/>
              <a:t> </a:t>
            </a:r>
            <a:r>
              <a:rPr lang="en-US" dirty="0" smtClean="0">
                <a:sym typeface="Symbol"/>
              </a:rPr>
              <a:t> 16 = 39	     remainder  </a:t>
            </a:r>
            <a:r>
              <a:rPr lang="en-US" dirty="0" smtClean="0">
                <a:solidFill>
                  <a:schemeClr val="accent5">
                    <a:lumMod val="60000"/>
                    <a:lumOff val="40000"/>
                  </a:schemeClr>
                </a:solidFill>
                <a:sym typeface="Symbol"/>
              </a:rPr>
              <a:t>13</a:t>
            </a:r>
            <a:r>
              <a:rPr lang="en-US" dirty="0" smtClean="0">
                <a:sym typeface="Symbol"/>
              </a:rPr>
              <a:t>   </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39  16 = 2        remainder   </a:t>
            </a:r>
            <a:r>
              <a:rPr lang="en-US" dirty="0">
                <a:solidFill>
                  <a:schemeClr val="accent5">
                    <a:lumMod val="60000"/>
                    <a:lumOff val="40000"/>
                  </a:schemeClr>
                </a:solidFill>
                <a:sym typeface="Symbol"/>
              </a:rPr>
              <a:t>7</a:t>
            </a:r>
            <a:endParaRPr lang="en-US" dirty="0" smtClean="0">
              <a:solidFill>
                <a:schemeClr val="accent5">
                  <a:lumMod val="60000"/>
                  <a:lumOff val="40000"/>
                </a:schemeClr>
              </a:solidFill>
              <a:sym typeface="Symbol"/>
            </a:endParaRP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2  16 = 0       remainder   </a:t>
            </a:r>
            <a:r>
              <a:rPr lang="en-US" dirty="0">
                <a:solidFill>
                  <a:schemeClr val="accent1"/>
                </a:solidFill>
                <a:sym typeface="Symbol"/>
              </a:rPr>
              <a:t> </a:t>
            </a:r>
            <a:r>
              <a:rPr lang="en-US" dirty="0" smtClean="0">
                <a:solidFill>
                  <a:schemeClr val="accent5">
                    <a:lumMod val="60000"/>
                    <a:lumOff val="40000"/>
                  </a:schemeClr>
                </a:solidFill>
                <a:sym typeface="Symbol"/>
              </a:rPr>
              <a:t>2</a:t>
            </a: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smtClean="0">
              <a:solidFill>
                <a:schemeClr val="accent1"/>
              </a:solidFill>
              <a:sym typeface="Symbol"/>
            </a:endParaRP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5">
                    <a:lumMod val="60000"/>
                    <a:lumOff val="40000"/>
                  </a:schemeClr>
                </a:solidFill>
                <a:sym typeface="Symbol"/>
              </a:rPr>
              <a:t>637</a:t>
            </a:r>
            <a:r>
              <a:rPr lang="en-US" sz="2800" dirty="0" smtClean="0">
                <a:solidFill>
                  <a:schemeClr val="accent1"/>
                </a:solidFill>
                <a:sym typeface="Symbol"/>
              </a:rPr>
              <a:t> </a:t>
            </a:r>
            <a:r>
              <a:rPr lang="en-US" sz="2800" dirty="0" smtClean="0">
                <a:sym typeface="Symbol"/>
              </a:rPr>
              <a:t>= 0x 2 7 13 = 0x 2 7 d</a:t>
            </a:r>
            <a:r>
              <a:rPr lang="en-US" sz="2800" dirty="0" smtClean="0">
                <a:solidFill>
                  <a:schemeClr val="accent1"/>
                </a:solidFill>
                <a:sym typeface="Symbol"/>
              </a:rPr>
              <a:t> </a:t>
            </a: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ym typeface="Symbol"/>
              </a:rPr>
              <a:t>Thus,</a:t>
            </a:r>
            <a:r>
              <a:rPr lang="en-US" sz="2800" dirty="0" smtClean="0">
                <a:solidFill>
                  <a:schemeClr val="accent1"/>
                </a:solidFill>
                <a:sym typeface="Symbol"/>
              </a:rPr>
              <a:t> </a:t>
            </a:r>
            <a:r>
              <a:rPr lang="en-US" sz="2800" dirty="0" smtClean="0">
                <a:solidFill>
                  <a:schemeClr val="accent5">
                    <a:lumMod val="60000"/>
                    <a:lumOff val="40000"/>
                  </a:schemeClr>
                </a:solidFill>
                <a:sym typeface="Symbol"/>
              </a:rPr>
              <a:t>637</a:t>
            </a:r>
            <a:r>
              <a:rPr lang="en-US" sz="2800" dirty="0" smtClean="0">
                <a:solidFill>
                  <a:schemeClr val="accent1"/>
                </a:solidFill>
                <a:sym typeface="Symbol"/>
              </a:rPr>
              <a:t> </a:t>
            </a:r>
            <a:r>
              <a:rPr lang="en-US" sz="2800" dirty="0" smtClean="0">
                <a:sym typeface="Symbol"/>
              </a:rPr>
              <a:t>=</a:t>
            </a:r>
            <a:r>
              <a:rPr lang="en-US" sz="2800" dirty="0" smtClean="0">
                <a:solidFill>
                  <a:schemeClr val="accent1"/>
                </a:solidFill>
                <a:sym typeface="Symbol"/>
              </a:rPr>
              <a:t> </a:t>
            </a:r>
            <a:r>
              <a:rPr lang="en-US" sz="2800" dirty="0" smtClean="0">
                <a:solidFill>
                  <a:schemeClr val="accent5">
                    <a:lumMod val="60000"/>
                    <a:lumOff val="40000"/>
                  </a:schemeClr>
                </a:solidFill>
                <a:sym typeface="Symbol"/>
              </a:rPr>
              <a:t>0x27d</a:t>
            </a: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chemeClr val="accent1"/>
              </a:solidFill>
              <a:sym typeface="Symbol"/>
            </a:endParaRPr>
          </a:p>
        </p:txBody>
      </p:sp>
      <p:sp>
        <p:nvSpPr>
          <p:cNvPr id="2" name="Rectangle 1"/>
          <p:cNvSpPr/>
          <p:nvPr/>
        </p:nvSpPr>
        <p:spPr>
          <a:xfrm>
            <a:off x="4804619" y="2089666"/>
            <a:ext cx="529381" cy="12631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19504" y="1905000"/>
            <a:ext cx="449162" cy="369332"/>
          </a:xfrm>
          <a:prstGeom prst="rect">
            <a:avLst/>
          </a:prstGeom>
          <a:noFill/>
        </p:spPr>
        <p:txBody>
          <a:bodyPr wrap="none" rtlCol="0">
            <a:spAutoFit/>
          </a:bodyPr>
          <a:lstStyle/>
          <a:p>
            <a:r>
              <a:rPr lang="en-US" dirty="0" err="1" smtClean="0">
                <a:solidFill>
                  <a:schemeClr val="accent5">
                    <a:lumMod val="60000"/>
                    <a:lumOff val="40000"/>
                  </a:schemeClr>
                </a:solidFill>
              </a:rPr>
              <a:t>lsb</a:t>
            </a:r>
            <a:endParaRPr lang="en-US" dirty="0">
              <a:solidFill>
                <a:schemeClr val="accent5">
                  <a:lumMod val="60000"/>
                  <a:lumOff val="40000"/>
                </a:schemeClr>
              </a:solidFill>
            </a:endParaRPr>
          </a:p>
        </p:txBody>
      </p:sp>
      <p:sp>
        <p:nvSpPr>
          <p:cNvPr id="7" name="TextBox 6"/>
          <p:cNvSpPr txBox="1"/>
          <p:nvPr/>
        </p:nvSpPr>
        <p:spPr>
          <a:xfrm>
            <a:off x="5350295" y="3168134"/>
            <a:ext cx="580608" cy="369332"/>
          </a:xfrm>
          <a:prstGeom prst="rect">
            <a:avLst/>
          </a:prstGeom>
          <a:noFill/>
        </p:spPr>
        <p:txBody>
          <a:bodyPr wrap="none" rtlCol="0">
            <a:spAutoFit/>
          </a:bodyPr>
          <a:lstStyle/>
          <a:p>
            <a:r>
              <a:rPr lang="en-US" dirty="0" err="1">
                <a:solidFill>
                  <a:schemeClr val="accent5">
                    <a:lumMod val="60000"/>
                    <a:lumOff val="40000"/>
                  </a:schemeClr>
                </a:solidFill>
              </a:rPr>
              <a:t>m</a:t>
            </a:r>
            <a:r>
              <a:rPr lang="en-US" dirty="0" err="1" smtClean="0">
                <a:solidFill>
                  <a:schemeClr val="accent5">
                    <a:lumMod val="60000"/>
                    <a:lumOff val="40000"/>
                  </a:schemeClr>
                </a:solidFill>
              </a:rPr>
              <a:t>sb</a:t>
            </a:r>
            <a:endParaRPr lang="en-US" dirty="0">
              <a:solidFill>
                <a:schemeClr val="accent5">
                  <a:lumMod val="60000"/>
                  <a:lumOff val="40000"/>
                </a:schemeClr>
              </a:solidFill>
            </a:endParaRPr>
          </a:p>
        </p:txBody>
      </p:sp>
      <p:sp>
        <p:nvSpPr>
          <p:cNvPr id="4" name="TextBox 3"/>
          <p:cNvSpPr txBox="1"/>
          <p:nvPr/>
        </p:nvSpPr>
        <p:spPr>
          <a:xfrm>
            <a:off x="6622123" y="2895600"/>
            <a:ext cx="1136850" cy="2031325"/>
          </a:xfrm>
          <a:prstGeom prst="rect">
            <a:avLst/>
          </a:prstGeom>
          <a:noFill/>
        </p:spPr>
        <p:txBody>
          <a:bodyPr wrap="none" rtlCol="0">
            <a:spAutoFit/>
          </a:bodyPr>
          <a:lstStyle/>
          <a:p>
            <a:r>
              <a:rPr lang="en-US" u="sng" dirty="0" err="1"/>
              <a:t>d</a:t>
            </a:r>
            <a:r>
              <a:rPr lang="en-US" u="sng" dirty="0" err="1" smtClean="0"/>
              <a:t>ec</a:t>
            </a:r>
            <a:r>
              <a:rPr lang="en-US" dirty="0" smtClean="0"/>
              <a:t> = </a:t>
            </a:r>
            <a:r>
              <a:rPr lang="en-US" u="sng" dirty="0" smtClean="0"/>
              <a:t>hex</a:t>
            </a:r>
          </a:p>
          <a:p>
            <a:r>
              <a:rPr lang="en-US" dirty="0" smtClean="0"/>
              <a:t>10   =  0xa</a:t>
            </a:r>
          </a:p>
          <a:p>
            <a:r>
              <a:rPr lang="en-US" dirty="0" smtClean="0"/>
              <a:t>11   =  0xb</a:t>
            </a:r>
          </a:p>
          <a:p>
            <a:r>
              <a:rPr lang="en-US" dirty="0" smtClean="0"/>
              <a:t>12   =  0xc</a:t>
            </a:r>
          </a:p>
          <a:p>
            <a:r>
              <a:rPr lang="en-US" dirty="0" smtClean="0"/>
              <a:t>13   =  0xd</a:t>
            </a:r>
          </a:p>
          <a:p>
            <a:r>
              <a:rPr lang="en-US" dirty="0" smtClean="0"/>
              <a:t>14   =  0xe</a:t>
            </a:r>
          </a:p>
          <a:p>
            <a:r>
              <a:rPr lang="en-US" dirty="0" smtClean="0"/>
              <a:t>15   =  0xf</a:t>
            </a:r>
          </a:p>
        </p:txBody>
      </p:sp>
      <p:sp>
        <p:nvSpPr>
          <p:cNvPr id="10" name="TextBox 9"/>
          <p:cNvSpPr txBox="1"/>
          <p:nvPr/>
        </p:nvSpPr>
        <p:spPr>
          <a:xfrm>
            <a:off x="7637141" y="2895600"/>
            <a:ext cx="821059" cy="2031325"/>
          </a:xfrm>
          <a:prstGeom prst="rect">
            <a:avLst/>
          </a:prstGeom>
          <a:noFill/>
        </p:spPr>
        <p:txBody>
          <a:bodyPr wrap="none" rtlCol="0">
            <a:spAutoFit/>
          </a:bodyPr>
          <a:lstStyle/>
          <a:p>
            <a:r>
              <a:rPr lang="en-US" dirty="0" smtClean="0"/>
              <a:t>= </a:t>
            </a:r>
            <a:r>
              <a:rPr lang="en-US" u="sng" dirty="0" smtClean="0"/>
              <a:t>bin</a:t>
            </a:r>
          </a:p>
          <a:p>
            <a:r>
              <a:rPr lang="en-US" dirty="0" smtClean="0"/>
              <a:t>= 1010</a:t>
            </a:r>
          </a:p>
          <a:p>
            <a:r>
              <a:rPr lang="en-US" dirty="0" smtClean="0"/>
              <a:t>= 1011</a:t>
            </a:r>
          </a:p>
          <a:p>
            <a:r>
              <a:rPr lang="en-US" dirty="0" smtClean="0"/>
              <a:t>= 1100</a:t>
            </a:r>
          </a:p>
          <a:p>
            <a:r>
              <a:rPr lang="en-US" dirty="0" smtClean="0"/>
              <a:t>= 1101</a:t>
            </a:r>
          </a:p>
          <a:p>
            <a:r>
              <a:rPr lang="en-US" dirty="0" smtClean="0"/>
              <a:t>= 1110</a:t>
            </a:r>
          </a:p>
          <a:p>
            <a:r>
              <a:rPr lang="en-US" dirty="0" smtClean="0"/>
              <a:t>= 1111</a:t>
            </a:r>
          </a:p>
        </p:txBody>
      </p:sp>
      <p:sp>
        <p:nvSpPr>
          <p:cNvPr id="5" name="Oval 4"/>
          <p:cNvSpPr/>
          <p:nvPr/>
        </p:nvSpPr>
        <p:spPr>
          <a:xfrm>
            <a:off x="1966397" y="3733800"/>
            <a:ext cx="457200" cy="5334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52197" y="3733800"/>
            <a:ext cx="1310203" cy="523220"/>
          </a:xfrm>
          <a:prstGeom prst="rect">
            <a:avLst/>
          </a:prstGeom>
          <a:solidFill>
            <a:schemeClr val="bg2"/>
          </a:solidFill>
        </p:spPr>
        <p:txBody>
          <a:bodyPr wrap="square" rtlCol="0">
            <a:spAutoFit/>
          </a:bodyPr>
          <a:lstStyle/>
          <a:p>
            <a:r>
              <a:rPr lang="en-US" sz="2800" dirty="0" smtClean="0"/>
              <a:t>    ?    </a:t>
            </a:r>
            <a:endParaRPr lang="en-US" sz="2800" dirty="0"/>
          </a:p>
        </p:txBody>
      </p:sp>
    </p:spTree>
    <p:extLst>
      <p:ext uri="{BB962C8B-B14F-4D97-AF65-F5344CB8AC3E}">
        <p14:creationId xmlns:p14="http://schemas.microsoft.com/office/powerpoint/2010/main" val="23321433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2">
                                            <p:txEl>
                                              <p:pRg st="7" end="7"/>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4" grpId="0"/>
      <p:bldP spid="10" grpId="0"/>
      <p:bldP spid="5" grpId="0"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p:cNvSpPr>
            <a:spLocks noGrp="1" noChangeArrowheads="1"/>
          </p:cNvSpPr>
          <p:nvPr>
            <p:ph type="title"/>
            <p:custDataLst>
              <p:tags r:id="rId1"/>
            </p:custDataLst>
          </p:nvPr>
        </p:nvSpPr>
        <p:spPr>
          <a:ln/>
        </p:spPr>
        <p:txBody>
          <a:bodyPr anchor="ctr" anchorCtr="0">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Number Representations</a:t>
            </a:r>
            <a:endParaRPr lang="en-US" dirty="0"/>
          </a:p>
        </p:txBody>
      </p:sp>
      <p:sp>
        <p:nvSpPr>
          <p:cNvPr id="30722" name="Rectangle 2"/>
          <p:cNvSpPr>
            <a:spLocks noGrp="1" noChangeArrowheads="1"/>
          </p:cNvSpPr>
          <p:nvPr>
            <p:ph idx="1"/>
            <p:custDataLst>
              <p:tags r:id="rId2"/>
            </p:custDataLst>
          </p:nvPr>
        </p:nvSpPr>
        <p:spPr>
          <a:xfrm>
            <a:off x="76200" y="685800"/>
            <a:ext cx="9525000" cy="5638800"/>
          </a:xfrm>
          <a:ln/>
        </p:spPr>
        <p:txBody>
          <a:bodyPr>
            <a:normAutofit/>
          </a:bodyPr>
          <a:lstStyle/>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How to convert a number between different bases?</a:t>
            </a:r>
          </a:p>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chemeClr val="accent5">
                    <a:lumMod val="60000"/>
                    <a:lumOff val="40000"/>
                  </a:schemeClr>
                </a:solidFill>
              </a:rPr>
              <a:t>Base conversion</a:t>
            </a:r>
            <a:r>
              <a:rPr lang="en-US" dirty="0" smtClean="0"/>
              <a:t> </a:t>
            </a:r>
            <a:r>
              <a:rPr lang="en-US" dirty="0"/>
              <a:t>via repetitive division</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Divide </a:t>
            </a:r>
            <a:r>
              <a:rPr lang="en-US" dirty="0"/>
              <a:t>by </a:t>
            </a:r>
            <a:r>
              <a:rPr lang="en-US" dirty="0" smtClean="0"/>
              <a:t>base, write remainder, move </a:t>
            </a:r>
            <a:r>
              <a:rPr lang="en-US" dirty="0"/>
              <a:t>left with </a:t>
            </a:r>
            <a:r>
              <a:rPr lang="en-US" dirty="0" smtClean="0"/>
              <a:t>quotient</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chemeClr val="accent5">
                    <a:lumMod val="60000"/>
                    <a:lumOff val="40000"/>
                  </a:schemeClr>
                </a:solidFill>
              </a:rPr>
              <a:t>637</a:t>
            </a:r>
            <a:r>
              <a:rPr lang="en-US" dirty="0" smtClean="0"/>
              <a:t> </a:t>
            </a:r>
            <a:r>
              <a:rPr lang="en-US" dirty="0" smtClean="0">
                <a:sym typeface="Symbol"/>
              </a:rPr>
              <a:t> 10 = 63	</a:t>
            </a:r>
            <a:r>
              <a:rPr lang="en-US" dirty="0">
                <a:sym typeface="Symbol"/>
              </a:rPr>
              <a:t> </a:t>
            </a:r>
            <a:r>
              <a:rPr lang="en-US" dirty="0" smtClean="0">
                <a:sym typeface="Symbol"/>
              </a:rPr>
              <a:t> remainder  </a:t>
            </a:r>
            <a:r>
              <a:rPr lang="en-US" dirty="0" smtClean="0">
                <a:solidFill>
                  <a:schemeClr val="accent5">
                    <a:lumMod val="60000"/>
                    <a:lumOff val="40000"/>
                  </a:schemeClr>
                </a:solidFill>
                <a:sym typeface="Symbol"/>
              </a:rPr>
              <a:t>7</a:t>
            </a:r>
            <a:r>
              <a:rPr lang="en-US" dirty="0" smtClean="0">
                <a:sym typeface="Symbol"/>
              </a:rPr>
              <a:t>   </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63  </a:t>
            </a:r>
            <a:r>
              <a:rPr lang="en-US" dirty="0">
                <a:sym typeface="Symbol"/>
              </a:rPr>
              <a:t>10 </a:t>
            </a:r>
            <a:r>
              <a:rPr lang="en-US" dirty="0" smtClean="0">
                <a:sym typeface="Symbol"/>
              </a:rPr>
              <a:t>= 6    remainder   </a:t>
            </a:r>
            <a:r>
              <a:rPr lang="en-US" dirty="0" smtClean="0">
                <a:solidFill>
                  <a:schemeClr val="accent5">
                    <a:lumMod val="60000"/>
                    <a:lumOff val="40000"/>
                  </a:schemeClr>
                </a:solidFill>
                <a:sym typeface="Symbol"/>
              </a:rPr>
              <a:t>3</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6  </a:t>
            </a:r>
            <a:r>
              <a:rPr lang="en-US" dirty="0">
                <a:sym typeface="Symbol"/>
              </a:rPr>
              <a:t>10 </a:t>
            </a:r>
            <a:r>
              <a:rPr lang="en-US" dirty="0" smtClean="0">
                <a:sym typeface="Symbol"/>
              </a:rPr>
              <a:t>= 0    remainder   </a:t>
            </a:r>
            <a:r>
              <a:rPr lang="en-US" dirty="0" smtClean="0">
                <a:solidFill>
                  <a:schemeClr val="accent5">
                    <a:lumMod val="60000"/>
                    <a:lumOff val="40000"/>
                  </a:schemeClr>
                </a:solidFill>
                <a:sym typeface="Symbol"/>
              </a:rPr>
              <a:t>6</a:t>
            </a:r>
            <a:endParaRPr lang="en-US" dirty="0">
              <a:solidFill>
                <a:schemeClr val="accent5">
                  <a:lumMod val="60000"/>
                  <a:lumOff val="40000"/>
                </a:schemeClr>
              </a:solidFill>
            </a:endParaRPr>
          </a:p>
        </p:txBody>
      </p:sp>
      <p:sp>
        <p:nvSpPr>
          <p:cNvPr id="2" name="Rectangle 1"/>
          <p:cNvSpPr/>
          <p:nvPr/>
        </p:nvSpPr>
        <p:spPr>
          <a:xfrm>
            <a:off x="4648200" y="2514600"/>
            <a:ext cx="3810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029200" y="2362200"/>
            <a:ext cx="2396618" cy="369332"/>
          </a:xfrm>
          <a:prstGeom prst="rect">
            <a:avLst/>
          </a:prstGeom>
          <a:noFill/>
        </p:spPr>
        <p:txBody>
          <a:bodyPr wrap="none" rtlCol="0">
            <a:spAutoFit/>
          </a:bodyPr>
          <a:lstStyle/>
          <a:p>
            <a:r>
              <a:rPr lang="en-US" dirty="0" err="1" smtClean="0">
                <a:solidFill>
                  <a:schemeClr val="accent5">
                    <a:lumMod val="60000"/>
                    <a:lumOff val="40000"/>
                  </a:schemeClr>
                </a:solidFill>
              </a:rPr>
              <a:t>lsb</a:t>
            </a:r>
            <a:r>
              <a:rPr lang="en-US" dirty="0" smtClean="0"/>
              <a:t> (least significant bit)</a:t>
            </a:r>
            <a:endParaRPr lang="en-US" dirty="0"/>
          </a:p>
        </p:txBody>
      </p:sp>
      <p:sp>
        <p:nvSpPr>
          <p:cNvPr id="7" name="TextBox 6"/>
          <p:cNvSpPr txBox="1"/>
          <p:nvPr/>
        </p:nvSpPr>
        <p:spPr>
          <a:xfrm>
            <a:off x="5029200" y="3505200"/>
            <a:ext cx="2555315" cy="369332"/>
          </a:xfrm>
          <a:prstGeom prst="rect">
            <a:avLst/>
          </a:prstGeom>
          <a:noFill/>
        </p:spPr>
        <p:txBody>
          <a:bodyPr wrap="none" rtlCol="0">
            <a:spAutoFit/>
          </a:bodyPr>
          <a:lstStyle/>
          <a:p>
            <a:r>
              <a:rPr lang="en-US" dirty="0" err="1" smtClean="0">
                <a:solidFill>
                  <a:schemeClr val="accent5">
                    <a:lumMod val="60000"/>
                    <a:lumOff val="40000"/>
                  </a:schemeClr>
                </a:solidFill>
              </a:rPr>
              <a:t>msb</a:t>
            </a:r>
            <a:r>
              <a:rPr lang="en-US" dirty="0" smtClean="0"/>
              <a:t> (most significant bit)</a:t>
            </a:r>
            <a:endParaRPr lang="en-US" dirty="0"/>
          </a:p>
        </p:txBody>
      </p:sp>
    </p:spTree>
    <p:extLst>
      <p:ext uri="{BB962C8B-B14F-4D97-AF65-F5344CB8AC3E}">
        <p14:creationId xmlns:p14="http://schemas.microsoft.com/office/powerpoint/2010/main" val="2572241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custDataLst>
              <p:tags r:id="rId1"/>
            </p:custDataLst>
          </p:nvPr>
        </p:nvSpPr>
        <p:spPr>
          <a:ln/>
        </p:spPr>
        <p:txBody>
          <a:bodyPr anchor="ctr" anchorCtr="0">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Number Representations</a:t>
            </a:r>
            <a:endParaRPr lang="en-US" dirty="0"/>
          </a:p>
        </p:txBody>
      </p:sp>
      <p:sp>
        <p:nvSpPr>
          <p:cNvPr id="30722" name="Rectangle 2"/>
          <p:cNvSpPr>
            <a:spLocks noGrp="1" noChangeArrowheads="1"/>
          </p:cNvSpPr>
          <p:nvPr>
            <p:ph idx="1"/>
            <p:custDataLst>
              <p:tags r:id="rId2"/>
            </p:custDataLst>
          </p:nvPr>
        </p:nvSpPr>
        <p:spPr>
          <a:xfrm>
            <a:off x="76200" y="685800"/>
            <a:ext cx="9372600" cy="6324600"/>
          </a:xfrm>
          <a:ln/>
        </p:spPr>
        <p:txBody>
          <a:bodyPr>
            <a:normAutofit fontScale="85000" lnSpcReduction="20000"/>
          </a:bodyPr>
          <a:lstStyle/>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C</a:t>
            </a:r>
            <a:r>
              <a:rPr lang="en-US" dirty="0" smtClean="0"/>
              <a:t>onvert a base 2 number to base 8 (</a:t>
            </a:r>
            <a:r>
              <a:rPr lang="en-US" dirty="0" err="1" smtClean="0"/>
              <a:t>oct</a:t>
            </a:r>
            <a:r>
              <a:rPr lang="en-US" dirty="0" smtClean="0"/>
              <a:t>) or 16 (hex)</a:t>
            </a:r>
          </a:p>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smtClean="0">
              <a:sym typeface="Symbol"/>
            </a:endParaRP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5">
                    <a:lumMod val="60000"/>
                    <a:lumOff val="40000"/>
                  </a:schemeClr>
                </a:solidFill>
                <a:sym typeface="Symbol"/>
              </a:rPr>
              <a:t>Binary</a:t>
            </a:r>
            <a:r>
              <a:rPr lang="en-US" sz="2800" dirty="0" smtClean="0">
                <a:solidFill>
                  <a:schemeClr val="accent1"/>
                </a:solidFill>
                <a:sym typeface="Symbol"/>
              </a:rPr>
              <a:t> </a:t>
            </a:r>
            <a:r>
              <a:rPr lang="en-US" sz="2800" dirty="0" smtClean="0">
                <a:sym typeface="Symbol"/>
              </a:rPr>
              <a:t>to</a:t>
            </a:r>
            <a:r>
              <a:rPr lang="en-US" sz="2800" dirty="0" smtClean="0">
                <a:solidFill>
                  <a:schemeClr val="accent1"/>
                </a:solidFill>
                <a:sym typeface="Symbol"/>
              </a:rPr>
              <a:t> </a:t>
            </a:r>
            <a:r>
              <a:rPr lang="en-US" sz="2800" dirty="0" smtClean="0">
                <a:solidFill>
                  <a:schemeClr val="accent5">
                    <a:lumMod val="60000"/>
                    <a:lumOff val="40000"/>
                  </a:schemeClr>
                </a:solidFill>
                <a:sym typeface="Symbol"/>
              </a:rPr>
              <a:t>Hexadecimal</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ym typeface="Symbol"/>
              </a:rPr>
              <a:t>C</a:t>
            </a:r>
            <a:r>
              <a:rPr lang="en-US" sz="2400" dirty="0" smtClean="0">
                <a:sym typeface="Symbol"/>
              </a:rPr>
              <a:t>onvert each </a:t>
            </a:r>
            <a:r>
              <a:rPr lang="en-US" sz="2400" dirty="0" smtClean="0">
                <a:solidFill>
                  <a:schemeClr val="accent5">
                    <a:lumMod val="60000"/>
                    <a:lumOff val="40000"/>
                  </a:schemeClr>
                </a:solidFill>
                <a:sym typeface="Symbol"/>
              </a:rPr>
              <a:t>nibble</a:t>
            </a:r>
            <a:r>
              <a:rPr lang="en-US" sz="2400" dirty="0" smtClean="0">
                <a:sym typeface="Symbol"/>
              </a:rPr>
              <a:t> (group of four bits) from binary to hex</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ym typeface="Symbol"/>
              </a:rPr>
              <a:t>A nibble (four bits) ranges in value from 0…15, which is one hex digit</a:t>
            </a: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ym typeface="Symbol"/>
              </a:rPr>
              <a:t>Range: 0000…1111 (binary) =&gt; 0x0 …0xF (hex) =&gt; 0…15 (decimal)</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ym typeface="Symbol"/>
              </a:rPr>
              <a:t>E.g. </a:t>
            </a:r>
            <a:r>
              <a:rPr lang="en-US" sz="2400" dirty="0">
                <a:solidFill>
                  <a:schemeClr val="accent5">
                    <a:lumMod val="60000"/>
                    <a:lumOff val="40000"/>
                  </a:schemeClr>
                </a:solidFill>
                <a:sym typeface="Symbol"/>
              </a:rPr>
              <a:t>0b10  </a:t>
            </a:r>
            <a:r>
              <a:rPr lang="en-US" sz="2400" dirty="0" smtClean="0">
                <a:solidFill>
                  <a:schemeClr val="accent5">
                    <a:lumMod val="60000"/>
                    <a:lumOff val="40000"/>
                  </a:schemeClr>
                </a:solidFill>
                <a:sym typeface="Symbol"/>
              </a:rPr>
              <a:t> 0111   1101</a:t>
            </a:r>
            <a:endParaRPr lang="en-US" sz="2400" dirty="0">
              <a:solidFill>
                <a:schemeClr val="accent5">
                  <a:lumMod val="60000"/>
                  <a:lumOff val="40000"/>
                </a:schemeClr>
              </a:solidFill>
              <a:sym typeface="Symbol"/>
            </a:endParaRP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chemeClr val="accent5">
                    <a:lumMod val="60000"/>
                    <a:lumOff val="40000"/>
                  </a:schemeClr>
                </a:solidFill>
                <a:sym typeface="Symbol"/>
              </a:rPr>
              <a:t>0b10</a:t>
            </a:r>
            <a:r>
              <a:rPr lang="en-US" sz="2000" dirty="0" smtClean="0">
                <a:solidFill>
                  <a:schemeClr val="accent1"/>
                </a:solidFill>
                <a:sym typeface="Symbol"/>
              </a:rPr>
              <a:t> </a:t>
            </a:r>
            <a:r>
              <a:rPr lang="en-US" sz="2000" dirty="0" smtClean="0">
                <a:sym typeface="Symbol"/>
              </a:rPr>
              <a:t>=</a:t>
            </a:r>
            <a:r>
              <a:rPr lang="en-US" sz="2000" dirty="0" smtClean="0">
                <a:solidFill>
                  <a:schemeClr val="accent5">
                    <a:lumMod val="60000"/>
                    <a:lumOff val="40000"/>
                  </a:schemeClr>
                </a:solidFill>
                <a:sym typeface="Symbol"/>
              </a:rPr>
              <a:t> 0x2</a:t>
            </a: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chemeClr val="accent5">
                    <a:lumMod val="60000"/>
                    <a:lumOff val="40000"/>
                  </a:schemeClr>
                </a:solidFill>
                <a:sym typeface="Symbol"/>
              </a:rPr>
              <a:t>0b0111</a:t>
            </a:r>
            <a:r>
              <a:rPr lang="en-US" sz="2000" dirty="0" smtClean="0">
                <a:sym typeface="Symbol"/>
              </a:rPr>
              <a:t> = </a:t>
            </a:r>
            <a:r>
              <a:rPr lang="en-US" sz="2000" dirty="0" smtClean="0">
                <a:solidFill>
                  <a:schemeClr val="accent5">
                    <a:lumMod val="60000"/>
                    <a:lumOff val="40000"/>
                  </a:schemeClr>
                </a:solidFill>
                <a:sym typeface="Symbol"/>
              </a:rPr>
              <a:t>0x7</a:t>
            </a: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chemeClr val="accent5">
                    <a:lumMod val="60000"/>
                    <a:lumOff val="40000"/>
                  </a:schemeClr>
                </a:solidFill>
                <a:sym typeface="Symbol"/>
              </a:rPr>
              <a:t>0b1101</a:t>
            </a:r>
            <a:r>
              <a:rPr lang="en-US" sz="2000" dirty="0" smtClean="0">
                <a:sym typeface="Symbol"/>
              </a:rPr>
              <a:t> = </a:t>
            </a:r>
            <a:r>
              <a:rPr lang="en-US" sz="2000" dirty="0" smtClean="0">
                <a:solidFill>
                  <a:schemeClr val="accent5">
                    <a:lumMod val="60000"/>
                    <a:lumOff val="40000"/>
                  </a:schemeClr>
                </a:solidFill>
                <a:sym typeface="Symbol"/>
              </a:rPr>
              <a:t>0xd</a:t>
            </a:r>
            <a:r>
              <a:rPr lang="en-US" sz="2000" dirty="0" smtClean="0">
                <a:solidFill>
                  <a:schemeClr val="accent1"/>
                </a:solidFill>
                <a:sym typeface="Symbol"/>
              </a:rPr>
              <a:t>  </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200" dirty="0" smtClean="0">
              <a:solidFill>
                <a:schemeClr val="accent1"/>
              </a:solidFill>
              <a:sym typeface="Symbol"/>
            </a:endParaRP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ym typeface="Symbol"/>
              </a:rPr>
              <a:t>Thus,</a:t>
            </a:r>
            <a:r>
              <a:rPr lang="en-US" sz="2000" dirty="0" smtClean="0">
                <a:solidFill>
                  <a:schemeClr val="accent1"/>
                </a:solidFill>
                <a:sym typeface="Symbol"/>
              </a:rPr>
              <a:t> </a:t>
            </a:r>
            <a:r>
              <a:rPr lang="en-US" sz="2000" dirty="0" smtClean="0">
                <a:solidFill>
                  <a:schemeClr val="accent5">
                    <a:lumMod val="60000"/>
                    <a:lumOff val="40000"/>
                  </a:schemeClr>
                </a:solidFill>
                <a:sym typeface="Symbol"/>
              </a:rPr>
              <a:t>637</a:t>
            </a:r>
            <a:r>
              <a:rPr lang="en-US" sz="2000" dirty="0" smtClean="0">
                <a:solidFill>
                  <a:schemeClr val="accent1"/>
                </a:solidFill>
                <a:sym typeface="Symbol"/>
              </a:rPr>
              <a:t> </a:t>
            </a:r>
            <a:r>
              <a:rPr lang="en-US" sz="2000" dirty="0" smtClean="0">
                <a:sym typeface="Symbol"/>
              </a:rPr>
              <a:t>=</a:t>
            </a:r>
            <a:r>
              <a:rPr lang="en-US" sz="2000" dirty="0" smtClean="0">
                <a:solidFill>
                  <a:schemeClr val="accent1"/>
                </a:solidFill>
                <a:sym typeface="Symbol"/>
              </a:rPr>
              <a:t> </a:t>
            </a:r>
            <a:r>
              <a:rPr lang="en-US" sz="2000" dirty="0" smtClean="0">
                <a:solidFill>
                  <a:schemeClr val="accent5">
                    <a:lumMod val="60000"/>
                    <a:lumOff val="40000"/>
                  </a:schemeClr>
                </a:solidFill>
                <a:sym typeface="Symbol"/>
              </a:rPr>
              <a:t>0x27d</a:t>
            </a:r>
            <a:r>
              <a:rPr lang="en-US" sz="2000" dirty="0" smtClean="0">
                <a:solidFill>
                  <a:schemeClr val="accent1"/>
                </a:solidFill>
                <a:sym typeface="Symbol"/>
              </a:rPr>
              <a:t> </a:t>
            </a:r>
            <a:r>
              <a:rPr lang="en-US" sz="2000" dirty="0" smtClean="0">
                <a:sym typeface="Symbol"/>
              </a:rPr>
              <a:t>=</a:t>
            </a:r>
            <a:r>
              <a:rPr lang="en-US" sz="2000" dirty="0" smtClean="0">
                <a:solidFill>
                  <a:schemeClr val="accent1"/>
                </a:solidFill>
                <a:sym typeface="Symbol"/>
              </a:rPr>
              <a:t> </a:t>
            </a:r>
            <a:r>
              <a:rPr lang="en-US" sz="2000" dirty="0" smtClean="0">
                <a:solidFill>
                  <a:schemeClr val="accent5">
                    <a:lumMod val="60000"/>
                    <a:lumOff val="40000"/>
                  </a:schemeClr>
                </a:solidFill>
                <a:sym typeface="Symbol"/>
              </a:rPr>
              <a:t>0b10 0111 1101</a:t>
            </a: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ym typeface="Symbol"/>
            </a:endParaRP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5">
                    <a:lumMod val="60000"/>
                    <a:lumOff val="40000"/>
                  </a:schemeClr>
                </a:solidFill>
                <a:sym typeface="Symbol"/>
              </a:rPr>
              <a:t>Binary</a:t>
            </a:r>
            <a:r>
              <a:rPr lang="en-US" sz="2800" dirty="0" smtClean="0">
                <a:solidFill>
                  <a:schemeClr val="accent1"/>
                </a:solidFill>
                <a:sym typeface="Symbol"/>
              </a:rPr>
              <a:t> </a:t>
            </a:r>
            <a:r>
              <a:rPr lang="en-US" sz="2800" dirty="0">
                <a:sym typeface="Symbol"/>
              </a:rPr>
              <a:t>to</a:t>
            </a:r>
            <a:r>
              <a:rPr lang="en-US" sz="2800" dirty="0">
                <a:solidFill>
                  <a:schemeClr val="accent1"/>
                </a:solidFill>
                <a:sym typeface="Symbol"/>
              </a:rPr>
              <a:t> </a:t>
            </a:r>
            <a:r>
              <a:rPr lang="en-US" sz="2800" dirty="0" smtClean="0">
                <a:solidFill>
                  <a:schemeClr val="accent5">
                    <a:lumMod val="60000"/>
                    <a:lumOff val="40000"/>
                  </a:schemeClr>
                </a:solidFill>
                <a:sym typeface="Symbol"/>
              </a:rPr>
              <a:t>Octal</a:t>
            </a:r>
            <a:endParaRPr lang="en-US" sz="2800" dirty="0">
              <a:solidFill>
                <a:schemeClr val="accent5">
                  <a:lumMod val="60000"/>
                  <a:lumOff val="40000"/>
                </a:schemeClr>
              </a:solidFill>
              <a:sym typeface="Symbol"/>
            </a:endParaRP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ym typeface="Symbol"/>
              </a:rPr>
              <a:t>Convert each </a:t>
            </a:r>
            <a:r>
              <a:rPr lang="en-US" sz="2400" dirty="0" smtClean="0">
                <a:solidFill>
                  <a:schemeClr val="accent5">
                    <a:lumMod val="60000"/>
                    <a:lumOff val="40000"/>
                  </a:schemeClr>
                </a:solidFill>
                <a:sym typeface="Symbol"/>
              </a:rPr>
              <a:t>group </a:t>
            </a:r>
            <a:r>
              <a:rPr lang="en-US" sz="2400" dirty="0">
                <a:solidFill>
                  <a:schemeClr val="accent5">
                    <a:lumMod val="60000"/>
                    <a:lumOff val="40000"/>
                  </a:schemeClr>
                </a:solidFill>
                <a:sym typeface="Symbol"/>
              </a:rPr>
              <a:t>of </a:t>
            </a:r>
            <a:r>
              <a:rPr lang="en-US" sz="2400" dirty="0" smtClean="0">
                <a:solidFill>
                  <a:schemeClr val="accent5">
                    <a:lumMod val="60000"/>
                    <a:lumOff val="40000"/>
                  </a:schemeClr>
                </a:solidFill>
                <a:sym typeface="Symbol"/>
              </a:rPr>
              <a:t>three bits</a:t>
            </a:r>
            <a:r>
              <a:rPr lang="en-US" sz="2400" dirty="0" smtClean="0">
                <a:sym typeface="Symbol"/>
              </a:rPr>
              <a:t> </a:t>
            </a:r>
            <a:r>
              <a:rPr lang="en-US" sz="2400" dirty="0">
                <a:sym typeface="Symbol"/>
              </a:rPr>
              <a:t>from binary to </a:t>
            </a:r>
            <a:r>
              <a:rPr lang="en-US" sz="2400" dirty="0" err="1" smtClean="0">
                <a:sym typeface="Symbol"/>
              </a:rPr>
              <a:t>oct</a:t>
            </a:r>
            <a:endParaRPr lang="en-US" sz="2400" dirty="0">
              <a:sym typeface="Symbol"/>
            </a:endParaRP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ym typeface="Symbol"/>
              </a:rPr>
              <a:t>Three bits range </a:t>
            </a:r>
            <a:r>
              <a:rPr lang="en-US" sz="2400" dirty="0">
                <a:sym typeface="Symbol"/>
              </a:rPr>
              <a:t>in value from </a:t>
            </a:r>
            <a:r>
              <a:rPr lang="en-US" sz="2400" dirty="0" smtClean="0">
                <a:sym typeface="Symbol"/>
              </a:rPr>
              <a:t>0…7, </a:t>
            </a:r>
            <a:r>
              <a:rPr lang="en-US" sz="2400" dirty="0">
                <a:sym typeface="Symbol"/>
              </a:rPr>
              <a:t>which is one </a:t>
            </a:r>
            <a:r>
              <a:rPr lang="en-US" sz="2400" dirty="0" smtClean="0">
                <a:sym typeface="Symbol"/>
              </a:rPr>
              <a:t>octal </a:t>
            </a:r>
            <a:r>
              <a:rPr lang="en-US" sz="2400" dirty="0">
                <a:sym typeface="Symbol"/>
              </a:rPr>
              <a:t>digit</a:t>
            </a: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ym typeface="Symbol"/>
              </a:rPr>
              <a:t>Range: 0000…1111 (binary) =&gt; 0x0 …0xF (hex) =&gt; 0…15 (decimal)</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ym typeface="Symbol"/>
              </a:rPr>
              <a:t>E.g. </a:t>
            </a:r>
            <a:r>
              <a:rPr lang="en-US" sz="2400" dirty="0" smtClean="0">
                <a:solidFill>
                  <a:schemeClr val="accent5">
                    <a:lumMod val="60000"/>
                    <a:lumOff val="40000"/>
                  </a:schemeClr>
                </a:solidFill>
                <a:sym typeface="Symbol"/>
              </a:rPr>
              <a:t>0b1  001   111   101</a:t>
            </a:r>
            <a:endParaRPr lang="en-US" sz="2400" dirty="0">
              <a:solidFill>
                <a:schemeClr val="accent5">
                  <a:lumMod val="60000"/>
                  <a:lumOff val="40000"/>
                </a:schemeClr>
              </a:solidFill>
              <a:sym typeface="Symbol"/>
            </a:endParaRP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chemeClr val="accent5">
                    <a:lumMod val="60000"/>
                    <a:lumOff val="40000"/>
                  </a:schemeClr>
                </a:solidFill>
                <a:sym typeface="Symbol"/>
              </a:rPr>
              <a:t>0b1 </a:t>
            </a:r>
            <a:r>
              <a:rPr lang="en-US" sz="2000" dirty="0">
                <a:sym typeface="Symbol"/>
              </a:rPr>
              <a:t>=</a:t>
            </a:r>
            <a:r>
              <a:rPr lang="en-US" sz="2000" dirty="0">
                <a:solidFill>
                  <a:schemeClr val="accent1"/>
                </a:solidFill>
                <a:sym typeface="Symbol"/>
              </a:rPr>
              <a:t> </a:t>
            </a:r>
            <a:r>
              <a:rPr lang="en-US" sz="2000" dirty="0" smtClean="0">
                <a:solidFill>
                  <a:schemeClr val="accent5">
                    <a:lumMod val="60000"/>
                    <a:lumOff val="40000"/>
                  </a:schemeClr>
                </a:solidFill>
                <a:sym typeface="Symbol"/>
              </a:rPr>
              <a:t>0x1</a:t>
            </a:r>
            <a:endParaRPr lang="en-US" sz="2000" dirty="0">
              <a:solidFill>
                <a:schemeClr val="accent5">
                  <a:lumMod val="60000"/>
                  <a:lumOff val="40000"/>
                </a:schemeClr>
              </a:solidFill>
              <a:sym typeface="Symbol"/>
            </a:endParaRP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chemeClr val="accent5">
                    <a:lumMod val="60000"/>
                    <a:lumOff val="40000"/>
                  </a:schemeClr>
                </a:solidFill>
                <a:sym typeface="Symbol"/>
              </a:rPr>
              <a:t>0b001</a:t>
            </a:r>
            <a:r>
              <a:rPr lang="en-US" sz="2000" dirty="0" smtClean="0">
                <a:sym typeface="Symbol"/>
              </a:rPr>
              <a:t> </a:t>
            </a:r>
            <a:r>
              <a:rPr lang="en-US" sz="2000" dirty="0">
                <a:sym typeface="Symbol"/>
              </a:rPr>
              <a:t>= </a:t>
            </a:r>
            <a:r>
              <a:rPr lang="en-US" sz="2000" dirty="0" smtClean="0">
                <a:solidFill>
                  <a:schemeClr val="accent5">
                    <a:lumMod val="60000"/>
                    <a:lumOff val="40000"/>
                  </a:schemeClr>
                </a:solidFill>
                <a:sym typeface="Symbol"/>
              </a:rPr>
              <a:t>0x1</a:t>
            </a:r>
            <a:endParaRPr lang="en-US" sz="2000" dirty="0">
              <a:solidFill>
                <a:schemeClr val="accent5">
                  <a:lumMod val="60000"/>
                  <a:lumOff val="40000"/>
                </a:schemeClr>
              </a:solidFill>
              <a:sym typeface="Symbol"/>
            </a:endParaRP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chemeClr val="accent5">
                    <a:lumMod val="60000"/>
                    <a:lumOff val="40000"/>
                  </a:schemeClr>
                </a:solidFill>
                <a:sym typeface="Symbol"/>
              </a:rPr>
              <a:t>0b111</a:t>
            </a:r>
            <a:r>
              <a:rPr lang="en-US" sz="2000" dirty="0" smtClean="0">
                <a:sym typeface="Symbol"/>
              </a:rPr>
              <a:t> </a:t>
            </a:r>
            <a:r>
              <a:rPr lang="en-US" sz="2000" dirty="0">
                <a:sym typeface="Symbol"/>
              </a:rPr>
              <a:t>= </a:t>
            </a:r>
            <a:r>
              <a:rPr lang="en-US" sz="2000" dirty="0" smtClean="0">
                <a:solidFill>
                  <a:schemeClr val="accent5">
                    <a:lumMod val="60000"/>
                    <a:lumOff val="40000"/>
                  </a:schemeClr>
                </a:solidFill>
                <a:sym typeface="Symbol"/>
              </a:rPr>
              <a:t>0x7</a:t>
            </a:r>
            <a:r>
              <a:rPr lang="en-US" sz="2000" dirty="0" smtClean="0">
                <a:solidFill>
                  <a:schemeClr val="accent1"/>
                </a:solidFill>
                <a:sym typeface="Symbol"/>
              </a:rPr>
              <a:t>  </a:t>
            </a: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chemeClr val="accent5">
                    <a:lumMod val="60000"/>
                    <a:lumOff val="40000"/>
                  </a:schemeClr>
                </a:solidFill>
                <a:sym typeface="Symbol"/>
              </a:rPr>
              <a:t>0b101</a:t>
            </a:r>
            <a:r>
              <a:rPr lang="en-US" sz="2000" dirty="0" smtClean="0">
                <a:solidFill>
                  <a:schemeClr val="accent1"/>
                </a:solidFill>
                <a:sym typeface="Symbol"/>
              </a:rPr>
              <a:t> </a:t>
            </a:r>
            <a:r>
              <a:rPr lang="en-US" sz="2000" dirty="0" smtClean="0">
                <a:solidFill>
                  <a:schemeClr val="bg1"/>
                </a:solidFill>
                <a:sym typeface="Symbol"/>
              </a:rPr>
              <a:t>=</a:t>
            </a:r>
            <a:r>
              <a:rPr lang="en-US" sz="2000" dirty="0" smtClean="0">
                <a:solidFill>
                  <a:schemeClr val="accent1"/>
                </a:solidFill>
                <a:sym typeface="Symbol"/>
              </a:rPr>
              <a:t> </a:t>
            </a:r>
            <a:r>
              <a:rPr lang="en-US" sz="2000" dirty="0" smtClean="0">
                <a:solidFill>
                  <a:schemeClr val="accent5">
                    <a:lumMod val="60000"/>
                    <a:lumOff val="40000"/>
                  </a:schemeClr>
                </a:solidFill>
                <a:sym typeface="Symbol"/>
              </a:rPr>
              <a:t>0x5</a:t>
            </a:r>
            <a:endParaRPr lang="en-US" sz="1200" dirty="0">
              <a:solidFill>
                <a:schemeClr val="accent5">
                  <a:lumMod val="60000"/>
                  <a:lumOff val="40000"/>
                </a:schemeClr>
              </a:solidFill>
              <a:sym typeface="Symbol"/>
            </a:endParaRPr>
          </a:p>
          <a:p>
            <a:pPr lvl="2">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ym typeface="Symbol"/>
              </a:rPr>
              <a:t>Thus,</a:t>
            </a:r>
            <a:r>
              <a:rPr lang="en-US" sz="2000" dirty="0">
                <a:solidFill>
                  <a:schemeClr val="accent1"/>
                </a:solidFill>
                <a:sym typeface="Symbol"/>
              </a:rPr>
              <a:t> </a:t>
            </a:r>
            <a:r>
              <a:rPr lang="en-US" sz="2000" dirty="0">
                <a:solidFill>
                  <a:schemeClr val="accent5">
                    <a:lumMod val="60000"/>
                    <a:lumOff val="40000"/>
                  </a:schemeClr>
                </a:solidFill>
                <a:sym typeface="Symbol"/>
              </a:rPr>
              <a:t>637</a:t>
            </a:r>
            <a:r>
              <a:rPr lang="en-US" sz="2000" dirty="0">
                <a:solidFill>
                  <a:schemeClr val="accent1"/>
                </a:solidFill>
                <a:sym typeface="Symbol"/>
              </a:rPr>
              <a:t> </a:t>
            </a:r>
            <a:r>
              <a:rPr lang="en-US" sz="2000" dirty="0">
                <a:sym typeface="Symbol"/>
              </a:rPr>
              <a:t>=</a:t>
            </a:r>
            <a:r>
              <a:rPr lang="en-US" sz="2000" dirty="0">
                <a:solidFill>
                  <a:schemeClr val="accent1"/>
                </a:solidFill>
                <a:sym typeface="Symbol"/>
              </a:rPr>
              <a:t> </a:t>
            </a:r>
            <a:r>
              <a:rPr lang="en-US" sz="2000" dirty="0" smtClean="0">
                <a:solidFill>
                  <a:schemeClr val="accent5">
                    <a:lumMod val="60000"/>
                    <a:lumOff val="40000"/>
                  </a:schemeClr>
                </a:solidFill>
                <a:sym typeface="Symbol"/>
              </a:rPr>
              <a:t>0o1175 </a:t>
            </a:r>
            <a:r>
              <a:rPr lang="en-US" sz="2000" dirty="0">
                <a:solidFill>
                  <a:schemeClr val="accent5">
                    <a:lumMod val="60000"/>
                    <a:lumOff val="40000"/>
                  </a:schemeClr>
                </a:solidFill>
                <a:sym typeface="Symbol"/>
              </a:rPr>
              <a:t>= 0b10 0111 </a:t>
            </a:r>
            <a:r>
              <a:rPr lang="en-US" sz="2000" dirty="0" smtClean="0">
                <a:solidFill>
                  <a:schemeClr val="accent5">
                    <a:lumMod val="60000"/>
                    <a:lumOff val="40000"/>
                  </a:schemeClr>
                </a:solidFill>
                <a:sym typeface="Symbol"/>
              </a:rPr>
              <a:t>1101</a:t>
            </a:r>
            <a:endParaRPr lang="en-US" sz="2000" dirty="0">
              <a:solidFill>
                <a:schemeClr val="accent5">
                  <a:lumMod val="60000"/>
                  <a:lumOff val="40000"/>
                </a:schemeClr>
              </a:solidFill>
              <a:sym typeface="Symbol"/>
            </a:endParaRPr>
          </a:p>
        </p:txBody>
      </p:sp>
    </p:spTree>
    <p:extLst>
      <p:ext uri="{BB962C8B-B14F-4D97-AF65-F5344CB8AC3E}">
        <p14:creationId xmlns:p14="http://schemas.microsoft.com/office/powerpoint/2010/main" val="20131703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72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72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22">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72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722">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722">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722">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722">
                                            <p:txEl>
                                              <p:pRg st="21" end="2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72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9144000" cy="6172200"/>
          </a:xfrm>
        </p:spPr>
        <p:txBody>
          <a:bodyPr>
            <a:normAutofit/>
          </a:bodyPr>
          <a:lstStyle/>
          <a:p>
            <a:r>
              <a:rPr lang="en-US" dirty="0" smtClean="0"/>
              <a:t>We can represent any number in any base</a:t>
            </a:r>
          </a:p>
          <a:p>
            <a:pPr lvl="1"/>
            <a:r>
              <a:rPr lang="en-US" dirty="0" smtClean="0"/>
              <a:t>Base 10 – </a:t>
            </a:r>
            <a:r>
              <a:rPr lang="en-US" dirty="0" smtClean="0">
                <a:solidFill>
                  <a:schemeClr val="accent5">
                    <a:lumMod val="60000"/>
                    <a:lumOff val="40000"/>
                  </a:schemeClr>
                </a:solidFill>
              </a:rPr>
              <a:t>Decimal</a:t>
            </a:r>
          </a:p>
          <a:p>
            <a:pPr lvl="2"/>
            <a:endParaRPr lang="en-US" dirty="0" smtClean="0"/>
          </a:p>
          <a:p>
            <a:pPr lvl="2"/>
            <a:endParaRPr lang="en-US" dirty="0" smtClean="0"/>
          </a:p>
          <a:p>
            <a:pPr lvl="1"/>
            <a:r>
              <a:rPr lang="en-US" dirty="0" smtClean="0"/>
              <a:t>Base 2 — </a:t>
            </a:r>
            <a:r>
              <a:rPr lang="en-US" dirty="0" smtClean="0">
                <a:solidFill>
                  <a:schemeClr val="accent5">
                    <a:lumMod val="60000"/>
                    <a:lumOff val="40000"/>
                  </a:schemeClr>
                </a:solidFill>
              </a:rPr>
              <a:t>Binary</a:t>
            </a:r>
          </a:p>
          <a:p>
            <a:pPr lvl="2"/>
            <a:endParaRPr lang="en-US" dirty="0">
              <a:solidFill>
                <a:schemeClr val="accent1"/>
              </a:solidFill>
            </a:endParaRPr>
          </a:p>
          <a:p>
            <a:pPr lvl="2"/>
            <a:endParaRPr lang="en-US" dirty="0" smtClean="0">
              <a:solidFill>
                <a:schemeClr val="accent1"/>
              </a:solidFill>
            </a:endParaRPr>
          </a:p>
          <a:p>
            <a:pPr lvl="1"/>
            <a:r>
              <a:rPr lang="en-US" dirty="0" smtClean="0"/>
              <a:t>Base 8 — </a:t>
            </a:r>
            <a:r>
              <a:rPr lang="en-US" dirty="0" smtClean="0">
                <a:solidFill>
                  <a:schemeClr val="accent5">
                    <a:lumMod val="60000"/>
                    <a:lumOff val="40000"/>
                  </a:schemeClr>
                </a:solidFill>
              </a:rPr>
              <a:t>Octal</a:t>
            </a:r>
          </a:p>
          <a:p>
            <a:pPr lvl="2"/>
            <a:endParaRPr lang="en-US" dirty="0">
              <a:solidFill>
                <a:schemeClr val="accent1"/>
              </a:solidFill>
            </a:endParaRPr>
          </a:p>
          <a:p>
            <a:pPr lvl="2"/>
            <a:endParaRPr lang="en-US" dirty="0" smtClean="0">
              <a:solidFill>
                <a:schemeClr val="accent1"/>
              </a:solidFill>
            </a:endParaRPr>
          </a:p>
          <a:p>
            <a:pPr lvl="1"/>
            <a:r>
              <a:rPr lang="en-US" dirty="0" smtClean="0"/>
              <a:t>Base 16 — </a:t>
            </a:r>
            <a:r>
              <a:rPr lang="en-US" dirty="0" smtClean="0">
                <a:solidFill>
                  <a:schemeClr val="accent5">
                    <a:lumMod val="60000"/>
                    <a:lumOff val="40000"/>
                  </a:schemeClr>
                </a:solidFill>
              </a:rPr>
              <a:t>Hexadecimal</a:t>
            </a:r>
            <a:endParaRPr lang="en-US" dirty="0">
              <a:solidFill>
                <a:schemeClr val="accent5">
                  <a:lumMod val="60000"/>
                  <a:lumOff val="40000"/>
                </a:schemeClr>
              </a:solidFill>
            </a:endParaRPr>
          </a:p>
        </p:txBody>
      </p:sp>
      <p:sp>
        <p:nvSpPr>
          <p:cNvPr id="4" name="Text Box 6"/>
          <p:cNvSpPr txBox="1">
            <a:spLocks noChangeArrowheads="1"/>
          </p:cNvSpPr>
          <p:nvPr>
            <p:custDataLst>
              <p:tags r:id="rId1"/>
            </p:custDataLst>
          </p:nvPr>
        </p:nvSpPr>
        <p:spPr bwMode="auto">
          <a:xfrm>
            <a:off x="381000" y="2117094"/>
            <a:ext cx="1143000" cy="321306"/>
          </a:xfrm>
          <a:prstGeom prst="rect">
            <a:avLst/>
          </a:prstGeom>
          <a:noFill/>
          <a:ln w="9525">
            <a:noFill/>
            <a:round/>
            <a:headEnd/>
            <a:tailEnd/>
          </a:ln>
          <a:effectLst/>
        </p:spPr>
        <p:txBody>
          <a:bodyPr wrap="square" lIns="0" tIns="0" rIns="0" bIns="0">
            <a:spAutoFit/>
          </a:bodyPr>
          <a:lstStyle/>
          <a:p>
            <a:pPr algn="ctr" eaLnBrk="1" hangingPunct="1">
              <a:lnSpc>
                <a:spcPct val="116000"/>
              </a:lnSpc>
              <a:tabLst>
                <a:tab pos="723900" algn="l"/>
                <a:tab pos="1447800" algn="l"/>
                <a:tab pos="2171700" algn="l"/>
              </a:tabLst>
            </a:pPr>
            <a:r>
              <a:rPr lang="en-US" dirty="0" smtClean="0">
                <a:solidFill>
                  <a:srgbClr val="FFFFFF"/>
                </a:solidFill>
                <a:latin typeface="Calibri" pitchFamily="34" charset="0"/>
              </a:rPr>
              <a:t>10</a:t>
            </a:r>
            <a:r>
              <a:rPr lang="en-US" baseline="30000" dirty="0" smtClean="0">
                <a:solidFill>
                  <a:srgbClr val="FFFFFF"/>
                </a:solidFill>
                <a:latin typeface="Calibri" pitchFamily="34" charset="0"/>
              </a:rPr>
              <a:t>2 </a:t>
            </a:r>
            <a:r>
              <a:rPr lang="en-US" dirty="0" smtClean="0">
                <a:solidFill>
                  <a:srgbClr val="FFFFFF"/>
                </a:solidFill>
                <a:latin typeface="Calibri" pitchFamily="34" charset="0"/>
              </a:rPr>
              <a:t>10</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 </a:t>
            </a:r>
            <a:r>
              <a:rPr lang="en-US" dirty="0">
                <a:solidFill>
                  <a:srgbClr val="FFFFFF"/>
                </a:solidFill>
                <a:latin typeface="Calibri" pitchFamily="34" charset="0"/>
              </a:rPr>
              <a:t>10</a:t>
            </a:r>
            <a:r>
              <a:rPr lang="en-US" baseline="30000" dirty="0">
                <a:solidFill>
                  <a:srgbClr val="FFFFFF"/>
                </a:solidFill>
                <a:latin typeface="Calibri" pitchFamily="34" charset="0"/>
              </a:rPr>
              <a:t>0</a:t>
            </a:r>
          </a:p>
        </p:txBody>
      </p:sp>
      <p:sp>
        <p:nvSpPr>
          <p:cNvPr id="2" name="Title 1"/>
          <p:cNvSpPr>
            <a:spLocks noGrp="1"/>
          </p:cNvSpPr>
          <p:nvPr>
            <p:ph type="title"/>
          </p:nvPr>
        </p:nvSpPr>
        <p:spPr/>
        <p:txBody>
          <a:bodyPr>
            <a:normAutofit fontScale="90000"/>
          </a:bodyPr>
          <a:lstStyle/>
          <a:p>
            <a:r>
              <a:rPr lang="en-US" dirty="0" smtClean="0"/>
              <a:t>Number Representations Summary</a:t>
            </a:r>
            <a:endParaRPr lang="en-US" dirty="0"/>
          </a:p>
        </p:txBody>
      </p:sp>
      <p:grpSp>
        <p:nvGrpSpPr>
          <p:cNvPr id="25" name="Group 24"/>
          <p:cNvGrpSpPr/>
          <p:nvPr/>
        </p:nvGrpSpPr>
        <p:grpSpPr>
          <a:xfrm>
            <a:off x="533400" y="2133600"/>
            <a:ext cx="762000" cy="0"/>
            <a:chOff x="1828800" y="4419600"/>
            <a:chExt cx="762000" cy="0"/>
          </a:xfrm>
        </p:grpSpPr>
        <p:cxnSp>
          <p:nvCxnSpPr>
            <p:cNvPr id="10" name="Straight Connector 9"/>
            <p:cNvCxnSpPr/>
            <p:nvPr/>
          </p:nvCxnSpPr>
          <p:spPr>
            <a:xfrm>
              <a:off x="18288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955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22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04800" y="3124200"/>
            <a:ext cx="3291286" cy="584775"/>
          </a:xfrm>
          <a:prstGeom prst="rect">
            <a:avLst/>
          </a:prstGeom>
          <a:noFill/>
        </p:spPr>
        <p:txBody>
          <a:bodyPr wrap="none" rtlCol="0">
            <a:spAutoFit/>
          </a:bodyPr>
          <a:lstStyle/>
          <a:p>
            <a:r>
              <a:rPr lang="en-US" sz="3200" dirty="0" smtClean="0"/>
              <a:t>1 0  0 1 1 1  1 1 0 1</a:t>
            </a:r>
            <a:endParaRPr lang="en-US" sz="3200" dirty="0"/>
          </a:p>
        </p:txBody>
      </p:sp>
      <p:sp>
        <p:nvSpPr>
          <p:cNvPr id="14" name="Text Box 6"/>
          <p:cNvSpPr txBox="1">
            <a:spLocks noChangeArrowheads="1"/>
          </p:cNvSpPr>
          <p:nvPr>
            <p:custDataLst>
              <p:tags r:id="rId2"/>
            </p:custDataLst>
          </p:nvPr>
        </p:nvSpPr>
        <p:spPr bwMode="auto">
          <a:xfrm>
            <a:off x="381000" y="3584258"/>
            <a:ext cx="4017427" cy="301942"/>
          </a:xfrm>
          <a:prstGeom prst="rect">
            <a:avLst/>
          </a:prstGeom>
          <a:noFill/>
          <a:ln w="9525">
            <a:noFill/>
            <a:round/>
            <a:headEnd/>
            <a:tailEnd/>
          </a:ln>
          <a:effectLst/>
        </p:spPr>
        <p:txBody>
          <a:bodyPr wrap="square" lIns="0" tIns="0" rIns="0" bIns="0">
            <a:spAutoFit/>
          </a:bodyPr>
          <a:lstStyle/>
          <a:p>
            <a:pPr>
              <a:lnSpc>
                <a:spcPct val="116000"/>
              </a:lnSpc>
              <a:tabLst>
                <a:tab pos="723900" algn="l"/>
                <a:tab pos="1447800" algn="l"/>
                <a:tab pos="2171700" algn="l"/>
              </a:tabLst>
            </a:pPr>
            <a:r>
              <a:rPr lang="en-US" dirty="0" smtClean="0">
                <a:solidFill>
                  <a:srgbClr val="FFFFFF"/>
                </a:solidFill>
                <a:latin typeface="Calibri" pitchFamily="34" charset="0"/>
              </a:rPr>
              <a:t>2</a:t>
            </a:r>
            <a:r>
              <a:rPr lang="en-US" baseline="30000" dirty="0">
                <a:solidFill>
                  <a:srgbClr val="FFFFFF"/>
                </a:solidFill>
                <a:latin typeface="Calibri" pitchFamily="34" charset="0"/>
              </a:rPr>
              <a:t>9</a:t>
            </a:r>
            <a:r>
              <a:rPr lang="en-US" baseline="30000" dirty="0" smtClean="0">
                <a:solidFill>
                  <a:srgbClr val="FFFFFF"/>
                </a:solidFill>
                <a:latin typeface="Calibri" pitchFamily="34" charset="0"/>
              </a:rPr>
              <a:t>   </a:t>
            </a:r>
            <a:r>
              <a:rPr lang="en-US" dirty="0" smtClean="0">
                <a:solidFill>
                  <a:srgbClr val="FFFFFF"/>
                </a:solidFill>
                <a:latin typeface="Calibri" pitchFamily="34" charset="0"/>
              </a:rPr>
              <a:t>2</a:t>
            </a:r>
            <a:r>
              <a:rPr lang="en-US" baseline="30000" dirty="0" smtClean="0">
                <a:solidFill>
                  <a:srgbClr val="FFFFFF"/>
                </a:solidFill>
                <a:latin typeface="Calibri" pitchFamily="34" charset="0"/>
              </a:rPr>
              <a:t>8</a:t>
            </a:r>
            <a:r>
              <a:rPr lang="en-US" dirty="0" smtClean="0">
                <a:solidFill>
                  <a:srgbClr val="FFFFFF"/>
                </a:solidFill>
                <a:latin typeface="Calibri" pitchFamily="34" charset="0"/>
              </a:rPr>
              <a:t>    2</a:t>
            </a:r>
            <a:r>
              <a:rPr lang="en-US" baseline="30000" dirty="0" smtClean="0">
                <a:solidFill>
                  <a:srgbClr val="FFFFFF"/>
                </a:solidFill>
                <a:latin typeface="Calibri" pitchFamily="34" charset="0"/>
              </a:rPr>
              <a:t>7 </a:t>
            </a:r>
            <a:r>
              <a:rPr lang="en-US" dirty="0" smtClean="0">
                <a:solidFill>
                  <a:srgbClr val="FFFFFF"/>
                </a:solidFill>
                <a:latin typeface="Calibri" pitchFamily="34" charset="0"/>
              </a:rPr>
              <a:t>  2</a:t>
            </a:r>
            <a:r>
              <a:rPr lang="en-US" baseline="30000" dirty="0">
                <a:solidFill>
                  <a:srgbClr val="FFFFFF"/>
                </a:solidFill>
                <a:latin typeface="Calibri" pitchFamily="34" charset="0"/>
              </a:rPr>
              <a:t>6</a:t>
            </a:r>
            <a:r>
              <a:rPr lang="en-US" baseline="30000" dirty="0" smtClean="0">
                <a:solidFill>
                  <a:srgbClr val="FFFFFF"/>
                </a:solidFill>
                <a:latin typeface="Calibri" pitchFamily="34" charset="0"/>
              </a:rPr>
              <a:t>   </a:t>
            </a:r>
            <a:r>
              <a:rPr lang="en-US" dirty="0" smtClean="0">
                <a:solidFill>
                  <a:srgbClr val="FFFFFF"/>
                </a:solidFill>
                <a:latin typeface="Calibri" pitchFamily="34" charset="0"/>
              </a:rPr>
              <a:t>2</a:t>
            </a:r>
            <a:r>
              <a:rPr lang="en-US" baseline="30000" dirty="0">
                <a:solidFill>
                  <a:srgbClr val="FFFFFF"/>
                </a:solidFill>
                <a:latin typeface="Calibri" pitchFamily="34" charset="0"/>
              </a:rPr>
              <a:t>5</a:t>
            </a:r>
            <a:r>
              <a:rPr lang="en-US" dirty="0" smtClean="0">
                <a:solidFill>
                  <a:srgbClr val="FFFFFF"/>
                </a:solidFill>
                <a:latin typeface="Calibri" pitchFamily="34" charset="0"/>
              </a:rPr>
              <a:t>  2</a:t>
            </a:r>
            <a:r>
              <a:rPr lang="en-US" baseline="30000" dirty="0">
                <a:solidFill>
                  <a:srgbClr val="FFFFFF"/>
                </a:solidFill>
                <a:latin typeface="Calibri" pitchFamily="34" charset="0"/>
              </a:rPr>
              <a:t>4</a:t>
            </a:r>
            <a:r>
              <a:rPr lang="en-US" dirty="0" smtClean="0">
                <a:solidFill>
                  <a:srgbClr val="FFFFFF"/>
                </a:solidFill>
                <a:latin typeface="Calibri" pitchFamily="34" charset="0"/>
              </a:rPr>
              <a:t>    2</a:t>
            </a:r>
            <a:r>
              <a:rPr lang="en-US" baseline="30000" dirty="0" smtClean="0">
                <a:solidFill>
                  <a:srgbClr val="FFFFFF"/>
                </a:solidFill>
                <a:latin typeface="Calibri" pitchFamily="34" charset="0"/>
              </a:rPr>
              <a:t>3  </a:t>
            </a:r>
            <a:r>
              <a:rPr lang="en-US" dirty="0" smtClean="0">
                <a:solidFill>
                  <a:srgbClr val="FFFFFF"/>
                </a:solidFill>
                <a:latin typeface="Calibri" pitchFamily="34" charset="0"/>
              </a:rPr>
              <a:t>2</a:t>
            </a:r>
            <a:r>
              <a:rPr lang="en-US" baseline="30000" dirty="0" smtClean="0">
                <a:solidFill>
                  <a:srgbClr val="FFFFFF"/>
                </a:solidFill>
                <a:latin typeface="Calibri" pitchFamily="34" charset="0"/>
              </a:rPr>
              <a:t>2  </a:t>
            </a:r>
            <a:r>
              <a:rPr lang="en-US" dirty="0" smtClean="0">
                <a:solidFill>
                  <a:srgbClr val="FFFFFF"/>
                </a:solidFill>
                <a:latin typeface="Calibri" pitchFamily="34" charset="0"/>
              </a:rPr>
              <a:t>2</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  2</a:t>
            </a:r>
            <a:r>
              <a:rPr lang="en-US" baseline="30000" dirty="0" smtClean="0">
                <a:solidFill>
                  <a:srgbClr val="FFFFFF"/>
                </a:solidFill>
                <a:latin typeface="Calibri" pitchFamily="34" charset="0"/>
              </a:rPr>
              <a:t>0</a:t>
            </a:r>
            <a:endParaRPr lang="en-US" baseline="30000" dirty="0">
              <a:solidFill>
                <a:srgbClr val="FFFFFF"/>
              </a:solidFill>
              <a:latin typeface="Calibri" pitchFamily="34" charset="0"/>
            </a:endParaRPr>
          </a:p>
        </p:txBody>
      </p:sp>
      <p:grpSp>
        <p:nvGrpSpPr>
          <p:cNvPr id="26" name="Group 25"/>
          <p:cNvGrpSpPr/>
          <p:nvPr/>
        </p:nvGrpSpPr>
        <p:grpSpPr>
          <a:xfrm>
            <a:off x="381000" y="3581400"/>
            <a:ext cx="3124200" cy="0"/>
            <a:chOff x="4953000" y="4724400"/>
            <a:chExt cx="3124200" cy="0"/>
          </a:xfrm>
        </p:grpSpPr>
        <p:cxnSp>
          <p:nvCxnSpPr>
            <p:cNvPr id="15" name="Straight Connector 14"/>
            <p:cNvCxnSpPr/>
            <p:nvPr/>
          </p:nvCxnSpPr>
          <p:spPr>
            <a:xfrm>
              <a:off x="49530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197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6388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436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2484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5532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342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390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5438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486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304800" y="5867400"/>
            <a:ext cx="1483098" cy="584775"/>
          </a:xfrm>
          <a:prstGeom prst="rect">
            <a:avLst/>
          </a:prstGeom>
          <a:noFill/>
        </p:spPr>
        <p:txBody>
          <a:bodyPr wrap="none" rtlCol="0">
            <a:spAutoFit/>
          </a:bodyPr>
          <a:lstStyle/>
          <a:p>
            <a:r>
              <a:rPr lang="en-US" sz="3200" dirty="0" smtClean="0"/>
              <a:t>0x 2 7 d</a:t>
            </a:r>
            <a:endParaRPr lang="en-US" sz="3200" dirty="0"/>
          </a:p>
        </p:txBody>
      </p:sp>
      <p:sp>
        <p:nvSpPr>
          <p:cNvPr id="28" name="Text Box 6"/>
          <p:cNvSpPr txBox="1">
            <a:spLocks noChangeArrowheads="1"/>
          </p:cNvSpPr>
          <p:nvPr>
            <p:custDataLst>
              <p:tags r:id="rId3"/>
            </p:custDataLst>
          </p:nvPr>
        </p:nvSpPr>
        <p:spPr bwMode="auto">
          <a:xfrm>
            <a:off x="769165" y="6308094"/>
            <a:ext cx="1094933" cy="321306"/>
          </a:xfrm>
          <a:prstGeom prst="rect">
            <a:avLst/>
          </a:prstGeom>
          <a:noFill/>
          <a:ln w="9525">
            <a:noFill/>
            <a:round/>
            <a:headEnd/>
            <a:tailEnd/>
          </a:ln>
          <a:effectLst/>
        </p:spPr>
        <p:txBody>
          <a:bodyPr wrap="square" lIns="0" tIns="0" rIns="0" bIns="0">
            <a:spAutoFit/>
          </a:bodyPr>
          <a:lstStyle/>
          <a:p>
            <a:pPr>
              <a:lnSpc>
                <a:spcPct val="116000"/>
              </a:lnSpc>
              <a:tabLst>
                <a:tab pos="723900" algn="l"/>
                <a:tab pos="1447800" algn="l"/>
                <a:tab pos="2171700" algn="l"/>
              </a:tabLst>
            </a:pPr>
            <a:r>
              <a:rPr lang="en-US" dirty="0" smtClean="0">
                <a:solidFill>
                  <a:srgbClr val="FFFFFF"/>
                </a:solidFill>
                <a:latin typeface="Calibri" pitchFamily="34" charset="0"/>
              </a:rPr>
              <a:t>16</a:t>
            </a:r>
            <a:r>
              <a:rPr lang="en-US" baseline="30000" dirty="0" smtClean="0">
                <a:solidFill>
                  <a:srgbClr val="FFFFFF"/>
                </a:solidFill>
                <a:latin typeface="Calibri" pitchFamily="34" charset="0"/>
              </a:rPr>
              <a:t>2</a:t>
            </a:r>
            <a:r>
              <a:rPr lang="en-US" dirty="0" smtClean="0">
                <a:solidFill>
                  <a:srgbClr val="FFFFFF"/>
                </a:solidFill>
                <a:latin typeface="Calibri" pitchFamily="34" charset="0"/>
              </a:rPr>
              <a:t>16</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16</a:t>
            </a:r>
            <a:r>
              <a:rPr lang="en-US" baseline="30000" dirty="0" smtClean="0">
                <a:solidFill>
                  <a:srgbClr val="FFFFFF"/>
                </a:solidFill>
                <a:latin typeface="Calibri" pitchFamily="34" charset="0"/>
              </a:rPr>
              <a:t>0</a:t>
            </a:r>
            <a:endParaRPr lang="en-US" baseline="30000" dirty="0">
              <a:solidFill>
                <a:srgbClr val="FFFFFF"/>
              </a:solidFill>
              <a:latin typeface="Calibri" pitchFamily="34" charset="0"/>
            </a:endParaRPr>
          </a:p>
        </p:txBody>
      </p:sp>
      <p:grpSp>
        <p:nvGrpSpPr>
          <p:cNvPr id="29" name="Group 28"/>
          <p:cNvGrpSpPr/>
          <p:nvPr/>
        </p:nvGrpSpPr>
        <p:grpSpPr>
          <a:xfrm>
            <a:off x="845365" y="6324600"/>
            <a:ext cx="838200" cy="0"/>
            <a:chOff x="5638800" y="4724400"/>
            <a:chExt cx="838200" cy="0"/>
          </a:xfrm>
        </p:grpSpPr>
        <p:cxnSp>
          <p:nvCxnSpPr>
            <p:cNvPr id="32" name="Straight Connector 31"/>
            <p:cNvCxnSpPr/>
            <p:nvPr/>
          </p:nvCxnSpPr>
          <p:spPr>
            <a:xfrm>
              <a:off x="56388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436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484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304800" y="4495800"/>
            <a:ext cx="1814920" cy="584775"/>
          </a:xfrm>
          <a:prstGeom prst="rect">
            <a:avLst/>
          </a:prstGeom>
          <a:noFill/>
        </p:spPr>
        <p:txBody>
          <a:bodyPr wrap="none" rtlCol="0">
            <a:spAutoFit/>
          </a:bodyPr>
          <a:lstStyle/>
          <a:p>
            <a:r>
              <a:rPr lang="en-US" sz="3200" dirty="0" smtClean="0"/>
              <a:t>0o 1 1 7 5</a:t>
            </a:r>
            <a:endParaRPr lang="en-US" sz="3200" dirty="0"/>
          </a:p>
        </p:txBody>
      </p:sp>
      <p:sp>
        <p:nvSpPr>
          <p:cNvPr id="41" name="Text Box 6"/>
          <p:cNvSpPr txBox="1">
            <a:spLocks noChangeArrowheads="1"/>
          </p:cNvSpPr>
          <p:nvPr>
            <p:custDataLst>
              <p:tags r:id="rId4"/>
            </p:custDataLst>
          </p:nvPr>
        </p:nvSpPr>
        <p:spPr bwMode="auto">
          <a:xfrm>
            <a:off x="893227" y="4936494"/>
            <a:ext cx="1121827" cy="321306"/>
          </a:xfrm>
          <a:prstGeom prst="rect">
            <a:avLst/>
          </a:prstGeom>
          <a:noFill/>
          <a:ln w="9525">
            <a:noFill/>
            <a:round/>
            <a:headEnd/>
            <a:tailEnd/>
          </a:ln>
          <a:effectLst/>
        </p:spPr>
        <p:txBody>
          <a:bodyPr wrap="square" lIns="0" tIns="0" rIns="0" bIns="0">
            <a:spAutoFit/>
          </a:bodyPr>
          <a:lstStyle/>
          <a:p>
            <a:pPr>
              <a:lnSpc>
                <a:spcPct val="116000"/>
              </a:lnSpc>
              <a:tabLst>
                <a:tab pos="723900" algn="l"/>
                <a:tab pos="1447800" algn="l"/>
                <a:tab pos="2171700" algn="l"/>
              </a:tabLst>
            </a:pPr>
            <a:r>
              <a:rPr lang="en-US" dirty="0" smtClean="0">
                <a:solidFill>
                  <a:srgbClr val="FFFFFF"/>
                </a:solidFill>
                <a:latin typeface="Calibri" pitchFamily="34" charset="0"/>
              </a:rPr>
              <a:t>8</a:t>
            </a:r>
            <a:r>
              <a:rPr lang="en-US" baseline="30000" dirty="0" smtClean="0">
                <a:solidFill>
                  <a:srgbClr val="FFFFFF"/>
                </a:solidFill>
                <a:latin typeface="Calibri" pitchFamily="34" charset="0"/>
              </a:rPr>
              <a:t>3   </a:t>
            </a:r>
            <a:r>
              <a:rPr lang="en-US" dirty="0" smtClean="0">
                <a:solidFill>
                  <a:srgbClr val="FFFFFF"/>
                </a:solidFill>
                <a:latin typeface="Calibri" pitchFamily="34" charset="0"/>
              </a:rPr>
              <a:t>8</a:t>
            </a:r>
            <a:r>
              <a:rPr lang="en-US" baseline="30000" dirty="0" smtClean="0">
                <a:solidFill>
                  <a:srgbClr val="FFFFFF"/>
                </a:solidFill>
                <a:latin typeface="Calibri" pitchFamily="34" charset="0"/>
              </a:rPr>
              <a:t>2   </a:t>
            </a:r>
            <a:r>
              <a:rPr lang="en-US" dirty="0" smtClean="0">
                <a:solidFill>
                  <a:srgbClr val="FFFFFF"/>
                </a:solidFill>
                <a:latin typeface="Calibri" pitchFamily="34" charset="0"/>
              </a:rPr>
              <a:t>8</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  </a:t>
            </a:r>
            <a:r>
              <a:rPr lang="en-US" dirty="0">
                <a:solidFill>
                  <a:srgbClr val="FFFFFF"/>
                </a:solidFill>
                <a:latin typeface="Calibri" pitchFamily="34" charset="0"/>
              </a:rPr>
              <a:t>8</a:t>
            </a:r>
            <a:r>
              <a:rPr lang="en-US" baseline="30000" dirty="0" smtClean="0">
                <a:solidFill>
                  <a:srgbClr val="FFFFFF"/>
                </a:solidFill>
                <a:latin typeface="Calibri" pitchFamily="34" charset="0"/>
              </a:rPr>
              <a:t>0</a:t>
            </a:r>
            <a:endParaRPr lang="en-US" baseline="30000" dirty="0">
              <a:solidFill>
                <a:srgbClr val="FFFFFF"/>
              </a:solidFill>
              <a:latin typeface="Calibri" pitchFamily="34" charset="0"/>
            </a:endParaRPr>
          </a:p>
        </p:txBody>
      </p:sp>
      <p:grpSp>
        <p:nvGrpSpPr>
          <p:cNvPr id="42" name="Group 41"/>
          <p:cNvGrpSpPr/>
          <p:nvPr/>
        </p:nvGrpSpPr>
        <p:grpSpPr>
          <a:xfrm>
            <a:off x="893227" y="4953000"/>
            <a:ext cx="1143000" cy="0"/>
            <a:chOff x="6934200" y="4724400"/>
            <a:chExt cx="1143000" cy="0"/>
          </a:xfrm>
        </p:grpSpPr>
        <p:cxnSp>
          <p:nvCxnSpPr>
            <p:cNvPr id="49" name="Straight Connector 48"/>
            <p:cNvCxnSpPr/>
            <p:nvPr/>
          </p:nvCxnSpPr>
          <p:spPr>
            <a:xfrm>
              <a:off x="69342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390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438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8486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430306" y="1676400"/>
            <a:ext cx="1088760" cy="584775"/>
          </a:xfrm>
          <a:prstGeom prst="rect">
            <a:avLst/>
          </a:prstGeom>
          <a:noFill/>
        </p:spPr>
        <p:txBody>
          <a:bodyPr wrap="none" rtlCol="0">
            <a:spAutoFit/>
          </a:bodyPr>
          <a:lstStyle/>
          <a:p>
            <a:r>
              <a:rPr lang="en-US" sz="3200" dirty="0"/>
              <a:t> 6 3 7</a:t>
            </a:r>
          </a:p>
        </p:txBody>
      </p:sp>
      <p:sp>
        <p:nvSpPr>
          <p:cNvPr id="36" name="TextBox 35"/>
          <p:cNvSpPr txBox="1"/>
          <p:nvPr/>
        </p:nvSpPr>
        <p:spPr>
          <a:xfrm>
            <a:off x="3733800" y="1828800"/>
            <a:ext cx="3469219" cy="461665"/>
          </a:xfrm>
          <a:prstGeom prst="rect">
            <a:avLst/>
          </a:prstGeom>
          <a:noFill/>
        </p:spPr>
        <p:txBody>
          <a:bodyPr wrap="none" rtlCol="0">
            <a:spAutoFit/>
          </a:bodyPr>
          <a:lstStyle/>
          <a:p>
            <a:r>
              <a:rPr lang="en-US" sz="2400" dirty="0" smtClean="0"/>
              <a:t>6∙10</a:t>
            </a:r>
            <a:r>
              <a:rPr lang="en-US" sz="2400" baseline="30000" dirty="0" smtClean="0"/>
              <a:t>2</a:t>
            </a:r>
            <a:r>
              <a:rPr lang="en-US" sz="2400" dirty="0" smtClean="0"/>
              <a:t> + 3∙10</a:t>
            </a:r>
            <a:r>
              <a:rPr lang="en-US" sz="2400" baseline="30000" dirty="0"/>
              <a:t>1</a:t>
            </a:r>
            <a:r>
              <a:rPr lang="en-US" sz="2400" dirty="0" smtClean="0"/>
              <a:t> + 7∙10</a:t>
            </a:r>
            <a:r>
              <a:rPr lang="en-US" sz="2400" baseline="30000" dirty="0"/>
              <a:t>0</a:t>
            </a:r>
            <a:r>
              <a:rPr lang="en-US" sz="2400" dirty="0" smtClean="0"/>
              <a:t> = 637</a:t>
            </a:r>
            <a:endParaRPr lang="en-US" sz="2400" dirty="0"/>
          </a:p>
        </p:txBody>
      </p:sp>
      <p:sp>
        <p:nvSpPr>
          <p:cNvPr id="37" name="TextBox 36"/>
          <p:cNvSpPr txBox="1"/>
          <p:nvPr/>
        </p:nvSpPr>
        <p:spPr>
          <a:xfrm>
            <a:off x="3938843" y="3272135"/>
            <a:ext cx="5357557" cy="461665"/>
          </a:xfrm>
          <a:prstGeom prst="rect">
            <a:avLst/>
          </a:prstGeom>
          <a:noFill/>
        </p:spPr>
        <p:txBody>
          <a:bodyPr wrap="none" rtlCol="0">
            <a:spAutoFit/>
          </a:bodyPr>
          <a:lstStyle/>
          <a:p>
            <a:r>
              <a:rPr lang="en-US" sz="2400" dirty="0" smtClean="0"/>
              <a:t>1∙2</a:t>
            </a:r>
            <a:r>
              <a:rPr lang="en-US" sz="2400" baseline="30000" dirty="0" smtClean="0"/>
              <a:t>9</a:t>
            </a:r>
            <a:r>
              <a:rPr lang="en-US" sz="2400" dirty="0" smtClean="0"/>
              <a:t>+1∙2</a:t>
            </a:r>
            <a:r>
              <a:rPr lang="en-US" sz="2400" baseline="30000" dirty="0" smtClean="0"/>
              <a:t>6</a:t>
            </a:r>
            <a:r>
              <a:rPr lang="en-US" sz="2400" dirty="0" smtClean="0"/>
              <a:t>+1∙2</a:t>
            </a:r>
            <a:r>
              <a:rPr lang="en-US" sz="2400" baseline="30000" dirty="0" smtClean="0"/>
              <a:t>5</a:t>
            </a:r>
            <a:r>
              <a:rPr lang="en-US" sz="2400" dirty="0" smtClean="0"/>
              <a:t>+1∙2</a:t>
            </a:r>
            <a:r>
              <a:rPr lang="en-US" sz="2400" baseline="30000" dirty="0" smtClean="0"/>
              <a:t>4</a:t>
            </a:r>
            <a:r>
              <a:rPr lang="en-US" sz="2400" dirty="0" smtClean="0"/>
              <a:t>+1∙2</a:t>
            </a:r>
            <a:r>
              <a:rPr lang="en-US" sz="2400" baseline="30000" dirty="0" smtClean="0"/>
              <a:t>3</a:t>
            </a:r>
            <a:r>
              <a:rPr lang="en-US" sz="2400" dirty="0" smtClean="0"/>
              <a:t>+1∙2</a:t>
            </a:r>
            <a:r>
              <a:rPr lang="en-US" sz="2400" baseline="30000" dirty="0" smtClean="0"/>
              <a:t>2</a:t>
            </a:r>
            <a:r>
              <a:rPr lang="en-US" sz="2400" dirty="0" smtClean="0"/>
              <a:t>+1∙2</a:t>
            </a:r>
            <a:r>
              <a:rPr lang="en-US" sz="2400" baseline="30000" dirty="0" smtClean="0"/>
              <a:t>0 </a:t>
            </a:r>
            <a:r>
              <a:rPr lang="en-US" sz="2400" dirty="0" smtClean="0"/>
              <a:t>= 637</a:t>
            </a:r>
            <a:endParaRPr lang="en-US" sz="2400" dirty="0"/>
          </a:p>
        </p:txBody>
      </p:sp>
      <p:sp>
        <p:nvSpPr>
          <p:cNvPr id="38" name="TextBox 37"/>
          <p:cNvSpPr txBox="1"/>
          <p:nvPr/>
        </p:nvSpPr>
        <p:spPr>
          <a:xfrm>
            <a:off x="4038600" y="4643735"/>
            <a:ext cx="3902030" cy="461665"/>
          </a:xfrm>
          <a:prstGeom prst="rect">
            <a:avLst/>
          </a:prstGeom>
          <a:noFill/>
        </p:spPr>
        <p:txBody>
          <a:bodyPr wrap="none" rtlCol="0">
            <a:spAutoFit/>
          </a:bodyPr>
          <a:lstStyle/>
          <a:p>
            <a:r>
              <a:rPr lang="en-US" sz="2400" dirty="0" smtClean="0"/>
              <a:t>1∙8</a:t>
            </a:r>
            <a:r>
              <a:rPr lang="en-US" sz="2400" baseline="30000" dirty="0" smtClean="0"/>
              <a:t>3</a:t>
            </a:r>
            <a:r>
              <a:rPr lang="en-US" sz="2400" dirty="0" smtClean="0"/>
              <a:t> + 1∙8</a:t>
            </a:r>
            <a:r>
              <a:rPr lang="en-US" sz="2400" baseline="30000" dirty="0"/>
              <a:t>2</a:t>
            </a:r>
            <a:r>
              <a:rPr lang="en-US" sz="2400" dirty="0" smtClean="0"/>
              <a:t> + 7∙8</a:t>
            </a:r>
            <a:r>
              <a:rPr lang="en-US" sz="2400" baseline="30000" dirty="0"/>
              <a:t>1</a:t>
            </a:r>
            <a:r>
              <a:rPr lang="en-US" sz="2400" dirty="0" smtClean="0"/>
              <a:t> </a:t>
            </a:r>
            <a:r>
              <a:rPr lang="en-US" sz="2400" dirty="0"/>
              <a:t>+ 5</a:t>
            </a:r>
            <a:r>
              <a:rPr lang="en-US" sz="2400" dirty="0" smtClean="0"/>
              <a:t>∙8</a:t>
            </a:r>
            <a:r>
              <a:rPr lang="en-US" sz="2400" baseline="30000" dirty="0"/>
              <a:t>0</a:t>
            </a:r>
            <a:r>
              <a:rPr lang="en-US" sz="2400" dirty="0" smtClean="0"/>
              <a:t> </a:t>
            </a:r>
            <a:r>
              <a:rPr lang="en-US" sz="2400" baseline="30000" dirty="0" smtClean="0"/>
              <a:t> </a:t>
            </a:r>
            <a:r>
              <a:rPr lang="en-US" sz="2400" dirty="0" smtClean="0"/>
              <a:t>= 637</a:t>
            </a:r>
            <a:endParaRPr lang="en-US" sz="2400" dirty="0"/>
          </a:p>
        </p:txBody>
      </p:sp>
      <p:sp>
        <p:nvSpPr>
          <p:cNvPr id="39" name="TextBox 38"/>
          <p:cNvSpPr txBox="1"/>
          <p:nvPr/>
        </p:nvSpPr>
        <p:spPr>
          <a:xfrm>
            <a:off x="4267200" y="6019800"/>
            <a:ext cx="3568606" cy="461665"/>
          </a:xfrm>
          <a:prstGeom prst="rect">
            <a:avLst/>
          </a:prstGeom>
          <a:noFill/>
        </p:spPr>
        <p:txBody>
          <a:bodyPr wrap="none" rtlCol="0">
            <a:spAutoFit/>
          </a:bodyPr>
          <a:lstStyle/>
          <a:p>
            <a:r>
              <a:rPr lang="en-US" sz="2400" dirty="0"/>
              <a:t>2</a:t>
            </a:r>
            <a:r>
              <a:rPr lang="en-US" sz="2400" dirty="0" smtClean="0"/>
              <a:t>∙16</a:t>
            </a:r>
            <a:r>
              <a:rPr lang="en-US" sz="2400" baseline="30000" dirty="0" smtClean="0"/>
              <a:t>2 </a:t>
            </a:r>
            <a:r>
              <a:rPr lang="en-US" sz="2400" dirty="0" smtClean="0"/>
              <a:t>+ 7∙16</a:t>
            </a:r>
            <a:r>
              <a:rPr lang="en-US" sz="2400" baseline="30000" dirty="0" smtClean="0"/>
              <a:t>1 </a:t>
            </a:r>
            <a:r>
              <a:rPr lang="en-US" sz="2400" dirty="0" smtClean="0"/>
              <a:t>+ d∙16</a:t>
            </a:r>
            <a:r>
              <a:rPr lang="en-US" sz="2400" baseline="30000" dirty="0" smtClean="0"/>
              <a:t>0</a:t>
            </a:r>
            <a:r>
              <a:rPr lang="en-US" sz="2400" dirty="0" smtClean="0"/>
              <a:t>   = 637</a:t>
            </a:r>
            <a:endParaRPr lang="en-US" sz="2400" dirty="0"/>
          </a:p>
        </p:txBody>
      </p:sp>
      <p:sp>
        <p:nvSpPr>
          <p:cNvPr id="43" name="TextBox 42"/>
          <p:cNvSpPr txBox="1"/>
          <p:nvPr/>
        </p:nvSpPr>
        <p:spPr>
          <a:xfrm>
            <a:off x="4267200" y="6320135"/>
            <a:ext cx="3579826" cy="461665"/>
          </a:xfrm>
          <a:prstGeom prst="rect">
            <a:avLst/>
          </a:prstGeom>
          <a:noFill/>
        </p:spPr>
        <p:txBody>
          <a:bodyPr wrap="none" rtlCol="0">
            <a:spAutoFit/>
          </a:bodyPr>
          <a:lstStyle/>
          <a:p>
            <a:r>
              <a:rPr lang="en-US" sz="2400" dirty="0"/>
              <a:t>2</a:t>
            </a:r>
            <a:r>
              <a:rPr lang="en-US" sz="2400" dirty="0" smtClean="0"/>
              <a:t>∙16</a:t>
            </a:r>
            <a:r>
              <a:rPr lang="en-US" sz="2400" baseline="30000" dirty="0" smtClean="0"/>
              <a:t>2 </a:t>
            </a:r>
            <a:r>
              <a:rPr lang="en-US" sz="2400" dirty="0" smtClean="0"/>
              <a:t>+ 7∙16</a:t>
            </a:r>
            <a:r>
              <a:rPr lang="en-US" sz="2400" baseline="30000" dirty="0" smtClean="0"/>
              <a:t>1 </a:t>
            </a:r>
            <a:r>
              <a:rPr lang="en-US" sz="2400" dirty="0" smtClean="0"/>
              <a:t>+ 13∙16</a:t>
            </a:r>
            <a:r>
              <a:rPr lang="en-US" sz="2400" baseline="30000" dirty="0" smtClean="0"/>
              <a:t>0</a:t>
            </a:r>
            <a:r>
              <a:rPr lang="en-US" sz="2400" dirty="0" smtClean="0"/>
              <a:t> = 637</a:t>
            </a:r>
            <a:endParaRPr lang="en-US" sz="2400" dirty="0"/>
          </a:p>
        </p:txBody>
      </p:sp>
      <p:sp>
        <p:nvSpPr>
          <p:cNvPr id="44" name="Oval 43"/>
          <p:cNvSpPr/>
          <p:nvPr/>
        </p:nvSpPr>
        <p:spPr>
          <a:xfrm>
            <a:off x="6133313" y="6019800"/>
            <a:ext cx="267487" cy="385465"/>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133313" y="6400800"/>
            <a:ext cx="343687" cy="3048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66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27" grpId="0"/>
      <p:bldP spid="28" grpId="0"/>
      <p:bldP spid="40" grpId="0"/>
      <p:bldP spid="41" grpId="0"/>
      <p:bldP spid="35" grpId="0"/>
      <p:bldP spid="36" grpId="0"/>
      <p:bldP spid="37" grpId="0"/>
      <p:bldP spid="38" grpId="0"/>
      <p:bldP spid="39" grpId="0"/>
      <p:bldP spid="43" grpId="0"/>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4187"/>
            <a:ext cx="8686800" cy="533400"/>
          </a:xfrm>
        </p:spPr>
        <p:txBody>
          <a:bodyPr/>
          <a:lstStyle/>
          <a:p>
            <a:r>
              <a:rPr lang="en-US" dirty="0" smtClean="0"/>
              <a:t>Binary Addition</a:t>
            </a:r>
            <a:endParaRPr lang="en-US" dirty="0"/>
          </a:p>
        </p:txBody>
      </p:sp>
      <p:sp>
        <p:nvSpPr>
          <p:cNvPr id="3" name="Content Placeholder 2"/>
          <p:cNvSpPr>
            <a:spLocks noGrp="1"/>
          </p:cNvSpPr>
          <p:nvPr>
            <p:ph idx="1"/>
          </p:nvPr>
        </p:nvSpPr>
        <p:spPr>
          <a:xfrm>
            <a:off x="224067" y="681171"/>
            <a:ext cx="8686800" cy="1757229"/>
          </a:xfrm>
        </p:spPr>
        <p:txBody>
          <a:bodyPr/>
          <a:lstStyle/>
          <a:p>
            <a:r>
              <a:rPr lang="en-US" dirty="0"/>
              <a:t>Behaves just like addition in decimal, but: </a:t>
            </a:r>
            <a:endParaRPr lang="en-US" dirty="0" smtClean="0"/>
          </a:p>
          <a:p>
            <a:r>
              <a:rPr lang="en-US" dirty="0" smtClean="0"/>
              <a:t>• </a:t>
            </a:r>
            <a:r>
              <a:rPr lang="en-US" dirty="0"/>
              <a:t>We carry to the next digit any time the sum of the digits is 2 (decimal) or greater</a:t>
            </a:r>
          </a:p>
        </p:txBody>
      </p:sp>
      <p:grpSp>
        <p:nvGrpSpPr>
          <p:cNvPr id="11" name="Group 10"/>
          <p:cNvGrpSpPr/>
          <p:nvPr/>
        </p:nvGrpSpPr>
        <p:grpSpPr>
          <a:xfrm>
            <a:off x="4572000" y="3810000"/>
            <a:ext cx="4800600" cy="2666999"/>
            <a:chOff x="914400" y="3276600"/>
            <a:chExt cx="4724400" cy="2666999"/>
          </a:xfrm>
        </p:grpSpPr>
        <p:sp>
          <p:nvSpPr>
            <p:cNvPr id="4" name="TextBox 3"/>
            <p:cNvSpPr txBox="1"/>
            <p:nvPr/>
          </p:nvSpPr>
          <p:spPr>
            <a:xfrm>
              <a:off x="1905000" y="3276600"/>
              <a:ext cx="2667000" cy="830997"/>
            </a:xfrm>
            <a:prstGeom prst="rect">
              <a:avLst/>
            </a:prstGeom>
            <a:noFill/>
          </p:spPr>
          <p:txBody>
            <a:bodyPr wrap="square" rtlCol="0">
              <a:spAutoFit/>
            </a:bodyPr>
            <a:lstStyle/>
            <a:p>
              <a:r>
                <a:rPr lang="en-US" sz="4800" dirty="0" smtClean="0"/>
                <a:t>00100110</a:t>
              </a:r>
              <a:endParaRPr lang="en-US" sz="4800" dirty="0"/>
            </a:p>
          </p:txBody>
        </p:sp>
        <p:sp>
          <p:nvSpPr>
            <p:cNvPr id="5" name="TextBox 4"/>
            <p:cNvSpPr txBox="1"/>
            <p:nvPr/>
          </p:nvSpPr>
          <p:spPr>
            <a:xfrm>
              <a:off x="1981200" y="4149298"/>
              <a:ext cx="2819400" cy="830997"/>
            </a:xfrm>
            <a:prstGeom prst="rect">
              <a:avLst/>
            </a:prstGeom>
            <a:noFill/>
          </p:spPr>
          <p:txBody>
            <a:bodyPr wrap="square" rtlCol="0">
              <a:spAutoFit/>
            </a:bodyPr>
            <a:lstStyle/>
            <a:p>
              <a:r>
                <a:rPr lang="en-US" sz="4800" dirty="0" smtClean="0"/>
                <a:t>00101011</a:t>
              </a:r>
              <a:endParaRPr lang="en-US" sz="4800" dirty="0"/>
            </a:p>
          </p:txBody>
        </p:sp>
        <p:sp>
          <p:nvSpPr>
            <p:cNvPr id="6" name="TextBox 5"/>
            <p:cNvSpPr txBox="1"/>
            <p:nvPr/>
          </p:nvSpPr>
          <p:spPr>
            <a:xfrm>
              <a:off x="914400" y="4111198"/>
              <a:ext cx="533400" cy="830997"/>
            </a:xfrm>
            <a:prstGeom prst="rect">
              <a:avLst/>
            </a:prstGeom>
            <a:noFill/>
          </p:spPr>
          <p:txBody>
            <a:bodyPr wrap="square" rtlCol="0">
              <a:spAutoFit/>
            </a:bodyPr>
            <a:lstStyle/>
            <a:p>
              <a:r>
                <a:rPr lang="en-US" sz="4800" dirty="0" smtClean="0">
                  <a:solidFill>
                    <a:srgbClr val="FF0000"/>
                  </a:solidFill>
                </a:rPr>
                <a:t>+</a:t>
              </a:r>
              <a:endParaRPr lang="en-US" sz="4800" dirty="0">
                <a:solidFill>
                  <a:srgbClr val="FF0000"/>
                </a:solidFill>
              </a:endParaRPr>
            </a:p>
          </p:txBody>
        </p:sp>
        <p:cxnSp>
          <p:nvCxnSpPr>
            <p:cNvPr id="8" name="Straight Connector 7"/>
            <p:cNvCxnSpPr/>
            <p:nvPr/>
          </p:nvCxnSpPr>
          <p:spPr>
            <a:xfrm flipV="1">
              <a:off x="914400" y="5021996"/>
              <a:ext cx="4724400" cy="72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1200" y="5112602"/>
              <a:ext cx="2667000" cy="830997"/>
            </a:xfrm>
            <a:prstGeom prst="rect">
              <a:avLst/>
            </a:prstGeom>
            <a:noFill/>
          </p:spPr>
          <p:txBody>
            <a:bodyPr wrap="square" rtlCol="0">
              <a:spAutoFit/>
            </a:bodyPr>
            <a:lstStyle/>
            <a:p>
              <a:r>
                <a:rPr lang="en-US" sz="4800" dirty="0" smtClean="0"/>
                <a:t>01</a:t>
              </a:r>
              <a:r>
                <a:rPr lang="en-US" sz="4800" dirty="0" smtClean="0">
                  <a:solidFill>
                    <a:schemeClr val="accent1">
                      <a:lumMod val="60000"/>
                      <a:lumOff val="40000"/>
                    </a:schemeClr>
                  </a:solidFill>
                </a:rPr>
                <a:t>01000</a:t>
              </a:r>
              <a:r>
                <a:rPr lang="en-US" sz="4800" dirty="0" smtClean="0"/>
                <a:t>1</a:t>
              </a:r>
              <a:endParaRPr lang="en-US" sz="4800" dirty="0"/>
            </a:p>
          </p:txBody>
        </p:sp>
      </p:grpSp>
      <p:grpSp>
        <p:nvGrpSpPr>
          <p:cNvPr id="12" name="Group 11"/>
          <p:cNvGrpSpPr/>
          <p:nvPr/>
        </p:nvGrpSpPr>
        <p:grpSpPr>
          <a:xfrm>
            <a:off x="208628" y="2518201"/>
            <a:ext cx="4905375" cy="2666999"/>
            <a:chOff x="914400" y="3276600"/>
            <a:chExt cx="4724400" cy="2666999"/>
          </a:xfrm>
        </p:grpSpPr>
        <p:sp>
          <p:nvSpPr>
            <p:cNvPr id="13" name="TextBox 12"/>
            <p:cNvSpPr txBox="1"/>
            <p:nvPr/>
          </p:nvSpPr>
          <p:spPr>
            <a:xfrm>
              <a:off x="1905000" y="3276600"/>
              <a:ext cx="2667000" cy="830997"/>
            </a:xfrm>
            <a:prstGeom prst="rect">
              <a:avLst/>
            </a:prstGeom>
            <a:noFill/>
          </p:spPr>
          <p:txBody>
            <a:bodyPr wrap="square" rtlCol="0">
              <a:spAutoFit/>
            </a:bodyPr>
            <a:lstStyle/>
            <a:p>
              <a:r>
                <a:rPr lang="en-US" sz="4800" dirty="0" smtClean="0"/>
                <a:t>00100110</a:t>
              </a:r>
              <a:endParaRPr lang="en-US" sz="4800" dirty="0"/>
            </a:p>
          </p:txBody>
        </p:sp>
        <p:sp>
          <p:nvSpPr>
            <p:cNvPr id="14" name="TextBox 13"/>
            <p:cNvSpPr txBox="1"/>
            <p:nvPr/>
          </p:nvSpPr>
          <p:spPr>
            <a:xfrm>
              <a:off x="1981200" y="4149298"/>
              <a:ext cx="2819400" cy="830997"/>
            </a:xfrm>
            <a:prstGeom prst="rect">
              <a:avLst/>
            </a:prstGeom>
            <a:noFill/>
          </p:spPr>
          <p:txBody>
            <a:bodyPr wrap="square" rtlCol="0">
              <a:spAutoFit/>
            </a:bodyPr>
            <a:lstStyle/>
            <a:p>
              <a:r>
                <a:rPr lang="en-US" sz="4800" dirty="0" smtClean="0"/>
                <a:t>01001001</a:t>
              </a:r>
              <a:endParaRPr lang="en-US" sz="4800" dirty="0"/>
            </a:p>
          </p:txBody>
        </p:sp>
        <p:sp>
          <p:nvSpPr>
            <p:cNvPr id="15" name="TextBox 14"/>
            <p:cNvSpPr txBox="1"/>
            <p:nvPr/>
          </p:nvSpPr>
          <p:spPr>
            <a:xfrm>
              <a:off x="914400" y="4111198"/>
              <a:ext cx="533400" cy="830997"/>
            </a:xfrm>
            <a:prstGeom prst="rect">
              <a:avLst/>
            </a:prstGeom>
            <a:noFill/>
          </p:spPr>
          <p:txBody>
            <a:bodyPr wrap="square" rtlCol="0">
              <a:spAutoFit/>
            </a:bodyPr>
            <a:lstStyle/>
            <a:p>
              <a:r>
                <a:rPr lang="en-US" sz="4800" dirty="0" smtClean="0">
                  <a:solidFill>
                    <a:srgbClr val="FF0000"/>
                  </a:solidFill>
                </a:rPr>
                <a:t>+</a:t>
              </a:r>
              <a:endParaRPr lang="en-US" sz="4800" dirty="0">
                <a:solidFill>
                  <a:srgbClr val="FF0000"/>
                </a:solidFill>
              </a:endParaRPr>
            </a:p>
          </p:txBody>
        </p:sp>
        <p:cxnSp>
          <p:nvCxnSpPr>
            <p:cNvPr id="16" name="Straight Connector 15"/>
            <p:cNvCxnSpPr/>
            <p:nvPr/>
          </p:nvCxnSpPr>
          <p:spPr>
            <a:xfrm flipV="1">
              <a:off x="914400" y="5021996"/>
              <a:ext cx="4724400" cy="720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81200" y="5112602"/>
              <a:ext cx="2667000" cy="830997"/>
            </a:xfrm>
            <a:prstGeom prst="rect">
              <a:avLst/>
            </a:prstGeom>
            <a:noFill/>
          </p:spPr>
          <p:txBody>
            <a:bodyPr wrap="square" rtlCol="0">
              <a:spAutoFit/>
            </a:bodyPr>
            <a:lstStyle/>
            <a:p>
              <a:r>
                <a:rPr lang="en-US" sz="4800" dirty="0" smtClean="0"/>
                <a:t>01</a:t>
              </a:r>
              <a:r>
                <a:rPr lang="en-US" sz="4800" dirty="0">
                  <a:solidFill>
                    <a:schemeClr val="bg1"/>
                  </a:solidFill>
                </a:rPr>
                <a:t>1</a:t>
              </a:r>
              <a:r>
                <a:rPr lang="en-US" sz="4800" dirty="0" smtClean="0">
                  <a:solidFill>
                    <a:schemeClr val="bg1"/>
                  </a:solidFill>
                </a:rPr>
                <a:t>0111</a:t>
              </a:r>
              <a:r>
                <a:rPr lang="en-US" sz="4800" dirty="0" smtClean="0"/>
                <a:t>1</a:t>
              </a:r>
              <a:endParaRPr lang="en-US" sz="4800" dirty="0"/>
            </a:p>
          </p:txBody>
        </p:sp>
      </p:grpSp>
      <p:sp>
        <p:nvSpPr>
          <p:cNvPr id="18" name="TextBox 17"/>
          <p:cNvSpPr txBox="1"/>
          <p:nvPr/>
        </p:nvSpPr>
        <p:spPr>
          <a:xfrm>
            <a:off x="5943600" y="3041049"/>
            <a:ext cx="990600" cy="369332"/>
          </a:xfrm>
          <a:prstGeom prst="rect">
            <a:avLst/>
          </a:prstGeom>
          <a:noFill/>
        </p:spPr>
        <p:txBody>
          <a:bodyPr wrap="square" rtlCol="0">
            <a:spAutoFit/>
          </a:bodyPr>
          <a:lstStyle/>
          <a:p>
            <a:r>
              <a:rPr lang="en-US" dirty="0" smtClean="0"/>
              <a:t>Carry</a:t>
            </a:r>
            <a:endParaRPr lang="en-US" dirty="0"/>
          </a:p>
        </p:txBody>
      </p:sp>
    </p:spTree>
    <p:extLst>
      <p:ext uri="{BB962C8B-B14F-4D97-AF65-F5344CB8AC3E}">
        <p14:creationId xmlns:p14="http://schemas.microsoft.com/office/powerpoint/2010/main" val="226292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dirty="0"/>
              <a:t>Binary Operations</a:t>
            </a:r>
          </a:p>
          <a:p>
            <a:pPr marL="0" lvl="1"/>
            <a:r>
              <a:rPr lang="en-US" sz="3200" dirty="0">
                <a:solidFill>
                  <a:schemeClr val="tx2">
                    <a:lumMod val="50000"/>
                  </a:schemeClr>
                </a:solidFill>
              </a:rPr>
              <a:t>Number </a:t>
            </a:r>
            <a:r>
              <a:rPr lang="en-US" sz="3200" dirty="0" smtClean="0">
                <a:solidFill>
                  <a:schemeClr val="tx2">
                    <a:lumMod val="50000"/>
                  </a:schemeClr>
                </a:solidFill>
              </a:rPr>
              <a:t>representations</a:t>
            </a:r>
          </a:p>
          <a:p>
            <a:pPr marL="0" lvl="1"/>
            <a:r>
              <a:rPr lang="en-US" sz="3200" dirty="0" smtClean="0"/>
              <a:t>Negative </a:t>
            </a:r>
            <a:r>
              <a:rPr lang="en-US" sz="3200" dirty="0"/>
              <a:t>numbers and two’s compliment</a:t>
            </a:r>
          </a:p>
          <a:p>
            <a:pPr marL="0" lvl="1"/>
            <a:r>
              <a:rPr lang="en-US" sz="3200" dirty="0"/>
              <a:t>Addition (two’s compliment)</a:t>
            </a:r>
          </a:p>
          <a:p>
            <a:pPr marL="0" lvl="1"/>
            <a:r>
              <a:rPr lang="en-US" sz="3200" dirty="0"/>
              <a:t>Subtraction (two’s compliment) </a:t>
            </a:r>
          </a:p>
          <a:p>
            <a:pPr marL="0" indent="0">
              <a:buNone/>
            </a:pPr>
            <a:endParaRPr lang="en-US" sz="2800" dirty="0" smtClean="0"/>
          </a:p>
        </p:txBody>
      </p:sp>
    </p:spTree>
    <p:extLst>
      <p:ext uri="{BB962C8B-B14F-4D97-AF65-F5344CB8AC3E}">
        <p14:creationId xmlns:p14="http://schemas.microsoft.com/office/powerpoint/2010/main" val="873400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Goal</a:t>
            </a:r>
            <a:endParaRPr lang="en-US" dirty="0"/>
          </a:p>
        </p:txBody>
      </p:sp>
      <p:sp>
        <p:nvSpPr>
          <p:cNvPr id="3" name="Content Placeholder 2"/>
          <p:cNvSpPr>
            <a:spLocks noGrp="1"/>
          </p:cNvSpPr>
          <p:nvPr>
            <p:ph idx="1"/>
          </p:nvPr>
        </p:nvSpPr>
        <p:spPr/>
        <p:txBody>
          <a:bodyPr/>
          <a:lstStyle/>
          <a:p>
            <a:r>
              <a:rPr lang="en-US" dirty="0" smtClean="0"/>
              <a:t>How do we subtract two binary numbers?</a:t>
            </a:r>
          </a:p>
          <a:p>
            <a:r>
              <a:rPr lang="en-US" dirty="0" smtClean="0"/>
              <a:t>Equivalent to adding with a negative number</a:t>
            </a:r>
          </a:p>
          <a:p>
            <a:endParaRPr lang="en-US" dirty="0" smtClean="0"/>
          </a:p>
          <a:p>
            <a:r>
              <a:rPr lang="en-US" dirty="0" smtClean="0"/>
              <a:t>How do we represent negative numbers?</a:t>
            </a:r>
            <a:endParaRPr lang="en-US" dirty="0"/>
          </a:p>
        </p:txBody>
      </p:sp>
    </p:spTree>
    <p:extLst>
      <p:ext uri="{BB962C8B-B14F-4D97-AF65-F5344CB8AC3E}">
        <p14:creationId xmlns:p14="http://schemas.microsoft.com/office/powerpoint/2010/main" val="307995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76200"/>
            <a:ext cx="10896600" cy="508000"/>
          </a:xfrm>
        </p:spPr>
        <p:txBody>
          <a:bodyPr>
            <a:normAutofit fontScale="90000"/>
          </a:bodyPr>
          <a:lstStyle/>
          <a:p>
            <a:r>
              <a:rPr lang="en-US" dirty="0" smtClean="0"/>
              <a:t>First Attempt: Sign/Magnitude Representation</a:t>
            </a:r>
            <a:endParaRPr lang="en-US" dirty="0"/>
          </a:p>
        </p:txBody>
      </p:sp>
      <p:sp>
        <p:nvSpPr>
          <p:cNvPr id="3" name="Content Placeholder 2"/>
          <p:cNvSpPr>
            <a:spLocks noGrp="1"/>
          </p:cNvSpPr>
          <p:nvPr>
            <p:ph idx="1"/>
            <p:custDataLst>
              <p:tags r:id="rId2"/>
            </p:custDataLst>
          </p:nvPr>
        </p:nvSpPr>
        <p:spPr>
          <a:xfrm>
            <a:off x="228600" y="685800"/>
            <a:ext cx="8686800" cy="5791200"/>
          </a:xfrm>
        </p:spPr>
        <p:txBody>
          <a:bodyPr/>
          <a:lstStyle/>
          <a:p>
            <a:r>
              <a:rPr lang="en-US" dirty="0" smtClean="0"/>
              <a:t>First Attempt: </a:t>
            </a:r>
            <a:r>
              <a:rPr lang="en-US" dirty="0" smtClean="0">
                <a:solidFill>
                  <a:schemeClr val="accent5">
                    <a:lumMod val="60000"/>
                    <a:lumOff val="40000"/>
                  </a:schemeClr>
                </a:solidFill>
              </a:rPr>
              <a:t>Sign/Magnitude Representation</a:t>
            </a:r>
          </a:p>
          <a:p>
            <a:pPr lvl="1"/>
            <a:r>
              <a:rPr lang="en-US" dirty="0" smtClean="0"/>
              <a:t>1 bit for sign (0=positive, 1=negative)</a:t>
            </a:r>
          </a:p>
          <a:p>
            <a:pPr lvl="1"/>
            <a:r>
              <a:rPr lang="en-US" dirty="0" smtClean="0"/>
              <a:t>N-1 bits for magnitude</a:t>
            </a:r>
          </a:p>
          <a:p>
            <a:pPr lvl="1"/>
            <a:endParaRPr lang="en-US" dirty="0"/>
          </a:p>
          <a:p>
            <a:r>
              <a:rPr lang="en-US" dirty="0" smtClean="0"/>
              <a:t>Problem?</a:t>
            </a:r>
          </a:p>
          <a:p>
            <a:pPr lvl="1"/>
            <a:r>
              <a:rPr lang="en-US" dirty="0" smtClean="0"/>
              <a:t>Two zero’s: +0 different than -0 </a:t>
            </a:r>
          </a:p>
          <a:p>
            <a:pPr lvl="1"/>
            <a:r>
              <a:rPr lang="en-US" dirty="0" smtClean="0"/>
              <a:t>Complicated circuits</a:t>
            </a:r>
          </a:p>
        </p:txBody>
      </p:sp>
      <p:pic>
        <p:nvPicPr>
          <p:cNvPr id="1026" name="Picture 2" descr="IBM 7090 Data Processing Sys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886200"/>
            <a:ext cx="4219575"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91410" y="6417609"/>
            <a:ext cx="1085554" cy="369332"/>
          </a:xfrm>
          <a:prstGeom prst="rect">
            <a:avLst/>
          </a:prstGeom>
          <a:noFill/>
        </p:spPr>
        <p:txBody>
          <a:bodyPr wrap="none" rtlCol="0">
            <a:spAutoFit/>
          </a:bodyPr>
          <a:lstStyle/>
          <a:p>
            <a:r>
              <a:rPr lang="en-US" dirty="0" smtClean="0"/>
              <a:t>IBM 7090</a:t>
            </a:r>
            <a:endParaRPr lang="en-US" dirty="0"/>
          </a:p>
        </p:txBody>
      </p:sp>
      <p:sp>
        <p:nvSpPr>
          <p:cNvPr id="5" name="TextBox 4"/>
          <p:cNvSpPr txBox="1"/>
          <p:nvPr/>
        </p:nvSpPr>
        <p:spPr>
          <a:xfrm>
            <a:off x="5275729" y="2199382"/>
            <a:ext cx="1316386" cy="1077218"/>
          </a:xfrm>
          <a:prstGeom prst="rect">
            <a:avLst/>
          </a:prstGeom>
          <a:noFill/>
        </p:spPr>
        <p:txBody>
          <a:bodyPr wrap="none" rtlCol="0">
            <a:spAutoFit/>
          </a:bodyPr>
          <a:lstStyle/>
          <a:p>
            <a:r>
              <a:rPr lang="en-US" sz="3200" u="sng" dirty="0" smtClean="0">
                <a:solidFill>
                  <a:schemeClr val="accent5">
                    <a:lumMod val="60000"/>
                    <a:lumOff val="40000"/>
                  </a:schemeClr>
                </a:solidFill>
              </a:rPr>
              <a:t>0</a:t>
            </a:r>
            <a:r>
              <a:rPr lang="en-US" sz="3200" dirty="0" smtClean="0">
                <a:solidFill>
                  <a:schemeClr val="accent5">
                    <a:lumMod val="60000"/>
                    <a:lumOff val="40000"/>
                  </a:schemeClr>
                </a:solidFill>
              </a:rPr>
              <a:t>111 =</a:t>
            </a:r>
          </a:p>
          <a:p>
            <a:r>
              <a:rPr lang="en-US" sz="3200" u="sng" dirty="0" smtClean="0">
                <a:solidFill>
                  <a:schemeClr val="accent5">
                    <a:lumMod val="60000"/>
                    <a:lumOff val="40000"/>
                  </a:schemeClr>
                </a:solidFill>
              </a:rPr>
              <a:t>1</a:t>
            </a:r>
            <a:r>
              <a:rPr lang="en-US" sz="3200" dirty="0" smtClean="0">
                <a:solidFill>
                  <a:schemeClr val="accent5">
                    <a:lumMod val="60000"/>
                    <a:lumOff val="40000"/>
                  </a:schemeClr>
                </a:solidFill>
              </a:rPr>
              <a:t>111 =</a:t>
            </a:r>
            <a:endParaRPr lang="en-US" sz="3200" dirty="0">
              <a:solidFill>
                <a:schemeClr val="accent5">
                  <a:lumMod val="60000"/>
                  <a:lumOff val="40000"/>
                </a:schemeClr>
              </a:solidFill>
            </a:endParaRPr>
          </a:p>
        </p:txBody>
      </p:sp>
      <p:sp>
        <p:nvSpPr>
          <p:cNvPr id="7" name="TextBox 6"/>
          <p:cNvSpPr txBox="1"/>
          <p:nvPr/>
        </p:nvSpPr>
        <p:spPr>
          <a:xfrm>
            <a:off x="5267615" y="2199382"/>
            <a:ext cx="1742785" cy="1077218"/>
          </a:xfrm>
          <a:prstGeom prst="rect">
            <a:avLst/>
          </a:prstGeom>
          <a:noFill/>
        </p:spPr>
        <p:txBody>
          <a:bodyPr wrap="none" rtlCol="0">
            <a:spAutoFit/>
          </a:bodyPr>
          <a:lstStyle/>
          <a:p>
            <a:r>
              <a:rPr lang="en-US" sz="3200" u="sng" dirty="0" smtClean="0">
                <a:solidFill>
                  <a:schemeClr val="accent5">
                    <a:lumMod val="60000"/>
                    <a:lumOff val="40000"/>
                  </a:schemeClr>
                </a:solidFill>
              </a:rPr>
              <a:t>0</a:t>
            </a:r>
            <a:r>
              <a:rPr lang="en-US" sz="3200" dirty="0" smtClean="0">
                <a:solidFill>
                  <a:schemeClr val="accent5">
                    <a:lumMod val="60000"/>
                    <a:lumOff val="40000"/>
                  </a:schemeClr>
                </a:solidFill>
              </a:rPr>
              <a:t>111 = 7</a:t>
            </a:r>
          </a:p>
          <a:p>
            <a:r>
              <a:rPr lang="en-US" sz="3200" u="sng" dirty="0" smtClean="0">
                <a:solidFill>
                  <a:schemeClr val="accent5">
                    <a:lumMod val="60000"/>
                    <a:lumOff val="40000"/>
                  </a:schemeClr>
                </a:solidFill>
              </a:rPr>
              <a:t>1</a:t>
            </a:r>
            <a:r>
              <a:rPr lang="en-US" sz="3200" dirty="0" smtClean="0">
                <a:solidFill>
                  <a:schemeClr val="accent5">
                    <a:lumMod val="60000"/>
                    <a:lumOff val="40000"/>
                  </a:schemeClr>
                </a:solidFill>
              </a:rPr>
              <a:t>111 = -7</a:t>
            </a:r>
            <a:endParaRPr lang="en-US" sz="3200" dirty="0">
              <a:solidFill>
                <a:schemeClr val="accent5">
                  <a:lumMod val="60000"/>
                  <a:lumOff val="40000"/>
                </a:schemeClr>
              </a:solidFill>
            </a:endParaRPr>
          </a:p>
        </p:txBody>
      </p:sp>
      <p:sp>
        <p:nvSpPr>
          <p:cNvPr id="8" name="TextBox 7"/>
          <p:cNvSpPr txBox="1"/>
          <p:nvPr/>
        </p:nvSpPr>
        <p:spPr>
          <a:xfrm>
            <a:off x="1143000" y="5323582"/>
            <a:ext cx="1822935" cy="1077218"/>
          </a:xfrm>
          <a:prstGeom prst="rect">
            <a:avLst/>
          </a:prstGeom>
          <a:noFill/>
        </p:spPr>
        <p:txBody>
          <a:bodyPr wrap="none" rtlCol="0">
            <a:spAutoFit/>
          </a:bodyPr>
          <a:lstStyle/>
          <a:p>
            <a:r>
              <a:rPr lang="en-US" sz="3200" u="sng" dirty="0" smtClean="0">
                <a:solidFill>
                  <a:schemeClr val="accent5">
                    <a:lumMod val="60000"/>
                    <a:lumOff val="40000"/>
                  </a:schemeClr>
                </a:solidFill>
              </a:rPr>
              <a:t>0</a:t>
            </a:r>
            <a:r>
              <a:rPr lang="en-US" sz="3200" dirty="0" smtClean="0">
                <a:solidFill>
                  <a:schemeClr val="accent5">
                    <a:lumMod val="60000"/>
                    <a:lumOff val="40000"/>
                  </a:schemeClr>
                </a:solidFill>
              </a:rPr>
              <a:t>000 = +0</a:t>
            </a:r>
          </a:p>
          <a:p>
            <a:r>
              <a:rPr lang="en-US" sz="3200" u="sng" dirty="0" smtClean="0">
                <a:solidFill>
                  <a:schemeClr val="accent5">
                    <a:lumMod val="60000"/>
                    <a:lumOff val="40000"/>
                  </a:schemeClr>
                </a:solidFill>
              </a:rPr>
              <a:t>1</a:t>
            </a:r>
            <a:r>
              <a:rPr lang="en-US" sz="3200" dirty="0" smtClean="0">
                <a:solidFill>
                  <a:schemeClr val="accent5">
                    <a:lumMod val="60000"/>
                    <a:lumOff val="40000"/>
                  </a:schemeClr>
                </a:solidFill>
              </a:rPr>
              <a:t>000 = -0</a:t>
            </a:r>
            <a:endParaRPr lang="en-US" sz="3200" dirty="0">
              <a:solidFill>
                <a:schemeClr val="accent5">
                  <a:lumMod val="60000"/>
                  <a:lumOff val="40000"/>
                </a:schemeClr>
              </a:solidFill>
            </a:endParaRPr>
          </a:p>
        </p:txBody>
      </p:sp>
    </p:spTree>
    <p:extLst>
      <p:ext uri="{BB962C8B-B14F-4D97-AF65-F5344CB8AC3E}">
        <p14:creationId xmlns:p14="http://schemas.microsoft.com/office/powerpoint/2010/main" val="42906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76200"/>
            <a:ext cx="10896600" cy="508000"/>
          </a:xfrm>
        </p:spPr>
        <p:txBody>
          <a:bodyPr>
            <a:normAutofit fontScale="90000"/>
          </a:bodyPr>
          <a:lstStyle/>
          <a:p>
            <a:r>
              <a:rPr lang="en-US" dirty="0" smtClean="0"/>
              <a:t>Second Attempt: One’s complement</a:t>
            </a:r>
            <a:endParaRPr lang="en-US" dirty="0"/>
          </a:p>
        </p:txBody>
      </p:sp>
      <p:sp>
        <p:nvSpPr>
          <p:cNvPr id="3" name="Content Placeholder 2"/>
          <p:cNvSpPr>
            <a:spLocks noGrp="1"/>
          </p:cNvSpPr>
          <p:nvPr>
            <p:ph idx="1"/>
            <p:custDataLst>
              <p:tags r:id="rId2"/>
            </p:custDataLst>
          </p:nvPr>
        </p:nvSpPr>
        <p:spPr>
          <a:xfrm>
            <a:off x="228600" y="685800"/>
            <a:ext cx="8686800" cy="5791200"/>
          </a:xfrm>
        </p:spPr>
        <p:txBody>
          <a:bodyPr/>
          <a:lstStyle/>
          <a:p>
            <a:r>
              <a:rPr lang="en-US" dirty="0" smtClean="0"/>
              <a:t>Second Attempt: </a:t>
            </a:r>
            <a:r>
              <a:rPr lang="en-US" dirty="0" smtClean="0">
                <a:solidFill>
                  <a:schemeClr val="accent5">
                    <a:lumMod val="60000"/>
                    <a:lumOff val="40000"/>
                  </a:schemeClr>
                </a:solidFill>
              </a:rPr>
              <a:t>One’s complement</a:t>
            </a:r>
          </a:p>
          <a:p>
            <a:pPr lvl="1"/>
            <a:r>
              <a:rPr lang="en-US" dirty="0" smtClean="0"/>
              <a:t>Leading 0’s for positive and 1’s for negative</a:t>
            </a:r>
          </a:p>
          <a:p>
            <a:pPr lvl="1"/>
            <a:r>
              <a:rPr lang="en-US" dirty="0" smtClean="0"/>
              <a:t>Negative numbers: </a:t>
            </a:r>
            <a:r>
              <a:rPr lang="en-US" dirty="0" smtClean="0">
                <a:solidFill>
                  <a:schemeClr val="accent5">
                    <a:lumMod val="60000"/>
                    <a:lumOff val="40000"/>
                  </a:schemeClr>
                </a:solidFill>
              </a:rPr>
              <a:t>complement</a:t>
            </a:r>
            <a:r>
              <a:rPr lang="en-US" dirty="0" smtClean="0"/>
              <a:t> the positive number</a:t>
            </a:r>
          </a:p>
          <a:p>
            <a:pPr lvl="1"/>
            <a:endParaRPr lang="en-US" dirty="0"/>
          </a:p>
          <a:p>
            <a:r>
              <a:rPr lang="en-US" dirty="0" smtClean="0"/>
              <a:t>Problem?</a:t>
            </a:r>
          </a:p>
          <a:p>
            <a:pPr lvl="1"/>
            <a:r>
              <a:rPr lang="en-US" dirty="0" smtClean="0"/>
              <a:t>Two zero’s still: +0 different than -0 </a:t>
            </a:r>
          </a:p>
          <a:p>
            <a:pPr lvl="1"/>
            <a:r>
              <a:rPr lang="en-US" dirty="0" smtClean="0"/>
              <a:t>-1 if offset from two’s complement</a:t>
            </a:r>
          </a:p>
          <a:p>
            <a:pPr lvl="1"/>
            <a:r>
              <a:rPr lang="en-US" dirty="0" smtClean="0"/>
              <a:t>Complicated circuits</a:t>
            </a:r>
          </a:p>
          <a:p>
            <a:pPr lvl="2"/>
            <a:r>
              <a:rPr lang="en-US" dirty="0" smtClean="0"/>
              <a:t>Carry is difficult</a:t>
            </a:r>
          </a:p>
        </p:txBody>
      </p:sp>
      <p:sp>
        <p:nvSpPr>
          <p:cNvPr id="4" name="TextBox 3"/>
          <p:cNvSpPr txBox="1"/>
          <p:nvPr/>
        </p:nvSpPr>
        <p:spPr>
          <a:xfrm>
            <a:off x="6291410" y="6417609"/>
            <a:ext cx="734496" cy="369332"/>
          </a:xfrm>
          <a:prstGeom prst="rect">
            <a:avLst/>
          </a:prstGeom>
          <a:noFill/>
        </p:spPr>
        <p:txBody>
          <a:bodyPr wrap="none" rtlCol="0">
            <a:spAutoFit/>
          </a:bodyPr>
          <a:lstStyle/>
          <a:p>
            <a:r>
              <a:rPr lang="en-US" dirty="0" smtClean="0"/>
              <a:t>PDP 1</a:t>
            </a:r>
            <a:endParaRPr lang="en-US" dirty="0"/>
          </a:p>
        </p:txBody>
      </p:sp>
      <p:sp>
        <p:nvSpPr>
          <p:cNvPr id="5" name="TextBox 4"/>
          <p:cNvSpPr txBox="1"/>
          <p:nvPr/>
        </p:nvSpPr>
        <p:spPr>
          <a:xfrm>
            <a:off x="5275729" y="2199382"/>
            <a:ext cx="1316386" cy="1077218"/>
          </a:xfrm>
          <a:prstGeom prst="rect">
            <a:avLst/>
          </a:prstGeom>
          <a:noFill/>
        </p:spPr>
        <p:txBody>
          <a:bodyPr wrap="none" rtlCol="0">
            <a:spAutoFit/>
          </a:bodyPr>
          <a:lstStyle/>
          <a:p>
            <a:r>
              <a:rPr lang="en-US" sz="3200" u="sng" dirty="0" smtClean="0">
                <a:solidFill>
                  <a:schemeClr val="accent5">
                    <a:lumMod val="60000"/>
                    <a:lumOff val="40000"/>
                  </a:schemeClr>
                </a:solidFill>
              </a:rPr>
              <a:t>0</a:t>
            </a:r>
            <a:r>
              <a:rPr lang="en-US" sz="3200" dirty="0" smtClean="0">
                <a:solidFill>
                  <a:schemeClr val="accent5">
                    <a:lumMod val="60000"/>
                    <a:lumOff val="40000"/>
                  </a:schemeClr>
                </a:solidFill>
              </a:rPr>
              <a:t>111 =</a:t>
            </a:r>
          </a:p>
          <a:p>
            <a:r>
              <a:rPr lang="en-US" sz="3200" u="sng" dirty="0" smtClean="0">
                <a:solidFill>
                  <a:schemeClr val="accent5">
                    <a:lumMod val="60000"/>
                    <a:lumOff val="40000"/>
                  </a:schemeClr>
                </a:solidFill>
              </a:rPr>
              <a:t>1</a:t>
            </a:r>
            <a:r>
              <a:rPr lang="en-US" sz="3200" dirty="0" smtClean="0">
                <a:solidFill>
                  <a:schemeClr val="accent5">
                    <a:lumMod val="60000"/>
                    <a:lumOff val="40000"/>
                  </a:schemeClr>
                </a:solidFill>
              </a:rPr>
              <a:t>000 =</a:t>
            </a:r>
            <a:endParaRPr lang="en-US" sz="3200" dirty="0">
              <a:solidFill>
                <a:schemeClr val="accent5">
                  <a:lumMod val="60000"/>
                  <a:lumOff val="40000"/>
                </a:schemeClr>
              </a:solidFill>
            </a:endParaRPr>
          </a:p>
        </p:txBody>
      </p:sp>
      <p:sp>
        <p:nvSpPr>
          <p:cNvPr id="7" name="TextBox 6"/>
          <p:cNvSpPr txBox="1"/>
          <p:nvPr/>
        </p:nvSpPr>
        <p:spPr>
          <a:xfrm>
            <a:off x="5267615" y="2199382"/>
            <a:ext cx="1742785" cy="1077218"/>
          </a:xfrm>
          <a:prstGeom prst="rect">
            <a:avLst/>
          </a:prstGeom>
          <a:noFill/>
        </p:spPr>
        <p:txBody>
          <a:bodyPr wrap="none" rtlCol="0">
            <a:spAutoFit/>
          </a:bodyPr>
          <a:lstStyle/>
          <a:p>
            <a:r>
              <a:rPr lang="en-US" sz="3200" u="sng" dirty="0" smtClean="0">
                <a:solidFill>
                  <a:schemeClr val="accent5">
                    <a:lumMod val="60000"/>
                    <a:lumOff val="40000"/>
                  </a:schemeClr>
                </a:solidFill>
              </a:rPr>
              <a:t>0</a:t>
            </a:r>
            <a:r>
              <a:rPr lang="en-US" sz="3200" dirty="0" smtClean="0">
                <a:solidFill>
                  <a:schemeClr val="accent5">
                    <a:lumMod val="60000"/>
                    <a:lumOff val="40000"/>
                  </a:schemeClr>
                </a:solidFill>
              </a:rPr>
              <a:t>111 = 7</a:t>
            </a:r>
          </a:p>
          <a:p>
            <a:r>
              <a:rPr lang="en-US" sz="3200" u="sng" dirty="0" smtClean="0">
                <a:solidFill>
                  <a:schemeClr val="accent5">
                    <a:lumMod val="60000"/>
                    <a:lumOff val="40000"/>
                  </a:schemeClr>
                </a:solidFill>
              </a:rPr>
              <a:t>1</a:t>
            </a:r>
            <a:r>
              <a:rPr lang="en-US" sz="3200" dirty="0" smtClean="0">
                <a:solidFill>
                  <a:schemeClr val="accent5">
                    <a:lumMod val="60000"/>
                    <a:lumOff val="40000"/>
                  </a:schemeClr>
                </a:solidFill>
              </a:rPr>
              <a:t>000 = -7</a:t>
            </a:r>
            <a:endParaRPr lang="en-US" sz="3200" dirty="0">
              <a:solidFill>
                <a:schemeClr val="accent5">
                  <a:lumMod val="60000"/>
                  <a:lumOff val="40000"/>
                </a:schemeClr>
              </a:solidFill>
            </a:endParaRPr>
          </a:p>
        </p:txBody>
      </p:sp>
      <p:sp>
        <p:nvSpPr>
          <p:cNvPr id="8" name="TextBox 7"/>
          <p:cNvSpPr txBox="1"/>
          <p:nvPr/>
        </p:nvSpPr>
        <p:spPr>
          <a:xfrm>
            <a:off x="1143000" y="5323582"/>
            <a:ext cx="1822935" cy="1077218"/>
          </a:xfrm>
          <a:prstGeom prst="rect">
            <a:avLst/>
          </a:prstGeom>
          <a:noFill/>
        </p:spPr>
        <p:txBody>
          <a:bodyPr wrap="none" rtlCol="0">
            <a:spAutoFit/>
          </a:bodyPr>
          <a:lstStyle/>
          <a:p>
            <a:r>
              <a:rPr lang="en-US" sz="3200" u="sng" dirty="0" smtClean="0">
                <a:solidFill>
                  <a:schemeClr val="accent5">
                    <a:lumMod val="60000"/>
                    <a:lumOff val="40000"/>
                  </a:schemeClr>
                </a:solidFill>
              </a:rPr>
              <a:t>0</a:t>
            </a:r>
            <a:r>
              <a:rPr lang="en-US" sz="3200" dirty="0" smtClean="0">
                <a:solidFill>
                  <a:schemeClr val="accent5">
                    <a:lumMod val="60000"/>
                    <a:lumOff val="40000"/>
                  </a:schemeClr>
                </a:solidFill>
              </a:rPr>
              <a:t>000 = +0</a:t>
            </a:r>
          </a:p>
          <a:p>
            <a:r>
              <a:rPr lang="en-US" sz="3200" u="sng" dirty="0" smtClean="0">
                <a:solidFill>
                  <a:schemeClr val="accent5">
                    <a:lumMod val="60000"/>
                    <a:lumOff val="40000"/>
                  </a:schemeClr>
                </a:solidFill>
              </a:rPr>
              <a:t>1</a:t>
            </a:r>
            <a:r>
              <a:rPr lang="en-US" sz="3200" dirty="0" smtClean="0">
                <a:solidFill>
                  <a:schemeClr val="accent5">
                    <a:lumMod val="60000"/>
                    <a:lumOff val="40000"/>
                  </a:schemeClr>
                </a:solidFill>
              </a:rPr>
              <a:t>111 = -0</a:t>
            </a:r>
            <a:endParaRPr lang="en-US" sz="3200" dirty="0">
              <a:solidFill>
                <a:schemeClr val="accent5">
                  <a:lumMod val="60000"/>
                  <a:lumOff val="40000"/>
                </a:schemeClr>
              </a:solidFill>
            </a:endParaRPr>
          </a:p>
        </p:txBody>
      </p:sp>
      <p:pic>
        <p:nvPicPr>
          <p:cNvPr id="6" name="Picture 2" descr="http://upload.wikimedia.org/wikipedia/commons/c/c3/PDP-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4329" y="4376259"/>
            <a:ext cx="2725271" cy="204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80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allAtOnce"/>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dirty="0"/>
              <a:t>Binary Operations</a:t>
            </a:r>
          </a:p>
          <a:p>
            <a:pPr marL="0" lvl="1"/>
            <a:r>
              <a:rPr lang="en-US" sz="3200" dirty="0"/>
              <a:t>Number </a:t>
            </a:r>
            <a:r>
              <a:rPr lang="en-US" sz="3200" dirty="0" smtClean="0"/>
              <a:t>representations</a:t>
            </a:r>
          </a:p>
          <a:p>
            <a:pPr marL="0" lvl="1"/>
            <a:r>
              <a:rPr lang="en-US" sz="3200" dirty="0" smtClean="0"/>
              <a:t>Negative </a:t>
            </a:r>
            <a:r>
              <a:rPr lang="en-US" sz="3200" dirty="0"/>
              <a:t>numbers and two’s compliment</a:t>
            </a:r>
          </a:p>
          <a:p>
            <a:pPr marL="0" lvl="1"/>
            <a:r>
              <a:rPr lang="en-US" sz="3200" dirty="0"/>
              <a:t>Addition (two’s compliment)</a:t>
            </a:r>
          </a:p>
          <a:p>
            <a:pPr marL="0" lvl="1"/>
            <a:r>
              <a:rPr lang="en-US" sz="3200" dirty="0"/>
              <a:t>Subtraction (two’s compliment) </a:t>
            </a:r>
          </a:p>
        </p:txBody>
      </p:sp>
    </p:spTree>
    <p:extLst>
      <p:ext uri="{BB962C8B-B14F-4D97-AF65-F5344CB8AC3E}">
        <p14:creationId xmlns:p14="http://schemas.microsoft.com/office/powerpoint/2010/main" val="2041768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Two’s Complement Representation</a:t>
            </a:r>
            <a:endParaRPr lang="en-US" dirty="0"/>
          </a:p>
        </p:txBody>
      </p:sp>
      <p:sp>
        <p:nvSpPr>
          <p:cNvPr id="3" name="Content Placeholder 2"/>
          <p:cNvSpPr>
            <a:spLocks noGrp="1"/>
          </p:cNvSpPr>
          <p:nvPr>
            <p:ph idx="1"/>
            <p:custDataLst>
              <p:tags r:id="rId2"/>
            </p:custDataLst>
          </p:nvPr>
        </p:nvSpPr>
        <p:spPr>
          <a:xfrm>
            <a:off x="228600" y="685800"/>
            <a:ext cx="8686800" cy="6172200"/>
          </a:xfrm>
        </p:spPr>
        <p:txBody>
          <a:bodyPr>
            <a:normAutofit fontScale="92500" lnSpcReduction="20000"/>
          </a:bodyPr>
          <a:lstStyle/>
          <a:p>
            <a:r>
              <a:rPr lang="en-US" dirty="0" smtClean="0"/>
              <a:t>What is used: </a:t>
            </a:r>
            <a:r>
              <a:rPr lang="en-US" dirty="0" smtClean="0">
                <a:solidFill>
                  <a:schemeClr val="accent5">
                    <a:lumMod val="60000"/>
                    <a:lumOff val="40000"/>
                  </a:schemeClr>
                </a:solidFill>
              </a:rPr>
              <a:t>Two’s Complement Representation</a:t>
            </a:r>
          </a:p>
          <a:p>
            <a:pPr>
              <a:buClr>
                <a:schemeClr val="accent1"/>
              </a:buClr>
            </a:pPr>
            <a:endParaRPr lang="en-US" dirty="0" smtClean="0"/>
          </a:p>
          <a:p>
            <a:pPr>
              <a:buClr>
                <a:schemeClr val="accent1"/>
              </a:buClr>
            </a:pPr>
            <a:r>
              <a:rPr lang="en-US" dirty="0" smtClean="0"/>
              <a:t>Nonnegative </a:t>
            </a:r>
            <a:r>
              <a:rPr lang="en-US" dirty="0"/>
              <a:t>numbers are represented as usual</a:t>
            </a:r>
          </a:p>
          <a:p>
            <a:pPr lvl="1"/>
            <a:r>
              <a:rPr lang="en-US" dirty="0"/>
              <a:t> 0 = </a:t>
            </a:r>
            <a:r>
              <a:rPr lang="en-US" dirty="0" smtClean="0"/>
              <a:t>0000, 1 </a:t>
            </a:r>
            <a:r>
              <a:rPr lang="en-US" dirty="0"/>
              <a:t>= </a:t>
            </a:r>
            <a:r>
              <a:rPr lang="en-US" dirty="0" smtClean="0"/>
              <a:t>0001, 3 </a:t>
            </a:r>
            <a:r>
              <a:rPr lang="en-US" dirty="0"/>
              <a:t>= </a:t>
            </a:r>
            <a:r>
              <a:rPr lang="en-US" dirty="0" smtClean="0"/>
              <a:t>0011, 7 </a:t>
            </a:r>
            <a:r>
              <a:rPr lang="en-US" dirty="0"/>
              <a:t>= </a:t>
            </a:r>
            <a:r>
              <a:rPr lang="en-US" dirty="0" smtClean="0"/>
              <a:t>0111</a:t>
            </a:r>
          </a:p>
          <a:p>
            <a:pPr>
              <a:buClr>
                <a:schemeClr val="accent1"/>
              </a:buClr>
            </a:pPr>
            <a:endParaRPr lang="en-US" dirty="0" smtClean="0"/>
          </a:p>
          <a:p>
            <a:pPr>
              <a:buClr>
                <a:schemeClr val="accent1"/>
              </a:buClr>
            </a:pPr>
            <a:r>
              <a:rPr lang="en-US" dirty="0" smtClean="0"/>
              <a:t>Leading 1’s for negative numbers</a:t>
            </a:r>
          </a:p>
          <a:p>
            <a:pPr>
              <a:buClr>
                <a:schemeClr val="accent1"/>
              </a:buClr>
            </a:pPr>
            <a:r>
              <a:rPr lang="en-US" dirty="0" smtClean="0"/>
              <a:t>To negate </a:t>
            </a:r>
            <a:r>
              <a:rPr lang="en-US" dirty="0" smtClean="0">
                <a:solidFill>
                  <a:schemeClr val="accent5">
                    <a:lumMod val="60000"/>
                    <a:lumOff val="40000"/>
                  </a:schemeClr>
                </a:solidFill>
              </a:rPr>
              <a:t>any</a:t>
            </a:r>
            <a:r>
              <a:rPr lang="en-US" dirty="0" smtClean="0"/>
              <a:t> number:</a:t>
            </a:r>
          </a:p>
          <a:p>
            <a:pPr lvl="1"/>
            <a:r>
              <a:rPr lang="en-US" dirty="0" smtClean="0">
                <a:solidFill>
                  <a:schemeClr val="accent5">
                    <a:lumMod val="60000"/>
                    <a:lumOff val="40000"/>
                  </a:schemeClr>
                </a:solidFill>
              </a:rPr>
              <a:t>complement </a:t>
            </a:r>
            <a:r>
              <a:rPr lang="en-US" i="1" dirty="0" smtClean="0">
                <a:solidFill>
                  <a:schemeClr val="accent5">
                    <a:lumMod val="60000"/>
                    <a:lumOff val="40000"/>
                  </a:schemeClr>
                </a:solidFill>
              </a:rPr>
              <a:t>all</a:t>
            </a:r>
            <a:r>
              <a:rPr lang="en-US" dirty="0" smtClean="0">
                <a:solidFill>
                  <a:schemeClr val="accent5">
                    <a:lumMod val="60000"/>
                    <a:lumOff val="40000"/>
                  </a:schemeClr>
                </a:solidFill>
              </a:rPr>
              <a:t> the bits (i.e. flip all the bits)</a:t>
            </a:r>
          </a:p>
          <a:p>
            <a:pPr lvl="1"/>
            <a:r>
              <a:rPr lang="en-US" dirty="0" smtClean="0">
                <a:solidFill>
                  <a:schemeClr val="accent5">
                    <a:lumMod val="60000"/>
                    <a:lumOff val="40000"/>
                  </a:schemeClr>
                </a:solidFill>
              </a:rPr>
              <a:t>then add 1</a:t>
            </a:r>
            <a:endParaRPr lang="en-US" dirty="0"/>
          </a:p>
          <a:p>
            <a:pPr lvl="1"/>
            <a:r>
              <a:rPr lang="en-US" dirty="0"/>
              <a:t>-1: 1 </a:t>
            </a:r>
            <a:r>
              <a:rPr lang="en-US" dirty="0">
                <a:sym typeface="Symbol" pitchFamily="18" charset="2"/>
              </a:rPr>
              <a:t></a:t>
            </a:r>
            <a:r>
              <a:rPr lang="en-US" dirty="0" smtClean="0"/>
              <a:t> </a:t>
            </a:r>
            <a:r>
              <a:rPr lang="en-US" dirty="0"/>
              <a:t>0001 </a:t>
            </a:r>
            <a:r>
              <a:rPr lang="en-US" dirty="0">
                <a:sym typeface="Symbol" pitchFamily="18" charset="2"/>
              </a:rPr>
              <a:t></a:t>
            </a:r>
            <a:r>
              <a:rPr lang="en-US" dirty="0" smtClean="0"/>
              <a:t> </a:t>
            </a:r>
            <a:r>
              <a:rPr lang="en-US" dirty="0"/>
              <a:t>1110 </a:t>
            </a:r>
            <a:r>
              <a:rPr lang="en-US" dirty="0">
                <a:sym typeface="Symbol" pitchFamily="18" charset="2"/>
              </a:rPr>
              <a:t></a:t>
            </a:r>
            <a:r>
              <a:rPr lang="en-US" dirty="0" smtClean="0"/>
              <a:t> </a:t>
            </a:r>
            <a:r>
              <a:rPr lang="en-US" dirty="0"/>
              <a:t>1111</a:t>
            </a:r>
          </a:p>
          <a:p>
            <a:pPr lvl="1"/>
            <a:r>
              <a:rPr lang="en-US" dirty="0"/>
              <a:t>-3: 3 </a:t>
            </a:r>
            <a:r>
              <a:rPr lang="en-US" dirty="0">
                <a:sym typeface="Symbol" pitchFamily="18" charset="2"/>
              </a:rPr>
              <a:t></a:t>
            </a:r>
            <a:r>
              <a:rPr lang="en-US" dirty="0" smtClean="0"/>
              <a:t> </a:t>
            </a:r>
            <a:r>
              <a:rPr lang="en-US" dirty="0"/>
              <a:t>0011 </a:t>
            </a:r>
            <a:r>
              <a:rPr lang="en-US" dirty="0">
                <a:sym typeface="Symbol" pitchFamily="18" charset="2"/>
              </a:rPr>
              <a:t></a:t>
            </a:r>
            <a:r>
              <a:rPr lang="en-US" dirty="0" smtClean="0"/>
              <a:t> </a:t>
            </a:r>
            <a:r>
              <a:rPr lang="en-US" dirty="0"/>
              <a:t>1100 </a:t>
            </a:r>
            <a:r>
              <a:rPr lang="en-US" dirty="0">
                <a:sym typeface="Symbol" pitchFamily="18" charset="2"/>
              </a:rPr>
              <a:t></a:t>
            </a:r>
            <a:r>
              <a:rPr lang="en-US" dirty="0" smtClean="0"/>
              <a:t> </a:t>
            </a:r>
            <a:r>
              <a:rPr lang="en-US" dirty="0"/>
              <a:t>1101</a:t>
            </a:r>
          </a:p>
          <a:p>
            <a:pPr lvl="1"/>
            <a:r>
              <a:rPr lang="en-US" dirty="0"/>
              <a:t>-7: 7 </a:t>
            </a:r>
            <a:r>
              <a:rPr lang="en-US" dirty="0">
                <a:sym typeface="Symbol" pitchFamily="18" charset="2"/>
              </a:rPr>
              <a:t></a:t>
            </a:r>
            <a:r>
              <a:rPr lang="en-US" dirty="0" smtClean="0"/>
              <a:t> </a:t>
            </a:r>
            <a:r>
              <a:rPr lang="en-US" dirty="0"/>
              <a:t>0111 </a:t>
            </a:r>
            <a:r>
              <a:rPr lang="en-US" dirty="0">
                <a:sym typeface="Symbol" pitchFamily="18" charset="2"/>
              </a:rPr>
              <a:t></a:t>
            </a:r>
            <a:r>
              <a:rPr lang="en-US" dirty="0" smtClean="0"/>
              <a:t> </a:t>
            </a:r>
            <a:r>
              <a:rPr lang="en-US" dirty="0"/>
              <a:t>1000 </a:t>
            </a:r>
            <a:r>
              <a:rPr lang="en-US" dirty="0">
                <a:sym typeface="Symbol" pitchFamily="18" charset="2"/>
              </a:rPr>
              <a:t></a:t>
            </a:r>
            <a:r>
              <a:rPr lang="en-US" dirty="0" smtClean="0"/>
              <a:t> </a:t>
            </a:r>
            <a:r>
              <a:rPr lang="en-US" dirty="0"/>
              <a:t>1001</a:t>
            </a:r>
          </a:p>
          <a:p>
            <a:pPr lvl="1"/>
            <a:r>
              <a:rPr lang="en-US" dirty="0"/>
              <a:t>-8: 8 </a:t>
            </a:r>
            <a:r>
              <a:rPr lang="en-US" dirty="0">
                <a:sym typeface="Symbol" pitchFamily="18" charset="2"/>
              </a:rPr>
              <a:t></a:t>
            </a:r>
            <a:r>
              <a:rPr lang="en-US" dirty="0" smtClean="0"/>
              <a:t> </a:t>
            </a:r>
            <a:r>
              <a:rPr lang="en-US" dirty="0"/>
              <a:t>1000 </a:t>
            </a:r>
            <a:r>
              <a:rPr lang="en-US" dirty="0">
                <a:sym typeface="Symbol" pitchFamily="18" charset="2"/>
              </a:rPr>
              <a:t></a:t>
            </a:r>
            <a:r>
              <a:rPr lang="en-US" dirty="0" smtClean="0"/>
              <a:t> </a:t>
            </a:r>
            <a:r>
              <a:rPr lang="en-US" dirty="0"/>
              <a:t>0111 </a:t>
            </a:r>
            <a:r>
              <a:rPr lang="en-US" dirty="0">
                <a:sym typeface="Symbol" pitchFamily="18" charset="2"/>
              </a:rPr>
              <a:t></a:t>
            </a:r>
            <a:r>
              <a:rPr lang="en-US" dirty="0" smtClean="0"/>
              <a:t> </a:t>
            </a:r>
            <a:r>
              <a:rPr lang="en-US" dirty="0"/>
              <a:t>1000</a:t>
            </a:r>
          </a:p>
          <a:p>
            <a:pPr lvl="1"/>
            <a:r>
              <a:rPr lang="en-US" dirty="0"/>
              <a:t>-0: 0 </a:t>
            </a:r>
            <a:r>
              <a:rPr lang="en-US" dirty="0">
                <a:sym typeface="Symbol" pitchFamily="18" charset="2"/>
              </a:rPr>
              <a:t></a:t>
            </a:r>
            <a:r>
              <a:rPr lang="en-US" dirty="0" smtClean="0"/>
              <a:t> </a:t>
            </a:r>
            <a:r>
              <a:rPr lang="en-US" dirty="0"/>
              <a:t>0000 </a:t>
            </a:r>
            <a:r>
              <a:rPr lang="en-US" dirty="0">
                <a:sym typeface="Symbol" pitchFamily="18" charset="2"/>
              </a:rPr>
              <a:t></a:t>
            </a:r>
            <a:r>
              <a:rPr lang="en-US" dirty="0" smtClean="0"/>
              <a:t> </a:t>
            </a:r>
            <a:r>
              <a:rPr lang="en-US" dirty="0"/>
              <a:t>1111 </a:t>
            </a:r>
            <a:r>
              <a:rPr lang="en-US" dirty="0">
                <a:sym typeface="Symbol" pitchFamily="18" charset="2"/>
              </a:rPr>
              <a:t></a:t>
            </a:r>
            <a:r>
              <a:rPr lang="en-US" dirty="0" smtClean="0"/>
              <a:t> </a:t>
            </a:r>
            <a:r>
              <a:rPr lang="en-US" dirty="0"/>
              <a:t>0000 (this is good, -0 = +0)</a:t>
            </a:r>
          </a:p>
          <a:p>
            <a:pPr lvl="1"/>
            <a:endParaRPr lang="en-US" dirty="0" smtClean="0"/>
          </a:p>
          <a:p>
            <a:pPr lvl="2"/>
            <a:endParaRPr lang="en-US" sz="2800" dirty="0"/>
          </a:p>
          <a:p>
            <a:pPr lvl="2"/>
            <a:endParaRPr lang="en-US" sz="2800" dirty="0" smtClean="0"/>
          </a:p>
          <a:p>
            <a:endParaRPr lang="en-US" dirty="0"/>
          </a:p>
        </p:txBody>
      </p:sp>
    </p:spTree>
    <p:extLst>
      <p:ext uri="{BB962C8B-B14F-4D97-AF65-F5344CB8AC3E}">
        <p14:creationId xmlns:p14="http://schemas.microsoft.com/office/powerpoint/2010/main" val="24672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Representation</a:t>
            </a:r>
          </a:p>
        </p:txBody>
      </p:sp>
      <p:sp>
        <p:nvSpPr>
          <p:cNvPr id="3" name="Content Placeholder 2"/>
          <p:cNvSpPr>
            <a:spLocks noGrp="1"/>
          </p:cNvSpPr>
          <p:nvPr>
            <p:ph idx="1"/>
          </p:nvPr>
        </p:nvSpPr>
        <p:spPr/>
        <p:txBody>
          <a:bodyPr>
            <a:normAutofit/>
          </a:bodyPr>
          <a:lstStyle/>
          <a:p>
            <a:r>
              <a:rPr lang="en-US" sz="2800" dirty="0" smtClean="0"/>
              <a:t>Is there only one zero!</a:t>
            </a:r>
          </a:p>
          <a:p>
            <a:endParaRPr lang="en-US" sz="2800" dirty="0"/>
          </a:p>
          <a:p>
            <a:endParaRPr lang="en-US" sz="2800" dirty="0" smtClean="0"/>
          </a:p>
          <a:p>
            <a:endParaRPr lang="en-US" sz="2800" dirty="0" smtClean="0"/>
          </a:p>
          <a:p>
            <a:r>
              <a:rPr lang="en-US" sz="2800" dirty="0" smtClean="0"/>
              <a:t>One more example.  How do we represent -20?</a:t>
            </a:r>
          </a:p>
        </p:txBody>
      </p:sp>
      <mc:AlternateContent xmlns:mc="http://schemas.openxmlformats.org/markup-compatibility/2006" xmlns:a14="http://schemas.microsoft.com/office/drawing/2010/main">
        <mc:Choice Requires="a14">
          <p:sp>
            <p:nvSpPr>
              <p:cNvPr id="4" name="TextBox 3"/>
              <p:cNvSpPr txBox="1"/>
              <p:nvPr/>
            </p:nvSpPr>
            <p:spPr>
              <a:xfrm>
                <a:off x="2198694" y="3534970"/>
                <a:ext cx="2401619" cy="1570430"/>
              </a:xfrm>
              <a:prstGeom prst="rect">
                <a:avLst/>
              </a:prstGeom>
              <a:noFill/>
            </p:spPr>
            <p:txBody>
              <a:bodyPr wrap="none" rtlCol="0">
                <a:spAutoFit/>
              </a:bodyPr>
              <a:lstStyle/>
              <a:p>
                <a:pPr algn="r"/>
                <a:r>
                  <a:rPr lang="en-US" sz="2400" dirty="0" smtClean="0">
                    <a:solidFill>
                      <a:schemeClr val="accent5">
                        <a:lumMod val="60000"/>
                        <a:lumOff val="40000"/>
                      </a:schemeClr>
                    </a:solidFill>
                  </a:rPr>
                  <a:t> 20 = 0001  0100 </a:t>
                </a:r>
              </a:p>
              <a:p>
                <a:pPr algn="r"/>
                <a14:m>
                  <m:oMath xmlns:m="http://schemas.openxmlformats.org/officeDocument/2006/math">
                    <m:acc>
                      <m:accPr>
                        <m:chr m:val="̅"/>
                        <m:ctrlPr>
                          <a:rPr lang="en-US" sz="2400" i="1">
                            <a:solidFill>
                              <a:schemeClr val="accent5">
                                <a:lumMod val="60000"/>
                                <a:lumOff val="40000"/>
                              </a:schemeClr>
                            </a:solidFill>
                            <a:latin typeface="Cambria Math" panose="02040503050406030204" pitchFamily="18" charset="0"/>
                          </a:rPr>
                        </m:ctrlPr>
                      </m:accPr>
                      <m:e>
                        <m:r>
                          <a:rPr lang="en-US" sz="2400">
                            <a:solidFill>
                              <a:schemeClr val="accent5">
                                <a:lumMod val="60000"/>
                                <a:lumOff val="40000"/>
                              </a:schemeClr>
                            </a:solidFill>
                            <a:latin typeface="Cambria Math"/>
                          </a:rPr>
                          <m:t>20</m:t>
                        </m:r>
                      </m:e>
                    </m:acc>
                  </m:oMath>
                </a14:m>
                <a:r>
                  <a:rPr lang="en-US" sz="2400" dirty="0" smtClean="0">
                    <a:solidFill>
                      <a:schemeClr val="accent5">
                        <a:lumMod val="60000"/>
                        <a:lumOff val="40000"/>
                      </a:schemeClr>
                    </a:solidFill>
                  </a:rPr>
                  <a:t> = 1110  1011</a:t>
                </a:r>
              </a:p>
              <a:p>
                <a:pPr algn="r"/>
                <a:r>
                  <a:rPr lang="en-US" sz="2400" dirty="0" smtClean="0">
                    <a:solidFill>
                      <a:schemeClr val="accent5">
                        <a:lumMod val="60000"/>
                        <a:lumOff val="40000"/>
                      </a:schemeClr>
                    </a:solidFill>
                  </a:rPr>
                  <a:t>+1</a:t>
                </a:r>
              </a:p>
              <a:p>
                <a:pPr algn="r"/>
                <a:r>
                  <a:rPr lang="en-US" sz="2400" dirty="0" smtClean="0">
                    <a:solidFill>
                      <a:schemeClr val="accent5">
                        <a:lumMod val="60000"/>
                        <a:lumOff val="40000"/>
                      </a:schemeClr>
                    </a:solidFill>
                  </a:rPr>
                  <a:t>  -20 = 1110  1100</a:t>
                </a:r>
                <a:endParaRPr lang="en-US" sz="2400" dirty="0">
                  <a:solidFill>
                    <a:schemeClr val="accent5">
                      <a:lumMod val="60000"/>
                      <a:lumOff val="40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198694" y="3534970"/>
                <a:ext cx="2401619" cy="1570430"/>
              </a:xfrm>
              <a:prstGeom prst="rect">
                <a:avLst/>
              </a:prstGeom>
              <a:blipFill rotWithShape="0">
                <a:blip r:embed="rId3"/>
                <a:stretch>
                  <a:fillRect t="-3101" r="-3807" b="-7752"/>
                </a:stretch>
              </a:blipFill>
            </p:spPr>
            <p:txBody>
              <a:bodyPr/>
              <a:lstStyle/>
              <a:p>
                <a:r>
                  <a:rPr lang="en-US">
                    <a:noFill/>
                  </a:rPr>
                  <a:t> </a:t>
                </a:r>
              </a:p>
            </p:txBody>
          </p:sp>
        </mc:Fallback>
      </mc:AlternateContent>
      <p:cxnSp>
        <p:nvCxnSpPr>
          <p:cNvPr id="6" name="Straight Connector 5"/>
          <p:cNvCxnSpPr/>
          <p:nvPr/>
        </p:nvCxnSpPr>
        <p:spPr>
          <a:xfrm>
            <a:off x="2362200" y="4677970"/>
            <a:ext cx="2129109"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5687375" y="609600"/>
                <a:ext cx="1391728" cy="1570430"/>
              </a:xfrm>
              <a:prstGeom prst="rect">
                <a:avLst/>
              </a:prstGeom>
              <a:noFill/>
            </p:spPr>
            <p:txBody>
              <a:bodyPr wrap="none" rtlCol="0">
                <a:spAutoFit/>
              </a:bodyPr>
              <a:lstStyle/>
              <a:p>
                <a:pPr algn="r"/>
                <a:r>
                  <a:rPr lang="en-US" sz="2400" dirty="0" smtClean="0">
                    <a:solidFill>
                      <a:schemeClr val="accent5">
                        <a:lumMod val="60000"/>
                        <a:lumOff val="40000"/>
                      </a:schemeClr>
                    </a:solidFill>
                  </a:rPr>
                  <a:t> 0 = 0000 </a:t>
                </a:r>
              </a:p>
              <a:p>
                <a:pPr algn="r"/>
                <a14:m>
                  <m:oMath xmlns:m="http://schemas.openxmlformats.org/officeDocument/2006/math">
                    <m:acc>
                      <m:accPr>
                        <m:chr m:val="̅"/>
                        <m:ctrlPr>
                          <a:rPr lang="en-US" sz="2400" i="1">
                            <a:solidFill>
                              <a:schemeClr val="accent5">
                                <a:lumMod val="60000"/>
                                <a:lumOff val="40000"/>
                              </a:schemeClr>
                            </a:solidFill>
                            <a:latin typeface="Cambria Math" panose="02040503050406030204" pitchFamily="18" charset="0"/>
                          </a:rPr>
                        </m:ctrlPr>
                      </m:accPr>
                      <m:e>
                        <m:r>
                          <a:rPr lang="en-US" sz="2400">
                            <a:solidFill>
                              <a:schemeClr val="accent5">
                                <a:lumMod val="60000"/>
                                <a:lumOff val="40000"/>
                              </a:schemeClr>
                            </a:solidFill>
                            <a:latin typeface="Cambria Math"/>
                          </a:rPr>
                          <m:t>0</m:t>
                        </m:r>
                      </m:e>
                    </m:acc>
                  </m:oMath>
                </a14:m>
                <a:r>
                  <a:rPr lang="en-US" sz="2400" dirty="0" smtClean="0">
                    <a:solidFill>
                      <a:schemeClr val="accent5">
                        <a:lumMod val="60000"/>
                        <a:lumOff val="40000"/>
                      </a:schemeClr>
                    </a:solidFill>
                  </a:rPr>
                  <a:t> = 1111</a:t>
                </a:r>
              </a:p>
              <a:p>
                <a:pPr algn="r"/>
                <a:r>
                  <a:rPr lang="en-US" sz="2400" dirty="0" smtClean="0">
                    <a:solidFill>
                      <a:schemeClr val="accent5">
                        <a:lumMod val="60000"/>
                        <a:lumOff val="40000"/>
                      </a:schemeClr>
                    </a:solidFill>
                  </a:rPr>
                  <a:t>+1</a:t>
                </a:r>
              </a:p>
              <a:p>
                <a:pPr algn="r"/>
                <a:r>
                  <a:rPr lang="en-US" sz="2400" dirty="0" smtClean="0">
                    <a:solidFill>
                      <a:schemeClr val="accent5">
                        <a:lumMod val="60000"/>
                        <a:lumOff val="40000"/>
                      </a:schemeClr>
                    </a:solidFill>
                  </a:rPr>
                  <a:t>0 = 0000</a:t>
                </a:r>
                <a:endParaRPr lang="en-US" sz="2400" dirty="0">
                  <a:solidFill>
                    <a:schemeClr val="accent5">
                      <a:lumMod val="60000"/>
                      <a:lumOff val="40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687375" y="609600"/>
                <a:ext cx="1391728" cy="1570430"/>
              </a:xfrm>
              <a:prstGeom prst="rect">
                <a:avLst/>
              </a:prstGeom>
              <a:blipFill rotWithShape="0">
                <a:blip r:embed="rId4"/>
                <a:stretch>
                  <a:fillRect l="-1316" t="-3101" r="-6579" b="-7752"/>
                </a:stretch>
              </a:blipFill>
            </p:spPr>
            <p:txBody>
              <a:bodyPr/>
              <a:lstStyle/>
              <a:p>
                <a:r>
                  <a:rPr lang="en-US">
                    <a:noFill/>
                  </a:rPr>
                  <a:t> </a:t>
                </a:r>
              </a:p>
            </p:txBody>
          </p:sp>
        </mc:Fallback>
      </mc:AlternateContent>
      <p:cxnSp>
        <p:nvCxnSpPr>
          <p:cNvPr id="9" name="Straight Connector 8"/>
          <p:cNvCxnSpPr/>
          <p:nvPr/>
        </p:nvCxnSpPr>
        <p:spPr>
          <a:xfrm>
            <a:off x="5791200" y="1752600"/>
            <a:ext cx="114300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6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3"/>
              <p:cNvSpPr txBox="1">
                <a:spLocks noChangeArrowheads="1"/>
              </p:cNvSpPr>
              <p:nvPr>
                <p:custDataLst>
                  <p:tags r:id="rId1"/>
                </p:custDataLst>
              </p:nvPr>
            </p:nvSpPr>
            <p:spPr>
              <a:xfrm>
                <a:off x="2971800" y="736777"/>
                <a:ext cx="60198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spcAft>
                    <a:spcPts val="0"/>
                  </a:spcAft>
                  <a:buClrTx/>
                  <a:buSzPct val="80000"/>
                  <a:buFontTx/>
                  <a:buNone/>
                  <a:tabLst/>
                  <a:defRPr/>
                </a:pPr>
                <a:r>
                  <a:rPr kumimoji="0" lang="en-US" sz="3200" b="0" i="0" u="none" strike="noStrike" kern="1200" cap="none" spc="0" normalizeH="0" baseline="0" noProof="0" dirty="0" smtClean="0">
                    <a:ln>
                      <a:noFill/>
                    </a:ln>
                    <a:solidFill>
                      <a:schemeClr val="accent5">
                        <a:lumMod val="60000"/>
                        <a:lumOff val="40000"/>
                      </a:schemeClr>
                    </a:solidFill>
                    <a:effectLst/>
                    <a:uLnTx/>
                    <a:uFillTx/>
                    <a:latin typeface="+mj-lt"/>
                    <a:ea typeface="+mn-ea"/>
                    <a:cs typeface="Arial" pitchFamily="34" charset="0"/>
                  </a:rPr>
                  <a:t>Negatives</a:t>
                </a:r>
              </a:p>
              <a:p>
                <a:pPr marL="342900" marR="0" lvl="0" indent="-342900" algn="l" defTabSz="914400" rtl="0" eaLnBrk="1" fontAlgn="auto" latinLnBrk="0" hangingPunct="1">
                  <a:spcAft>
                    <a:spcPts val="0"/>
                  </a:spcAft>
                  <a:buClrTx/>
                  <a:buSzPct val="80000"/>
                  <a:buFontTx/>
                  <a:buNone/>
                  <a:tabLst/>
                  <a:defRPr/>
                </a:pPr>
                <a:r>
                  <a:rPr kumimoji="0" lang="en-US" sz="2800" b="0" i="0" u="none" strike="noStrike" kern="1200" cap="none" spc="0" normalizeH="0" baseline="0" noProof="0" dirty="0" smtClean="0">
                    <a:ln>
                      <a:noFill/>
                    </a:ln>
                    <a:effectLst/>
                    <a:uLnTx/>
                    <a:uFillTx/>
                    <a:latin typeface="+mj-lt"/>
                    <a:ea typeface="+mn-ea"/>
                    <a:cs typeface="Arial" pitchFamily="34" charset="0"/>
                  </a:rPr>
                  <a:t>(two’s complement: flip then add 1):</a:t>
                </a:r>
              </a:p>
              <a:p>
                <a:pPr marL="342900" indent="-342900">
                  <a:buSzPct val="80000"/>
                </a:pPr>
                <a:r>
                  <a:rPr lang="en-US" sz="3200" dirty="0" smtClean="0">
                    <a:latin typeface="+mj-lt"/>
                    <a:cs typeface="Arial" pitchFamily="34" charset="0"/>
                  </a:rPr>
                  <a:t>	</a:t>
                </a:r>
                <a14:m>
                  <m:oMath xmlns:m="http://schemas.openxmlformats.org/officeDocument/2006/math">
                    <m:acc>
                      <m:accPr>
                        <m:chr m:val="̅"/>
                        <m:ctrlPr>
                          <a:rPr lang="en-US" sz="3200" i="1" smtClean="0">
                            <a:latin typeface="Cambria Math" panose="02040503050406030204" pitchFamily="18" charset="0"/>
                            <a:cs typeface="Arial" pitchFamily="34" charset="0"/>
                          </a:rPr>
                        </m:ctrlPr>
                      </m:accPr>
                      <m:e>
                        <m:r>
                          <a:rPr lang="en-US" sz="3200" b="0" i="0" smtClean="0">
                            <a:latin typeface="Cambria Math"/>
                            <a:cs typeface="Arial" pitchFamily="34" charset="0"/>
                          </a:rPr>
                          <m:t>0</m:t>
                        </m:r>
                      </m:e>
                    </m:acc>
                  </m:oMath>
                </a14:m>
                <a:r>
                  <a:rPr lang="en-US" sz="3200" dirty="0" smtClean="0"/>
                  <a:t> = 1111 	 -0 = 0000</a:t>
                </a:r>
              </a:p>
              <a:p>
                <a:pPr marL="342900" indent="-342900">
                  <a:buSzPct val="80000"/>
                </a:pPr>
                <a:r>
                  <a:rPr lang="en-US" sz="3200" dirty="0" smtClean="0"/>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1</m:t>
                        </m:r>
                      </m:e>
                    </m:acc>
                  </m:oMath>
                </a14:m>
                <a:r>
                  <a:rPr lang="en-US" sz="3200" dirty="0" smtClean="0"/>
                  <a:t> =</a:t>
                </a:r>
                <a:r>
                  <a:rPr lang="en-US" sz="3200" dirty="0" smtClean="0">
                    <a:latin typeface="+mj-lt"/>
                  </a:rPr>
                  <a:t> 1110 	 -1 = 1111</a:t>
                </a:r>
              </a:p>
              <a:p>
                <a:pPr marL="342900" indent="-342900">
                  <a:buSzPct val="80000"/>
                </a:pPr>
                <a:r>
                  <a:rPr lang="en-US" sz="3200" dirty="0" smtClean="0">
                    <a:latin typeface="+mj-lt"/>
                  </a:rPr>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2</m:t>
                        </m:r>
                      </m:e>
                    </m:acc>
                  </m:oMath>
                </a14:m>
                <a:r>
                  <a:rPr lang="en-US" sz="3200" dirty="0" smtClean="0">
                    <a:latin typeface="+mj-lt"/>
                  </a:rPr>
                  <a:t> =</a:t>
                </a:r>
                <a:r>
                  <a:rPr lang="en-US" sz="3200" dirty="0" smtClean="0"/>
                  <a:t> 1101 	 -2 = 1110</a:t>
                </a:r>
                <a:endParaRPr lang="en-US" sz="3200" dirty="0" smtClean="0">
                  <a:latin typeface="+mj-lt"/>
                </a:endParaRPr>
              </a:p>
              <a:p>
                <a:pPr marL="342900" lvl="0" indent="-342900">
                  <a:buSzPct val="80000"/>
                  <a:defRPr/>
                </a:pPr>
                <a:r>
                  <a:rPr lang="en-US" sz="3200" dirty="0" smtClean="0">
                    <a:latin typeface="+mj-lt"/>
                  </a:rPr>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3</m:t>
                        </m:r>
                      </m:e>
                    </m:acc>
                  </m:oMath>
                </a14:m>
                <a:r>
                  <a:rPr lang="en-US" sz="3200" dirty="0" smtClean="0">
                    <a:latin typeface="+mj-lt"/>
                  </a:rPr>
                  <a:t> = 1100 	 -3 = 1101</a:t>
                </a:r>
              </a:p>
              <a:p>
                <a:pPr marL="342900" indent="-342900">
                  <a:buSzPct val="80000"/>
                </a:pPr>
                <a:r>
                  <a:rPr lang="en-US" sz="3200" dirty="0" smtClean="0"/>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4</m:t>
                        </m:r>
                      </m:e>
                    </m:acc>
                  </m:oMath>
                </a14:m>
                <a:r>
                  <a:rPr lang="en-US" sz="3200" dirty="0" smtClean="0"/>
                  <a:t> = 1011 	 -4 = 1100</a:t>
                </a:r>
              </a:p>
              <a:p>
                <a:pPr marL="342900" indent="-342900">
                  <a:buSzPct val="80000"/>
                </a:pPr>
                <a:r>
                  <a:rPr lang="en-US" sz="3200" dirty="0" smtClean="0"/>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5</m:t>
                        </m:r>
                      </m:e>
                    </m:acc>
                  </m:oMath>
                </a14:m>
                <a:r>
                  <a:rPr lang="en-US" sz="3200" dirty="0" smtClean="0"/>
                  <a:t> = 1010 	 -5 = 1011</a:t>
                </a:r>
                <a:endParaRPr lang="en-US" sz="3200" dirty="0" smtClean="0">
                  <a:latin typeface="+mj-lt"/>
                </a:endParaRPr>
              </a:p>
              <a:p>
                <a:pPr marL="342900" indent="-342900">
                  <a:buSzPct val="80000"/>
                </a:pPr>
                <a:r>
                  <a:rPr lang="en-US" sz="3200" dirty="0" smtClean="0"/>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6</m:t>
                        </m:r>
                      </m:e>
                    </m:acc>
                  </m:oMath>
                </a14:m>
                <a:r>
                  <a:rPr lang="en-US" sz="3200" dirty="0" smtClean="0"/>
                  <a:t> = 1001 	 -6 = 1010</a:t>
                </a:r>
                <a:endParaRPr lang="en-US" sz="3200" dirty="0" smtClean="0">
                  <a:latin typeface="+mj-lt"/>
                </a:endParaRPr>
              </a:p>
              <a:p>
                <a:pPr marL="342900" lvl="0" indent="-342900">
                  <a:buSzPct val="80000"/>
                  <a:defRPr/>
                </a:pPr>
                <a:r>
                  <a:rPr lang="en-US" sz="3200" dirty="0" smtClean="0">
                    <a:latin typeface="+mj-lt"/>
                  </a:rPr>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7</m:t>
                        </m:r>
                      </m:e>
                    </m:acc>
                  </m:oMath>
                </a14:m>
                <a:r>
                  <a:rPr lang="en-US" sz="3200" dirty="0" smtClean="0">
                    <a:latin typeface="+mj-lt"/>
                  </a:rPr>
                  <a:t> = 1000 	 -7 = 1001</a:t>
                </a:r>
              </a:p>
              <a:p>
                <a:pPr marL="342900" lvl="0" indent="-342900">
                  <a:buSzPct val="80000"/>
                  <a:defRPr/>
                </a:pPr>
                <a:r>
                  <a:rPr lang="en-US" sz="3200" dirty="0" smtClean="0">
                    <a:latin typeface="+mj-lt"/>
                  </a:rPr>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8</m:t>
                        </m:r>
                      </m:e>
                    </m:acc>
                  </m:oMath>
                </a14:m>
                <a:r>
                  <a:rPr lang="en-US" sz="3200" dirty="0" smtClean="0">
                    <a:latin typeface="+mj-lt"/>
                  </a:rPr>
                  <a:t> =</a:t>
                </a:r>
                <a:r>
                  <a:rPr lang="en-US" sz="3200" dirty="0" smtClean="0">
                    <a:latin typeface="+mj-lt"/>
                    <a:sym typeface="Symbol" pitchFamily="18" charset="2"/>
                  </a:rPr>
                  <a:t> 0111	 	 -8 = 1000</a:t>
                </a:r>
              </a:p>
            </p:txBody>
          </p:sp>
        </mc:Choice>
        <mc:Fallback xmlns="">
          <p:sp>
            <p:nvSpPr>
              <p:cNvPr id="7" name="Rectangle 3"/>
              <p:cNvSpPr txBox="1">
                <a:spLocks noRot="1" noChangeAspect="1" noMove="1" noResize="1" noEditPoints="1" noAdjustHandles="1" noChangeArrowheads="1" noChangeShapeType="1" noTextEdit="1"/>
              </p:cNvSpPr>
              <p:nvPr>
                <p:custDataLst>
                  <p:tags r:id="rId6"/>
                </p:custDataLst>
              </p:nvPr>
            </p:nvSpPr>
            <p:spPr>
              <a:xfrm>
                <a:off x="2971800" y="736777"/>
                <a:ext cx="6019800" cy="5638800"/>
              </a:xfrm>
              <a:prstGeom prst="rect">
                <a:avLst/>
              </a:prstGeom>
              <a:blipFill rotWithShape="0">
                <a:blip r:embed="rId7"/>
                <a:stretch>
                  <a:fillRect l="-2634" t="-1405"/>
                </a:stretch>
              </a:blipFill>
            </p:spPr>
            <p:txBody>
              <a:bodyPr/>
              <a:lstStyle/>
              <a:p>
                <a:r>
                  <a:rPr lang="en-US">
                    <a:noFill/>
                  </a:rPr>
                  <a:t> </a:t>
                </a:r>
              </a:p>
            </p:txBody>
          </p:sp>
        </mc:Fallback>
      </mc:AlternateContent>
      <p:sp>
        <p:nvSpPr>
          <p:cNvPr id="1784834" name="Rectangle 2"/>
          <p:cNvSpPr>
            <a:spLocks noGrp="1" noChangeArrowheads="1"/>
          </p:cNvSpPr>
          <p:nvPr>
            <p:ph type="title"/>
            <p:custDataLst>
              <p:tags r:id="rId2"/>
            </p:custDataLst>
          </p:nvPr>
        </p:nvSpPr>
        <p:spPr/>
        <p:txBody>
          <a:bodyPr>
            <a:noAutofit/>
          </a:bodyPr>
          <a:lstStyle/>
          <a:p>
            <a:r>
              <a:rPr lang="en-US"/>
              <a:t>Two’s Complement</a:t>
            </a:r>
          </a:p>
        </p:txBody>
      </p:sp>
      <p:sp>
        <p:nvSpPr>
          <p:cNvPr id="1784835" name="Rectangle 3"/>
          <p:cNvSpPr>
            <a:spLocks noGrp="1" noChangeArrowheads="1"/>
          </p:cNvSpPr>
          <p:nvPr>
            <p:ph idx="1"/>
            <p:custDataLst>
              <p:tags r:id="rId3"/>
            </p:custDataLst>
          </p:nvPr>
        </p:nvSpPr>
        <p:spPr>
          <a:xfrm>
            <a:off x="228600" y="736777"/>
            <a:ext cx="3505200" cy="5486400"/>
          </a:xfrm>
        </p:spPr>
        <p:txBody>
          <a:bodyPr>
            <a:noAutofit/>
          </a:bodyPr>
          <a:lstStyle/>
          <a:p>
            <a:pPr>
              <a:spcBef>
                <a:spcPts val="0"/>
              </a:spcBef>
            </a:pPr>
            <a:r>
              <a:rPr lang="en-US" dirty="0" smtClean="0">
                <a:solidFill>
                  <a:schemeClr val="accent5">
                    <a:lumMod val="60000"/>
                    <a:lumOff val="40000"/>
                  </a:schemeClr>
                </a:solidFill>
              </a:rPr>
              <a:t>Non-negatives</a:t>
            </a:r>
          </a:p>
          <a:p>
            <a:pPr>
              <a:spcBef>
                <a:spcPts val="0"/>
              </a:spcBef>
            </a:pPr>
            <a:r>
              <a:rPr lang="en-US" sz="2800" dirty="0" smtClean="0"/>
              <a:t>(as usual):</a:t>
            </a:r>
          </a:p>
          <a:p>
            <a:pPr>
              <a:spcBef>
                <a:spcPts val="0"/>
              </a:spcBef>
            </a:pPr>
            <a:r>
              <a:rPr lang="en-US" dirty="0" smtClean="0"/>
              <a:t>	+0 </a:t>
            </a:r>
            <a:r>
              <a:rPr lang="en-US" dirty="0"/>
              <a:t>= </a:t>
            </a:r>
            <a:r>
              <a:rPr lang="en-US" dirty="0" smtClean="0"/>
              <a:t>0000</a:t>
            </a:r>
          </a:p>
          <a:p>
            <a:pPr>
              <a:spcBef>
                <a:spcPts val="0"/>
              </a:spcBef>
            </a:pPr>
            <a:r>
              <a:rPr lang="en-US" dirty="0" smtClean="0"/>
              <a:t>	+1 </a:t>
            </a:r>
            <a:r>
              <a:rPr lang="en-US" dirty="0"/>
              <a:t>= </a:t>
            </a:r>
            <a:r>
              <a:rPr lang="en-US" dirty="0" smtClean="0"/>
              <a:t>0001</a:t>
            </a:r>
          </a:p>
          <a:p>
            <a:pPr>
              <a:spcBef>
                <a:spcPts val="0"/>
              </a:spcBef>
            </a:pPr>
            <a:r>
              <a:rPr lang="en-US" dirty="0" smtClean="0"/>
              <a:t>	+2 = 0010</a:t>
            </a:r>
            <a:endParaRPr lang="en-US" dirty="0"/>
          </a:p>
          <a:p>
            <a:pPr>
              <a:spcBef>
                <a:spcPts val="0"/>
              </a:spcBef>
            </a:pPr>
            <a:r>
              <a:rPr lang="en-US" dirty="0" smtClean="0"/>
              <a:t>	+3 </a:t>
            </a:r>
            <a:r>
              <a:rPr lang="en-US" dirty="0"/>
              <a:t>= </a:t>
            </a:r>
            <a:r>
              <a:rPr lang="en-US" dirty="0" smtClean="0"/>
              <a:t>0011</a:t>
            </a:r>
          </a:p>
          <a:p>
            <a:pPr>
              <a:spcBef>
                <a:spcPts val="0"/>
              </a:spcBef>
            </a:pPr>
            <a:r>
              <a:rPr lang="en-US" dirty="0" smtClean="0"/>
              <a:t>	+4 = 0100</a:t>
            </a:r>
          </a:p>
          <a:p>
            <a:pPr>
              <a:spcBef>
                <a:spcPts val="0"/>
              </a:spcBef>
            </a:pPr>
            <a:r>
              <a:rPr lang="en-US" dirty="0" smtClean="0"/>
              <a:t>	+5 = 0101</a:t>
            </a:r>
          </a:p>
          <a:p>
            <a:pPr>
              <a:spcBef>
                <a:spcPts val="0"/>
              </a:spcBef>
            </a:pPr>
            <a:r>
              <a:rPr lang="en-US" dirty="0" smtClean="0"/>
              <a:t>	+6 = 0110</a:t>
            </a:r>
          </a:p>
          <a:p>
            <a:pPr>
              <a:spcBef>
                <a:spcPts val="0"/>
              </a:spcBef>
            </a:pPr>
            <a:r>
              <a:rPr lang="en-US" dirty="0" smtClean="0"/>
              <a:t>	+7 = 0111</a:t>
            </a:r>
          </a:p>
          <a:p>
            <a:pPr>
              <a:spcBef>
                <a:spcPts val="0"/>
              </a:spcBef>
            </a:pPr>
            <a:r>
              <a:rPr lang="en-US" dirty="0" smtClean="0"/>
              <a:t>	+8 = 1000</a:t>
            </a:r>
            <a:endParaRPr lang="en-US" dirty="0"/>
          </a:p>
        </p:txBody>
      </p:sp>
      <p:sp>
        <p:nvSpPr>
          <p:cNvPr id="2" name="Rectangle 1"/>
          <p:cNvSpPr/>
          <p:nvPr/>
        </p:nvSpPr>
        <p:spPr>
          <a:xfrm>
            <a:off x="5638800" y="1676400"/>
            <a:ext cx="2209800" cy="4572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76600" y="1676400"/>
            <a:ext cx="2209800" cy="4572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88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834" name="Rectangle 2"/>
          <p:cNvSpPr>
            <a:spLocks noGrp="1" noChangeArrowheads="1"/>
          </p:cNvSpPr>
          <p:nvPr>
            <p:ph type="title"/>
            <p:custDataLst>
              <p:tags r:id="rId1"/>
            </p:custDataLst>
          </p:nvPr>
        </p:nvSpPr>
        <p:spPr/>
        <p:txBody>
          <a:bodyPr>
            <a:noAutofit/>
          </a:bodyPr>
          <a:lstStyle/>
          <a:p>
            <a:r>
              <a:rPr lang="en-US"/>
              <a:t>Two’s Complement</a:t>
            </a:r>
          </a:p>
        </p:txBody>
      </p:sp>
      <p:sp>
        <p:nvSpPr>
          <p:cNvPr id="1784835" name="Rectangle 3"/>
          <p:cNvSpPr>
            <a:spLocks noGrp="1" noChangeArrowheads="1"/>
          </p:cNvSpPr>
          <p:nvPr>
            <p:ph idx="1"/>
            <p:custDataLst>
              <p:tags r:id="rId2"/>
            </p:custDataLst>
          </p:nvPr>
        </p:nvSpPr>
        <p:spPr>
          <a:xfrm>
            <a:off x="228600" y="736777"/>
            <a:ext cx="3505200" cy="5486400"/>
          </a:xfrm>
        </p:spPr>
        <p:txBody>
          <a:bodyPr>
            <a:noAutofit/>
          </a:bodyPr>
          <a:lstStyle/>
          <a:p>
            <a:pPr>
              <a:spcBef>
                <a:spcPts val="0"/>
              </a:spcBef>
            </a:pPr>
            <a:r>
              <a:rPr lang="en-US" dirty="0" smtClean="0">
                <a:solidFill>
                  <a:schemeClr val="accent5">
                    <a:lumMod val="60000"/>
                    <a:lumOff val="40000"/>
                  </a:schemeClr>
                </a:solidFill>
              </a:rPr>
              <a:t>Non-negatives</a:t>
            </a:r>
          </a:p>
          <a:p>
            <a:pPr>
              <a:spcBef>
                <a:spcPts val="0"/>
              </a:spcBef>
            </a:pPr>
            <a:r>
              <a:rPr lang="en-US" sz="2800" dirty="0" smtClean="0"/>
              <a:t>(as usual):</a:t>
            </a:r>
          </a:p>
          <a:p>
            <a:pPr>
              <a:spcBef>
                <a:spcPts val="0"/>
              </a:spcBef>
            </a:pPr>
            <a:r>
              <a:rPr lang="en-US" dirty="0" smtClean="0"/>
              <a:t>	+0 </a:t>
            </a:r>
            <a:r>
              <a:rPr lang="en-US" dirty="0"/>
              <a:t>= </a:t>
            </a:r>
            <a:r>
              <a:rPr lang="en-US" dirty="0" smtClean="0"/>
              <a:t>0000</a:t>
            </a:r>
          </a:p>
          <a:p>
            <a:pPr>
              <a:spcBef>
                <a:spcPts val="0"/>
              </a:spcBef>
            </a:pPr>
            <a:r>
              <a:rPr lang="en-US" dirty="0" smtClean="0"/>
              <a:t>	+1 </a:t>
            </a:r>
            <a:r>
              <a:rPr lang="en-US" dirty="0"/>
              <a:t>= </a:t>
            </a:r>
            <a:r>
              <a:rPr lang="en-US" dirty="0" smtClean="0"/>
              <a:t>0001</a:t>
            </a:r>
          </a:p>
          <a:p>
            <a:pPr>
              <a:spcBef>
                <a:spcPts val="0"/>
              </a:spcBef>
            </a:pPr>
            <a:r>
              <a:rPr lang="en-US" dirty="0" smtClean="0"/>
              <a:t>	+2 = 0010</a:t>
            </a:r>
            <a:endParaRPr lang="en-US" dirty="0"/>
          </a:p>
          <a:p>
            <a:pPr>
              <a:spcBef>
                <a:spcPts val="0"/>
              </a:spcBef>
            </a:pPr>
            <a:r>
              <a:rPr lang="en-US" dirty="0" smtClean="0"/>
              <a:t>	+3 </a:t>
            </a:r>
            <a:r>
              <a:rPr lang="en-US" dirty="0"/>
              <a:t>= </a:t>
            </a:r>
            <a:r>
              <a:rPr lang="en-US" dirty="0" smtClean="0"/>
              <a:t>0011</a:t>
            </a:r>
          </a:p>
          <a:p>
            <a:pPr>
              <a:spcBef>
                <a:spcPts val="0"/>
              </a:spcBef>
            </a:pPr>
            <a:r>
              <a:rPr lang="en-US" dirty="0" smtClean="0"/>
              <a:t>	+4 = 0100</a:t>
            </a:r>
          </a:p>
          <a:p>
            <a:pPr>
              <a:spcBef>
                <a:spcPts val="0"/>
              </a:spcBef>
            </a:pPr>
            <a:r>
              <a:rPr lang="en-US" dirty="0" smtClean="0"/>
              <a:t>	+5 = 0101</a:t>
            </a:r>
          </a:p>
          <a:p>
            <a:pPr>
              <a:spcBef>
                <a:spcPts val="0"/>
              </a:spcBef>
            </a:pPr>
            <a:r>
              <a:rPr lang="en-US" dirty="0" smtClean="0"/>
              <a:t>	+6 = 0110</a:t>
            </a:r>
          </a:p>
          <a:p>
            <a:pPr>
              <a:spcBef>
                <a:spcPts val="0"/>
              </a:spcBef>
            </a:pPr>
            <a:r>
              <a:rPr lang="en-US" dirty="0" smtClean="0"/>
              <a:t>	+7 = 0111</a:t>
            </a:r>
          </a:p>
          <a:p>
            <a:pPr>
              <a:spcBef>
                <a:spcPts val="0"/>
              </a:spcBef>
            </a:pPr>
            <a:r>
              <a:rPr lang="en-US" dirty="0" smtClean="0"/>
              <a:t>	</a:t>
            </a:r>
            <a:r>
              <a:rPr lang="en-US" dirty="0" smtClean="0">
                <a:solidFill>
                  <a:schemeClr val="accent2"/>
                </a:solidFill>
              </a:rPr>
              <a:t>+8 = 1000</a:t>
            </a:r>
            <a:endParaRPr lang="en-US" dirty="0">
              <a:solidFill>
                <a:schemeClr val="accent2"/>
              </a:solidFill>
            </a:endParaRPr>
          </a:p>
        </p:txBody>
      </p:sp>
      <mc:AlternateContent xmlns:mc="http://schemas.openxmlformats.org/markup-compatibility/2006" xmlns:a14="http://schemas.microsoft.com/office/drawing/2010/main">
        <mc:Choice Requires="a14">
          <p:sp>
            <p:nvSpPr>
              <p:cNvPr id="5" name="Rectangle 3"/>
              <p:cNvSpPr txBox="1">
                <a:spLocks noChangeArrowheads="1"/>
              </p:cNvSpPr>
              <p:nvPr>
                <p:custDataLst>
                  <p:tags r:id="rId3"/>
                </p:custDataLst>
              </p:nvPr>
            </p:nvSpPr>
            <p:spPr>
              <a:xfrm>
                <a:off x="2971800" y="736777"/>
                <a:ext cx="60198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spcAft>
                    <a:spcPts val="0"/>
                  </a:spcAft>
                  <a:buClrTx/>
                  <a:buSzPct val="80000"/>
                  <a:buFontTx/>
                  <a:buNone/>
                  <a:tabLst/>
                  <a:defRPr/>
                </a:pPr>
                <a:r>
                  <a:rPr kumimoji="0" lang="en-US" sz="3200" b="0" i="0" u="none" strike="noStrike" kern="1200" cap="none" spc="0" normalizeH="0" baseline="0" noProof="0" dirty="0" smtClean="0">
                    <a:ln>
                      <a:noFill/>
                    </a:ln>
                    <a:solidFill>
                      <a:schemeClr val="accent5">
                        <a:lumMod val="60000"/>
                        <a:lumOff val="40000"/>
                      </a:schemeClr>
                    </a:solidFill>
                    <a:effectLst/>
                    <a:uLnTx/>
                    <a:uFillTx/>
                    <a:latin typeface="+mj-lt"/>
                    <a:ea typeface="+mn-ea"/>
                    <a:cs typeface="Arial" pitchFamily="34" charset="0"/>
                  </a:rPr>
                  <a:t>Negatives</a:t>
                </a:r>
              </a:p>
              <a:p>
                <a:pPr marL="342900" marR="0" lvl="0" indent="-342900" algn="l" defTabSz="914400" rtl="0" eaLnBrk="1" fontAlgn="auto" latinLnBrk="0" hangingPunct="1">
                  <a:spcAft>
                    <a:spcPts val="0"/>
                  </a:spcAft>
                  <a:buClrTx/>
                  <a:buSzPct val="80000"/>
                  <a:buFontTx/>
                  <a:buNone/>
                  <a:tabLst/>
                  <a:defRPr/>
                </a:pPr>
                <a:r>
                  <a:rPr kumimoji="0" lang="en-US" sz="2800" b="0" i="0" u="none" strike="noStrike" kern="1200" cap="none" spc="0" normalizeH="0" baseline="0" noProof="0" dirty="0" smtClean="0">
                    <a:ln>
                      <a:noFill/>
                    </a:ln>
                    <a:effectLst/>
                    <a:uLnTx/>
                    <a:uFillTx/>
                    <a:latin typeface="+mj-lt"/>
                    <a:ea typeface="+mn-ea"/>
                    <a:cs typeface="Arial" pitchFamily="34" charset="0"/>
                  </a:rPr>
                  <a:t>(two’s complement: flip then add 1):</a:t>
                </a:r>
              </a:p>
              <a:p>
                <a:pPr marL="342900" indent="-342900">
                  <a:buSzPct val="80000"/>
                </a:pPr>
                <a:r>
                  <a:rPr lang="en-US" sz="3200" dirty="0" smtClean="0">
                    <a:latin typeface="+mj-lt"/>
                    <a:cs typeface="Arial" pitchFamily="34" charset="0"/>
                  </a:rPr>
                  <a:t>	</a:t>
                </a:r>
                <a14:m>
                  <m:oMath xmlns:m="http://schemas.openxmlformats.org/officeDocument/2006/math">
                    <m:acc>
                      <m:accPr>
                        <m:chr m:val="̅"/>
                        <m:ctrlPr>
                          <a:rPr lang="en-US" sz="3200" i="1" smtClean="0">
                            <a:latin typeface="Cambria Math" panose="02040503050406030204" pitchFamily="18" charset="0"/>
                            <a:cs typeface="Arial" pitchFamily="34" charset="0"/>
                          </a:rPr>
                        </m:ctrlPr>
                      </m:accPr>
                      <m:e>
                        <m:r>
                          <a:rPr lang="en-US" sz="3200" b="0" i="0" smtClean="0">
                            <a:latin typeface="Cambria Math"/>
                            <a:cs typeface="Arial" pitchFamily="34" charset="0"/>
                          </a:rPr>
                          <m:t>0</m:t>
                        </m:r>
                      </m:e>
                    </m:acc>
                  </m:oMath>
                </a14:m>
                <a:r>
                  <a:rPr lang="en-US" sz="3200" dirty="0" smtClean="0"/>
                  <a:t> = 1111 	 -0 = 0000</a:t>
                </a:r>
              </a:p>
              <a:p>
                <a:pPr marL="342900" indent="-342900">
                  <a:buSzPct val="80000"/>
                </a:pPr>
                <a:r>
                  <a:rPr lang="en-US" sz="3200" dirty="0" smtClean="0"/>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1</m:t>
                        </m:r>
                      </m:e>
                    </m:acc>
                  </m:oMath>
                </a14:m>
                <a:r>
                  <a:rPr lang="en-US" sz="3200" dirty="0" smtClean="0"/>
                  <a:t> =</a:t>
                </a:r>
                <a:r>
                  <a:rPr lang="en-US" sz="3200" dirty="0" smtClean="0">
                    <a:latin typeface="+mj-lt"/>
                  </a:rPr>
                  <a:t> 1110 	 -1 = 1111</a:t>
                </a:r>
              </a:p>
              <a:p>
                <a:pPr marL="342900" indent="-342900">
                  <a:buSzPct val="80000"/>
                </a:pPr>
                <a:r>
                  <a:rPr lang="en-US" sz="3200" dirty="0" smtClean="0">
                    <a:latin typeface="+mj-lt"/>
                  </a:rPr>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2</m:t>
                        </m:r>
                      </m:e>
                    </m:acc>
                  </m:oMath>
                </a14:m>
                <a:r>
                  <a:rPr lang="en-US" sz="3200" dirty="0" smtClean="0">
                    <a:latin typeface="+mj-lt"/>
                  </a:rPr>
                  <a:t> =</a:t>
                </a:r>
                <a:r>
                  <a:rPr lang="en-US" sz="3200" dirty="0" smtClean="0"/>
                  <a:t> 1101 	 -2 = 1110</a:t>
                </a:r>
                <a:endParaRPr lang="en-US" sz="3200" dirty="0" smtClean="0">
                  <a:latin typeface="+mj-lt"/>
                </a:endParaRPr>
              </a:p>
              <a:p>
                <a:pPr marL="342900" lvl="0" indent="-342900">
                  <a:buSzPct val="80000"/>
                  <a:defRPr/>
                </a:pPr>
                <a:r>
                  <a:rPr lang="en-US" sz="3200" dirty="0" smtClean="0">
                    <a:latin typeface="+mj-lt"/>
                  </a:rPr>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3</m:t>
                        </m:r>
                      </m:e>
                    </m:acc>
                  </m:oMath>
                </a14:m>
                <a:r>
                  <a:rPr lang="en-US" sz="3200" dirty="0" smtClean="0">
                    <a:latin typeface="+mj-lt"/>
                  </a:rPr>
                  <a:t> = 1100 	 -3 = 1101</a:t>
                </a:r>
              </a:p>
              <a:p>
                <a:pPr marL="342900" indent="-342900">
                  <a:buSzPct val="80000"/>
                </a:pPr>
                <a:r>
                  <a:rPr lang="en-US" sz="3200" dirty="0" smtClean="0"/>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4</m:t>
                        </m:r>
                      </m:e>
                    </m:acc>
                  </m:oMath>
                </a14:m>
                <a:r>
                  <a:rPr lang="en-US" sz="3200" dirty="0" smtClean="0"/>
                  <a:t> = 1011 	 -4 = 1100</a:t>
                </a:r>
              </a:p>
              <a:p>
                <a:pPr marL="342900" indent="-342900">
                  <a:buSzPct val="80000"/>
                </a:pPr>
                <a:r>
                  <a:rPr lang="en-US" sz="3200" dirty="0" smtClean="0"/>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5</m:t>
                        </m:r>
                      </m:e>
                    </m:acc>
                  </m:oMath>
                </a14:m>
                <a:r>
                  <a:rPr lang="en-US" sz="3200" dirty="0" smtClean="0"/>
                  <a:t> = 1010 	 -5 = 1011</a:t>
                </a:r>
                <a:endParaRPr lang="en-US" sz="3200" dirty="0" smtClean="0">
                  <a:latin typeface="+mj-lt"/>
                </a:endParaRPr>
              </a:p>
              <a:p>
                <a:pPr marL="342900" indent="-342900">
                  <a:buSzPct val="80000"/>
                </a:pPr>
                <a:r>
                  <a:rPr lang="en-US" sz="3200" dirty="0" smtClean="0"/>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6</m:t>
                        </m:r>
                      </m:e>
                    </m:acc>
                  </m:oMath>
                </a14:m>
                <a:r>
                  <a:rPr lang="en-US" sz="3200" dirty="0" smtClean="0"/>
                  <a:t> = 1001 	 -6 = 1010</a:t>
                </a:r>
                <a:endParaRPr lang="en-US" sz="3200" dirty="0" smtClean="0">
                  <a:latin typeface="+mj-lt"/>
                </a:endParaRPr>
              </a:p>
              <a:p>
                <a:pPr marL="342900" lvl="0" indent="-342900">
                  <a:buSzPct val="80000"/>
                  <a:defRPr/>
                </a:pPr>
                <a:r>
                  <a:rPr lang="en-US" sz="3200" dirty="0" smtClean="0">
                    <a:latin typeface="+mj-lt"/>
                  </a:rPr>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7</m:t>
                        </m:r>
                      </m:e>
                    </m:acc>
                  </m:oMath>
                </a14:m>
                <a:r>
                  <a:rPr lang="en-US" sz="3200" dirty="0" smtClean="0">
                    <a:latin typeface="+mj-lt"/>
                  </a:rPr>
                  <a:t> = 1000 	 -7 = 1001</a:t>
                </a:r>
              </a:p>
              <a:p>
                <a:pPr marL="342900" lvl="0" indent="-342900">
                  <a:buSzPct val="80000"/>
                  <a:defRPr/>
                </a:pPr>
                <a:r>
                  <a:rPr lang="en-US" sz="3200" dirty="0" smtClean="0">
                    <a:latin typeface="+mj-lt"/>
                  </a:rPr>
                  <a:t>	</a:t>
                </a:r>
                <a14:m>
                  <m:oMath xmlns:m="http://schemas.openxmlformats.org/officeDocument/2006/math">
                    <m:acc>
                      <m:accPr>
                        <m:chr m:val="̅"/>
                        <m:ctrlPr>
                          <a:rPr lang="en-US" sz="3200" i="1">
                            <a:latin typeface="Cambria Math" panose="02040503050406030204" pitchFamily="18" charset="0"/>
                            <a:cs typeface="Arial" pitchFamily="34" charset="0"/>
                          </a:rPr>
                        </m:ctrlPr>
                      </m:accPr>
                      <m:e>
                        <m:r>
                          <a:rPr lang="en-US" sz="3200" b="0" i="0" smtClean="0">
                            <a:latin typeface="Cambria Math"/>
                            <a:cs typeface="Arial" pitchFamily="34" charset="0"/>
                          </a:rPr>
                          <m:t>8</m:t>
                        </m:r>
                      </m:e>
                    </m:acc>
                  </m:oMath>
                </a14:m>
                <a:r>
                  <a:rPr lang="en-US" sz="3200" dirty="0" smtClean="0">
                    <a:latin typeface="+mj-lt"/>
                  </a:rPr>
                  <a:t> =</a:t>
                </a:r>
                <a:r>
                  <a:rPr lang="en-US" sz="3200" dirty="0" smtClean="0">
                    <a:latin typeface="+mj-lt"/>
                    <a:sym typeface="Symbol" pitchFamily="18" charset="2"/>
                  </a:rPr>
                  <a:t> 0111	 	 -8 = 1000</a:t>
                </a:r>
              </a:p>
            </p:txBody>
          </p:sp>
        </mc:Choice>
        <mc:Fallback xmlns="">
          <p:sp>
            <p:nvSpPr>
              <p:cNvPr id="5" name="Rectangle 3"/>
              <p:cNvSpPr txBox="1">
                <a:spLocks noRot="1" noChangeAspect="1" noMove="1" noResize="1" noEditPoints="1" noAdjustHandles="1" noChangeArrowheads="1" noChangeShapeType="1" noTextEdit="1"/>
              </p:cNvSpPr>
              <p:nvPr>
                <p:custDataLst>
                  <p:tags r:id="rId6"/>
                </p:custDataLst>
              </p:nvPr>
            </p:nvSpPr>
            <p:spPr>
              <a:xfrm>
                <a:off x="2971800" y="736777"/>
                <a:ext cx="6019800" cy="5638800"/>
              </a:xfrm>
              <a:prstGeom prst="rect">
                <a:avLst/>
              </a:prstGeom>
              <a:blipFill rotWithShape="0">
                <a:blip r:embed="rId7"/>
                <a:stretch>
                  <a:fillRect l="-2634" t="-1405"/>
                </a:stretch>
              </a:blipFill>
            </p:spPr>
            <p:txBody>
              <a:bodyPr/>
              <a:lstStyle/>
              <a:p>
                <a:r>
                  <a:rPr lang="en-US">
                    <a:noFill/>
                  </a:rPr>
                  <a:t> </a:t>
                </a:r>
              </a:p>
            </p:txBody>
          </p:sp>
        </mc:Fallback>
      </mc:AlternateContent>
    </p:spTree>
    <p:extLst>
      <p:ext uri="{BB962C8B-B14F-4D97-AF65-F5344CB8AC3E}">
        <p14:creationId xmlns:p14="http://schemas.microsoft.com/office/powerpoint/2010/main" val="594497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6882" name="Rectangle 2"/>
          <p:cNvSpPr>
            <a:spLocks noGrp="1" noChangeArrowheads="1"/>
          </p:cNvSpPr>
          <p:nvPr>
            <p:ph type="title"/>
            <p:custDataLst>
              <p:tags r:id="rId1"/>
            </p:custDataLst>
          </p:nvPr>
        </p:nvSpPr>
        <p:spPr/>
        <p:txBody>
          <a:bodyPr>
            <a:noAutofit/>
          </a:bodyPr>
          <a:lstStyle/>
          <a:p>
            <a:r>
              <a:rPr lang="en-US"/>
              <a:t>Two’s Complement Facts</a:t>
            </a:r>
          </a:p>
        </p:txBody>
      </p:sp>
      <p:sp>
        <p:nvSpPr>
          <p:cNvPr id="1786883" name="Rectangle 3"/>
          <p:cNvSpPr>
            <a:spLocks noGrp="1" noChangeArrowheads="1"/>
          </p:cNvSpPr>
          <p:nvPr>
            <p:ph idx="1"/>
            <p:custDataLst>
              <p:tags r:id="rId2"/>
            </p:custDataLst>
          </p:nvPr>
        </p:nvSpPr>
        <p:spPr/>
        <p:txBody>
          <a:bodyPr>
            <a:noAutofit/>
          </a:bodyPr>
          <a:lstStyle/>
          <a:p>
            <a:pPr>
              <a:lnSpc>
                <a:spcPct val="92000"/>
              </a:lnSpc>
            </a:pPr>
            <a:r>
              <a:rPr lang="en-US" dirty="0" smtClean="0"/>
              <a:t>Signed two’s complement</a:t>
            </a:r>
          </a:p>
          <a:p>
            <a:pPr lvl="1">
              <a:lnSpc>
                <a:spcPct val="92000"/>
              </a:lnSpc>
            </a:pPr>
            <a:r>
              <a:rPr lang="en-US" dirty="0" smtClean="0"/>
              <a:t>Negative </a:t>
            </a:r>
            <a:r>
              <a:rPr lang="en-US" dirty="0"/>
              <a:t>numbers </a:t>
            </a:r>
            <a:r>
              <a:rPr lang="en-US" dirty="0" smtClean="0"/>
              <a:t>have </a:t>
            </a:r>
            <a:r>
              <a:rPr lang="en-US" dirty="0"/>
              <a:t>leading </a:t>
            </a:r>
            <a:r>
              <a:rPr lang="en-US" dirty="0" smtClean="0"/>
              <a:t>1’s</a:t>
            </a:r>
            <a:endParaRPr lang="en-US" dirty="0"/>
          </a:p>
          <a:p>
            <a:pPr lvl="1">
              <a:lnSpc>
                <a:spcPct val="92000"/>
              </a:lnSpc>
            </a:pPr>
            <a:r>
              <a:rPr lang="en-US" dirty="0" smtClean="0"/>
              <a:t>zero is unique: +0 = - 0</a:t>
            </a:r>
          </a:p>
          <a:p>
            <a:pPr lvl="1">
              <a:lnSpc>
                <a:spcPct val="92000"/>
              </a:lnSpc>
            </a:pPr>
            <a:r>
              <a:rPr lang="en-US" dirty="0" smtClean="0"/>
              <a:t>wraps from largest positive to largest negative</a:t>
            </a:r>
            <a:endParaRPr lang="en-US" dirty="0"/>
          </a:p>
          <a:p>
            <a:pPr>
              <a:lnSpc>
                <a:spcPct val="92000"/>
              </a:lnSpc>
            </a:pPr>
            <a:r>
              <a:rPr lang="en-US" dirty="0" smtClean="0"/>
              <a:t>N </a:t>
            </a:r>
            <a:r>
              <a:rPr lang="en-US" dirty="0"/>
              <a:t>bits can be used to represent </a:t>
            </a:r>
          </a:p>
          <a:p>
            <a:pPr lvl="1">
              <a:lnSpc>
                <a:spcPct val="92000"/>
              </a:lnSpc>
            </a:pPr>
            <a:r>
              <a:rPr lang="en-US" dirty="0"/>
              <a:t>unsigned</a:t>
            </a:r>
            <a:r>
              <a:rPr lang="en-US" dirty="0" smtClean="0"/>
              <a:t>: </a:t>
            </a:r>
            <a:r>
              <a:rPr lang="en-US" dirty="0" smtClean="0">
                <a:solidFill>
                  <a:schemeClr val="accent5">
                    <a:lumMod val="60000"/>
                    <a:lumOff val="40000"/>
                  </a:schemeClr>
                </a:solidFill>
              </a:rPr>
              <a:t>range 0…2</a:t>
            </a:r>
            <a:r>
              <a:rPr lang="en-US" baseline="30000" dirty="0" smtClean="0">
                <a:solidFill>
                  <a:schemeClr val="accent5">
                    <a:lumMod val="60000"/>
                    <a:lumOff val="40000"/>
                  </a:schemeClr>
                </a:solidFill>
              </a:rPr>
              <a:t>N</a:t>
            </a:r>
            <a:r>
              <a:rPr lang="en-US" dirty="0" smtClean="0">
                <a:solidFill>
                  <a:schemeClr val="accent5">
                    <a:lumMod val="60000"/>
                    <a:lumOff val="40000"/>
                  </a:schemeClr>
                </a:solidFill>
              </a:rPr>
              <a:t>-1</a:t>
            </a:r>
            <a:endParaRPr lang="en-US" dirty="0">
              <a:solidFill>
                <a:schemeClr val="accent5">
                  <a:lumMod val="60000"/>
                  <a:lumOff val="40000"/>
                </a:schemeClr>
              </a:solidFill>
            </a:endParaRPr>
          </a:p>
          <a:p>
            <a:pPr lvl="2">
              <a:lnSpc>
                <a:spcPct val="92000"/>
              </a:lnSpc>
            </a:pPr>
            <a:r>
              <a:rPr lang="en-US" dirty="0" err="1" smtClean="0"/>
              <a:t>eg</a:t>
            </a:r>
            <a:r>
              <a:rPr lang="en-US" dirty="0" smtClean="0"/>
              <a:t>: </a:t>
            </a:r>
            <a:r>
              <a:rPr lang="en-US" dirty="0"/>
              <a:t>8 bits </a:t>
            </a:r>
            <a:r>
              <a:rPr lang="en-US" dirty="0" smtClean="0">
                <a:sym typeface="Symbol" pitchFamily="18" charset="2"/>
              </a:rPr>
              <a:t> </a:t>
            </a:r>
            <a:r>
              <a:rPr lang="en-US" dirty="0" smtClean="0">
                <a:solidFill>
                  <a:schemeClr val="accent5">
                    <a:lumMod val="60000"/>
                    <a:lumOff val="40000"/>
                  </a:schemeClr>
                </a:solidFill>
                <a:sym typeface="Symbol" pitchFamily="18" charset="2"/>
              </a:rPr>
              <a:t>0…255 </a:t>
            </a:r>
            <a:endParaRPr lang="en-US" baseline="30000" dirty="0">
              <a:solidFill>
                <a:schemeClr val="accent5">
                  <a:lumMod val="60000"/>
                  <a:lumOff val="40000"/>
                </a:schemeClr>
              </a:solidFill>
            </a:endParaRPr>
          </a:p>
          <a:p>
            <a:pPr lvl="1">
              <a:lnSpc>
                <a:spcPct val="92000"/>
              </a:lnSpc>
            </a:pPr>
            <a:r>
              <a:rPr lang="en-US" dirty="0" smtClean="0"/>
              <a:t>signed (two’s complement): </a:t>
            </a:r>
            <a:r>
              <a:rPr lang="en-US" dirty="0" smtClean="0">
                <a:solidFill>
                  <a:schemeClr val="accent5">
                    <a:lumMod val="60000"/>
                    <a:lumOff val="40000"/>
                  </a:schemeClr>
                </a:solidFill>
              </a:rPr>
              <a:t>-(2</a:t>
            </a:r>
            <a:r>
              <a:rPr lang="en-US" baseline="30000" dirty="0" smtClean="0">
                <a:solidFill>
                  <a:schemeClr val="accent5">
                    <a:lumMod val="60000"/>
                    <a:lumOff val="40000"/>
                  </a:schemeClr>
                </a:solidFill>
              </a:rPr>
              <a:t>N-1</a:t>
            </a:r>
            <a:r>
              <a:rPr lang="en-US" dirty="0" smtClean="0">
                <a:solidFill>
                  <a:schemeClr val="accent5">
                    <a:lumMod val="60000"/>
                    <a:lumOff val="40000"/>
                  </a:schemeClr>
                </a:solidFill>
              </a:rPr>
              <a:t>)…(2</a:t>
            </a:r>
            <a:r>
              <a:rPr lang="en-US" baseline="30000" dirty="0" smtClean="0">
                <a:solidFill>
                  <a:schemeClr val="accent5">
                    <a:lumMod val="60000"/>
                    <a:lumOff val="40000"/>
                  </a:schemeClr>
                </a:solidFill>
              </a:rPr>
              <a:t>N-1</a:t>
            </a:r>
            <a:r>
              <a:rPr lang="en-US" dirty="0">
                <a:solidFill>
                  <a:schemeClr val="accent5">
                    <a:lumMod val="60000"/>
                    <a:lumOff val="40000"/>
                  </a:schemeClr>
                </a:solidFill>
              </a:rPr>
              <a:t> </a:t>
            </a:r>
            <a:r>
              <a:rPr lang="en-US" dirty="0" smtClean="0">
                <a:solidFill>
                  <a:schemeClr val="accent5">
                    <a:lumMod val="60000"/>
                    <a:lumOff val="40000"/>
                  </a:schemeClr>
                </a:solidFill>
              </a:rPr>
              <a:t>- 1)</a:t>
            </a:r>
            <a:r>
              <a:rPr lang="en-US" dirty="0" smtClean="0"/>
              <a:t> </a:t>
            </a:r>
            <a:endParaRPr lang="en-US" dirty="0"/>
          </a:p>
          <a:p>
            <a:pPr lvl="2">
              <a:lnSpc>
                <a:spcPct val="92000"/>
              </a:lnSpc>
            </a:pPr>
            <a:r>
              <a:rPr lang="en-US" dirty="0" smtClean="0"/>
              <a:t>E.g.: </a:t>
            </a:r>
            <a:r>
              <a:rPr lang="en-US" dirty="0"/>
              <a:t>8 bits </a:t>
            </a:r>
            <a:r>
              <a:rPr lang="en-US" dirty="0" smtClean="0">
                <a:sym typeface="Symbol" pitchFamily="18" charset="2"/>
              </a:rPr>
              <a:t> </a:t>
            </a:r>
            <a:r>
              <a:rPr lang="en-US" dirty="0" smtClean="0">
                <a:solidFill>
                  <a:schemeClr val="accent5">
                    <a:lumMod val="60000"/>
                    <a:lumOff val="40000"/>
                  </a:schemeClr>
                </a:solidFill>
                <a:sym typeface="Symbol" pitchFamily="18" charset="2"/>
              </a:rPr>
              <a:t>(1000 000) … (0111 1111)</a:t>
            </a:r>
          </a:p>
          <a:p>
            <a:pPr lvl="2">
              <a:lnSpc>
                <a:spcPct val="92000"/>
              </a:lnSpc>
            </a:pPr>
            <a:r>
              <a:rPr lang="en-US" dirty="0" smtClean="0">
                <a:solidFill>
                  <a:schemeClr val="accent5">
                    <a:lumMod val="60000"/>
                    <a:lumOff val="40000"/>
                  </a:schemeClr>
                </a:solidFill>
                <a:sym typeface="Symbol" pitchFamily="18" charset="2"/>
              </a:rPr>
              <a:t>-128 … 127</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142493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688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68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688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868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868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68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fontScale="90000"/>
          </a:bodyPr>
          <a:lstStyle/>
          <a:p>
            <a:r>
              <a:rPr lang="en-US" dirty="0" smtClean="0"/>
              <a:t>Sign Extension &amp; Truncation</a:t>
            </a:r>
            <a:endParaRPr lang="en-US" dirty="0"/>
          </a:p>
        </p:txBody>
      </p:sp>
      <p:sp>
        <p:nvSpPr>
          <p:cNvPr id="1788931" name="Rectangle 3"/>
          <p:cNvSpPr>
            <a:spLocks noGrp="1" noChangeArrowheads="1"/>
          </p:cNvSpPr>
          <p:nvPr>
            <p:ph idx="1"/>
            <p:custDataLst>
              <p:tags r:id="rId2"/>
            </p:custDataLst>
          </p:nvPr>
        </p:nvSpPr>
        <p:spPr/>
        <p:txBody>
          <a:bodyPr>
            <a:noAutofit/>
          </a:bodyPr>
          <a:lstStyle/>
          <a:p>
            <a:r>
              <a:rPr lang="en-US" dirty="0" smtClean="0">
                <a:solidFill>
                  <a:schemeClr val="accent5">
                    <a:lumMod val="60000"/>
                    <a:lumOff val="40000"/>
                  </a:schemeClr>
                </a:solidFill>
              </a:rPr>
              <a:t>Extending</a:t>
            </a:r>
            <a:r>
              <a:rPr lang="en-US" dirty="0" smtClean="0"/>
              <a:t> to larger size</a:t>
            </a:r>
          </a:p>
          <a:p>
            <a:pPr lvl="1"/>
            <a:r>
              <a:rPr lang="en-US" dirty="0" smtClean="0"/>
              <a:t>1111 = -1</a:t>
            </a:r>
          </a:p>
          <a:p>
            <a:pPr lvl="1"/>
            <a:r>
              <a:rPr lang="en-US" dirty="0" smtClean="0"/>
              <a:t>1111 1111 = -1</a:t>
            </a:r>
          </a:p>
          <a:p>
            <a:pPr lvl="1"/>
            <a:r>
              <a:rPr lang="en-US" dirty="0" smtClean="0"/>
              <a:t>0111 = 7</a:t>
            </a:r>
          </a:p>
          <a:p>
            <a:pPr lvl="1"/>
            <a:r>
              <a:rPr lang="en-US" dirty="0" smtClean="0"/>
              <a:t>0000 0111 = 7</a:t>
            </a:r>
          </a:p>
          <a:p>
            <a:r>
              <a:rPr lang="en-US" sz="3200" dirty="0" smtClean="0">
                <a:solidFill>
                  <a:schemeClr val="accent5">
                    <a:lumMod val="60000"/>
                    <a:lumOff val="40000"/>
                  </a:schemeClr>
                </a:solidFill>
              </a:rPr>
              <a:t>Truncate</a:t>
            </a:r>
            <a:r>
              <a:rPr lang="en-US" sz="3200" dirty="0" smtClean="0"/>
              <a:t> to smaller </a:t>
            </a:r>
            <a:r>
              <a:rPr lang="en-US" dirty="0" smtClean="0"/>
              <a:t>size</a:t>
            </a:r>
          </a:p>
          <a:p>
            <a:pPr lvl="1"/>
            <a:r>
              <a:rPr lang="en-US" dirty="0" smtClean="0"/>
              <a:t>0000 1111 = 15</a:t>
            </a:r>
          </a:p>
          <a:p>
            <a:pPr lvl="1"/>
            <a:r>
              <a:rPr lang="en-US" dirty="0" smtClean="0">
                <a:solidFill>
                  <a:schemeClr val="accent5">
                    <a:lumMod val="60000"/>
                    <a:lumOff val="40000"/>
                  </a:schemeClr>
                </a:solidFill>
              </a:rPr>
              <a:t>BUT</a:t>
            </a:r>
            <a:r>
              <a:rPr lang="en-US" dirty="0" smtClean="0"/>
              <a:t>,</a:t>
            </a:r>
            <a:r>
              <a:rPr lang="en-US" dirty="0" smtClean="0">
                <a:solidFill>
                  <a:schemeClr val="accent1"/>
                </a:solidFill>
              </a:rPr>
              <a:t> </a:t>
            </a:r>
            <a:r>
              <a:rPr lang="en-US" strike="sngStrike" dirty="0" smtClean="0"/>
              <a:t>0000</a:t>
            </a:r>
            <a:r>
              <a:rPr lang="en-US" dirty="0" smtClean="0"/>
              <a:t> 1111 = </a:t>
            </a:r>
            <a:r>
              <a:rPr lang="en-US" dirty="0" smtClean="0">
                <a:solidFill>
                  <a:schemeClr val="accent5">
                    <a:lumMod val="60000"/>
                    <a:lumOff val="40000"/>
                  </a:schemeClr>
                </a:solidFill>
              </a:rPr>
              <a:t>1111 = -1</a:t>
            </a:r>
          </a:p>
        </p:txBody>
      </p:sp>
      <p:sp>
        <p:nvSpPr>
          <p:cNvPr id="6" name="Rectangle 3" hidden="1"/>
          <p:cNvSpPr txBox="1">
            <a:spLocks noChangeArrowheads="1"/>
          </p:cNvSpPr>
          <p:nvPr>
            <p:custDataLst>
              <p:tags r:id="rId3"/>
            </p:custDataLst>
          </p:nvPr>
        </p:nvSpPr>
        <p:spPr>
          <a:xfrm>
            <a:off x="228600" y="304800"/>
            <a:ext cx="8686800" cy="3352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Pct val="80000"/>
              <a:buFontTx/>
              <a:buNone/>
              <a:tabLst/>
              <a:defRPr/>
            </a:pPr>
            <a:endParaRPr kumimoji="0" lang="en-US" sz="3200" b="0" i="0" u="none" strike="noStrike" kern="1200" cap="none" spc="0" normalizeH="0" baseline="0" noProof="0" dirty="0" smtClean="0">
              <a:ln>
                <a:noFill/>
              </a:ln>
              <a:solidFill>
                <a:schemeClr val="accent4"/>
              </a:solidFill>
              <a:effectLst/>
              <a:uLnTx/>
              <a:uFillTx/>
              <a:latin typeface="Calibri" pitchFamily="34" charset="0"/>
              <a:ea typeface="+mn-ea"/>
              <a:cs typeface="Arial" pitchFamily="34" charset="0"/>
            </a:endParaRPr>
          </a:p>
          <a:p>
            <a:pPr marL="458788" marR="0" lvl="1" indent="-28575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accent4"/>
                </a:solidFill>
                <a:effectLst/>
                <a:uLnTx/>
                <a:uFillTx/>
                <a:latin typeface="Calibri" pitchFamily="34" charset="0"/>
                <a:ea typeface="+mn-ea"/>
                <a:cs typeface="Arial" pitchFamily="34" charset="0"/>
              </a:rPr>
              <a:t>Copy the leftmost bit into new leading bits</a:t>
            </a:r>
          </a:p>
          <a:p>
            <a:pPr marL="917575" marR="0" lvl="2" indent="-228600" algn="l" defTabSz="914400" rtl="0" eaLnBrk="1" fontAlgn="auto" latinLnBrk="0" hangingPunct="1">
              <a:lnSpc>
                <a:spcPct val="100000"/>
              </a:lnSpc>
              <a:spcBef>
                <a:spcPct val="20000"/>
              </a:spcBef>
              <a:spcAft>
                <a:spcPts val="0"/>
              </a:spcAft>
              <a:buClr>
                <a:schemeClr val="accent1"/>
              </a:buClr>
              <a:buSzTx/>
              <a:buFont typeface="Calibri" pitchFamily="34" charset="0"/>
              <a:buChar char="–"/>
              <a:tabLst/>
              <a:defRPr/>
            </a:pPr>
            <a:r>
              <a:rPr kumimoji="0" lang="en-US" sz="2400" b="0" i="0" u="none" strike="noStrike" kern="1200" cap="none" spc="0" normalizeH="0" baseline="0" noProof="0" dirty="0" smtClean="0">
                <a:ln>
                  <a:noFill/>
                </a:ln>
                <a:solidFill>
                  <a:schemeClr val="accent4"/>
                </a:solidFill>
                <a:effectLst/>
                <a:uLnTx/>
                <a:uFillTx/>
                <a:latin typeface="Calibri" pitchFamily="34" charset="0"/>
                <a:ea typeface="+mn-ea"/>
                <a:cs typeface="Arial" pitchFamily="34" charset="0"/>
              </a:rPr>
              <a:t>For positive number, put 0’s in new leading bits</a:t>
            </a:r>
          </a:p>
          <a:p>
            <a:pPr marL="917575" marR="0" lvl="2" indent="-228600" algn="l" defTabSz="914400" rtl="0" eaLnBrk="1" fontAlgn="auto" latinLnBrk="0" hangingPunct="1">
              <a:lnSpc>
                <a:spcPct val="100000"/>
              </a:lnSpc>
              <a:spcBef>
                <a:spcPct val="20000"/>
              </a:spcBef>
              <a:spcAft>
                <a:spcPts val="0"/>
              </a:spcAft>
              <a:buClr>
                <a:schemeClr val="accent1"/>
              </a:buClr>
              <a:buSzTx/>
              <a:buFont typeface="Calibri" pitchFamily="34" charset="0"/>
              <a:buChar char="–"/>
              <a:tabLst/>
              <a:defRPr/>
            </a:pPr>
            <a:r>
              <a:rPr kumimoji="0" lang="en-US" sz="2400" b="0" i="0" u="none" strike="noStrike" kern="1200" cap="none" spc="0" normalizeH="0" baseline="0" noProof="0" dirty="0" smtClean="0">
                <a:ln>
                  <a:noFill/>
                </a:ln>
                <a:solidFill>
                  <a:schemeClr val="accent4"/>
                </a:solidFill>
                <a:effectLst/>
                <a:uLnTx/>
                <a:uFillTx/>
                <a:latin typeface="Calibri" pitchFamily="34" charset="0"/>
                <a:ea typeface="+mn-ea"/>
                <a:cs typeface="Arial" pitchFamily="34" charset="0"/>
              </a:rPr>
              <a:t>For negative number, put 1’s in new leading bits</a:t>
            </a:r>
          </a:p>
          <a:p>
            <a:pPr marL="342900" marR="0" lvl="0" indent="-342900" algn="l" defTabSz="914400" rtl="0" eaLnBrk="1" fontAlgn="auto" latinLnBrk="0" hangingPunct="1">
              <a:lnSpc>
                <a:spcPct val="100000"/>
              </a:lnSpc>
              <a:spcBef>
                <a:spcPct val="20000"/>
              </a:spcBef>
              <a:spcAft>
                <a:spcPts val="0"/>
              </a:spcAft>
              <a:buClrTx/>
              <a:buSzPct val="80000"/>
              <a:buFontTx/>
              <a:buNone/>
              <a:tabLst/>
              <a:defRPr/>
            </a:pPr>
            <a:endParaRPr kumimoji="0" lang="en-US" sz="3200" b="0" i="0" u="none" strike="noStrike" kern="1200" cap="none" spc="0" normalizeH="0" baseline="0" noProof="0" dirty="0" smtClean="0">
              <a:ln>
                <a:noFill/>
              </a:ln>
              <a:solidFill>
                <a:schemeClr val="accent4"/>
              </a:solidFill>
              <a:effectLst/>
              <a:uLnTx/>
              <a:uFillTx/>
              <a:latin typeface="Calibri" pitchFamily="34" charset="0"/>
              <a:ea typeface="+mn-ea"/>
              <a:cs typeface="Arial" pitchFamily="34" charset="0"/>
            </a:endParaRPr>
          </a:p>
          <a:p>
            <a:pPr marL="458788" marR="0" lvl="1" indent="-28575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accent4"/>
                </a:solidFill>
                <a:effectLst/>
                <a:uLnTx/>
                <a:uFillTx/>
                <a:latin typeface="Calibri" pitchFamily="34" charset="0"/>
                <a:ea typeface="+mn-ea"/>
                <a:cs typeface="Arial" pitchFamily="34" charset="0"/>
              </a:rPr>
              <a:t>Drop leading bits so long as sign doesn’t change</a:t>
            </a:r>
          </a:p>
        </p:txBody>
      </p:sp>
    </p:spTree>
    <p:extLst>
      <p:ext uri="{BB962C8B-B14F-4D97-AF65-F5344CB8AC3E}">
        <p14:creationId xmlns:p14="http://schemas.microsoft.com/office/powerpoint/2010/main" val="31967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89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89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8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89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89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89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89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914" name="Rectangle 2"/>
          <p:cNvSpPr>
            <a:spLocks noGrp="1" noChangeArrowheads="1"/>
          </p:cNvSpPr>
          <p:nvPr>
            <p:ph type="title"/>
            <p:custDataLst>
              <p:tags r:id="rId1"/>
            </p:custDataLst>
          </p:nvPr>
        </p:nvSpPr>
        <p:spPr/>
        <p:txBody>
          <a:bodyPr>
            <a:noAutofit/>
          </a:bodyPr>
          <a:lstStyle/>
          <a:p>
            <a:r>
              <a:rPr lang="en-US"/>
              <a:t>Two’s Complement Addition</a:t>
            </a:r>
          </a:p>
        </p:txBody>
      </p:sp>
      <p:sp>
        <p:nvSpPr>
          <p:cNvPr id="1958915" name="Rectangle 3"/>
          <p:cNvSpPr>
            <a:spLocks noGrp="1" noChangeArrowheads="1"/>
          </p:cNvSpPr>
          <p:nvPr>
            <p:ph idx="1"/>
            <p:custDataLst>
              <p:tags r:id="rId2"/>
            </p:custDataLst>
          </p:nvPr>
        </p:nvSpPr>
        <p:spPr/>
        <p:txBody>
          <a:bodyPr>
            <a:noAutofit/>
          </a:bodyPr>
          <a:lstStyle/>
          <a:p>
            <a:pPr>
              <a:lnSpc>
                <a:spcPct val="90000"/>
              </a:lnSpc>
            </a:pPr>
            <a:r>
              <a:rPr lang="en-US" dirty="0" smtClean="0">
                <a:solidFill>
                  <a:schemeClr val="accent5">
                    <a:lumMod val="60000"/>
                    <a:lumOff val="40000"/>
                  </a:schemeClr>
                </a:solidFill>
              </a:rPr>
              <a:t>Addition with two’s complement signed numbers</a:t>
            </a:r>
          </a:p>
          <a:p>
            <a:pPr>
              <a:lnSpc>
                <a:spcPct val="90000"/>
              </a:lnSpc>
              <a:buClr>
                <a:schemeClr val="accent1"/>
              </a:buClr>
            </a:pPr>
            <a:r>
              <a:rPr lang="en-US" dirty="0" smtClean="0"/>
              <a:t>Perform </a:t>
            </a:r>
            <a:r>
              <a:rPr lang="en-US" dirty="0"/>
              <a:t>addition as usual, regardless of </a:t>
            </a:r>
            <a:r>
              <a:rPr lang="en-US" dirty="0" smtClean="0"/>
              <a:t>sign</a:t>
            </a:r>
            <a:br>
              <a:rPr lang="en-US" dirty="0" smtClean="0"/>
            </a:br>
            <a:r>
              <a:rPr lang="en-US" dirty="0" smtClean="0"/>
              <a:t>(it just works)</a:t>
            </a:r>
          </a:p>
          <a:p>
            <a:pPr>
              <a:lnSpc>
                <a:spcPct val="90000"/>
              </a:lnSpc>
              <a:buClr>
                <a:schemeClr val="accent1"/>
              </a:buClr>
            </a:pPr>
            <a:endParaRPr lang="en-US" dirty="0" smtClean="0"/>
          </a:p>
          <a:p>
            <a:pPr>
              <a:lnSpc>
                <a:spcPct val="90000"/>
              </a:lnSpc>
              <a:buClr>
                <a:schemeClr val="accent1"/>
              </a:buClr>
            </a:pPr>
            <a:r>
              <a:rPr lang="en-US" dirty="0"/>
              <a:t>Examples</a:t>
            </a:r>
          </a:p>
          <a:p>
            <a:pPr lvl="1">
              <a:lnSpc>
                <a:spcPct val="90000"/>
              </a:lnSpc>
            </a:pPr>
            <a:r>
              <a:rPr lang="en-US" dirty="0"/>
              <a:t> 1 + -1 </a:t>
            </a:r>
            <a:r>
              <a:rPr lang="en-US" dirty="0" smtClean="0"/>
              <a:t>=</a:t>
            </a:r>
            <a:endParaRPr lang="en-US" dirty="0"/>
          </a:p>
          <a:p>
            <a:pPr lvl="1">
              <a:lnSpc>
                <a:spcPct val="90000"/>
              </a:lnSpc>
            </a:pPr>
            <a:r>
              <a:rPr lang="en-US" dirty="0"/>
              <a:t>-3 + -1 </a:t>
            </a:r>
            <a:r>
              <a:rPr lang="en-US" dirty="0" smtClean="0"/>
              <a:t>=</a:t>
            </a:r>
          </a:p>
          <a:p>
            <a:pPr lvl="1">
              <a:lnSpc>
                <a:spcPct val="90000"/>
              </a:lnSpc>
            </a:pPr>
            <a:r>
              <a:rPr lang="en-US" dirty="0" smtClean="0"/>
              <a:t>-7 +  3 =</a:t>
            </a:r>
          </a:p>
          <a:p>
            <a:pPr lvl="1">
              <a:lnSpc>
                <a:spcPct val="90000"/>
              </a:lnSpc>
            </a:pPr>
            <a:r>
              <a:rPr lang="en-US" dirty="0" smtClean="0"/>
              <a:t> </a:t>
            </a:r>
            <a:r>
              <a:rPr lang="en-US" dirty="0"/>
              <a:t>7 + (-3) </a:t>
            </a:r>
            <a:r>
              <a:rPr lang="en-US" dirty="0" smtClean="0"/>
              <a:t>=</a:t>
            </a:r>
            <a:endParaRPr lang="en-US" dirty="0"/>
          </a:p>
          <a:p>
            <a:pPr lvl="1">
              <a:lnSpc>
                <a:spcPct val="90000"/>
              </a:lnSpc>
            </a:pPr>
            <a:endParaRPr lang="en-US" dirty="0" smtClean="0"/>
          </a:p>
          <a:p>
            <a:pPr>
              <a:lnSpc>
                <a:spcPct val="90000"/>
              </a:lnSpc>
              <a:buClr>
                <a:schemeClr val="accent1"/>
              </a:buClr>
            </a:pPr>
            <a:endParaRPr lang="en-US" dirty="0" smtClean="0"/>
          </a:p>
        </p:txBody>
      </p:sp>
    </p:spTree>
    <p:extLst>
      <p:ext uri="{BB962C8B-B14F-4D97-AF65-F5344CB8AC3E}">
        <p14:creationId xmlns:p14="http://schemas.microsoft.com/office/powerpoint/2010/main" val="4121238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914" name="Rectangle 2"/>
          <p:cNvSpPr>
            <a:spLocks noGrp="1" noChangeArrowheads="1"/>
          </p:cNvSpPr>
          <p:nvPr>
            <p:ph type="title"/>
            <p:custDataLst>
              <p:tags r:id="rId1"/>
            </p:custDataLst>
          </p:nvPr>
        </p:nvSpPr>
        <p:spPr/>
        <p:txBody>
          <a:bodyPr>
            <a:noAutofit/>
          </a:bodyPr>
          <a:lstStyle/>
          <a:p>
            <a:r>
              <a:rPr lang="en-US"/>
              <a:t>Two’s Complement Addition</a:t>
            </a:r>
          </a:p>
        </p:txBody>
      </p:sp>
      <p:sp>
        <p:nvSpPr>
          <p:cNvPr id="1958915" name="Rectangle 3"/>
          <p:cNvSpPr>
            <a:spLocks noGrp="1" noChangeArrowheads="1"/>
          </p:cNvSpPr>
          <p:nvPr>
            <p:ph idx="1"/>
            <p:custDataLst>
              <p:tags r:id="rId2"/>
            </p:custDataLst>
          </p:nvPr>
        </p:nvSpPr>
        <p:spPr/>
        <p:txBody>
          <a:bodyPr>
            <a:noAutofit/>
          </a:bodyPr>
          <a:lstStyle/>
          <a:p>
            <a:pPr>
              <a:lnSpc>
                <a:spcPct val="90000"/>
              </a:lnSpc>
            </a:pPr>
            <a:r>
              <a:rPr lang="en-US" dirty="0" smtClean="0">
                <a:solidFill>
                  <a:schemeClr val="accent5">
                    <a:lumMod val="60000"/>
                    <a:lumOff val="40000"/>
                  </a:schemeClr>
                </a:solidFill>
              </a:rPr>
              <a:t>Addition with two’s complement signed numbers</a:t>
            </a:r>
          </a:p>
          <a:p>
            <a:pPr>
              <a:lnSpc>
                <a:spcPct val="90000"/>
              </a:lnSpc>
              <a:buClr>
                <a:schemeClr val="accent1"/>
              </a:buClr>
            </a:pPr>
            <a:r>
              <a:rPr lang="en-US" dirty="0" smtClean="0"/>
              <a:t>Perform </a:t>
            </a:r>
            <a:r>
              <a:rPr lang="en-US" dirty="0"/>
              <a:t>addition as usual, regardless of </a:t>
            </a:r>
            <a:r>
              <a:rPr lang="en-US" dirty="0" smtClean="0"/>
              <a:t>sign</a:t>
            </a:r>
            <a:br>
              <a:rPr lang="en-US" dirty="0" smtClean="0"/>
            </a:br>
            <a:r>
              <a:rPr lang="en-US" dirty="0" smtClean="0"/>
              <a:t>(it just works)</a:t>
            </a:r>
          </a:p>
          <a:p>
            <a:pPr>
              <a:lnSpc>
                <a:spcPct val="90000"/>
              </a:lnSpc>
              <a:buClr>
                <a:schemeClr val="accent1"/>
              </a:buClr>
            </a:pPr>
            <a:endParaRPr lang="en-US" dirty="0" smtClean="0"/>
          </a:p>
          <a:p>
            <a:pPr>
              <a:lnSpc>
                <a:spcPct val="90000"/>
              </a:lnSpc>
              <a:buClr>
                <a:schemeClr val="accent1"/>
              </a:buClr>
            </a:pPr>
            <a:r>
              <a:rPr lang="en-US" dirty="0"/>
              <a:t>Examples</a:t>
            </a:r>
          </a:p>
          <a:p>
            <a:pPr lvl="1">
              <a:lnSpc>
                <a:spcPct val="90000"/>
              </a:lnSpc>
            </a:pPr>
            <a:r>
              <a:rPr lang="en-US" dirty="0"/>
              <a:t> 1 + -1 = 0001 + 1111 = </a:t>
            </a:r>
          </a:p>
          <a:p>
            <a:pPr lvl="1">
              <a:lnSpc>
                <a:spcPct val="90000"/>
              </a:lnSpc>
            </a:pPr>
            <a:r>
              <a:rPr lang="en-US" dirty="0"/>
              <a:t>-3 + -1 = 1101 + 1111 = </a:t>
            </a:r>
          </a:p>
          <a:p>
            <a:pPr lvl="1">
              <a:lnSpc>
                <a:spcPct val="90000"/>
              </a:lnSpc>
            </a:pPr>
            <a:r>
              <a:rPr lang="en-US" dirty="0"/>
              <a:t>-7 +  3 = 1001 + 0011 = </a:t>
            </a:r>
          </a:p>
          <a:p>
            <a:pPr lvl="1">
              <a:lnSpc>
                <a:spcPct val="90000"/>
              </a:lnSpc>
            </a:pPr>
            <a:r>
              <a:rPr lang="en-US" dirty="0"/>
              <a:t> 7 + (-3) = 0111 + 1101 = </a:t>
            </a:r>
          </a:p>
          <a:p>
            <a:pPr lvl="1">
              <a:lnSpc>
                <a:spcPct val="90000"/>
              </a:lnSpc>
            </a:pPr>
            <a:endParaRPr lang="en-US" dirty="0" smtClean="0"/>
          </a:p>
          <a:p>
            <a:pPr>
              <a:lnSpc>
                <a:spcPct val="90000"/>
              </a:lnSpc>
              <a:buClr>
                <a:schemeClr val="accent1"/>
              </a:buClr>
            </a:pPr>
            <a:endParaRPr lang="en-US" dirty="0" smtClean="0"/>
          </a:p>
        </p:txBody>
      </p:sp>
    </p:spTree>
    <p:extLst>
      <p:ext uri="{BB962C8B-B14F-4D97-AF65-F5344CB8AC3E}">
        <p14:creationId xmlns:p14="http://schemas.microsoft.com/office/powerpoint/2010/main" val="1856458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914" name="Rectangle 2"/>
          <p:cNvSpPr>
            <a:spLocks noGrp="1" noChangeArrowheads="1"/>
          </p:cNvSpPr>
          <p:nvPr>
            <p:ph type="title"/>
            <p:custDataLst>
              <p:tags r:id="rId1"/>
            </p:custDataLst>
          </p:nvPr>
        </p:nvSpPr>
        <p:spPr/>
        <p:txBody>
          <a:bodyPr>
            <a:noAutofit/>
          </a:bodyPr>
          <a:lstStyle/>
          <a:p>
            <a:r>
              <a:rPr lang="en-US"/>
              <a:t>Two’s Complement Addition</a:t>
            </a:r>
          </a:p>
        </p:txBody>
      </p:sp>
      <p:sp>
        <p:nvSpPr>
          <p:cNvPr id="1958915" name="Rectangle 3"/>
          <p:cNvSpPr>
            <a:spLocks noGrp="1" noChangeArrowheads="1"/>
          </p:cNvSpPr>
          <p:nvPr>
            <p:ph idx="1"/>
            <p:custDataLst>
              <p:tags r:id="rId2"/>
            </p:custDataLst>
          </p:nvPr>
        </p:nvSpPr>
        <p:spPr/>
        <p:txBody>
          <a:bodyPr>
            <a:noAutofit/>
          </a:bodyPr>
          <a:lstStyle/>
          <a:p>
            <a:pPr>
              <a:lnSpc>
                <a:spcPct val="90000"/>
              </a:lnSpc>
            </a:pPr>
            <a:r>
              <a:rPr lang="en-US" dirty="0" smtClean="0">
                <a:solidFill>
                  <a:schemeClr val="accent5">
                    <a:lumMod val="60000"/>
                    <a:lumOff val="40000"/>
                  </a:schemeClr>
                </a:solidFill>
              </a:rPr>
              <a:t>Addition with two’s complement signed numbers</a:t>
            </a:r>
          </a:p>
          <a:p>
            <a:pPr>
              <a:lnSpc>
                <a:spcPct val="90000"/>
              </a:lnSpc>
              <a:buClr>
                <a:schemeClr val="accent1"/>
              </a:buClr>
            </a:pPr>
            <a:r>
              <a:rPr lang="en-US" dirty="0" smtClean="0"/>
              <a:t>Perform </a:t>
            </a:r>
            <a:r>
              <a:rPr lang="en-US" dirty="0"/>
              <a:t>addition as usual, regardless of </a:t>
            </a:r>
            <a:r>
              <a:rPr lang="en-US" dirty="0" smtClean="0"/>
              <a:t>sign</a:t>
            </a:r>
            <a:br>
              <a:rPr lang="en-US" dirty="0" smtClean="0"/>
            </a:br>
            <a:r>
              <a:rPr lang="en-US" dirty="0" smtClean="0"/>
              <a:t>(it just works)</a:t>
            </a:r>
          </a:p>
          <a:p>
            <a:pPr>
              <a:lnSpc>
                <a:spcPct val="90000"/>
              </a:lnSpc>
              <a:buClr>
                <a:schemeClr val="accent1"/>
              </a:buClr>
            </a:pPr>
            <a:endParaRPr lang="en-US" dirty="0" smtClean="0"/>
          </a:p>
          <a:p>
            <a:pPr>
              <a:lnSpc>
                <a:spcPct val="90000"/>
              </a:lnSpc>
              <a:buClr>
                <a:schemeClr val="accent1"/>
              </a:buClr>
            </a:pPr>
            <a:r>
              <a:rPr lang="en-US" dirty="0"/>
              <a:t>Examples</a:t>
            </a:r>
          </a:p>
          <a:p>
            <a:pPr lvl="1">
              <a:lnSpc>
                <a:spcPct val="90000"/>
              </a:lnSpc>
            </a:pPr>
            <a:r>
              <a:rPr lang="en-US" dirty="0"/>
              <a:t> 1 + -1 = 0001 + 1111 = 0000 (0)</a:t>
            </a:r>
          </a:p>
          <a:p>
            <a:pPr lvl="1">
              <a:lnSpc>
                <a:spcPct val="90000"/>
              </a:lnSpc>
            </a:pPr>
            <a:r>
              <a:rPr lang="en-US" dirty="0"/>
              <a:t>-3 + -1 = 1101 + 1111 = 1100 (-4)</a:t>
            </a:r>
          </a:p>
          <a:p>
            <a:pPr lvl="1">
              <a:lnSpc>
                <a:spcPct val="90000"/>
              </a:lnSpc>
            </a:pPr>
            <a:r>
              <a:rPr lang="en-US" dirty="0"/>
              <a:t>-7 +  3 = 1001 + 0011 = 1100 (-4)</a:t>
            </a:r>
          </a:p>
          <a:p>
            <a:pPr lvl="1">
              <a:lnSpc>
                <a:spcPct val="90000"/>
              </a:lnSpc>
            </a:pPr>
            <a:r>
              <a:rPr lang="en-US" dirty="0"/>
              <a:t> 7 + (-3) = 0111 + 1101 = </a:t>
            </a:r>
            <a:r>
              <a:rPr lang="en-US" dirty="0" smtClean="0"/>
              <a:t>0100 </a:t>
            </a:r>
            <a:r>
              <a:rPr lang="en-US" dirty="0"/>
              <a:t>(4</a:t>
            </a:r>
            <a:r>
              <a:rPr lang="en-US" dirty="0" smtClean="0"/>
              <a:t>)</a:t>
            </a:r>
          </a:p>
          <a:p>
            <a:pPr lvl="1">
              <a:lnSpc>
                <a:spcPct val="90000"/>
              </a:lnSpc>
            </a:pPr>
            <a:r>
              <a:rPr lang="en-US" dirty="0" smtClean="0"/>
              <a:t>What is wrong with the following additions?</a:t>
            </a:r>
          </a:p>
          <a:p>
            <a:pPr lvl="2">
              <a:lnSpc>
                <a:spcPct val="90000"/>
              </a:lnSpc>
            </a:pPr>
            <a:r>
              <a:rPr lang="en-US" dirty="0" smtClean="0"/>
              <a:t>7 </a:t>
            </a:r>
            <a:r>
              <a:rPr lang="en-US" dirty="0"/>
              <a:t>+ 1, </a:t>
            </a:r>
            <a:r>
              <a:rPr lang="en-US" dirty="0" smtClean="0"/>
              <a:t>                -</a:t>
            </a:r>
            <a:r>
              <a:rPr lang="en-US" dirty="0"/>
              <a:t>7 + -3, </a:t>
            </a:r>
            <a:r>
              <a:rPr lang="en-US" dirty="0" smtClean="0"/>
              <a:t>                  -</a:t>
            </a:r>
            <a:r>
              <a:rPr lang="en-US" dirty="0"/>
              <a:t>7 + -</a:t>
            </a:r>
            <a:r>
              <a:rPr lang="en-US" dirty="0" smtClean="0"/>
              <a:t>1 </a:t>
            </a:r>
          </a:p>
          <a:p>
            <a:pPr lvl="2">
              <a:lnSpc>
                <a:spcPct val="90000"/>
              </a:lnSpc>
            </a:pPr>
            <a:r>
              <a:rPr lang="en-US" dirty="0" smtClean="0"/>
              <a:t>1000 </a:t>
            </a:r>
            <a:r>
              <a:rPr lang="en-US" dirty="0" smtClean="0">
                <a:solidFill>
                  <a:schemeClr val="accent2"/>
                </a:solidFill>
              </a:rPr>
              <a:t>overflow</a:t>
            </a:r>
            <a:r>
              <a:rPr lang="en-US" dirty="0" smtClean="0"/>
              <a:t>, 1 0110 </a:t>
            </a:r>
            <a:r>
              <a:rPr lang="en-US" dirty="0" smtClean="0">
                <a:solidFill>
                  <a:schemeClr val="accent2"/>
                </a:solidFill>
              </a:rPr>
              <a:t>overflow</a:t>
            </a:r>
            <a:r>
              <a:rPr lang="en-US" dirty="0" smtClean="0"/>
              <a:t>, 1000 fine</a:t>
            </a:r>
            <a:endParaRPr lang="en-US" dirty="0"/>
          </a:p>
          <a:p>
            <a:pPr>
              <a:lnSpc>
                <a:spcPct val="90000"/>
              </a:lnSpc>
              <a:buClr>
                <a:schemeClr val="accent1"/>
              </a:buClr>
            </a:pPr>
            <a:endParaRPr lang="en-US" dirty="0" smtClean="0"/>
          </a:p>
        </p:txBody>
      </p:sp>
    </p:spTree>
    <p:extLst>
      <p:ext uri="{BB962C8B-B14F-4D97-AF65-F5344CB8AC3E}">
        <p14:creationId xmlns:p14="http://schemas.microsoft.com/office/powerpoint/2010/main" val="160319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891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891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58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normAutofit fontScale="90000"/>
          </a:bodyPr>
          <a:lstStyle/>
          <a:p>
            <a:r>
              <a:rPr lang="en-US" dirty="0" smtClean="0"/>
              <a:t>Binary Subtraction</a:t>
            </a:r>
            <a:endParaRPr lang="en-US" dirty="0"/>
          </a:p>
        </p:txBody>
      </p:sp>
      <p:sp>
        <p:nvSpPr>
          <p:cNvPr id="2077699" name="Rectangle 3"/>
          <p:cNvSpPr>
            <a:spLocks noGrp="1" noChangeArrowheads="1"/>
          </p:cNvSpPr>
          <p:nvPr>
            <p:ph idx="1"/>
            <p:custDataLst>
              <p:tags r:id="rId2"/>
            </p:custDataLst>
          </p:nvPr>
        </p:nvSpPr>
        <p:spPr>
          <a:xfrm>
            <a:off x="228600" y="685800"/>
            <a:ext cx="8686800" cy="5715000"/>
          </a:xfrm>
          <a:ln>
            <a:noFill/>
          </a:ln>
        </p:spPr>
        <p:txBody>
          <a:bodyPr>
            <a:noAutofit/>
          </a:bodyPr>
          <a:lstStyle/>
          <a:p>
            <a:r>
              <a:rPr lang="en-US" dirty="0" smtClean="0"/>
              <a:t>Why create a new circuit?</a:t>
            </a:r>
          </a:p>
          <a:p>
            <a:r>
              <a:rPr lang="en-US" dirty="0" smtClean="0"/>
              <a:t>Just use addition using two’s complement math</a:t>
            </a:r>
          </a:p>
          <a:p>
            <a:pPr lvl="1"/>
            <a:r>
              <a:rPr lang="en-US" dirty="0" smtClean="0">
                <a:solidFill>
                  <a:schemeClr val="accent5">
                    <a:lumMod val="60000"/>
                    <a:lumOff val="40000"/>
                  </a:schemeClr>
                </a:solidFill>
              </a:rPr>
              <a:t>How?</a:t>
            </a:r>
          </a:p>
        </p:txBody>
      </p:sp>
    </p:spTree>
    <p:extLst>
      <p:ext uri="{BB962C8B-B14F-4D97-AF65-F5344CB8AC3E}">
        <p14:creationId xmlns:p14="http://schemas.microsoft.com/office/powerpoint/2010/main" val="4053190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Representations</a:t>
            </a:r>
            <a:endParaRPr lang="en-US" dirty="0"/>
          </a:p>
        </p:txBody>
      </p:sp>
      <p:sp>
        <p:nvSpPr>
          <p:cNvPr id="3" name="Content Placeholder 2"/>
          <p:cNvSpPr>
            <a:spLocks noGrp="1"/>
          </p:cNvSpPr>
          <p:nvPr>
            <p:ph idx="1"/>
          </p:nvPr>
        </p:nvSpPr>
        <p:spPr>
          <a:xfrm>
            <a:off x="76200" y="685800"/>
            <a:ext cx="9144000" cy="5638800"/>
          </a:xfrm>
        </p:spPr>
        <p:txBody>
          <a:bodyPr/>
          <a:lstStyle/>
          <a:p>
            <a:r>
              <a:rPr lang="en-US" dirty="0" smtClean="0"/>
              <a:t>Recall: </a:t>
            </a:r>
            <a:r>
              <a:rPr lang="en-US" dirty="0" smtClean="0">
                <a:solidFill>
                  <a:schemeClr val="accent5">
                    <a:lumMod val="60000"/>
                    <a:lumOff val="40000"/>
                  </a:schemeClr>
                </a:solidFill>
              </a:rPr>
              <a:t>Binary</a:t>
            </a:r>
          </a:p>
          <a:p>
            <a:pPr lvl="1"/>
            <a:r>
              <a:rPr lang="en-US" dirty="0"/>
              <a:t>Two symbols (base 2): </a:t>
            </a:r>
            <a:r>
              <a:rPr lang="en-US" dirty="0">
                <a:solidFill>
                  <a:schemeClr val="accent5">
                    <a:lumMod val="60000"/>
                    <a:lumOff val="40000"/>
                  </a:schemeClr>
                </a:solidFill>
              </a:rPr>
              <a:t>true</a:t>
            </a:r>
            <a:r>
              <a:rPr lang="en-US" dirty="0"/>
              <a:t> and </a:t>
            </a:r>
            <a:r>
              <a:rPr lang="en-US" dirty="0">
                <a:solidFill>
                  <a:schemeClr val="accent5">
                    <a:lumMod val="60000"/>
                    <a:lumOff val="40000"/>
                  </a:schemeClr>
                </a:solidFill>
              </a:rPr>
              <a:t>false</a:t>
            </a:r>
            <a:r>
              <a:rPr lang="en-US" dirty="0"/>
              <a:t>; </a:t>
            </a:r>
            <a:r>
              <a:rPr lang="en-US" dirty="0">
                <a:solidFill>
                  <a:schemeClr val="accent5">
                    <a:lumMod val="60000"/>
                    <a:lumOff val="40000"/>
                  </a:schemeClr>
                </a:solidFill>
              </a:rPr>
              <a:t>1</a:t>
            </a:r>
            <a:r>
              <a:rPr lang="en-US" dirty="0" smtClean="0"/>
              <a:t> </a:t>
            </a:r>
            <a:r>
              <a:rPr lang="en-US" dirty="0"/>
              <a:t>and </a:t>
            </a:r>
            <a:r>
              <a:rPr lang="en-US" dirty="0">
                <a:solidFill>
                  <a:schemeClr val="accent5">
                    <a:lumMod val="60000"/>
                    <a:lumOff val="40000"/>
                  </a:schemeClr>
                </a:solidFill>
              </a:rPr>
              <a:t>0</a:t>
            </a:r>
          </a:p>
          <a:p>
            <a:pPr lvl="1"/>
            <a:r>
              <a:rPr lang="en-US" dirty="0"/>
              <a:t>Basis of Logic </a:t>
            </a:r>
            <a:r>
              <a:rPr lang="en-US" dirty="0" smtClean="0"/>
              <a:t>Circuits </a:t>
            </a:r>
            <a:r>
              <a:rPr lang="en-US" dirty="0"/>
              <a:t>and all digital computers</a:t>
            </a:r>
          </a:p>
          <a:p>
            <a:endParaRPr lang="en-US" dirty="0"/>
          </a:p>
          <a:p>
            <a:r>
              <a:rPr lang="en-US" dirty="0" smtClean="0"/>
              <a:t>So, how do we represent numbers in</a:t>
            </a:r>
            <a:r>
              <a:rPr lang="en-US" i="1" dirty="0" smtClean="0"/>
              <a:t> </a:t>
            </a:r>
            <a:r>
              <a:rPr lang="en-US" i="1" dirty="0" smtClean="0">
                <a:solidFill>
                  <a:schemeClr val="accent5">
                    <a:lumMod val="60000"/>
                    <a:lumOff val="40000"/>
                  </a:schemeClr>
                </a:solidFill>
              </a:rPr>
              <a:t>Binary</a:t>
            </a:r>
            <a:r>
              <a:rPr lang="en-US" dirty="0" smtClean="0"/>
              <a:t> (base 2)?</a:t>
            </a:r>
          </a:p>
          <a:p>
            <a:endParaRPr lang="en-US" dirty="0"/>
          </a:p>
        </p:txBody>
      </p:sp>
    </p:spTree>
    <p:extLst>
      <p:ext uri="{BB962C8B-B14F-4D97-AF65-F5344CB8AC3E}">
        <p14:creationId xmlns:p14="http://schemas.microsoft.com/office/powerpoint/2010/main" val="250551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Takeaway</a:t>
            </a:r>
            <a:endParaRPr lang="en-US" dirty="0"/>
          </a:p>
        </p:txBody>
      </p:sp>
      <p:sp>
        <p:nvSpPr>
          <p:cNvPr id="3" name="Content Placeholder 2"/>
          <p:cNvSpPr>
            <a:spLocks noGrp="1"/>
          </p:cNvSpPr>
          <p:nvPr>
            <p:ph idx="1"/>
          </p:nvPr>
        </p:nvSpPr>
        <p:spPr>
          <a:xfrm>
            <a:off x="0" y="685800"/>
            <a:ext cx="9296400" cy="6172200"/>
          </a:xfrm>
        </p:spPr>
        <p:txBody>
          <a:bodyPr>
            <a:normAutofit lnSpcReduction="10000"/>
          </a:bodyPr>
          <a:lstStyle/>
          <a:p>
            <a:r>
              <a:rPr lang="en-US" sz="2800" dirty="0"/>
              <a:t>Digital computers </a:t>
            </a:r>
            <a:r>
              <a:rPr lang="en-US" sz="2800" dirty="0" smtClean="0"/>
              <a:t>are implemented via logic circuits and thus represent </a:t>
            </a:r>
            <a:r>
              <a:rPr lang="en-US" sz="2800" i="1" dirty="0" smtClean="0"/>
              <a:t>all</a:t>
            </a:r>
            <a:r>
              <a:rPr lang="en-US" sz="2800" dirty="0" smtClean="0"/>
              <a:t> </a:t>
            </a:r>
            <a:r>
              <a:rPr lang="en-US" sz="2800" dirty="0"/>
              <a:t>numbers in binary (base 2).</a:t>
            </a:r>
          </a:p>
          <a:p>
            <a:r>
              <a:rPr lang="en-US" sz="2800" dirty="0" smtClean="0"/>
              <a:t>We (humans) often write numbers as decimal and hexadecimal for convenience, so need to be able to convert to binary and back (to understand what computer is doing!).</a:t>
            </a:r>
          </a:p>
          <a:p>
            <a:endParaRPr lang="en-US" sz="2800" dirty="0"/>
          </a:p>
          <a:p>
            <a:r>
              <a:rPr lang="en-US" sz="2800" dirty="0" smtClean="0"/>
              <a:t>Adding two 1-bit numbers generalizes to adding two numbers of any size since 1-bit full adders can be cascaded. </a:t>
            </a:r>
          </a:p>
          <a:p>
            <a:endParaRPr lang="en-US" sz="2800" dirty="0"/>
          </a:p>
          <a:p>
            <a:r>
              <a:rPr lang="en-US" sz="2800" dirty="0" smtClean="0">
                <a:solidFill>
                  <a:schemeClr val="accent5">
                    <a:lumMod val="60000"/>
                    <a:lumOff val="40000"/>
                  </a:schemeClr>
                </a:solidFill>
              </a:rPr>
              <a:t>Using Two’s complement number representation simplifies adder Logic circuit design (0 is unique, easy to negate). </a:t>
            </a:r>
          </a:p>
          <a:p>
            <a:r>
              <a:rPr lang="en-US" sz="2800" dirty="0" smtClean="0">
                <a:solidFill>
                  <a:schemeClr val="accent5">
                    <a:lumMod val="60000"/>
                    <a:lumOff val="40000"/>
                  </a:schemeClr>
                </a:solidFill>
              </a:rPr>
              <a:t>Subtraction is simply adding, where one operand is negated (two’s complement; to negate just flip the bits and add 1).</a:t>
            </a:r>
          </a:p>
          <a:p>
            <a:r>
              <a:rPr lang="en-US" sz="2800" dirty="0">
                <a:solidFill>
                  <a:schemeClr val="bg1"/>
                </a:solidFill>
              </a:rPr>
              <a:t>.</a:t>
            </a:r>
          </a:p>
        </p:txBody>
      </p:sp>
    </p:spTree>
    <p:extLst>
      <p:ext uri="{BB962C8B-B14F-4D97-AF65-F5344CB8AC3E}">
        <p14:creationId xmlns:p14="http://schemas.microsoft.com/office/powerpoint/2010/main" val="210783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9144000" cy="6172200"/>
          </a:xfrm>
        </p:spPr>
        <p:txBody>
          <a:bodyPr>
            <a:normAutofit/>
          </a:bodyPr>
          <a:lstStyle/>
          <a:p>
            <a:r>
              <a:rPr lang="en-US" dirty="0" smtClean="0"/>
              <a:t>Recall: </a:t>
            </a:r>
            <a:r>
              <a:rPr lang="en-US" dirty="0" smtClean="0">
                <a:solidFill>
                  <a:schemeClr val="accent5">
                    <a:lumMod val="60000"/>
                    <a:lumOff val="40000"/>
                  </a:schemeClr>
                </a:solidFill>
              </a:rPr>
              <a:t>Binary</a:t>
            </a:r>
            <a:endParaRPr lang="en-US" dirty="0">
              <a:solidFill>
                <a:schemeClr val="accent5">
                  <a:lumMod val="60000"/>
                  <a:lumOff val="40000"/>
                </a:schemeClr>
              </a:solidFill>
            </a:endParaRPr>
          </a:p>
          <a:p>
            <a:pPr lvl="1"/>
            <a:r>
              <a:rPr lang="en-US" dirty="0"/>
              <a:t>T</a:t>
            </a:r>
            <a:r>
              <a:rPr lang="en-US" dirty="0" smtClean="0"/>
              <a:t>wo symbols (base 2): </a:t>
            </a:r>
            <a:r>
              <a:rPr lang="en-US" dirty="0" smtClean="0">
                <a:solidFill>
                  <a:schemeClr val="accent5">
                    <a:lumMod val="60000"/>
                    <a:lumOff val="40000"/>
                  </a:schemeClr>
                </a:solidFill>
              </a:rPr>
              <a:t>true</a:t>
            </a:r>
            <a:r>
              <a:rPr lang="en-US" dirty="0" smtClean="0"/>
              <a:t> and </a:t>
            </a:r>
            <a:r>
              <a:rPr lang="en-US" dirty="0" smtClean="0">
                <a:solidFill>
                  <a:schemeClr val="accent5">
                    <a:lumMod val="60000"/>
                    <a:lumOff val="40000"/>
                  </a:schemeClr>
                </a:solidFill>
              </a:rPr>
              <a:t>false</a:t>
            </a:r>
            <a:r>
              <a:rPr lang="en-US" dirty="0" smtClean="0"/>
              <a:t>; </a:t>
            </a:r>
            <a:r>
              <a:rPr lang="en-US" dirty="0">
                <a:solidFill>
                  <a:schemeClr val="accent5">
                    <a:lumMod val="60000"/>
                    <a:lumOff val="40000"/>
                  </a:schemeClr>
                </a:solidFill>
              </a:rPr>
              <a:t>1</a:t>
            </a:r>
            <a:r>
              <a:rPr lang="en-US" dirty="0" smtClean="0"/>
              <a:t> and </a:t>
            </a:r>
            <a:r>
              <a:rPr lang="en-US" dirty="0">
                <a:solidFill>
                  <a:schemeClr val="accent5">
                    <a:lumMod val="60000"/>
                    <a:lumOff val="40000"/>
                  </a:schemeClr>
                </a:solidFill>
              </a:rPr>
              <a:t>0</a:t>
            </a:r>
            <a:r>
              <a:rPr lang="en-US" dirty="0" smtClean="0"/>
              <a:t> </a:t>
            </a:r>
          </a:p>
          <a:p>
            <a:pPr lvl="1"/>
            <a:r>
              <a:rPr lang="en-US" dirty="0"/>
              <a:t>B</a:t>
            </a:r>
            <a:r>
              <a:rPr lang="en-US" dirty="0" smtClean="0"/>
              <a:t>asis of Logic Circuits and all digital computers</a:t>
            </a:r>
          </a:p>
          <a:p>
            <a:endParaRPr lang="en-US" dirty="0"/>
          </a:p>
          <a:p>
            <a:r>
              <a:rPr lang="en-US" dirty="0" smtClean="0"/>
              <a:t>So, how do we represent numbers in</a:t>
            </a:r>
            <a:r>
              <a:rPr lang="en-US" i="1" dirty="0" smtClean="0"/>
              <a:t> </a:t>
            </a:r>
            <a:r>
              <a:rPr lang="en-US" i="1" dirty="0" smtClean="0">
                <a:solidFill>
                  <a:schemeClr val="accent5">
                    <a:lumMod val="60000"/>
                    <a:lumOff val="40000"/>
                  </a:schemeClr>
                </a:solidFill>
              </a:rPr>
              <a:t>Binary</a:t>
            </a:r>
            <a:r>
              <a:rPr lang="en-US" dirty="0" smtClean="0">
                <a:solidFill>
                  <a:schemeClr val="accent1"/>
                </a:solidFill>
              </a:rPr>
              <a:t> </a:t>
            </a:r>
            <a:r>
              <a:rPr lang="en-US" dirty="0" smtClean="0"/>
              <a:t>(base 2)?</a:t>
            </a:r>
          </a:p>
          <a:p>
            <a:pPr lvl="1"/>
            <a:r>
              <a:rPr lang="en-US" dirty="0" smtClean="0"/>
              <a:t>We can represent numbers in </a:t>
            </a:r>
            <a:r>
              <a:rPr lang="en-US" dirty="0" smtClean="0">
                <a:solidFill>
                  <a:schemeClr val="accent5">
                    <a:lumMod val="60000"/>
                    <a:lumOff val="40000"/>
                  </a:schemeClr>
                </a:solidFill>
              </a:rPr>
              <a:t>Decimal</a:t>
            </a:r>
            <a:r>
              <a:rPr lang="en-US" dirty="0" smtClean="0"/>
              <a:t> (base 10).</a:t>
            </a:r>
          </a:p>
          <a:p>
            <a:pPr lvl="2"/>
            <a:r>
              <a:rPr lang="en-US" dirty="0" smtClean="0"/>
              <a:t>E.g. </a:t>
            </a:r>
            <a:r>
              <a:rPr lang="en-US" sz="3200" dirty="0" smtClean="0"/>
              <a:t>6 3 7</a:t>
            </a:r>
          </a:p>
          <a:p>
            <a:pPr marL="914400" lvl="2" indent="0">
              <a:buNone/>
            </a:pPr>
            <a:endParaRPr lang="en-US" dirty="0" smtClean="0"/>
          </a:p>
          <a:p>
            <a:pPr lvl="1"/>
            <a:r>
              <a:rPr lang="en-US" dirty="0" smtClean="0"/>
              <a:t>Can just as easily use other bases</a:t>
            </a:r>
          </a:p>
          <a:p>
            <a:pPr lvl="2"/>
            <a:r>
              <a:rPr lang="en-US" dirty="0" smtClean="0"/>
              <a:t>Base 2 — </a:t>
            </a:r>
            <a:r>
              <a:rPr lang="en-US" dirty="0" smtClean="0">
                <a:solidFill>
                  <a:schemeClr val="accent5">
                    <a:lumMod val="60000"/>
                    <a:lumOff val="40000"/>
                  </a:schemeClr>
                </a:solidFill>
              </a:rPr>
              <a:t>Binary</a:t>
            </a:r>
            <a:r>
              <a:rPr lang="en-US" dirty="0" smtClean="0">
                <a:solidFill>
                  <a:schemeClr val="accent1"/>
                </a:solidFill>
              </a:rPr>
              <a:t>  </a:t>
            </a:r>
          </a:p>
          <a:p>
            <a:pPr lvl="2"/>
            <a:r>
              <a:rPr lang="en-US" dirty="0" smtClean="0"/>
              <a:t>Base 8 — </a:t>
            </a:r>
            <a:r>
              <a:rPr lang="en-US" dirty="0" smtClean="0">
                <a:solidFill>
                  <a:schemeClr val="accent5">
                    <a:lumMod val="60000"/>
                    <a:lumOff val="40000"/>
                  </a:schemeClr>
                </a:solidFill>
              </a:rPr>
              <a:t>Octal</a:t>
            </a:r>
          </a:p>
          <a:p>
            <a:pPr lvl="2"/>
            <a:r>
              <a:rPr lang="en-US" dirty="0" smtClean="0"/>
              <a:t>Base 16 — </a:t>
            </a:r>
            <a:r>
              <a:rPr lang="en-US" dirty="0" smtClean="0">
                <a:solidFill>
                  <a:schemeClr val="accent5">
                    <a:lumMod val="60000"/>
                    <a:lumOff val="40000"/>
                  </a:schemeClr>
                </a:solidFill>
              </a:rPr>
              <a:t>Hexadecimal</a:t>
            </a:r>
            <a:endParaRPr lang="en-US" dirty="0">
              <a:solidFill>
                <a:schemeClr val="accent5">
                  <a:lumMod val="60000"/>
                  <a:lumOff val="40000"/>
                </a:schemeClr>
              </a:solidFill>
            </a:endParaRPr>
          </a:p>
        </p:txBody>
      </p:sp>
      <p:sp>
        <p:nvSpPr>
          <p:cNvPr id="4" name="Text Box 6"/>
          <p:cNvSpPr txBox="1">
            <a:spLocks noChangeArrowheads="1"/>
          </p:cNvSpPr>
          <p:nvPr>
            <p:custDataLst>
              <p:tags r:id="rId1"/>
            </p:custDataLst>
          </p:nvPr>
        </p:nvSpPr>
        <p:spPr bwMode="auto">
          <a:xfrm>
            <a:off x="1676400" y="4403094"/>
            <a:ext cx="1143000" cy="321306"/>
          </a:xfrm>
          <a:prstGeom prst="rect">
            <a:avLst/>
          </a:prstGeom>
          <a:noFill/>
          <a:ln w="9525">
            <a:noFill/>
            <a:round/>
            <a:headEnd/>
            <a:tailEnd/>
          </a:ln>
          <a:effectLst/>
        </p:spPr>
        <p:txBody>
          <a:bodyPr wrap="square" lIns="0" tIns="0" rIns="0" bIns="0">
            <a:spAutoFit/>
          </a:bodyPr>
          <a:lstStyle/>
          <a:p>
            <a:pPr algn="ctr" eaLnBrk="1" hangingPunct="1">
              <a:lnSpc>
                <a:spcPct val="116000"/>
              </a:lnSpc>
              <a:tabLst>
                <a:tab pos="723900" algn="l"/>
                <a:tab pos="1447800" algn="l"/>
                <a:tab pos="2171700" algn="l"/>
              </a:tabLst>
            </a:pPr>
            <a:r>
              <a:rPr lang="en-US" dirty="0" smtClean="0">
                <a:solidFill>
                  <a:srgbClr val="FFFFFF"/>
                </a:solidFill>
                <a:latin typeface="Calibri" pitchFamily="34" charset="0"/>
              </a:rPr>
              <a:t>10</a:t>
            </a:r>
            <a:r>
              <a:rPr lang="en-US" baseline="30000" dirty="0" smtClean="0">
                <a:solidFill>
                  <a:srgbClr val="FFFFFF"/>
                </a:solidFill>
                <a:latin typeface="Calibri" pitchFamily="34" charset="0"/>
              </a:rPr>
              <a:t>2 </a:t>
            </a:r>
            <a:r>
              <a:rPr lang="en-US" dirty="0" smtClean="0">
                <a:solidFill>
                  <a:srgbClr val="FFFFFF"/>
                </a:solidFill>
                <a:latin typeface="Calibri" pitchFamily="34" charset="0"/>
              </a:rPr>
              <a:t>10</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 </a:t>
            </a:r>
            <a:r>
              <a:rPr lang="en-US" dirty="0">
                <a:solidFill>
                  <a:srgbClr val="FFFFFF"/>
                </a:solidFill>
                <a:latin typeface="Calibri" pitchFamily="34" charset="0"/>
              </a:rPr>
              <a:t>10</a:t>
            </a:r>
            <a:r>
              <a:rPr lang="en-US" baseline="30000" dirty="0">
                <a:solidFill>
                  <a:srgbClr val="FFFFFF"/>
                </a:solidFill>
                <a:latin typeface="Calibri" pitchFamily="34" charset="0"/>
              </a:rPr>
              <a:t>0</a:t>
            </a:r>
          </a:p>
        </p:txBody>
      </p:sp>
      <p:sp>
        <p:nvSpPr>
          <p:cNvPr id="2" name="Title 1"/>
          <p:cNvSpPr>
            <a:spLocks noGrp="1"/>
          </p:cNvSpPr>
          <p:nvPr>
            <p:ph type="title"/>
          </p:nvPr>
        </p:nvSpPr>
        <p:spPr/>
        <p:txBody>
          <a:bodyPr>
            <a:normAutofit fontScale="90000"/>
          </a:bodyPr>
          <a:lstStyle/>
          <a:p>
            <a:r>
              <a:rPr lang="en-US" dirty="0" smtClean="0"/>
              <a:t>Number Representations</a:t>
            </a:r>
            <a:endParaRPr lang="en-US" dirty="0"/>
          </a:p>
        </p:txBody>
      </p:sp>
      <p:grpSp>
        <p:nvGrpSpPr>
          <p:cNvPr id="25" name="Group 24"/>
          <p:cNvGrpSpPr/>
          <p:nvPr/>
        </p:nvGrpSpPr>
        <p:grpSpPr>
          <a:xfrm>
            <a:off x="1828800" y="4419600"/>
            <a:ext cx="762000" cy="0"/>
            <a:chOff x="1828800" y="4419600"/>
            <a:chExt cx="762000" cy="0"/>
          </a:xfrm>
        </p:grpSpPr>
        <p:cxnSp>
          <p:nvCxnSpPr>
            <p:cNvPr id="10" name="Straight Connector 9"/>
            <p:cNvCxnSpPr/>
            <p:nvPr/>
          </p:nvCxnSpPr>
          <p:spPr>
            <a:xfrm>
              <a:off x="18288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955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22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3325906" y="5257800"/>
            <a:ext cx="3291286" cy="584775"/>
          </a:xfrm>
          <a:prstGeom prst="rect">
            <a:avLst/>
          </a:prstGeom>
          <a:noFill/>
        </p:spPr>
        <p:txBody>
          <a:bodyPr wrap="none" rtlCol="0">
            <a:spAutoFit/>
          </a:bodyPr>
          <a:lstStyle/>
          <a:p>
            <a:r>
              <a:rPr lang="en-US" sz="3200" dirty="0" smtClean="0"/>
              <a:t>1 0  0 1 1 1  1 1 0 1</a:t>
            </a:r>
            <a:endParaRPr lang="en-US" sz="3200" dirty="0"/>
          </a:p>
        </p:txBody>
      </p:sp>
      <p:sp>
        <p:nvSpPr>
          <p:cNvPr id="54" name="Text Box 6"/>
          <p:cNvSpPr txBox="1">
            <a:spLocks noChangeArrowheads="1"/>
          </p:cNvSpPr>
          <p:nvPr>
            <p:custDataLst>
              <p:tags r:id="rId2"/>
            </p:custDataLst>
          </p:nvPr>
        </p:nvSpPr>
        <p:spPr bwMode="auto">
          <a:xfrm>
            <a:off x="3402106" y="5717858"/>
            <a:ext cx="4017427" cy="301942"/>
          </a:xfrm>
          <a:prstGeom prst="rect">
            <a:avLst/>
          </a:prstGeom>
          <a:noFill/>
          <a:ln w="9525">
            <a:noFill/>
            <a:round/>
            <a:headEnd/>
            <a:tailEnd/>
          </a:ln>
          <a:effectLst/>
        </p:spPr>
        <p:txBody>
          <a:bodyPr wrap="square" lIns="0" tIns="0" rIns="0" bIns="0">
            <a:spAutoFit/>
          </a:bodyPr>
          <a:lstStyle/>
          <a:p>
            <a:pPr>
              <a:lnSpc>
                <a:spcPct val="116000"/>
              </a:lnSpc>
              <a:tabLst>
                <a:tab pos="723900" algn="l"/>
                <a:tab pos="1447800" algn="l"/>
                <a:tab pos="2171700" algn="l"/>
              </a:tabLst>
            </a:pPr>
            <a:r>
              <a:rPr lang="en-US" dirty="0" smtClean="0">
                <a:solidFill>
                  <a:srgbClr val="FFFFFF"/>
                </a:solidFill>
                <a:latin typeface="Calibri" pitchFamily="34" charset="0"/>
              </a:rPr>
              <a:t>2</a:t>
            </a:r>
            <a:r>
              <a:rPr lang="en-US" baseline="30000" dirty="0">
                <a:solidFill>
                  <a:srgbClr val="FFFFFF"/>
                </a:solidFill>
                <a:latin typeface="Calibri" pitchFamily="34" charset="0"/>
              </a:rPr>
              <a:t>9</a:t>
            </a:r>
            <a:r>
              <a:rPr lang="en-US" baseline="30000" dirty="0" smtClean="0">
                <a:solidFill>
                  <a:srgbClr val="FFFFFF"/>
                </a:solidFill>
                <a:latin typeface="Calibri" pitchFamily="34" charset="0"/>
              </a:rPr>
              <a:t>   </a:t>
            </a:r>
            <a:r>
              <a:rPr lang="en-US" dirty="0" smtClean="0">
                <a:solidFill>
                  <a:srgbClr val="FFFFFF"/>
                </a:solidFill>
                <a:latin typeface="Calibri" pitchFamily="34" charset="0"/>
              </a:rPr>
              <a:t>2</a:t>
            </a:r>
            <a:r>
              <a:rPr lang="en-US" baseline="30000" dirty="0" smtClean="0">
                <a:solidFill>
                  <a:srgbClr val="FFFFFF"/>
                </a:solidFill>
                <a:latin typeface="Calibri" pitchFamily="34" charset="0"/>
              </a:rPr>
              <a:t>8</a:t>
            </a:r>
            <a:r>
              <a:rPr lang="en-US" dirty="0" smtClean="0">
                <a:solidFill>
                  <a:srgbClr val="FFFFFF"/>
                </a:solidFill>
                <a:latin typeface="Calibri" pitchFamily="34" charset="0"/>
              </a:rPr>
              <a:t>    2</a:t>
            </a:r>
            <a:r>
              <a:rPr lang="en-US" baseline="30000" dirty="0" smtClean="0">
                <a:solidFill>
                  <a:srgbClr val="FFFFFF"/>
                </a:solidFill>
                <a:latin typeface="Calibri" pitchFamily="34" charset="0"/>
              </a:rPr>
              <a:t>7 </a:t>
            </a:r>
            <a:r>
              <a:rPr lang="en-US" dirty="0" smtClean="0">
                <a:solidFill>
                  <a:srgbClr val="FFFFFF"/>
                </a:solidFill>
                <a:latin typeface="Calibri" pitchFamily="34" charset="0"/>
              </a:rPr>
              <a:t>  2</a:t>
            </a:r>
            <a:r>
              <a:rPr lang="en-US" baseline="30000" dirty="0">
                <a:solidFill>
                  <a:srgbClr val="FFFFFF"/>
                </a:solidFill>
                <a:latin typeface="Calibri" pitchFamily="34" charset="0"/>
              </a:rPr>
              <a:t>6</a:t>
            </a:r>
            <a:r>
              <a:rPr lang="en-US" baseline="30000" dirty="0" smtClean="0">
                <a:solidFill>
                  <a:srgbClr val="FFFFFF"/>
                </a:solidFill>
                <a:latin typeface="Calibri" pitchFamily="34" charset="0"/>
              </a:rPr>
              <a:t>   </a:t>
            </a:r>
            <a:r>
              <a:rPr lang="en-US" dirty="0" smtClean="0">
                <a:solidFill>
                  <a:srgbClr val="FFFFFF"/>
                </a:solidFill>
                <a:latin typeface="Calibri" pitchFamily="34" charset="0"/>
              </a:rPr>
              <a:t>2</a:t>
            </a:r>
            <a:r>
              <a:rPr lang="en-US" baseline="30000" dirty="0">
                <a:solidFill>
                  <a:srgbClr val="FFFFFF"/>
                </a:solidFill>
                <a:latin typeface="Calibri" pitchFamily="34" charset="0"/>
              </a:rPr>
              <a:t>5</a:t>
            </a:r>
            <a:r>
              <a:rPr lang="en-US" dirty="0" smtClean="0">
                <a:solidFill>
                  <a:srgbClr val="FFFFFF"/>
                </a:solidFill>
                <a:latin typeface="Calibri" pitchFamily="34" charset="0"/>
              </a:rPr>
              <a:t>  2</a:t>
            </a:r>
            <a:r>
              <a:rPr lang="en-US" baseline="30000" dirty="0">
                <a:solidFill>
                  <a:srgbClr val="FFFFFF"/>
                </a:solidFill>
                <a:latin typeface="Calibri" pitchFamily="34" charset="0"/>
              </a:rPr>
              <a:t>4</a:t>
            </a:r>
            <a:r>
              <a:rPr lang="en-US" dirty="0" smtClean="0">
                <a:solidFill>
                  <a:srgbClr val="FFFFFF"/>
                </a:solidFill>
                <a:latin typeface="Calibri" pitchFamily="34" charset="0"/>
              </a:rPr>
              <a:t>    2</a:t>
            </a:r>
            <a:r>
              <a:rPr lang="en-US" baseline="30000" dirty="0" smtClean="0">
                <a:solidFill>
                  <a:srgbClr val="FFFFFF"/>
                </a:solidFill>
                <a:latin typeface="Calibri" pitchFamily="34" charset="0"/>
              </a:rPr>
              <a:t>3  </a:t>
            </a:r>
            <a:r>
              <a:rPr lang="en-US" dirty="0" smtClean="0">
                <a:solidFill>
                  <a:srgbClr val="FFFFFF"/>
                </a:solidFill>
                <a:latin typeface="Calibri" pitchFamily="34" charset="0"/>
              </a:rPr>
              <a:t>2</a:t>
            </a:r>
            <a:r>
              <a:rPr lang="en-US" baseline="30000" dirty="0" smtClean="0">
                <a:solidFill>
                  <a:srgbClr val="FFFFFF"/>
                </a:solidFill>
                <a:latin typeface="Calibri" pitchFamily="34" charset="0"/>
              </a:rPr>
              <a:t>2  </a:t>
            </a:r>
            <a:r>
              <a:rPr lang="en-US" dirty="0" smtClean="0">
                <a:solidFill>
                  <a:srgbClr val="FFFFFF"/>
                </a:solidFill>
                <a:latin typeface="Calibri" pitchFamily="34" charset="0"/>
              </a:rPr>
              <a:t>2</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  2</a:t>
            </a:r>
            <a:r>
              <a:rPr lang="en-US" baseline="30000" dirty="0" smtClean="0">
                <a:solidFill>
                  <a:srgbClr val="FFFFFF"/>
                </a:solidFill>
                <a:latin typeface="Calibri" pitchFamily="34" charset="0"/>
              </a:rPr>
              <a:t>0</a:t>
            </a:r>
            <a:endParaRPr lang="en-US" baseline="30000" dirty="0">
              <a:solidFill>
                <a:srgbClr val="FFFFFF"/>
              </a:solidFill>
              <a:latin typeface="Calibri" pitchFamily="34" charset="0"/>
            </a:endParaRPr>
          </a:p>
        </p:txBody>
      </p:sp>
      <p:grpSp>
        <p:nvGrpSpPr>
          <p:cNvPr id="55" name="Group 54"/>
          <p:cNvGrpSpPr/>
          <p:nvPr/>
        </p:nvGrpSpPr>
        <p:grpSpPr>
          <a:xfrm>
            <a:off x="3402106" y="5715000"/>
            <a:ext cx="3124200" cy="0"/>
            <a:chOff x="4953000" y="4724400"/>
            <a:chExt cx="3124200" cy="0"/>
          </a:xfrm>
        </p:grpSpPr>
        <p:cxnSp>
          <p:nvCxnSpPr>
            <p:cNvPr id="56" name="Straight Connector 55"/>
            <p:cNvCxnSpPr/>
            <p:nvPr/>
          </p:nvCxnSpPr>
          <p:spPr>
            <a:xfrm>
              <a:off x="49530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2197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6388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9436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484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5532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9342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2390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5438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8486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5298702" y="6096000"/>
            <a:ext cx="1483098" cy="584775"/>
          </a:xfrm>
          <a:prstGeom prst="rect">
            <a:avLst/>
          </a:prstGeom>
          <a:noFill/>
        </p:spPr>
        <p:txBody>
          <a:bodyPr wrap="none" rtlCol="0">
            <a:spAutoFit/>
          </a:bodyPr>
          <a:lstStyle/>
          <a:p>
            <a:r>
              <a:rPr lang="en-US" sz="3200" dirty="0" smtClean="0"/>
              <a:t>0x 2 7 d</a:t>
            </a:r>
            <a:endParaRPr lang="en-US" sz="3200" dirty="0"/>
          </a:p>
        </p:txBody>
      </p:sp>
      <p:sp>
        <p:nvSpPr>
          <p:cNvPr id="67" name="Text Box 6"/>
          <p:cNvSpPr txBox="1">
            <a:spLocks noChangeArrowheads="1"/>
          </p:cNvSpPr>
          <p:nvPr>
            <p:custDataLst>
              <p:tags r:id="rId3"/>
            </p:custDataLst>
          </p:nvPr>
        </p:nvSpPr>
        <p:spPr bwMode="auto">
          <a:xfrm>
            <a:off x="5763067" y="6536694"/>
            <a:ext cx="1094933" cy="321306"/>
          </a:xfrm>
          <a:prstGeom prst="rect">
            <a:avLst/>
          </a:prstGeom>
          <a:noFill/>
          <a:ln w="9525">
            <a:noFill/>
            <a:round/>
            <a:headEnd/>
            <a:tailEnd/>
          </a:ln>
          <a:effectLst/>
        </p:spPr>
        <p:txBody>
          <a:bodyPr wrap="square" lIns="0" tIns="0" rIns="0" bIns="0">
            <a:spAutoFit/>
          </a:bodyPr>
          <a:lstStyle/>
          <a:p>
            <a:pPr>
              <a:lnSpc>
                <a:spcPct val="116000"/>
              </a:lnSpc>
              <a:tabLst>
                <a:tab pos="723900" algn="l"/>
                <a:tab pos="1447800" algn="l"/>
                <a:tab pos="2171700" algn="l"/>
              </a:tabLst>
            </a:pPr>
            <a:r>
              <a:rPr lang="en-US" dirty="0" smtClean="0">
                <a:solidFill>
                  <a:srgbClr val="FFFFFF"/>
                </a:solidFill>
                <a:latin typeface="Calibri" pitchFamily="34" charset="0"/>
              </a:rPr>
              <a:t>16</a:t>
            </a:r>
            <a:r>
              <a:rPr lang="en-US" baseline="30000" dirty="0" smtClean="0">
                <a:solidFill>
                  <a:srgbClr val="FFFFFF"/>
                </a:solidFill>
                <a:latin typeface="Calibri" pitchFamily="34" charset="0"/>
              </a:rPr>
              <a:t>2</a:t>
            </a:r>
            <a:r>
              <a:rPr lang="en-US" dirty="0" smtClean="0">
                <a:solidFill>
                  <a:srgbClr val="FFFFFF"/>
                </a:solidFill>
                <a:latin typeface="Calibri" pitchFamily="34" charset="0"/>
              </a:rPr>
              <a:t>16</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16</a:t>
            </a:r>
            <a:r>
              <a:rPr lang="en-US" baseline="30000" dirty="0" smtClean="0">
                <a:solidFill>
                  <a:srgbClr val="FFFFFF"/>
                </a:solidFill>
                <a:latin typeface="Calibri" pitchFamily="34" charset="0"/>
              </a:rPr>
              <a:t>0</a:t>
            </a:r>
            <a:endParaRPr lang="en-US" baseline="30000" dirty="0">
              <a:solidFill>
                <a:srgbClr val="FFFFFF"/>
              </a:solidFill>
              <a:latin typeface="Calibri" pitchFamily="34" charset="0"/>
            </a:endParaRPr>
          </a:p>
        </p:txBody>
      </p:sp>
      <p:grpSp>
        <p:nvGrpSpPr>
          <p:cNvPr id="68" name="Group 67"/>
          <p:cNvGrpSpPr/>
          <p:nvPr/>
        </p:nvGrpSpPr>
        <p:grpSpPr>
          <a:xfrm>
            <a:off x="5839267" y="6553200"/>
            <a:ext cx="838200" cy="0"/>
            <a:chOff x="5638800" y="4724400"/>
            <a:chExt cx="838200" cy="0"/>
          </a:xfrm>
        </p:grpSpPr>
        <p:cxnSp>
          <p:nvCxnSpPr>
            <p:cNvPr id="69" name="Straight Connector 68"/>
            <p:cNvCxnSpPr/>
            <p:nvPr/>
          </p:nvCxnSpPr>
          <p:spPr>
            <a:xfrm>
              <a:off x="56388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9436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2484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3138080" y="5867400"/>
            <a:ext cx="1814920" cy="584775"/>
          </a:xfrm>
          <a:prstGeom prst="rect">
            <a:avLst/>
          </a:prstGeom>
          <a:noFill/>
        </p:spPr>
        <p:txBody>
          <a:bodyPr wrap="none" rtlCol="0">
            <a:spAutoFit/>
          </a:bodyPr>
          <a:lstStyle/>
          <a:p>
            <a:r>
              <a:rPr lang="en-US" sz="3200" dirty="0" smtClean="0"/>
              <a:t>0o 1 1 7 5</a:t>
            </a:r>
            <a:endParaRPr lang="en-US" sz="3200" dirty="0"/>
          </a:p>
        </p:txBody>
      </p:sp>
      <p:sp>
        <p:nvSpPr>
          <p:cNvPr id="73" name="Text Box 6"/>
          <p:cNvSpPr txBox="1">
            <a:spLocks noChangeArrowheads="1"/>
          </p:cNvSpPr>
          <p:nvPr>
            <p:custDataLst>
              <p:tags r:id="rId4"/>
            </p:custDataLst>
          </p:nvPr>
        </p:nvSpPr>
        <p:spPr bwMode="auto">
          <a:xfrm>
            <a:off x="3726507" y="6308094"/>
            <a:ext cx="1121827" cy="321306"/>
          </a:xfrm>
          <a:prstGeom prst="rect">
            <a:avLst/>
          </a:prstGeom>
          <a:noFill/>
          <a:ln w="9525">
            <a:noFill/>
            <a:round/>
            <a:headEnd/>
            <a:tailEnd/>
          </a:ln>
          <a:effectLst/>
        </p:spPr>
        <p:txBody>
          <a:bodyPr wrap="square" lIns="0" tIns="0" rIns="0" bIns="0">
            <a:spAutoFit/>
          </a:bodyPr>
          <a:lstStyle/>
          <a:p>
            <a:pPr>
              <a:lnSpc>
                <a:spcPct val="116000"/>
              </a:lnSpc>
              <a:tabLst>
                <a:tab pos="723900" algn="l"/>
                <a:tab pos="1447800" algn="l"/>
                <a:tab pos="2171700" algn="l"/>
              </a:tabLst>
            </a:pPr>
            <a:r>
              <a:rPr lang="en-US" dirty="0" smtClean="0">
                <a:solidFill>
                  <a:srgbClr val="FFFFFF"/>
                </a:solidFill>
                <a:latin typeface="Calibri" pitchFamily="34" charset="0"/>
              </a:rPr>
              <a:t>8</a:t>
            </a:r>
            <a:r>
              <a:rPr lang="en-US" baseline="30000" dirty="0" smtClean="0">
                <a:solidFill>
                  <a:srgbClr val="FFFFFF"/>
                </a:solidFill>
                <a:latin typeface="Calibri" pitchFamily="34" charset="0"/>
              </a:rPr>
              <a:t>3   </a:t>
            </a:r>
            <a:r>
              <a:rPr lang="en-US" dirty="0" smtClean="0">
                <a:solidFill>
                  <a:srgbClr val="FFFFFF"/>
                </a:solidFill>
                <a:latin typeface="Calibri" pitchFamily="34" charset="0"/>
              </a:rPr>
              <a:t>8</a:t>
            </a:r>
            <a:r>
              <a:rPr lang="en-US" baseline="30000" dirty="0" smtClean="0">
                <a:solidFill>
                  <a:srgbClr val="FFFFFF"/>
                </a:solidFill>
                <a:latin typeface="Calibri" pitchFamily="34" charset="0"/>
              </a:rPr>
              <a:t>2   </a:t>
            </a:r>
            <a:r>
              <a:rPr lang="en-US" dirty="0" smtClean="0">
                <a:solidFill>
                  <a:srgbClr val="FFFFFF"/>
                </a:solidFill>
                <a:latin typeface="Calibri" pitchFamily="34" charset="0"/>
              </a:rPr>
              <a:t>8</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  </a:t>
            </a:r>
            <a:r>
              <a:rPr lang="en-US" dirty="0">
                <a:solidFill>
                  <a:srgbClr val="FFFFFF"/>
                </a:solidFill>
                <a:latin typeface="Calibri" pitchFamily="34" charset="0"/>
              </a:rPr>
              <a:t>8</a:t>
            </a:r>
            <a:r>
              <a:rPr lang="en-US" baseline="30000" dirty="0" smtClean="0">
                <a:solidFill>
                  <a:srgbClr val="FFFFFF"/>
                </a:solidFill>
                <a:latin typeface="Calibri" pitchFamily="34" charset="0"/>
              </a:rPr>
              <a:t>0</a:t>
            </a:r>
            <a:endParaRPr lang="en-US" baseline="30000" dirty="0">
              <a:solidFill>
                <a:srgbClr val="FFFFFF"/>
              </a:solidFill>
              <a:latin typeface="Calibri" pitchFamily="34" charset="0"/>
            </a:endParaRPr>
          </a:p>
        </p:txBody>
      </p:sp>
      <p:grpSp>
        <p:nvGrpSpPr>
          <p:cNvPr id="74" name="Group 73"/>
          <p:cNvGrpSpPr/>
          <p:nvPr/>
        </p:nvGrpSpPr>
        <p:grpSpPr>
          <a:xfrm>
            <a:off x="3726507" y="6324600"/>
            <a:ext cx="1143000" cy="0"/>
            <a:chOff x="6934200" y="4724400"/>
            <a:chExt cx="1143000" cy="0"/>
          </a:xfrm>
        </p:grpSpPr>
        <p:cxnSp>
          <p:nvCxnSpPr>
            <p:cNvPr id="75" name="Straight Connector 74"/>
            <p:cNvCxnSpPr/>
            <p:nvPr/>
          </p:nvCxnSpPr>
          <p:spPr>
            <a:xfrm>
              <a:off x="69342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2390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5438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848600" y="47244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65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3" grpId="0"/>
      <p:bldP spid="54" grpId="0"/>
      <p:bldP spid="66" grpId="0"/>
      <p:bldP spid="67" grpId="0"/>
      <p:bldP spid="72"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9144000" cy="6172200"/>
          </a:xfrm>
        </p:spPr>
        <p:txBody>
          <a:bodyPr>
            <a:normAutofit/>
          </a:bodyPr>
          <a:lstStyle/>
          <a:p>
            <a:r>
              <a:rPr lang="en-US" dirty="0" smtClean="0"/>
              <a:t>Recall: </a:t>
            </a:r>
            <a:r>
              <a:rPr lang="en-US" dirty="0" smtClean="0">
                <a:solidFill>
                  <a:schemeClr val="accent5">
                    <a:lumMod val="60000"/>
                    <a:lumOff val="40000"/>
                  </a:schemeClr>
                </a:solidFill>
              </a:rPr>
              <a:t>Binary</a:t>
            </a:r>
            <a:endParaRPr lang="en-US" dirty="0">
              <a:solidFill>
                <a:schemeClr val="accent5">
                  <a:lumMod val="60000"/>
                  <a:lumOff val="40000"/>
                </a:schemeClr>
              </a:solidFill>
            </a:endParaRPr>
          </a:p>
          <a:p>
            <a:pPr lvl="1"/>
            <a:r>
              <a:rPr lang="en-US" dirty="0"/>
              <a:t>T</a:t>
            </a:r>
            <a:r>
              <a:rPr lang="en-US" dirty="0" smtClean="0"/>
              <a:t>wo symbols (base 2): </a:t>
            </a:r>
            <a:r>
              <a:rPr lang="en-US" dirty="0" smtClean="0">
                <a:solidFill>
                  <a:schemeClr val="accent5">
                    <a:lumMod val="60000"/>
                    <a:lumOff val="40000"/>
                  </a:schemeClr>
                </a:solidFill>
              </a:rPr>
              <a:t>true</a:t>
            </a:r>
            <a:r>
              <a:rPr lang="en-US" dirty="0" smtClean="0"/>
              <a:t> and </a:t>
            </a:r>
            <a:r>
              <a:rPr lang="en-US" dirty="0" smtClean="0">
                <a:solidFill>
                  <a:schemeClr val="accent5">
                    <a:lumMod val="60000"/>
                    <a:lumOff val="40000"/>
                  </a:schemeClr>
                </a:solidFill>
              </a:rPr>
              <a:t>false</a:t>
            </a:r>
            <a:r>
              <a:rPr lang="en-US" dirty="0" smtClean="0"/>
              <a:t>; </a:t>
            </a:r>
            <a:r>
              <a:rPr lang="en-US" dirty="0">
                <a:solidFill>
                  <a:schemeClr val="accent5">
                    <a:lumMod val="60000"/>
                    <a:lumOff val="40000"/>
                  </a:schemeClr>
                </a:solidFill>
              </a:rPr>
              <a:t>1</a:t>
            </a:r>
            <a:r>
              <a:rPr lang="en-US" dirty="0" smtClean="0"/>
              <a:t> and </a:t>
            </a:r>
            <a:r>
              <a:rPr lang="en-US" dirty="0">
                <a:solidFill>
                  <a:schemeClr val="accent5">
                    <a:lumMod val="60000"/>
                    <a:lumOff val="40000"/>
                  </a:schemeClr>
                </a:solidFill>
              </a:rPr>
              <a:t>0</a:t>
            </a:r>
            <a:r>
              <a:rPr lang="en-US" dirty="0" smtClean="0"/>
              <a:t> </a:t>
            </a:r>
          </a:p>
          <a:p>
            <a:pPr lvl="1"/>
            <a:r>
              <a:rPr lang="en-US" dirty="0"/>
              <a:t>B</a:t>
            </a:r>
            <a:r>
              <a:rPr lang="en-US" dirty="0" smtClean="0"/>
              <a:t>asis of Logic Circuits and all digital computers</a:t>
            </a:r>
          </a:p>
          <a:p>
            <a:endParaRPr lang="en-US" dirty="0"/>
          </a:p>
          <a:p>
            <a:r>
              <a:rPr lang="en-US" dirty="0" smtClean="0"/>
              <a:t>So, how do we represent numbers in</a:t>
            </a:r>
            <a:r>
              <a:rPr lang="en-US" i="1" dirty="0" smtClean="0"/>
              <a:t> </a:t>
            </a:r>
            <a:r>
              <a:rPr lang="en-US" i="1" dirty="0" smtClean="0">
                <a:solidFill>
                  <a:schemeClr val="accent5">
                    <a:lumMod val="60000"/>
                    <a:lumOff val="40000"/>
                  </a:schemeClr>
                </a:solidFill>
              </a:rPr>
              <a:t>Binary</a:t>
            </a:r>
            <a:r>
              <a:rPr lang="en-US" dirty="0" smtClean="0">
                <a:solidFill>
                  <a:schemeClr val="accent1"/>
                </a:solidFill>
              </a:rPr>
              <a:t> </a:t>
            </a:r>
            <a:r>
              <a:rPr lang="en-US" dirty="0" smtClean="0"/>
              <a:t>(base 2)?</a:t>
            </a:r>
          </a:p>
          <a:p>
            <a:pPr lvl="1"/>
            <a:r>
              <a:rPr lang="en-US" dirty="0" smtClean="0"/>
              <a:t>We can represent numbers in </a:t>
            </a:r>
            <a:r>
              <a:rPr lang="en-US" dirty="0" smtClean="0">
                <a:solidFill>
                  <a:schemeClr val="accent5">
                    <a:lumMod val="60000"/>
                    <a:lumOff val="40000"/>
                  </a:schemeClr>
                </a:solidFill>
              </a:rPr>
              <a:t>Decimal</a:t>
            </a:r>
            <a:r>
              <a:rPr lang="en-US" dirty="0" smtClean="0"/>
              <a:t> (base 10).</a:t>
            </a:r>
          </a:p>
          <a:p>
            <a:pPr lvl="2"/>
            <a:r>
              <a:rPr lang="en-US" dirty="0" smtClean="0"/>
              <a:t>E.g. </a:t>
            </a:r>
            <a:r>
              <a:rPr lang="en-US" sz="3200" dirty="0" smtClean="0"/>
              <a:t>6 3 7</a:t>
            </a:r>
          </a:p>
          <a:p>
            <a:pPr marL="914400" lvl="2" indent="0">
              <a:buNone/>
            </a:pPr>
            <a:endParaRPr lang="en-US" dirty="0" smtClean="0"/>
          </a:p>
          <a:p>
            <a:pPr lvl="1"/>
            <a:r>
              <a:rPr lang="en-US" dirty="0" smtClean="0"/>
              <a:t>Can just as easily use other bases</a:t>
            </a:r>
          </a:p>
          <a:p>
            <a:pPr lvl="2"/>
            <a:r>
              <a:rPr lang="en-US" dirty="0" smtClean="0"/>
              <a:t>Base 2 — </a:t>
            </a:r>
            <a:r>
              <a:rPr lang="en-US" dirty="0" smtClean="0">
                <a:solidFill>
                  <a:schemeClr val="accent5">
                    <a:lumMod val="60000"/>
                    <a:lumOff val="40000"/>
                  </a:schemeClr>
                </a:solidFill>
              </a:rPr>
              <a:t>Binary</a:t>
            </a:r>
            <a:r>
              <a:rPr lang="en-US" dirty="0" smtClean="0">
                <a:solidFill>
                  <a:schemeClr val="accent1"/>
                </a:solidFill>
              </a:rPr>
              <a:t>  </a:t>
            </a:r>
          </a:p>
          <a:p>
            <a:pPr lvl="2"/>
            <a:r>
              <a:rPr lang="en-US" dirty="0" smtClean="0"/>
              <a:t>Base 8 — </a:t>
            </a:r>
            <a:r>
              <a:rPr lang="en-US" dirty="0" smtClean="0">
                <a:solidFill>
                  <a:schemeClr val="accent5">
                    <a:lumMod val="60000"/>
                    <a:lumOff val="40000"/>
                  </a:schemeClr>
                </a:solidFill>
              </a:rPr>
              <a:t>Octal</a:t>
            </a:r>
          </a:p>
          <a:p>
            <a:pPr lvl="2"/>
            <a:r>
              <a:rPr lang="en-US" dirty="0" smtClean="0"/>
              <a:t>Base 16 — </a:t>
            </a:r>
            <a:r>
              <a:rPr lang="en-US" dirty="0" smtClean="0">
                <a:solidFill>
                  <a:schemeClr val="accent5">
                    <a:lumMod val="60000"/>
                    <a:lumOff val="40000"/>
                  </a:schemeClr>
                </a:solidFill>
              </a:rPr>
              <a:t>Hexadecimal</a:t>
            </a:r>
            <a:endParaRPr lang="en-US" dirty="0">
              <a:solidFill>
                <a:schemeClr val="accent5">
                  <a:lumMod val="60000"/>
                  <a:lumOff val="40000"/>
                </a:schemeClr>
              </a:solidFill>
            </a:endParaRPr>
          </a:p>
        </p:txBody>
      </p:sp>
      <p:sp>
        <p:nvSpPr>
          <p:cNvPr id="4" name="Text Box 6"/>
          <p:cNvSpPr txBox="1">
            <a:spLocks noChangeArrowheads="1"/>
          </p:cNvSpPr>
          <p:nvPr>
            <p:custDataLst>
              <p:tags r:id="rId1"/>
            </p:custDataLst>
          </p:nvPr>
        </p:nvSpPr>
        <p:spPr bwMode="auto">
          <a:xfrm>
            <a:off x="1676400" y="4403094"/>
            <a:ext cx="1143000" cy="321306"/>
          </a:xfrm>
          <a:prstGeom prst="rect">
            <a:avLst/>
          </a:prstGeom>
          <a:noFill/>
          <a:ln w="9525">
            <a:noFill/>
            <a:round/>
            <a:headEnd/>
            <a:tailEnd/>
          </a:ln>
          <a:effectLst/>
        </p:spPr>
        <p:txBody>
          <a:bodyPr wrap="square" lIns="0" tIns="0" rIns="0" bIns="0">
            <a:spAutoFit/>
          </a:bodyPr>
          <a:lstStyle/>
          <a:p>
            <a:pPr algn="ctr" eaLnBrk="1" hangingPunct="1">
              <a:lnSpc>
                <a:spcPct val="116000"/>
              </a:lnSpc>
              <a:tabLst>
                <a:tab pos="723900" algn="l"/>
                <a:tab pos="1447800" algn="l"/>
                <a:tab pos="2171700" algn="l"/>
              </a:tabLst>
            </a:pPr>
            <a:r>
              <a:rPr lang="en-US" dirty="0" smtClean="0">
                <a:solidFill>
                  <a:srgbClr val="FFFFFF"/>
                </a:solidFill>
                <a:latin typeface="Calibri" pitchFamily="34" charset="0"/>
              </a:rPr>
              <a:t>10</a:t>
            </a:r>
            <a:r>
              <a:rPr lang="en-US" baseline="30000" dirty="0" smtClean="0">
                <a:solidFill>
                  <a:srgbClr val="FFFFFF"/>
                </a:solidFill>
                <a:latin typeface="Calibri" pitchFamily="34" charset="0"/>
              </a:rPr>
              <a:t>2 </a:t>
            </a:r>
            <a:r>
              <a:rPr lang="en-US" dirty="0" smtClean="0">
                <a:solidFill>
                  <a:srgbClr val="FFFFFF"/>
                </a:solidFill>
                <a:latin typeface="Calibri" pitchFamily="34" charset="0"/>
              </a:rPr>
              <a:t>10</a:t>
            </a:r>
            <a:r>
              <a:rPr lang="en-US" baseline="30000" dirty="0" smtClean="0">
                <a:solidFill>
                  <a:srgbClr val="FFFFFF"/>
                </a:solidFill>
                <a:latin typeface="Calibri" pitchFamily="34" charset="0"/>
              </a:rPr>
              <a:t>1</a:t>
            </a:r>
            <a:r>
              <a:rPr lang="en-US" dirty="0" smtClean="0">
                <a:solidFill>
                  <a:srgbClr val="FFFFFF"/>
                </a:solidFill>
                <a:latin typeface="Calibri" pitchFamily="34" charset="0"/>
              </a:rPr>
              <a:t> </a:t>
            </a:r>
            <a:r>
              <a:rPr lang="en-US" dirty="0">
                <a:solidFill>
                  <a:srgbClr val="FFFFFF"/>
                </a:solidFill>
                <a:latin typeface="Calibri" pitchFamily="34" charset="0"/>
              </a:rPr>
              <a:t>10</a:t>
            </a:r>
            <a:r>
              <a:rPr lang="en-US" baseline="30000" dirty="0">
                <a:solidFill>
                  <a:srgbClr val="FFFFFF"/>
                </a:solidFill>
                <a:latin typeface="Calibri" pitchFamily="34" charset="0"/>
              </a:rPr>
              <a:t>0</a:t>
            </a:r>
          </a:p>
        </p:txBody>
      </p:sp>
      <p:sp>
        <p:nvSpPr>
          <p:cNvPr id="2" name="Title 1"/>
          <p:cNvSpPr>
            <a:spLocks noGrp="1"/>
          </p:cNvSpPr>
          <p:nvPr>
            <p:ph type="title"/>
          </p:nvPr>
        </p:nvSpPr>
        <p:spPr/>
        <p:txBody>
          <a:bodyPr>
            <a:normAutofit fontScale="90000"/>
          </a:bodyPr>
          <a:lstStyle/>
          <a:p>
            <a:r>
              <a:rPr lang="en-US" dirty="0" smtClean="0"/>
              <a:t>Number Representations</a:t>
            </a:r>
            <a:endParaRPr lang="en-US" dirty="0"/>
          </a:p>
        </p:txBody>
      </p:sp>
      <p:grpSp>
        <p:nvGrpSpPr>
          <p:cNvPr id="25" name="Group 24"/>
          <p:cNvGrpSpPr/>
          <p:nvPr/>
        </p:nvGrpSpPr>
        <p:grpSpPr>
          <a:xfrm>
            <a:off x="1828800" y="4419600"/>
            <a:ext cx="762000" cy="0"/>
            <a:chOff x="1828800" y="4419600"/>
            <a:chExt cx="762000" cy="0"/>
          </a:xfrm>
        </p:grpSpPr>
        <p:cxnSp>
          <p:nvCxnSpPr>
            <p:cNvPr id="10" name="Straight Connector 9"/>
            <p:cNvCxnSpPr/>
            <p:nvPr/>
          </p:nvCxnSpPr>
          <p:spPr>
            <a:xfrm>
              <a:off x="18288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955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2200" y="4419600"/>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3202747" y="4010348"/>
            <a:ext cx="3469219" cy="461665"/>
          </a:xfrm>
          <a:prstGeom prst="rect">
            <a:avLst/>
          </a:prstGeom>
          <a:noFill/>
        </p:spPr>
        <p:txBody>
          <a:bodyPr wrap="none" rtlCol="0">
            <a:spAutoFit/>
          </a:bodyPr>
          <a:lstStyle/>
          <a:p>
            <a:r>
              <a:rPr lang="en-US" sz="2400" dirty="0" smtClean="0"/>
              <a:t>6∙10</a:t>
            </a:r>
            <a:r>
              <a:rPr lang="en-US" sz="2400" baseline="30000" dirty="0" smtClean="0"/>
              <a:t>2</a:t>
            </a:r>
            <a:r>
              <a:rPr lang="en-US" sz="2400" dirty="0" smtClean="0"/>
              <a:t> + 3∙10</a:t>
            </a:r>
            <a:r>
              <a:rPr lang="en-US" sz="2400" baseline="30000" dirty="0"/>
              <a:t>1</a:t>
            </a:r>
            <a:r>
              <a:rPr lang="en-US" sz="2400" dirty="0" smtClean="0"/>
              <a:t> + 7∙10</a:t>
            </a:r>
            <a:r>
              <a:rPr lang="en-US" sz="2400" baseline="30000" dirty="0"/>
              <a:t>0</a:t>
            </a:r>
            <a:r>
              <a:rPr lang="en-US" sz="2400" dirty="0" smtClean="0"/>
              <a:t> = 637</a:t>
            </a:r>
            <a:endParaRPr lang="en-US" sz="2400" dirty="0"/>
          </a:p>
        </p:txBody>
      </p:sp>
      <p:sp>
        <p:nvSpPr>
          <p:cNvPr id="36" name="TextBox 35"/>
          <p:cNvSpPr txBox="1"/>
          <p:nvPr/>
        </p:nvSpPr>
        <p:spPr>
          <a:xfrm>
            <a:off x="3253043" y="5481935"/>
            <a:ext cx="5357557" cy="461665"/>
          </a:xfrm>
          <a:prstGeom prst="rect">
            <a:avLst/>
          </a:prstGeom>
          <a:noFill/>
        </p:spPr>
        <p:txBody>
          <a:bodyPr wrap="none" rtlCol="0">
            <a:spAutoFit/>
          </a:bodyPr>
          <a:lstStyle/>
          <a:p>
            <a:r>
              <a:rPr lang="en-US" sz="2400" dirty="0" smtClean="0"/>
              <a:t>1∙2</a:t>
            </a:r>
            <a:r>
              <a:rPr lang="en-US" sz="2400" baseline="30000" dirty="0" smtClean="0"/>
              <a:t>9</a:t>
            </a:r>
            <a:r>
              <a:rPr lang="en-US" sz="2400" dirty="0" smtClean="0"/>
              <a:t>+1∙2</a:t>
            </a:r>
            <a:r>
              <a:rPr lang="en-US" sz="2400" baseline="30000" dirty="0" smtClean="0"/>
              <a:t>6</a:t>
            </a:r>
            <a:r>
              <a:rPr lang="en-US" sz="2400" dirty="0" smtClean="0"/>
              <a:t>+1∙2</a:t>
            </a:r>
            <a:r>
              <a:rPr lang="en-US" sz="2400" baseline="30000" dirty="0" smtClean="0"/>
              <a:t>5</a:t>
            </a:r>
            <a:r>
              <a:rPr lang="en-US" sz="2400" dirty="0" smtClean="0"/>
              <a:t>+1∙2</a:t>
            </a:r>
            <a:r>
              <a:rPr lang="en-US" sz="2400" baseline="30000" dirty="0" smtClean="0"/>
              <a:t>4</a:t>
            </a:r>
            <a:r>
              <a:rPr lang="en-US" sz="2400" dirty="0" smtClean="0"/>
              <a:t>+1∙2</a:t>
            </a:r>
            <a:r>
              <a:rPr lang="en-US" sz="2400" baseline="30000" dirty="0" smtClean="0"/>
              <a:t>3</a:t>
            </a:r>
            <a:r>
              <a:rPr lang="en-US" sz="2400" dirty="0" smtClean="0"/>
              <a:t>+1∙2</a:t>
            </a:r>
            <a:r>
              <a:rPr lang="en-US" sz="2400" baseline="30000" dirty="0" smtClean="0"/>
              <a:t>2</a:t>
            </a:r>
            <a:r>
              <a:rPr lang="en-US" sz="2400" dirty="0" smtClean="0"/>
              <a:t>+1∙2</a:t>
            </a:r>
            <a:r>
              <a:rPr lang="en-US" sz="2400" baseline="30000" dirty="0" smtClean="0"/>
              <a:t>0 </a:t>
            </a:r>
            <a:r>
              <a:rPr lang="en-US" sz="2400" dirty="0" smtClean="0"/>
              <a:t>= 637</a:t>
            </a:r>
            <a:endParaRPr lang="en-US" sz="2400" dirty="0"/>
          </a:p>
        </p:txBody>
      </p:sp>
      <p:sp>
        <p:nvSpPr>
          <p:cNvPr id="37" name="TextBox 36"/>
          <p:cNvSpPr txBox="1"/>
          <p:nvPr/>
        </p:nvSpPr>
        <p:spPr>
          <a:xfrm>
            <a:off x="3184570" y="5867400"/>
            <a:ext cx="3902030" cy="461665"/>
          </a:xfrm>
          <a:prstGeom prst="rect">
            <a:avLst/>
          </a:prstGeom>
          <a:noFill/>
        </p:spPr>
        <p:txBody>
          <a:bodyPr wrap="none" rtlCol="0">
            <a:spAutoFit/>
          </a:bodyPr>
          <a:lstStyle/>
          <a:p>
            <a:r>
              <a:rPr lang="en-US" sz="2400" dirty="0" smtClean="0"/>
              <a:t>1∙8</a:t>
            </a:r>
            <a:r>
              <a:rPr lang="en-US" sz="2400" baseline="30000" dirty="0" smtClean="0"/>
              <a:t>3</a:t>
            </a:r>
            <a:r>
              <a:rPr lang="en-US" sz="2400" dirty="0" smtClean="0"/>
              <a:t> + 1∙8</a:t>
            </a:r>
            <a:r>
              <a:rPr lang="en-US" sz="2400" baseline="30000" dirty="0"/>
              <a:t>2</a:t>
            </a:r>
            <a:r>
              <a:rPr lang="en-US" sz="2400" dirty="0" smtClean="0"/>
              <a:t> + 7∙8</a:t>
            </a:r>
            <a:r>
              <a:rPr lang="en-US" sz="2400" baseline="30000" dirty="0"/>
              <a:t>1</a:t>
            </a:r>
            <a:r>
              <a:rPr lang="en-US" sz="2400" dirty="0" smtClean="0"/>
              <a:t> </a:t>
            </a:r>
            <a:r>
              <a:rPr lang="en-US" sz="2400" dirty="0"/>
              <a:t>+ 5</a:t>
            </a:r>
            <a:r>
              <a:rPr lang="en-US" sz="2400" dirty="0" smtClean="0"/>
              <a:t>∙8</a:t>
            </a:r>
            <a:r>
              <a:rPr lang="en-US" sz="2400" baseline="30000" dirty="0"/>
              <a:t>0</a:t>
            </a:r>
            <a:r>
              <a:rPr lang="en-US" sz="2400" dirty="0" smtClean="0"/>
              <a:t> </a:t>
            </a:r>
            <a:r>
              <a:rPr lang="en-US" sz="2400" baseline="30000" dirty="0" smtClean="0"/>
              <a:t> </a:t>
            </a:r>
            <a:r>
              <a:rPr lang="en-US" sz="2400" dirty="0" smtClean="0"/>
              <a:t>= 637</a:t>
            </a:r>
            <a:endParaRPr lang="en-US" sz="2400" dirty="0"/>
          </a:p>
        </p:txBody>
      </p:sp>
      <p:sp>
        <p:nvSpPr>
          <p:cNvPr id="38" name="TextBox 37"/>
          <p:cNvSpPr txBox="1"/>
          <p:nvPr/>
        </p:nvSpPr>
        <p:spPr>
          <a:xfrm>
            <a:off x="4267200" y="6172200"/>
            <a:ext cx="3568606" cy="461665"/>
          </a:xfrm>
          <a:prstGeom prst="rect">
            <a:avLst/>
          </a:prstGeom>
          <a:noFill/>
        </p:spPr>
        <p:txBody>
          <a:bodyPr wrap="none" rtlCol="0">
            <a:spAutoFit/>
          </a:bodyPr>
          <a:lstStyle/>
          <a:p>
            <a:r>
              <a:rPr lang="en-US" sz="2400" dirty="0"/>
              <a:t>2</a:t>
            </a:r>
            <a:r>
              <a:rPr lang="en-US" sz="2400" dirty="0" smtClean="0"/>
              <a:t>∙16</a:t>
            </a:r>
            <a:r>
              <a:rPr lang="en-US" sz="2400" baseline="30000" dirty="0" smtClean="0"/>
              <a:t>2 </a:t>
            </a:r>
            <a:r>
              <a:rPr lang="en-US" sz="2400" dirty="0" smtClean="0"/>
              <a:t>+ 7∙16</a:t>
            </a:r>
            <a:r>
              <a:rPr lang="en-US" sz="2400" baseline="30000" dirty="0" smtClean="0"/>
              <a:t>1 </a:t>
            </a:r>
            <a:r>
              <a:rPr lang="en-US" sz="2400" dirty="0" smtClean="0"/>
              <a:t>+ d∙16</a:t>
            </a:r>
            <a:r>
              <a:rPr lang="en-US" sz="2400" baseline="30000" dirty="0" smtClean="0"/>
              <a:t>0</a:t>
            </a:r>
            <a:r>
              <a:rPr lang="en-US" sz="2400" dirty="0" smtClean="0"/>
              <a:t>   = 637</a:t>
            </a:r>
            <a:endParaRPr lang="en-US" sz="2400" dirty="0"/>
          </a:p>
        </p:txBody>
      </p:sp>
      <p:sp>
        <p:nvSpPr>
          <p:cNvPr id="91" name="TextBox 90"/>
          <p:cNvSpPr txBox="1"/>
          <p:nvPr/>
        </p:nvSpPr>
        <p:spPr>
          <a:xfrm>
            <a:off x="4267200" y="6472535"/>
            <a:ext cx="3579826" cy="461665"/>
          </a:xfrm>
          <a:prstGeom prst="rect">
            <a:avLst/>
          </a:prstGeom>
          <a:noFill/>
        </p:spPr>
        <p:txBody>
          <a:bodyPr wrap="none" rtlCol="0">
            <a:spAutoFit/>
          </a:bodyPr>
          <a:lstStyle/>
          <a:p>
            <a:r>
              <a:rPr lang="en-US" sz="2400" dirty="0"/>
              <a:t>2</a:t>
            </a:r>
            <a:r>
              <a:rPr lang="en-US" sz="2400" dirty="0" smtClean="0"/>
              <a:t>∙16</a:t>
            </a:r>
            <a:r>
              <a:rPr lang="en-US" sz="2400" baseline="30000" dirty="0" smtClean="0"/>
              <a:t>2 </a:t>
            </a:r>
            <a:r>
              <a:rPr lang="en-US" sz="2400" dirty="0" smtClean="0"/>
              <a:t>+ 7∙16</a:t>
            </a:r>
            <a:r>
              <a:rPr lang="en-US" sz="2400" baseline="30000" dirty="0" smtClean="0"/>
              <a:t>1 </a:t>
            </a:r>
            <a:r>
              <a:rPr lang="en-US" sz="2400" dirty="0" smtClean="0"/>
              <a:t>+ 13∙16</a:t>
            </a:r>
            <a:r>
              <a:rPr lang="en-US" sz="2400" baseline="30000" dirty="0" smtClean="0"/>
              <a:t>0</a:t>
            </a:r>
            <a:r>
              <a:rPr lang="en-US" sz="2400" dirty="0" smtClean="0"/>
              <a:t> = 637</a:t>
            </a:r>
            <a:endParaRPr lang="en-US" sz="2400" dirty="0"/>
          </a:p>
        </p:txBody>
      </p:sp>
      <p:sp>
        <p:nvSpPr>
          <p:cNvPr id="6" name="Oval 5"/>
          <p:cNvSpPr/>
          <p:nvPr/>
        </p:nvSpPr>
        <p:spPr>
          <a:xfrm>
            <a:off x="6133313" y="6172200"/>
            <a:ext cx="267487" cy="385465"/>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6133313" y="6553200"/>
            <a:ext cx="343687" cy="3048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1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6" grpId="0"/>
      <p:bldP spid="37" grpId="0"/>
      <p:bldP spid="38" grpId="0"/>
      <p:bldP spid="91" grpId="0"/>
      <p:bldP spid="6" grpId="0" animBg="1"/>
      <p:bldP spid="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044589" y="1447800"/>
            <a:ext cx="292067" cy="4031873"/>
          </a:xfrm>
          <a:prstGeom prst="rect">
            <a:avLst/>
          </a:prstGeom>
          <a:noFill/>
        </p:spPr>
        <p:txBody>
          <a:bodyPr wrap="none" rtlCol="0">
            <a:spAutoFit/>
          </a:bodyPr>
          <a:lstStyle/>
          <a:p>
            <a:pPr algn="r"/>
            <a:r>
              <a:rPr lang="en-US" sz="1600" dirty="0" smtClean="0"/>
              <a:t>0</a:t>
            </a:r>
          </a:p>
          <a:p>
            <a:pPr algn="r"/>
            <a:r>
              <a:rPr lang="en-US" sz="1600" dirty="0" smtClean="0"/>
              <a:t>1</a:t>
            </a:r>
          </a:p>
          <a:p>
            <a:pPr algn="r"/>
            <a:r>
              <a:rPr lang="en-US" sz="1600" dirty="0" smtClean="0"/>
              <a:t>2</a:t>
            </a:r>
          </a:p>
          <a:p>
            <a:pPr algn="r"/>
            <a:r>
              <a:rPr lang="en-US" sz="1600" dirty="0" smtClean="0"/>
              <a:t>3</a:t>
            </a:r>
          </a:p>
          <a:p>
            <a:pPr algn="r"/>
            <a:r>
              <a:rPr lang="en-US" sz="1600" dirty="0" smtClean="0"/>
              <a:t>4</a:t>
            </a:r>
          </a:p>
          <a:p>
            <a:pPr algn="r"/>
            <a:r>
              <a:rPr lang="en-US" sz="1600" dirty="0" smtClean="0"/>
              <a:t>5</a:t>
            </a:r>
          </a:p>
          <a:p>
            <a:pPr algn="r"/>
            <a:r>
              <a:rPr lang="en-US" sz="1600" dirty="0" smtClean="0"/>
              <a:t>6</a:t>
            </a:r>
          </a:p>
          <a:p>
            <a:pPr algn="r"/>
            <a:r>
              <a:rPr lang="en-US" sz="1600" dirty="0" smtClean="0"/>
              <a:t>7</a:t>
            </a:r>
          </a:p>
          <a:p>
            <a:pPr algn="r"/>
            <a:r>
              <a:rPr lang="en-US" sz="1600" dirty="0" smtClean="0"/>
              <a:t>8</a:t>
            </a:r>
          </a:p>
          <a:p>
            <a:pPr algn="r"/>
            <a:r>
              <a:rPr lang="en-US" sz="1600" dirty="0"/>
              <a:t>9</a:t>
            </a:r>
            <a:endParaRPr lang="en-US" sz="1600" dirty="0" smtClean="0"/>
          </a:p>
          <a:p>
            <a:pPr algn="r"/>
            <a:r>
              <a:rPr lang="en-US" sz="1600" dirty="0">
                <a:solidFill>
                  <a:schemeClr val="accent1"/>
                </a:solidFill>
              </a:rPr>
              <a:t>a</a:t>
            </a:r>
            <a:endParaRPr lang="en-US" sz="1600" dirty="0" smtClean="0">
              <a:solidFill>
                <a:schemeClr val="accent1"/>
              </a:solidFill>
            </a:endParaRPr>
          </a:p>
          <a:p>
            <a:pPr algn="r"/>
            <a:r>
              <a:rPr lang="en-US" sz="1600" dirty="0">
                <a:solidFill>
                  <a:schemeClr val="accent1"/>
                </a:solidFill>
              </a:rPr>
              <a:t>b</a:t>
            </a:r>
            <a:endParaRPr lang="en-US" sz="1600" dirty="0" smtClean="0">
              <a:solidFill>
                <a:schemeClr val="accent1"/>
              </a:solidFill>
            </a:endParaRPr>
          </a:p>
          <a:p>
            <a:pPr algn="r"/>
            <a:r>
              <a:rPr lang="en-US" sz="1600" dirty="0">
                <a:solidFill>
                  <a:schemeClr val="accent1"/>
                </a:solidFill>
              </a:rPr>
              <a:t>c</a:t>
            </a:r>
            <a:endParaRPr lang="en-US" sz="1600" dirty="0" smtClean="0">
              <a:solidFill>
                <a:schemeClr val="accent1"/>
              </a:solidFill>
            </a:endParaRPr>
          </a:p>
          <a:p>
            <a:pPr algn="r"/>
            <a:r>
              <a:rPr lang="en-US" sz="1600" dirty="0" smtClean="0">
                <a:solidFill>
                  <a:schemeClr val="accent1"/>
                </a:solidFill>
              </a:rPr>
              <a:t>d</a:t>
            </a:r>
          </a:p>
          <a:p>
            <a:pPr algn="r"/>
            <a:r>
              <a:rPr lang="en-US" sz="1600" dirty="0">
                <a:solidFill>
                  <a:schemeClr val="accent1"/>
                </a:solidFill>
              </a:rPr>
              <a:t>e</a:t>
            </a:r>
            <a:endParaRPr lang="en-US" sz="1600" dirty="0" smtClean="0">
              <a:solidFill>
                <a:schemeClr val="accent1"/>
              </a:solidFill>
            </a:endParaRPr>
          </a:p>
          <a:p>
            <a:pPr algn="r"/>
            <a:r>
              <a:rPr lang="en-US" sz="1600" dirty="0" smtClean="0">
                <a:solidFill>
                  <a:schemeClr val="accent1"/>
                </a:solidFill>
              </a:rPr>
              <a:t>f</a:t>
            </a:r>
          </a:p>
        </p:txBody>
      </p:sp>
      <p:sp>
        <p:nvSpPr>
          <p:cNvPr id="2" name="Title 1"/>
          <p:cNvSpPr>
            <a:spLocks noGrp="1"/>
          </p:cNvSpPr>
          <p:nvPr>
            <p:ph type="title"/>
            <p:custDataLst>
              <p:tags r:id="rId1"/>
            </p:custDataLst>
          </p:nvPr>
        </p:nvSpPr>
        <p:spPr>
          <a:xfrm>
            <a:off x="228600" y="0"/>
            <a:ext cx="8915400" cy="533400"/>
          </a:xfrm>
        </p:spPr>
        <p:txBody>
          <a:bodyPr>
            <a:noAutofit/>
          </a:bodyPr>
          <a:lstStyle/>
          <a:p>
            <a:r>
              <a:rPr lang="en-US" sz="3600" dirty="0" smtClean="0"/>
              <a:t>Number Representations: Activity #1 Counting</a:t>
            </a:r>
            <a:endParaRPr lang="en-US" sz="3600" dirty="0"/>
          </a:p>
        </p:txBody>
      </p:sp>
      <p:sp>
        <p:nvSpPr>
          <p:cNvPr id="3" name="Content Placeholder 2"/>
          <p:cNvSpPr>
            <a:spLocks noGrp="1"/>
          </p:cNvSpPr>
          <p:nvPr>
            <p:ph idx="1"/>
            <p:custDataLst>
              <p:tags r:id="rId2"/>
            </p:custDataLst>
          </p:nvPr>
        </p:nvSpPr>
        <p:spPr>
          <a:xfrm>
            <a:off x="228600" y="533400"/>
            <a:ext cx="8686800" cy="5638800"/>
          </a:xfrm>
        </p:spPr>
        <p:txBody>
          <a:bodyPr/>
          <a:lstStyle/>
          <a:p>
            <a:r>
              <a:rPr lang="en-US" dirty="0" smtClean="0"/>
              <a:t>How do we count in different bases?</a:t>
            </a:r>
          </a:p>
          <a:p>
            <a:pPr lvl="1"/>
            <a:r>
              <a:rPr lang="en-US" u="sng" dirty="0" smtClean="0"/>
              <a:t>Dec</a:t>
            </a:r>
            <a:r>
              <a:rPr lang="en-US" sz="1800" u="sng" dirty="0" smtClean="0"/>
              <a:t> (base 10)</a:t>
            </a:r>
            <a:r>
              <a:rPr lang="en-US" dirty="0"/>
              <a:t> </a:t>
            </a:r>
            <a:r>
              <a:rPr lang="en-US" u="sng" dirty="0"/>
              <a:t>Bin </a:t>
            </a:r>
            <a:r>
              <a:rPr lang="en-US" sz="1800" u="sng" dirty="0"/>
              <a:t>(base 2) </a:t>
            </a:r>
            <a:r>
              <a:rPr lang="en-US" sz="1800" u="sng" dirty="0" smtClean="0"/>
              <a:t> </a:t>
            </a:r>
            <a:r>
              <a:rPr lang="en-US" u="sng" dirty="0" smtClean="0"/>
              <a:t>Oct</a:t>
            </a:r>
            <a:r>
              <a:rPr lang="en-US" sz="1800" u="sng" dirty="0" smtClean="0"/>
              <a:t> (base 8)</a:t>
            </a:r>
            <a:r>
              <a:rPr lang="en-US" dirty="0" smtClean="0"/>
              <a:t>  </a:t>
            </a:r>
            <a:r>
              <a:rPr lang="en-US" u="sng" dirty="0" smtClean="0"/>
              <a:t>Hex</a:t>
            </a:r>
            <a:r>
              <a:rPr lang="en-US" sz="1800" u="sng" dirty="0" smtClean="0"/>
              <a:t> (base 16)</a:t>
            </a:r>
            <a:endParaRPr lang="en-US" sz="1800" u="sng" dirty="0"/>
          </a:p>
        </p:txBody>
      </p:sp>
      <p:sp>
        <p:nvSpPr>
          <p:cNvPr id="4" name="TextBox 3"/>
          <p:cNvSpPr txBox="1"/>
          <p:nvPr/>
        </p:nvSpPr>
        <p:spPr>
          <a:xfrm>
            <a:off x="1102949" y="1447800"/>
            <a:ext cx="497251" cy="5509200"/>
          </a:xfrm>
          <a:prstGeom prst="rect">
            <a:avLst/>
          </a:prstGeom>
          <a:noFill/>
        </p:spPr>
        <p:txBody>
          <a:bodyPr wrap="none" rtlCol="0">
            <a:spAutoFit/>
          </a:bodyPr>
          <a:lstStyle/>
          <a:p>
            <a:pPr algn="r"/>
            <a:r>
              <a:rPr lang="en-US" sz="1600" dirty="0" smtClean="0">
                <a:solidFill>
                  <a:schemeClr val="accent5">
                    <a:lumMod val="60000"/>
                    <a:lumOff val="40000"/>
                  </a:schemeClr>
                </a:solidFill>
              </a:rPr>
              <a:t>0</a:t>
            </a:r>
          </a:p>
          <a:p>
            <a:pPr algn="r"/>
            <a:r>
              <a:rPr lang="en-US" sz="1600" dirty="0" smtClean="0">
                <a:solidFill>
                  <a:schemeClr val="accent5">
                    <a:lumMod val="60000"/>
                    <a:lumOff val="40000"/>
                  </a:schemeClr>
                </a:solidFill>
              </a:rPr>
              <a:t>1</a:t>
            </a:r>
          </a:p>
          <a:p>
            <a:pPr algn="r"/>
            <a:r>
              <a:rPr lang="en-US" sz="1600" dirty="0" smtClean="0">
                <a:solidFill>
                  <a:schemeClr val="accent5">
                    <a:lumMod val="60000"/>
                    <a:lumOff val="40000"/>
                  </a:schemeClr>
                </a:solidFill>
              </a:rPr>
              <a:t>2</a:t>
            </a:r>
          </a:p>
          <a:p>
            <a:pPr algn="r"/>
            <a:r>
              <a:rPr lang="en-US" sz="1600" dirty="0" smtClean="0">
                <a:solidFill>
                  <a:schemeClr val="accent5">
                    <a:lumMod val="60000"/>
                    <a:lumOff val="40000"/>
                  </a:schemeClr>
                </a:solidFill>
              </a:rPr>
              <a:t>3</a:t>
            </a:r>
          </a:p>
          <a:p>
            <a:pPr algn="r"/>
            <a:r>
              <a:rPr lang="en-US" sz="1600" dirty="0" smtClean="0">
                <a:solidFill>
                  <a:schemeClr val="accent5">
                    <a:lumMod val="60000"/>
                    <a:lumOff val="40000"/>
                  </a:schemeClr>
                </a:solidFill>
              </a:rPr>
              <a:t>4</a:t>
            </a:r>
          </a:p>
          <a:p>
            <a:pPr algn="r"/>
            <a:r>
              <a:rPr lang="en-US" sz="1600" dirty="0" smtClean="0">
                <a:solidFill>
                  <a:schemeClr val="accent5">
                    <a:lumMod val="60000"/>
                    <a:lumOff val="40000"/>
                  </a:schemeClr>
                </a:solidFill>
              </a:rPr>
              <a:t>5</a:t>
            </a:r>
          </a:p>
          <a:p>
            <a:pPr algn="r"/>
            <a:r>
              <a:rPr lang="en-US" sz="1600" dirty="0" smtClean="0">
                <a:solidFill>
                  <a:schemeClr val="accent5">
                    <a:lumMod val="60000"/>
                    <a:lumOff val="40000"/>
                  </a:schemeClr>
                </a:solidFill>
              </a:rPr>
              <a:t>6</a:t>
            </a:r>
          </a:p>
          <a:p>
            <a:pPr algn="r"/>
            <a:r>
              <a:rPr lang="en-US" sz="1600" dirty="0" smtClean="0">
                <a:solidFill>
                  <a:schemeClr val="accent5">
                    <a:lumMod val="60000"/>
                    <a:lumOff val="40000"/>
                  </a:schemeClr>
                </a:solidFill>
              </a:rPr>
              <a:t>7</a:t>
            </a:r>
          </a:p>
          <a:p>
            <a:pPr algn="r"/>
            <a:r>
              <a:rPr lang="en-US" sz="1600" dirty="0" smtClean="0">
                <a:solidFill>
                  <a:schemeClr val="accent5">
                    <a:lumMod val="60000"/>
                    <a:lumOff val="40000"/>
                  </a:schemeClr>
                </a:solidFill>
              </a:rPr>
              <a:t>8</a:t>
            </a:r>
          </a:p>
          <a:p>
            <a:pPr algn="r"/>
            <a:r>
              <a:rPr lang="en-US" sz="1600" dirty="0" smtClean="0">
                <a:solidFill>
                  <a:schemeClr val="accent5">
                    <a:lumMod val="60000"/>
                    <a:lumOff val="40000"/>
                  </a:schemeClr>
                </a:solidFill>
              </a:rPr>
              <a:t>9</a:t>
            </a:r>
          </a:p>
          <a:p>
            <a:pPr algn="r"/>
            <a:r>
              <a:rPr lang="en-US" sz="1600" dirty="0" smtClean="0">
                <a:solidFill>
                  <a:schemeClr val="accent5">
                    <a:lumMod val="60000"/>
                    <a:lumOff val="40000"/>
                  </a:schemeClr>
                </a:solidFill>
              </a:rPr>
              <a:t>10</a:t>
            </a:r>
          </a:p>
          <a:p>
            <a:pPr algn="r"/>
            <a:r>
              <a:rPr lang="en-US" sz="1600" dirty="0" smtClean="0">
                <a:solidFill>
                  <a:schemeClr val="accent5">
                    <a:lumMod val="60000"/>
                    <a:lumOff val="40000"/>
                  </a:schemeClr>
                </a:solidFill>
              </a:rPr>
              <a:t>11</a:t>
            </a:r>
          </a:p>
          <a:p>
            <a:pPr algn="r"/>
            <a:r>
              <a:rPr lang="en-US" sz="1600" dirty="0" smtClean="0">
                <a:solidFill>
                  <a:schemeClr val="accent5">
                    <a:lumMod val="60000"/>
                    <a:lumOff val="40000"/>
                  </a:schemeClr>
                </a:solidFill>
              </a:rPr>
              <a:t>12</a:t>
            </a:r>
          </a:p>
          <a:p>
            <a:pPr algn="r"/>
            <a:r>
              <a:rPr lang="en-US" sz="1600" dirty="0" smtClean="0">
                <a:solidFill>
                  <a:schemeClr val="accent5">
                    <a:lumMod val="60000"/>
                    <a:lumOff val="40000"/>
                  </a:schemeClr>
                </a:solidFill>
              </a:rPr>
              <a:t>13</a:t>
            </a:r>
          </a:p>
          <a:p>
            <a:pPr algn="r"/>
            <a:r>
              <a:rPr lang="en-US" sz="1600" dirty="0" smtClean="0">
                <a:solidFill>
                  <a:schemeClr val="accent5">
                    <a:lumMod val="60000"/>
                    <a:lumOff val="40000"/>
                  </a:schemeClr>
                </a:solidFill>
              </a:rPr>
              <a:t>14</a:t>
            </a:r>
          </a:p>
          <a:p>
            <a:pPr algn="r"/>
            <a:r>
              <a:rPr lang="en-US" sz="1600" dirty="0" smtClean="0">
                <a:solidFill>
                  <a:schemeClr val="accent5">
                    <a:lumMod val="60000"/>
                    <a:lumOff val="40000"/>
                  </a:schemeClr>
                </a:solidFill>
              </a:rPr>
              <a:t>15</a:t>
            </a:r>
          </a:p>
          <a:p>
            <a:pPr algn="r"/>
            <a:r>
              <a:rPr lang="en-US" sz="1600" dirty="0" smtClean="0">
                <a:solidFill>
                  <a:schemeClr val="accent5">
                    <a:lumMod val="60000"/>
                    <a:lumOff val="40000"/>
                  </a:schemeClr>
                </a:solidFill>
              </a:rPr>
              <a:t>16</a:t>
            </a:r>
          </a:p>
          <a:p>
            <a:pPr algn="r"/>
            <a:r>
              <a:rPr lang="en-US" sz="1600" dirty="0" smtClean="0">
                <a:solidFill>
                  <a:schemeClr val="accent5">
                    <a:lumMod val="60000"/>
                    <a:lumOff val="40000"/>
                  </a:schemeClr>
                </a:solidFill>
              </a:rPr>
              <a:t>17</a:t>
            </a:r>
          </a:p>
          <a:p>
            <a:pPr algn="r"/>
            <a:r>
              <a:rPr lang="en-US" sz="1600" dirty="0" smtClean="0">
                <a:solidFill>
                  <a:schemeClr val="accent5">
                    <a:lumMod val="60000"/>
                    <a:lumOff val="40000"/>
                  </a:schemeClr>
                </a:solidFill>
              </a:rPr>
              <a:t>18</a:t>
            </a:r>
            <a:endParaRPr lang="en-US" sz="800" dirty="0" smtClean="0">
              <a:solidFill>
                <a:schemeClr val="accent5">
                  <a:lumMod val="60000"/>
                  <a:lumOff val="40000"/>
                </a:schemeClr>
              </a:solidFill>
            </a:endParaRPr>
          </a:p>
          <a:p>
            <a:pPr algn="r"/>
            <a:r>
              <a:rPr lang="en-US" sz="800" dirty="0" smtClean="0">
                <a:solidFill>
                  <a:schemeClr val="accent5">
                    <a:lumMod val="60000"/>
                    <a:lumOff val="40000"/>
                  </a:schemeClr>
                </a:solidFill>
              </a:rPr>
              <a:t>.</a:t>
            </a:r>
          </a:p>
          <a:p>
            <a:pPr algn="r"/>
            <a:r>
              <a:rPr lang="en-US" sz="800" dirty="0" smtClean="0">
                <a:solidFill>
                  <a:schemeClr val="accent5">
                    <a:lumMod val="60000"/>
                    <a:lumOff val="40000"/>
                  </a:schemeClr>
                </a:solidFill>
              </a:rPr>
              <a:t>.</a:t>
            </a:r>
          </a:p>
          <a:p>
            <a:pPr algn="r"/>
            <a:r>
              <a:rPr lang="en-US" sz="1600" dirty="0" smtClean="0">
                <a:solidFill>
                  <a:schemeClr val="accent5">
                    <a:lumMod val="60000"/>
                    <a:lumOff val="40000"/>
                  </a:schemeClr>
                </a:solidFill>
              </a:rPr>
              <a:t>99</a:t>
            </a:r>
          </a:p>
          <a:p>
            <a:pPr algn="r"/>
            <a:r>
              <a:rPr lang="en-US" sz="1600" dirty="0" smtClean="0">
                <a:solidFill>
                  <a:schemeClr val="accent5">
                    <a:lumMod val="60000"/>
                    <a:lumOff val="40000"/>
                  </a:schemeClr>
                </a:solidFill>
              </a:rPr>
              <a:t>100</a:t>
            </a:r>
            <a:endParaRPr lang="en-US" sz="1600" dirty="0">
              <a:solidFill>
                <a:schemeClr val="accent5">
                  <a:lumMod val="60000"/>
                  <a:lumOff val="40000"/>
                </a:schemeClr>
              </a:solidFill>
            </a:endParaRPr>
          </a:p>
        </p:txBody>
      </p:sp>
      <p:sp>
        <p:nvSpPr>
          <p:cNvPr id="6" name="TextBox 5"/>
          <p:cNvSpPr txBox="1"/>
          <p:nvPr/>
        </p:nvSpPr>
        <p:spPr>
          <a:xfrm>
            <a:off x="4407544" y="1447800"/>
            <a:ext cx="393056" cy="5016758"/>
          </a:xfrm>
          <a:prstGeom prst="rect">
            <a:avLst/>
          </a:prstGeom>
          <a:noFill/>
        </p:spPr>
        <p:txBody>
          <a:bodyPr wrap="none" rtlCol="0">
            <a:spAutoFit/>
          </a:bodyPr>
          <a:lstStyle/>
          <a:p>
            <a:pPr algn="r"/>
            <a:r>
              <a:rPr lang="en-US" sz="1600" dirty="0" smtClean="0"/>
              <a:t>0</a:t>
            </a:r>
          </a:p>
          <a:p>
            <a:pPr algn="r"/>
            <a:r>
              <a:rPr lang="en-US" sz="1600" dirty="0" smtClean="0"/>
              <a:t>1</a:t>
            </a:r>
          </a:p>
          <a:p>
            <a:pPr algn="r"/>
            <a:r>
              <a:rPr lang="en-US" sz="1600" dirty="0" smtClean="0"/>
              <a:t>2</a:t>
            </a:r>
          </a:p>
          <a:p>
            <a:pPr algn="r"/>
            <a:r>
              <a:rPr lang="en-US" sz="1600" dirty="0" smtClean="0"/>
              <a:t>3</a:t>
            </a:r>
          </a:p>
          <a:p>
            <a:pPr algn="r"/>
            <a:r>
              <a:rPr lang="en-US" sz="1600" dirty="0" smtClean="0"/>
              <a:t>4</a:t>
            </a:r>
          </a:p>
          <a:p>
            <a:pPr algn="r"/>
            <a:r>
              <a:rPr lang="en-US" sz="1600" dirty="0" smtClean="0"/>
              <a:t>5</a:t>
            </a:r>
          </a:p>
          <a:p>
            <a:pPr algn="r"/>
            <a:r>
              <a:rPr lang="en-US" sz="1600" dirty="0" smtClean="0"/>
              <a:t>6</a:t>
            </a:r>
          </a:p>
          <a:p>
            <a:pPr algn="r"/>
            <a:r>
              <a:rPr lang="en-US" sz="1600" dirty="0" smtClean="0"/>
              <a:t>7</a:t>
            </a:r>
          </a:p>
          <a:p>
            <a:pPr algn="r"/>
            <a:r>
              <a:rPr lang="en-US" sz="1600" dirty="0" smtClean="0"/>
              <a:t>10</a:t>
            </a:r>
          </a:p>
          <a:p>
            <a:pPr algn="r"/>
            <a:r>
              <a:rPr lang="en-US" sz="1600" dirty="0" smtClean="0"/>
              <a:t>11</a:t>
            </a:r>
          </a:p>
          <a:p>
            <a:pPr algn="r"/>
            <a:r>
              <a:rPr lang="en-US" sz="1600" dirty="0" smtClean="0"/>
              <a:t>12</a:t>
            </a:r>
          </a:p>
          <a:p>
            <a:pPr algn="r"/>
            <a:r>
              <a:rPr lang="en-US" sz="1600" dirty="0" smtClean="0"/>
              <a:t>13</a:t>
            </a:r>
          </a:p>
          <a:p>
            <a:pPr algn="r"/>
            <a:r>
              <a:rPr lang="en-US" sz="1600" dirty="0" smtClean="0"/>
              <a:t>14</a:t>
            </a:r>
          </a:p>
          <a:p>
            <a:pPr algn="r"/>
            <a:r>
              <a:rPr lang="en-US" sz="1600" dirty="0" smtClean="0"/>
              <a:t>15</a:t>
            </a:r>
          </a:p>
          <a:p>
            <a:pPr algn="r"/>
            <a:r>
              <a:rPr lang="en-US" sz="1600" dirty="0" smtClean="0"/>
              <a:t>16</a:t>
            </a:r>
          </a:p>
          <a:p>
            <a:pPr algn="r"/>
            <a:r>
              <a:rPr lang="en-US" sz="1600" dirty="0" smtClean="0"/>
              <a:t>17</a:t>
            </a:r>
          </a:p>
          <a:p>
            <a:pPr algn="r"/>
            <a:r>
              <a:rPr lang="en-US" sz="1600" dirty="0" smtClean="0"/>
              <a:t>20</a:t>
            </a:r>
          </a:p>
          <a:p>
            <a:pPr algn="r"/>
            <a:r>
              <a:rPr lang="en-US" sz="1600" dirty="0" smtClean="0"/>
              <a:t>21</a:t>
            </a:r>
          </a:p>
          <a:p>
            <a:pPr algn="r"/>
            <a:r>
              <a:rPr lang="en-US" sz="1600" dirty="0" smtClean="0"/>
              <a:t>22</a:t>
            </a:r>
            <a:endParaRPr lang="en-US" sz="800" dirty="0" smtClean="0"/>
          </a:p>
          <a:p>
            <a:pPr algn="r"/>
            <a:r>
              <a:rPr lang="en-US" sz="800" dirty="0" smtClean="0"/>
              <a:t>.</a:t>
            </a:r>
          </a:p>
          <a:p>
            <a:pPr algn="r"/>
            <a:r>
              <a:rPr lang="en-US" sz="800" dirty="0" smtClean="0"/>
              <a:t>.</a:t>
            </a:r>
          </a:p>
        </p:txBody>
      </p:sp>
      <p:sp>
        <p:nvSpPr>
          <p:cNvPr id="7" name="TextBox 6"/>
          <p:cNvSpPr txBox="1"/>
          <p:nvPr/>
        </p:nvSpPr>
        <p:spPr>
          <a:xfrm>
            <a:off x="5933867" y="1447800"/>
            <a:ext cx="393056" cy="5016758"/>
          </a:xfrm>
          <a:prstGeom prst="rect">
            <a:avLst/>
          </a:prstGeom>
          <a:noFill/>
        </p:spPr>
        <p:txBody>
          <a:bodyPr wrap="none" rtlCol="0">
            <a:spAutoFit/>
          </a:bodyPr>
          <a:lstStyle/>
          <a:p>
            <a:pPr algn="r"/>
            <a:r>
              <a:rPr lang="en-US" sz="1600" dirty="0" smtClean="0"/>
              <a:t>0</a:t>
            </a:r>
          </a:p>
          <a:p>
            <a:pPr algn="r"/>
            <a:r>
              <a:rPr lang="en-US" sz="1600" dirty="0" smtClean="0"/>
              <a:t>1</a:t>
            </a:r>
          </a:p>
          <a:p>
            <a:pPr algn="r"/>
            <a:r>
              <a:rPr lang="en-US" sz="1600" dirty="0" smtClean="0"/>
              <a:t>2</a:t>
            </a:r>
          </a:p>
          <a:p>
            <a:pPr algn="r"/>
            <a:r>
              <a:rPr lang="en-US" sz="1600" dirty="0" smtClean="0"/>
              <a:t>3</a:t>
            </a:r>
          </a:p>
          <a:p>
            <a:pPr algn="r"/>
            <a:r>
              <a:rPr lang="en-US" sz="1600" dirty="0" smtClean="0"/>
              <a:t>4</a:t>
            </a:r>
          </a:p>
          <a:p>
            <a:pPr algn="r"/>
            <a:r>
              <a:rPr lang="en-US" sz="1600" dirty="0" smtClean="0"/>
              <a:t>5</a:t>
            </a:r>
          </a:p>
          <a:p>
            <a:pPr algn="r"/>
            <a:r>
              <a:rPr lang="en-US" sz="1600" dirty="0" smtClean="0"/>
              <a:t>6</a:t>
            </a:r>
          </a:p>
          <a:p>
            <a:pPr algn="r"/>
            <a:r>
              <a:rPr lang="en-US" sz="1600" dirty="0" smtClean="0"/>
              <a:t>7</a:t>
            </a:r>
          </a:p>
          <a:p>
            <a:pPr algn="r"/>
            <a:r>
              <a:rPr lang="en-US" sz="1600" dirty="0" smtClean="0"/>
              <a:t>8</a:t>
            </a:r>
          </a:p>
          <a:p>
            <a:pPr algn="r"/>
            <a:r>
              <a:rPr lang="en-US" sz="1600" dirty="0"/>
              <a:t>9</a:t>
            </a:r>
            <a:endParaRPr lang="en-US" sz="1600" dirty="0" smtClean="0"/>
          </a:p>
          <a:p>
            <a:pPr algn="r"/>
            <a:r>
              <a:rPr lang="en-US" sz="1600" dirty="0"/>
              <a:t>a</a:t>
            </a:r>
            <a:endParaRPr lang="en-US" sz="1600" dirty="0" smtClean="0"/>
          </a:p>
          <a:p>
            <a:pPr algn="r"/>
            <a:r>
              <a:rPr lang="en-US" sz="1600" dirty="0"/>
              <a:t>b</a:t>
            </a:r>
            <a:endParaRPr lang="en-US" sz="1600" dirty="0" smtClean="0"/>
          </a:p>
          <a:p>
            <a:pPr algn="r"/>
            <a:r>
              <a:rPr lang="en-US" sz="1600" dirty="0"/>
              <a:t>c</a:t>
            </a:r>
            <a:endParaRPr lang="en-US" sz="1600" dirty="0" smtClean="0"/>
          </a:p>
          <a:p>
            <a:pPr algn="r"/>
            <a:r>
              <a:rPr lang="en-US" sz="1600" dirty="0" smtClean="0"/>
              <a:t>d</a:t>
            </a:r>
          </a:p>
          <a:p>
            <a:pPr algn="r"/>
            <a:r>
              <a:rPr lang="en-US" sz="1600" dirty="0"/>
              <a:t>e</a:t>
            </a:r>
            <a:endParaRPr lang="en-US" sz="1600" dirty="0" smtClean="0"/>
          </a:p>
          <a:p>
            <a:pPr algn="r"/>
            <a:r>
              <a:rPr lang="en-US" sz="1600" dirty="0"/>
              <a:t>f</a:t>
            </a:r>
            <a:endParaRPr lang="en-US" sz="1600" dirty="0" smtClean="0"/>
          </a:p>
          <a:p>
            <a:pPr algn="r"/>
            <a:r>
              <a:rPr lang="en-US" sz="1600" dirty="0" smtClean="0"/>
              <a:t>10</a:t>
            </a:r>
          </a:p>
          <a:p>
            <a:pPr algn="r"/>
            <a:r>
              <a:rPr lang="en-US" sz="1600" dirty="0" smtClean="0"/>
              <a:t>11</a:t>
            </a:r>
          </a:p>
          <a:p>
            <a:pPr algn="r"/>
            <a:r>
              <a:rPr lang="en-US" sz="1600" dirty="0" smtClean="0"/>
              <a:t>12</a:t>
            </a:r>
            <a:endParaRPr lang="en-US" sz="800" dirty="0" smtClean="0"/>
          </a:p>
          <a:p>
            <a:pPr algn="r"/>
            <a:r>
              <a:rPr lang="en-US" sz="800" dirty="0" smtClean="0"/>
              <a:t>.</a:t>
            </a:r>
          </a:p>
          <a:p>
            <a:pPr algn="r"/>
            <a:r>
              <a:rPr lang="en-US" sz="800" dirty="0" smtClean="0"/>
              <a:t>.</a:t>
            </a:r>
          </a:p>
        </p:txBody>
      </p:sp>
      <p:sp>
        <p:nvSpPr>
          <p:cNvPr id="8" name="TextBox 7"/>
          <p:cNvSpPr txBox="1"/>
          <p:nvPr/>
        </p:nvSpPr>
        <p:spPr>
          <a:xfrm>
            <a:off x="2524471" y="1447800"/>
            <a:ext cx="752129" cy="5016758"/>
          </a:xfrm>
          <a:prstGeom prst="rect">
            <a:avLst/>
          </a:prstGeom>
          <a:noFill/>
        </p:spPr>
        <p:txBody>
          <a:bodyPr wrap="none" rtlCol="0">
            <a:spAutoFit/>
          </a:bodyPr>
          <a:lstStyle/>
          <a:p>
            <a:pPr algn="r"/>
            <a:r>
              <a:rPr lang="en-US" sz="1600" dirty="0" smtClean="0"/>
              <a:t>0</a:t>
            </a:r>
          </a:p>
          <a:p>
            <a:pPr algn="r"/>
            <a:r>
              <a:rPr lang="en-US" sz="1600" dirty="0" smtClean="0"/>
              <a:t>1</a:t>
            </a:r>
          </a:p>
          <a:p>
            <a:pPr algn="r"/>
            <a:r>
              <a:rPr lang="en-US" sz="1600" dirty="0" smtClean="0"/>
              <a:t>10</a:t>
            </a:r>
          </a:p>
          <a:p>
            <a:pPr algn="r"/>
            <a:r>
              <a:rPr lang="en-US" sz="1600" dirty="0" smtClean="0"/>
              <a:t>11</a:t>
            </a:r>
          </a:p>
          <a:p>
            <a:pPr algn="r"/>
            <a:r>
              <a:rPr lang="en-US" sz="1600" dirty="0" smtClean="0"/>
              <a:t>100</a:t>
            </a:r>
          </a:p>
          <a:p>
            <a:pPr algn="r"/>
            <a:r>
              <a:rPr lang="en-US" sz="1600" dirty="0" smtClean="0"/>
              <a:t>101</a:t>
            </a:r>
          </a:p>
          <a:p>
            <a:pPr algn="r"/>
            <a:r>
              <a:rPr lang="en-US" sz="1600" dirty="0" smtClean="0"/>
              <a:t>110</a:t>
            </a:r>
          </a:p>
          <a:p>
            <a:pPr algn="r"/>
            <a:r>
              <a:rPr lang="en-US" sz="1600" dirty="0" smtClean="0"/>
              <a:t>111</a:t>
            </a:r>
          </a:p>
          <a:p>
            <a:pPr algn="r"/>
            <a:r>
              <a:rPr lang="en-US" sz="1600" dirty="0" smtClean="0"/>
              <a:t>1000</a:t>
            </a:r>
          </a:p>
          <a:p>
            <a:pPr algn="r"/>
            <a:r>
              <a:rPr lang="en-US" sz="1600" dirty="0" smtClean="0"/>
              <a:t>1001</a:t>
            </a:r>
          </a:p>
          <a:p>
            <a:pPr algn="r"/>
            <a:r>
              <a:rPr lang="en-US" sz="1600" dirty="0" smtClean="0"/>
              <a:t>1010</a:t>
            </a:r>
          </a:p>
          <a:p>
            <a:pPr algn="r"/>
            <a:r>
              <a:rPr lang="en-US" sz="1600" dirty="0" smtClean="0"/>
              <a:t>1011</a:t>
            </a:r>
          </a:p>
          <a:p>
            <a:pPr algn="r"/>
            <a:r>
              <a:rPr lang="en-US" sz="1600" dirty="0" smtClean="0"/>
              <a:t>1100</a:t>
            </a:r>
          </a:p>
          <a:p>
            <a:pPr algn="r"/>
            <a:r>
              <a:rPr lang="en-US" sz="1600" dirty="0" smtClean="0"/>
              <a:t>1101</a:t>
            </a:r>
          </a:p>
          <a:p>
            <a:pPr algn="r"/>
            <a:r>
              <a:rPr lang="en-US" sz="1600" dirty="0" smtClean="0"/>
              <a:t>1110</a:t>
            </a:r>
          </a:p>
          <a:p>
            <a:pPr algn="r"/>
            <a:r>
              <a:rPr lang="en-US" sz="1600" dirty="0" smtClean="0"/>
              <a:t>1111</a:t>
            </a:r>
          </a:p>
          <a:p>
            <a:pPr algn="r"/>
            <a:r>
              <a:rPr lang="en-US" sz="1600" dirty="0" smtClean="0"/>
              <a:t>1 0000</a:t>
            </a:r>
          </a:p>
          <a:p>
            <a:pPr algn="r"/>
            <a:r>
              <a:rPr lang="en-US" sz="1600" dirty="0" smtClean="0"/>
              <a:t>1 0001</a:t>
            </a:r>
          </a:p>
          <a:p>
            <a:pPr algn="r"/>
            <a:r>
              <a:rPr lang="en-US" sz="1600" dirty="0" smtClean="0"/>
              <a:t>1 0010</a:t>
            </a:r>
            <a:endParaRPr lang="en-US" sz="800" dirty="0" smtClean="0"/>
          </a:p>
          <a:p>
            <a:pPr algn="r"/>
            <a:r>
              <a:rPr lang="en-US" sz="800" dirty="0" smtClean="0"/>
              <a:t>.</a:t>
            </a:r>
          </a:p>
          <a:p>
            <a:pPr algn="r"/>
            <a:r>
              <a:rPr lang="en-US" sz="800" dirty="0" smtClean="0"/>
              <a:t>.</a:t>
            </a:r>
          </a:p>
        </p:txBody>
      </p:sp>
      <p:sp>
        <p:nvSpPr>
          <p:cNvPr id="9" name="Rectangle 8"/>
          <p:cNvSpPr/>
          <p:nvPr/>
        </p:nvSpPr>
        <p:spPr>
          <a:xfrm>
            <a:off x="1102949" y="1524000"/>
            <a:ext cx="5223974" cy="388620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02949" y="1524000"/>
            <a:ext cx="3697651" cy="194310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02950" y="1524000"/>
            <a:ext cx="2173650" cy="45720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441619" y="1981200"/>
            <a:ext cx="2749471" cy="830997"/>
          </a:xfrm>
          <a:prstGeom prst="rect">
            <a:avLst/>
          </a:prstGeom>
          <a:noFill/>
        </p:spPr>
        <p:txBody>
          <a:bodyPr wrap="none" rtlCol="0">
            <a:spAutoFit/>
          </a:bodyPr>
          <a:lstStyle/>
          <a:p>
            <a:pPr algn="r"/>
            <a:r>
              <a:rPr lang="en-US" sz="2400" dirty="0" smtClean="0"/>
              <a:t>0b 1111 1111 =  ?  </a:t>
            </a:r>
          </a:p>
          <a:p>
            <a:pPr algn="r"/>
            <a:r>
              <a:rPr lang="en-US" sz="2400" dirty="0" smtClean="0"/>
              <a:t>0b 1 0000 0000 =  ?  </a:t>
            </a:r>
            <a:endParaRPr lang="en-US" sz="2400" dirty="0"/>
          </a:p>
        </p:txBody>
      </p:sp>
      <p:sp>
        <p:nvSpPr>
          <p:cNvPr id="21" name="TextBox 20"/>
          <p:cNvSpPr txBox="1"/>
          <p:nvPr/>
        </p:nvSpPr>
        <p:spPr>
          <a:xfrm>
            <a:off x="7421857" y="2819400"/>
            <a:ext cx="1609736" cy="830997"/>
          </a:xfrm>
          <a:prstGeom prst="rect">
            <a:avLst/>
          </a:prstGeom>
          <a:noFill/>
        </p:spPr>
        <p:txBody>
          <a:bodyPr wrap="none" rtlCol="0">
            <a:spAutoFit/>
          </a:bodyPr>
          <a:lstStyle/>
          <a:p>
            <a:pPr algn="r"/>
            <a:r>
              <a:rPr lang="en-US" sz="2400" dirty="0" smtClean="0"/>
              <a:t>0o 77 =  ? </a:t>
            </a:r>
          </a:p>
          <a:p>
            <a:pPr algn="r"/>
            <a:r>
              <a:rPr lang="en-US" sz="2400" dirty="0" smtClean="0"/>
              <a:t>0o 100 =  ? </a:t>
            </a:r>
            <a:endParaRPr lang="en-US" sz="2400" dirty="0"/>
          </a:p>
        </p:txBody>
      </p:sp>
      <p:sp>
        <p:nvSpPr>
          <p:cNvPr id="22" name="TextBox 21"/>
          <p:cNvSpPr txBox="1"/>
          <p:nvPr/>
        </p:nvSpPr>
        <p:spPr>
          <a:xfrm>
            <a:off x="7508419" y="3726834"/>
            <a:ext cx="1649811" cy="830997"/>
          </a:xfrm>
          <a:prstGeom prst="rect">
            <a:avLst/>
          </a:prstGeom>
          <a:noFill/>
        </p:spPr>
        <p:txBody>
          <a:bodyPr wrap="none" rtlCol="0">
            <a:spAutoFit/>
          </a:bodyPr>
          <a:lstStyle/>
          <a:p>
            <a:pPr algn="r"/>
            <a:r>
              <a:rPr lang="en-US" sz="2400" dirty="0" smtClean="0"/>
              <a:t>0x </a:t>
            </a:r>
            <a:r>
              <a:rPr lang="en-US" sz="2400" dirty="0" err="1" smtClean="0"/>
              <a:t>ff</a:t>
            </a:r>
            <a:r>
              <a:rPr lang="en-US" sz="2400" dirty="0" smtClean="0"/>
              <a:t> =  ?  </a:t>
            </a:r>
          </a:p>
          <a:p>
            <a:pPr algn="r"/>
            <a:r>
              <a:rPr lang="en-US" sz="2400" dirty="0" smtClean="0"/>
              <a:t>0x 100 =  ?  </a:t>
            </a:r>
            <a:endParaRPr lang="en-US" sz="2400" dirty="0"/>
          </a:p>
        </p:txBody>
      </p:sp>
    </p:spTree>
    <p:extLst>
      <p:ext uri="{BB962C8B-B14F-4D97-AF65-F5344CB8AC3E}">
        <p14:creationId xmlns:p14="http://schemas.microsoft.com/office/powerpoint/2010/main" val="58832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6" grpId="0"/>
      <p:bldP spid="7" grpId="0"/>
      <p:bldP spid="8" grpId="0"/>
      <p:bldP spid="9" grpId="0" animBg="1"/>
      <p:bldP spid="16" grpId="0" animBg="1"/>
      <p:bldP spid="17" grpId="0" animBg="1"/>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28600" y="533400"/>
            <a:ext cx="8686800" cy="5638800"/>
          </a:xfrm>
        </p:spPr>
        <p:txBody>
          <a:bodyPr/>
          <a:lstStyle/>
          <a:p>
            <a:r>
              <a:rPr lang="en-US" dirty="0" smtClean="0"/>
              <a:t>How do we count in different bases?</a:t>
            </a:r>
          </a:p>
          <a:p>
            <a:pPr lvl="1"/>
            <a:r>
              <a:rPr lang="en-US" u="sng" dirty="0" smtClean="0"/>
              <a:t>Dec</a:t>
            </a:r>
            <a:r>
              <a:rPr lang="en-US" sz="1800" u="sng" dirty="0" smtClean="0"/>
              <a:t> (base 10)</a:t>
            </a:r>
            <a:r>
              <a:rPr lang="en-US" dirty="0" smtClean="0"/>
              <a:t> </a:t>
            </a:r>
            <a:r>
              <a:rPr lang="en-US" u="sng" dirty="0" smtClean="0"/>
              <a:t>Bin </a:t>
            </a:r>
            <a:r>
              <a:rPr lang="en-US" sz="1800" u="sng" dirty="0" smtClean="0"/>
              <a:t>(base 2)</a:t>
            </a:r>
            <a:r>
              <a:rPr lang="en-US" u="sng" dirty="0" smtClean="0"/>
              <a:t>	Oct</a:t>
            </a:r>
            <a:r>
              <a:rPr lang="en-US" sz="1800" u="sng" dirty="0" smtClean="0"/>
              <a:t> (base 8)</a:t>
            </a:r>
            <a:r>
              <a:rPr lang="en-US" dirty="0" smtClean="0"/>
              <a:t>  </a:t>
            </a:r>
            <a:r>
              <a:rPr lang="en-US" u="sng" dirty="0" smtClean="0"/>
              <a:t>Hex</a:t>
            </a:r>
            <a:r>
              <a:rPr lang="en-US" sz="1800" u="sng" dirty="0" smtClean="0"/>
              <a:t> (base 16)</a:t>
            </a:r>
            <a:endParaRPr lang="en-US" sz="1800" u="sng" dirty="0"/>
          </a:p>
        </p:txBody>
      </p:sp>
      <p:sp>
        <p:nvSpPr>
          <p:cNvPr id="2" name="Title 1"/>
          <p:cNvSpPr>
            <a:spLocks noGrp="1"/>
          </p:cNvSpPr>
          <p:nvPr>
            <p:ph type="title"/>
            <p:custDataLst>
              <p:tags r:id="rId2"/>
            </p:custDataLst>
          </p:nvPr>
        </p:nvSpPr>
        <p:spPr>
          <a:xfrm>
            <a:off x="228600" y="0"/>
            <a:ext cx="8915400" cy="533400"/>
          </a:xfrm>
        </p:spPr>
        <p:txBody>
          <a:bodyPr>
            <a:noAutofit/>
          </a:bodyPr>
          <a:lstStyle/>
          <a:p>
            <a:r>
              <a:rPr lang="en-US" sz="3600" dirty="0" smtClean="0"/>
              <a:t>Number Representations: </a:t>
            </a:r>
            <a:r>
              <a:rPr lang="en-US" sz="3600" dirty="0"/>
              <a:t>Activity #1 Counting</a:t>
            </a:r>
          </a:p>
        </p:txBody>
      </p:sp>
      <p:sp>
        <p:nvSpPr>
          <p:cNvPr id="4" name="TextBox 3"/>
          <p:cNvSpPr txBox="1"/>
          <p:nvPr/>
        </p:nvSpPr>
        <p:spPr>
          <a:xfrm>
            <a:off x="1102949" y="1447800"/>
            <a:ext cx="497251" cy="5509200"/>
          </a:xfrm>
          <a:prstGeom prst="rect">
            <a:avLst/>
          </a:prstGeom>
          <a:noFill/>
        </p:spPr>
        <p:txBody>
          <a:bodyPr wrap="none" rtlCol="0">
            <a:spAutoFit/>
          </a:bodyPr>
          <a:lstStyle/>
          <a:p>
            <a:pPr algn="r"/>
            <a:r>
              <a:rPr lang="en-US" sz="1600" dirty="0" smtClean="0">
                <a:solidFill>
                  <a:schemeClr val="accent5">
                    <a:lumMod val="60000"/>
                    <a:lumOff val="40000"/>
                  </a:schemeClr>
                </a:solidFill>
              </a:rPr>
              <a:t>0</a:t>
            </a:r>
          </a:p>
          <a:p>
            <a:pPr algn="r"/>
            <a:r>
              <a:rPr lang="en-US" sz="1600" dirty="0" smtClean="0">
                <a:solidFill>
                  <a:schemeClr val="accent5">
                    <a:lumMod val="60000"/>
                    <a:lumOff val="40000"/>
                  </a:schemeClr>
                </a:solidFill>
              </a:rPr>
              <a:t>1</a:t>
            </a:r>
          </a:p>
          <a:p>
            <a:pPr algn="r"/>
            <a:r>
              <a:rPr lang="en-US" sz="1600" dirty="0" smtClean="0">
                <a:solidFill>
                  <a:schemeClr val="accent5">
                    <a:lumMod val="60000"/>
                    <a:lumOff val="40000"/>
                  </a:schemeClr>
                </a:solidFill>
              </a:rPr>
              <a:t>2</a:t>
            </a:r>
          </a:p>
          <a:p>
            <a:pPr algn="r"/>
            <a:r>
              <a:rPr lang="en-US" sz="1600" dirty="0" smtClean="0">
                <a:solidFill>
                  <a:schemeClr val="accent5">
                    <a:lumMod val="60000"/>
                    <a:lumOff val="40000"/>
                  </a:schemeClr>
                </a:solidFill>
              </a:rPr>
              <a:t>3</a:t>
            </a:r>
          </a:p>
          <a:p>
            <a:pPr algn="r"/>
            <a:r>
              <a:rPr lang="en-US" sz="1600" dirty="0" smtClean="0">
                <a:solidFill>
                  <a:schemeClr val="accent5">
                    <a:lumMod val="60000"/>
                    <a:lumOff val="40000"/>
                  </a:schemeClr>
                </a:solidFill>
              </a:rPr>
              <a:t>4</a:t>
            </a:r>
          </a:p>
          <a:p>
            <a:pPr algn="r"/>
            <a:r>
              <a:rPr lang="en-US" sz="1600" dirty="0" smtClean="0">
                <a:solidFill>
                  <a:schemeClr val="accent5">
                    <a:lumMod val="60000"/>
                    <a:lumOff val="40000"/>
                  </a:schemeClr>
                </a:solidFill>
              </a:rPr>
              <a:t>5</a:t>
            </a:r>
          </a:p>
          <a:p>
            <a:pPr algn="r"/>
            <a:r>
              <a:rPr lang="en-US" sz="1600" dirty="0" smtClean="0">
                <a:solidFill>
                  <a:schemeClr val="accent5">
                    <a:lumMod val="60000"/>
                    <a:lumOff val="40000"/>
                  </a:schemeClr>
                </a:solidFill>
              </a:rPr>
              <a:t>6</a:t>
            </a:r>
          </a:p>
          <a:p>
            <a:pPr algn="r"/>
            <a:r>
              <a:rPr lang="en-US" sz="1600" dirty="0" smtClean="0">
                <a:solidFill>
                  <a:schemeClr val="accent5">
                    <a:lumMod val="60000"/>
                    <a:lumOff val="40000"/>
                  </a:schemeClr>
                </a:solidFill>
              </a:rPr>
              <a:t>7</a:t>
            </a:r>
          </a:p>
          <a:p>
            <a:pPr algn="r"/>
            <a:r>
              <a:rPr lang="en-US" sz="1600" dirty="0" smtClean="0">
                <a:solidFill>
                  <a:schemeClr val="accent5">
                    <a:lumMod val="60000"/>
                    <a:lumOff val="40000"/>
                  </a:schemeClr>
                </a:solidFill>
              </a:rPr>
              <a:t>8</a:t>
            </a:r>
          </a:p>
          <a:p>
            <a:pPr algn="r"/>
            <a:r>
              <a:rPr lang="en-US" sz="1600" dirty="0" smtClean="0">
                <a:solidFill>
                  <a:schemeClr val="accent5">
                    <a:lumMod val="60000"/>
                    <a:lumOff val="40000"/>
                  </a:schemeClr>
                </a:solidFill>
              </a:rPr>
              <a:t>9</a:t>
            </a:r>
          </a:p>
          <a:p>
            <a:pPr algn="r"/>
            <a:r>
              <a:rPr lang="en-US" sz="1600" dirty="0" smtClean="0">
                <a:solidFill>
                  <a:schemeClr val="accent5">
                    <a:lumMod val="60000"/>
                    <a:lumOff val="40000"/>
                  </a:schemeClr>
                </a:solidFill>
              </a:rPr>
              <a:t>10</a:t>
            </a:r>
          </a:p>
          <a:p>
            <a:pPr algn="r"/>
            <a:r>
              <a:rPr lang="en-US" sz="1600" dirty="0" smtClean="0">
                <a:solidFill>
                  <a:schemeClr val="accent5">
                    <a:lumMod val="60000"/>
                    <a:lumOff val="40000"/>
                  </a:schemeClr>
                </a:solidFill>
              </a:rPr>
              <a:t>11</a:t>
            </a:r>
          </a:p>
          <a:p>
            <a:pPr algn="r"/>
            <a:r>
              <a:rPr lang="en-US" sz="1600" dirty="0" smtClean="0">
                <a:solidFill>
                  <a:schemeClr val="accent5">
                    <a:lumMod val="60000"/>
                    <a:lumOff val="40000"/>
                  </a:schemeClr>
                </a:solidFill>
              </a:rPr>
              <a:t>12</a:t>
            </a:r>
          </a:p>
          <a:p>
            <a:pPr algn="r"/>
            <a:r>
              <a:rPr lang="en-US" sz="1600" dirty="0" smtClean="0">
                <a:solidFill>
                  <a:schemeClr val="accent5">
                    <a:lumMod val="60000"/>
                    <a:lumOff val="40000"/>
                  </a:schemeClr>
                </a:solidFill>
              </a:rPr>
              <a:t>13</a:t>
            </a:r>
          </a:p>
          <a:p>
            <a:pPr algn="r"/>
            <a:r>
              <a:rPr lang="en-US" sz="1600" dirty="0" smtClean="0">
                <a:solidFill>
                  <a:schemeClr val="accent5">
                    <a:lumMod val="60000"/>
                    <a:lumOff val="40000"/>
                  </a:schemeClr>
                </a:solidFill>
              </a:rPr>
              <a:t>14</a:t>
            </a:r>
          </a:p>
          <a:p>
            <a:pPr algn="r"/>
            <a:r>
              <a:rPr lang="en-US" sz="1600" dirty="0" smtClean="0">
                <a:solidFill>
                  <a:schemeClr val="accent5">
                    <a:lumMod val="60000"/>
                    <a:lumOff val="40000"/>
                  </a:schemeClr>
                </a:solidFill>
              </a:rPr>
              <a:t>15</a:t>
            </a:r>
          </a:p>
          <a:p>
            <a:pPr algn="r"/>
            <a:r>
              <a:rPr lang="en-US" sz="1600" dirty="0" smtClean="0">
                <a:solidFill>
                  <a:schemeClr val="accent5">
                    <a:lumMod val="60000"/>
                    <a:lumOff val="40000"/>
                  </a:schemeClr>
                </a:solidFill>
              </a:rPr>
              <a:t>16</a:t>
            </a:r>
          </a:p>
          <a:p>
            <a:pPr algn="r"/>
            <a:r>
              <a:rPr lang="en-US" sz="1600" dirty="0" smtClean="0">
                <a:solidFill>
                  <a:schemeClr val="accent5">
                    <a:lumMod val="60000"/>
                    <a:lumOff val="40000"/>
                  </a:schemeClr>
                </a:solidFill>
              </a:rPr>
              <a:t>17</a:t>
            </a:r>
          </a:p>
          <a:p>
            <a:pPr algn="r"/>
            <a:r>
              <a:rPr lang="en-US" sz="1600" dirty="0" smtClean="0">
                <a:solidFill>
                  <a:schemeClr val="accent5">
                    <a:lumMod val="60000"/>
                    <a:lumOff val="40000"/>
                  </a:schemeClr>
                </a:solidFill>
              </a:rPr>
              <a:t>18</a:t>
            </a:r>
            <a:endParaRPr lang="en-US" sz="800" dirty="0" smtClean="0">
              <a:solidFill>
                <a:schemeClr val="accent5">
                  <a:lumMod val="60000"/>
                  <a:lumOff val="40000"/>
                </a:schemeClr>
              </a:solidFill>
            </a:endParaRPr>
          </a:p>
          <a:p>
            <a:pPr algn="r"/>
            <a:r>
              <a:rPr lang="en-US" sz="800" dirty="0" smtClean="0">
                <a:solidFill>
                  <a:schemeClr val="accent5">
                    <a:lumMod val="60000"/>
                    <a:lumOff val="40000"/>
                  </a:schemeClr>
                </a:solidFill>
              </a:rPr>
              <a:t>.</a:t>
            </a:r>
          </a:p>
          <a:p>
            <a:pPr algn="r"/>
            <a:r>
              <a:rPr lang="en-US" sz="800" dirty="0" smtClean="0">
                <a:solidFill>
                  <a:schemeClr val="accent5">
                    <a:lumMod val="60000"/>
                    <a:lumOff val="40000"/>
                  </a:schemeClr>
                </a:solidFill>
              </a:rPr>
              <a:t>.</a:t>
            </a:r>
          </a:p>
          <a:p>
            <a:pPr algn="r"/>
            <a:r>
              <a:rPr lang="en-US" sz="1600" dirty="0" smtClean="0">
                <a:solidFill>
                  <a:schemeClr val="accent5">
                    <a:lumMod val="60000"/>
                    <a:lumOff val="40000"/>
                  </a:schemeClr>
                </a:solidFill>
              </a:rPr>
              <a:t>99</a:t>
            </a:r>
          </a:p>
          <a:p>
            <a:pPr algn="r"/>
            <a:r>
              <a:rPr lang="en-US" sz="1600" dirty="0" smtClean="0">
                <a:solidFill>
                  <a:schemeClr val="accent5">
                    <a:lumMod val="60000"/>
                    <a:lumOff val="40000"/>
                  </a:schemeClr>
                </a:solidFill>
              </a:rPr>
              <a:t>100</a:t>
            </a:r>
            <a:endParaRPr lang="en-US" sz="1600" dirty="0">
              <a:solidFill>
                <a:schemeClr val="accent5">
                  <a:lumMod val="60000"/>
                  <a:lumOff val="40000"/>
                </a:schemeClr>
              </a:solidFill>
            </a:endParaRPr>
          </a:p>
        </p:txBody>
      </p:sp>
      <p:sp>
        <p:nvSpPr>
          <p:cNvPr id="6" name="TextBox 5"/>
          <p:cNvSpPr txBox="1"/>
          <p:nvPr/>
        </p:nvSpPr>
        <p:spPr>
          <a:xfrm>
            <a:off x="4407544" y="1447800"/>
            <a:ext cx="393056" cy="5016758"/>
          </a:xfrm>
          <a:prstGeom prst="rect">
            <a:avLst/>
          </a:prstGeom>
          <a:noFill/>
        </p:spPr>
        <p:txBody>
          <a:bodyPr wrap="none" rtlCol="0">
            <a:spAutoFit/>
          </a:bodyPr>
          <a:lstStyle/>
          <a:p>
            <a:pPr algn="r"/>
            <a:r>
              <a:rPr lang="en-US" sz="1600" dirty="0" smtClean="0"/>
              <a:t>0</a:t>
            </a:r>
          </a:p>
          <a:p>
            <a:pPr algn="r"/>
            <a:r>
              <a:rPr lang="en-US" sz="1600" dirty="0" smtClean="0"/>
              <a:t>1</a:t>
            </a:r>
          </a:p>
          <a:p>
            <a:pPr algn="r"/>
            <a:r>
              <a:rPr lang="en-US" sz="1600" dirty="0" smtClean="0"/>
              <a:t>2</a:t>
            </a:r>
          </a:p>
          <a:p>
            <a:pPr algn="r"/>
            <a:r>
              <a:rPr lang="en-US" sz="1600" dirty="0" smtClean="0"/>
              <a:t>3</a:t>
            </a:r>
          </a:p>
          <a:p>
            <a:pPr algn="r"/>
            <a:r>
              <a:rPr lang="en-US" sz="1600" dirty="0" smtClean="0"/>
              <a:t>4</a:t>
            </a:r>
          </a:p>
          <a:p>
            <a:pPr algn="r"/>
            <a:r>
              <a:rPr lang="en-US" sz="1600" dirty="0" smtClean="0"/>
              <a:t>5</a:t>
            </a:r>
          </a:p>
          <a:p>
            <a:pPr algn="r"/>
            <a:r>
              <a:rPr lang="en-US" sz="1600" dirty="0" smtClean="0"/>
              <a:t>6</a:t>
            </a:r>
          </a:p>
          <a:p>
            <a:pPr algn="r"/>
            <a:r>
              <a:rPr lang="en-US" sz="1600" dirty="0" smtClean="0"/>
              <a:t>7</a:t>
            </a:r>
          </a:p>
          <a:p>
            <a:pPr algn="r"/>
            <a:r>
              <a:rPr lang="en-US" sz="1600" dirty="0" smtClean="0"/>
              <a:t>10</a:t>
            </a:r>
          </a:p>
          <a:p>
            <a:pPr algn="r"/>
            <a:r>
              <a:rPr lang="en-US" sz="1600" dirty="0" smtClean="0"/>
              <a:t>11</a:t>
            </a:r>
          </a:p>
          <a:p>
            <a:pPr algn="r"/>
            <a:r>
              <a:rPr lang="en-US" sz="1600" dirty="0" smtClean="0"/>
              <a:t>12</a:t>
            </a:r>
          </a:p>
          <a:p>
            <a:pPr algn="r"/>
            <a:r>
              <a:rPr lang="en-US" sz="1600" dirty="0" smtClean="0"/>
              <a:t>13</a:t>
            </a:r>
          </a:p>
          <a:p>
            <a:pPr algn="r"/>
            <a:r>
              <a:rPr lang="en-US" sz="1600" dirty="0" smtClean="0"/>
              <a:t>14</a:t>
            </a:r>
          </a:p>
          <a:p>
            <a:pPr algn="r"/>
            <a:r>
              <a:rPr lang="en-US" sz="1600" dirty="0" smtClean="0"/>
              <a:t>15</a:t>
            </a:r>
          </a:p>
          <a:p>
            <a:pPr algn="r"/>
            <a:r>
              <a:rPr lang="en-US" sz="1600" dirty="0" smtClean="0"/>
              <a:t>16</a:t>
            </a:r>
          </a:p>
          <a:p>
            <a:pPr algn="r"/>
            <a:r>
              <a:rPr lang="en-US" sz="1600" dirty="0" smtClean="0"/>
              <a:t>17</a:t>
            </a:r>
          </a:p>
          <a:p>
            <a:pPr algn="r"/>
            <a:r>
              <a:rPr lang="en-US" sz="1600" dirty="0" smtClean="0"/>
              <a:t>20</a:t>
            </a:r>
          </a:p>
          <a:p>
            <a:pPr algn="r"/>
            <a:r>
              <a:rPr lang="en-US" sz="1600" dirty="0" smtClean="0"/>
              <a:t>21</a:t>
            </a:r>
          </a:p>
          <a:p>
            <a:pPr algn="r"/>
            <a:r>
              <a:rPr lang="en-US" sz="1600" dirty="0" smtClean="0"/>
              <a:t>22</a:t>
            </a:r>
            <a:endParaRPr lang="en-US" sz="800" dirty="0" smtClean="0"/>
          </a:p>
          <a:p>
            <a:pPr algn="r"/>
            <a:r>
              <a:rPr lang="en-US" sz="800" dirty="0" smtClean="0"/>
              <a:t>.</a:t>
            </a:r>
          </a:p>
          <a:p>
            <a:pPr algn="r"/>
            <a:r>
              <a:rPr lang="en-US" sz="800" dirty="0" smtClean="0"/>
              <a:t>.</a:t>
            </a:r>
          </a:p>
        </p:txBody>
      </p:sp>
      <p:sp>
        <p:nvSpPr>
          <p:cNvPr id="8" name="TextBox 7"/>
          <p:cNvSpPr txBox="1"/>
          <p:nvPr/>
        </p:nvSpPr>
        <p:spPr>
          <a:xfrm>
            <a:off x="2524471" y="1447800"/>
            <a:ext cx="752129" cy="5016758"/>
          </a:xfrm>
          <a:prstGeom prst="rect">
            <a:avLst/>
          </a:prstGeom>
          <a:noFill/>
        </p:spPr>
        <p:txBody>
          <a:bodyPr wrap="none" rtlCol="0">
            <a:spAutoFit/>
          </a:bodyPr>
          <a:lstStyle/>
          <a:p>
            <a:pPr algn="r"/>
            <a:r>
              <a:rPr lang="en-US" sz="1600" dirty="0" smtClean="0"/>
              <a:t>0</a:t>
            </a:r>
          </a:p>
          <a:p>
            <a:pPr algn="r"/>
            <a:r>
              <a:rPr lang="en-US" sz="1600" dirty="0" smtClean="0"/>
              <a:t>1</a:t>
            </a:r>
          </a:p>
          <a:p>
            <a:pPr algn="r"/>
            <a:r>
              <a:rPr lang="en-US" sz="1600" dirty="0" smtClean="0"/>
              <a:t>10</a:t>
            </a:r>
          </a:p>
          <a:p>
            <a:pPr algn="r"/>
            <a:r>
              <a:rPr lang="en-US" sz="1600" dirty="0" smtClean="0"/>
              <a:t>11</a:t>
            </a:r>
          </a:p>
          <a:p>
            <a:pPr algn="r"/>
            <a:r>
              <a:rPr lang="en-US" sz="1600" dirty="0" smtClean="0"/>
              <a:t>100</a:t>
            </a:r>
          </a:p>
          <a:p>
            <a:pPr algn="r"/>
            <a:r>
              <a:rPr lang="en-US" sz="1600" dirty="0" smtClean="0"/>
              <a:t>101</a:t>
            </a:r>
          </a:p>
          <a:p>
            <a:pPr algn="r"/>
            <a:r>
              <a:rPr lang="en-US" sz="1600" dirty="0" smtClean="0"/>
              <a:t>110</a:t>
            </a:r>
          </a:p>
          <a:p>
            <a:pPr algn="r"/>
            <a:r>
              <a:rPr lang="en-US" sz="1600" dirty="0" smtClean="0"/>
              <a:t>111</a:t>
            </a:r>
          </a:p>
          <a:p>
            <a:pPr algn="r"/>
            <a:r>
              <a:rPr lang="en-US" sz="1600" dirty="0" smtClean="0"/>
              <a:t>1000</a:t>
            </a:r>
          </a:p>
          <a:p>
            <a:pPr algn="r"/>
            <a:r>
              <a:rPr lang="en-US" sz="1600" dirty="0" smtClean="0"/>
              <a:t>1001</a:t>
            </a:r>
          </a:p>
          <a:p>
            <a:pPr algn="r"/>
            <a:r>
              <a:rPr lang="en-US" sz="1600" dirty="0" smtClean="0"/>
              <a:t>1010</a:t>
            </a:r>
          </a:p>
          <a:p>
            <a:pPr algn="r"/>
            <a:r>
              <a:rPr lang="en-US" sz="1600" dirty="0" smtClean="0"/>
              <a:t>1011</a:t>
            </a:r>
          </a:p>
          <a:p>
            <a:pPr algn="r"/>
            <a:r>
              <a:rPr lang="en-US" sz="1600" dirty="0" smtClean="0"/>
              <a:t>1100</a:t>
            </a:r>
          </a:p>
          <a:p>
            <a:pPr algn="r"/>
            <a:r>
              <a:rPr lang="en-US" sz="1600" dirty="0" smtClean="0"/>
              <a:t>1101</a:t>
            </a:r>
          </a:p>
          <a:p>
            <a:pPr algn="r"/>
            <a:r>
              <a:rPr lang="en-US" sz="1600" dirty="0" smtClean="0"/>
              <a:t>1110</a:t>
            </a:r>
          </a:p>
          <a:p>
            <a:pPr algn="r"/>
            <a:r>
              <a:rPr lang="en-US" sz="1600" dirty="0" smtClean="0"/>
              <a:t>1111</a:t>
            </a:r>
          </a:p>
          <a:p>
            <a:pPr algn="r"/>
            <a:r>
              <a:rPr lang="en-US" sz="1600" dirty="0" smtClean="0"/>
              <a:t>1 0000</a:t>
            </a:r>
          </a:p>
          <a:p>
            <a:pPr algn="r"/>
            <a:r>
              <a:rPr lang="en-US" sz="1600" dirty="0" smtClean="0"/>
              <a:t>1 0001</a:t>
            </a:r>
          </a:p>
          <a:p>
            <a:pPr algn="r"/>
            <a:r>
              <a:rPr lang="en-US" sz="1600" dirty="0" smtClean="0"/>
              <a:t>1 0010</a:t>
            </a:r>
            <a:endParaRPr lang="en-US" sz="800" dirty="0" smtClean="0"/>
          </a:p>
          <a:p>
            <a:pPr algn="r"/>
            <a:r>
              <a:rPr lang="en-US" sz="800" dirty="0" smtClean="0"/>
              <a:t>.</a:t>
            </a:r>
          </a:p>
          <a:p>
            <a:pPr algn="r"/>
            <a:r>
              <a:rPr lang="en-US" sz="800" dirty="0" smtClean="0"/>
              <a:t>.</a:t>
            </a:r>
          </a:p>
        </p:txBody>
      </p:sp>
      <p:sp>
        <p:nvSpPr>
          <p:cNvPr id="9" name="Rectangle 8"/>
          <p:cNvSpPr/>
          <p:nvPr/>
        </p:nvSpPr>
        <p:spPr>
          <a:xfrm>
            <a:off x="1102949" y="1524000"/>
            <a:ext cx="5223974" cy="388620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6" name="Rectangle 15"/>
          <p:cNvSpPr/>
          <p:nvPr/>
        </p:nvSpPr>
        <p:spPr>
          <a:xfrm>
            <a:off x="1102949" y="1524000"/>
            <a:ext cx="3697651" cy="194310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4" name="Rectangle 23"/>
          <p:cNvSpPr/>
          <p:nvPr/>
        </p:nvSpPr>
        <p:spPr>
          <a:xfrm>
            <a:off x="1102950" y="1524000"/>
            <a:ext cx="2173650" cy="45720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5" name="TextBox 24"/>
          <p:cNvSpPr txBox="1"/>
          <p:nvPr/>
        </p:nvSpPr>
        <p:spPr>
          <a:xfrm>
            <a:off x="6324600" y="1981200"/>
            <a:ext cx="2866490" cy="830997"/>
          </a:xfrm>
          <a:prstGeom prst="rect">
            <a:avLst/>
          </a:prstGeom>
          <a:noFill/>
        </p:spPr>
        <p:txBody>
          <a:bodyPr wrap="none" rtlCol="0">
            <a:spAutoFit/>
          </a:bodyPr>
          <a:lstStyle/>
          <a:p>
            <a:pPr algn="r"/>
            <a:r>
              <a:rPr lang="en-US" sz="2400" dirty="0" smtClean="0"/>
              <a:t>0b 1111 1111 = </a:t>
            </a:r>
            <a:r>
              <a:rPr lang="en-US" sz="2400" dirty="0" smtClean="0">
                <a:solidFill>
                  <a:schemeClr val="accent5">
                    <a:lumMod val="60000"/>
                    <a:lumOff val="40000"/>
                  </a:schemeClr>
                </a:solidFill>
              </a:rPr>
              <a:t>255</a:t>
            </a:r>
          </a:p>
          <a:p>
            <a:pPr algn="r"/>
            <a:r>
              <a:rPr lang="en-US" sz="2400" dirty="0" smtClean="0"/>
              <a:t>0b 1 0000 0000 = </a:t>
            </a:r>
            <a:r>
              <a:rPr lang="en-US" sz="2400" dirty="0" smtClean="0">
                <a:solidFill>
                  <a:schemeClr val="accent5">
                    <a:lumMod val="60000"/>
                    <a:lumOff val="40000"/>
                  </a:schemeClr>
                </a:solidFill>
              </a:rPr>
              <a:t>256</a:t>
            </a:r>
            <a:endParaRPr lang="en-US" sz="2400" dirty="0">
              <a:solidFill>
                <a:schemeClr val="accent5">
                  <a:lumMod val="60000"/>
                  <a:lumOff val="40000"/>
                </a:schemeClr>
              </a:solidFill>
            </a:endParaRPr>
          </a:p>
        </p:txBody>
      </p:sp>
      <p:sp>
        <p:nvSpPr>
          <p:cNvPr id="26" name="TextBox 25"/>
          <p:cNvSpPr txBox="1"/>
          <p:nvPr/>
        </p:nvSpPr>
        <p:spPr>
          <a:xfrm>
            <a:off x="7391400" y="2819400"/>
            <a:ext cx="1640193" cy="830997"/>
          </a:xfrm>
          <a:prstGeom prst="rect">
            <a:avLst/>
          </a:prstGeom>
          <a:noFill/>
        </p:spPr>
        <p:txBody>
          <a:bodyPr wrap="none" rtlCol="0">
            <a:spAutoFit/>
          </a:bodyPr>
          <a:lstStyle/>
          <a:p>
            <a:pPr algn="r"/>
            <a:r>
              <a:rPr lang="en-US" sz="2400" dirty="0" smtClean="0"/>
              <a:t>0o 77 = </a:t>
            </a:r>
            <a:r>
              <a:rPr lang="en-US" sz="2400" dirty="0" smtClean="0">
                <a:solidFill>
                  <a:schemeClr val="accent5">
                    <a:lumMod val="60000"/>
                    <a:lumOff val="40000"/>
                  </a:schemeClr>
                </a:solidFill>
              </a:rPr>
              <a:t>63</a:t>
            </a:r>
          </a:p>
          <a:p>
            <a:pPr algn="r"/>
            <a:r>
              <a:rPr lang="en-US" sz="2400" dirty="0" smtClean="0"/>
              <a:t>0o 100 = </a:t>
            </a:r>
            <a:r>
              <a:rPr lang="en-US" sz="2400" dirty="0" smtClean="0">
                <a:solidFill>
                  <a:schemeClr val="accent5">
                    <a:lumMod val="60000"/>
                    <a:lumOff val="40000"/>
                  </a:schemeClr>
                </a:solidFill>
              </a:rPr>
              <a:t>64</a:t>
            </a:r>
            <a:endParaRPr lang="en-US" sz="2400" dirty="0">
              <a:solidFill>
                <a:schemeClr val="accent5">
                  <a:lumMod val="60000"/>
                  <a:lumOff val="40000"/>
                </a:schemeClr>
              </a:solidFill>
            </a:endParaRPr>
          </a:p>
        </p:txBody>
      </p:sp>
      <p:sp>
        <p:nvSpPr>
          <p:cNvPr id="27" name="TextBox 26"/>
          <p:cNvSpPr txBox="1"/>
          <p:nvPr/>
        </p:nvSpPr>
        <p:spPr>
          <a:xfrm>
            <a:off x="7391400" y="3726834"/>
            <a:ext cx="1766830" cy="830997"/>
          </a:xfrm>
          <a:prstGeom prst="rect">
            <a:avLst/>
          </a:prstGeom>
          <a:noFill/>
        </p:spPr>
        <p:txBody>
          <a:bodyPr wrap="none" rtlCol="0">
            <a:spAutoFit/>
          </a:bodyPr>
          <a:lstStyle/>
          <a:p>
            <a:pPr algn="r"/>
            <a:r>
              <a:rPr lang="en-US" sz="2400" dirty="0" smtClean="0"/>
              <a:t>0x </a:t>
            </a:r>
            <a:r>
              <a:rPr lang="en-US" sz="2400" dirty="0" err="1" smtClean="0"/>
              <a:t>ff</a:t>
            </a:r>
            <a:r>
              <a:rPr lang="en-US" sz="2400" dirty="0" smtClean="0"/>
              <a:t> = </a:t>
            </a:r>
            <a:r>
              <a:rPr lang="en-US" sz="2400" dirty="0" smtClean="0">
                <a:solidFill>
                  <a:schemeClr val="accent5">
                    <a:lumMod val="60000"/>
                    <a:lumOff val="40000"/>
                  </a:schemeClr>
                </a:solidFill>
              </a:rPr>
              <a:t>255</a:t>
            </a:r>
          </a:p>
          <a:p>
            <a:pPr algn="r"/>
            <a:r>
              <a:rPr lang="en-US" sz="2400" dirty="0" smtClean="0"/>
              <a:t>0x 100 = </a:t>
            </a:r>
            <a:r>
              <a:rPr lang="en-US" sz="2400" dirty="0" smtClean="0">
                <a:solidFill>
                  <a:schemeClr val="accent5">
                    <a:lumMod val="60000"/>
                    <a:lumOff val="40000"/>
                  </a:schemeClr>
                </a:solidFill>
              </a:rPr>
              <a:t>256</a:t>
            </a:r>
            <a:endParaRPr lang="en-US" sz="2400" dirty="0">
              <a:solidFill>
                <a:schemeClr val="accent5">
                  <a:lumMod val="60000"/>
                  <a:lumOff val="40000"/>
                </a:schemeClr>
              </a:solidFill>
            </a:endParaRPr>
          </a:p>
        </p:txBody>
      </p:sp>
      <p:sp>
        <p:nvSpPr>
          <p:cNvPr id="7" name="TextBox 6"/>
          <p:cNvSpPr txBox="1"/>
          <p:nvPr/>
        </p:nvSpPr>
        <p:spPr>
          <a:xfrm>
            <a:off x="5933867" y="1447800"/>
            <a:ext cx="393056" cy="5016758"/>
          </a:xfrm>
          <a:prstGeom prst="rect">
            <a:avLst/>
          </a:prstGeom>
          <a:noFill/>
        </p:spPr>
        <p:txBody>
          <a:bodyPr wrap="none" rtlCol="0">
            <a:spAutoFit/>
          </a:bodyPr>
          <a:lstStyle/>
          <a:p>
            <a:pPr algn="r"/>
            <a:r>
              <a:rPr lang="en-US" sz="1600" dirty="0" smtClean="0"/>
              <a:t>0</a:t>
            </a:r>
          </a:p>
          <a:p>
            <a:pPr algn="r"/>
            <a:r>
              <a:rPr lang="en-US" sz="1600" dirty="0" smtClean="0"/>
              <a:t>1</a:t>
            </a:r>
          </a:p>
          <a:p>
            <a:pPr algn="r"/>
            <a:r>
              <a:rPr lang="en-US" sz="1600" dirty="0" smtClean="0"/>
              <a:t>2</a:t>
            </a:r>
          </a:p>
          <a:p>
            <a:pPr algn="r"/>
            <a:r>
              <a:rPr lang="en-US" sz="1600" dirty="0" smtClean="0"/>
              <a:t>3</a:t>
            </a:r>
          </a:p>
          <a:p>
            <a:pPr algn="r"/>
            <a:r>
              <a:rPr lang="en-US" sz="1600" dirty="0" smtClean="0"/>
              <a:t>4</a:t>
            </a:r>
          </a:p>
          <a:p>
            <a:pPr algn="r"/>
            <a:r>
              <a:rPr lang="en-US" sz="1600" dirty="0" smtClean="0"/>
              <a:t>5</a:t>
            </a:r>
          </a:p>
          <a:p>
            <a:pPr algn="r"/>
            <a:r>
              <a:rPr lang="en-US" sz="1600" dirty="0" smtClean="0"/>
              <a:t>6</a:t>
            </a:r>
          </a:p>
          <a:p>
            <a:pPr algn="r"/>
            <a:r>
              <a:rPr lang="en-US" sz="1600" dirty="0" smtClean="0"/>
              <a:t>7</a:t>
            </a:r>
          </a:p>
          <a:p>
            <a:pPr algn="r"/>
            <a:r>
              <a:rPr lang="en-US" sz="1600" dirty="0" smtClean="0"/>
              <a:t>8</a:t>
            </a:r>
          </a:p>
          <a:p>
            <a:pPr algn="r"/>
            <a:r>
              <a:rPr lang="en-US" sz="1600" dirty="0"/>
              <a:t>9</a:t>
            </a:r>
            <a:endParaRPr lang="en-US" sz="1600" dirty="0" smtClean="0"/>
          </a:p>
          <a:p>
            <a:pPr algn="r"/>
            <a:r>
              <a:rPr lang="en-US" sz="1600" dirty="0"/>
              <a:t>a</a:t>
            </a:r>
            <a:endParaRPr lang="en-US" sz="1600" dirty="0" smtClean="0"/>
          </a:p>
          <a:p>
            <a:pPr algn="r"/>
            <a:r>
              <a:rPr lang="en-US" sz="1600" dirty="0"/>
              <a:t>b</a:t>
            </a:r>
            <a:endParaRPr lang="en-US" sz="1600" dirty="0" smtClean="0"/>
          </a:p>
          <a:p>
            <a:pPr algn="r"/>
            <a:r>
              <a:rPr lang="en-US" sz="1600" dirty="0"/>
              <a:t>c</a:t>
            </a:r>
            <a:endParaRPr lang="en-US" sz="1600" dirty="0" smtClean="0"/>
          </a:p>
          <a:p>
            <a:pPr algn="r"/>
            <a:r>
              <a:rPr lang="en-US" sz="1600" dirty="0" smtClean="0"/>
              <a:t>d</a:t>
            </a:r>
          </a:p>
          <a:p>
            <a:pPr algn="r"/>
            <a:r>
              <a:rPr lang="en-US" sz="1600" dirty="0"/>
              <a:t>e</a:t>
            </a:r>
            <a:endParaRPr lang="en-US" sz="1600" dirty="0" smtClean="0"/>
          </a:p>
          <a:p>
            <a:pPr algn="r"/>
            <a:r>
              <a:rPr lang="en-US" sz="1600" dirty="0"/>
              <a:t>f</a:t>
            </a:r>
            <a:endParaRPr lang="en-US" sz="1600" dirty="0" smtClean="0"/>
          </a:p>
          <a:p>
            <a:pPr algn="r"/>
            <a:r>
              <a:rPr lang="en-US" sz="1600" dirty="0" smtClean="0"/>
              <a:t>10</a:t>
            </a:r>
          </a:p>
          <a:p>
            <a:pPr algn="r"/>
            <a:r>
              <a:rPr lang="en-US" sz="1600" dirty="0" smtClean="0"/>
              <a:t>11</a:t>
            </a:r>
          </a:p>
          <a:p>
            <a:pPr algn="r"/>
            <a:r>
              <a:rPr lang="en-US" sz="1600" dirty="0" smtClean="0"/>
              <a:t>12</a:t>
            </a:r>
            <a:endParaRPr lang="en-US" sz="800" dirty="0" smtClean="0"/>
          </a:p>
          <a:p>
            <a:pPr algn="r"/>
            <a:r>
              <a:rPr lang="en-US" sz="800" dirty="0" smtClean="0"/>
              <a:t>.</a:t>
            </a:r>
          </a:p>
          <a:p>
            <a:pPr algn="r"/>
            <a:r>
              <a:rPr lang="en-US" sz="800" dirty="0" smtClean="0"/>
              <a:t>.</a:t>
            </a:r>
          </a:p>
        </p:txBody>
      </p:sp>
    </p:spTree>
    <p:extLst>
      <p:ext uri="{BB962C8B-B14F-4D97-AF65-F5344CB8AC3E}">
        <p14:creationId xmlns:p14="http://schemas.microsoft.com/office/powerpoint/2010/main" val="3805517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custDataLst>
              <p:tags r:id="rId1"/>
            </p:custDataLst>
          </p:nvPr>
        </p:nvSpPr>
        <p:spPr>
          <a:ln/>
        </p:spPr>
        <p:txBody>
          <a:bodyPr anchor="ctr" anchorCtr="0">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Number Representations</a:t>
            </a:r>
            <a:endParaRPr lang="en-US" dirty="0"/>
          </a:p>
        </p:txBody>
      </p:sp>
      <p:sp>
        <p:nvSpPr>
          <p:cNvPr id="30722" name="Rectangle 2"/>
          <p:cNvSpPr>
            <a:spLocks noGrp="1" noChangeArrowheads="1"/>
          </p:cNvSpPr>
          <p:nvPr>
            <p:ph idx="1"/>
            <p:custDataLst>
              <p:tags r:id="rId2"/>
            </p:custDataLst>
          </p:nvPr>
        </p:nvSpPr>
        <p:spPr>
          <a:xfrm>
            <a:off x="76200" y="685800"/>
            <a:ext cx="9525000" cy="5638800"/>
          </a:xfrm>
          <a:ln/>
        </p:spPr>
        <p:txBody>
          <a:bodyPr>
            <a:normAutofit/>
          </a:bodyPr>
          <a:lstStyle/>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How to convert a number between different bases?</a:t>
            </a:r>
          </a:p>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chemeClr val="accent5">
                    <a:lumMod val="60000"/>
                    <a:lumOff val="40000"/>
                  </a:schemeClr>
                </a:solidFill>
              </a:rPr>
              <a:t>Base conversion</a:t>
            </a:r>
            <a:r>
              <a:rPr lang="en-US" dirty="0" smtClean="0"/>
              <a:t> </a:t>
            </a:r>
            <a:r>
              <a:rPr lang="en-US" dirty="0"/>
              <a:t>via repetitive division</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Divide </a:t>
            </a:r>
            <a:r>
              <a:rPr lang="en-US" dirty="0"/>
              <a:t>by </a:t>
            </a:r>
            <a:r>
              <a:rPr lang="en-US" dirty="0" smtClean="0"/>
              <a:t>base, write remainder, move </a:t>
            </a:r>
            <a:r>
              <a:rPr lang="en-US" dirty="0"/>
              <a:t>left with </a:t>
            </a:r>
            <a:r>
              <a:rPr lang="en-US" dirty="0" smtClean="0"/>
              <a:t>quotient</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chemeClr val="accent5">
                    <a:lumMod val="60000"/>
                    <a:lumOff val="40000"/>
                  </a:schemeClr>
                </a:solidFill>
              </a:rPr>
              <a:t>637</a:t>
            </a:r>
            <a:r>
              <a:rPr lang="en-US" dirty="0" smtClean="0"/>
              <a:t> </a:t>
            </a:r>
            <a:r>
              <a:rPr lang="en-US" dirty="0" smtClean="0">
                <a:sym typeface="Symbol"/>
              </a:rPr>
              <a:t> </a:t>
            </a:r>
            <a:r>
              <a:rPr lang="en-US" dirty="0">
                <a:sym typeface="Symbol"/>
              </a:rPr>
              <a:t>8</a:t>
            </a:r>
            <a:r>
              <a:rPr lang="en-US" dirty="0" smtClean="0">
                <a:sym typeface="Symbol"/>
              </a:rPr>
              <a:t> = 79	</a:t>
            </a:r>
            <a:r>
              <a:rPr lang="en-US" dirty="0">
                <a:sym typeface="Symbol"/>
              </a:rPr>
              <a:t> </a:t>
            </a:r>
            <a:r>
              <a:rPr lang="en-US" dirty="0" smtClean="0">
                <a:sym typeface="Symbol"/>
              </a:rPr>
              <a:t> remainder  </a:t>
            </a:r>
            <a:r>
              <a:rPr lang="en-US" dirty="0">
                <a:solidFill>
                  <a:schemeClr val="accent5">
                    <a:lumMod val="60000"/>
                    <a:lumOff val="40000"/>
                  </a:schemeClr>
                </a:solidFill>
                <a:sym typeface="Symbol"/>
              </a:rPr>
              <a:t>5</a:t>
            </a:r>
            <a:r>
              <a:rPr lang="en-US" dirty="0" smtClean="0">
                <a:sym typeface="Symbol"/>
              </a:rPr>
              <a:t>   </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79  </a:t>
            </a:r>
            <a:r>
              <a:rPr lang="en-US" dirty="0">
                <a:sym typeface="Symbol"/>
              </a:rPr>
              <a:t>8</a:t>
            </a:r>
            <a:r>
              <a:rPr lang="en-US" dirty="0" smtClean="0">
                <a:sym typeface="Symbol"/>
              </a:rPr>
              <a:t> = 9      remainder   </a:t>
            </a:r>
            <a:r>
              <a:rPr lang="en-US" dirty="0">
                <a:solidFill>
                  <a:schemeClr val="accent5">
                    <a:lumMod val="60000"/>
                    <a:lumOff val="40000"/>
                  </a:schemeClr>
                </a:solidFill>
                <a:sym typeface="Symbol"/>
              </a:rPr>
              <a:t>7</a:t>
            </a:r>
            <a:endParaRPr lang="en-US" dirty="0" smtClean="0">
              <a:solidFill>
                <a:schemeClr val="accent5">
                  <a:lumMod val="60000"/>
                  <a:lumOff val="40000"/>
                </a:schemeClr>
              </a:solidFill>
              <a:sym typeface="Symbol"/>
            </a:endParaRP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9  </a:t>
            </a:r>
            <a:r>
              <a:rPr lang="en-US" dirty="0">
                <a:sym typeface="Symbol"/>
              </a:rPr>
              <a:t>8</a:t>
            </a:r>
            <a:r>
              <a:rPr lang="en-US" dirty="0" smtClean="0">
                <a:sym typeface="Symbol"/>
              </a:rPr>
              <a:t> = 1      remainder   </a:t>
            </a:r>
            <a:r>
              <a:rPr lang="en-US" dirty="0" smtClean="0">
                <a:solidFill>
                  <a:schemeClr val="accent5">
                    <a:lumMod val="60000"/>
                    <a:lumOff val="40000"/>
                  </a:schemeClr>
                </a:solidFill>
                <a:sym typeface="Symbol"/>
              </a:rPr>
              <a:t>1</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chemeClr val="accent1"/>
                </a:solidFill>
                <a:sym typeface="Symbol"/>
              </a:rPr>
              <a:t> </a:t>
            </a:r>
            <a:r>
              <a:rPr lang="en-US" dirty="0" smtClean="0">
                <a:solidFill>
                  <a:schemeClr val="accent1"/>
                </a:solidFill>
                <a:sym typeface="Symbol"/>
              </a:rPr>
              <a:t>   </a:t>
            </a:r>
            <a:r>
              <a:rPr lang="en-US" dirty="0">
                <a:sym typeface="Symbol"/>
              </a:rPr>
              <a:t>1  8 = </a:t>
            </a:r>
            <a:r>
              <a:rPr lang="en-US" dirty="0" smtClean="0">
                <a:sym typeface="Symbol"/>
              </a:rPr>
              <a:t>0      remainder   </a:t>
            </a:r>
            <a:r>
              <a:rPr lang="en-US" dirty="0" smtClean="0">
                <a:solidFill>
                  <a:schemeClr val="accent5">
                    <a:lumMod val="60000"/>
                    <a:lumOff val="40000"/>
                  </a:schemeClr>
                </a:solidFill>
                <a:sym typeface="Symbol"/>
              </a:rPr>
              <a:t>1</a:t>
            </a: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ym typeface="Symbol"/>
            </a:endParaRP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chemeClr val="accent5">
                    <a:lumMod val="60000"/>
                    <a:lumOff val="40000"/>
                  </a:schemeClr>
                </a:solidFill>
                <a:sym typeface="Symbol"/>
              </a:rPr>
              <a:t>637</a:t>
            </a:r>
            <a:r>
              <a:rPr lang="en-US" dirty="0">
                <a:solidFill>
                  <a:schemeClr val="accent1"/>
                </a:solidFill>
                <a:sym typeface="Symbol"/>
              </a:rPr>
              <a:t> </a:t>
            </a:r>
            <a:r>
              <a:rPr lang="en-US" dirty="0">
                <a:sym typeface="Symbol"/>
              </a:rPr>
              <a:t>=</a:t>
            </a:r>
            <a:r>
              <a:rPr lang="en-US" dirty="0">
                <a:solidFill>
                  <a:schemeClr val="accent1"/>
                </a:solidFill>
                <a:sym typeface="Symbol"/>
              </a:rPr>
              <a:t> </a:t>
            </a:r>
            <a:r>
              <a:rPr lang="en-US" dirty="0" smtClean="0">
                <a:solidFill>
                  <a:schemeClr val="accent5">
                    <a:lumMod val="60000"/>
                    <a:lumOff val="40000"/>
                  </a:schemeClr>
                </a:solidFill>
                <a:sym typeface="Symbol"/>
              </a:rPr>
              <a:t>0o 1175</a:t>
            </a:r>
            <a:r>
              <a:rPr lang="en-US" dirty="0" smtClean="0">
                <a:solidFill>
                  <a:schemeClr val="accent1"/>
                </a:solidFill>
                <a:sym typeface="Symbol"/>
              </a:rPr>
              <a:t> </a:t>
            </a:r>
            <a:endParaRPr lang="en-US" dirty="0">
              <a:solidFill>
                <a:schemeClr val="accent1"/>
              </a:solidFill>
              <a:sym typeface="Symbol"/>
            </a:endParaRP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p:txBody>
      </p:sp>
      <p:sp>
        <p:nvSpPr>
          <p:cNvPr id="2" name="Rectangle 1"/>
          <p:cNvSpPr/>
          <p:nvPr/>
        </p:nvSpPr>
        <p:spPr>
          <a:xfrm>
            <a:off x="4648200" y="2514600"/>
            <a:ext cx="3810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029200" y="2362200"/>
            <a:ext cx="2396618" cy="369332"/>
          </a:xfrm>
          <a:prstGeom prst="rect">
            <a:avLst/>
          </a:prstGeom>
          <a:noFill/>
        </p:spPr>
        <p:txBody>
          <a:bodyPr wrap="none" rtlCol="0">
            <a:spAutoFit/>
          </a:bodyPr>
          <a:lstStyle/>
          <a:p>
            <a:r>
              <a:rPr lang="en-US" dirty="0" err="1" smtClean="0">
                <a:solidFill>
                  <a:schemeClr val="accent5">
                    <a:lumMod val="60000"/>
                    <a:lumOff val="40000"/>
                  </a:schemeClr>
                </a:solidFill>
              </a:rPr>
              <a:t>lsb</a:t>
            </a:r>
            <a:r>
              <a:rPr lang="en-US" dirty="0" smtClean="0"/>
              <a:t> (least significant bit)</a:t>
            </a:r>
            <a:endParaRPr lang="en-US" dirty="0"/>
          </a:p>
        </p:txBody>
      </p:sp>
      <p:sp>
        <p:nvSpPr>
          <p:cNvPr id="7" name="TextBox 6"/>
          <p:cNvSpPr txBox="1"/>
          <p:nvPr/>
        </p:nvSpPr>
        <p:spPr>
          <a:xfrm>
            <a:off x="5029200" y="3974068"/>
            <a:ext cx="2555315" cy="369332"/>
          </a:xfrm>
          <a:prstGeom prst="rect">
            <a:avLst/>
          </a:prstGeom>
          <a:noFill/>
        </p:spPr>
        <p:txBody>
          <a:bodyPr wrap="none" rtlCol="0">
            <a:spAutoFit/>
          </a:bodyPr>
          <a:lstStyle/>
          <a:p>
            <a:r>
              <a:rPr lang="en-US" dirty="0" err="1" smtClean="0">
                <a:solidFill>
                  <a:schemeClr val="accent5">
                    <a:lumMod val="60000"/>
                    <a:lumOff val="40000"/>
                  </a:schemeClr>
                </a:solidFill>
              </a:rPr>
              <a:t>msb</a:t>
            </a:r>
            <a:r>
              <a:rPr lang="en-US" dirty="0" smtClean="0"/>
              <a:t> (most significant bit)</a:t>
            </a:r>
            <a:endParaRPr lang="en-US" dirty="0"/>
          </a:p>
        </p:txBody>
      </p:sp>
      <p:sp>
        <p:nvSpPr>
          <p:cNvPr id="8" name="TextBox 7"/>
          <p:cNvSpPr txBox="1"/>
          <p:nvPr/>
        </p:nvSpPr>
        <p:spPr>
          <a:xfrm>
            <a:off x="2370238" y="4964668"/>
            <a:ext cx="449162" cy="369332"/>
          </a:xfrm>
          <a:prstGeom prst="rect">
            <a:avLst/>
          </a:prstGeom>
          <a:noFill/>
        </p:spPr>
        <p:txBody>
          <a:bodyPr wrap="none" rtlCol="0">
            <a:spAutoFit/>
          </a:bodyPr>
          <a:lstStyle/>
          <a:p>
            <a:r>
              <a:rPr lang="en-US" dirty="0" err="1" smtClean="0">
                <a:solidFill>
                  <a:schemeClr val="accent5">
                    <a:lumMod val="60000"/>
                    <a:lumOff val="40000"/>
                  </a:schemeClr>
                </a:solidFill>
              </a:rPr>
              <a:t>lsb</a:t>
            </a:r>
            <a:endParaRPr lang="en-US" dirty="0">
              <a:solidFill>
                <a:schemeClr val="accent5">
                  <a:lumMod val="60000"/>
                  <a:lumOff val="40000"/>
                </a:schemeClr>
              </a:solidFill>
            </a:endParaRPr>
          </a:p>
        </p:txBody>
      </p:sp>
      <p:sp>
        <p:nvSpPr>
          <p:cNvPr id="9" name="TextBox 8"/>
          <p:cNvSpPr txBox="1"/>
          <p:nvPr/>
        </p:nvSpPr>
        <p:spPr>
          <a:xfrm>
            <a:off x="1324392" y="4964668"/>
            <a:ext cx="580608" cy="369332"/>
          </a:xfrm>
          <a:prstGeom prst="rect">
            <a:avLst/>
          </a:prstGeom>
          <a:noFill/>
        </p:spPr>
        <p:txBody>
          <a:bodyPr wrap="none" rtlCol="0">
            <a:spAutoFit/>
          </a:bodyPr>
          <a:lstStyle/>
          <a:p>
            <a:r>
              <a:rPr lang="en-US" dirty="0" err="1" smtClean="0">
                <a:solidFill>
                  <a:schemeClr val="accent5">
                    <a:lumMod val="60000"/>
                    <a:lumOff val="40000"/>
                  </a:schemeClr>
                </a:solidFill>
              </a:rPr>
              <a:t>msb</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36872740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custDataLst>
              <p:tags r:id="rId1"/>
            </p:custDataLst>
          </p:nvPr>
        </p:nvSpPr>
        <p:spPr>
          <a:ln/>
        </p:spPr>
        <p:txBody>
          <a:bodyPr anchor="ctr" anchorCtr="0">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Number Representations</a:t>
            </a:r>
            <a:endParaRPr lang="en-US" dirty="0"/>
          </a:p>
        </p:txBody>
      </p:sp>
      <p:sp>
        <p:nvSpPr>
          <p:cNvPr id="30722" name="Rectangle 2"/>
          <p:cNvSpPr>
            <a:spLocks noGrp="1" noChangeArrowheads="1"/>
          </p:cNvSpPr>
          <p:nvPr>
            <p:ph idx="1"/>
            <p:custDataLst>
              <p:tags r:id="rId2"/>
            </p:custDataLst>
          </p:nvPr>
        </p:nvSpPr>
        <p:spPr>
          <a:xfrm>
            <a:off x="76200" y="685800"/>
            <a:ext cx="9372600" cy="6324600"/>
          </a:xfrm>
          <a:ln/>
        </p:spPr>
        <p:txBody>
          <a:bodyPr>
            <a:normAutofit/>
          </a:bodyPr>
          <a:lstStyle/>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C</a:t>
            </a:r>
            <a:r>
              <a:rPr lang="en-US" dirty="0" smtClean="0"/>
              <a:t>onvert a base 10 number to a base 2 number</a:t>
            </a:r>
          </a:p>
          <a:p>
            <a:pPr>
              <a:lnSpc>
                <a:spcPct val="82000"/>
              </a:lnSpc>
              <a:spcBef>
                <a:spcPts val="7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chemeClr val="accent5">
                    <a:lumMod val="60000"/>
                    <a:lumOff val="40000"/>
                  </a:schemeClr>
                </a:solidFill>
              </a:rPr>
              <a:t>Base conversion </a:t>
            </a:r>
            <a:r>
              <a:rPr lang="en-US" dirty="0" smtClean="0"/>
              <a:t>via repetitive division</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rgbClr val="FF0000"/>
                </a:solidFill>
              </a:rPr>
              <a:t>Divide by base</a:t>
            </a:r>
            <a:r>
              <a:rPr lang="en-US" dirty="0" smtClean="0"/>
              <a:t>, write remainder, move left with quotient</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chemeClr val="accent5">
                    <a:lumMod val="60000"/>
                    <a:lumOff val="40000"/>
                  </a:schemeClr>
                </a:solidFill>
              </a:rPr>
              <a:t>637</a:t>
            </a:r>
            <a:r>
              <a:rPr lang="en-US" dirty="0" smtClean="0"/>
              <a:t> </a:t>
            </a:r>
            <a:r>
              <a:rPr lang="en-US" dirty="0" smtClean="0">
                <a:sym typeface="Symbol"/>
              </a:rPr>
              <a:t> 2 = 318	     remainder  </a:t>
            </a:r>
            <a:r>
              <a:rPr lang="en-US" dirty="0" smtClean="0">
                <a:solidFill>
                  <a:schemeClr val="accent5">
                    <a:lumMod val="60000"/>
                    <a:lumOff val="40000"/>
                  </a:schemeClr>
                </a:solidFill>
                <a:sym typeface="Symbol"/>
              </a:rPr>
              <a:t>1</a:t>
            </a:r>
            <a:r>
              <a:rPr lang="en-US" dirty="0" smtClean="0">
                <a:sym typeface="Symbol"/>
              </a:rPr>
              <a:t>   </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ym typeface="Symbol"/>
              </a:rPr>
              <a:t>318  2 = 159     remainder   </a:t>
            </a:r>
            <a:r>
              <a:rPr lang="en-US" dirty="0" smtClean="0">
                <a:solidFill>
                  <a:schemeClr val="accent5">
                    <a:lumMod val="60000"/>
                    <a:lumOff val="40000"/>
                  </a:schemeClr>
                </a:solidFill>
                <a:sym typeface="Symbol"/>
              </a:rPr>
              <a:t>0</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ym typeface="Symbol"/>
              </a:rPr>
              <a:t>159  2 = 79       remainder   </a:t>
            </a:r>
            <a:r>
              <a:rPr lang="en-US" dirty="0" smtClean="0">
                <a:solidFill>
                  <a:schemeClr val="accent5">
                    <a:lumMod val="60000"/>
                    <a:lumOff val="40000"/>
                  </a:schemeClr>
                </a:solidFill>
                <a:sym typeface="Symbol"/>
              </a:rPr>
              <a:t>1</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79  2 = 39       remainder   </a:t>
            </a:r>
            <a:r>
              <a:rPr lang="en-US" dirty="0" smtClean="0">
                <a:solidFill>
                  <a:schemeClr val="accent5">
                    <a:lumMod val="60000"/>
                    <a:lumOff val="40000"/>
                  </a:schemeClr>
                </a:solidFill>
                <a:sym typeface="Symbol"/>
              </a:rPr>
              <a:t>1</a:t>
            </a:r>
            <a:endParaRPr lang="en-US" dirty="0" smtClean="0">
              <a:solidFill>
                <a:schemeClr val="accent5">
                  <a:lumMod val="60000"/>
                  <a:lumOff val="40000"/>
                </a:schemeClr>
              </a:solidFill>
            </a:endParaRP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39  2 = 19       remainder   </a:t>
            </a:r>
            <a:r>
              <a:rPr lang="en-US" dirty="0">
                <a:solidFill>
                  <a:schemeClr val="accent5">
                    <a:lumMod val="60000"/>
                    <a:lumOff val="40000"/>
                  </a:schemeClr>
                </a:solidFill>
                <a:sym typeface="Symbol"/>
              </a:rPr>
              <a:t>1</a:t>
            </a:r>
            <a:endParaRPr lang="en-US" dirty="0" smtClean="0">
              <a:solidFill>
                <a:schemeClr val="accent5">
                  <a:lumMod val="60000"/>
                  <a:lumOff val="40000"/>
                </a:schemeClr>
              </a:solidFill>
            </a:endParaRP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19  2 = 9         remainder   </a:t>
            </a:r>
            <a:r>
              <a:rPr lang="en-US" dirty="0">
                <a:solidFill>
                  <a:schemeClr val="accent5">
                    <a:lumMod val="60000"/>
                    <a:lumOff val="40000"/>
                  </a:schemeClr>
                </a:solidFill>
                <a:sym typeface="Symbol"/>
              </a:rPr>
              <a:t>1</a:t>
            </a:r>
            <a:endParaRPr lang="en-US" dirty="0" smtClean="0">
              <a:solidFill>
                <a:schemeClr val="accent5">
                  <a:lumMod val="60000"/>
                  <a:lumOff val="40000"/>
                </a:schemeClr>
              </a:solidFill>
            </a:endParaRP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9 </a:t>
            </a:r>
            <a:r>
              <a:rPr lang="en-US" dirty="0">
                <a:sym typeface="Symbol"/>
              </a:rPr>
              <a:t> 2 = 4</a:t>
            </a:r>
            <a:r>
              <a:rPr lang="en-US" dirty="0" smtClean="0">
                <a:sym typeface="Symbol"/>
              </a:rPr>
              <a:t>         remainder   </a:t>
            </a:r>
            <a:r>
              <a:rPr lang="en-US" dirty="0" smtClean="0">
                <a:solidFill>
                  <a:schemeClr val="accent5">
                    <a:lumMod val="60000"/>
                    <a:lumOff val="40000"/>
                  </a:schemeClr>
                </a:solidFill>
                <a:sym typeface="Symbol"/>
              </a:rPr>
              <a:t>1</a:t>
            </a:r>
            <a:endParaRPr lang="en-US" dirty="0">
              <a:solidFill>
                <a:schemeClr val="accent5">
                  <a:lumMod val="60000"/>
                  <a:lumOff val="40000"/>
                </a:schemeClr>
              </a:solidFill>
            </a:endParaRP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4 </a:t>
            </a:r>
            <a:r>
              <a:rPr lang="en-US" dirty="0">
                <a:sym typeface="Symbol"/>
              </a:rPr>
              <a:t> 2 = 2</a:t>
            </a:r>
            <a:r>
              <a:rPr lang="en-US" dirty="0" smtClean="0">
                <a:sym typeface="Symbol"/>
              </a:rPr>
              <a:t>         remainder   </a:t>
            </a:r>
            <a:r>
              <a:rPr lang="en-US" dirty="0" smtClean="0">
                <a:solidFill>
                  <a:schemeClr val="accent5">
                    <a:lumMod val="60000"/>
                    <a:lumOff val="40000"/>
                  </a:schemeClr>
                </a:solidFill>
                <a:sym typeface="Symbol"/>
              </a:rPr>
              <a:t>0</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2 </a:t>
            </a:r>
            <a:r>
              <a:rPr lang="en-US" dirty="0">
                <a:sym typeface="Symbol"/>
              </a:rPr>
              <a:t> 2 = </a:t>
            </a:r>
            <a:r>
              <a:rPr lang="en-US" dirty="0" smtClean="0">
                <a:sym typeface="Symbol"/>
              </a:rPr>
              <a:t>1         remainder   </a:t>
            </a:r>
            <a:r>
              <a:rPr lang="en-US" dirty="0" smtClean="0">
                <a:solidFill>
                  <a:schemeClr val="accent5">
                    <a:lumMod val="60000"/>
                    <a:lumOff val="40000"/>
                  </a:schemeClr>
                </a:solidFill>
                <a:sym typeface="Symbol"/>
              </a:rPr>
              <a:t>0</a:t>
            </a:r>
          </a:p>
          <a:p>
            <a:pPr lvl="1">
              <a:lnSpc>
                <a:spcPct val="8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ym typeface="Symbol"/>
              </a:rPr>
              <a:t> </a:t>
            </a:r>
            <a:r>
              <a:rPr lang="en-US" dirty="0" smtClean="0">
                <a:sym typeface="Symbol"/>
              </a:rPr>
              <a:t>   1 </a:t>
            </a:r>
            <a:r>
              <a:rPr lang="en-US" dirty="0">
                <a:sym typeface="Symbol"/>
              </a:rPr>
              <a:t> </a:t>
            </a:r>
            <a:r>
              <a:rPr lang="en-US" dirty="0" smtClean="0">
                <a:sym typeface="Symbol"/>
              </a:rPr>
              <a:t>2 = 0         remainder   </a:t>
            </a:r>
            <a:r>
              <a:rPr lang="en-US" dirty="0" smtClean="0">
                <a:solidFill>
                  <a:schemeClr val="accent5">
                    <a:lumMod val="60000"/>
                    <a:lumOff val="40000"/>
                  </a:schemeClr>
                </a:solidFill>
                <a:sym typeface="Symbol"/>
              </a:rPr>
              <a:t>1</a:t>
            </a:r>
          </a:p>
          <a:p>
            <a:pPr>
              <a:lnSpc>
                <a:spcPct val="82000"/>
              </a:lnSpc>
              <a:spcBef>
                <a:spcPts val="600"/>
              </a:spcBef>
              <a:buClr>
                <a:srgbClr val="FFFF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chemeClr val="accent5">
                    <a:lumMod val="60000"/>
                    <a:lumOff val="40000"/>
                  </a:schemeClr>
                </a:solidFill>
                <a:sym typeface="Symbol"/>
              </a:rPr>
              <a:t>637</a:t>
            </a:r>
            <a:r>
              <a:rPr lang="en-US" sz="2800" dirty="0" smtClean="0">
                <a:solidFill>
                  <a:schemeClr val="accent1"/>
                </a:solidFill>
                <a:sym typeface="Symbol"/>
              </a:rPr>
              <a:t> </a:t>
            </a:r>
            <a:r>
              <a:rPr lang="en-US" sz="2800" dirty="0" smtClean="0">
                <a:sym typeface="Symbol"/>
              </a:rPr>
              <a:t>=</a:t>
            </a:r>
            <a:r>
              <a:rPr lang="en-US" sz="2800" dirty="0" smtClean="0">
                <a:solidFill>
                  <a:schemeClr val="accent1"/>
                </a:solidFill>
                <a:sym typeface="Symbol"/>
              </a:rPr>
              <a:t> </a:t>
            </a:r>
            <a:r>
              <a:rPr lang="en-US" sz="2800" dirty="0" smtClean="0">
                <a:solidFill>
                  <a:schemeClr val="accent5">
                    <a:lumMod val="60000"/>
                    <a:lumOff val="40000"/>
                  </a:schemeClr>
                </a:solidFill>
                <a:sym typeface="Symbol"/>
              </a:rPr>
              <a:t>10 0111 1101</a:t>
            </a:r>
            <a:r>
              <a:rPr lang="en-US" sz="2800" dirty="0" smtClean="0">
                <a:solidFill>
                  <a:schemeClr val="accent1"/>
                </a:solidFill>
                <a:sym typeface="Symbol"/>
              </a:rPr>
              <a:t> </a:t>
            </a:r>
            <a:r>
              <a:rPr lang="en-US" sz="2800" dirty="0" smtClean="0">
                <a:sym typeface="Symbol"/>
              </a:rPr>
              <a:t>(can also be written as </a:t>
            </a:r>
            <a:r>
              <a:rPr lang="en-US" sz="2800" dirty="0" smtClean="0">
                <a:solidFill>
                  <a:schemeClr val="accent5">
                    <a:lumMod val="60000"/>
                    <a:lumOff val="40000"/>
                  </a:schemeClr>
                </a:solidFill>
                <a:sym typeface="Symbol"/>
              </a:rPr>
              <a:t>0b10 0111 1101</a:t>
            </a:r>
            <a:r>
              <a:rPr lang="en-US" sz="2800" dirty="0" smtClean="0">
                <a:sym typeface="Symbol"/>
              </a:rPr>
              <a:t>)</a:t>
            </a:r>
            <a:endParaRPr lang="en-US" sz="2800" dirty="0" smtClean="0">
              <a:solidFill>
                <a:schemeClr val="accent1"/>
              </a:solidFill>
              <a:sym typeface="Symbol"/>
            </a:endParaRPr>
          </a:p>
        </p:txBody>
      </p:sp>
      <p:sp>
        <p:nvSpPr>
          <p:cNvPr id="2" name="Rectangle 1"/>
          <p:cNvSpPr/>
          <p:nvPr/>
        </p:nvSpPr>
        <p:spPr>
          <a:xfrm>
            <a:off x="4804619" y="2089666"/>
            <a:ext cx="529381"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19504" y="1905000"/>
            <a:ext cx="2396618" cy="369332"/>
          </a:xfrm>
          <a:prstGeom prst="rect">
            <a:avLst/>
          </a:prstGeom>
          <a:noFill/>
        </p:spPr>
        <p:txBody>
          <a:bodyPr wrap="none" rtlCol="0">
            <a:spAutoFit/>
          </a:bodyPr>
          <a:lstStyle/>
          <a:p>
            <a:r>
              <a:rPr lang="en-US" dirty="0" err="1" smtClean="0">
                <a:solidFill>
                  <a:schemeClr val="accent5">
                    <a:lumMod val="60000"/>
                    <a:lumOff val="40000"/>
                  </a:schemeClr>
                </a:solidFill>
              </a:rPr>
              <a:t>lsb</a:t>
            </a:r>
            <a:r>
              <a:rPr lang="en-US" dirty="0" smtClean="0"/>
              <a:t> (least significant bit)</a:t>
            </a:r>
            <a:endParaRPr lang="en-US" dirty="0"/>
          </a:p>
        </p:txBody>
      </p:sp>
      <p:sp>
        <p:nvSpPr>
          <p:cNvPr id="7" name="TextBox 6"/>
          <p:cNvSpPr txBox="1"/>
          <p:nvPr/>
        </p:nvSpPr>
        <p:spPr>
          <a:xfrm>
            <a:off x="5359957" y="6049879"/>
            <a:ext cx="2555315" cy="369332"/>
          </a:xfrm>
          <a:prstGeom prst="rect">
            <a:avLst/>
          </a:prstGeom>
          <a:noFill/>
        </p:spPr>
        <p:txBody>
          <a:bodyPr wrap="none" rtlCol="0">
            <a:spAutoFit/>
          </a:bodyPr>
          <a:lstStyle/>
          <a:p>
            <a:r>
              <a:rPr lang="en-US" dirty="0" err="1" smtClean="0">
                <a:solidFill>
                  <a:schemeClr val="accent5">
                    <a:lumMod val="60000"/>
                    <a:lumOff val="40000"/>
                  </a:schemeClr>
                </a:solidFill>
              </a:rPr>
              <a:t>msb</a:t>
            </a:r>
            <a:r>
              <a:rPr lang="en-US" dirty="0" smtClean="0"/>
              <a:t> (most significant bit)</a:t>
            </a:r>
            <a:endParaRPr lang="en-US" dirty="0"/>
          </a:p>
        </p:txBody>
      </p:sp>
      <p:sp>
        <p:nvSpPr>
          <p:cNvPr id="8" name="Rectangle 7"/>
          <p:cNvSpPr/>
          <p:nvPr/>
        </p:nvSpPr>
        <p:spPr>
          <a:xfrm>
            <a:off x="4804619" y="3766066"/>
            <a:ext cx="529381"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00600" y="5442466"/>
            <a:ext cx="529381"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27438" y="6564868"/>
            <a:ext cx="449162" cy="369332"/>
          </a:xfrm>
          <a:prstGeom prst="rect">
            <a:avLst/>
          </a:prstGeom>
          <a:noFill/>
        </p:spPr>
        <p:txBody>
          <a:bodyPr wrap="none" rtlCol="0">
            <a:spAutoFit/>
          </a:bodyPr>
          <a:lstStyle/>
          <a:p>
            <a:r>
              <a:rPr lang="en-US" dirty="0" err="1" smtClean="0">
                <a:solidFill>
                  <a:schemeClr val="accent5">
                    <a:lumMod val="60000"/>
                    <a:lumOff val="40000"/>
                  </a:schemeClr>
                </a:solidFill>
              </a:rPr>
              <a:t>lsb</a:t>
            </a:r>
            <a:endParaRPr lang="en-US" dirty="0">
              <a:solidFill>
                <a:schemeClr val="accent5">
                  <a:lumMod val="60000"/>
                  <a:lumOff val="40000"/>
                </a:schemeClr>
              </a:solidFill>
            </a:endParaRPr>
          </a:p>
        </p:txBody>
      </p:sp>
      <p:sp>
        <p:nvSpPr>
          <p:cNvPr id="11" name="TextBox 10"/>
          <p:cNvSpPr txBox="1"/>
          <p:nvPr/>
        </p:nvSpPr>
        <p:spPr>
          <a:xfrm>
            <a:off x="638592" y="6564868"/>
            <a:ext cx="580608" cy="369332"/>
          </a:xfrm>
          <a:prstGeom prst="rect">
            <a:avLst/>
          </a:prstGeom>
          <a:noFill/>
        </p:spPr>
        <p:txBody>
          <a:bodyPr wrap="none" rtlCol="0">
            <a:spAutoFit/>
          </a:bodyPr>
          <a:lstStyle/>
          <a:p>
            <a:r>
              <a:rPr lang="en-US" dirty="0" err="1" smtClean="0">
                <a:solidFill>
                  <a:schemeClr val="accent5">
                    <a:lumMod val="60000"/>
                    <a:lumOff val="40000"/>
                  </a:schemeClr>
                </a:solidFill>
              </a:rPr>
              <a:t>msb</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9674449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2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72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722">
                                            <p:txEl>
                                              <p:pRg st="13" end="13"/>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8" grpId="0" animBg="1"/>
      <p:bldP spid="9" grpId="0" animBg="1"/>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3410">
      <a:dk1>
        <a:srgbClr val="FFFFFF"/>
      </a:dk1>
      <a:lt1>
        <a:sysClr val="window" lastClr="FFFFFF"/>
      </a:lt1>
      <a:dk2>
        <a:srgbClr val="000000"/>
      </a:dk2>
      <a:lt2>
        <a:srgbClr val="D8D8D8"/>
      </a:lt2>
      <a:accent1>
        <a:srgbClr val="FFFF00"/>
      </a:accent1>
      <a:accent2>
        <a:srgbClr val="FF0000"/>
      </a:accent2>
      <a:accent3>
        <a:srgbClr val="7030A0"/>
      </a:accent3>
      <a:accent4>
        <a:srgbClr val="0070C0"/>
      </a:accent4>
      <a:accent5>
        <a:srgbClr val="00B0F0"/>
      </a:accent5>
      <a:accent6>
        <a:srgbClr val="FFC000"/>
      </a:accent6>
      <a:hlink>
        <a:srgbClr val="6565FF"/>
      </a:hlink>
      <a:folHlink>
        <a:srgbClr val="A2A2A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3399</TotalTime>
  <Words>3642</Words>
  <Application>Microsoft Office PowerPoint</Application>
  <PresentationFormat>On-screen Show (4:3)</PresentationFormat>
  <Paragraphs>730</Paragraphs>
  <Slides>30</Slides>
  <Notes>23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Symbol</vt:lpstr>
      <vt:lpstr>Wingdings</vt:lpstr>
      <vt:lpstr>Office Theme</vt:lpstr>
      <vt:lpstr>Numbers and Arithmetic</vt:lpstr>
      <vt:lpstr>Outline</vt:lpstr>
      <vt:lpstr>Number Representations</vt:lpstr>
      <vt:lpstr>Number Representations</vt:lpstr>
      <vt:lpstr>Number Representations</vt:lpstr>
      <vt:lpstr>Number Representations: Activity #1 Counting</vt:lpstr>
      <vt:lpstr>Number Representations: Activity #1 Counting</vt:lpstr>
      <vt:lpstr>Number Representations</vt:lpstr>
      <vt:lpstr>Number Representations</vt:lpstr>
      <vt:lpstr>Range of Values</vt:lpstr>
      <vt:lpstr>Number Representations</vt:lpstr>
      <vt:lpstr>Number Representations</vt:lpstr>
      <vt:lpstr>Number Representations</vt:lpstr>
      <vt:lpstr>Number Representations Summary</vt:lpstr>
      <vt:lpstr>Binary Addition</vt:lpstr>
      <vt:lpstr>Outline</vt:lpstr>
      <vt:lpstr>Next Goal</vt:lpstr>
      <vt:lpstr>First Attempt: Sign/Magnitude Representation</vt:lpstr>
      <vt:lpstr>Second Attempt: One’s complement</vt:lpstr>
      <vt:lpstr>Two’s Complement Representation</vt:lpstr>
      <vt:lpstr>Two’s Complement Representation</vt:lpstr>
      <vt:lpstr>Two’s Complement</vt:lpstr>
      <vt:lpstr>Two’s Complement</vt:lpstr>
      <vt:lpstr>Two’s Complement Facts</vt:lpstr>
      <vt:lpstr>Sign Extension &amp; Truncation</vt:lpstr>
      <vt:lpstr>Two’s Complement Addition</vt:lpstr>
      <vt:lpstr>Two’s Complement Addition</vt:lpstr>
      <vt:lpstr>Two’s Complement Addition</vt:lpstr>
      <vt:lpstr>Binary Subtraction</vt:lpstr>
      <vt:lpstr>Takeaway</vt:lpstr>
    </vt:vector>
  </TitlesOfParts>
  <Company>Cornell University Computing and Information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Hakim Weatherspoon</dc:creator>
  <cp:lastModifiedBy>Yue, Jianhui Dr.</cp:lastModifiedBy>
  <cp:revision>221</cp:revision>
  <dcterms:created xsi:type="dcterms:W3CDTF">2012-11-28T14:27:55Z</dcterms:created>
  <dcterms:modified xsi:type="dcterms:W3CDTF">2015-08-31T18:18:42Z</dcterms:modified>
</cp:coreProperties>
</file>