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7"/>
  </p:notesMasterIdLst>
  <p:handoutMasterIdLst>
    <p:handoutMasterId r:id="rId38"/>
  </p:handoutMasterIdLst>
  <p:sldIdLst>
    <p:sldId id="270" r:id="rId3"/>
    <p:sldId id="322" r:id="rId4"/>
    <p:sldId id="367" r:id="rId5"/>
    <p:sldId id="324" r:id="rId6"/>
    <p:sldId id="325" r:id="rId7"/>
    <p:sldId id="326" r:id="rId8"/>
    <p:sldId id="327" r:id="rId9"/>
    <p:sldId id="328" r:id="rId10"/>
    <p:sldId id="329" r:id="rId11"/>
    <p:sldId id="368" r:id="rId12"/>
    <p:sldId id="369" r:id="rId13"/>
    <p:sldId id="331" r:id="rId14"/>
    <p:sldId id="332" r:id="rId15"/>
    <p:sldId id="333" r:id="rId16"/>
    <p:sldId id="370" r:id="rId17"/>
    <p:sldId id="334" r:id="rId18"/>
    <p:sldId id="335" r:id="rId19"/>
    <p:sldId id="336" r:id="rId20"/>
    <p:sldId id="337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71" r:id="rId33"/>
    <p:sldId id="365" r:id="rId34"/>
    <p:sldId id="366" r:id="rId35"/>
    <p:sldId id="34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0091A-3AA1-4766-ABCF-8F866D66486C}">
          <p14:sldIdLst>
            <p14:sldId id="270"/>
            <p14:sldId id="322"/>
            <p14:sldId id="367"/>
            <p14:sldId id="324"/>
            <p14:sldId id="325"/>
            <p14:sldId id="326"/>
            <p14:sldId id="327"/>
            <p14:sldId id="328"/>
            <p14:sldId id="329"/>
            <p14:sldId id="368"/>
            <p14:sldId id="369"/>
            <p14:sldId id="331"/>
            <p14:sldId id="332"/>
            <p14:sldId id="333"/>
            <p14:sldId id="370"/>
            <p14:sldId id="334"/>
            <p14:sldId id="335"/>
            <p14:sldId id="336"/>
            <p14:sldId id="337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71"/>
            <p14:sldId id="365"/>
            <p14:sldId id="366"/>
            <p14:sldId id="348"/>
          </p14:sldIdLst>
        </p14:section>
        <p14:section name="Untitled Section" id="{7D060FB0-24ED-4F32-A565-7F8E61073F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4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63C6B-8E39-4D4D-AD81-C7B81887CAA0}" type="datetime4">
              <a:rPr lang="en-US" altLang="en-US" smtClean="0">
                <a:latin typeface="Times New Roman" panose="02020603050405020304" pitchFamily="18" charset="0"/>
              </a:rPr>
              <a:pPr/>
              <a:t>September 2,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237B0-C121-47A7-9E27-CC1258AA16E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266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701C7-3BA6-4130-97EA-E2A39D66DBF8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5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AE691D-96B7-4C58-9E0C-CB52FB0A5F4F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2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2A468F-439C-4012-8823-2F41D8211482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87B07D-8B51-4E11-88BE-88EFF790FEB5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9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0554C8-CEFE-43A3-A004-03DBE8A3ED28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7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D65B6E-80FE-46BF-B037-3D619E19F21C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1BD347-A8B9-4927-9930-28CAD424B620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15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61D284-C192-4C58-95AE-65AD5A954DDB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A7B09A-C970-4079-BA75-83F86353C1B1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102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57E5B6-AC03-40ED-B1E9-A0099EBFFDDF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1AB3A-B002-4E60-8EAF-861B669D0802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729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BAED7F-298E-4820-A501-297F3329FAAE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E3B511-658F-452B-948B-11CD85D04388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474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5A17C3-C4E0-46DD-951C-47EA3EA887FB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33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A98EA8-3B19-4BB8-9513-94897614B3BE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55AFF7-ACA6-4B05-8157-F54A4E2DC06B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1381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B293B1-F06B-4D62-8E47-26C0B4FBC7FB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D2476-0865-4A34-9238-A80594C87F38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867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90748-59B6-47DC-8428-F4F1BB5CEAA4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3CED73-4CC4-4FAE-8540-1DEF0E07BD68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2737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1BC40D-3ED5-41BB-A0D3-0490EFED10AF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934E95-3AD3-4A19-8AD9-6187B32C4BCA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355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41EA8E-600B-41A7-A3BA-10F500312AD3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6E5A54-2400-4CB1-B2D1-68532939B7E4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9415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7BA422-43D7-4C1F-9FA4-FEC2BF6A63A5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74D6C-7BB1-4E87-9B08-4954D13B03C8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6969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9180B-FB96-42F1-A8DD-9CEF71A149F2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926D64-F1C6-4830-BC74-60E6673483B3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5077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C48E7-4725-4C5A-8D52-335A8806EF80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3F1CF4-DC6F-4E3F-85E3-CA2AA23FFC1B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937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7B909E-8F8D-4B25-AA6D-715587F335A9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77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8C1B14-0D4C-460E-ABAD-9B80F5E45074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44EB85-8F10-4313-A59D-EC6AA1AC6B13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044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EE7F5A-00C0-43A0-AA45-1CFEBCC793E5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7F24D-4D5F-4312-A86A-C9485D7A1734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7989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99BE30-063F-42DA-9A83-4BDC023221CD}" type="datetime3">
              <a:rPr lang="en-AU" altLang="en-US" smtClean="0">
                <a:latin typeface="Times New Roman" panose="02020603050405020304" pitchFamily="18" charset="0"/>
              </a:rPr>
              <a:pPr/>
              <a:t>2 September, 2015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026D9D-FFC9-4B0B-9FEF-2FB6A1F7992D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7908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AEA734-3AB0-4DFF-9B3A-09463A3F2C1D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A8676E-3616-49F3-A3B9-AB9D2AFBB044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4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CA0BA1-8752-48D3-AF05-9E6473E7ADFB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5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880EF0-4DB8-49B3-B71F-352608607650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9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0C077A-0312-4525-9CA6-07DCDAC0DABC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0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5B5FF3-75F5-4517-9A99-63A07AC733BC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3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3A9F8B-8D88-436C-A3E0-03384E09CAE1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2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81-4F0B-4135-8DC2-4EF0F248BCA7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667-F908-40FF-8AD9-C9D1FC952123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D67-19A9-4606-A980-EC581BDB112A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711-8ABD-4011-ABF2-206586D4EAA2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9D9-50F6-4CC5-8A16-FF8E625C40C2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1CFD-3F19-490B-A1D4-03D9EB5B4BAF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D7B4-DC61-42B8-A572-754D644FE275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0A-5760-4543-9F77-2658A6E406AA}" type="datetime1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578-6D34-4647-A4E4-6EC9E953CFF4}" type="datetime1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2CD-D3C0-4470-B049-7DFD7B7E140B}" type="datetime1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26-EA21-4F9B-8011-67795EBB5BAE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2BC-1983-425F-A3E2-145E0452A2B6}" type="datetime1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86F9-2A04-45DD-BFA2-D422139FAB8B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Float Pointe Numbers</a:t>
            </a:r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40612" y="4011030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 Dr. Jianhui Yue</a:t>
            </a:r>
          </a:p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 2015  CSE, Miami Univ.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88219" y="5532424"/>
            <a:ext cx="370425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en-US" dirty="0"/>
              <a:t>Notes adapted </a:t>
            </a:r>
            <a:r>
              <a:rPr lang="en-US" altLang="en-US" dirty="0" smtClean="0"/>
              <a:t>from </a:t>
            </a:r>
            <a:r>
              <a:rPr lang="en-US" dirty="0"/>
              <a:t>James 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8219" y="6169580"/>
            <a:ext cx="370425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Reading Textbook P196~210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Significand is also called fraction</a:t>
            </a:r>
          </a:p>
          <a:p>
            <a:r>
              <a:rPr lang="en-US" dirty="0" smtClean="0"/>
              <a:t>The significand is a faction with base 2</a:t>
            </a:r>
          </a:p>
          <a:p>
            <a:r>
              <a:rPr lang="en-US" dirty="0" smtClean="0"/>
              <a:t>Assume  significand to be  s1s2s3…</a:t>
            </a:r>
          </a:p>
          <a:p>
            <a:r>
              <a:rPr lang="en-US" dirty="0" smtClean="0"/>
              <a:t>Its value is  0.s1s2s3…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     = ( s1*2</a:t>
            </a:r>
            <a:r>
              <a:rPr lang="en-US" baseline="30000" dirty="0" smtClean="0"/>
              <a:t>-1 </a:t>
            </a:r>
            <a:r>
              <a:rPr lang="en-US" dirty="0" smtClean="0"/>
              <a:t>+ s2*2</a:t>
            </a:r>
            <a:r>
              <a:rPr lang="en-US" baseline="30000" dirty="0" smtClean="0"/>
              <a:t>-2 </a:t>
            </a:r>
            <a:r>
              <a:rPr lang="en-US" dirty="0" smtClean="0"/>
              <a:t>+ s3*2</a:t>
            </a:r>
            <a:r>
              <a:rPr lang="en-US" baseline="30000" dirty="0" smtClean="0"/>
              <a:t>-3</a:t>
            </a:r>
            <a:r>
              <a:rPr lang="en-US" dirty="0" smtClean="0"/>
              <a:t>+ …)</a:t>
            </a:r>
            <a:r>
              <a:rPr lang="en-US" baseline="-25000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   0.1011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= (1*2</a:t>
            </a:r>
            <a:r>
              <a:rPr lang="en-US" baseline="30000" dirty="0" smtClean="0"/>
              <a:t>-1 </a:t>
            </a:r>
            <a:r>
              <a:rPr lang="en-US" dirty="0" smtClean="0"/>
              <a:t>+ 1*2</a:t>
            </a:r>
            <a:r>
              <a:rPr lang="en-US" baseline="30000" dirty="0" smtClean="0"/>
              <a:t>-3</a:t>
            </a:r>
            <a:r>
              <a:rPr lang="en-US" dirty="0" smtClean="0"/>
              <a:t> + 1*2</a:t>
            </a:r>
            <a:r>
              <a:rPr lang="en-US" baseline="30000" dirty="0" smtClean="0"/>
              <a:t>-4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5450" y="203200"/>
            <a:ext cx="9029700" cy="1325563"/>
          </a:xfrm>
        </p:spPr>
        <p:txBody>
          <a:bodyPr/>
          <a:lstStyle/>
          <a:p>
            <a:r>
              <a:rPr lang="en-US" dirty="0" smtClean="0"/>
              <a:t>Calculate Significand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2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9334500" y="4496584"/>
            <a:ext cx="923925" cy="812528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62301" y="4410075"/>
            <a:ext cx="1924049" cy="1220132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3525042"/>
            <a:ext cx="9791700" cy="259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(-1)</a:t>
            </a:r>
            <a:r>
              <a:rPr lang="en-US" sz="5400" baseline="30000" dirty="0" smtClean="0"/>
              <a:t>s</a:t>
            </a:r>
            <a:r>
              <a:rPr lang="en-US" sz="5400" dirty="0" smtClean="0"/>
              <a:t>*(Significand)*2</a:t>
            </a:r>
            <a:r>
              <a:rPr lang="en-US" sz="5400" baseline="30000" dirty="0" smtClean="0"/>
              <a:t>Exponent</a:t>
            </a:r>
          </a:p>
          <a:p>
            <a:pPr marL="0" indent="0">
              <a:buNone/>
            </a:pPr>
            <a:r>
              <a:rPr lang="en-US" sz="5400" baseline="30000" dirty="0"/>
              <a:t> </a:t>
            </a:r>
            <a:r>
              <a:rPr lang="en-US" sz="5400" baseline="30000" dirty="0" smtClean="0"/>
              <a:t>  </a:t>
            </a:r>
            <a:r>
              <a:rPr lang="en-US" sz="5400" dirty="0" smtClean="0"/>
              <a:t>=</a:t>
            </a:r>
            <a:r>
              <a:rPr lang="en-US" baseline="30000" dirty="0" smtClean="0"/>
              <a:t> </a:t>
            </a:r>
            <a:r>
              <a:rPr lang="en-US" sz="5400" dirty="0" smtClean="0"/>
              <a:t>1 * (0.1)</a:t>
            </a:r>
            <a:r>
              <a:rPr lang="en-US" sz="5400" baseline="-25000" dirty="0" smtClean="0"/>
              <a:t>2</a:t>
            </a:r>
            <a:r>
              <a:rPr lang="en-US" sz="5400" dirty="0" smtClean="0"/>
              <a:t> *2</a:t>
            </a:r>
            <a:r>
              <a:rPr lang="en-US" sz="5400" baseline="30000" dirty="0" smtClean="0"/>
              <a:t>(6)</a:t>
            </a:r>
            <a:r>
              <a:rPr lang="en-US" sz="5400" dirty="0" smtClean="0"/>
              <a:t>=</a:t>
            </a:r>
            <a:r>
              <a:rPr lang="en-US" sz="5400" dirty="0"/>
              <a:t>2</a:t>
            </a:r>
            <a:r>
              <a:rPr lang="en-US" sz="5400" baseline="30000" dirty="0" smtClean="0"/>
              <a:t>(-1)</a:t>
            </a:r>
            <a:r>
              <a:rPr lang="en-US" sz="5400" dirty="0"/>
              <a:t> *2</a:t>
            </a:r>
            <a:r>
              <a:rPr lang="en-US" sz="5400" baseline="30000" dirty="0"/>
              <a:t>(6</a:t>
            </a:r>
            <a:r>
              <a:rPr lang="en-US" sz="5400" baseline="30000" dirty="0" smtClean="0"/>
              <a:t>)</a:t>
            </a:r>
            <a:r>
              <a:rPr lang="en-US" sz="5400" dirty="0" smtClean="0"/>
              <a:t>= 2</a:t>
            </a:r>
            <a:r>
              <a:rPr lang="en-US" sz="5400" baseline="30000" dirty="0"/>
              <a:t>5</a:t>
            </a:r>
            <a:endParaRPr lang="en-US" sz="5400" dirty="0" smtClean="0"/>
          </a:p>
          <a:p>
            <a:pPr marL="0" indent="0">
              <a:buNone/>
            </a:pPr>
            <a:r>
              <a:rPr lang="en-US" baseline="30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320675"/>
            <a:ext cx="9029700" cy="1325563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5" name="Picture 5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500982"/>
            <a:ext cx="61864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Brace 6"/>
          <p:cNvSpPr/>
          <p:nvPr/>
        </p:nvSpPr>
        <p:spPr>
          <a:xfrm rot="16200000">
            <a:off x="3869531" y="1783559"/>
            <a:ext cx="509589" cy="192404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469857" y="1221581"/>
            <a:ext cx="509589" cy="302895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4700" y="3039548"/>
            <a:ext cx="16954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Exponent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926" y="3039548"/>
            <a:ext cx="16954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Significand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3713" y="5751273"/>
            <a:ext cx="1809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 binary fraction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19650" y="5442348"/>
            <a:ext cx="2143125" cy="49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8388" y="3627198"/>
            <a:ext cx="1809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 decimal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  <a:endCxn id="18" idx="7"/>
          </p:cNvCxnSpPr>
          <p:nvPr/>
        </p:nvCxnSpPr>
        <p:spPr>
          <a:xfrm flipH="1">
            <a:off x="10123119" y="3996530"/>
            <a:ext cx="740144" cy="61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5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46980" y="1404893"/>
            <a:ext cx="9264291" cy="66104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altLang="en-US" sz="2300" dirty="0">
                <a:latin typeface="Arial" panose="020B0604020202020204" pitchFamily="34" charset="0"/>
              </a:rPr>
              <a:t>The illustrations shown at the right are </a:t>
            </a:r>
            <a:r>
              <a:rPr lang="en-US" altLang="en-US" sz="2300" i="1" dirty="0">
                <a:latin typeface="Arial" panose="020B0604020202020204" pitchFamily="34" charset="0"/>
              </a:rPr>
              <a:t>all</a:t>
            </a:r>
            <a:r>
              <a:rPr lang="en-US" altLang="en-US" sz="2300" dirty="0">
                <a:latin typeface="Arial" panose="020B0604020202020204" pitchFamily="34" charset="0"/>
              </a:rPr>
              <a:t> equivalent representations for 32 using our simplified model.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altLang="en-US" baseline="-25000" dirty="0" smtClean="0"/>
          </a:p>
        </p:txBody>
      </p:sp>
      <p:pic>
        <p:nvPicPr>
          <p:cNvPr id="13315" name="Picture 7" descr="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603" y="2805198"/>
            <a:ext cx="3345888" cy="30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9"/>
          <p:cNvSpPr>
            <a:spLocks noGrp="1" noChangeArrowheads="1"/>
          </p:cNvSpPr>
          <p:nvPr>
            <p:ph type="title"/>
          </p:nvPr>
        </p:nvSpPr>
        <p:spPr>
          <a:xfrm>
            <a:off x="1919786" y="191975"/>
            <a:ext cx="8384458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Synonymous Representations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19786" y="5776624"/>
            <a:ext cx="87186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dirty="0" smtClean="0">
                <a:latin typeface="Arial" panose="020B0604020202020204" pitchFamily="34" charset="0"/>
              </a:rPr>
              <a:t>Not only do these </a:t>
            </a:r>
            <a:r>
              <a:rPr lang="en-US" altLang="en-US" sz="2400" dirty="0">
                <a:latin typeface="Arial" panose="020B0604020202020204" pitchFamily="34" charset="0"/>
              </a:rPr>
              <a:t>synonymous representations waste space, but they can also cause confusion.</a:t>
            </a:r>
            <a:endParaRPr lang="en-US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517490" y="2041009"/>
            <a:ext cx="338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(-1)</a:t>
            </a:r>
            <a:r>
              <a:rPr lang="en-US" baseline="30000" dirty="0"/>
              <a:t>s</a:t>
            </a:r>
            <a:r>
              <a:rPr lang="en-US" dirty="0"/>
              <a:t>*(Significand)*2</a:t>
            </a:r>
            <a:r>
              <a:rPr lang="en-US" baseline="30000" dirty="0"/>
              <a:t>Exponent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0860" y="3618044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0.01)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2</a:t>
            </a:r>
            <a:r>
              <a:rPr lang="en-US" baseline="30000" dirty="0" smtClean="0"/>
              <a:t>(7)</a:t>
            </a:r>
            <a:r>
              <a:rPr lang="en-US" dirty="0" smtClean="0"/>
              <a:t>=</a:t>
            </a:r>
            <a:r>
              <a:rPr lang="en-US" dirty="0"/>
              <a:t>2</a:t>
            </a:r>
            <a:r>
              <a:rPr lang="en-US" baseline="30000" dirty="0" smtClean="0"/>
              <a:t>(-2)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2</a:t>
            </a:r>
            <a:r>
              <a:rPr lang="en-US" baseline="30000" dirty="0" smtClean="0"/>
              <a:t>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70860" y="3014193"/>
            <a:ext cx="241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(0.1)</a:t>
            </a:r>
            <a:r>
              <a:rPr lang="en-US" baseline="-25000" smtClean="0"/>
              <a:t>2</a:t>
            </a:r>
            <a:r>
              <a:rPr lang="en-US" smtClean="0"/>
              <a:t> *2</a:t>
            </a:r>
            <a:r>
              <a:rPr lang="en-US" baseline="30000" smtClean="0"/>
              <a:t>(6)</a:t>
            </a:r>
            <a:r>
              <a:rPr lang="en-US" smtClean="0"/>
              <a:t>=2</a:t>
            </a:r>
            <a:r>
              <a:rPr lang="en-US" baseline="30000" smtClean="0"/>
              <a:t>(-1)</a:t>
            </a:r>
            <a:r>
              <a:rPr lang="en-US" smtClean="0"/>
              <a:t> *2</a:t>
            </a:r>
            <a:r>
              <a:rPr lang="en-US" baseline="30000" smtClean="0"/>
              <a:t>(6)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860" y="4331785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0.001)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2</a:t>
            </a:r>
            <a:r>
              <a:rPr lang="en-US" baseline="30000" dirty="0" smtClean="0"/>
              <a:t>(8)</a:t>
            </a:r>
            <a:r>
              <a:rPr lang="en-US" dirty="0" smtClean="0"/>
              <a:t>=</a:t>
            </a:r>
            <a:r>
              <a:rPr lang="en-US" dirty="0"/>
              <a:t>2</a:t>
            </a:r>
            <a:r>
              <a:rPr lang="en-US" baseline="30000" dirty="0" smtClean="0"/>
              <a:t>(-3)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2</a:t>
            </a:r>
            <a:r>
              <a:rPr lang="en-US" baseline="30000" dirty="0" smtClean="0"/>
              <a:t>(8)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70860" y="5120302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0.0001)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2</a:t>
            </a:r>
            <a:r>
              <a:rPr lang="en-US" baseline="30000" dirty="0" smtClean="0"/>
              <a:t>(9)</a:t>
            </a:r>
            <a:r>
              <a:rPr lang="en-US" dirty="0" smtClean="0"/>
              <a:t>=</a:t>
            </a:r>
            <a:r>
              <a:rPr lang="en-US" dirty="0"/>
              <a:t>2</a:t>
            </a:r>
            <a:r>
              <a:rPr lang="en-US" baseline="30000" dirty="0" smtClean="0"/>
              <a:t>(-4)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2</a:t>
            </a:r>
            <a:r>
              <a:rPr lang="en-US" baseline="30000" dirty="0" smtClean="0"/>
              <a:t>(9)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65078" y="5090215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2</a:t>
            </a:r>
            <a:r>
              <a:rPr lang="en-US" baseline="30000" dirty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01428" y="359144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2</a:t>
            </a:r>
            <a:r>
              <a:rPr lang="en-US" baseline="30000" dirty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65078" y="4247764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2</a:t>
            </a:r>
            <a:r>
              <a:rPr lang="en-US" baseline="30000" dirty="0"/>
              <a:t>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01428" y="301238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2</a:t>
            </a:r>
            <a:r>
              <a:rPr lang="en-US" baseline="300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6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2895600"/>
            <a:ext cx="8229600" cy="1828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</a:rPr>
              <a:t>Another problem with our system is that we have made no allowances for negative exponents.  We have no way to express 0.5 (=2 </a:t>
            </a:r>
            <a:r>
              <a:rPr lang="en-US" altLang="en-US" sz="2600" baseline="30000" dirty="0">
                <a:latin typeface="Arial" panose="020B0604020202020204" pitchFamily="34" charset="0"/>
              </a:rPr>
              <a:t>-1</a:t>
            </a:r>
            <a:r>
              <a:rPr lang="en-US" altLang="en-US" sz="2600" dirty="0">
                <a:latin typeface="Arial" panose="020B0604020202020204" pitchFamily="34" charset="0"/>
              </a:rPr>
              <a:t>)!  (Notice that there is no sign in the exponent field.)</a:t>
            </a:r>
          </a:p>
        </p:txBody>
      </p:sp>
      <p:pic>
        <p:nvPicPr>
          <p:cNvPr id="14339" name="Picture 4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2743200" y="1066800"/>
            <a:ext cx="6134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971800" y="4953000"/>
            <a:ext cx="5638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200" b="1">
                <a:solidFill>
                  <a:srgbClr val="CC3300"/>
                </a:solidFill>
              </a:rPr>
              <a:t>    All of these problems can be fixed with no changes to our basic model.</a:t>
            </a: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</a:rPr>
              <a:t>No Negative Exponents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3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66800"/>
            <a:ext cx="7696200" cy="398145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en-US" altLang="en-US" sz="2600" dirty="0">
                <a:latin typeface="Arial" panose="020B0604020202020204" pitchFamily="34" charset="0"/>
              </a:rPr>
              <a:t>To resolve the problem of synonymous forms, </a:t>
            </a:r>
            <a:r>
              <a:rPr lang="en-US" altLang="en-US" sz="2600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we establish a rule that the first digit of the significand must be 1, with no ones to the left of the radix point</a:t>
            </a:r>
            <a:r>
              <a:rPr lang="en-US" altLang="en-US" sz="2600" dirty="0">
                <a:latin typeface="Arial" panose="020B0604020202020204" pitchFamily="34" charset="0"/>
              </a:rPr>
              <a:t>.  </a:t>
            </a:r>
          </a:p>
          <a:p>
            <a:endParaRPr lang="en-US" altLang="en-US" sz="2600" dirty="0" smtClean="0">
              <a:latin typeface="Arial" panose="020B0604020202020204" pitchFamily="34" charset="0"/>
            </a:endParaRPr>
          </a:p>
          <a:p>
            <a:r>
              <a:rPr lang="en-US" altLang="en-US" sz="2600" dirty="0" smtClean="0">
                <a:latin typeface="Arial" panose="020B0604020202020204" pitchFamily="34" charset="0"/>
              </a:rPr>
              <a:t>This </a:t>
            </a:r>
            <a:r>
              <a:rPr lang="en-US" altLang="en-US" sz="2600" dirty="0">
                <a:latin typeface="Arial" panose="020B0604020202020204" pitchFamily="34" charset="0"/>
              </a:rPr>
              <a:t>process, called </a:t>
            </a:r>
            <a:r>
              <a:rPr lang="en-US" altLang="en-US" sz="2600" i="1" dirty="0">
                <a:solidFill>
                  <a:srgbClr val="C00000"/>
                </a:solidFill>
                <a:latin typeface="Arial" panose="020B0604020202020204" pitchFamily="34" charset="0"/>
              </a:rPr>
              <a:t>normalization</a:t>
            </a:r>
            <a:r>
              <a:rPr lang="en-US" altLang="en-US" sz="2600" dirty="0">
                <a:latin typeface="Arial" panose="020B0604020202020204" pitchFamily="34" charset="0"/>
              </a:rPr>
              <a:t>, results in a unique pattern for each floating-point number</a:t>
            </a:r>
            <a:r>
              <a:rPr lang="en-US" altLang="en-US" sz="2600" dirty="0" smtClean="0">
                <a:latin typeface="Arial" panose="020B0604020202020204" pitchFamily="34" charset="0"/>
              </a:rPr>
              <a:t>.</a:t>
            </a:r>
            <a:r>
              <a:rPr lang="en-US" altLang="en-US" dirty="0" smtClean="0"/>
              <a:t>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For </a:t>
            </a:r>
            <a:r>
              <a:rPr lang="en-US" altLang="en-US" dirty="0" smtClean="0"/>
              <a:t>example,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</a:t>
            </a:r>
            <a:r>
              <a:rPr lang="en-US" altLang="en-US" dirty="0" smtClean="0"/>
              <a:t>4.5 </a:t>
            </a:r>
            <a:r>
              <a:rPr lang="en-US" altLang="en-US" dirty="0" smtClean="0"/>
              <a:t>= 100.1 x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0                   </a:t>
            </a:r>
            <a:r>
              <a:rPr lang="en-US" altLang="en-US" dirty="0" smtClean="0"/>
              <a:t>(1)</a:t>
            </a:r>
          </a:p>
          <a:p>
            <a:pPr marL="457200" lvl="1" indent="0">
              <a:buNone/>
            </a:pPr>
            <a:r>
              <a:rPr lang="en-US" altLang="en-US" baseline="30000" dirty="0"/>
              <a:t> </a:t>
            </a:r>
            <a:r>
              <a:rPr lang="en-US" altLang="en-US" baseline="30000" dirty="0" smtClean="0"/>
              <a:t>        </a:t>
            </a:r>
            <a:r>
              <a:rPr lang="en-US" altLang="en-US" dirty="0" smtClean="0"/>
              <a:t> 4.5 </a:t>
            </a:r>
            <a:r>
              <a:rPr lang="en-US" altLang="en-US" dirty="0" smtClean="0"/>
              <a:t>= </a:t>
            </a:r>
            <a:r>
              <a:rPr lang="en-US" altLang="en-US" dirty="0" smtClean="0"/>
              <a:t>1.001 x 2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/>
              <a:t>            (2)</a:t>
            </a:r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4.5 </a:t>
            </a:r>
            <a:r>
              <a:rPr lang="en-US" altLang="en-US" dirty="0" smtClean="0"/>
              <a:t>= </a:t>
            </a:r>
            <a:r>
              <a:rPr lang="en-US" altLang="en-US" dirty="0" smtClean="0"/>
              <a:t>0.1001 x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3               </a:t>
            </a:r>
            <a:r>
              <a:rPr lang="en-US" altLang="en-US" dirty="0" smtClean="0"/>
              <a:t>(3)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 lvl="1">
              <a:spcBef>
                <a:spcPct val="40000"/>
              </a:spcBef>
              <a:buFontTx/>
              <a:buNone/>
            </a:pPr>
            <a:endParaRPr lang="en-US" altLang="en-US" sz="2200" baseline="-25000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438400" y="5943600"/>
            <a:ext cx="7086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200" b="1">
                <a:solidFill>
                  <a:srgbClr val="CC3300"/>
                </a:solidFill>
              </a:rPr>
              <a:t>    </a:t>
            </a:r>
            <a:r>
              <a:rPr lang="en-US" altLang="en-US" sz="2200" b="1" i="1">
                <a:solidFill>
                  <a:srgbClr val="CC3300"/>
                </a:solidFill>
              </a:rPr>
              <a:t>In our simple instructional model, we use no implied bits.</a:t>
            </a:r>
            <a:endParaRPr lang="en-US" altLang="en-US" sz="2200" b="1">
              <a:solidFill>
                <a:srgbClr val="CC3300"/>
              </a:solidFill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Normalization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2826692"/>
            <a:ext cx="68580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all significands must have the form 0.1xxxxxxxx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5179368"/>
            <a:ext cx="612457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/>
              <a:t>: which one is normalized?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2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62125" y="1644650"/>
            <a:ext cx="8543925" cy="4351338"/>
          </a:xfrm>
        </p:spPr>
        <p:txBody>
          <a:bodyPr/>
          <a:lstStyle/>
          <a:p>
            <a:r>
              <a:rPr lang="en-US" dirty="0" smtClean="0"/>
              <a:t>As you left shift the significand by N , increase exponent by N</a:t>
            </a:r>
          </a:p>
          <a:p>
            <a:r>
              <a:rPr lang="en-US" altLang="en-US" dirty="0"/>
              <a:t>100.1 x </a:t>
            </a:r>
            <a:r>
              <a:rPr lang="en-US" altLang="en-US" dirty="0" smtClean="0"/>
              <a:t>2</a:t>
            </a:r>
            <a:r>
              <a:rPr lang="en-US" altLang="en-US" baseline="30000" dirty="0"/>
              <a:t>5</a:t>
            </a:r>
            <a:r>
              <a:rPr lang="en-US" altLang="en-US" baseline="30000" dirty="0" smtClean="0"/>
              <a:t>  </a:t>
            </a:r>
          </a:p>
          <a:p>
            <a:r>
              <a:rPr lang="en-US" baseline="30000" dirty="0" smtClean="0"/>
              <a:t>=</a:t>
            </a:r>
            <a:r>
              <a:rPr lang="en-US" dirty="0" smtClean="0"/>
              <a:t> 0.1001 x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5+2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As you </a:t>
            </a:r>
            <a:r>
              <a:rPr lang="en-US" dirty="0" smtClean="0"/>
              <a:t>right </a:t>
            </a:r>
            <a:r>
              <a:rPr lang="en-US" dirty="0"/>
              <a:t>shift the significand by N , </a:t>
            </a:r>
            <a:r>
              <a:rPr lang="en-US" dirty="0" smtClean="0"/>
              <a:t>decrease </a:t>
            </a:r>
            <a:r>
              <a:rPr lang="en-US" dirty="0"/>
              <a:t>exponent by N</a:t>
            </a:r>
          </a:p>
          <a:p>
            <a:r>
              <a:rPr lang="en-US" altLang="en-US" dirty="0" smtClean="0"/>
              <a:t>0.001 </a:t>
            </a:r>
            <a:r>
              <a:rPr lang="en-US" altLang="en-US" dirty="0"/>
              <a:t>x 2</a:t>
            </a:r>
            <a:r>
              <a:rPr lang="en-US" altLang="en-US" baseline="30000" dirty="0"/>
              <a:t>5  </a:t>
            </a:r>
          </a:p>
          <a:p>
            <a:r>
              <a:rPr lang="en-US" baseline="30000" dirty="0"/>
              <a:t>=</a:t>
            </a:r>
            <a:r>
              <a:rPr lang="en-US" dirty="0"/>
              <a:t> </a:t>
            </a:r>
            <a:r>
              <a:rPr lang="en-US" dirty="0" smtClean="0"/>
              <a:t>0.1 </a:t>
            </a:r>
            <a:r>
              <a:rPr lang="en-US" dirty="0"/>
              <a:t>x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5-2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5450" y="193675"/>
            <a:ext cx="9029700" cy="1325563"/>
          </a:xfrm>
        </p:spPr>
        <p:txBody>
          <a:bodyPr/>
          <a:lstStyle/>
          <a:p>
            <a:r>
              <a:rPr lang="en-US" dirty="0" smtClean="0"/>
              <a:t>How to normalize?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6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19200"/>
            <a:ext cx="76962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</a:rPr>
              <a:t>To provide for negative exponents, we will use a </a:t>
            </a:r>
            <a:r>
              <a:rPr lang="en-US" altLang="en-US" sz="2600" i="1" dirty="0">
                <a:latin typeface="Arial" panose="020B0604020202020204" pitchFamily="34" charset="0"/>
              </a:rPr>
              <a:t>biased exponent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2600" dirty="0">
                <a:latin typeface="Arial" panose="020B0604020202020204" pitchFamily="34" charset="0"/>
              </a:rPr>
              <a:t>A bias is a number that is approximately midway in the range of values expressible by the exponent.  </a:t>
            </a:r>
            <a:r>
              <a:rPr lang="en-US" alt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We subtract the bias from the value in the exponent to determine its true value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en-US" dirty="0" smtClean="0"/>
              <a:t>In our case, we have a 5-bit exponent.  We will use 16 for our bias.  This is called </a:t>
            </a:r>
            <a:r>
              <a:rPr lang="en-US" altLang="en-US" i="1" dirty="0" smtClean="0"/>
              <a:t>excess-16</a:t>
            </a:r>
            <a:r>
              <a:rPr lang="en-US" altLang="en-US" dirty="0" smtClean="0"/>
              <a:t> representation.</a:t>
            </a:r>
          </a:p>
          <a:p>
            <a:r>
              <a:rPr lang="en-US" altLang="en-US" sz="2600" dirty="0">
                <a:latin typeface="Arial" panose="020B0604020202020204" pitchFamily="34" charset="0"/>
              </a:rPr>
              <a:t>In our model, exponent values less than 16 are negative, representing fractional numbers.</a:t>
            </a:r>
            <a:endParaRPr lang="en-US" altLang="en-US" sz="2600" baseline="-25000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13601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4" y="4379914"/>
            <a:ext cx="620712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3276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Example:</a:t>
            </a:r>
          </a:p>
          <a:p>
            <a:pPr lvl="1">
              <a:spcBef>
                <a:spcPct val="40000"/>
              </a:spcBef>
            </a:pPr>
            <a:r>
              <a:rPr lang="en-US" altLang="en-US" smtClean="0"/>
              <a:t>Express 32</a:t>
            </a:r>
            <a:r>
              <a:rPr lang="en-US" altLang="en-US" baseline="-25000" smtClean="0"/>
              <a:t>10</a:t>
            </a:r>
            <a:r>
              <a:rPr lang="en-US" altLang="en-US" smtClean="0"/>
              <a:t> in the revised 14-bit floating-point model.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latin typeface="Arial" panose="020B0604020202020204" pitchFamily="34" charset="0"/>
              </a:rPr>
              <a:t>We know that 32 = 1.0 x 2</a:t>
            </a:r>
            <a:r>
              <a:rPr lang="en-US" altLang="en-US" sz="2400" baseline="30000">
                <a:latin typeface="Arial" panose="020B0604020202020204" pitchFamily="34" charset="0"/>
              </a:rPr>
              <a:t>5</a:t>
            </a:r>
            <a:r>
              <a:rPr lang="en-US" altLang="en-US" sz="2400">
                <a:latin typeface="Arial" panose="020B0604020202020204" pitchFamily="34" charset="0"/>
              </a:rPr>
              <a:t> = 0.1 x 2</a:t>
            </a:r>
            <a:r>
              <a:rPr lang="en-US" altLang="en-US" sz="2400" baseline="30000">
                <a:latin typeface="Arial" panose="020B0604020202020204" pitchFamily="34" charset="0"/>
              </a:rPr>
              <a:t>6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To use our excess 16 biased exponent, we add 16 to 6, giving 22</a:t>
            </a:r>
            <a:r>
              <a:rPr lang="en-US" altLang="en-US" sz="2400" baseline="-25000">
                <a:latin typeface="Arial" panose="020B0604020202020204" pitchFamily="34" charset="0"/>
              </a:rPr>
              <a:t>10</a:t>
            </a:r>
            <a:r>
              <a:rPr lang="en-US" altLang="en-US" sz="2400">
                <a:latin typeface="Arial" panose="020B0604020202020204" pitchFamily="34" charset="0"/>
              </a:rPr>
              <a:t> (=10110</a:t>
            </a:r>
            <a:r>
              <a:rPr lang="en-US" altLang="en-US" sz="2400" baseline="-25000"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). 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So we have: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08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4" y="4495800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3276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altLang="en-US" smtClean="0"/>
              <a:t>Express 0.0625</a:t>
            </a:r>
            <a:r>
              <a:rPr lang="en-US" altLang="en-US" baseline="-25000" smtClean="0"/>
              <a:t>10</a:t>
            </a:r>
            <a:r>
              <a:rPr lang="en-US" altLang="en-US" smtClean="0"/>
              <a:t> in the revised 14-bit floating-point model.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We know that 0.0625 is 2</a:t>
            </a:r>
            <a:r>
              <a:rPr lang="en-US" altLang="en-US" sz="2400" baseline="30000">
                <a:latin typeface="Arial" panose="020B0604020202020204" pitchFamily="34" charset="0"/>
              </a:rPr>
              <a:t>-4</a:t>
            </a:r>
            <a:r>
              <a:rPr lang="en-US" altLang="en-US" sz="2400">
                <a:latin typeface="Arial" panose="020B0604020202020204" pitchFamily="34" charset="0"/>
              </a:rPr>
              <a:t>.  So in (binary) scientific notation 0.0625 = 1.0 x 2</a:t>
            </a:r>
            <a:r>
              <a:rPr lang="en-US" altLang="en-US" sz="2400" baseline="30000">
                <a:latin typeface="Arial" panose="020B0604020202020204" pitchFamily="34" charset="0"/>
              </a:rPr>
              <a:t>-4</a:t>
            </a:r>
            <a:r>
              <a:rPr lang="en-US" altLang="en-US" sz="2400">
                <a:latin typeface="Arial" panose="020B0604020202020204" pitchFamily="34" charset="0"/>
              </a:rPr>
              <a:t> = 0.1 x 2</a:t>
            </a:r>
            <a:r>
              <a:rPr lang="en-US" altLang="en-US" sz="2400" baseline="30000">
                <a:latin typeface="Arial" panose="020B0604020202020204" pitchFamily="34" charset="0"/>
              </a:rPr>
              <a:t> -3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To use our excess 16 biased exponent, we add 16 to -3, giving 13</a:t>
            </a:r>
            <a:r>
              <a:rPr lang="en-US" altLang="en-US" sz="2400" baseline="-25000">
                <a:latin typeface="Arial" panose="020B0604020202020204" pitchFamily="34" charset="0"/>
              </a:rPr>
              <a:t>10</a:t>
            </a:r>
            <a:r>
              <a:rPr lang="en-US" altLang="en-US" sz="2400">
                <a:latin typeface="Arial" panose="020B0604020202020204" pitchFamily="34" charset="0"/>
              </a:rPr>
              <a:t> (=01101</a:t>
            </a:r>
            <a:r>
              <a:rPr lang="en-US" altLang="en-US" sz="2400" baseline="-25000"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). 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8682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4498975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143000"/>
            <a:ext cx="7923212" cy="3276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altLang="en-US" smtClean="0"/>
              <a:t>Express -26.625</a:t>
            </a:r>
            <a:r>
              <a:rPr lang="en-US" altLang="en-US" baseline="-25000" smtClean="0"/>
              <a:t>10</a:t>
            </a:r>
            <a:r>
              <a:rPr lang="en-US" altLang="en-US" smtClean="0"/>
              <a:t> in the revised 14-bit floating-point model.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We find 26.625</a:t>
            </a:r>
            <a:r>
              <a:rPr lang="en-US" altLang="en-US" sz="2400" baseline="-25000">
                <a:latin typeface="Arial" panose="020B0604020202020204" pitchFamily="34" charset="0"/>
              </a:rPr>
              <a:t>10</a:t>
            </a:r>
            <a:r>
              <a:rPr lang="en-US" altLang="en-US" sz="2400">
                <a:latin typeface="Arial" panose="020B0604020202020204" pitchFamily="34" charset="0"/>
              </a:rPr>
              <a:t> = 11010.101</a:t>
            </a:r>
            <a:r>
              <a:rPr lang="en-US" altLang="en-US" sz="2400" baseline="-25000"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.  Normalizing, we have: 26.625</a:t>
            </a:r>
            <a:r>
              <a:rPr lang="en-US" altLang="en-US" sz="2400" baseline="-25000">
                <a:latin typeface="Arial" panose="020B0604020202020204" pitchFamily="34" charset="0"/>
              </a:rPr>
              <a:t>10</a:t>
            </a:r>
            <a:r>
              <a:rPr lang="en-US" altLang="en-US" sz="2400">
                <a:latin typeface="Arial" panose="020B0604020202020204" pitchFamily="34" charset="0"/>
              </a:rPr>
              <a:t> = 0.11010101 x 2</a:t>
            </a:r>
            <a:r>
              <a:rPr lang="en-US" altLang="en-US" sz="2400" baseline="30000">
                <a:latin typeface="Arial" panose="020B0604020202020204" pitchFamily="34" charset="0"/>
              </a:rPr>
              <a:t> 5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To use our excess 16 biased exponent, we add 16 to 5, giving 21</a:t>
            </a:r>
            <a:r>
              <a:rPr lang="en-US" altLang="en-US" sz="2400" baseline="-25000">
                <a:latin typeface="Arial" panose="020B0604020202020204" pitchFamily="34" charset="0"/>
              </a:rPr>
              <a:t>10</a:t>
            </a:r>
            <a:r>
              <a:rPr lang="en-US" altLang="en-US" sz="2400">
                <a:latin typeface="Arial" panose="020B0604020202020204" pitchFamily="34" charset="0"/>
              </a:rPr>
              <a:t> (=10101</a:t>
            </a:r>
            <a:r>
              <a:rPr lang="en-US" altLang="en-US" sz="2400" baseline="-25000"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). We also need a 1 in the sign bit. 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8640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38400" y="1219200"/>
            <a:ext cx="7315200" cy="4191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Two’s complement representation deal with signed integer values only.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Without modification, these formats are not useful in scientific or business applications that deal with real number values.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Floating-point representation solves this problem.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Real Numbers</a:t>
            </a:r>
          </a:p>
        </p:txBody>
      </p:sp>
    </p:spTree>
    <p:extLst>
      <p:ext uri="{BB962C8B-B14F-4D97-AF65-F5344CB8AC3E}">
        <p14:creationId xmlns:p14="http://schemas.microsoft.com/office/powerpoint/2010/main" val="22763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Standard</a:t>
            </a:r>
            <a:endParaRPr lang="en-AU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Defined by IEEE Std 754-1985</a:t>
            </a:r>
          </a:p>
          <a:p>
            <a:pPr eaLnBrk="1" hangingPunct="1"/>
            <a:r>
              <a:rPr lang="en-US" altLang="en-US" smtClean="0"/>
              <a:t>Developed in response to divergence of representations</a:t>
            </a:r>
          </a:p>
          <a:p>
            <a:pPr lvl="1" eaLnBrk="1" hangingPunct="1"/>
            <a:r>
              <a:rPr lang="en-US" altLang="en-US" smtClean="0"/>
              <a:t>Portability issues for scientific code</a:t>
            </a:r>
          </a:p>
          <a:p>
            <a:pPr eaLnBrk="1" hangingPunct="1"/>
            <a:r>
              <a:rPr lang="en-US" altLang="en-US" smtClean="0"/>
              <a:t>Now almost universally adopted</a:t>
            </a:r>
          </a:p>
          <a:p>
            <a:pPr eaLnBrk="1" hangingPunct="1"/>
            <a:r>
              <a:rPr lang="en-US" altLang="en-US" smtClean="0"/>
              <a:t>Two representations</a:t>
            </a:r>
          </a:p>
          <a:p>
            <a:pPr lvl="1" eaLnBrk="1" hangingPunct="1"/>
            <a:r>
              <a:rPr lang="en-US" altLang="en-US" smtClean="0"/>
              <a:t>Single precision (32-bit)</a:t>
            </a:r>
          </a:p>
          <a:p>
            <a:pPr lvl="1" eaLnBrk="1" hangingPunct="1"/>
            <a:r>
              <a:rPr lang="en-US" altLang="en-US" smtClean="0"/>
              <a:t>Double precision (64-bit) 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758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8214" y="3573464"/>
            <a:ext cx="8270875" cy="2663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3073401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3432176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5018089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3360739" y="1196976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5951539" y="1196976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single: 23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000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8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Single-Precision Range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Exponents 00000000 and 11111111 reserved</a:t>
            </a:r>
          </a:p>
          <a:p>
            <a:pPr eaLnBrk="1" hangingPunct="1"/>
            <a:r>
              <a:rPr lang="en-US" altLang="en-US"/>
              <a:t>Smallest value</a:t>
            </a:r>
          </a:p>
          <a:p>
            <a:pPr lvl="1" eaLnBrk="1" hangingPunct="1"/>
            <a:r>
              <a:rPr lang="en-US" altLang="en-US"/>
              <a:t>Exponent: 00000001</a:t>
            </a:r>
            <a:br>
              <a:rPr lang="en-US" altLang="en-US"/>
            </a:br>
            <a:r>
              <a:rPr lang="en-US" altLang="en-US"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Fraction: 000…00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±1.0 × 2</a:t>
            </a:r>
            <a:r>
              <a:rPr lang="en-US" altLang="en-US" baseline="30000">
                <a:sym typeface="Symbol" panose="05050102010706020507" pitchFamily="18" charset="2"/>
              </a:rPr>
              <a:t>–126</a:t>
            </a:r>
            <a:r>
              <a:rPr lang="en-US" altLang="en-US">
                <a:sym typeface="Symbol" panose="05050102010706020507" pitchFamily="18" charset="2"/>
              </a:rPr>
              <a:t> ≈ ±1.2 × 10</a:t>
            </a:r>
            <a:r>
              <a:rPr lang="en-US" altLang="en-US" baseline="3000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exponent: 11111110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Fraction: 111…11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±2.0 × 2</a:t>
            </a:r>
            <a:r>
              <a:rPr lang="en-US" altLang="en-US" baseline="30000">
                <a:sym typeface="Symbol" panose="05050102010706020507" pitchFamily="18" charset="2"/>
              </a:rPr>
              <a:t>+127</a:t>
            </a:r>
            <a:r>
              <a:rPr lang="en-US" altLang="en-US">
                <a:sym typeface="Symbol" panose="05050102010706020507" pitchFamily="18" charset="2"/>
              </a:rPr>
              <a:t> ≈ ±3.4 × 10</a:t>
            </a:r>
            <a:r>
              <a:rPr lang="en-US" altLang="en-US" baseline="30000">
                <a:sym typeface="Symbol" panose="05050102010706020507" pitchFamily="18" charset="2"/>
              </a:rPr>
              <a:t>+38</a:t>
            </a:r>
          </a:p>
        </p:txBody>
      </p:sp>
    </p:spTree>
    <p:extLst>
      <p:ext uri="{BB962C8B-B14F-4D97-AF65-F5344CB8AC3E}">
        <p14:creationId xmlns:p14="http://schemas.microsoft.com/office/powerpoint/2010/main" val="16242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Double-Precision Range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Exponents 0000…00 and 1111…11 reserved</a:t>
            </a:r>
          </a:p>
          <a:p>
            <a:pPr eaLnBrk="1" hangingPunct="1"/>
            <a:r>
              <a:rPr lang="en-US" altLang="en-US"/>
              <a:t>Smallest value</a:t>
            </a:r>
          </a:p>
          <a:p>
            <a:pPr lvl="1" eaLnBrk="1" hangingPunct="1"/>
            <a:r>
              <a:rPr lang="en-US" altLang="en-US"/>
              <a:t>Exponent: 00000000001</a:t>
            </a:r>
            <a:br>
              <a:rPr lang="en-US" altLang="en-US"/>
            </a:br>
            <a:r>
              <a:rPr lang="en-US" altLang="en-US"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Fraction: 000…00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±1.0 × 2</a:t>
            </a:r>
            <a:r>
              <a:rPr lang="en-US" altLang="en-US" baseline="30000">
                <a:sym typeface="Symbol" panose="05050102010706020507" pitchFamily="18" charset="2"/>
              </a:rPr>
              <a:t>–1022</a:t>
            </a:r>
            <a:r>
              <a:rPr lang="en-US" altLang="en-US">
                <a:sym typeface="Symbol" panose="05050102010706020507" pitchFamily="18" charset="2"/>
              </a:rPr>
              <a:t> ≈ ±2.2 × 10</a:t>
            </a:r>
            <a:r>
              <a:rPr lang="en-US" altLang="en-US" baseline="3000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Exponent: 11111111110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Fraction: 111…11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±2.0 × 2</a:t>
            </a:r>
            <a:r>
              <a:rPr lang="en-US" altLang="en-US" baseline="30000">
                <a:sym typeface="Symbol" panose="05050102010706020507" pitchFamily="18" charset="2"/>
              </a:rPr>
              <a:t>+1023</a:t>
            </a:r>
            <a:r>
              <a:rPr lang="en-US" altLang="en-US">
                <a:sym typeface="Symbol" panose="05050102010706020507" pitchFamily="18" charset="2"/>
              </a:rPr>
              <a:t> ≈ ±1.8 × 10</a:t>
            </a:r>
            <a:r>
              <a:rPr lang="en-US" altLang="en-US" baseline="30000">
                <a:sym typeface="Symbol" panose="05050102010706020507" pitchFamily="18" charset="2"/>
              </a:rPr>
              <a:t>+308</a:t>
            </a:r>
          </a:p>
        </p:txBody>
      </p:sp>
    </p:spTree>
    <p:extLst>
      <p:ext uri="{BB962C8B-B14F-4D97-AF65-F5344CB8AC3E}">
        <p14:creationId xmlns:p14="http://schemas.microsoft.com/office/powerpoint/2010/main" val="23647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precision</a:t>
            </a:r>
          </a:p>
          <a:p>
            <a:pPr lvl="1" eaLnBrk="1" hangingPunct="1"/>
            <a:r>
              <a:rPr lang="en-US" altLang="en-US" smtClean="0"/>
              <a:t>all fraction bits are significant</a:t>
            </a:r>
          </a:p>
          <a:p>
            <a:pPr lvl="1" eaLnBrk="1" hangingPunct="1"/>
            <a:r>
              <a:rPr lang="en-US" altLang="en-US" smtClean="0"/>
              <a:t>Single: approx 2</a:t>
            </a:r>
            <a:r>
              <a:rPr lang="en-US" altLang="en-US" baseline="30000" smtClean="0"/>
              <a:t>–23</a:t>
            </a:r>
          </a:p>
          <a:p>
            <a:pPr lvl="2" eaLnBrk="1" hangingPunct="1"/>
            <a:r>
              <a:rPr lang="en-US" altLang="en-US" smtClean="0"/>
              <a:t>Equivalent to 23 ×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2 ≈ 23 × 0.3 ≈ 6 decimal digits of precision</a:t>
            </a:r>
          </a:p>
          <a:p>
            <a:pPr lvl="1" eaLnBrk="1" hangingPunct="1"/>
            <a:r>
              <a:rPr lang="en-US" altLang="en-US" smtClean="0"/>
              <a:t>Double: approx 2</a:t>
            </a:r>
            <a:r>
              <a:rPr lang="en-US" altLang="en-US" baseline="30000" smtClean="0"/>
              <a:t>–52</a:t>
            </a:r>
          </a:p>
          <a:p>
            <a:pPr lvl="2" eaLnBrk="1" hangingPunct="1"/>
            <a:r>
              <a:rPr lang="en-US" altLang="en-US" smtClean="0"/>
              <a:t>Equivalent to 52 ×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2 ≈ 52 × 0.3 ≈ 16 decimal digits of precision</a:t>
            </a:r>
          </a:p>
        </p:txBody>
      </p:sp>
    </p:spTree>
    <p:extLst>
      <p:ext uri="{BB962C8B-B14F-4D97-AF65-F5344CB8AC3E}">
        <p14:creationId xmlns:p14="http://schemas.microsoft.com/office/powerpoint/2010/main" val="22125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Example</a:t>
            </a:r>
            <a:endParaRPr lang="en-AU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 –0.75</a:t>
            </a:r>
          </a:p>
          <a:p>
            <a:pPr lvl="1" eaLnBrk="1" hangingPunct="1"/>
            <a:r>
              <a:rPr lang="en-US" altLang="en-US" smtClean="0"/>
              <a:t>–0.75 = (–1)</a:t>
            </a:r>
            <a:r>
              <a:rPr lang="en-US" altLang="en-US" baseline="30000" smtClean="0"/>
              <a:t>1</a:t>
            </a:r>
            <a:r>
              <a:rPr lang="en-US" altLang="en-US" smtClean="0"/>
              <a:t> × 1.1</a:t>
            </a:r>
            <a:r>
              <a:rPr lang="en-US" altLang="en-US" baseline="-25000" smtClean="0"/>
              <a:t>2</a:t>
            </a:r>
            <a:r>
              <a:rPr lang="en-US" altLang="en-US" smtClean="0"/>
              <a:t> × 2</a:t>
            </a:r>
            <a:r>
              <a:rPr lang="en-US" altLang="en-US" baseline="30000" smtClean="0"/>
              <a:t>–1</a:t>
            </a:r>
          </a:p>
          <a:p>
            <a:pPr lvl="1" eaLnBrk="1" hangingPunct="1"/>
            <a:r>
              <a:rPr lang="en-US" altLang="en-US" smtClean="0"/>
              <a:t>S =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 smtClean="0"/>
              <a:t>Fraction = 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smtClean="0"/>
              <a:t>2</a:t>
            </a:r>
            <a:endParaRPr lang="en-US" altLang="en-US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smtClean="0"/>
              <a:t>Exponent = –1 + Bias</a:t>
            </a:r>
          </a:p>
          <a:p>
            <a:pPr lvl="2" eaLnBrk="1" hangingPunct="1"/>
            <a:r>
              <a:rPr lang="en-US" altLang="en-US" smtClean="0"/>
              <a:t>Single: –1 + 127 = 126 = </a:t>
            </a:r>
            <a:r>
              <a:rPr lang="en-US" altLang="en-US" smtClean="0">
                <a:solidFill>
                  <a:srgbClr val="008000"/>
                </a:solidFill>
              </a:rPr>
              <a:t>01111110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Double: –1 + 1023 = 1022 = </a:t>
            </a:r>
            <a:r>
              <a:rPr lang="en-US" altLang="en-US" smtClean="0">
                <a:solidFill>
                  <a:srgbClr val="008000"/>
                </a:solidFill>
              </a:rPr>
              <a:t>01111111110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Single: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rgbClr val="008000"/>
                </a:solidFill>
              </a:rPr>
              <a:t>01111110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 smtClean="0"/>
              <a:t>Double: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rgbClr val="008000"/>
                </a:solidFill>
              </a:rPr>
              <a:t>01111111110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19328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Example</a:t>
            </a:r>
            <a:endParaRPr lang="en-AU" alt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	1</a:t>
            </a:r>
            <a:r>
              <a:rPr lang="en-US" altLang="en-US" smtClean="0">
                <a:solidFill>
                  <a:srgbClr val="008000"/>
                </a:solidFill>
              </a:rPr>
              <a:t>10000001</a:t>
            </a:r>
            <a:r>
              <a:rPr lang="en-US" altLang="en-US" smtClean="0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 =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Fraction = </a:t>
            </a:r>
            <a:r>
              <a:rPr lang="en-US" altLang="en-US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smtClean="0"/>
              <a:t>2</a:t>
            </a:r>
            <a:endParaRPr lang="en-US" altLang="en-US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Fxponent = </a:t>
            </a:r>
            <a:r>
              <a:rPr lang="en-US" altLang="en-US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smtClean="0"/>
              <a:t>2</a:t>
            </a:r>
            <a:r>
              <a:rPr lang="en-US" altLang="en-US" smtClean="0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x = (–1)</a:t>
            </a:r>
            <a:r>
              <a:rPr lang="en-US" altLang="en-US" baseline="30000" smtClean="0"/>
              <a:t>1</a:t>
            </a:r>
            <a:r>
              <a:rPr lang="en-US" altLang="en-US" smtClean="0"/>
              <a:t> × (1 + 01</a:t>
            </a:r>
            <a:r>
              <a:rPr lang="en-US" altLang="en-US" baseline="-25000" smtClean="0"/>
              <a:t>2</a:t>
            </a:r>
            <a:r>
              <a:rPr lang="en-US" altLang="en-US" smtClean="0"/>
              <a:t>) × 2</a:t>
            </a:r>
            <a:r>
              <a:rPr lang="en-US" altLang="en-US" baseline="30000" smtClean="0"/>
              <a:t>(129 – 127)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= (–1) × 1.25 × 2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10042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 Numbers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 = 000...0 </a:t>
            </a:r>
            <a:r>
              <a:rPr lang="en-US" altLang="en-US" smtClean="0">
                <a:sym typeface="Symbol" panose="05050102010706020507" pitchFamily="18" charset="2"/>
              </a:rPr>
              <a:t> </a:t>
            </a:r>
            <a:r>
              <a:rPr lang="en-US" altLang="en-US" smtClean="0"/>
              <a:t>hidden bit is 0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2208213" y="2565401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Smaller than normal numbers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Denormal with fraction = 000...0</a:t>
            </a:r>
          </a:p>
        </p:txBody>
      </p:sp>
      <p:sp>
        <p:nvSpPr>
          <p:cNvPr id="2056" name="AutoShape 7"/>
          <p:cNvSpPr>
            <a:spLocks/>
          </p:cNvSpPr>
          <p:nvPr/>
        </p:nvSpPr>
        <p:spPr bwMode="auto">
          <a:xfrm>
            <a:off x="4656139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Two representations of 0.0!</a:t>
            </a:r>
            <a:endParaRPr lang="en-AU" alt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3359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3359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872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Infinities and NaNs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 = 111...1, Fraction = 000...0</a:t>
            </a:r>
          </a:p>
          <a:p>
            <a:pPr lvl="1" eaLnBrk="1" hangingPunct="1"/>
            <a:r>
              <a:rPr lang="en-US" altLang="en-US" smtClean="0"/>
              <a:t>±Infinity</a:t>
            </a:r>
          </a:p>
          <a:p>
            <a:pPr lvl="1" eaLnBrk="1" hangingPunct="1"/>
            <a:r>
              <a:rPr lang="en-US" altLang="en-US" smtClean="0"/>
              <a:t>Can be used in subsequent calculations, avoiding need for overflow check</a:t>
            </a:r>
          </a:p>
          <a:p>
            <a:pPr eaLnBrk="1" hangingPunct="1"/>
            <a:r>
              <a:rPr lang="en-US" altLang="en-US" smtClean="0"/>
              <a:t>Exponent = 111...1, Fraction ≠ 000...0</a:t>
            </a:r>
          </a:p>
          <a:p>
            <a:pPr lvl="1" eaLnBrk="1" hangingPunct="1"/>
            <a:r>
              <a:rPr lang="en-US" altLang="en-US" smtClean="0"/>
              <a:t>Not-a-Number (NaN)</a:t>
            </a:r>
          </a:p>
          <a:p>
            <a:pPr lvl="1" eaLnBrk="1" hangingPunct="1"/>
            <a:r>
              <a:rPr lang="en-US" altLang="en-US" smtClean="0"/>
              <a:t>Indicates illegal or undefined result</a:t>
            </a:r>
          </a:p>
          <a:p>
            <a:pPr lvl="2" eaLnBrk="1" hangingPunct="1"/>
            <a:r>
              <a:rPr lang="en-US" altLang="en-US" smtClean="0"/>
              <a:t>e.g., 0.0 / 0.0</a:t>
            </a:r>
          </a:p>
          <a:p>
            <a:pPr lvl="1" eaLnBrk="1" hangingPunct="1"/>
            <a:r>
              <a:rPr lang="en-US" altLang="en-US" smtClean="0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460542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Floating-Point </a:t>
            </a:r>
            <a:r>
              <a:rPr lang="en-US" altLang="en-US" dirty="0" smtClean="0"/>
              <a:t>Addition for decimal</a:t>
            </a:r>
            <a:endParaRPr lang="en-AU" altLang="en-US" dirty="0" smtClean="0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9.999 × 10</a:t>
            </a:r>
            <a:r>
              <a:rPr lang="en-US" altLang="en-US" baseline="30000" dirty="0"/>
              <a:t>1</a:t>
            </a:r>
            <a:r>
              <a:rPr lang="en-US" altLang="en-US" dirty="0"/>
              <a:t> + 1.610 × 10</a:t>
            </a:r>
            <a:r>
              <a:rPr lang="en-US" altLang="en-US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9.999 × 10</a:t>
            </a:r>
            <a:r>
              <a:rPr lang="en-US" altLang="en-US" baseline="30000" dirty="0"/>
              <a:t>1</a:t>
            </a:r>
            <a:r>
              <a:rPr lang="en-US" altLang="en-US" dirty="0"/>
              <a:t> + 0.016 × 10</a:t>
            </a:r>
            <a:r>
              <a:rPr lang="en-US" altLang="en-US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9.999 × 10</a:t>
            </a:r>
            <a:r>
              <a:rPr lang="en-US" altLang="en-US" baseline="30000" dirty="0"/>
              <a:t>1</a:t>
            </a:r>
            <a:r>
              <a:rPr lang="en-US" altLang="en-US" dirty="0"/>
              <a:t> + 0.016 × 10</a:t>
            </a:r>
            <a:r>
              <a:rPr lang="en-US" altLang="en-US" baseline="30000" dirty="0"/>
              <a:t>1</a:t>
            </a:r>
            <a:r>
              <a:rPr lang="en-US" altLang="en-US" dirty="0"/>
              <a:t> = 10.015 × 10</a:t>
            </a:r>
            <a:r>
              <a:rPr lang="en-US" altLang="en-US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1.0015 × 10</a:t>
            </a:r>
            <a:r>
              <a:rPr lang="en-US" altLang="en-US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1.002 × 10</a:t>
            </a:r>
            <a:r>
              <a:rPr lang="en-US" alt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9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</a:t>
            </a:r>
            <a:endParaRPr lang="en-AU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 for non-integral numbers</a:t>
            </a:r>
          </a:p>
          <a:p>
            <a:pPr lvl="1" eaLnBrk="1" hangingPunct="1"/>
            <a:r>
              <a:rPr lang="en-US" altLang="en-US" smtClean="0"/>
              <a:t>Including very small and very large numbers</a:t>
            </a:r>
          </a:p>
          <a:p>
            <a:pPr eaLnBrk="1" hangingPunct="1"/>
            <a:r>
              <a:rPr lang="en-US" altLang="en-US" smtClean="0"/>
              <a:t>Like scientific notation</a:t>
            </a:r>
          </a:p>
          <a:p>
            <a:pPr lvl="1" eaLnBrk="1" hangingPunct="1"/>
            <a:r>
              <a:rPr lang="en-US" altLang="en-US" smtClean="0"/>
              <a:t>–2.34 × 10</a:t>
            </a:r>
            <a:r>
              <a:rPr lang="en-US" altLang="en-US" baseline="30000" smtClean="0"/>
              <a:t>56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+0.002 × 10</a:t>
            </a:r>
            <a:r>
              <a:rPr lang="en-US" altLang="en-US" baseline="30000" smtClean="0"/>
              <a:t>–4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+987.02 × 10</a:t>
            </a:r>
            <a:r>
              <a:rPr lang="en-US" altLang="en-US" baseline="30000" smtClean="0"/>
              <a:t>9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In binary</a:t>
            </a:r>
          </a:p>
          <a:p>
            <a:pPr lvl="1" eaLnBrk="1" hangingPunct="1"/>
            <a:r>
              <a:rPr lang="en-US" altLang="en-US" smtClean="0">
                <a:cs typeface="Arial" panose="020B0604020202020204" pitchFamily="34" charset="0"/>
              </a:rPr>
              <a:t>±1.</a:t>
            </a:r>
            <a:r>
              <a:rPr lang="en-US" altLang="en-US" i="1" smtClean="0">
                <a:cs typeface="Arial" panose="020B0604020202020204" pitchFamily="34" charset="0"/>
              </a:rPr>
              <a:t>xxxxxxx</a:t>
            </a:r>
            <a:r>
              <a:rPr lang="en-US" altLang="en-US" baseline="-25000" smtClean="0">
                <a:cs typeface="Arial" panose="020B0604020202020204" pitchFamily="34" charset="0"/>
              </a:rPr>
              <a:t>2</a:t>
            </a:r>
            <a:r>
              <a:rPr lang="en-US" altLang="en-US" smtClean="0">
                <a:cs typeface="Arial" panose="020B0604020202020204" pitchFamily="34" charset="0"/>
              </a:rPr>
              <a:t> × 2</a:t>
            </a:r>
            <a:r>
              <a:rPr lang="en-US" altLang="en-US" i="1" baseline="30000" smtClean="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 smtClean="0"/>
              <a:t>Types </a:t>
            </a:r>
            <a:r>
              <a:rPr lang="en-US" altLang="en-US" smtClean="0">
                <a:latin typeface="Lucida Console" panose="020B0609040504020204" pitchFamily="49" charset="0"/>
              </a:rPr>
              <a:t>float</a:t>
            </a:r>
            <a:r>
              <a:rPr lang="en-US" altLang="en-US" smtClean="0"/>
              <a:t> and </a:t>
            </a:r>
            <a:r>
              <a:rPr lang="en-US" altLang="en-US" smtClean="0">
                <a:latin typeface="Lucida Console" panose="020B0609040504020204" pitchFamily="49" charset="0"/>
              </a:rPr>
              <a:t>double</a:t>
            </a:r>
            <a:r>
              <a:rPr lang="en-US" altLang="en-US" smtClean="0"/>
              <a:t> in C</a:t>
            </a:r>
            <a:endParaRPr lang="en-AU" altLang="en-US" smtClean="0"/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6743701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normalized</a:t>
            </a:r>
            <a:endParaRPr lang="en-AU" alt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7175500" y="3573464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5591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Floating-Point </a:t>
            </a:r>
            <a:r>
              <a:rPr lang="en-US" altLang="en-US" dirty="0" smtClean="0"/>
              <a:t>Addition for Binary</a:t>
            </a:r>
            <a:endParaRPr lang="en-AU" altLang="en-US" dirty="0" smtClean="0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r>
              <a:rPr lang="en-US" altLang="en-US" dirty="0"/>
              <a:t> + –1.110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–2</a:t>
            </a:r>
            <a:r>
              <a:rPr lang="en-US" altLang="en-US" dirty="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r>
              <a:rPr lang="en-US" altLang="en-US" dirty="0"/>
              <a:t> + –0.111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  <a:r>
              <a:rPr lang="en-US" altLang="en-US" dirty="0"/>
              <a:t> + –0.111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</a:t>
            </a:r>
            <a:r>
              <a:rPr lang="en-US" altLang="en-US" dirty="0"/>
              <a:t>1 = 0.001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–4</a:t>
            </a:r>
            <a:r>
              <a:rPr lang="en-US" altLang="en-US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1.000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–4</a:t>
            </a:r>
            <a:r>
              <a:rPr lang="en-US" altLang="en-US" dirty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7724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188" y="1214438"/>
            <a:ext cx="7847012" cy="4195762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panose="020B0604020202020204" pitchFamily="34" charset="0"/>
              </a:rPr>
              <a:t>The </a:t>
            </a:r>
            <a:r>
              <a:rPr lang="en-US" altLang="en-US" sz="2600" dirty="0">
                <a:latin typeface="Arial" panose="020B0604020202020204" pitchFamily="34" charset="0"/>
              </a:rPr>
              <a:t>first thing that we do is express both operands in </a:t>
            </a:r>
            <a:r>
              <a:rPr lang="en-US" alt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the same exponential power</a:t>
            </a:r>
            <a:r>
              <a:rPr lang="en-US" altLang="en-US" sz="2600" dirty="0">
                <a:latin typeface="Arial" panose="020B0604020202020204" pitchFamily="34" charset="0"/>
              </a:rPr>
              <a:t>, then add the numbers, preserving the exponent in the sum.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If the </a:t>
            </a:r>
            <a:r>
              <a:rPr lang="en-US" alt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exponent requires adjustment</a:t>
            </a:r>
            <a:r>
              <a:rPr lang="en-US" altLang="en-US" sz="2600" dirty="0">
                <a:latin typeface="Arial" panose="020B0604020202020204" pitchFamily="34" charset="0"/>
              </a:rPr>
              <a:t>, we do so at the end of the calculation.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Floating-Point add/sub</a:t>
            </a:r>
          </a:p>
        </p:txBody>
      </p:sp>
    </p:spTree>
    <p:extLst>
      <p:ext uri="{BB962C8B-B14F-4D97-AF65-F5344CB8AC3E}">
        <p14:creationId xmlns:p14="http://schemas.microsoft.com/office/powerpoint/2010/main" val="41848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1238250" y="365125"/>
            <a:ext cx="101155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Floating-Point </a:t>
            </a:r>
            <a:r>
              <a:rPr lang="en-US" altLang="en-US" dirty="0" smtClean="0"/>
              <a:t>Multiplication for Decimal</a:t>
            </a:r>
            <a:endParaRPr lang="en-AU" altLang="en-US" dirty="0" smtClean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 × 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× 9.200 × 10</a:t>
            </a:r>
            <a:r>
              <a:rPr lang="en-US" altLang="en-US" sz="2000" baseline="30000" dirty="0"/>
              <a:t>–5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 × 9.200 = 10.212  </a:t>
            </a:r>
            <a:r>
              <a:rPr lang="en-US" altLang="en-US" sz="2000" dirty="0">
                <a:sym typeface="Symbol" panose="05050102010706020507" pitchFamily="18" charset="2"/>
              </a:rPr>
              <a:t>  10.212 </a:t>
            </a:r>
            <a:r>
              <a:rPr lang="en-US" altLang="en-US" sz="2000" dirty="0"/>
              <a:t>× 10</a:t>
            </a:r>
            <a:r>
              <a:rPr lang="en-US" altLang="en-US" sz="2000" baseline="30000" dirty="0"/>
              <a:t>5</a:t>
            </a:r>
            <a:endParaRPr lang="en-US" altLang="en-US" sz="2000" baseline="30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1.0212 × 10</a:t>
            </a:r>
            <a:r>
              <a:rPr lang="en-US" altLang="en-US" sz="2000" baseline="30000" dirty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1.021 × 10</a:t>
            </a:r>
            <a:r>
              <a:rPr lang="en-US" altLang="en-US" sz="2000" baseline="30000" dirty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+1.021 × 10</a:t>
            </a:r>
            <a:r>
              <a:rPr lang="en-US" altLang="en-US" sz="2000" baseline="30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903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62100" y="298450"/>
            <a:ext cx="9029700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Floating-Point </a:t>
            </a:r>
            <a:r>
              <a:rPr lang="en-US" altLang="en-US" dirty="0" smtClean="0"/>
              <a:t>Multiplication for Binary</a:t>
            </a:r>
            <a:endParaRPr lang="en-AU" altLang="en-US" dirty="0" smtClean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1.000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–1</a:t>
            </a:r>
            <a:r>
              <a:rPr lang="en-US" altLang="en-US" sz="2000" dirty="0"/>
              <a:t> × –1.110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–2</a:t>
            </a:r>
            <a:r>
              <a:rPr lang="en-US" altLang="en-US" sz="2000" dirty="0"/>
              <a:t> 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Biased: (–1 + 127) + (–2 + 127) = –3 + 254 – 127 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1.000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1.1102  </a:t>
            </a:r>
            <a:r>
              <a:rPr lang="en-US" altLang="en-US" sz="2000" dirty="0">
                <a:sym typeface="Symbol" panose="05050102010706020507" pitchFamily="18" charset="2"/>
              </a:rPr>
              <a:t>  </a:t>
            </a: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r>
              <a:rPr lang="en-US" altLang="en-US" sz="2000" dirty="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r>
              <a:rPr lang="en-US" altLang="en-US" sz="2000" dirty="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5. Determine sign: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×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–</a:t>
            </a:r>
            <a:r>
              <a:rPr lang="en-US" altLang="en-US" sz="2400" dirty="0" err="1"/>
              <a:t>ve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–1.110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r>
              <a:rPr lang="en-US" altLang="en-US" sz="2000" dirty="0"/>
              <a:t>  = –0.21875</a:t>
            </a:r>
          </a:p>
        </p:txBody>
      </p:sp>
    </p:spTree>
    <p:extLst>
      <p:ext uri="{BB962C8B-B14F-4D97-AF65-F5344CB8AC3E}">
        <p14:creationId xmlns:p14="http://schemas.microsoft.com/office/powerpoint/2010/main" val="120264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11388" y="1295401"/>
            <a:ext cx="7618412" cy="3509963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Floating-point multiplication is also carried out in a manner akin to how we perform multiplication using pencil and paper.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We multiply the two operands and add their exponents.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If the exponent requires adjustment, we do so at the end of the calculation.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Floating-Point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641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6962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</a:rPr>
              <a:t>Floating-point numbers allow an arbitrary number of decimal places to the right of the decimal point.</a:t>
            </a:r>
            <a:endParaRPr lang="en-US" altLang="en-US" sz="2700">
              <a:latin typeface="Arial" panose="020B0604020202020204" pitchFamily="34" charset="0"/>
            </a:endParaRPr>
          </a:p>
          <a:p>
            <a:pPr lvl="1"/>
            <a:r>
              <a:rPr lang="en-US" altLang="en-US" smtClean="0"/>
              <a:t>For example:</a:t>
            </a:r>
            <a:r>
              <a:rPr lang="en-US" altLang="en-US" sz="2300">
                <a:latin typeface="Arial" panose="020B0604020202020204" pitchFamily="34" charset="0"/>
              </a:rPr>
              <a:t>  0.5 </a:t>
            </a:r>
            <a:r>
              <a:rPr lang="en-US" altLang="en-US" sz="230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2300">
                <a:latin typeface="Arial" panose="020B0604020202020204" pitchFamily="34" charset="0"/>
              </a:rPr>
              <a:t> 0.25 = 0.125</a:t>
            </a:r>
          </a:p>
          <a:p>
            <a:pPr>
              <a:spcBef>
                <a:spcPct val="40000"/>
              </a:spcBef>
            </a:pPr>
            <a:r>
              <a:rPr lang="en-US" altLang="en-US" sz="2500">
                <a:latin typeface="Arial" panose="020B0604020202020204" pitchFamily="34" charset="0"/>
              </a:rPr>
              <a:t>They are often expressed in scientific notation.</a:t>
            </a:r>
            <a:r>
              <a:rPr lang="en-US" altLang="en-US" sz="270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altLang="en-US" smtClean="0"/>
              <a:t>For example:</a:t>
            </a:r>
            <a:r>
              <a:rPr lang="en-US" altLang="en-US" sz="2300">
                <a:latin typeface="Arial" panose="020B0604020202020204" pitchFamily="34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0.125 = 1.25 </a:t>
            </a:r>
            <a:r>
              <a:rPr lang="en-US" altLang="en-US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mtClean="0">
                <a:latin typeface="Arial" panose="020B0604020202020204" pitchFamily="34" charset="0"/>
              </a:rPr>
              <a:t> 10</a:t>
            </a:r>
            <a:r>
              <a:rPr lang="en-US" altLang="en-US" baseline="30000" smtClean="0">
                <a:latin typeface="Arial" panose="020B0604020202020204" pitchFamily="34" charset="0"/>
              </a:rPr>
              <a:t>-1</a:t>
            </a:r>
            <a:endParaRPr lang="en-US" altLang="en-US" smtClean="0">
              <a:latin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5,000,000 = 5.0 </a:t>
            </a:r>
            <a:r>
              <a:rPr lang="en-US" altLang="en-US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mtClean="0">
                <a:latin typeface="Arial" panose="020B0604020202020204" pitchFamily="34" charset="0"/>
              </a:rPr>
              <a:t> 10</a:t>
            </a:r>
            <a:r>
              <a:rPr lang="en-US" altLang="en-US" baseline="30000" smtClean="0">
                <a:latin typeface="Arial" panose="020B0604020202020204" pitchFamily="34" charset="0"/>
              </a:rPr>
              <a:t>6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Floating-Point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83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8001000" cy="1905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Computers use a form of scientific notation for floating-point representation 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Numbers written in scientific notation have three components:</a:t>
            </a:r>
          </a:p>
        </p:txBody>
      </p:sp>
      <p:pic>
        <p:nvPicPr>
          <p:cNvPr id="7171" name="Picture 6" descr="1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23" y="3124199"/>
            <a:ext cx="6371303" cy="254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8"/>
          <p:cNvSpPr>
            <a:spLocks noGrp="1" noChangeArrowheads="1"/>
          </p:cNvSpPr>
          <p:nvPr>
            <p:ph type="title"/>
          </p:nvPr>
        </p:nvSpPr>
        <p:spPr>
          <a:xfrm>
            <a:off x="1956619" y="304800"/>
            <a:ext cx="8652387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Numbers </a:t>
            </a:r>
            <a:r>
              <a:rPr lang="en-US" altLang="en-US" dirty="0" smtClean="0">
                <a:latin typeface="Arial" panose="020B0604020202020204" pitchFamily="34" charset="0"/>
              </a:rPr>
              <a:t>in </a:t>
            </a:r>
            <a:r>
              <a:rPr lang="en-US" altLang="en-US" dirty="0">
                <a:latin typeface="Arial" panose="020B0604020202020204" pitchFamily="34" charset="0"/>
              </a:rPr>
              <a:t>scientific notation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80010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Computer representation of a floating-point number consists of three fixed-size fields:</a:t>
            </a:r>
          </a:p>
          <a:p>
            <a:pPr>
              <a:spcBef>
                <a:spcPct val="40000"/>
              </a:spcBef>
            </a:pPr>
            <a:endParaRPr lang="en-US" alt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endParaRPr lang="en-US" alt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endParaRPr lang="en-US" alt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endParaRPr lang="en-US" alt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This is the standard arrangement of these fields.</a:t>
            </a:r>
            <a:endParaRPr lang="en-US" altLang="en-US" smtClean="0"/>
          </a:p>
        </p:txBody>
      </p:sp>
      <p:pic>
        <p:nvPicPr>
          <p:cNvPr id="8195" name="Picture 4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2590800" y="2133600"/>
            <a:ext cx="67183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438400" y="4953000"/>
            <a:ext cx="7391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 b="1" i="1">
                <a:solidFill>
                  <a:srgbClr val="CC3300"/>
                </a:solidFill>
              </a:rPr>
              <a:t>Note: Although “significand” and “mantissa” do not technically mean the same thing, many people use these terms interchangeably.  We use the term “significand” to refer to the fractional part of a floating point number.</a:t>
            </a:r>
          </a:p>
        </p:txBody>
      </p:sp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Floating-Point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764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3124200"/>
            <a:ext cx="8153400" cy="2286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one-bit sign field is the sign of the stored value.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size of the exponent field determines the range of values that can be represented.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size of the significand determines the precision of the representation.</a:t>
            </a:r>
            <a:endParaRPr lang="en-US" altLang="en-US" smtClean="0"/>
          </a:p>
        </p:txBody>
      </p:sp>
      <p:pic>
        <p:nvPicPr>
          <p:cNvPr id="9219" name="Picture 4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2971801" y="1228726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Floating-Point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233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2711451" y="1143001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2971800"/>
            <a:ext cx="8229600" cy="3124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</a:rPr>
              <a:t>We introduce a hypothetical “Simple Model” to explain the concepts</a:t>
            </a:r>
          </a:p>
          <a:p>
            <a:r>
              <a:rPr lang="en-US" altLang="en-US" sz="2600">
                <a:latin typeface="Arial" panose="020B0604020202020204" pitchFamily="34" charset="0"/>
              </a:rPr>
              <a:t>In this model:</a:t>
            </a:r>
          </a:p>
          <a:p>
            <a:pPr lvl="1"/>
            <a:r>
              <a:rPr lang="en-US" altLang="en-US" sz="2200">
                <a:latin typeface="Arial" panose="020B0604020202020204" pitchFamily="34" charset="0"/>
              </a:rPr>
              <a:t>A floating-point number is 14 bits in length</a:t>
            </a:r>
          </a:p>
          <a:p>
            <a:pPr lvl="1"/>
            <a:r>
              <a:rPr lang="en-US" altLang="en-US" sz="2200">
                <a:latin typeface="Arial" panose="020B0604020202020204" pitchFamily="34" charset="0"/>
              </a:rPr>
              <a:t>The exponent field is 5 bits</a:t>
            </a:r>
          </a:p>
          <a:p>
            <a:pPr lvl="1"/>
            <a:r>
              <a:rPr lang="en-US" altLang="en-US" sz="2200">
                <a:latin typeface="Arial" panose="020B0604020202020204" pitchFamily="34" charset="0"/>
              </a:rPr>
              <a:t>The significand field is 8 bits</a:t>
            </a:r>
          </a:p>
          <a:p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10244" name="Rectangle 9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Floating-Point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61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3076576" y="1143001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3124200"/>
            <a:ext cx="8153400" cy="2667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The significand is always preceded by an implied binary point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2600" dirty="0">
                <a:latin typeface="Arial" panose="020B0604020202020204" pitchFamily="34" charset="0"/>
              </a:rPr>
              <a:t>Thus, the significand always contains a fractional binary value.</a:t>
            </a:r>
          </a:p>
          <a:p>
            <a:r>
              <a:rPr lang="en-US" altLang="en-US" sz="2600" dirty="0">
                <a:latin typeface="Arial" panose="020B0604020202020204" pitchFamily="34" charset="0"/>
              </a:rPr>
              <a:t>The exponent indicates the power of 2 by which the significand is multiplied.</a:t>
            </a:r>
          </a:p>
        </p:txBody>
      </p:sp>
      <p:sp>
        <p:nvSpPr>
          <p:cNvPr id="11268" name="Rectangle 8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8580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Floating-Point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96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2011</Words>
  <Application>Microsoft Office PowerPoint</Application>
  <PresentationFormat>Widescreen</PresentationFormat>
  <Paragraphs>348</Paragraphs>
  <Slides>34</Slides>
  <Notes>31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</vt:lpstr>
      <vt:lpstr>Lucida Console</vt:lpstr>
      <vt:lpstr>Symbol</vt:lpstr>
      <vt:lpstr>Tahoma</vt:lpstr>
      <vt:lpstr>Times New Roman</vt:lpstr>
      <vt:lpstr>Wingdings</vt:lpstr>
      <vt:lpstr>Cloud skipper design template</vt:lpstr>
      <vt:lpstr>Microsoft Equation 3.0</vt:lpstr>
      <vt:lpstr>Float Pointe Numbers</vt:lpstr>
      <vt:lpstr>Real Numbers</vt:lpstr>
      <vt:lpstr>Floating Point</vt:lpstr>
      <vt:lpstr>Floating-Point Representation</vt:lpstr>
      <vt:lpstr>Numbers in scientific notation</vt:lpstr>
      <vt:lpstr>Floating-Point Representation</vt:lpstr>
      <vt:lpstr>Floating-Point Representation</vt:lpstr>
      <vt:lpstr>Floating-Point Representation</vt:lpstr>
      <vt:lpstr>Floating-Point Representation</vt:lpstr>
      <vt:lpstr>Calculate Significand </vt:lpstr>
      <vt:lpstr>An Example</vt:lpstr>
      <vt:lpstr> Synonymous Representations</vt:lpstr>
      <vt:lpstr>No Negative Exponents</vt:lpstr>
      <vt:lpstr>Normalization</vt:lpstr>
      <vt:lpstr>How to normalize?</vt:lpstr>
      <vt:lpstr>Biased Exponent</vt:lpstr>
      <vt:lpstr>Example 1</vt:lpstr>
      <vt:lpstr>Example 2</vt:lpstr>
      <vt:lpstr>Example 3</vt:lpstr>
      <vt:lpstr>Floating 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 for decimal</vt:lpstr>
      <vt:lpstr>Floating-Point Addition for Binary</vt:lpstr>
      <vt:lpstr>Floating-Point add/sub</vt:lpstr>
      <vt:lpstr>Floating-Point Multiplication for Decimal</vt:lpstr>
      <vt:lpstr>Floating-Point Multiplication for Binary</vt:lpstr>
      <vt:lpstr>Floating-Point Multiplication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2015-08-24T13:07:56Z</dcterms:created>
  <dcterms:modified xsi:type="dcterms:W3CDTF">2015-09-02T19:31:25Z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