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140"/>
  </p:notesMasterIdLst>
  <p:handoutMasterIdLst>
    <p:handoutMasterId r:id="rId141"/>
  </p:handoutMasterIdLst>
  <p:sldIdLst>
    <p:sldId id="270" r:id="rId3"/>
    <p:sldId id="272" r:id="rId4"/>
    <p:sldId id="273" r:id="rId5"/>
    <p:sldId id="274" r:id="rId6"/>
    <p:sldId id="275" r:id="rId7"/>
    <p:sldId id="276" r:id="rId8"/>
    <p:sldId id="277" r:id="rId9"/>
    <p:sldId id="377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76" r:id="rId23"/>
    <p:sldId id="278" r:id="rId24"/>
    <p:sldId id="281" r:id="rId25"/>
    <p:sldId id="382" r:id="rId26"/>
    <p:sldId id="279" r:id="rId27"/>
    <p:sldId id="280" r:id="rId28"/>
    <p:sldId id="282" r:id="rId29"/>
    <p:sldId id="283" r:id="rId30"/>
    <p:sldId id="3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5" r:id="rId42"/>
    <p:sldId id="387" r:id="rId43"/>
    <p:sldId id="379" r:id="rId44"/>
    <p:sldId id="380" r:id="rId45"/>
    <p:sldId id="296" r:id="rId46"/>
    <p:sldId id="378" r:id="rId47"/>
    <p:sldId id="381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424" r:id="rId59"/>
    <p:sldId id="426" r:id="rId60"/>
    <p:sldId id="427" r:id="rId61"/>
    <p:sldId id="433" r:id="rId62"/>
    <p:sldId id="434" r:id="rId63"/>
    <p:sldId id="428" r:id="rId64"/>
    <p:sldId id="429" r:id="rId65"/>
    <p:sldId id="436" r:id="rId66"/>
    <p:sldId id="437" r:id="rId67"/>
    <p:sldId id="439" r:id="rId68"/>
    <p:sldId id="438" r:id="rId69"/>
    <p:sldId id="431" r:id="rId70"/>
    <p:sldId id="432" r:id="rId71"/>
    <p:sldId id="430" r:id="rId72"/>
    <p:sldId id="311" r:id="rId73"/>
    <p:sldId id="425" r:id="rId74"/>
    <p:sldId id="312" r:id="rId75"/>
    <p:sldId id="313" r:id="rId76"/>
    <p:sldId id="391" r:id="rId77"/>
    <p:sldId id="314" r:id="rId78"/>
    <p:sldId id="307" r:id="rId79"/>
    <p:sldId id="394" r:id="rId80"/>
    <p:sldId id="418" r:id="rId81"/>
    <p:sldId id="398" r:id="rId82"/>
    <p:sldId id="396" r:id="rId83"/>
    <p:sldId id="399" r:id="rId84"/>
    <p:sldId id="397" r:id="rId85"/>
    <p:sldId id="400" r:id="rId86"/>
    <p:sldId id="419" r:id="rId87"/>
    <p:sldId id="402" r:id="rId88"/>
    <p:sldId id="422" r:id="rId89"/>
    <p:sldId id="421" r:id="rId90"/>
    <p:sldId id="403" r:id="rId91"/>
    <p:sldId id="404" r:id="rId92"/>
    <p:sldId id="405" r:id="rId93"/>
    <p:sldId id="406" r:id="rId94"/>
    <p:sldId id="407" r:id="rId95"/>
    <p:sldId id="408" r:id="rId96"/>
    <p:sldId id="446" r:id="rId97"/>
    <p:sldId id="447" r:id="rId98"/>
    <p:sldId id="448" r:id="rId99"/>
    <p:sldId id="409" r:id="rId100"/>
    <p:sldId id="410" r:id="rId101"/>
    <p:sldId id="411" r:id="rId102"/>
    <p:sldId id="412" r:id="rId103"/>
    <p:sldId id="317" r:id="rId104"/>
    <p:sldId id="318" r:id="rId105"/>
    <p:sldId id="319" r:id="rId106"/>
    <p:sldId id="320" r:id="rId107"/>
    <p:sldId id="321" r:id="rId108"/>
    <p:sldId id="322" r:id="rId109"/>
    <p:sldId id="323" r:id="rId110"/>
    <p:sldId id="324" r:id="rId111"/>
    <p:sldId id="325" r:id="rId112"/>
    <p:sldId id="326" r:id="rId113"/>
    <p:sldId id="449" r:id="rId114"/>
    <p:sldId id="337" r:id="rId115"/>
    <p:sldId id="338" r:id="rId116"/>
    <p:sldId id="339" r:id="rId117"/>
    <p:sldId id="340" r:id="rId118"/>
    <p:sldId id="341" r:id="rId119"/>
    <p:sldId id="450" r:id="rId120"/>
    <p:sldId id="451" r:id="rId121"/>
    <p:sldId id="452" r:id="rId122"/>
    <p:sldId id="440" r:id="rId123"/>
    <p:sldId id="441" r:id="rId124"/>
    <p:sldId id="442" r:id="rId125"/>
    <p:sldId id="443" r:id="rId126"/>
    <p:sldId id="444" r:id="rId127"/>
    <p:sldId id="445" r:id="rId128"/>
    <p:sldId id="342" r:id="rId129"/>
    <p:sldId id="343" r:id="rId130"/>
    <p:sldId id="344" r:id="rId131"/>
    <p:sldId id="348" r:id="rId132"/>
    <p:sldId id="349" r:id="rId133"/>
    <p:sldId id="350" r:id="rId134"/>
    <p:sldId id="354" r:id="rId135"/>
    <p:sldId id="355" r:id="rId136"/>
    <p:sldId id="356" r:id="rId137"/>
    <p:sldId id="362" r:id="rId138"/>
    <p:sldId id="363" r:id="rId1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70091A-3AA1-4766-ABCF-8F866D66486C}">
          <p14:sldIdLst>
            <p14:sldId id="270"/>
            <p14:sldId id="272"/>
            <p14:sldId id="273"/>
            <p14:sldId id="274"/>
            <p14:sldId id="275"/>
            <p14:sldId id="276"/>
            <p14:sldId id="277"/>
            <p14:sldId id="377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278"/>
            <p14:sldId id="281"/>
            <p14:sldId id="382"/>
            <p14:sldId id="279"/>
            <p14:sldId id="280"/>
            <p14:sldId id="282"/>
            <p14:sldId id="283"/>
            <p14:sldId id="3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5"/>
            <p14:sldId id="387"/>
            <p14:sldId id="379"/>
            <p14:sldId id="380"/>
            <p14:sldId id="296"/>
            <p14:sldId id="378"/>
            <p14:sldId id="381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424"/>
            <p14:sldId id="426"/>
            <p14:sldId id="427"/>
            <p14:sldId id="433"/>
            <p14:sldId id="434"/>
            <p14:sldId id="428"/>
            <p14:sldId id="429"/>
            <p14:sldId id="436"/>
            <p14:sldId id="437"/>
            <p14:sldId id="439"/>
            <p14:sldId id="438"/>
            <p14:sldId id="431"/>
            <p14:sldId id="432"/>
            <p14:sldId id="430"/>
            <p14:sldId id="311"/>
            <p14:sldId id="425"/>
            <p14:sldId id="312"/>
            <p14:sldId id="313"/>
            <p14:sldId id="391"/>
          </p14:sldIdLst>
        </p14:section>
        <p14:section name="Untitled Section" id="{30605A0A-F3E1-4009-B37C-76D5EDFBD421}">
          <p14:sldIdLst>
            <p14:sldId id="314"/>
            <p14:sldId id="307"/>
            <p14:sldId id="394"/>
            <p14:sldId id="418"/>
            <p14:sldId id="398"/>
            <p14:sldId id="396"/>
            <p14:sldId id="399"/>
            <p14:sldId id="397"/>
            <p14:sldId id="400"/>
            <p14:sldId id="419"/>
            <p14:sldId id="402"/>
            <p14:sldId id="422"/>
            <p14:sldId id="421"/>
            <p14:sldId id="403"/>
            <p14:sldId id="404"/>
            <p14:sldId id="405"/>
            <p14:sldId id="406"/>
            <p14:sldId id="407"/>
            <p14:sldId id="408"/>
            <p14:sldId id="446"/>
            <p14:sldId id="447"/>
            <p14:sldId id="448"/>
            <p14:sldId id="409"/>
            <p14:sldId id="410"/>
            <p14:sldId id="411"/>
            <p14:sldId id="412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449"/>
            <p14:sldId id="337"/>
            <p14:sldId id="338"/>
            <p14:sldId id="339"/>
            <p14:sldId id="340"/>
            <p14:sldId id="341"/>
            <p14:sldId id="450"/>
            <p14:sldId id="451"/>
            <p14:sldId id="452"/>
            <p14:sldId id="440"/>
            <p14:sldId id="441"/>
            <p14:sldId id="442"/>
            <p14:sldId id="443"/>
            <p14:sldId id="444"/>
            <p14:sldId id="445"/>
            <p14:sldId id="342"/>
            <p14:sldId id="343"/>
            <p14:sldId id="344"/>
            <p14:sldId id="348"/>
            <p14:sldId id="349"/>
            <p14:sldId id="350"/>
            <p14:sldId id="354"/>
            <p14:sldId id="355"/>
            <p14:sldId id="356"/>
            <p14:sldId id="362"/>
            <p14:sldId id="3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59" autoAdjust="0"/>
    <p:restoredTop sz="94660"/>
  </p:normalViewPr>
  <p:slideViewPr>
    <p:cSldViewPr snapToGrid="0" showGuides="1">
      <p:cViewPr>
        <p:scale>
          <a:sx n="98" d="100"/>
          <a:sy n="98" d="100"/>
        </p:scale>
        <p:origin x="-54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38" Type="http://schemas.openxmlformats.org/officeDocument/2006/relationships/slide" Target="slides/slide136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144" Type="http://schemas.openxmlformats.org/officeDocument/2006/relationships/theme" Target="theme/theme1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slide" Target="slides/slide132.xml"/><Relationship Id="rId139" Type="http://schemas.openxmlformats.org/officeDocument/2006/relationships/slide" Target="slides/slide13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slide" Target="slides/slide114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137" Type="http://schemas.openxmlformats.org/officeDocument/2006/relationships/slide" Target="slides/slide13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40" Type="http://schemas.openxmlformats.org/officeDocument/2006/relationships/notesMaster" Target="notesMasters/notesMaster1.xml"/><Relationship Id="rId145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4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4" Type="http://schemas.openxmlformats.org/officeDocument/2006/relationships/image" Target="../media/image24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8663C6B-8E39-4D4D-AD81-C7B81887CAA0}" type="datetime4">
              <a:rPr lang="en-US" altLang="en-US" smtClean="0">
                <a:latin typeface="Times New Roman" panose="02020603050405020304" pitchFamily="18" charset="0"/>
              </a:rPr>
              <a:pPr/>
              <a:t>September 28,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C3237B0-C121-47A7-9E27-CC1258AA16E6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326625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870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82850" y="684213"/>
            <a:ext cx="4649788" cy="2616200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77580" y="3488352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r>
              <a:rPr lang="en-US" smtClean="0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 smtClean="0"/>
          </a:p>
          <a:p>
            <a:r>
              <a:rPr lang="en-US" smtClean="0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19864621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82850" y="684213"/>
            <a:ext cx="4649788" cy="2616200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77580" y="3488352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r>
              <a:rPr lang="en-US" smtClean="0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 smtClean="0"/>
          </a:p>
          <a:p>
            <a:r>
              <a:rPr lang="en-US" smtClean="0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9087477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A0402D-723D-44E7-95C3-4359EE2F95E5}" type="datetime3">
              <a:rPr lang="en-US" altLang="en-US" smtClean="0">
                <a:latin typeface="Times New Roman" panose="02020603050405020304" pitchFamily="18" charset="0"/>
              </a:rPr>
              <a:pPr/>
              <a:t>28 September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065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065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E96C7D0-6855-43CE-8719-D2F944A7AC77}" type="slidenum">
              <a:rPr lang="en-US" altLang="en-US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65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24830635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6C2C3E9-5F68-4B73-B8E6-BFCF82A6DCAC}" type="datetime3">
              <a:rPr lang="en-US" altLang="en-US" smtClean="0">
                <a:latin typeface="Times New Roman" panose="02020603050405020304" pitchFamily="18" charset="0"/>
              </a:rPr>
              <a:pPr/>
              <a:t>28 September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095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095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A8971BF-3F52-4E12-AA7E-4CD370A0C7DD}" type="slidenum">
              <a:rPr lang="en-US" altLang="en-US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95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3051628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7BBA27A-6AA3-42C4-ADFE-76F0BF00E0E3}" type="datetime3">
              <a:rPr lang="en-US" altLang="en-US" smtClean="0">
                <a:latin typeface="Times New Roman" panose="02020603050405020304" pitchFamily="18" charset="0"/>
              </a:rPr>
              <a:pPr/>
              <a:t>28 September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075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075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75D3E99-17EF-41DF-9341-B9DF0402B48D}" type="slidenum">
              <a:rPr lang="en-US" altLang="en-US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75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6010609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F923907-58F0-438D-890F-2A3DEE097B10}" type="datetime3">
              <a:rPr lang="en-US" altLang="en-US" smtClean="0">
                <a:latin typeface="Times New Roman" panose="02020603050405020304" pitchFamily="18" charset="0"/>
              </a:rPr>
              <a:pPr/>
              <a:t>28 September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085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085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60C3B82-9097-453E-83B7-E2E4879EC56D}" type="slidenum">
              <a:rPr lang="en-US" altLang="en-US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85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1990647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4023684-C86D-4FD3-AE77-B13B977EB710}" type="datetime3">
              <a:rPr lang="en-US" altLang="en-US" smtClean="0">
                <a:latin typeface="Times New Roman" panose="02020603050405020304" pitchFamily="18" charset="0"/>
              </a:rPr>
              <a:pPr/>
              <a:t>28 September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105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105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00D116-41B0-45D8-85D1-E2A5FD0EB9B9}" type="slidenum">
              <a:rPr lang="en-US" altLang="en-US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05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8312151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72C0D0D-5E41-4AFF-B367-6EE679ECB4F4}" type="datetime3">
              <a:rPr lang="en-US" altLang="en-US" smtClean="0">
                <a:latin typeface="Times New Roman" panose="02020603050405020304" pitchFamily="18" charset="0"/>
              </a:rPr>
              <a:pPr/>
              <a:t>28 September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116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116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B086C2B-4A76-415F-884B-AC34CD7CBCA2}" type="slidenum">
              <a:rPr lang="en-US" altLang="en-US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16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30524413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CB0F1C-E9AB-4E9C-A5BD-D81EC88A4062}" type="datetime3">
              <a:rPr lang="en-US" altLang="en-US" smtClean="0">
                <a:latin typeface="Times New Roman" panose="02020603050405020304" pitchFamily="18" charset="0"/>
              </a:rPr>
              <a:pPr/>
              <a:t>28 September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126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126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B745CB-6F7D-44B9-92C7-9CA2133372F3}" type="slidenum">
              <a:rPr lang="en-US" altLang="en-US">
                <a:latin typeface="Times New Roman" panose="02020603050405020304" pitchFamily="18" charset="0"/>
              </a:rPr>
              <a:pPr/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26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883150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B1D2EF3-C6CD-48B2-8149-B156A7B51B65}" type="datetime3">
              <a:rPr lang="en-US" altLang="en-US" smtClean="0">
                <a:latin typeface="Times New Roman" panose="02020603050405020304" pitchFamily="18" charset="0"/>
              </a:rPr>
              <a:pPr/>
              <a:t>28 September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003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003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D676CA8-3D1B-4768-8102-4A484C424288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03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36252192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4972E10-F30C-4215-8181-AF5316E2F623}" type="datetime3">
              <a:rPr lang="en-US" altLang="en-US" smtClean="0">
                <a:latin typeface="Times New Roman" panose="02020603050405020304" pitchFamily="18" charset="0"/>
              </a:rPr>
              <a:pPr/>
              <a:t>28 September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136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136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5DFBF3C-A47C-4345-BC7D-1AFE66B0B849}" type="slidenum">
              <a:rPr lang="en-US" altLang="en-US">
                <a:latin typeface="Times New Roman" panose="02020603050405020304" pitchFamily="18" charset="0"/>
              </a:rPr>
              <a:pPr/>
              <a:t>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36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1329636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A998795-D2F0-47BD-BE49-00EC8D2A272C}" type="datetime3">
              <a:rPr lang="en-US" altLang="en-US" smtClean="0">
                <a:latin typeface="Times New Roman" panose="02020603050405020304" pitchFamily="18" charset="0"/>
              </a:rPr>
              <a:pPr/>
              <a:t>28 September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146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146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B58AA7-5E62-48CC-B068-17303B41267B}" type="slidenum">
              <a:rPr lang="en-US" altLang="en-US">
                <a:latin typeface="Times New Roman" panose="02020603050405020304" pitchFamily="18" charset="0"/>
              </a:rPr>
              <a:pPr/>
              <a:t>32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46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21814445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8F766B-9CEF-4083-BB56-A3E6BCC9507A}" type="datetime3">
              <a:rPr lang="en-US" altLang="en-US" smtClean="0">
                <a:latin typeface="Times New Roman" panose="02020603050405020304" pitchFamily="18" charset="0"/>
              </a:rPr>
              <a:pPr/>
              <a:t>28 September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157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157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45FB256-0FB1-4B58-BF8F-E00E6405C9C1}" type="slidenum">
              <a:rPr lang="en-US" altLang="en-US">
                <a:latin typeface="Times New Roman" panose="02020603050405020304" pitchFamily="18" charset="0"/>
              </a:rPr>
              <a:pPr/>
              <a:t>33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57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3182773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AC6588D-7919-4870-88BC-6D06F6A87A43}" type="datetime3">
              <a:rPr lang="en-US" altLang="en-US" smtClean="0">
                <a:latin typeface="Times New Roman" panose="02020603050405020304" pitchFamily="18" charset="0"/>
              </a:rPr>
              <a:pPr/>
              <a:t>28 September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167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167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CC1C79A-DDDA-4CF1-BC52-FF7AC1208E13}" type="slidenum">
              <a:rPr lang="en-US" altLang="en-US">
                <a:latin typeface="Times New Roman" panose="02020603050405020304" pitchFamily="18" charset="0"/>
              </a:rPr>
              <a:pPr/>
              <a:t>34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67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22889647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0D7603-823D-4F97-A44A-B7444BB85E47}" type="datetime3">
              <a:rPr lang="en-US" altLang="en-US" smtClean="0">
                <a:latin typeface="Times New Roman" panose="02020603050405020304" pitchFamily="18" charset="0"/>
              </a:rPr>
              <a:pPr/>
              <a:t>28 September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177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177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1706B8-4814-4452-87B5-446D52FB2450}" type="slidenum">
              <a:rPr lang="en-US" altLang="en-US">
                <a:latin typeface="Times New Roman" panose="02020603050405020304" pitchFamily="18" charset="0"/>
              </a:rPr>
              <a:pPr/>
              <a:t>35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77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31688597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D32BF6-2280-477C-9C71-DF9875BA5975}" type="datetime3">
              <a:rPr lang="en-US" altLang="en-US" smtClean="0">
                <a:latin typeface="Times New Roman" panose="02020603050405020304" pitchFamily="18" charset="0"/>
              </a:rPr>
              <a:pPr/>
              <a:t>28 September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187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187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0365C5F-1738-422A-8261-A4D1CCFAC585}" type="slidenum">
              <a:rPr lang="en-US" altLang="en-US">
                <a:latin typeface="Times New Roman" panose="02020603050405020304" pitchFamily="18" charset="0"/>
              </a:rPr>
              <a:pPr/>
              <a:t>36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87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38803587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85C299B-F220-40F9-B79C-0ADD6526C2D9}" type="datetime3">
              <a:rPr lang="en-US" altLang="en-US" smtClean="0">
                <a:latin typeface="Times New Roman" panose="02020603050405020304" pitchFamily="18" charset="0"/>
              </a:rPr>
              <a:pPr/>
              <a:t>28 September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198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198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E60B3B-565E-4012-A715-E7242157F19F}" type="slidenum">
              <a:rPr lang="en-US" altLang="en-US">
                <a:latin typeface="Times New Roman" panose="02020603050405020304" pitchFamily="18" charset="0"/>
              </a:rPr>
              <a:pPr/>
              <a:t>37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98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37191987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9EB5F9-7EBD-42DC-BB8C-A00FA8733B1B}" type="datetime3">
              <a:rPr lang="en-US" altLang="en-US" smtClean="0">
                <a:latin typeface="Times New Roman" panose="02020603050405020304" pitchFamily="18" charset="0"/>
              </a:rPr>
              <a:pPr/>
              <a:t>28 September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208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208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4541976-9B18-4B23-9910-763BDDE462DD}" type="slidenum">
              <a:rPr lang="en-US" altLang="en-US">
                <a:latin typeface="Times New Roman" panose="02020603050405020304" pitchFamily="18" charset="0"/>
              </a:rPr>
              <a:pPr/>
              <a:t>38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08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29453546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58E05A-37C9-4FDA-AC72-E839C3365C8B}" type="datetime3">
              <a:rPr lang="en-US" altLang="en-US" smtClean="0">
                <a:latin typeface="Times New Roman" panose="02020603050405020304" pitchFamily="18" charset="0"/>
              </a:rPr>
              <a:pPr/>
              <a:t>28 September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218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218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186A1CF-E586-46D7-BDE3-C9D770D158B7}" type="slidenum">
              <a:rPr lang="en-US" altLang="en-US">
                <a:latin typeface="Times New Roman" panose="02020603050405020304" pitchFamily="18" charset="0"/>
              </a:rPr>
              <a:pPr/>
              <a:t>39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18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5048020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4A8A818-D363-4D7C-9C64-6C96EF71EE8D}" type="datetime3">
              <a:rPr lang="en-US" altLang="en-US" smtClean="0">
                <a:latin typeface="Times New Roman" panose="02020603050405020304" pitchFamily="18" charset="0"/>
              </a:rPr>
              <a:pPr/>
              <a:t>28 September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239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239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E738DE8-A32E-4D92-9B88-7EEA2C97F08F}" type="slidenum">
              <a:rPr lang="en-US" altLang="en-US">
                <a:latin typeface="Times New Roman" panose="02020603050405020304" pitchFamily="18" charset="0"/>
              </a:rPr>
              <a:pPr/>
              <a:t>40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39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2524287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CDF51F6-D7FF-4508-8944-267DA9C77D93}" type="datetime3">
              <a:rPr lang="en-US" altLang="en-US" smtClean="0">
                <a:latin typeface="Times New Roman" panose="02020603050405020304" pitchFamily="18" charset="0"/>
              </a:rPr>
              <a:pPr/>
              <a:t>28 September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013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013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D03F2F1-F65A-4CF2-A50B-EFE2CFF041E1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13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28852759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B68C22A-1AA9-497A-9A2C-F14568049561}" type="datetime3">
              <a:rPr lang="en-US" altLang="en-US" smtClean="0">
                <a:latin typeface="Times New Roman" panose="02020603050405020304" pitchFamily="18" charset="0"/>
              </a:rPr>
              <a:pPr/>
              <a:t>28 September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249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249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4B132B1-88E1-43CC-9C21-56A5088124F6}" type="slidenum">
              <a:rPr lang="en-US" altLang="en-US">
                <a:latin typeface="Times New Roman" panose="02020603050405020304" pitchFamily="18" charset="0"/>
              </a:rPr>
              <a:pPr/>
              <a:t>44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49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40280564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D9843DA-353A-4D67-9558-DB3A73F228AE}" type="datetime3">
              <a:rPr lang="en-US" altLang="en-US" smtClean="0">
                <a:latin typeface="Times New Roman" panose="02020603050405020304" pitchFamily="18" charset="0"/>
              </a:rPr>
              <a:pPr/>
              <a:t>28 September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259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259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628B172-F1AF-4D93-A778-290917BDE2F0}" type="slidenum">
              <a:rPr lang="en-US" altLang="en-US">
                <a:latin typeface="Times New Roman" panose="02020603050405020304" pitchFamily="18" charset="0"/>
              </a:rPr>
              <a:pPr/>
              <a:t>47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59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41668988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2956826-7FF5-44E3-AA58-3C509B48042A}" type="datetime3">
              <a:rPr lang="en-US" altLang="en-US" smtClean="0">
                <a:latin typeface="Times New Roman" panose="02020603050405020304" pitchFamily="18" charset="0"/>
              </a:rPr>
              <a:pPr/>
              <a:t>28 September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269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269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08C0C3F-7473-4CDF-8878-E6B5F21861CB}" type="slidenum">
              <a:rPr lang="en-US" altLang="en-US">
                <a:latin typeface="Times New Roman" panose="02020603050405020304" pitchFamily="18" charset="0"/>
              </a:rPr>
              <a:pPr/>
              <a:t>48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69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348060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5C02592-D4F4-4A10-937D-783246F638C6}" type="datetime3">
              <a:rPr lang="en-US" altLang="en-US" smtClean="0">
                <a:latin typeface="Times New Roman" panose="02020603050405020304" pitchFamily="18" charset="0"/>
              </a:rPr>
              <a:pPr/>
              <a:t>28 September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280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280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397918-7601-4603-996E-72DC2A78DD7B}" type="slidenum">
              <a:rPr lang="en-US" altLang="en-US">
                <a:latin typeface="Times New Roman" panose="02020603050405020304" pitchFamily="18" charset="0"/>
              </a:rPr>
              <a:pPr/>
              <a:t>49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80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38635507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2A95572-014E-490C-8A5D-EF195AF55FC8}" type="datetime3">
              <a:rPr lang="en-US" altLang="en-US" smtClean="0">
                <a:latin typeface="Times New Roman" panose="02020603050405020304" pitchFamily="18" charset="0"/>
              </a:rPr>
              <a:pPr/>
              <a:t>28 September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290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290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1CFE334-E5EE-4E1D-9A7A-C82A1A3291D8}" type="slidenum">
              <a:rPr lang="en-US" altLang="en-US">
                <a:latin typeface="Times New Roman" panose="02020603050405020304" pitchFamily="18" charset="0"/>
              </a:rPr>
              <a:pPr/>
              <a:t>50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90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21222422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B57710E-692F-47D2-B6F8-19FA17F6B24E}" type="datetime3">
              <a:rPr lang="en-US" altLang="en-US" smtClean="0">
                <a:latin typeface="Times New Roman" panose="02020603050405020304" pitchFamily="18" charset="0"/>
              </a:rPr>
              <a:pPr/>
              <a:t>28 September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300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300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6A1C5A-F6AF-4AC2-926B-429A0B95A881}" type="slidenum">
              <a:rPr lang="en-US" altLang="en-US">
                <a:latin typeface="Times New Roman" panose="02020603050405020304" pitchFamily="18" charset="0"/>
              </a:rPr>
              <a:pPr/>
              <a:t>51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00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4423156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15FBA7C-1E9F-46C7-80AD-2F2B54EE473C}" type="datetime3">
              <a:rPr lang="en-US" altLang="en-US" smtClean="0">
                <a:latin typeface="Times New Roman" panose="02020603050405020304" pitchFamily="18" charset="0"/>
              </a:rPr>
              <a:pPr/>
              <a:t>28 September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310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310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1BF6F6-1173-43FB-A17B-FDFE2A66EA43}" type="slidenum">
              <a:rPr lang="en-US" altLang="en-US">
                <a:latin typeface="Times New Roman" panose="02020603050405020304" pitchFamily="18" charset="0"/>
              </a:rPr>
              <a:pPr/>
              <a:t>52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10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29407951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4920A5F-3083-4732-AE14-4BD7D32D3787}" type="datetime3">
              <a:rPr lang="en-US" altLang="en-US" smtClean="0">
                <a:latin typeface="Times New Roman" panose="02020603050405020304" pitchFamily="18" charset="0"/>
              </a:rPr>
              <a:pPr/>
              <a:t>28 September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321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321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1A1413F-AC3A-4552-B498-2572DBF64CB5}" type="slidenum">
              <a:rPr lang="en-US" altLang="en-US">
                <a:latin typeface="Times New Roman" panose="02020603050405020304" pitchFamily="18" charset="0"/>
              </a:rPr>
              <a:pPr/>
              <a:t>53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21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759028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96C7C02-24CF-4B7C-9D49-E2BCE9EE36D1}" type="datetime3">
              <a:rPr lang="en-US" altLang="en-US" smtClean="0">
                <a:latin typeface="Times New Roman" panose="02020603050405020304" pitchFamily="18" charset="0"/>
              </a:rPr>
              <a:pPr/>
              <a:t>28 September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331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331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AF4471-0CB9-4459-856B-6704ED38A1E5}" type="slidenum">
              <a:rPr lang="en-US" altLang="en-US">
                <a:latin typeface="Times New Roman" panose="02020603050405020304" pitchFamily="18" charset="0"/>
              </a:rPr>
              <a:pPr/>
              <a:t>54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31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20094046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18A64C-6062-4401-B5A2-5101A9D20493}" type="datetime3">
              <a:rPr lang="en-US" altLang="en-US" smtClean="0">
                <a:latin typeface="Times New Roman" panose="02020603050405020304" pitchFamily="18" charset="0"/>
              </a:rPr>
              <a:pPr/>
              <a:t>28 September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341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341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07A10BB-746B-499A-8BCD-465DB093820C}" type="slidenum">
              <a:rPr lang="en-US" altLang="en-US">
                <a:latin typeface="Times New Roman" panose="02020603050405020304" pitchFamily="18" charset="0"/>
              </a:rPr>
              <a:pPr/>
              <a:t>55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41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98543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6AC903-1A5C-47C3-9959-C296ED4639C8}" type="datetime3">
              <a:rPr lang="en-US" altLang="en-US" smtClean="0">
                <a:latin typeface="Times New Roman" panose="02020603050405020304" pitchFamily="18" charset="0"/>
              </a:rPr>
              <a:pPr/>
              <a:t>28 September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024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024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FF2C02-A67B-4867-8DD3-19F9B38A7ECA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3176269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F374D7-305F-4BDC-B18D-D16A5E76079D}" type="datetime3">
              <a:rPr lang="en-US" altLang="en-US" smtClean="0">
                <a:latin typeface="Times New Roman" panose="02020603050405020304" pitchFamily="18" charset="0"/>
              </a:rPr>
              <a:pPr/>
              <a:t>28 September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351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351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096AD5C-0523-4EFA-B3AC-007072D5F74F}" type="slidenum">
              <a:rPr lang="en-US" altLang="en-US">
                <a:latin typeface="Times New Roman" panose="02020603050405020304" pitchFamily="18" charset="0"/>
              </a:rPr>
              <a:pPr/>
              <a:t>56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51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37320719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B5E568-0732-3D4A-87B4-36521CA69436}" type="slidenum">
              <a:rPr lang="en-US" altLang="zh-TW"/>
              <a:pPr/>
              <a:t>57</a:t>
            </a:fld>
            <a:endParaRPr lang="en-US" altLang="zh-TW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6" y="4560889"/>
            <a:ext cx="5365750" cy="4319587"/>
          </a:xfrm>
          <a:ln/>
        </p:spPr>
        <p:txBody>
          <a:bodyPr lIns="95655" tIns="46988" rIns="95655" bIns="46988"/>
          <a:lstStyle/>
          <a:p>
            <a:endParaRPr lang="en-US"/>
          </a:p>
        </p:txBody>
      </p:sp>
      <p:sp>
        <p:nvSpPr>
          <p:cNvPr id="808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8864077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60C2A0-D46D-2F41-AEB2-6BADEAC34777}" type="slidenum">
              <a:rPr lang="en-US" altLang="zh-TW"/>
              <a:pPr/>
              <a:t>58</a:t>
            </a:fld>
            <a:endParaRPr lang="en-US" altLang="zh-TW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3287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AFB727-75C4-5141-A4C6-50DABF47AB11}" type="slidenum">
              <a:rPr lang="en-US" altLang="zh-TW"/>
              <a:pPr/>
              <a:t>59</a:t>
            </a:fld>
            <a:endParaRPr lang="en-US" altLang="zh-TW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7823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59EB42A-8611-462E-976A-842383A56346}" type="datetime3">
              <a:rPr lang="en-US" altLang="en-US" smtClean="0">
                <a:latin typeface="Times New Roman" panose="02020603050405020304" pitchFamily="18" charset="0"/>
              </a:rPr>
              <a:pPr/>
              <a:t>28 September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372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372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FEA2E20-E533-48BF-B2DC-3B5935446A28}" type="slidenum">
              <a:rPr lang="en-US" altLang="en-US">
                <a:latin typeface="Times New Roman" panose="02020603050405020304" pitchFamily="18" charset="0"/>
              </a:rPr>
              <a:pPr/>
              <a:t>60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72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317099675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98D0198-0761-C147-B1C4-349F3076F8E5}" type="datetime3">
              <a:rPr lang="en-US"/>
              <a:pPr/>
              <a:t>28 September 2015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1AA4D3-B1EC-AA44-B17D-ED7B6CD5422E}" type="slidenum">
              <a:rPr lang="en-US"/>
              <a:pPr/>
              <a:t>62</a:t>
            </a:fld>
            <a:endParaRPr lang="en-US"/>
          </a:p>
        </p:txBody>
      </p:sp>
      <p:sp>
        <p:nvSpPr>
          <p:cNvPr id="30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656880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0C3CA46-6F44-734F-A839-AB5B804AFA74}" type="datetime3">
              <a:rPr lang="en-US"/>
              <a:pPr/>
              <a:t>28 September 2015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7E70CB-3BF5-AD4C-AF9F-103472ADD2A5}" type="slidenum">
              <a:rPr lang="en-US"/>
              <a:pPr/>
              <a:t>63</a:t>
            </a:fld>
            <a:endParaRPr 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482123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C9F7D6-15B6-4F5C-BE95-602B1AF79673}" type="datetime3">
              <a:rPr lang="en-US" altLang="en-US" smtClean="0">
                <a:latin typeface="Times New Roman" panose="02020603050405020304" pitchFamily="18" charset="0"/>
              </a:rPr>
              <a:pPr/>
              <a:t>28 September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443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443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33F5129-60F9-4D86-A776-1C8C0BBA0E75}" type="slidenum">
              <a:rPr lang="en-US" altLang="en-US">
                <a:latin typeface="Times New Roman" panose="02020603050405020304" pitchFamily="18" charset="0"/>
              </a:rPr>
              <a:pPr/>
              <a:t>66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43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401110158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0728A6-27EE-8042-8D9E-C44A6A467A5C}" type="slidenum">
              <a:rPr lang="en-US" altLang="zh-TW"/>
              <a:pPr/>
              <a:t>68</a:t>
            </a:fld>
            <a:endParaRPr lang="en-US" altLang="zh-TW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0212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13A201-D00A-994F-8CD4-ED28E7ED8064}" type="slidenum">
              <a:rPr lang="en-US" altLang="zh-TW"/>
              <a:pPr/>
              <a:t>69</a:t>
            </a:fld>
            <a:endParaRPr lang="en-US" altLang="zh-TW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3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CF46671-CEBF-490A-85BA-3B97BC0D9EB9}" type="datetime3">
              <a:rPr lang="en-US" altLang="en-US" smtClean="0">
                <a:latin typeface="Times New Roman" panose="02020603050405020304" pitchFamily="18" charset="0"/>
              </a:rPr>
              <a:pPr/>
              <a:t>28 September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034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034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FAB2E4-9918-48FB-8101-81118B5F892D}" type="slidenum">
              <a:rPr lang="en-US" altLang="en-US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34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95505707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FC64BB6-F72B-2D44-8FC0-387F9552560A}" type="datetime3">
              <a:rPr lang="en-US"/>
              <a:pPr/>
              <a:t>28 September 2015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E55DD3-0CAA-8144-B1F0-44ADF7326D45}" type="slidenum">
              <a:rPr lang="en-US"/>
              <a:pPr/>
              <a:t>70</a:t>
            </a:fld>
            <a:endParaRPr lang="en-US"/>
          </a:p>
        </p:txBody>
      </p:sp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061039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4D8D270-A97E-4DB6-A174-F3D8EC1982AA}" type="datetime3">
              <a:rPr lang="en-US" altLang="en-US" smtClean="0">
                <a:latin typeface="Times New Roman" panose="02020603050405020304" pitchFamily="18" charset="0"/>
              </a:rPr>
              <a:pPr/>
              <a:t>28 September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402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402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A1C41F-A789-4AAF-92E3-61BB3B65454D}" type="slidenum">
              <a:rPr lang="en-US" altLang="en-US">
                <a:latin typeface="Times New Roman" panose="02020603050405020304" pitchFamily="18" charset="0"/>
              </a:rPr>
              <a:pPr/>
              <a:t>71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02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37833063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13B2DDB-C6FE-45D7-831F-15A36A0DFE53}" type="datetime3">
              <a:rPr lang="en-US" altLang="en-US" smtClean="0">
                <a:latin typeface="Times New Roman" panose="02020603050405020304" pitchFamily="18" charset="0"/>
              </a:rPr>
              <a:pPr/>
              <a:t>28 September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413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413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F222799-AB67-476D-A084-E16C10E18CB4}" type="slidenum">
              <a:rPr lang="en-US" altLang="en-US">
                <a:latin typeface="Times New Roman" panose="02020603050405020304" pitchFamily="18" charset="0"/>
              </a:rPr>
              <a:pPr/>
              <a:t>73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13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64658699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88DEFF6-3152-4130-947A-5179FF6BFC01}" type="datetime3">
              <a:rPr lang="en-US" altLang="en-US" smtClean="0">
                <a:latin typeface="Times New Roman" panose="02020603050405020304" pitchFamily="18" charset="0"/>
              </a:rPr>
              <a:pPr/>
              <a:t>28 September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423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423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45F42C0-5BCE-47A6-AD9C-D3DDCBA00F50}" type="slidenum">
              <a:rPr lang="en-US" altLang="en-US">
                <a:latin typeface="Times New Roman" panose="02020603050405020304" pitchFamily="18" charset="0"/>
              </a:rPr>
              <a:pPr/>
              <a:t>74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23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62123412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C8168A7-9599-416A-B54C-D54AC8B13194}" type="datetime3">
              <a:rPr lang="en-US" altLang="en-US" smtClean="0">
                <a:latin typeface="Times New Roman" panose="02020603050405020304" pitchFamily="18" charset="0"/>
              </a:rPr>
              <a:pPr/>
              <a:t>28 September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433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433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45A3C2F-4C88-46BC-A822-5EAE75935B0D}" type="slidenum">
              <a:rPr lang="en-US" altLang="en-US">
                <a:latin typeface="Times New Roman" panose="02020603050405020304" pitchFamily="18" charset="0"/>
              </a:rPr>
              <a:pPr/>
              <a:t>76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3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6740964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5CB3A49-1764-4A73-825C-6A9BFD3988F7}" type="datetime3">
              <a:rPr lang="en-US" altLang="en-US" smtClean="0">
                <a:latin typeface="Times New Roman" panose="02020603050405020304" pitchFamily="18" charset="0"/>
              </a:rPr>
              <a:pPr/>
              <a:t>28 September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361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361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F2799C9-3363-46EE-84FB-D0223B8F9C2A}" type="slidenum">
              <a:rPr lang="en-US" altLang="en-US">
                <a:latin typeface="Times New Roman" panose="02020603050405020304" pitchFamily="18" charset="0"/>
              </a:rPr>
              <a:pPr/>
              <a:t>77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61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14811105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16701D0-5ED5-4FDE-81E6-D04C600DEB6B}" type="datetime3">
              <a:rPr lang="en-US" altLang="en-US" smtClean="0">
                <a:latin typeface="Times New Roman" panose="02020603050405020304" pitchFamily="18" charset="0"/>
              </a:rPr>
              <a:pPr/>
              <a:t>28 September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751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751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4E087FE-2FFC-45F5-A2C9-58D05FFC5CE0}" type="slidenum">
              <a:rPr lang="en-US" altLang="en-US">
                <a:latin typeface="Times New Roman" panose="02020603050405020304" pitchFamily="18" charset="0"/>
              </a:rPr>
              <a:pPr/>
              <a:t>95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51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285403401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1F6FD89-33B0-4165-A1B9-14C763F9FF84}" type="datetime3">
              <a:rPr lang="en-US" altLang="en-US" smtClean="0">
                <a:latin typeface="Times New Roman" panose="02020603050405020304" pitchFamily="18" charset="0"/>
              </a:rPr>
              <a:pPr/>
              <a:t>28 September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76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76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A16E378-DFE7-4428-8584-74A73D874C6C}" type="slidenum">
              <a:rPr lang="en-US" altLang="en-US">
                <a:latin typeface="Times New Roman" panose="02020603050405020304" pitchFamily="18" charset="0"/>
              </a:rPr>
              <a:pPr/>
              <a:t>96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61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61161897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7525E1F-F777-4A63-A6B3-5479448DD2BF}" type="datetime3">
              <a:rPr lang="en-US" altLang="en-US" smtClean="0">
                <a:latin typeface="Times New Roman" panose="02020603050405020304" pitchFamily="18" charset="0"/>
              </a:rPr>
              <a:pPr/>
              <a:t>28 September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771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771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EDF75F-0A03-457F-A6D5-3EF6DC7E168C}" type="slidenum">
              <a:rPr lang="en-US" altLang="en-US">
                <a:latin typeface="Times New Roman" panose="02020603050405020304" pitchFamily="18" charset="0"/>
              </a:rPr>
              <a:pPr/>
              <a:t>97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71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02464993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8BCBAD-149A-42CC-B465-A9B97C15DA2B}" type="datetime3">
              <a:rPr lang="en-US" altLang="en-US" smtClean="0">
                <a:latin typeface="Times New Roman" panose="02020603050405020304" pitchFamily="18" charset="0"/>
              </a:rPr>
              <a:pPr/>
              <a:t>28 September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464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464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D7A0EF-23C7-4010-B7E6-35E917E3ED6F}" type="slidenum">
              <a:rPr lang="en-US" altLang="en-US">
                <a:latin typeface="Times New Roman" panose="02020603050405020304" pitchFamily="18" charset="0"/>
              </a:rPr>
              <a:pPr/>
              <a:t>102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64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09084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A0DE68F-6F70-41DD-A2D7-636B7D6D57BE}" type="datetime3">
              <a:rPr lang="en-US" altLang="en-US" smtClean="0">
                <a:latin typeface="Times New Roman" panose="02020603050405020304" pitchFamily="18" charset="0"/>
              </a:rPr>
              <a:pPr/>
              <a:t>28 September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044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044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F33D756-667E-4EEF-95CF-2EBD33E81EDB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44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307127961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985ADAA-13A6-459E-8927-7FE6ED29BB55}" type="datetime3">
              <a:rPr lang="en-US" altLang="en-US" smtClean="0">
                <a:latin typeface="Times New Roman" panose="02020603050405020304" pitchFamily="18" charset="0"/>
              </a:rPr>
              <a:pPr/>
              <a:t>28 September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474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474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C16380C-B3CD-45FE-AB49-E1A883B2F06C}" type="slidenum">
              <a:rPr lang="en-US" altLang="en-US">
                <a:latin typeface="Times New Roman" panose="02020603050405020304" pitchFamily="18" charset="0"/>
              </a:rPr>
              <a:pPr/>
              <a:t>103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74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92854234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01DCE0-4920-4E26-8D97-4558693F6BA9}" type="datetime3">
              <a:rPr lang="en-US" altLang="en-US" smtClean="0">
                <a:latin typeface="Times New Roman" panose="02020603050405020304" pitchFamily="18" charset="0"/>
              </a:rPr>
              <a:pPr/>
              <a:t>28 September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484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484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642BA15-5032-45CC-BAAF-0D11B9E875DE}" type="slidenum">
              <a:rPr lang="en-US" altLang="en-US">
                <a:latin typeface="Times New Roman" panose="02020603050405020304" pitchFamily="18" charset="0"/>
              </a:rPr>
              <a:pPr/>
              <a:t>104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84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337364369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1E818E2-63BE-46D9-8291-C222E778E27D}" type="datetime3">
              <a:rPr lang="en-US" altLang="en-US" smtClean="0">
                <a:latin typeface="Times New Roman" panose="02020603050405020304" pitchFamily="18" charset="0"/>
              </a:rPr>
              <a:pPr/>
              <a:t>28 September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495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495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AB87B69-A606-44FE-AF46-48FC8FF3B2F3}" type="slidenum">
              <a:rPr lang="en-US" altLang="en-US">
                <a:latin typeface="Times New Roman" panose="02020603050405020304" pitchFamily="18" charset="0"/>
              </a:rPr>
              <a:pPr/>
              <a:t>105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95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291803526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8A613A4-6126-4677-9398-923B023A843A}" type="datetime3">
              <a:rPr lang="en-US" altLang="en-US" smtClean="0">
                <a:latin typeface="Times New Roman" panose="02020603050405020304" pitchFamily="18" charset="0"/>
              </a:rPr>
              <a:pPr/>
              <a:t>28 September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505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505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F2E91A-4B64-4A35-9961-2464AC9329DB}" type="slidenum">
              <a:rPr lang="en-US" altLang="en-US">
                <a:latin typeface="Times New Roman" panose="02020603050405020304" pitchFamily="18" charset="0"/>
              </a:rPr>
              <a:pPr/>
              <a:t>106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05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35254126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198D13-FB56-4176-9DFD-A95C422E4D24}" type="datetime3">
              <a:rPr lang="en-US" altLang="en-US" smtClean="0">
                <a:latin typeface="Times New Roman" panose="02020603050405020304" pitchFamily="18" charset="0"/>
              </a:rPr>
              <a:pPr/>
              <a:t>28 September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515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515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B39006-0652-4578-91E3-00F452485F58}" type="slidenum">
              <a:rPr lang="en-US" altLang="en-US">
                <a:latin typeface="Times New Roman" panose="02020603050405020304" pitchFamily="18" charset="0"/>
              </a:rPr>
              <a:pPr/>
              <a:t>107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15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223416510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7B0D5B0-25E9-469F-B27F-EC3E1E79DE7A}" type="datetime3">
              <a:rPr lang="en-US" altLang="en-US" smtClean="0">
                <a:latin typeface="Times New Roman" panose="02020603050405020304" pitchFamily="18" charset="0"/>
              </a:rPr>
              <a:pPr/>
              <a:t>28 September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525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525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67C068B-4BA8-4AD3-9DD0-6268288C0393}" type="slidenum">
              <a:rPr lang="en-US" altLang="en-US">
                <a:latin typeface="Times New Roman" panose="02020603050405020304" pitchFamily="18" charset="0"/>
              </a:rPr>
              <a:pPr/>
              <a:t>108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25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42325806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4F34433-705D-459E-8D34-124CE77AD4BD}" type="datetime3">
              <a:rPr lang="en-US" altLang="en-US" smtClean="0">
                <a:latin typeface="Times New Roman" panose="02020603050405020304" pitchFamily="18" charset="0"/>
              </a:rPr>
              <a:pPr/>
              <a:t>28 September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536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536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2605A60-CB1F-4F4C-BA9A-026CFFFB9405}" type="slidenum">
              <a:rPr lang="en-US" altLang="en-US">
                <a:latin typeface="Times New Roman" panose="02020603050405020304" pitchFamily="18" charset="0"/>
              </a:rPr>
              <a:pPr/>
              <a:t>109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36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70312071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7920EA0-43E7-4526-B715-914F823369BE}" type="datetime3">
              <a:rPr lang="en-US" altLang="en-US" smtClean="0">
                <a:latin typeface="Times New Roman" panose="02020603050405020304" pitchFamily="18" charset="0"/>
              </a:rPr>
              <a:pPr/>
              <a:t>28 September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546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546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6C9F2DB-793D-4C47-A0C2-C6C2DC3D1E85}" type="slidenum">
              <a:rPr lang="en-US" altLang="en-US">
                <a:latin typeface="Times New Roman" panose="02020603050405020304" pitchFamily="18" charset="0"/>
              </a:rPr>
              <a:pPr/>
              <a:t>110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46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34857018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C4771E-4627-4482-8935-062B4A21A6C8}" type="datetime3">
              <a:rPr lang="en-US" altLang="en-US" smtClean="0">
                <a:latin typeface="Times New Roman" panose="02020603050405020304" pitchFamily="18" charset="0"/>
              </a:rPr>
              <a:pPr/>
              <a:t>28 September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556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556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B0C7955-5D1F-4F7C-8627-FEF1FD2F378F}" type="slidenum">
              <a:rPr lang="en-US" altLang="en-US">
                <a:latin typeface="Times New Roman" panose="02020603050405020304" pitchFamily="18" charset="0"/>
              </a:rPr>
              <a:pPr/>
              <a:t>111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56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71193467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5F540E7-AE40-408E-B1AF-2083DA8FB754}" type="datetime3">
              <a:rPr lang="en-US" altLang="en-US" smtClean="0">
                <a:latin typeface="Times New Roman" panose="02020603050405020304" pitchFamily="18" charset="0"/>
              </a:rPr>
              <a:pPr/>
              <a:t>28 September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669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669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7876D45-1A60-4F72-8A98-BF2216900E7B}" type="slidenum">
              <a:rPr lang="en-US" altLang="en-US">
                <a:latin typeface="Times New Roman" panose="02020603050405020304" pitchFamily="18" charset="0"/>
              </a:rPr>
              <a:pPr/>
              <a:t>113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69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2880679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213BAA8-4406-4FAF-93C3-F6C8B93E041E}" type="datetime3">
              <a:rPr lang="en-US" altLang="en-US" smtClean="0">
                <a:latin typeface="Times New Roman" panose="02020603050405020304" pitchFamily="18" charset="0"/>
              </a:rPr>
              <a:pPr/>
              <a:t>28 September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054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054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420DBBD-432F-4BFC-A6EB-3C9A6B631FB4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54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379512981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2697FCF-E193-45FA-88DC-286CA35CDAA1}" type="datetime3">
              <a:rPr lang="en-US" altLang="en-US" smtClean="0">
                <a:latin typeface="Times New Roman" panose="02020603050405020304" pitchFamily="18" charset="0"/>
              </a:rPr>
              <a:pPr/>
              <a:t>28 September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679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679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45256EF-1EAF-465E-B983-73408C4EA843}" type="slidenum">
              <a:rPr lang="en-US" altLang="en-US">
                <a:latin typeface="Times New Roman" panose="02020603050405020304" pitchFamily="18" charset="0"/>
              </a:rPr>
              <a:pPr/>
              <a:t>114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79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251709719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0AFB0C6-7EFF-4105-9DD6-255085A1D746}" type="datetime3">
              <a:rPr lang="en-US" altLang="en-US" smtClean="0">
                <a:latin typeface="Times New Roman" panose="02020603050405020304" pitchFamily="18" charset="0"/>
              </a:rPr>
              <a:pPr/>
              <a:t>28 September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689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689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5876F4-30AB-47FD-A23A-D8E1A65477BA}" type="slidenum">
              <a:rPr lang="en-US" altLang="en-US">
                <a:latin typeface="Times New Roman" panose="02020603050405020304" pitchFamily="18" charset="0"/>
              </a:rPr>
              <a:pPr/>
              <a:t>115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89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393281609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06B490D-AA66-4A47-BE6B-B4E066760F06}" type="datetime3">
              <a:rPr lang="en-US" altLang="en-US" smtClean="0">
                <a:latin typeface="Times New Roman" panose="02020603050405020304" pitchFamily="18" charset="0"/>
              </a:rPr>
              <a:pPr/>
              <a:t>28 September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699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699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698541-186E-43EB-8E67-FA340754CC94}" type="slidenum">
              <a:rPr lang="en-US" altLang="en-US">
                <a:latin typeface="Times New Roman" panose="02020603050405020304" pitchFamily="18" charset="0"/>
              </a:rPr>
              <a:pPr/>
              <a:t>116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99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400469309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5840CBF-3C55-4E32-849C-8F045B6A9189}" type="datetime3">
              <a:rPr lang="en-US" altLang="en-US" smtClean="0">
                <a:latin typeface="Times New Roman" panose="02020603050405020304" pitchFamily="18" charset="0"/>
              </a:rPr>
              <a:pPr/>
              <a:t>28 September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710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710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C7F806E-39B2-4EB1-B645-470C35CE9FA2}" type="slidenum">
              <a:rPr lang="en-US" altLang="en-US">
                <a:latin typeface="Times New Roman" panose="02020603050405020304" pitchFamily="18" charset="0"/>
              </a:rPr>
              <a:pPr/>
              <a:t>117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10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209681814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88DEFF6-3152-4130-947A-5179FF6BFC01}" type="datetime3">
              <a:rPr lang="en-US" altLang="en-US" smtClean="0">
                <a:latin typeface="Times New Roman" panose="02020603050405020304" pitchFamily="18" charset="0"/>
              </a:rPr>
              <a:pPr/>
              <a:t>28 September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423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423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45F42C0-5BCE-47A6-AD9C-D3DDCBA00F50}" type="slidenum">
              <a:rPr lang="en-US" altLang="en-US">
                <a:latin typeface="Times New Roman" panose="02020603050405020304" pitchFamily="18" charset="0"/>
              </a:rPr>
              <a:pPr/>
              <a:t>118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23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48659875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C8168A7-9599-416A-B54C-D54AC8B13194}" type="datetime3">
              <a:rPr lang="en-US" altLang="en-US" smtClean="0">
                <a:latin typeface="Times New Roman" panose="02020603050405020304" pitchFamily="18" charset="0"/>
              </a:rPr>
              <a:pPr/>
              <a:t>28 September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433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433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45A3C2F-4C88-46BC-A822-5EAE75935B0D}" type="slidenum">
              <a:rPr lang="en-US" altLang="en-US">
                <a:latin typeface="Times New Roman" panose="02020603050405020304" pitchFamily="18" charset="0"/>
              </a:rPr>
              <a:pPr/>
              <a:t>120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3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322764316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CED7252-708F-4A34-9CF7-DEE1E02D0BDA}" type="datetime3">
              <a:rPr lang="en-US" altLang="en-US" smtClean="0">
                <a:latin typeface="Times New Roman" panose="02020603050405020304" pitchFamily="18" charset="0"/>
              </a:rPr>
              <a:pPr/>
              <a:t>28 September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587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587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AC16D9-CBBE-4C09-8D93-9509CDA54F03}" type="slidenum">
              <a:rPr lang="en-US" altLang="en-US">
                <a:latin typeface="Times New Roman" panose="02020603050405020304" pitchFamily="18" charset="0"/>
              </a:rPr>
              <a:pPr/>
              <a:t>121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87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46670744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39DB54D-4C20-47F0-8E65-088F4AE0590A}" type="datetime3">
              <a:rPr lang="en-US" altLang="en-US" smtClean="0">
                <a:latin typeface="Times New Roman" panose="02020603050405020304" pitchFamily="18" charset="0"/>
              </a:rPr>
              <a:pPr/>
              <a:t>28 September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597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597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1DC12AF-F304-486C-91CC-0F3766DC584A}" type="slidenum">
              <a:rPr lang="en-US" altLang="en-US">
                <a:latin typeface="Times New Roman" panose="02020603050405020304" pitchFamily="18" charset="0"/>
              </a:rPr>
              <a:pPr/>
              <a:t>122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97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92004763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848E0B7-58B3-4A2F-B8C6-814D514F6964}" type="datetime3">
              <a:rPr lang="en-US" altLang="en-US" smtClean="0">
                <a:latin typeface="Times New Roman" panose="02020603050405020304" pitchFamily="18" charset="0"/>
              </a:rPr>
              <a:pPr/>
              <a:t>28 September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607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607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494BEB5-B405-444A-8635-B8FA6CD62213}" type="slidenum">
              <a:rPr lang="en-US" altLang="en-US">
                <a:latin typeface="Times New Roman" panose="02020603050405020304" pitchFamily="18" charset="0"/>
              </a:rPr>
              <a:pPr/>
              <a:t>123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07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59623825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BE8966D-D187-4C15-814E-3AA6CE598306}" type="datetime3">
              <a:rPr lang="en-US" altLang="en-US" smtClean="0">
                <a:latin typeface="Times New Roman" panose="02020603050405020304" pitchFamily="18" charset="0"/>
              </a:rPr>
              <a:pPr/>
              <a:t>28 September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617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617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B83E391-D7DC-42B5-B994-D3BEA77D04A6}" type="slidenum">
              <a:rPr lang="en-US" altLang="en-US">
                <a:latin typeface="Times New Roman" panose="02020603050405020304" pitchFamily="18" charset="0"/>
              </a:rPr>
              <a:pPr/>
              <a:t>124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17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768011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A2FED2-7E80-4D35-B8D9-0C492368AB36}" type="datetime3">
              <a:rPr lang="en-US" altLang="en-US" smtClean="0">
                <a:latin typeface="Times New Roman" panose="02020603050405020304" pitchFamily="18" charset="0"/>
              </a:rPr>
              <a:pPr/>
              <a:t>28 September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228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228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E44651B-6328-444F-97D9-AF8820162393}" type="slidenum">
              <a:rPr lang="en-US" altLang="en-US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8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294669131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1292F90-72C3-45FA-BFA3-FA90CCC50C7D}" type="datetime3">
              <a:rPr lang="en-US" altLang="en-US" smtClean="0">
                <a:latin typeface="Times New Roman" panose="02020603050405020304" pitchFamily="18" charset="0"/>
              </a:rPr>
              <a:pPr/>
              <a:t>28 September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628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628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ADD70BE-9A21-4F3D-87B9-3788C321832E}" type="slidenum">
              <a:rPr lang="en-US" altLang="en-US">
                <a:latin typeface="Times New Roman" panose="02020603050405020304" pitchFamily="18" charset="0"/>
              </a:rPr>
              <a:pPr/>
              <a:t>125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28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93646310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2A1A29-CFB3-46F1-97A3-DA162885E4D0}" type="datetime3">
              <a:rPr lang="en-US" altLang="en-US" smtClean="0">
                <a:latin typeface="Times New Roman" panose="02020603050405020304" pitchFamily="18" charset="0"/>
              </a:rPr>
              <a:pPr/>
              <a:t>28 September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638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638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07AE7C4-7C27-4E18-8ACE-B74DD70B4AB9}" type="slidenum">
              <a:rPr lang="en-US" altLang="en-US">
                <a:latin typeface="Times New Roman" panose="02020603050405020304" pitchFamily="18" charset="0"/>
              </a:rPr>
              <a:pPr/>
              <a:t>126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8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1334842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8CEEA6D-9C32-4AA9-8031-BCC4534BE7F4}" type="datetime3">
              <a:rPr lang="en-US" altLang="en-US" smtClean="0">
                <a:latin typeface="Times New Roman" panose="02020603050405020304" pitchFamily="18" charset="0"/>
              </a:rPr>
              <a:pPr/>
              <a:t>28 September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720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720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6CF396F-75CD-4063-9A7A-CA980D657989}" type="slidenum">
              <a:rPr lang="en-US" altLang="en-US">
                <a:latin typeface="Times New Roman" panose="02020603050405020304" pitchFamily="18" charset="0"/>
              </a:rPr>
              <a:pPr/>
              <a:t>127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20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61542558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796E1F7-6811-4E7C-935B-636D22C20288}" type="datetime3">
              <a:rPr lang="en-US" altLang="en-US" smtClean="0">
                <a:latin typeface="Times New Roman" panose="02020603050405020304" pitchFamily="18" charset="0"/>
              </a:rPr>
              <a:pPr/>
              <a:t>28 September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730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730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90F3904-508F-4464-9BEE-D15056023C45}" type="slidenum">
              <a:rPr lang="en-US" altLang="en-US">
                <a:latin typeface="Times New Roman" panose="02020603050405020304" pitchFamily="18" charset="0"/>
              </a:rPr>
              <a:pPr/>
              <a:t>128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30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9295633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800DE59-0B7F-4E52-9A02-BCDA7AC49578}" type="datetime3">
              <a:rPr lang="en-US" altLang="en-US" smtClean="0">
                <a:latin typeface="Times New Roman" panose="02020603050405020304" pitchFamily="18" charset="0"/>
              </a:rPr>
              <a:pPr/>
              <a:t>28 September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740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740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0BC9C8B-FFC0-47A0-B8D5-117F9FC61C08}" type="slidenum">
              <a:rPr lang="en-US" altLang="en-US">
                <a:latin typeface="Times New Roman" panose="02020603050405020304" pitchFamily="18" charset="0"/>
              </a:rPr>
              <a:pPr/>
              <a:t>129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40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229471756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A9FA2C3-4CC6-4C3E-8BAD-EB599B87C9B3}" type="datetime3">
              <a:rPr lang="en-US" altLang="en-US" smtClean="0">
                <a:latin typeface="Times New Roman" panose="02020603050405020304" pitchFamily="18" charset="0"/>
              </a:rPr>
              <a:pPr/>
              <a:t>28 September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78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78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DA844FF-2906-4E1F-BF2A-CA219EE0AF08}" type="slidenum">
              <a:rPr lang="en-US" altLang="en-US">
                <a:latin typeface="Times New Roman" panose="02020603050405020304" pitchFamily="18" charset="0"/>
              </a:rPr>
              <a:pPr/>
              <a:t>130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8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201760084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6183079-A7F2-4002-BDE1-442FF16409AE}" type="datetime3">
              <a:rPr lang="en-US" altLang="en-US" smtClean="0">
                <a:latin typeface="Times New Roman" panose="02020603050405020304" pitchFamily="18" charset="0"/>
              </a:rPr>
              <a:pPr/>
              <a:t>28 September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792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792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84D71AA-8393-4146-A7C7-E8D85E4D550C}" type="slidenum">
              <a:rPr lang="en-US" altLang="en-US">
                <a:latin typeface="Times New Roman" panose="02020603050405020304" pitchFamily="18" charset="0"/>
              </a:rPr>
              <a:pPr/>
              <a:t>131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92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226145294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4AE0FD-55D6-4094-89D2-32940C58D962}" type="datetime3">
              <a:rPr lang="en-US" altLang="en-US" smtClean="0">
                <a:latin typeface="Times New Roman" panose="02020603050405020304" pitchFamily="18" charset="0"/>
              </a:rPr>
              <a:pPr/>
              <a:t>28 September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802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802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B04A236-19CB-4909-A241-1D88314B0BFF}" type="slidenum">
              <a:rPr lang="en-US" altLang="en-US">
                <a:latin typeface="Times New Roman" panose="02020603050405020304" pitchFamily="18" charset="0"/>
              </a:rPr>
              <a:pPr/>
              <a:t>132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02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407470784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0FAE3D0-324E-4630-8FAA-608C8C0BA588}" type="datetime3">
              <a:rPr lang="en-US" altLang="en-US" smtClean="0">
                <a:latin typeface="Times New Roman" panose="02020603050405020304" pitchFamily="18" charset="0"/>
              </a:rPr>
              <a:pPr/>
              <a:t>28 September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84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84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4122E6B-8F2C-419D-927D-00341BD76443}" type="slidenum">
              <a:rPr lang="en-US" altLang="en-US">
                <a:latin typeface="Times New Roman" panose="02020603050405020304" pitchFamily="18" charset="0"/>
              </a:rPr>
              <a:pPr/>
              <a:t>133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333753435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49A2C79-1265-4BC6-86E7-A21EE80D81DD}" type="datetime3">
              <a:rPr lang="en-US" altLang="en-US" smtClean="0">
                <a:latin typeface="Times New Roman" panose="02020603050405020304" pitchFamily="18" charset="0"/>
              </a:rPr>
              <a:pPr/>
              <a:t>28 September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853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853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6E24E9E-F262-4CFA-AFE9-26A68E548807}" type="slidenum">
              <a:rPr lang="en-US" altLang="en-US">
                <a:latin typeface="Times New Roman" panose="02020603050405020304" pitchFamily="18" charset="0"/>
              </a:rPr>
              <a:pPr/>
              <a:t>134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53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26866425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05331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42F077E-42F9-425B-9D40-C85703F77910}" type="datetime3">
              <a:rPr lang="en-US" altLang="en-US" smtClean="0">
                <a:latin typeface="Times New Roman" panose="02020603050405020304" pitchFamily="18" charset="0"/>
              </a:rPr>
              <a:pPr/>
              <a:t>28 September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86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86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6DBB683-B0D1-42DF-A360-780C6C446BCA}" type="slidenum">
              <a:rPr lang="en-US" altLang="en-US">
                <a:latin typeface="Times New Roman" panose="02020603050405020304" pitchFamily="18" charset="0"/>
              </a:rPr>
              <a:pPr/>
              <a:t>135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6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3587360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50AF944-F346-44A0-93B2-61711D778B58}" type="datetime3">
              <a:rPr lang="en-US" altLang="en-US" smtClean="0">
                <a:latin typeface="Times New Roman" panose="02020603050405020304" pitchFamily="18" charset="0"/>
              </a:rPr>
              <a:pPr/>
              <a:t>28 September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914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91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1B4B38B-8961-4869-BA01-125E89F3B1A2}" type="slidenum">
              <a:rPr lang="en-US" altLang="en-US">
                <a:latin typeface="Times New Roman" panose="02020603050405020304" pitchFamily="18" charset="0"/>
              </a:rPr>
              <a:pPr/>
              <a:t>136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914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734320208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5E61AFC-9F4F-4777-8351-E0D0850618A1}" type="datetime3">
              <a:rPr lang="en-US" altLang="en-US" smtClean="0">
                <a:latin typeface="Times New Roman" panose="02020603050405020304" pitchFamily="18" charset="0"/>
              </a:rPr>
              <a:pPr/>
              <a:t>28 September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925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925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376BCC2-DDB4-402A-9BB3-CAFF8F59F839}" type="slidenum">
              <a:rPr lang="en-US" altLang="en-US">
                <a:latin typeface="Times New Roman" panose="02020603050405020304" pitchFamily="18" charset="0"/>
              </a:rPr>
              <a:pPr/>
              <a:t>137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925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48431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4181-4F0B-4135-8DC2-4EF0F248BCA7}" type="datetime1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7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3667-F908-40FF-8AD9-C9D1FC952123}" type="datetime1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1825625"/>
            <a:ext cx="9791700" cy="43513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C8D67-19A9-4606-A980-EC581BDB112A}" type="datetime1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365125"/>
            <a:ext cx="70104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4711-8ABD-4011-ABF2-206586D4EAA2}" type="datetime1">
              <a:rPr lang="en-US" smtClean="0"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19D9-50F6-4CC5-8A16-FF8E625C40C2}" type="datetime1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C1CFD-3F19-490B-A1D4-03D9EB5B4BAF}" type="datetime1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658" y="4589463"/>
            <a:ext cx="10105791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658" y="1709738"/>
            <a:ext cx="10105791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D7B4-DC61-42B8-A572-754D644FE275}" type="datetime1">
              <a:rPr lang="en-US" smtClean="0"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5325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520A-5760-4543-9F77-2658A6E406AA}" type="datetime1">
              <a:rPr lang="en-US" smtClean="0"/>
              <a:t>9/28/2015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892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892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210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274638"/>
            <a:ext cx="90233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F578-6D34-4647-A4E4-6EC9E953CFF4}" type="datetime1">
              <a:rPr lang="en-US" smtClean="0"/>
              <a:t>9/28/2015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72CD-D3C0-4470-B049-7DFD7B7E140B}" type="datetime1">
              <a:rPr lang="en-US" smtClean="0"/>
              <a:t>9/28/2015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D9B26-EA21-4F9B-8011-67795EBB5BAE}" type="datetime1">
              <a:rPr lang="en-US" smtClean="0"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8905" y="987425"/>
            <a:ext cx="56764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272BC-1983-425F-A3E2-145E0452A2B6}" type="datetime1">
              <a:rPr lang="en-US" smtClean="0"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286F9-2A04-45DD-BFA2-D422139FAB8B}" type="datetime1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3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1464" userDrawn="1">
          <p15:clr>
            <a:srgbClr val="F26B43"/>
          </p15:clr>
        </p15:guide>
        <p15:guide id="3" pos="7152" userDrawn="1">
          <p15:clr>
            <a:srgbClr val="F26B43"/>
          </p15:clr>
        </p15:guide>
        <p15:guide id="4" pos="984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82.xml"/><Relationship Id="rId7" Type="http://schemas.openxmlformats.org/officeDocument/2006/relationships/image" Target="../media/image2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24.emf"/><Relationship Id="rId5" Type="http://schemas.openxmlformats.org/officeDocument/2006/relationships/image" Target="../media/image21.e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23.emf"/></Relationships>
</file>

<file path=ppt/slides/_rels/slide1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83.xml"/><Relationship Id="rId7" Type="http://schemas.openxmlformats.org/officeDocument/2006/relationships/image" Target="../media/image2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5.e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27.emf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ps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524000" y="1041400"/>
            <a:ext cx="9677400" cy="2387600"/>
          </a:xfrm>
        </p:spPr>
        <p:txBody>
          <a:bodyPr/>
          <a:lstStyle/>
          <a:p>
            <a:r>
              <a:rPr lang="en-US" altLang="en-US" dirty="0" smtClean="0"/>
              <a:t>Instruction Set Architecture</a:t>
            </a:r>
            <a:endParaRPr lang="en-US" altLang="en-US" dirty="0"/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540612" y="4011030"/>
            <a:ext cx="5832475" cy="1066800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Instructor  Dr. Jianhui Yue</a:t>
            </a:r>
          </a:p>
          <a:p>
            <a:pPr eaLnBrk="1" hangingPunct="1"/>
            <a:r>
              <a:rPr lang="en-US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Fall  2015  CSE, Miami Univ.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478694" y="5702950"/>
            <a:ext cx="3704253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en-US" dirty="0"/>
              <a:t>Notes adapted </a:t>
            </a:r>
            <a:r>
              <a:rPr lang="en-US" altLang="en-US" smtClean="0"/>
              <a:t>from MK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97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2978"/>
            <a:ext cx="9029700" cy="1325563"/>
          </a:xfrm>
        </p:spPr>
        <p:txBody>
          <a:bodyPr/>
          <a:lstStyle/>
          <a:p>
            <a:r>
              <a:rPr lang="en-US" dirty="0" smtClean="0"/>
              <a:t>Logic View of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219200"/>
            <a:ext cx="4800600" cy="4937760"/>
          </a:xfrm>
        </p:spPr>
        <p:txBody>
          <a:bodyPr>
            <a:normAutofit/>
          </a:bodyPr>
          <a:lstStyle/>
          <a:p>
            <a:r>
              <a:rPr lang="en-US" sz="2400" dirty="0"/>
              <a:t>By grouping bits together we can store more values</a:t>
            </a:r>
          </a:p>
          <a:p>
            <a:pPr lvl="1"/>
            <a:r>
              <a:rPr lang="en-US" sz="2000" dirty="0"/>
              <a:t>8 bits = 1 </a:t>
            </a:r>
            <a:r>
              <a:rPr lang="en-US" sz="2000" b="1" dirty="0"/>
              <a:t>byte</a:t>
            </a:r>
          </a:p>
          <a:p>
            <a:pPr lvl="1"/>
            <a:r>
              <a:rPr lang="en-US" sz="2000" dirty="0"/>
              <a:t>16 bits = 2 bytes = 1 </a:t>
            </a:r>
            <a:r>
              <a:rPr lang="en-US" sz="2000" b="1" dirty="0" err="1">
                <a:solidFill>
                  <a:srgbClr val="1F497D"/>
                </a:solidFill>
              </a:rPr>
              <a:t>halfword</a:t>
            </a:r>
            <a:endParaRPr lang="en-US" sz="2000" b="1" dirty="0">
              <a:solidFill>
                <a:srgbClr val="1F497D"/>
              </a:solidFill>
            </a:endParaRPr>
          </a:p>
          <a:p>
            <a:pPr lvl="1"/>
            <a:r>
              <a:rPr lang="en-US" sz="2000" dirty="0"/>
              <a:t>32 bits = 4 bytes = 1 </a:t>
            </a:r>
            <a:r>
              <a:rPr lang="en-US" sz="2000" b="1" dirty="0">
                <a:solidFill>
                  <a:srgbClr val="1F497D"/>
                </a:solidFill>
              </a:rPr>
              <a:t>word</a:t>
            </a:r>
            <a:endParaRPr lang="en-US" sz="2000" dirty="0">
              <a:solidFill>
                <a:srgbClr val="1F497D"/>
              </a:solidFill>
            </a:endParaRPr>
          </a:p>
          <a:p>
            <a:r>
              <a:rPr lang="en-US" sz="2400" dirty="0"/>
              <a:t>From software perspective, </a:t>
            </a:r>
            <a:r>
              <a:rPr lang="en-US" sz="2400" dirty="0">
                <a:solidFill>
                  <a:srgbClr val="800000"/>
                </a:solidFill>
              </a:rPr>
              <a:t>memory is an array of bytes</a:t>
            </a:r>
            <a:r>
              <a:rPr lang="en-US" sz="2400" dirty="0"/>
              <a:t>, each of which is addressable.</a:t>
            </a:r>
            <a:endParaRPr lang="en-US" sz="1600" dirty="0"/>
          </a:p>
          <a:p>
            <a:pPr lvl="1"/>
            <a:r>
              <a:rPr lang="en-US" sz="2000" dirty="0"/>
              <a:t>The byte stored at the memory address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0x20000004</a:t>
            </a:r>
            <a:r>
              <a:rPr lang="en-US" sz="2000" dirty="0"/>
              <a:t> is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10000100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10</a:t>
            </a:fld>
            <a:endParaRPr kumimoji="0" lang="en-US" dirty="0"/>
          </a:p>
        </p:txBody>
      </p:sp>
      <p:grpSp>
        <p:nvGrpSpPr>
          <p:cNvPr id="77" name="Group 76"/>
          <p:cNvGrpSpPr/>
          <p:nvPr/>
        </p:nvGrpSpPr>
        <p:grpSpPr>
          <a:xfrm>
            <a:off x="7133684" y="1307068"/>
            <a:ext cx="3024202" cy="4865132"/>
            <a:chOff x="5943600" y="1307068"/>
            <a:chExt cx="2690286" cy="4865132"/>
          </a:xfrm>
        </p:grpSpPr>
        <p:sp>
          <p:nvSpPr>
            <p:cNvPr id="5" name="Rectangle 4"/>
            <p:cNvSpPr/>
            <p:nvPr/>
          </p:nvSpPr>
          <p:spPr>
            <a:xfrm>
              <a:off x="7342456" y="2690336"/>
              <a:ext cx="1289400" cy="369332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01110010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344136" y="3059222"/>
              <a:ext cx="1289400" cy="369332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00100101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343951" y="3426936"/>
              <a:ext cx="1289400" cy="369332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11100010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342456" y="3795822"/>
              <a:ext cx="1289400" cy="369332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8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10000100</a:t>
              </a:r>
              <a:endParaRPr lang="pl-PL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342806" y="4163536"/>
              <a:ext cx="1289400" cy="369332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01100001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44486" y="4532422"/>
              <a:ext cx="1289400" cy="369332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10001111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44301" y="4900136"/>
              <a:ext cx="1289400" cy="369332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00010010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42806" y="5269022"/>
              <a:ext cx="1289400" cy="369332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10010100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4" name="Straight Connector 13"/>
            <p:cNvCxnSpPr>
              <a:stCxn id="31" idx="0"/>
              <a:endCxn id="5" idx="1"/>
            </p:cNvCxnSpPr>
            <p:nvPr/>
          </p:nvCxnSpPr>
          <p:spPr>
            <a:xfrm>
              <a:off x="7342456" y="2434633"/>
              <a:ext cx="0" cy="440369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31" idx="3"/>
              <a:endCxn id="5" idx="3"/>
            </p:cNvCxnSpPr>
            <p:nvPr/>
          </p:nvCxnSpPr>
          <p:spPr>
            <a:xfrm>
              <a:off x="8628331" y="2225175"/>
              <a:ext cx="3525" cy="649827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2" idx="1"/>
              <a:endCxn id="34" idx="0"/>
            </p:cNvCxnSpPr>
            <p:nvPr/>
          </p:nvCxnSpPr>
          <p:spPr>
            <a:xfrm flipH="1">
              <a:off x="7342456" y="5453688"/>
              <a:ext cx="350" cy="574013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2" idx="3"/>
              <a:endCxn id="34" idx="3"/>
            </p:cNvCxnSpPr>
            <p:nvPr/>
          </p:nvCxnSpPr>
          <p:spPr>
            <a:xfrm flipH="1">
              <a:off x="8628331" y="5453688"/>
              <a:ext cx="3875" cy="364555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reeform 30"/>
            <p:cNvSpPr/>
            <p:nvPr/>
          </p:nvSpPr>
          <p:spPr>
            <a:xfrm>
              <a:off x="7342456" y="2221468"/>
              <a:ext cx="1285875" cy="213783"/>
            </a:xfrm>
            <a:custGeom>
              <a:avLst/>
              <a:gdLst>
                <a:gd name="connsiteX0" fmla="*/ 0 w 1285875"/>
                <a:gd name="connsiteY0" fmla="*/ 365125 h 366183"/>
                <a:gd name="connsiteX1" fmla="*/ 428625 w 1285875"/>
                <a:gd name="connsiteY1" fmla="*/ 0 h 366183"/>
                <a:gd name="connsiteX2" fmla="*/ 885825 w 1285875"/>
                <a:gd name="connsiteY2" fmla="*/ 365125 h 366183"/>
                <a:gd name="connsiteX3" fmla="*/ 1285875 w 1285875"/>
                <a:gd name="connsiteY3" fmla="*/ 6350 h 36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75" h="366183">
                  <a:moveTo>
                    <a:pt x="0" y="365125"/>
                  </a:moveTo>
                  <a:cubicBezTo>
                    <a:pt x="140494" y="182562"/>
                    <a:pt x="280988" y="0"/>
                    <a:pt x="428625" y="0"/>
                  </a:cubicBezTo>
                  <a:cubicBezTo>
                    <a:pt x="576262" y="0"/>
                    <a:pt x="742950" y="364067"/>
                    <a:pt x="885825" y="365125"/>
                  </a:cubicBezTo>
                  <a:cubicBezTo>
                    <a:pt x="1028700" y="366183"/>
                    <a:pt x="1233488" y="58737"/>
                    <a:pt x="1285875" y="6350"/>
                  </a:cubicBezTo>
                </a:path>
              </a:pathLst>
            </a:cu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>
              <a:off x="7342456" y="5814536"/>
              <a:ext cx="1285875" cy="213783"/>
            </a:xfrm>
            <a:custGeom>
              <a:avLst/>
              <a:gdLst>
                <a:gd name="connsiteX0" fmla="*/ 0 w 1285875"/>
                <a:gd name="connsiteY0" fmla="*/ 365125 h 366183"/>
                <a:gd name="connsiteX1" fmla="*/ 428625 w 1285875"/>
                <a:gd name="connsiteY1" fmla="*/ 0 h 366183"/>
                <a:gd name="connsiteX2" fmla="*/ 885825 w 1285875"/>
                <a:gd name="connsiteY2" fmla="*/ 365125 h 366183"/>
                <a:gd name="connsiteX3" fmla="*/ 1285875 w 1285875"/>
                <a:gd name="connsiteY3" fmla="*/ 6350 h 36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75" h="366183">
                  <a:moveTo>
                    <a:pt x="0" y="365125"/>
                  </a:moveTo>
                  <a:cubicBezTo>
                    <a:pt x="140494" y="182562"/>
                    <a:pt x="280988" y="0"/>
                    <a:pt x="428625" y="0"/>
                  </a:cubicBezTo>
                  <a:cubicBezTo>
                    <a:pt x="576262" y="0"/>
                    <a:pt x="742950" y="364067"/>
                    <a:pt x="885825" y="365125"/>
                  </a:cubicBezTo>
                  <a:cubicBezTo>
                    <a:pt x="1028700" y="366183"/>
                    <a:pt x="1233488" y="58737"/>
                    <a:pt x="1285875" y="6350"/>
                  </a:cubicBezTo>
                </a:path>
              </a:pathLst>
            </a:cu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943600" y="5802868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Low Address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943600" y="2145268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High Address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943600" y="2690336"/>
              <a:ext cx="1365600" cy="646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0x20000007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945280" y="3059222"/>
              <a:ext cx="1365600" cy="646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0x20000006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945095" y="3426936"/>
              <a:ext cx="1365600" cy="646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0x20000005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943600" y="3795822"/>
              <a:ext cx="1365600" cy="646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rgbClr val="8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0x20000004</a:t>
              </a:r>
              <a:endParaRPr lang="pl-PL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943950" y="4163536"/>
              <a:ext cx="1365600" cy="646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0x20000003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945630" y="4532422"/>
              <a:ext cx="1365600" cy="646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0x20000002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945445" y="4900136"/>
              <a:ext cx="1365600" cy="646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43950" y="5269022"/>
              <a:ext cx="1365600" cy="646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7327900" y="1307068"/>
              <a:ext cx="1295400" cy="794266"/>
              <a:chOff x="3124200" y="4191000"/>
              <a:chExt cx="1295400" cy="794266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3124200" y="4191000"/>
                <a:ext cx="1289400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8 bits</a:t>
                </a:r>
                <a:endParaRPr lang="pl-P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55" name="Straight Connector 54"/>
              <p:cNvCxnSpPr>
                <a:stCxn id="53" idx="1"/>
              </p:cNvCxnSpPr>
              <p:nvPr/>
            </p:nvCxnSpPr>
            <p:spPr>
              <a:xfrm>
                <a:off x="3124200" y="4375666"/>
                <a:ext cx="0" cy="609600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53" idx="3"/>
              </p:cNvCxnSpPr>
              <p:nvPr/>
            </p:nvCxnSpPr>
            <p:spPr>
              <a:xfrm>
                <a:off x="4413600" y="4375666"/>
                <a:ext cx="1588" cy="609600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124200" y="4648200"/>
                <a:ext cx="1295400" cy="1588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arrow" w="lg" len="med"/>
                <a:tailEnd type="arrow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6" name="Group 75"/>
          <p:cNvGrpSpPr/>
          <p:nvPr/>
        </p:nvGrpSpPr>
        <p:grpSpPr>
          <a:xfrm>
            <a:off x="2194744" y="5117068"/>
            <a:ext cx="4528636" cy="781110"/>
            <a:chOff x="670744" y="5117068"/>
            <a:chExt cx="4528636" cy="781110"/>
          </a:xfrm>
        </p:grpSpPr>
        <p:sp>
          <p:nvSpPr>
            <p:cNvPr id="65" name="Rectangle 64"/>
            <p:cNvSpPr/>
            <p:nvPr/>
          </p:nvSpPr>
          <p:spPr>
            <a:xfrm>
              <a:off x="670744" y="5117068"/>
              <a:ext cx="159530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0b10000100</a:t>
              </a:r>
              <a:endParaRPr lang="pl-PL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617937" y="5117068"/>
              <a:ext cx="74892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0x84</a:t>
              </a:r>
              <a:endParaRPr lang="pl-PL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68" name="Straight Arrow Connector 67"/>
            <p:cNvCxnSpPr>
              <a:stCxn id="65" idx="3"/>
              <a:endCxn id="66" idx="1"/>
            </p:cNvCxnSpPr>
            <p:nvPr/>
          </p:nvCxnSpPr>
          <p:spPr>
            <a:xfrm>
              <a:off x="2266053" y="5317123"/>
              <a:ext cx="35188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>
            <a:xfrm>
              <a:off x="4076328" y="5117068"/>
              <a:ext cx="60785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132</a:t>
              </a:r>
              <a:endParaRPr lang="pl-PL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71" name="Straight Arrow Connector 70"/>
            <p:cNvCxnSpPr>
              <a:stCxn id="66" idx="3"/>
              <a:endCxn id="69" idx="1"/>
            </p:cNvCxnSpPr>
            <p:nvPr/>
          </p:nvCxnSpPr>
          <p:spPr>
            <a:xfrm>
              <a:off x="3366860" y="5317123"/>
              <a:ext cx="70946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1066800" y="5498068"/>
              <a:ext cx="117211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Binary 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286000" y="5498068"/>
              <a:ext cx="173637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Hexadecimal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886200" y="5498068"/>
              <a:ext cx="131318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Decimal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363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086" y="46037"/>
            <a:ext cx="9029700" cy="7001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Using Arrays  Example 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083" y="1103586"/>
            <a:ext cx="11813627" cy="53077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/>
          <a:lstStyle/>
          <a:p>
            <a:pPr marL="0" lvl="1" indent="3175" defTabSz="504825">
              <a:tabLst>
                <a:tab pos="5175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.data</a:t>
            </a:r>
          </a:p>
          <a:p>
            <a:pPr marL="0" lvl="1" indent="3175" defTabSz="504825">
              <a:tabLst>
                <a:tab pos="5175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   .word  0:100	#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of 100 integers</a:t>
            </a:r>
          </a:p>
          <a:p>
            <a:pPr marL="0" lvl="1" indent="3175" defTabSz="504825">
              <a:tabLst>
                <a:tab pos="5175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.text</a:t>
            </a:r>
          </a:p>
          <a:p>
            <a:pPr marL="0" lvl="1" indent="3175" defTabSz="504825">
              <a:tabLst>
                <a:tab pos="5175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li   $t0, 0          		# $t0 is the loop variable</a:t>
            </a:r>
          </a:p>
          <a:p>
            <a:pPr marL="0" lvl="1" indent="3175" defTabSz="504825">
              <a:tabLst>
                <a:tab pos="5175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li   $t5, 100       		# $t5 is the sentinel value for the loop</a:t>
            </a:r>
          </a:p>
          <a:p>
            <a:pPr marL="0" lvl="1" indent="3175" defTabSz="504825">
              <a:tabLst>
                <a:tab pos="5175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li   $t4, 44        		# $t4 is the value 44, to be put in desired element</a:t>
            </a:r>
          </a:p>
          <a:p>
            <a:pPr marL="0" lvl="1" indent="3175" defTabSz="504825">
              <a:tabLst>
                <a:tab pos="5175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la   $t1,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    	# $t1 starts as the base address of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myArray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lvl="1" indent="3175" defTabSz="504825">
              <a:tabLst>
                <a:tab pos="5175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				#	and is the address of each element</a:t>
            </a:r>
          </a:p>
          <a:p>
            <a:pPr marL="0" lvl="1" indent="3175" defTabSz="504825">
              <a:tabLst>
                <a:tab pos="517525" algn="l"/>
              </a:tabLst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Loop:bge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$t0, $t5,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Exit_Loop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lvl="1" indent="3175" defTabSz="504825">
              <a:tabLst>
                <a:tab pos="5175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sw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 $t4, ($t1)			# Save 44 to the array element at address stored in $t1</a:t>
            </a:r>
          </a:p>
          <a:p>
            <a:pPr marL="0" lvl="1" indent="3175" defTabSz="504825">
              <a:tabLst>
                <a:tab pos="5175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add  $t1, $t1, 4      	# Add 4 to address to get the next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element</a:t>
            </a:r>
          </a:p>
          <a:p>
            <a:pPr marL="0" lvl="1" indent="3175" defTabSz="504825">
              <a:tabLst>
                <a:tab pos="5175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add  $t0, $t0, 1      	# increment loop induction variable</a:t>
            </a:r>
          </a:p>
          <a:p>
            <a:pPr marL="0" lvl="1" indent="3175" defTabSz="504825">
              <a:tabLst>
                <a:tab pos="5175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b    Loop</a:t>
            </a:r>
          </a:p>
          <a:p>
            <a:pPr marL="0" lvl="1" indent="3175" defTabSz="504825">
              <a:tabLst>
                <a:tab pos="517525" algn="l"/>
              </a:tabLst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Exit_Loop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lvl="1" indent="3175" defTabSz="504825">
              <a:tabLst>
                <a:tab pos="5175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li	$v0, 10</a:t>
            </a:r>
          </a:p>
          <a:p>
            <a:pPr marL="0" lvl="1" indent="3175" defTabSz="504825">
              <a:tabLst>
                <a:tab pos="5175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syscall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sz="11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38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403" y="91856"/>
            <a:ext cx="9029700" cy="71744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Using Arrays Example 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809297"/>
            <a:ext cx="12076386" cy="59593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/>
          <a:lstStyle/>
          <a:p>
            <a:pPr marL="0" lvl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.data</a:t>
            </a:r>
          </a:p>
          <a:p>
            <a:pPr marL="0" lvl="1">
              <a:tabLst>
                <a:tab pos="457200" algn="l"/>
                <a:tab pos="1033463" algn="l"/>
                <a:tab pos="1544638" algn="l"/>
                <a:tab pos="2057400" algn="l"/>
                <a:tab pos="3255963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   .word  0:100	#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of 100 integers</a:t>
            </a:r>
          </a:p>
          <a:p>
            <a:pPr marL="0" lvl="1">
              <a:tabLst>
                <a:tab pos="457200" algn="l"/>
                <a:tab pos="1033463" algn="l"/>
                <a:tab pos="1544638" algn="l"/>
                <a:tab pos="2057400" algn="l"/>
                <a:tab pos="3255963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.text</a:t>
            </a:r>
          </a:p>
          <a:p>
            <a:pPr marL="0" lvl="1">
              <a:tabLst>
                <a:tab pos="457200" algn="l"/>
                <a:tab pos="1033463" algn="l"/>
                <a:tab pos="1544638" algn="l"/>
                <a:tab pos="2057400" algn="l"/>
                <a:tab pos="3255963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li   $t2, 44	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$t2 is the value 44, to be put in desired element</a:t>
            </a:r>
          </a:p>
          <a:p>
            <a:pPr marL="0" lvl="1">
              <a:tabLst>
                <a:tab pos="457200" algn="l"/>
                <a:tab pos="1033463" algn="l"/>
                <a:tab pos="1544638" algn="l"/>
                <a:tab pos="2057400" algn="l"/>
                <a:tab pos="3255963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la   $t1,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	# $t1 starts as the base address of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myArray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lvl="1">
              <a:tabLst>
                <a:tab pos="457200" algn="l"/>
                <a:tab pos="1033463" algn="l"/>
                <a:tab pos="1544638" algn="l"/>
                <a:tab pos="2057400" algn="l"/>
                <a:tab pos="3255963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		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#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is the address of each element</a:t>
            </a:r>
          </a:p>
          <a:p>
            <a:pPr marL="0" lvl="1">
              <a:tabLst>
                <a:tab pos="457200" algn="l"/>
                <a:tab pos="1033463" algn="l"/>
                <a:tab pos="1544638" algn="l"/>
                <a:tab pos="2057400" algn="l"/>
                <a:tab pos="3255963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li   $t0, 100		# Use $t0 to calculate the address of the last element</a:t>
            </a:r>
          </a:p>
          <a:p>
            <a:pPr marL="0" lvl="1">
              <a:tabLst>
                <a:tab pos="457200" algn="l"/>
                <a:tab pos="1033463" algn="l"/>
                <a:tab pos="1544638" algn="l"/>
                <a:tab pos="2057400" algn="l"/>
                <a:tab pos="3255963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$t0, $t0, 4		# Multiple 100 elements by word size (4)</a:t>
            </a:r>
          </a:p>
          <a:p>
            <a:pPr marL="0" lvl="1">
              <a:tabLst>
                <a:tab pos="457200" algn="l"/>
                <a:tab pos="1033463" algn="l"/>
                <a:tab pos="1544638" algn="l"/>
                <a:tab pos="2057400" algn="l"/>
                <a:tab pos="3255963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add  $t0, $t0, $t1		# Add address of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to 100 x 4 (400)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lvl="1">
              <a:tabLst>
                <a:tab pos="457200" algn="l"/>
                <a:tab pos="1033463" algn="l"/>
                <a:tab pos="1544638" algn="l"/>
                <a:tab pos="2057400" algn="l"/>
                <a:tab pos="3255963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              # to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get last element</a:t>
            </a:r>
          </a:p>
          <a:p>
            <a:pPr marL="0" lvl="1">
              <a:tabLst>
                <a:tab pos="457200" algn="l"/>
                <a:tab pos="1033463" algn="l"/>
                <a:tab pos="1544638" algn="l"/>
                <a:tab pos="2057400" algn="l"/>
                <a:tab pos="3255963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</a:t>
            </a:r>
          </a:p>
          <a:p>
            <a:pPr marL="0" lvl="1">
              <a:tabLst>
                <a:tab pos="457200" algn="l"/>
                <a:tab pos="1033463" algn="l"/>
                <a:tab pos="1544638" algn="l"/>
                <a:tab pos="2057400" algn="l"/>
                <a:tab pos="3255963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Loop: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$t1, $t0,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Exit_Loop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# We check address of $t1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lvl="1">
              <a:tabLst>
                <a:tab pos="457200" algn="l"/>
                <a:tab pos="1033463" algn="l"/>
                <a:tab pos="1544638" algn="l"/>
                <a:tab pos="2057400" algn="l"/>
                <a:tab pos="3255963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              #(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current “pointer”) with last element</a:t>
            </a:r>
          </a:p>
          <a:p>
            <a:pPr marL="0" lvl="1">
              <a:tabLst>
                <a:tab pos="457200" algn="l"/>
                <a:tab pos="1033463" algn="l"/>
                <a:tab pos="1544638" algn="l"/>
                <a:tab pos="2057400" algn="l"/>
                <a:tab pos="3255963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sw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 $t2, ($t1)		# Save 44 to the array element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lvl="1">
              <a:tabLst>
                <a:tab pos="457200" algn="l"/>
                <a:tab pos="1033463" algn="l"/>
                <a:tab pos="1544638" algn="l"/>
                <a:tab pos="2057400" algn="l"/>
                <a:tab pos="3255963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              # at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address stored in $t1</a:t>
            </a:r>
          </a:p>
          <a:p>
            <a:pPr marL="0" lvl="1">
              <a:tabLst>
                <a:tab pos="457200" algn="l"/>
                <a:tab pos="1033463" algn="l"/>
                <a:tab pos="1544638" algn="l"/>
                <a:tab pos="2057400" algn="l"/>
                <a:tab pos="3255963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add  $t1, $t1, 4		# Add 4 to address to get the next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element</a:t>
            </a:r>
          </a:p>
          <a:p>
            <a:pPr marL="0" lvl="1">
              <a:tabLst>
                <a:tab pos="457200" algn="l"/>
                <a:tab pos="1033463" algn="l"/>
                <a:tab pos="1544638" algn="l"/>
                <a:tab pos="2057400" algn="l"/>
                <a:tab pos="3255963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b    Loop</a:t>
            </a:r>
          </a:p>
          <a:p>
            <a:pPr marL="0" lvl="1">
              <a:tabLst>
                <a:tab pos="457200" algn="l"/>
                <a:tab pos="1033463" algn="l"/>
                <a:tab pos="1544638" algn="l"/>
                <a:tab pos="2057400" algn="l"/>
                <a:tab pos="3255963" algn="l"/>
              </a:tabLst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Exit_Loop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lvl="1">
              <a:tabLst>
                <a:tab pos="457200" algn="l"/>
                <a:tab pos="1033463" algn="l"/>
                <a:tab pos="1544638" algn="l"/>
                <a:tab pos="2057400" algn="l"/>
                <a:tab pos="3255963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li	$v0, 10</a:t>
            </a:r>
          </a:p>
          <a:p>
            <a:pPr marL="0" lvl="1">
              <a:tabLst>
                <a:tab pos="457200" algn="l"/>
                <a:tab pos="1033463" algn="l"/>
                <a:tab pos="1544638" algn="l"/>
                <a:tab pos="2057400" algn="l"/>
                <a:tab pos="3255963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syscall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57200" algn="l"/>
              </a:tabLst>
              <a:defRPr/>
            </a:pPr>
            <a:endParaRPr lang="en-US" sz="105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11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CBA6A500-0888-4B2C-9195-2ED1C0931E3B}" type="slidenum">
              <a:rPr lang="en-AU" altLang="en-US"/>
              <a:pPr/>
              <a:t>102</a:t>
            </a:fld>
            <a:endParaRPr lang="en-AU" alt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Character Data</a:t>
            </a:r>
            <a:endParaRPr lang="en-AU" altLang="en-US" smtClean="0"/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Byte-encoded character sets</a:t>
            </a:r>
          </a:p>
          <a:p>
            <a:pPr lvl="1" eaLnBrk="1" hangingPunct="1"/>
            <a:r>
              <a:rPr lang="en-US" altLang="en-US" smtClean="0"/>
              <a:t>ASCII: 128 characters</a:t>
            </a:r>
          </a:p>
          <a:p>
            <a:pPr lvl="2" eaLnBrk="1" hangingPunct="1"/>
            <a:r>
              <a:rPr lang="en-US" altLang="en-US" smtClean="0"/>
              <a:t>95 graphic, 33 control</a:t>
            </a:r>
          </a:p>
          <a:p>
            <a:pPr lvl="1" eaLnBrk="1" hangingPunct="1"/>
            <a:r>
              <a:rPr lang="en-US" altLang="en-US" smtClean="0"/>
              <a:t>Latin-1: 256 characters</a:t>
            </a:r>
          </a:p>
          <a:p>
            <a:pPr lvl="2" eaLnBrk="1" hangingPunct="1"/>
            <a:r>
              <a:rPr lang="en-US" altLang="en-US" smtClean="0"/>
              <a:t>ASCII, +96 more graphic characters</a:t>
            </a:r>
          </a:p>
          <a:p>
            <a:pPr eaLnBrk="1" hangingPunct="1"/>
            <a:r>
              <a:rPr lang="en-US" altLang="en-US" smtClean="0"/>
              <a:t>Unicode: 32-bit character set</a:t>
            </a:r>
          </a:p>
          <a:p>
            <a:pPr lvl="1" eaLnBrk="1" hangingPunct="1"/>
            <a:r>
              <a:rPr lang="en-US" altLang="en-US" smtClean="0"/>
              <a:t>Used in Java, C++ wide characters, …</a:t>
            </a:r>
          </a:p>
          <a:p>
            <a:pPr lvl="1" eaLnBrk="1" hangingPunct="1"/>
            <a:r>
              <a:rPr lang="en-US" altLang="en-US" smtClean="0"/>
              <a:t>Most of the world’s alphabets, plus symbols</a:t>
            </a:r>
          </a:p>
          <a:p>
            <a:pPr lvl="1" eaLnBrk="1" hangingPunct="1"/>
            <a:r>
              <a:rPr lang="en-US" altLang="en-US" smtClean="0"/>
              <a:t>UTF-8, UTF-16: variable-length encodings</a:t>
            </a:r>
            <a:endParaRPr lang="en-AU" altLang="en-US" smtClean="0"/>
          </a:p>
        </p:txBody>
      </p:sp>
      <p:sp>
        <p:nvSpPr>
          <p:cNvPr id="52229" name="Text Box 4"/>
          <p:cNvSpPr txBox="1">
            <a:spLocks noChangeArrowheads="1"/>
          </p:cNvSpPr>
          <p:nvPr/>
        </p:nvSpPr>
        <p:spPr bwMode="auto">
          <a:xfrm rot="5400000">
            <a:off x="8722519" y="1578769"/>
            <a:ext cx="35242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§2.9 Communicating with People</a:t>
            </a:r>
          </a:p>
        </p:txBody>
      </p:sp>
    </p:spTree>
    <p:extLst>
      <p:ext uri="{BB962C8B-B14F-4D97-AF65-F5344CB8AC3E}">
        <p14:creationId xmlns:p14="http://schemas.microsoft.com/office/powerpoint/2010/main" val="205828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FB9EA947-3C9B-4800-A4A0-7ABDB153B994}" type="slidenum">
              <a:rPr lang="en-AU" altLang="en-US"/>
              <a:pPr/>
              <a:t>103</a:t>
            </a:fld>
            <a:endParaRPr lang="en-AU" altLang="en-US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Byte/Halfword Operations</a:t>
            </a:r>
            <a:endParaRPr lang="en-AU" altLang="en-US" smtClean="0"/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Could use bitwise operations</a:t>
            </a:r>
          </a:p>
          <a:p>
            <a:pPr eaLnBrk="1" hangingPunct="1"/>
            <a:r>
              <a:rPr lang="en-US" altLang="en-US" smtClean="0"/>
              <a:t>MIPS byte/halfword load/store</a:t>
            </a:r>
          </a:p>
          <a:p>
            <a:pPr lvl="1" eaLnBrk="1" hangingPunct="1"/>
            <a:r>
              <a:rPr lang="en-US" altLang="en-US" smtClean="0"/>
              <a:t>String processing is a common case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>
                <a:latin typeface="Lucida Console" panose="020B0609040504020204" pitchFamily="49" charset="0"/>
              </a:rPr>
              <a:t>lb rt, offset(rs)     lh rt, offset(rs)</a:t>
            </a:r>
          </a:p>
          <a:p>
            <a:pPr lvl="1" eaLnBrk="1" hangingPunct="1"/>
            <a:r>
              <a:rPr lang="en-US" altLang="en-US" smtClean="0"/>
              <a:t>Sign extend to 32 bits in rt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>
                <a:latin typeface="Lucida Console" panose="020B0609040504020204" pitchFamily="49" charset="0"/>
              </a:rPr>
              <a:t>lbu rt, offset(rs)    lhu rt, offset(rs)</a:t>
            </a:r>
          </a:p>
          <a:p>
            <a:pPr lvl="1" eaLnBrk="1" hangingPunct="1"/>
            <a:r>
              <a:rPr lang="en-US" altLang="en-US" smtClean="0"/>
              <a:t>Zero extend to 32 bits in rt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>
                <a:latin typeface="Lucida Console" panose="020B0609040504020204" pitchFamily="49" charset="0"/>
              </a:rPr>
              <a:t>sb rt, offset(rs)     sh rt, offset(rs)</a:t>
            </a:r>
          </a:p>
          <a:p>
            <a:pPr lvl="1" eaLnBrk="1" hangingPunct="1"/>
            <a:r>
              <a:rPr lang="en-US" altLang="en-US" smtClean="0"/>
              <a:t>Store just rightmost byte/halfword</a:t>
            </a:r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417676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1E5C4861-5B04-47D2-B5D0-A13E65C21277}" type="slidenum">
              <a:rPr lang="en-AU" altLang="en-US"/>
              <a:pPr/>
              <a:t>104</a:t>
            </a:fld>
            <a:endParaRPr lang="en-AU" altLang="en-US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String Copy Example</a:t>
            </a:r>
            <a:endParaRPr lang="en-AU" altLang="en-US" smtClean="0"/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 code (naïve):</a:t>
            </a:r>
          </a:p>
          <a:p>
            <a:pPr lvl="1" eaLnBrk="1" hangingPunct="1"/>
            <a:r>
              <a:rPr lang="en-US" altLang="en-US" smtClean="0"/>
              <a:t>Null-terminated string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latin typeface="Lucida Console" panose="020B0609040504020204" pitchFamily="49" charset="0"/>
              </a:rPr>
              <a:t>	void strcpy (char x[], char y[])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{ int i;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  i = 0;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  while ((x[i]=y[i])!='\0')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    i += 1;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}</a:t>
            </a:r>
          </a:p>
          <a:p>
            <a:pPr lvl="1" eaLnBrk="1" hangingPunct="1"/>
            <a:r>
              <a:rPr lang="en-US" altLang="en-US" smtClean="0"/>
              <a:t>Addresses of x, y in $a0, $a1</a:t>
            </a:r>
          </a:p>
          <a:p>
            <a:pPr lvl="1" eaLnBrk="1" hangingPunct="1"/>
            <a:r>
              <a:rPr lang="en-US" altLang="en-US" smtClean="0"/>
              <a:t>i in $s0</a:t>
            </a:r>
          </a:p>
        </p:txBody>
      </p:sp>
    </p:spTree>
    <p:extLst>
      <p:ext uri="{BB962C8B-B14F-4D97-AF65-F5344CB8AC3E}">
        <p14:creationId xmlns:p14="http://schemas.microsoft.com/office/powerpoint/2010/main" val="280463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533651" y="1670050"/>
            <a:ext cx="8171264" cy="3854450"/>
            <a:chOff x="2533651" y="1670050"/>
            <a:chExt cx="8171264" cy="3854450"/>
          </a:xfrm>
        </p:grpSpPr>
        <p:sp>
          <p:nvSpPr>
            <p:cNvPr id="55301" name="Rectangle 6"/>
            <p:cNvSpPr>
              <a:spLocks noChangeArrowheads="1"/>
            </p:cNvSpPr>
            <p:nvPr/>
          </p:nvSpPr>
          <p:spPr bwMode="auto">
            <a:xfrm>
              <a:off x="2533651" y="2524125"/>
              <a:ext cx="8171264" cy="238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5302" name="Rectangle 7"/>
            <p:cNvSpPr>
              <a:spLocks noChangeArrowheads="1"/>
            </p:cNvSpPr>
            <p:nvPr/>
          </p:nvSpPr>
          <p:spPr bwMode="auto">
            <a:xfrm>
              <a:off x="2533651" y="2762250"/>
              <a:ext cx="8171264" cy="53975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5299" name="Rectangle 4"/>
            <p:cNvSpPr>
              <a:spLocks noChangeArrowheads="1"/>
            </p:cNvSpPr>
            <p:nvPr/>
          </p:nvSpPr>
          <p:spPr bwMode="auto">
            <a:xfrm>
              <a:off x="2533651" y="1670050"/>
              <a:ext cx="8171264" cy="254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5300" name="Rectangle 5"/>
            <p:cNvSpPr>
              <a:spLocks noChangeArrowheads="1"/>
            </p:cNvSpPr>
            <p:nvPr/>
          </p:nvSpPr>
          <p:spPr bwMode="auto">
            <a:xfrm>
              <a:off x="2533651" y="1936750"/>
              <a:ext cx="8171264" cy="5461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5303" name="Rectangle 8"/>
            <p:cNvSpPr>
              <a:spLocks noChangeArrowheads="1"/>
            </p:cNvSpPr>
            <p:nvPr/>
          </p:nvSpPr>
          <p:spPr bwMode="auto">
            <a:xfrm>
              <a:off x="2533651" y="3302000"/>
              <a:ext cx="8171264" cy="558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5304" name="Rectangle 9"/>
            <p:cNvSpPr>
              <a:spLocks noChangeArrowheads="1"/>
            </p:cNvSpPr>
            <p:nvPr/>
          </p:nvSpPr>
          <p:spPr bwMode="auto">
            <a:xfrm>
              <a:off x="2533651" y="3860800"/>
              <a:ext cx="8171264" cy="27305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5305" name="Rectangle 10"/>
            <p:cNvSpPr>
              <a:spLocks noChangeArrowheads="1"/>
            </p:cNvSpPr>
            <p:nvPr/>
          </p:nvSpPr>
          <p:spPr bwMode="auto">
            <a:xfrm>
              <a:off x="2533651" y="4133850"/>
              <a:ext cx="8171264" cy="55245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5306" name="Rectangle 11"/>
            <p:cNvSpPr>
              <a:spLocks noChangeArrowheads="1"/>
            </p:cNvSpPr>
            <p:nvPr/>
          </p:nvSpPr>
          <p:spPr bwMode="auto">
            <a:xfrm>
              <a:off x="2533651" y="4686300"/>
              <a:ext cx="8171264" cy="55245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5307" name="Rectangle 12"/>
            <p:cNvSpPr>
              <a:spLocks noChangeArrowheads="1"/>
            </p:cNvSpPr>
            <p:nvPr/>
          </p:nvSpPr>
          <p:spPr bwMode="auto">
            <a:xfrm>
              <a:off x="2533651" y="5238750"/>
              <a:ext cx="8171264" cy="28575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553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5200" y="1146968"/>
            <a:ext cx="10128250" cy="5574507"/>
          </a:xfrm>
        </p:spPr>
        <p:txBody>
          <a:bodyPr/>
          <a:lstStyle/>
          <a:p>
            <a:pPr eaLnBrk="1" hangingPunct="1"/>
            <a:r>
              <a:rPr lang="en-US" altLang="en-US" dirty="0"/>
              <a:t>MIPS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strcpy</a:t>
            </a:r>
            <a:r>
              <a:rPr lang="en-US" altLang="en-US" sz="2000" dirty="0">
                <a:latin typeface="Lucida Console" panose="020B0609040504020204" pitchFamily="49" charset="0"/>
              </a:rPr>
              <a:t>:</a:t>
            </a:r>
            <a:br>
              <a:rPr lang="en-US" altLang="en-US" sz="2000" dirty="0">
                <a:latin typeface="Lucida Console" panose="020B0609040504020204" pitchFamily="49" charset="0"/>
              </a:rPr>
            </a:br>
            <a:r>
              <a:rPr lang="en-US" altLang="en-US" sz="2000" dirty="0">
                <a:latin typeface="Lucida Console" panose="020B0609040504020204" pitchFamily="49" charset="0"/>
              </a:rPr>
              <a:t>    </a:t>
            </a:r>
            <a:r>
              <a:rPr lang="en-US" altLang="en-US" sz="2000" dirty="0" err="1">
                <a:latin typeface="Lucida Console" panose="020B0609040504020204" pitchFamily="49" charset="0"/>
              </a:rPr>
              <a:t>addi</a:t>
            </a:r>
            <a:r>
              <a:rPr lang="en-US" altLang="en-US" sz="2000" dirty="0">
                <a:latin typeface="Lucida Console" panose="020B0609040504020204" pitchFamily="49" charset="0"/>
              </a:rPr>
              <a:t> $</a:t>
            </a:r>
            <a:r>
              <a:rPr lang="en-US" altLang="en-US" sz="2000" dirty="0" err="1">
                <a:latin typeface="Lucida Console" panose="020B0609040504020204" pitchFamily="49" charset="0"/>
              </a:rPr>
              <a:t>sp</a:t>
            </a:r>
            <a:r>
              <a:rPr lang="en-US" altLang="en-US" sz="2000" dirty="0">
                <a:latin typeface="Lucida Console" panose="020B0609040504020204" pitchFamily="49" charset="0"/>
              </a:rPr>
              <a:t>, $</a:t>
            </a:r>
            <a:r>
              <a:rPr lang="en-US" altLang="en-US" sz="2000" dirty="0" err="1">
                <a:latin typeface="Lucida Console" panose="020B0609040504020204" pitchFamily="49" charset="0"/>
              </a:rPr>
              <a:t>sp</a:t>
            </a:r>
            <a:r>
              <a:rPr lang="en-US" altLang="en-US" sz="2000" dirty="0">
                <a:latin typeface="Lucida Console" panose="020B0609040504020204" pitchFamily="49" charset="0"/>
              </a:rPr>
              <a:t>, -4      # adjust stack for 1 item</a:t>
            </a:r>
            <a:br>
              <a:rPr lang="en-US" altLang="en-US" sz="2000" dirty="0">
                <a:latin typeface="Lucida Console" panose="020B0609040504020204" pitchFamily="49" charset="0"/>
              </a:rPr>
            </a:br>
            <a:r>
              <a:rPr lang="en-US" altLang="en-US" sz="2000" dirty="0">
                <a:latin typeface="Lucida Console" panose="020B0609040504020204" pitchFamily="49" charset="0"/>
              </a:rPr>
              <a:t>    </a:t>
            </a:r>
            <a:r>
              <a:rPr lang="en-US" altLang="en-US" sz="2000" dirty="0" err="1">
                <a:latin typeface="Lucida Console" panose="020B0609040504020204" pitchFamily="49" charset="0"/>
              </a:rPr>
              <a:t>sw</a:t>
            </a:r>
            <a:r>
              <a:rPr lang="en-US" altLang="en-US" sz="2000" dirty="0">
                <a:latin typeface="Lucida Console" panose="020B0609040504020204" pitchFamily="49" charset="0"/>
              </a:rPr>
              <a:t>   $s0, 0($</a:t>
            </a:r>
            <a:r>
              <a:rPr lang="en-US" altLang="en-US" sz="2000" dirty="0" err="1">
                <a:latin typeface="Lucida Console" panose="020B0609040504020204" pitchFamily="49" charset="0"/>
              </a:rPr>
              <a:t>sp</a:t>
            </a:r>
            <a:r>
              <a:rPr lang="en-US" altLang="en-US" sz="2000" dirty="0">
                <a:latin typeface="Lucida Console" panose="020B0609040504020204" pitchFamily="49" charset="0"/>
              </a:rPr>
              <a:t>)       # save $s0</a:t>
            </a:r>
            <a:br>
              <a:rPr lang="en-US" altLang="en-US" sz="2000" dirty="0">
                <a:latin typeface="Lucida Console" panose="020B0609040504020204" pitchFamily="49" charset="0"/>
              </a:rPr>
            </a:br>
            <a:r>
              <a:rPr lang="en-US" altLang="en-US" sz="2000" dirty="0">
                <a:latin typeface="Lucida Console" panose="020B0609040504020204" pitchFamily="49" charset="0"/>
              </a:rPr>
              <a:t>    add  $s0, $zero, $zero # </a:t>
            </a:r>
            <a:r>
              <a:rPr lang="en-US" altLang="en-US" sz="2000" dirty="0" err="1">
                <a:latin typeface="Lucida Console" panose="020B0609040504020204" pitchFamily="49" charset="0"/>
              </a:rPr>
              <a:t>i</a:t>
            </a:r>
            <a:r>
              <a:rPr lang="en-US" altLang="en-US" sz="2000" dirty="0">
                <a:latin typeface="Lucida Console" panose="020B0609040504020204" pitchFamily="49" charset="0"/>
              </a:rPr>
              <a:t> = 0</a:t>
            </a:r>
            <a:br>
              <a:rPr lang="en-US" altLang="en-US" sz="2000" dirty="0">
                <a:latin typeface="Lucida Console" panose="020B0609040504020204" pitchFamily="49" charset="0"/>
              </a:rPr>
            </a:br>
            <a:r>
              <a:rPr lang="en-US" altLang="en-US" sz="2000" dirty="0">
                <a:latin typeface="Lucida Console" panose="020B0609040504020204" pitchFamily="49" charset="0"/>
              </a:rPr>
              <a:t>L1: add  $t1, $s0, $a1     # </a:t>
            </a:r>
            <a:r>
              <a:rPr lang="en-US" altLang="en-US" sz="2000" dirty="0" err="1">
                <a:latin typeface="Lucida Console" panose="020B0609040504020204" pitchFamily="49" charset="0"/>
              </a:rPr>
              <a:t>addr</a:t>
            </a:r>
            <a:r>
              <a:rPr lang="en-US" altLang="en-US" sz="2000" dirty="0">
                <a:latin typeface="Lucida Console" panose="020B0609040504020204" pitchFamily="49" charset="0"/>
              </a:rPr>
              <a:t> of y[</a:t>
            </a:r>
            <a:r>
              <a:rPr lang="en-US" altLang="en-US" sz="2000" dirty="0" err="1">
                <a:latin typeface="Lucida Console" panose="020B0609040504020204" pitchFamily="49" charset="0"/>
              </a:rPr>
              <a:t>i</a:t>
            </a:r>
            <a:r>
              <a:rPr lang="en-US" altLang="en-US" sz="2000" dirty="0">
                <a:latin typeface="Lucida Console" panose="020B0609040504020204" pitchFamily="49" charset="0"/>
              </a:rPr>
              <a:t>] in $t1</a:t>
            </a:r>
            <a:br>
              <a:rPr lang="en-US" altLang="en-US" sz="2000" dirty="0">
                <a:latin typeface="Lucida Console" panose="020B0609040504020204" pitchFamily="49" charset="0"/>
              </a:rPr>
            </a:br>
            <a:r>
              <a:rPr lang="en-US" altLang="en-US" sz="2000" dirty="0">
                <a:latin typeface="Lucida Console" panose="020B0609040504020204" pitchFamily="49" charset="0"/>
              </a:rPr>
              <a:t>    </a:t>
            </a:r>
            <a:r>
              <a:rPr lang="en-US" altLang="en-US" sz="2000" dirty="0" err="1">
                <a:latin typeface="Lucida Console" panose="020B0609040504020204" pitchFamily="49" charset="0"/>
              </a:rPr>
              <a:t>lbu</a:t>
            </a:r>
            <a:r>
              <a:rPr lang="en-US" altLang="en-US" sz="2000" dirty="0">
                <a:latin typeface="Lucida Console" panose="020B0609040504020204" pitchFamily="49" charset="0"/>
              </a:rPr>
              <a:t>  $t2, 0($t1)       # $t2 = y[</a:t>
            </a:r>
            <a:r>
              <a:rPr lang="en-US" altLang="en-US" sz="2000" dirty="0" err="1">
                <a:latin typeface="Lucida Console" panose="020B0609040504020204" pitchFamily="49" charset="0"/>
              </a:rPr>
              <a:t>i</a:t>
            </a:r>
            <a:r>
              <a:rPr lang="en-US" altLang="en-US" sz="2000" dirty="0">
                <a:latin typeface="Lucida Console" panose="020B0609040504020204" pitchFamily="49" charset="0"/>
              </a:rPr>
              <a:t>]</a:t>
            </a:r>
            <a:br>
              <a:rPr lang="en-US" altLang="en-US" sz="2000" dirty="0">
                <a:latin typeface="Lucida Console" panose="020B0609040504020204" pitchFamily="49" charset="0"/>
              </a:rPr>
            </a:br>
            <a:r>
              <a:rPr lang="en-US" altLang="en-US" sz="2000" dirty="0">
                <a:latin typeface="Lucida Console" panose="020B0609040504020204" pitchFamily="49" charset="0"/>
              </a:rPr>
              <a:t>    add  $t3, $s0, $a0     # </a:t>
            </a:r>
            <a:r>
              <a:rPr lang="en-US" altLang="en-US" sz="2000" dirty="0" err="1">
                <a:latin typeface="Lucida Console" panose="020B0609040504020204" pitchFamily="49" charset="0"/>
              </a:rPr>
              <a:t>addr</a:t>
            </a:r>
            <a:r>
              <a:rPr lang="en-US" altLang="en-US" sz="2000" dirty="0">
                <a:latin typeface="Lucida Console" panose="020B0609040504020204" pitchFamily="49" charset="0"/>
              </a:rPr>
              <a:t> of x[</a:t>
            </a:r>
            <a:r>
              <a:rPr lang="en-US" altLang="en-US" sz="2000" dirty="0" err="1">
                <a:latin typeface="Lucida Console" panose="020B0609040504020204" pitchFamily="49" charset="0"/>
              </a:rPr>
              <a:t>i</a:t>
            </a:r>
            <a:r>
              <a:rPr lang="en-US" altLang="en-US" sz="2000" dirty="0">
                <a:latin typeface="Lucida Console" panose="020B0609040504020204" pitchFamily="49" charset="0"/>
              </a:rPr>
              <a:t>] in $t3</a:t>
            </a:r>
            <a:br>
              <a:rPr lang="en-US" altLang="en-US" sz="2000" dirty="0">
                <a:latin typeface="Lucida Console" panose="020B0609040504020204" pitchFamily="49" charset="0"/>
              </a:rPr>
            </a:br>
            <a:r>
              <a:rPr lang="en-US" altLang="en-US" sz="2000" dirty="0">
                <a:latin typeface="Lucida Console" panose="020B0609040504020204" pitchFamily="49" charset="0"/>
              </a:rPr>
              <a:t>    </a:t>
            </a:r>
            <a:r>
              <a:rPr lang="en-US" altLang="en-US" sz="2000" dirty="0" err="1">
                <a:latin typeface="Lucida Console" panose="020B0609040504020204" pitchFamily="49" charset="0"/>
              </a:rPr>
              <a:t>sb</a:t>
            </a:r>
            <a:r>
              <a:rPr lang="en-US" altLang="en-US" sz="2000" dirty="0">
                <a:latin typeface="Lucida Console" panose="020B0609040504020204" pitchFamily="49" charset="0"/>
              </a:rPr>
              <a:t>   $t2, 0($t3)       # x[</a:t>
            </a:r>
            <a:r>
              <a:rPr lang="en-US" altLang="en-US" sz="2000" dirty="0" err="1">
                <a:latin typeface="Lucida Console" panose="020B0609040504020204" pitchFamily="49" charset="0"/>
              </a:rPr>
              <a:t>i</a:t>
            </a:r>
            <a:r>
              <a:rPr lang="en-US" altLang="en-US" sz="2000" dirty="0">
                <a:latin typeface="Lucida Console" panose="020B0609040504020204" pitchFamily="49" charset="0"/>
              </a:rPr>
              <a:t>] = y[</a:t>
            </a:r>
            <a:r>
              <a:rPr lang="en-US" altLang="en-US" sz="2000" dirty="0" err="1">
                <a:latin typeface="Lucida Console" panose="020B0609040504020204" pitchFamily="49" charset="0"/>
              </a:rPr>
              <a:t>i</a:t>
            </a:r>
            <a:r>
              <a:rPr lang="en-US" altLang="en-US" sz="2000" dirty="0">
                <a:latin typeface="Lucida Console" panose="020B0609040504020204" pitchFamily="49" charset="0"/>
              </a:rPr>
              <a:t>]</a:t>
            </a:r>
            <a:br>
              <a:rPr lang="en-US" altLang="en-US" sz="2000" dirty="0">
                <a:latin typeface="Lucida Console" panose="020B0609040504020204" pitchFamily="49" charset="0"/>
              </a:rPr>
            </a:br>
            <a:r>
              <a:rPr lang="en-US" altLang="en-US" sz="2000" dirty="0">
                <a:latin typeface="Lucida Console" panose="020B0609040504020204" pitchFamily="49" charset="0"/>
              </a:rPr>
              <a:t>    </a:t>
            </a:r>
            <a:r>
              <a:rPr lang="en-US" altLang="en-US" sz="2000" dirty="0" err="1">
                <a:latin typeface="Lucida Console" panose="020B0609040504020204" pitchFamily="49" charset="0"/>
              </a:rPr>
              <a:t>beq</a:t>
            </a:r>
            <a:r>
              <a:rPr lang="en-US" altLang="en-US" sz="2000" dirty="0">
                <a:latin typeface="Lucida Console" panose="020B0609040504020204" pitchFamily="49" charset="0"/>
              </a:rPr>
              <a:t>  $t2, $zero, L2    # exit loop if y[</a:t>
            </a:r>
            <a:r>
              <a:rPr lang="en-US" altLang="en-US" sz="2000" dirty="0" err="1">
                <a:latin typeface="Lucida Console" panose="020B0609040504020204" pitchFamily="49" charset="0"/>
              </a:rPr>
              <a:t>i</a:t>
            </a:r>
            <a:r>
              <a:rPr lang="en-US" altLang="en-US" sz="2000" dirty="0">
                <a:latin typeface="Lucida Console" panose="020B0609040504020204" pitchFamily="49" charset="0"/>
              </a:rPr>
              <a:t>] == 0  </a:t>
            </a:r>
            <a:br>
              <a:rPr lang="en-US" altLang="en-US" sz="2000" dirty="0">
                <a:latin typeface="Lucida Console" panose="020B0609040504020204" pitchFamily="49" charset="0"/>
              </a:rPr>
            </a:br>
            <a:r>
              <a:rPr lang="en-US" altLang="en-US" sz="2000" dirty="0">
                <a:latin typeface="Lucida Console" panose="020B0609040504020204" pitchFamily="49" charset="0"/>
              </a:rPr>
              <a:t>    </a:t>
            </a:r>
            <a:r>
              <a:rPr lang="en-US" altLang="en-US" sz="2000" dirty="0" err="1">
                <a:latin typeface="Lucida Console" panose="020B0609040504020204" pitchFamily="49" charset="0"/>
              </a:rPr>
              <a:t>addi</a:t>
            </a:r>
            <a:r>
              <a:rPr lang="en-US" altLang="en-US" sz="2000" dirty="0">
                <a:latin typeface="Lucida Console" panose="020B0609040504020204" pitchFamily="49" charset="0"/>
              </a:rPr>
              <a:t> $s0, $s0, 1       # </a:t>
            </a:r>
            <a:r>
              <a:rPr lang="en-US" altLang="en-US" sz="2000" dirty="0" err="1">
                <a:latin typeface="Lucida Console" panose="020B0609040504020204" pitchFamily="49" charset="0"/>
              </a:rPr>
              <a:t>i</a:t>
            </a:r>
            <a:r>
              <a:rPr lang="en-US" altLang="en-US" sz="2000" dirty="0">
                <a:latin typeface="Lucida Console" panose="020B0609040504020204" pitchFamily="49" charset="0"/>
              </a:rPr>
              <a:t> = </a:t>
            </a:r>
            <a:r>
              <a:rPr lang="en-US" altLang="en-US" sz="2000" dirty="0" err="1">
                <a:latin typeface="Lucida Console" panose="020B0609040504020204" pitchFamily="49" charset="0"/>
              </a:rPr>
              <a:t>i</a:t>
            </a:r>
            <a:r>
              <a:rPr lang="en-US" altLang="en-US" sz="2000" dirty="0">
                <a:latin typeface="Lucida Console" panose="020B0609040504020204" pitchFamily="49" charset="0"/>
              </a:rPr>
              <a:t> + 1</a:t>
            </a:r>
            <a:br>
              <a:rPr lang="en-US" altLang="en-US" sz="2000" dirty="0">
                <a:latin typeface="Lucida Console" panose="020B0609040504020204" pitchFamily="49" charset="0"/>
              </a:rPr>
            </a:br>
            <a:r>
              <a:rPr lang="en-US" altLang="en-US" sz="2000" dirty="0">
                <a:latin typeface="Lucida Console" panose="020B0609040504020204" pitchFamily="49" charset="0"/>
              </a:rPr>
              <a:t>    j    L1                # next iteration of loop</a:t>
            </a:r>
            <a:br>
              <a:rPr lang="en-US" altLang="en-US" sz="2000" dirty="0">
                <a:latin typeface="Lucida Console" panose="020B0609040504020204" pitchFamily="49" charset="0"/>
              </a:rPr>
            </a:br>
            <a:r>
              <a:rPr lang="en-US" altLang="en-US" sz="2000" dirty="0">
                <a:latin typeface="Lucida Console" panose="020B0609040504020204" pitchFamily="49" charset="0"/>
              </a:rPr>
              <a:t>L2: </a:t>
            </a:r>
            <a:r>
              <a:rPr lang="en-US" altLang="en-US" sz="2000" dirty="0" err="1">
                <a:latin typeface="Lucida Console" panose="020B0609040504020204" pitchFamily="49" charset="0"/>
              </a:rPr>
              <a:t>lw</a:t>
            </a:r>
            <a:r>
              <a:rPr lang="en-US" altLang="en-US" sz="2000" dirty="0">
                <a:latin typeface="Lucida Console" panose="020B0609040504020204" pitchFamily="49" charset="0"/>
              </a:rPr>
              <a:t>   $s0, 0($</a:t>
            </a:r>
            <a:r>
              <a:rPr lang="en-US" altLang="en-US" sz="2000" dirty="0" err="1">
                <a:latin typeface="Lucida Console" panose="020B0609040504020204" pitchFamily="49" charset="0"/>
              </a:rPr>
              <a:t>sp</a:t>
            </a:r>
            <a:r>
              <a:rPr lang="en-US" altLang="en-US" sz="2000" dirty="0">
                <a:latin typeface="Lucida Console" panose="020B0609040504020204" pitchFamily="49" charset="0"/>
              </a:rPr>
              <a:t>)       # restore saved $s0</a:t>
            </a:r>
            <a:br>
              <a:rPr lang="en-US" altLang="en-US" sz="2000" dirty="0">
                <a:latin typeface="Lucida Console" panose="020B0609040504020204" pitchFamily="49" charset="0"/>
              </a:rPr>
            </a:br>
            <a:r>
              <a:rPr lang="en-US" altLang="en-US" sz="2000" dirty="0">
                <a:latin typeface="Lucida Console" panose="020B0609040504020204" pitchFamily="49" charset="0"/>
              </a:rPr>
              <a:t>    </a:t>
            </a:r>
            <a:r>
              <a:rPr lang="en-US" altLang="en-US" sz="2000" dirty="0" err="1">
                <a:latin typeface="Lucida Console" panose="020B0609040504020204" pitchFamily="49" charset="0"/>
              </a:rPr>
              <a:t>addi</a:t>
            </a:r>
            <a:r>
              <a:rPr lang="en-US" altLang="en-US" sz="2000" dirty="0">
                <a:latin typeface="Lucida Console" panose="020B0609040504020204" pitchFamily="49" charset="0"/>
              </a:rPr>
              <a:t> $</a:t>
            </a:r>
            <a:r>
              <a:rPr lang="en-US" altLang="en-US" sz="2000" dirty="0" err="1">
                <a:latin typeface="Lucida Console" panose="020B0609040504020204" pitchFamily="49" charset="0"/>
              </a:rPr>
              <a:t>sp</a:t>
            </a:r>
            <a:r>
              <a:rPr lang="en-US" altLang="en-US" sz="2000" dirty="0">
                <a:latin typeface="Lucida Console" panose="020B0609040504020204" pitchFamily="49" charset="0"/>
              </a:rPr>
              <a:t>, $</a:t>
            </a:r>
            <a:r>
              <a:rPr lang="en-US" altLang="en-US" sz="2000" dirty="0" err="1">
                <a:latin typeface="Lucida Console" panose="020B0609040504020204" pitchFamily="49" charset="0"/>
              </a:rPr>
              <a:t>sp</a:t>
            </a:r>
            <a:r>
              <a:rPr lang="en-US" altLang="en-US" sz="2000" dirty="0">
                <a:latin typeface="Lucida Console" panose="020B0609040504020204" pitchFamily="49" charset="0"/>
              </a:rPr>
              <a:t>, 4       # pop 1 item from stack</a:t>
            </a:r>
            <a:br>
              <a:rPr lang="en-US" altLang="en-US" sz="2000" dirty="0">
                <a:latin typeface="Lucida Console" panose="020B0609040504020204" pitchFamily="49" charset="0"/>
              </a:rPr>
            </a:br>
            <a:r>
              <a:rPr lang="en-US" altLang="en-US" sz="2000" dirty="0">
                <a:latin typeface="Lucida Console" panose="020B0609040504020204" pitchFamily="49" charset="0"/>
              </a:rPr>
              <a:t>    </a:t>
            </a:r>
            <a:r>
              <a:rPr lang="en-US" altLang="en-US" sz="2000" dirty="0" err="1">
                <a:latin typeface="Lucida Console" panose="020B0609040504020204" pitchFamily="49" charset="0"/>
              </a:rPr>
              <a:t>jr</a:t>
            </a:r>
            <a:r>
              <a:rPr lang="en-US" altLang="en-US" sz="2000" dirty="0">
                <a:latin typeface="Lucida Console" panose="020B0609040504020204" pitchFamily="49" charset="0"/>
              </a:rPr>
              <a:t>   $</a:t>
            </a:r>
            <a:r>
              <a:rPr lang="en-US" altLang="en-US" sz="2000" dirty="0" err="1">
                <a:latin typeface="Lucida Console" panose="020B0609040504020204" pitchFamily="49" charset="0"/>
              </a:rPr>
              <a:t>ra</a:t>
            </a:r>
            <a:r>
              <a:rPr lang="en-US" altLang="en-US" sz="2000" dirty="0">
                <a:latin typeface="Lucida Console" panose="020B0609040504020204" pitchFamily="49" charset="0"/>
              </a:rPr>
              <a:t>               # and return</a:t>
            </a:r>
          </a:p>
        </p:txBody>
      </p:sp>
      <p:sp>
        <p:nvSpPr>
          <p:cNvPr id="552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546422FA-253D-4B47-AFF9-F5B335318832}" type="slidenum">
              <a:rPr lang="en-AU" altLang="en-US"/>
              <a:pPr/>
              <a:t>105</a:t>
            </a:fld>
            <a:endParaRPr lang="en-AU" altLang="en-US"/>
          </a:p>
        </p:txBody>
      </p:sp>
      <p:sp>
        <p:nvSpPr>
          <p:cNvPr id="55308" name="Rectangle 2"/>
          <p:cNvSpPr>
            <a:spLocks noGrp="1" noChangeArrowheads="1"/>
          </p:cNvSpPr>
          <p:nvPr>
            <p:ph type="title"/>
          </p:nvPr>
        </p:nvSpPr>
        <p:spPr>
          <a:xfrm>
            <a:off x="2324100" y="152400"/>
            <a:ext cx="9029700" cy="11144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String Copy Example</a:t>
            </a:r>
            <a:endParaRPr lang="en-AU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991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19383B70-0CFA-44CF-9A1D-54B7138D7A3F}" type="slidenum">
              <a:rPr lang="en-AU" altLang="en-US"/>
              <a:pPr/>
              <a:t>106</a:t>
            </a:fld>
            <a:endParaRPr lang="en-AU" altLang="en-US"/>
          </a:p>
        </p:txBody>
      </p:sp>
      <p:sp>
        <p:nvSpPr>
          <p:cNvPr id="56323" name="Rectangle 11"/>
          <p:cNvSpPr>
            <a:spLocks noChangeArrowheads="1"/>
          </p:cNvSpPr>
          <p:nvPr/>
        </p:nvSpPr>
        <p:spPr bwMode="auto">
          <a:xfrm>
            <a:off x="4887913" y="4868863"/>
            <a:ext cx="2570162" cy="411162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4887914" y="4873625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0000 0000 0111 1101 0000 0000 0000 0000</a:t>
            </a:r>
            <a:endParaRPr lang="en-AU" altLang="en-US" sz="2000"/>
          </a:p>
        </p:txBody>
      </p:sp>
      <p:sp>
        <p:nvSpPr>
          <p:cNvPr id="56325" name="Rectangle 12"/>
          <p:cNvSpPr>
            <a:spLocks noChangeArrowheads="1"/>
          </p:cNvSpPr>
          <p:nvPr/>
        </p:nvSpPr>
        <p:spPr bwMode="auto">
          <a:xfrm>
            <a:off x="7489826" y="5516563"/>
            <a:ext cx="2633663" cy="411162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6326" name="Rectangle 9"/>
          <p:cNvSpPr>
            <a:spLocks noGrp="1" noChangeArrowheads="1"/>
          </p:cNvSpPr>
          <p:nvPr>
            <p:ph type="title"/>
          </p:nvPr>
        </p:nvSpPr>
        <p:spPr>
          <a:xfrm>
            <a:off x="1658144" y="30957"/>
            <a:ext cx="9029700" cy="984251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32-bit Constants</a:t>
            </a:r>
            <a:endParaRPr lang="en-AU" altLang="en-US" dirty="0" smtClean="0"/>
          </a:p>
        </p:txBody>
      </p:sp>
      <p:sp>
        <p:nvSpPr>
          <p:cNvPr id="56327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9"/>
            <a:ext cx="8270875" cy="345598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Most constants are small</a:t>
            </a:r>
          </a:p>
          <a:p>
            <a:pPr lvl="1" eaLnBrk="1" hangingPunct="1"/>
            <a:r>
              <a:rPr lang="en-US" altLang="en-US" dirty="0" smtClean="0"/>
              <a:t>16-bit immediate is sufficient</a:t>
            </a:r>
          </a:p>
          <a:p>
            <a:pPr eaLnBrk="1" hangingPunct="1"/>
            <a:r>
              <a:rPr lang="en-US" altLang="en-US" dirty="0" smtClean="0"/>
              <a:t>For the occasional 32-bit constant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	</a:t>
            </a:r>
            <a:r>
              <a:rPr lang="en-US" altLang="en-US" dirty="0" err="1" smtClean="0">
                <a:latin typeface="Lucida Console" panose="020B0609040504020204" pitchFamily="49" charset="0"/>
              </a:rPr>
              <a:t>lui</a:t>
            </a:r>
            <a:r>
              <a:rPr lang="en-US" altLang="en-US" dirty="0" smtClean="0">
                <a:latin typeface="Lucida Console" panose="020B0609040504020204" pitchFamily="49" charset="0"/>
              </a:rPr>
              <a:t> </a:t>
            </a:r>
            <a:r>
              <a:rPr lang="en-US" altLang="en-US" dirty="0" err="1" smtClean="0">
                <a:latin typeface="Lucida Console" panose="020B0609040504020204" pitchFamily="49" charset="0"/>
              </a:rPr>
              <a:t>rt</a:t>
            </a:r>
            <a:r>
              <a:rPr lang="en-US" altLang="en-US" dirty="0" smtClean="0">
                <a:latin typeface="Lucida Console" panose="020B0609040504020204" pitchFamily="49" charset="0"/>
              </a:rPr>
              <a:t>, constant</a:t>
            </a:r>
          </a:p>
          <a:p>
            <a:pPr lvl="1" eaLnBrk="1" hangingPunct="1"/>
            <a:r>
              <a:rPr lang="en-US" altLang="en-US" dirty="0" smtClean="0"/>
              <a:t>Copies 16-bit constant to left 16 bits of </a:t>
            </a:r>
            <a:r>
              <a:rPr lang="en-US" altLang="en-US" dirty="0" err="1" smtClean="0"/>
              <a:t>rt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Clears right 16 bits of </a:t>
            </a:r>
            <a:r>
              <a:rPr lang="en-US" altLang="en-US" dirty="0" err="1" smtClean="0"/>
              <a:t>rt</a:t>
            </a:r>
            <a:r>
              <a:rPr lang="en-US" altLang="en-US" dirty="0" smtClean="0"/>
              <a:t> to 0</a:t>
            </a:r>
            <a:endParaRPr lang="en-AU" altLang="en-US" dirty="0" smtClean="0"/>
          </a:p>
        </p:txBody>
      </p:sp>
      <p:sp>
        <p:nvSpPr>
          <p:cNvPr id="56328" name="Text Box 5"/>
          <p:cNvSpPr txBox="1">
            <a:spLocks noChangeArrowheads="1"/>
          </p:cNvSpPr>
          <p:nvPr/>
        </p:nvSpPr>
        <p:spPr bwMode="auto">
          <a:xfrm>
            <a:off x="1631951" y="4879975"/>
            <a:ext cx="20351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200">
                <a:latin typeface="Lucida Console" panose="020B0609040504020204" pitchFamily="49" charset="0"/>
              </a:rPr>
              <a:t>lhi $s0, 61</a:t>
            </a:r>
            <a:endParaRPr lang="en-AU" altLang="en-US" sz="2200">
              <a:latin typeface="Lucida Console" panose="020B0609040504020204" pitchFamily="49" charset="0"/>
            </a:endParaRPr>
          </a:p>
        </p:txBody>
      </p:sp>
      <p:sp>
        <p:nvSpPr>
          <p:cNvPr id="56329" name="Text Box 6"/>
          <p:cNvSpPr txBox="1">
            <a:spLocks noChangeArrowheads="1"/>
          </p:cNvSpPr>
          <p:nvPr/>
        </p:nvSpPr>
        <p:spPr bwMode="auto">
          <a:xfrm>
            <a:off x="4919664" y="5521325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dirty="0"/>
              <a:t>0000 0000 0111 1101 0000 1001 0000 0000</a:t>
            </a:r>
            <a:endParaRPr lang="en-AU" altLang="en-US" sz="2000" dirty="0"/>
          </a:p>
        </p:txBody>
      </p:sp>
      <p:sp>
        <p:nvSpPr>
          <p:cNvPr id="56330" name="Text Box 7"/>
          <p:cNvSpPr txBox="1">
            <a:spLocks noChangeArrowheads="1"/>
          </p:cNvSpPr>
          <p:nvPr/>
        </p:nvSpPr>
        <p:spPr bwMode="auto">
          <a:xfrm>
            <a:off x="1631950" y="5527675"/>
            <a:ext cx="32131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200">
                <a:latin typeface="Lucida Console" panose="020B0609040504020204" pitchFamily="49" charset="0"/>
              </a:rPr>
              <a:t>ori $s0, $s0, 2304</a:t>
            </a:r>
            <a:endParaRPr lang="en-AU" altLang="en-US" sz="2200">
              <a:latin typeface="Lucida Console" panose="020B0609040504020204" pitchFamily="49" charset="0"/>
            </a:endParaRPr>
          </a:p>
        </p:txBody>
      </p:sp>
      <p:sp>
        <p:nvSpPr>
          <p:cNvPr id="56331" name="Text Box 8"/>
          <p:cNvSpPr txBox="1">
            <a:spLocks noChangeArrowheads="1"/>
          </p:cNvSpPr>
          <p:nvPr/>
        </p:nvSpPr>
        <p:spPr bwMode="auto">
          <a:xfrm rot="5400000">
            <a:off x="7281069" y="3020219"/>
            <a:ext cx="64071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§2.10 MIPS Addressing for 32-Bit Immediates and Addresses</a:t>
            </a:r>
          </a:p>
        </p:txBody>
      </p:sp>
    </p:spTree>
    <p:extLst>
      <p:ext uri="{BB962C8B-B14F-4D97-AF65-F5344CB8AC3E}">
        <p14:creationId xmlns:p14="http://schemas.microsoft.com/office/powerpoint/2010/main" val="348461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2BF64EC6-5791-408B-BE04-A82700E760A7}" type="slidenum">
              <a:rPr lang="en-AU" altLang="en-US"/>
              <a:pPr/>
              <a:t>107</a:t>
            </a:fld>
            <a:endParaRPr lang="en-AU" altLang="en-US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4343" y="6351"/>
            <a:ext cx="9029700" cy="111918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Branch Addressing</a:t>
            </a:r>
            <a:endParaRPr lang="en-AU" altLang="en-US" dirty="0" smtClean="0"/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8270875" cy="2381250"/>
          </a:xfrm>
        </p:spPr>
        <p:txBody>
          <a:bodyPr/>
          <a:lstStyle/>
          <a:p>
            <a:pPr eaLnBrk="1" hangingPunct="1"/>
            <a:r>
              <a:rPr lang="en-US" altLang="en-US" smtClean="0"/>
              <a:t>Branch instructions specify</a:t>
            </a:r>
          </a:p>
          <a:p>
            <a:pPr lvl="1" eaLnBrk="1" hangingPunct="1"/>
            <a:r>
              <a:rPr lang="en-US" altLang="en-US" smtClean="0"/>
              <a:t>Opcode, two registers, target address</a:t>
            </a:r>
          </a:p>
          <a:p>
            <a:pPr eaLnBrk="1" hangingPunct="1"/>
            <a:r>
              <a:rPr lang="en-US" altLang="en-US" smtClean="0"/>
              <a:t>Most branch targets are near branch</a:t>
            </a:r>
          </a:p>
          <a:p>
            <a:pPr lvl="1" eaLnBrk="1" hangingPunct="1"/>
            <a:r>
              <a:rPr lang="en-US" altLang="en-US" smtClean="0"/>
              <a:t>Forward or backward</a:t>
            </a:r>
            <a:endParaRPr lang="en-AU" altLang="en-US" smtClean="0"/>
          </a:p>
        </p:txBody>
      </p:sp>
      <p:grpSp>
        <p:nvGrpSpPr>
          <p:cNvPr id="57349" name="Group 4"/>
          <p:cNvGrpSpPr>
            <a:grpSpLocks/>
          </p:cNvGrpSpPr>
          <p:nvPr/>
        </p:nvGrpSpPr>
        <p:grpSpPr bwMode="auto">
          <a:xfrm>
            <a:off x="2886869" y="3293268"/>
            <a:ext cx="6913563" cy="773113"/>
            <a:chOff x="884" y="981"/>
            <a:chExt cx="4355" cy="487"/>
          </a:xfrm>
        </p:grpSpPr>
        <p:sp>
          <p:nvSpPr>
            <p:cNvPr id="57351" name="Text Box 5"/>
            <p:cNvSpPr txBox="1">
              <a:spLocks noChangeArrowheads="1"/>
            </p:cNvSpPr>
            <p:nvPr/>
          </p:nvSpPr>
          <p:spPr bwMode="auto">
            <a:xfrm>
              <a:off x="884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op</a:t>
              </a:r>
              <a:endParaRPr lang="en-AU" altLang="en-US" sz="2000"/>
            </a:p>
          </p:txBody>
        </p:sp>
        <p:sp>
          <p:nvSpPr>
            <p:cNvPr id="57352" name="Text Box 6"/>
            <p:cNvSpPr txBox="1">
              <a:spLocks noChangeArrowheads="1"/>
            </p:cNvSpPr>
            <p:nvPr/>
          </p:nvSpPr>
          <p:spPr bwMode="auto">
            <a:xfrm>
              <a:off x="170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rs</a:t>
              </a:r>
              <a:endParaRPr lang="en-AU" altLang="en-US" sz="2000"/>
            </a:p>
          </p:txBody>
        </p:sp>
        <p:sp>
          <p:nvSpPr>
            <p:cNvPr id="57353" name="Text Box 7"/>
            <p:cNvSpPr txBox="1">
              <a:spLocks noChangeArrowheads="1"/>
            </p:cNvSpPr>
            <p:nvPr/>
          </p:nvSpPr>
          <p:spPr bwMode="auto">
            <a:xfrm>
              <a:off x="238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rt</a:t>
              </a:r>
              <a:endParaRPr lang="en-AU" altLang="en-US" sz="2000"/>
            </a:p>
          </p:txBody>
        </p:sp>
        <p:sp>
          <p:nvSpPr>
            <p:cNvPr id="57354" name="Text Box 8"/>
            <p:cNvSpPr txBox="1">
              <a:spLocks noChangeArrowheads="1"/>
            </p:cNvSpPr>
            <p:nvPr/>
          </p:nvSpPr>
          <p:spPr bwMode="auto">
            <a:xfrm>
              <a:off x="3061" y="981"/>
              <a:ext cx="217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constant or address</a:t>
              </a:r>
              <a:endParaRPr lang="en-AU" altLang="en-US" sz="2000"/>
            </a:p>
          </p:txBody>
        </p:sp>
        <p:sp>
          <p:nvSpPr>
            <p:cNvPr id="57355" name="Text Box 9"/>
            <p:cNvSpPr txBox="1">
              <a:spLocks noChangeArrowheads="1"/>
            </p:cNvSpPr>
            <p:nvPr/>
          </p:nvSpPr>
          <p:spPr bwMode="auto">
            <a:xfrm>
              <a:off x="1067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57356" name="Text Box 10"/>
            <p:cNvSpPr txBox="1">
              <a:spLocks noChangeArrowheads="1"/>
            </p:cNvSpPr>
            <p:nvPr/>
          </p:nvSpPr>
          <p:spPr bwMode="auto">
            <a:xfrm>
              <a:off x="183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57357" name="Text Box 11"/>
            <p:cNvSpPr txBox="1">
              <a:spLocks noChangeArrowheads="1"/>
            </p:cNvSpPr>
            <p:nvPr/>
          </p:nvSpPr>
          <p:spPr bwMode="auto">
            <a:xfrm>
              <a:off x="2519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57358" name="Text Box 12"/>
            <p:cNvSpPr txBox="1">
              <a:spLocks noChangeArrowheads="1"/>
            </p:cNvSpPr>
            <p:nvPr/>
          </p:nvSpPr>
          <p:spPr bwMode="auto">
            <a:xfrm>
              <a:off x="3935" y="1256"/>
              <a:ext cx="4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/>
                <a:t>16 bits</a:t>
              </a:r>
              <a:endParaRPr lang="en-AU" altLang="en-US" sz="1600"/>
            </a:p>
          </p:txBody>
        </p:sp>
      </p:grpSp>
      <p:sp>
        <p:nvSpPr>
          <p:cNvPr id="57350" name="Rectangle 13"/>
          <p:cNvSpPr>
            <a:spLocks noChangeArrowheads="1"/>
          </p:cNvSpPr>
          <p:nvPr/>
        </p:nvSpPr>
        <p:spPr bwMode="auto">
          <a:xfrm>
            <a:off x="2658050" y="4206460"/>
            <a:ext cx="9297244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3200" dirty="0"/>
              <a:t>PC-relative addressing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800" dirty="0"/>
              <a:t>Target address = PC + offset × 4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800" dirty="0">
                <a:solidFill>
                  <a:srgbClr val="FF0000"/>
                </a:solidFill>
              </a:rPr>
              <a:t>PC already incremented by 4 by this </a:t>
            </a:r>
            <a:r>
              <a:rPr lang="en-US" altLang="en-US" sz="2800" dirty="0" smtClean="0">
                <a:solidFill>
                  <a:srgbClr val="FF0000"/>
                </a:solidFill>
              </a:rPr>
              <a:t>time, which </a:t>
            </a:r>
            <a:r>
              <a:rPr lang="en-US" altLang="en-US" sz="2800" dirty="0" smtClean="0">
                <a:solidFill>
                  <a:srgbClr val="FF0000"/>
                </a:solidFill>
              </a:rPr>
              <a:t>points to the following instruction.</a:t>
            </a:r>
            <a:endParaRPr lang="en-US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36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1A5C9C36-8A39-4FB5-A508-E6FFF3EFF583}" type="slidenum">
              <a:rPr lang="en-AU" altLang="en-US"/>
              <a:pPr/>
              <a:t>108</a:t>
            </a:fld>
            <a:endParaRPr lang="en-AU" altLang="en-US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474" y="17466"/>
            <a:ext cx="9029700" cy="911224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Jump Addressing</a:t>
            </a:r>
            <a:endParaRPr lang="en-AU" altLang="en-US" dirty="0" smtClean="0"/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9"/>
            <a:ext cx="8270875" cy="1843087"/>
          </a:xfrm>
        </p:spPr>
        <p:txBody>
          <a:bodyPr/>
          <a:lstStyle/>
          <a:p>
            <a:pPr eaLnBrk="1" hangingPunct="1"/>
            <a:r>
              <a:rPr lang="en-US" altLang="en-US" smtClean="0"/>
              <a:t>Jump (</a:t>
            </a:r>
            <a:r>
              <a:rPr lang="en-US" altLang="en-US" smtClean="0">
                <a:latin typeface="Lucida Console" panose="020B0609040504020204" pitchFamily="49" charset="0"/>
              </a:rPr>
              <a:t>j</a:t>
            </a:r>
            <a:r>
              <a:rPr lang="en-US" altLang="en-US" smtClean="0"/>
              <a:t> and </a:t>
            </a:r>
            <a:r>
              <a:rPr lang="en-US" altLang="en-US" smtClean="0">
                <a:latin typeface="Lucida Console" panose="020B0609040504020204" pitchFamily="49" charset="0"/>
              </a:rPr>
              <a:t>jal</a:t>
            </a:r>
            <a:r>
              <a:rPr lang="en-US" altLang="en-US" smtClean="0"/>
              <a:t>) targets could be anywhere in text segment</a:t>
            </a:r>
          </a:p>
          <a:p>
            <a:pPr lvl="1" eaLnBrk="1" hangingPunct="1"/>
            <a:r>
              <a:rPr lang="en-US" altLang="en-US" smtClean="0"/>
              <a:t>Encode full address in instruction</a:t>
            </a:r>
            <a:endParaRPr lang="en-AU" altLang="en-US" smtClean="0"/>
          </a:p>
        </p:txBody>
      </p:sp>
      <p:grpSp>
        <p:nvGrpSpPr>
          <p:cNvPr id="58373" name="Group 4"/>
          <p:cNvGrpSpPr>
            <a:grpSpLocks/>
          </p:cNvGrpSpPr>
          <p:nvPr/>
        </p:nvGrpSpPr>
        <p:grpSpPr bwMode="auto">
          <a:xfrm>
            <a:off x="2927351" y="3165476"/>
            <a:ext cx="6913563" cy="773113"/>
            <a:chOff x="884" y="2356"/>
            <a:chExt cx="4355" cy="487"/>
          </a:xfrm>
        </p:grpSpPr>
        <p:sp>
          <p:nvSpPr>
            <p:cNvPr id="58375" name="Text Box 5"/>
            <p:cNvSpPr txBox="1">
              <a:spLocks noChangeArrowheads="1"/>
            </p:cNvSpPr>
            <p:nvPr/>
          </p:nvSpPr>
          <p:spPr bwMode="auto">
            <a:xfrm>
              <a:off x="884" y="2356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op</a:t>
              </a:r>
              <a:endParaRPr lang="en-AU" altLang="en-US" sz="2000"/>
            </a:p>
          </p:txBody>
        </p:sp>
        <p:sp>
          <p:nvSpPr>
            <p:cNvPr id="58376" name="Text Box 6"/>
            <p:cNvSpPr txBox="1">
              <a:spLocks noChangeArrowheads="1"/>
            </p:cNvSpPr>
            <p:nvPr/>
          </p:nvSpPr>
          <p:spPr bwMode="auto">
            <a:xfrm>
              <a:off x="1701" y="2356"/>
              <a:ext cx="353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address</a:t>
              </a:r>
              <a:endParaRPr lang="en-AU" altLang="en-US" sz="2000"/>
            </a:p>
          </p:txBody>
        </p:sp>
        <p:sp>
          <p:nvSpPr>
            <p:cNvPr id="58377" name="Text Box 7"/>
            <p:cNvSpPr txBox="1">
              <a:spLocks noChangeArrowheads="1"/>
            </p:cNvSpPr>
            <p:nvPr/>
          </p:nvSpPr>
          <p:spPr bwMode="auto">
            <a:xfrm>
              <a:off x="1067" y="2631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58378" name="Text Box 8"/>
            <p:cNvSpPr txBox="1">
              <a:spLocks noChangeArrowheads="1"/>
            </p:cNvSpPr>
            <p:nvPr/>
          </p:nvSpPr>
          <p:spPr bwMode="auto">
            <a:xfrm>
              <a:off x="3244" y="2617"/>
              <a:ext cx="4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/>
                <a:t>26 bits</a:t>
              </a:r>
              <a:endParaRPr lang="en-AU" altLang="en-US" sz="1600"/>
            </a:p>
          </p:txBody>
        </p:sp>
      </p:grpSp>
      <p:sp>
        <p:nvSpPr>
          <p:cNvPr id="58374" name="Rectangle 9"/>
          <p:cNvSpPr>
            <a:spLocks noChangeArrowheads="1"/>
          </p:cNvSpPr>
          <p:nvPr/>
        </p:nvSpPr>
        <p:spPr bwMode="auto">
          <a:xfrm>
            <a:off x="2208213" y="4076700"/>
            <a:ext cx="7772400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3200"/>
              <a:t>(Pseudo)Direct jump addressing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800"/>
              <a:t>Target address = PC</a:t>
            </a:r>
            <a:r>
              <a:rPr lang="en-US" altLang="en-US" sz="2800" baseline="-25000"/>
              <a:t>31…28</a:t>
            </a:r>
            <a:r>
              <a:rPr lang="en-US" altLang="en-US" sz="2800"/>
              <a:t> : (address × 4)</a:t>
            </a:r>
          </a:p>
        </p:txBody>
      </p:sp>
    </p:spTree>
    <p:extLst>
      <p:ext uri="{BB962C8B-B14F-4D97-AF65-F5344CB8AC3E}">
        <p14:creationId xmlns:p14="http://schemas.microsoft.com/office/powerpoint/2010/main" val="30466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6372B798-CA6F-453F-9B2E-27F81D25291B}" type="slidenum">
              <a:rPr lang="en-AU" altLang="en-US"/>
              <a:pPr/>
              <a:t>109</a:t>
            </a:fld>
            <a:endParaRPr lang="en-AU" altLang="en-US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3" y="200406"/>
            <a:ext cx="9029700" cy="92513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Target Addressing Example</a:t>
            </a:r>
            <a:endParaRPr lang="en-AU" altLang="en-US" dirty="0" smtClean="0"/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9"/>
            <a:ext cx="8270875" cy="1228725"/>
          </a:xfrm>
        </p:spPr>
        <p:txBody>
          <a:bodyPr/>
          <a:lstStyle/>
          <a:p>
            <a:pPr eaLnBrk="1" hangingPunct="1"/>
            <a:r>
              <a:rPr lang="en-US" altLang="en-US" smtClean="0"/>
              <a:t>Loop code from earlier example</a:t>
            </a:r>
          </a:p>
          <a:p>
            <a:pPr lvl="1" eaLnBrk="1" hangingPunct="1"/>
            <a:r>
              <a:rPr lang="en-US" altLang="en-US" smtClean="0"/>
              <a:t>Assume Loop at location 80000</a:t>
            </a:r>
            <a:endParaRPr lang="en-AU" altLang="en-US" sz="2000">
              <a:solidFill>
                <a:schemeClr val="folHlink"/>
              </a:solidFill>
              <a:latin typeface="Lucida Console" panose="020B0609040504020204" pitchFamily="49" charset="0"/>
            </a:endParaRPr>
          </a:p>
        </p:txBody>
      </p:sp>
      <p:graphicFrame>
        <p:nvGraphicFramePr>
          <p:cNvPr id="332877" name="Group 77"/>
          <p:cNvGraphicFramePr>
            <a:graphicFrameLocks noGrp="1"/>
          </p:cNvGraphicFramePr>
          <p:nvPr/>
        </p:nvGraphicFramePr>
        <p:xfrm>
          <a:off x="2208213" y="2708275"/>
          <a:ext cx="8202612" cy="2952751"/>
        </p:xfrm>
        <a:graphic>
          <a:graphicData uri="http://schemas.openxmlformats.org/drawingml/2006/table">
            <a:tbl>
              <a:tblPr/>
              <a:tblGrid>
                <a:gridCol w="3671887"/>
                <a:gridCol w="863600"/>
                <a:gridCol w="611188"/>
                <a:gridCol w="611187"/>
                <a:gridCol w="611188"/>
                <a:gridCol w="611187"/>
                <a:gridCol w="611188"/>
                <a:gridCol w="611187"/>
              </a:tblGrid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Loop: sll  $t1, $s3, 2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80000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add  $t1, $t1, $s6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80004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lw   $t0, 0($t1)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80008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bne  $t0, $s5, Exit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80012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addi $s3, $s3, 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80016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j    Loop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80020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20000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Exit: …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80024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464" name="Line 71"/>
          <p:cNvSpPr>
            <a:spLocks noChangeShapeType="1"/>
          </p:cNvSpPr>
          <p:nvPr/>
        </p:nvSpPr>
        <p:spPr bwMode="auto">
          <a:xfrm flipH="1" flipV="1">
            <a:off x="6527801" y="2997201"/>
            <a:ext cx="2016125" cy="2016125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65" name="Line 72"/>
          <p:cNvSpPr>
            <a:spLocks noChangeShapeType="1"/>
          </p:cNvSpPr>
          <p:nvPr/>
        </p:nvSpPr>
        <p:spPr bwMode="auto">
          <a:xfrm flipH="1">
            <a:off x="6600825" y="4149725"/>
            <a:ext cx="2808288" cy="1150938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2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5927" y="203200"/>
            <a:ext cx="9029700" cy="1038979"/>
          </a:xfrm>
        </p:spPr>
        <p:txBody>
          <a:bodyPr/>
          <a:lstStyle/>
          <a:p>
            <a:r>
              <a:rPr lang="en-US" dirty="0" smtClean="0"/>
              <a:t>Logic View of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828800" y="1219199"/>
            <a:ext cx="5486400" cy="5502275"/>
          </a:xfrm>
        </p:spPr>
        <p:txBody>
          <a:bodyPr>
            <a:normAutofit/>
          </a:bodyPr>
          <a:lstStyle/>
          <a:p>
            <a:r>
              <a:rPr lang="en-US" sz="2000" dirty="0"/>
              <a:t>When we refer to memory locations by address, we can only do so in units of bytes, halfwords or words</a:t>
            </a:r>
          </a:p>
          <a:p>
            <a:endParaRPr lang="en-US" sz="2000" dirty="0" smtClean="0"/>
          </a:p>
          <a:p>
            <a:r>
              <a:rPr lang="en-US" sz="2000" dirty="0" smtClean="0"/>
              <a:t>Words</a:t>
            </a:r>
            <a:endParaRPr lang="en-US" sz="2000" dirty="0"/>
          </a:p>
          <a:p>
            <a:pPr lvl="1"/>
            <a:r>
              <a:rPr lang="en-US" sz="2000" dirty="0"/>
              <a:t>32 bits = 4 bytes = 1 </a:t>
            </a:r>
            <a:r>
              <a:rPr lang="en-US" sz="2000" dirty="0">
                <a:solidFill>
                  <a:srgbClr val="1F497D"/>
                </a:solidFill>
              </a:rPr>
              <a:t>word</a:t>
            </a:r>
          </a:p>
          <a:p>
            <a:pPr lvl="1"/>
            <a:r>
              <a:rPr lang="en-US" sz="2000" dirty="0"/>
              <a:t>We have two words:</a:t>
            </a:r>
          </a:p>
          <a:p>
            <a:pPr lvl="2"/>
            <a:r>
              <a:rPr lang="en-US" sz="1600" dirty="0" err="1"/>
              <a:t>0x20000000</a:t>
            </a:r>
            <a:endParaRPr lang="en-US" sz="1600" dirty="0"/>
          </a:p>
          <a:p>
            <a:pPr lvl="2"/>
            <a:r>
              <a:rPr lang="en-US" sz="1600" dirty="0" err="1"/>
              <a:t>0x20000004</a:t>
            </a:r>
            <a:endParaRPr lang="en-US" sz="1600" dirty="0"/>
          </a:p>
          <a:p>
            <a:pPr lvl="1"/>
            <a:r>
              <a:rPr lang="en-US" sz="2000" dirty="0"/>
              <a:t>Can you store a word anywhere?  </a:t>
            </a:r>
            <a:r>
              <a:rPr lang="en-US" sz="2000" b="1" dirty="0">
                <a:solidFill>
                  <a:schemeClr val="accent2"/>
                </a:solidFill>
              </a:rPr>
              <a:t>NO.</a:t>
            </a:r>
          </a:p>
          <a:p>
            <a:pPr lvl="1"/>
            <a:r>
              <a:rPr lang="en-US" sz="2000" dirty="0"/>
              <a:t>A word can only be stored at an address that's divisible by 4.</a:t>
            </a:r>
          </a:p>
          <a:p>
            <a:pPr lvl="1"/>
            <a:r>
              <a:rPr lang="en-US" sz="2000" dirty="0"/>
              <a:t>Memory address of a word is the lowest address of all four bytes in that word.</a:t>
            </a:r>
          </a:p>
          <a:p>
            <a:pPr lvl="1"/>
            <a:endParaRPr lang="en-US" sz="2000" dirty="0"/>
          </a:p>
          <a:p>
            <a:pPr lvl="1"/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11</a:t>
            </a:fld>
            <a:endParaRPr kumimoji="0" lang="en-US" dirty="0"/>
          </a:p>
        </p:txBody>
      </p:sp>
      <p:grpSp>
        <p:nvGrpSpPr>
          <p:cNvPr id="13" name="Group 42"/>
          <p:cNvGrpSpPr/>
          <p:nvPr/>
        </p:nvGrpSpPr>
        <p:grpSpPr>
          <a:xfrm>
            <a:off x="7212106" y="1307068"/>
            <a:ext cx="2945780" cy="4865132"/>
            <a:chOff x="5943600" y="1307068"/>
            <a:chExt cx="2690286" cy="4865132"/>
          </a:xfrm>
        </p:grpSpPr>
        <p:sp>
          <p:nvSpPr>
            <p:cNvPr id="5" name="Rectangle 4"/>
            <p:cNvSpPr/>
            <p:nvPr/>
          </p:nvSpPr>
          <p:spPr>
            <a:xfrm>
              <a:off x="7342456" y="2690336"/>
              <a:ext cx="1289400" cy="369332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01110010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344136" y="3059222"/>
              <a:ext cx="1289400" cy="369332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00100101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343951" y="3426936"/>
              <a:ext cx="1289400" cy="369332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11100010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342456" y="3795822"/>
              <a:ext cx="1289400" cy="369332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10000100</a:t>
              </a:r>
              <a:endParaRPr lang="pl-PL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342806" y="4163536"/>
              <a:ext cx="1289400" cy="369332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01100001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44486" y="4532422"/>
              <a:ext cx="1289400" cy="369332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10001111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44301" y="4900136"/>
              <a:ext cx="1289400" cy="369332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00010010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42806" y="5269022"/>
              <a:ext cx="1289400" cy="369332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10010100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4" name="Straight Connector 13"/>
            <p:cNvCxnSpPr>
              <a:stCxn id="31" idx="0"/>
              <a:endCxn id="5" idx="1"/>
            </p:cNvCxnSpPr>
            <p:nvPr/>
          </p:nvCxnSpPr>
          <p:spPr>
            <a:xfrm>
              <a:off x="7342456" y="2434633"/>
              <a:ext cx="0" cy="440369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31" idx="3"/>
              <a:endCxn id="5" idx="3"/>
            </p:cNvCxnSpPr>
            <p:nvPr/>
          </p:nvCxnSpPr>
          <p:spPr>
            <a:xfrm>
              <a:off x="8628331" y="2225175"/>
              <a:ext cx="3525" cy="649827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2" idx="1"/>
              <a:endCxn id="34" idx="0"/>
            </p:cNvCxnSpPr>
            <p:nvPr/>
          </p:nvCxnSpPr>
          <p:spPr>
            <a:xfrm flipH="1">
              <a:off x="7342456" y="5453688"/>
              <a:ext cx="350" cy="574013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2" idx="3"/>
              <a:endCxn id="34" idx="3"/>
            </p:cNvCxnSpPr>
            <p:nvPr/>
          </p:nvCxnSpPr>
          <p:spPr>
            <a:xfrm flipH="1">
              <a:off x="8628331" y="5453688"/>
              <a:ext cx="3875" cy="364555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reeform 30"/>
            <p:cNvSpPr/>
            <p:nvPr/>
          </p:nvSpPr>
          <p:spPr>
            <a:xfrm>
              <a:off x="7342456" y="2221468"/>
              <a:ext cx="1285875" cy="213783"/>
            </a:xfrm>
            <a:custGeom>
              <a:avLst/>
              <a:gdLst>
                <a:gd name="connsiteX0" fmla="*/ 0 w 1285875"/>
                <a:gd name="connsiteY0" fmla="*/ 365125 h 366183"/>
                <a:gd name="connsiteX1" fmla="*/ 428625 w 1285875"/>
                <a:gd name="connsiteY1" fmla="*/ 0 h 366183"/>
                <a:gd name="connsiteX2" fmla="*/ 885825 w 1285875"/>
                <a:gd name="connsiteY2" fmla="*/ 365125 h 366183"/>
                <a:gd name="connsiteX3" fmla="*/ 1285875 w 1285875"/>
                <a:gd name="connsiteY3" fmla="*/ 6350 h 36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75" h="366183">
                  <a:moveTo>
                    <a:pt x="0" y="365125"/>
                  </a:moveTo>
                  <a:cubicBezTo>
                    <a:pt x="140494" y="182562"/>
                    <a:pt x="280988" y="0"/>
                    <a:pt x="428625" y="0"/>
                  </a:cubicBezTo>
                  <a:cubicBezTo>
                    <a:pt x="576262" y="0"/>
                    <a:pt x="742950" y="364067"/>
                    <a:pt x="885825" y="365125"/>
                  </a:cubicBezTo>
                  <a:cubicBezTo>
                    <a:pt x="1028700" y="366183"/>
                    <a:pt x="1233488" y="58737"/>
                    <a:pt x="1285875" y="6350"/>
                  </a:cubicBezTo>
                </a:path>
              </a:pathLst>
            </a:cu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>
              <a:off x="7342456" y="5814536"/>
              <a:ext cx="1285875" cy="213783"/>
            </a:xfrm>
            <a:custGeom>
              <a:avLst/>
              <a:gdLst>
                <a:gd name="connsiteX0" fmla="*/ 0 w 1285875"/>
                <a:gd name="connsiteY0" fmla="*/ 365125 h 366183"/>
                <a:gd name="connsiteX1" fmla="*/ 428625 w 1285875"/>
                <a:gd name="connsiteY1" fmla="*/ 0 h 366183"/>
                <a:gd name="connsiteX2" fmla="*/ 885825 w 1285875"/>
                <a:gd name="connsiteY2" fmla="*/ 365125 h 366183"/>
                <a:gd name="connsiteX3" fmla="*/ 1285875 w 1285875"/>
                <a:gd name="connsiteY3" fmla="*/ 6350 h 36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75" h="366183">
                  <a:moveTo>
                    <a:pt x="0" y="365125"/>
                  </a:moveTo>
                  <a:cubicBezTo>
                    <a:pt x="140494" y="182562"/>
                    <a:pt x="280988" y="0"/>
                    <a:pt x="428625" y="0"/>
                  </a:cubicBezTo>
                  <a:cubicBezTo>
                    <a:pt x="576262" y="0"/>
                    <a:pt x="742950" y="364067"/>
                    <a:pt x="885825" y="365125"/>
                  </a:cubicBezTo>
                  <a:cubicBezTo>
                    <a:pt x="1028700" y="366183"/>
                    <a:pt x="1233488" y="58737"/>
                    <a:pt x="1285875" y="6350"/>
                  </a:cubicBezTo>
                </a:path>
              </a:pathLst>
            </a:cu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943600" y="5802868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Low Address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943600" y="2145268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High Address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943600" y="2690336"/>
              <a:ext cx="1365600" cy="646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0x20000007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945280" y="3059222"/>
              <a:ext cx="1365600" cy="646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0x20000006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945095" y="3426936"/>
              <a:ext cx="1365600" cy="646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0x20000005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943600" y="3795822"/>
              <a:ext cx="1365600" cy="646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0x20000004</a:t>
              </a:r>
              <a:endParaRPr lang="pl-PL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943950" y="4163536"/>
              <a:ext cx="1365600" cy="646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0x20000003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945630" y="4532422"/>
              <a:ext cx="1365600" cy="646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0x20000002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945445" y="4900136"/>
              <a:ext cx="1365600" cy="646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43950" y="5269022"/>
              <a:ext cx="1365600" cy="646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18" name="Group 63"/>
            <p:cNvGrpSpPr/>
            <p:nvPr/>
          </p:nvGrpSpPr>
          <p:grpSpPr>
            <a:xfrm>
              <a:off x="7327900" y="1307068"/>
              <a:ext cx="1295400" cy="794266"/>
              <a:chOff x="3124200" y="4191000"/>
              <a:chExt cx="1295400" cy="794266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3124200" y="4191000"/>
                <a:ext cx="1289400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8 bits</a:t>
                </a:r>
                <a:endParaRPr lang="pl-P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55" name="Straight Connector 54"/>
              <p:cNvCxnSpPr>
                <a:stCxn id="53" idx="1"/>
              </p:cNvCxnSpPr>
              <p:nvPr/>
            </p:nvCxnSpPr>
            <p:spPr>
              <a:xfrm>
                <a:off x="3124200" y="4375666"/>
                <a:ext cx="0" cy="609600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53" idx="3"/>
              </p:cNvCxnSpPr>
              <p:nvPr/>
            </p:nvCxnSpPr>
            <p:spPr>
              <a:xfrm>
                <a:off x="4413600" y="4375666"/>
                <a:ext cx="1588" cy="609600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124200" y="4648200"/>
                <a:ext cx="1295400" cy="1588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arrow" w="lg" len="med"/>
                <a:tailEnd type="arrow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Rectangle 43"/>
          <p:cNvSpPr/>
          <p:nvPr/>
        </p:nvSpPr>
        <p:spPr>
          <a:xfrm>
            <a:off x="8794750" y="4225926"/>
            <a:ext cx="1447800" cy="134937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788400" y="2743200"/>
            <a:ext cx="1447800" cy="13716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424953" y="5749007"/>
            <a:ext cx="41910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2100" dirty="0"/>
              <a:t>Word-address mod 4 = 0</a:t>
            </a:r>
          </a:p>
        </p:txBody>
      </p:sp>
    </p:spTree>
    <p:extLst>
      <p:ext uri="{BB962C8B-B14F-4D97-AF65-F5344CB8AC3E}">
        <p14:creationId xmlns:p14="http://schemas.microsoft.com/office/powerpoint/2010/main" val="113885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28631" y="3133618"/>
            <a:ext cx="4896151" cy="616449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 flipH="1" flipV="1">
            <a:off x="2028631" y="4011544"/>
            <a:ext cx="4896151" cy="1464582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4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B5852817-04B7-4CBC-A247-4C250BC4B830}" type="slidenum">
              <a:rPr lang="en-AU" altLang="en-US"/>
              <a:pPr/>
              <a:t>110</a:t>
            </a:fld>
            <a:endParaRPr lang="en-AU" altLang="en-US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Branching Far Away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1619250" algn="l"/>
              </a:tabLst>
            </a:pPr>
            <a:r>
              <a:rPr lang="en-AU" altLang="en-US" dirty="0" smtClean="0"/>
              <a:t>If branch target is too far to encode with 16-bit offset, assembler rewrites the code</a:t>
            </a:r>
          </a:p>
          <a:p>
            <a:pPr>
              <a:tabLst>
                <a:tab pos="1619250" algn="l"/>
              </a:tabLst>
            </a:pPr>
            <a:r>
              <a:rPr lang="en-AU" altLang="en-US" dirty="0" smtClean="0"/>
              <a:t>Example</a:t>
            </a:r>
          </a:p>
          <a:p>
            <a:pPr lvl="1">
              <a:buNone/>
              <a:tabLst>
                <a:tab pos="1619250" algn="l"/>
              </a:tabLst>
            </a:pPr>
            <a:r>
              <a:rPr lang="en-AU" altLang="en-US" dirty="0" smtClean="0">
                <a:latin typeface="Lucida Console" panose="020B0609040504020204" pitchFamily="49" charset="0"/>
              </a:rPr>
              <a:t>		</a:t>
            </a:r>
            <a:r>
              <a:rPr lang="en-AU" altLang="en-US" dirty="0" err="1" smtClean="0">
                <a:latin typeface="Lucida Console" panose="020B0609040504020204" pitchFamily="49" charset="0"/>
              </a:rPr>
              <a:t>beq</a:t>
            </a:r>
            <a:r>
              <a:rPr lang="en-AU" altLang="en-US" dirty="0" smtClean="0">
                <a:latin typeface="Lucida Console" panose="020B0609040504020204" pitchFamily="49" charset="0"/>
              </a:rPr>
              <a:t> $s0,$s1, L1</a:t>
            </a:r>
          </a:p>
          <a:p>
            <a:pPr lvl="1">
              <a:buNone/>
              <a:tabLst>
                <a:tab pos="1619250" algn="l"/>
              </a:tabLst>
            </a:pPr>
            <a:r>
              <a:rPr lang="en-AU" altLang="en-US" dirty="0" smtClean="0">
                <a:cs typeface="Arial" panose="020B0604020202020204" pitchFamily="34" charset="0"/>
              </a:rPr>
              <a:t>				↓</a:t>
            </a:r>
          </a:p>
          <a:p>
            <a:pPr lvl="1">
              <a:buNone/>
              <a:tabLst>
                <a:tab pos="1619250" algn="l"/>
              </a:tabLst>
            </a:pPr>
            <a:r>
              <a:rPr lang="en-AU" altLang="en-US" dirty="0" smtClean="0">
                <a:latin typeface="Lucida Console" panose="020B0609040504020204" pitchFamily="49" charset="0"/>
              </a:rPr>
              <a:t>		</a:t>
            </a:r>
            <a:r>
              <a:rPr lang="en-AU" altLang="en-US" dirty="0" err="1" smtClean="0">
                <a:latin typeface="Lucida Console" panose="020B0609040504020204" pitchFamily="49" charset="0"/>
              </a:rPr>
              <a:t>bne</a:t>
            </a:r>
            <a:r>
              <a:rPr lang="en-AU" altLang="en-US" dirty="0" smtClean="0">
                <a:latin typeface="Lucida Console" panose="020B0609040504020204" pitchFamily="49" charset="0"/>
              </a:rPr>
              <a:t> $s0,$s1, L2</a:t>
            </a:r>
            <a:br>
              <a:rPr lang="en-AU" altLang="en-US" dirty="0" smtClean="0">
                <a:latin typeface="Lucida Console" panose="020B0609040504020204" pitchFamily="49" charset="0"/>
              </a:rPr>
            </a:br>
            <a:r>
              <a:rPr lang="en-AU" altLang="en-US" dirty="0" smtClean="0">
                <a:latin typeface="Lucida Console" panose="020B0609040504020204" pitchFamily="49" charset="0"/>
              </a:rPr>
              <a:t>	j L1</a:t>
            </a:r>
            <a:br>
              <a:rPr lang="en-AU" altLang="en-US" dirty="0" smtClean="0">
                <a:latin typeface="Lucida Console" panose="020B0609040504020204" pitchFamily="49" charset="0"/>
              </a:rPr>
            </a:br>
            <a:r>
              <a:rPr lang="en-AU" altLang="en-US" dirty="0" smtClean="0">
                <a:latin typeface="Lucida Console" panose="020B0609040504020204" pitchFamily="49" charset="0"/>
              </a:rPr>
              <a:t>L2:	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479587" y="2851551"/>
            <a:ext cx="3762053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Question1:  what is the range of L1? </a:t>
            </a:r>
          </a:p>
          <a:p>
            <a:r>
              <a:rPr lang="en-US" dirty="0" smtClean="0"/>
              <a:t>L1:  16 bits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79587" y="4501101"/>
            <a:ext cx="3762053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Question2:  what are the range of L1 ? </a:t>
            </a:r>
          </a:p>
          <a:p>
            <a:r>
              <a:rPr lang="en-US" dirty="0" smtClean="0"/>
              <a:t>L1:  26 bits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4114800" y="4583507"/>
            <a:ext cx="3364787" cy="24534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134100" y="3133618"/>
            <a:ext cx="1345487" cy="231882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73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7A6E419A-DB17-4375-BC61-E907DAACB290}" type="slidenum">
              <a:rPr lang="en-AU" altLang="en-US"/>
              <a:pPr/>
              <a:t>111</a:t>
            </a:fld>
            <a:endParaRPr lang="en-AU" altLang="en-US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2224709" y="1"/>
            <a:ext cx="9029700" cy="1006866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Addressing Mode Summary</a:t>
            </a:r>
            <a:endParaRPr lang="en-AU" altLang="en-US" dirty="0" smtClean="0"/>
          </a:p>
        </p:txBody>
      </p:sp>
      <p:pic>
        <p:nvPicPr>
          <p:cNvPr id="61444" name="Picture 6" descr="f02-18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689" y="1006867"/>
            <a:ext cx="8578920" cy="5182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422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24100" y="171312"/>
            <a:ext cx="9029700" cy="5619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Return Address</a:t>
            </a:r>
            <a:endParaRPr lang="en-US" dirty="0"/>
          </a:p>
        </p:txBody>
      </p:sp>
      <p:cxnSp>
        <p:nvCxnSpPr>
          <p:cNvPr id="5" name="Straight Arrow Connector 4"/>
          <p:cNvCxnSpPr>
            <a:stCxn id="12" idx="2"/>
            <a:endCxn id="7" idx="0"/>
          </p:cNvCxnSpPr>
          <p:nvPr/>
        </p:nvCxnSpPr>
        <p:spPr bwMode="auto">
          <a:xfrm>
            <a:off x="7320057" y="3832698"/>
            <a:ext cx="0" cy="457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582832" y="1372073"/>
            <a:ext cx="3203825" cy="503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400" b="1" dirty="0">
                <a:latin typeface="Arial" charset="0"/>
              </a:rPr>
              <a:t>	.data</a:t>
            </a:r>
          </a:p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en-US" sz="1400" b="1" dirty="0">
                <a:latin typeface="Arial" charset="0"/>
              </a:rPr>
              <a:t>arg1:	.word 22, 20, 16, 4</a:t>
            </a:r>
          </a:p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en-US" sz="1400" b="1" dirty="0">
                <a:latin typeface="Arial" charset="0"/>
              </a:rPr>
              <a:t>arg2:	.word 33,34,45,8</a:t>
            </a:r>
          </a:p>
          <a:p>
            <a:pPr algn="l">
              <a:lnSpc>
                <a:spcPct val="70000"/>
              </a:lnSpc>
            </a:pPr>
            <a:endParaRPr lang="en-US" sz="1400" b="1" dirty="0">
              <a:latin typeface="Arial" charset="0"/>
            </a:endParaRPr>
          </a:p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en-US" sz="1400" b="1" dirty="0">
                <a:latin typeface="Arial" charset="0"/>
              </a:rPr>
              <a:t>	.text</a:t>
            </a:r>
          </a:p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en-US" sz="1400" b="1" dirty="0">
                <a:latin typeface="Arial" charset="0"/>
              </a:rPr>
              <a:t>	</a:t>
            </a:r>
            <a:r>
              <a:rPr lang="en-US" sz="1400" b="1" dirty="0" err="1">
                <a:latin typeface="Arial" charset="0"/>
              </a:rPr>
              <a:t>addi</a:t>
            </a:r>
            <a:r>
              <a:rPr lang="en-US" sz="1400" b="1" dirty="0">
                <a:latin typeface="Arial" charset="0"/>
              </a:rPr>
              <a:t> $t0, $0, 4</a:t>
            </a:r>
          </a:p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en-US" sz="1400" b="1" dirty="0">
                <a:latin typeface="Arial" charset="0"/>
              </a:rPr>
              <a:t>	move $t3, $0</a:t>
            </a:r>
          </a:p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en-US" sz="1400" b="1" dirty="0">
                <a:latin typeface="Arial" charset="0"/>
              </a:rPr>
              <a:t>	move $t1, $0</a:t>
            </a:r>
          </a:p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en-US" sz="1400" b="1" dirty="0">
                <a:latin typeface="Arial" charset="0"/>
              </a:rPr>
              <a:t>	move $t2, $0</a:t>
            </a:r>
          </a:p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en-US" sz="1400" b="1" dirty="0">
                <a:latin typeface="Arial" charset="0"/>
              </a:rPr>
              <a:t>loop: 	</a:t>
            </a:r>
            <a:r>
              <a:rPr lang="en-US" sz="1400" b="1" dirty="0" err="1">
                <a:latin typeface="Arial" charset="0"/>
              </a:rPr>
              <a:t>beq</a:t>
            </a:r>
            <a:r>
              <a:rPr lang="en-US" sz="1400" b="1" dirty="0">
                <a:latin typeface="Arial" charset="0"/>
              </a:rPr>
              <a:t> $t0, $0, exit</a:t>
            </a:r>
          </a:p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en-US" sz="1400" b="1" dirty="0">
                <a:latin typeface="Arial" charset="0"/>
              </a:rPr>
              <a:t>	</a:t>
            </a:r>
            <a:r>
              <a:rPr lang="en-US" sz="1400" b="1" dirty="0" err="1">
                <a:latin typeface="Arial" charset="0"/>
              </a:rPr>
              <a:t>addi</a:t>
            </a:r>
            <a:r>
              <a:rPr lang="en-US" sz="1400" b="1" dirty="0">
                <a:latin typeface="Arial" charset="0"/>
              </a:rPr>
              <a:t>  $t0, $t0, -1</a:t>
            </a:r>
          </a:p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en-US" sz="1400" b="1" dirty="0">
                <a:latin typeface="Arial" charset="0"/>
              </a:rPr>
              <a:t>	</a:t>
            </a:r>
            <a:r>
              <a:rPr lang="en-US" sz="1400" b="1" dirty="0" err="1">
                <a:latin typeface="Arial" charset="0"/>
              </a:rPr>
              <a:t>lw</a:t>
            </a:r>
            <a:r>
              <a:rPr lang="en-US" sz="1400" b="1" dirty="0">
                <a:latin typeface="Arial" charset="0"/>
              </a:rPr>
              <a:t> $a0, arg1($t1)</a:t>
            </a:r>
          </a:p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en-US" sz="1400" b="1" dirty="0">
                <a:latin typeface="Arial" charset="0"/>
              </a:rPr>
              <a:t>	</a:t>
            </a:r>
            <a:r>
              <a:rPr lang="en-US" sz="1400" b="1" dirty="0" err="1">
                <a:latin typeface="Arial" charset="0"/>
              </a:rPr>
              <a:t>lw</a:t>
            </a:r>
            <a:r>
              <a:rPr lang="en-US" sz="1400" b="1" dirty="0">
                <a:latin typeface="Arial" charset="0"/>
              </a:rPr>
              <a:t> $a1, arg2($t2)</a:t>
            </a:r>
          </a:p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en-US" sz="1400" b="1" dirty="0">
                <a:solidFill>
                  <a:srgbClr val="FF0000"/>
                </a:solidFill>
                <a:latin typeface="Arial" charset="0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Arial" charset="0"/>
              </a:rPr>
              <a:t>jal</a:t>
            </a:r>
            <a:r>
              <a:rPr lang="en-US" sz="1400" b="1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1400" b="1" dirty="0" err="1">
                <a:solidFill>
                  <a:srgbClr val="FF0000"/>
                </a:solidFill>
                <a:latin typeface="Arial" charset="0"/>
              </a:rPr>
              <a:t>func</a:t>
            </a:r>
            <a:endParaRPr lang="en-US" sz="1400" b="1" dirty="0">
              <a:solidFill>
                <a:srgbClr val="FF0000"/>
              </a:solidFill>
              <a:latin typeface="Arial" charset="0"/>
            </a:endParaRPr>
          </a:p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en-US" sz="1400" b="1" dirty="0">
                <a:latin typeface="Arial" charset="0"/>
              </a:rPr>
              <a:t>	add $t3, $t3, $v0</a:t>
            </a:r>
          </a:p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en-US" sz="1400" b="1" dirty="0">
                <a:latin typeface="Arial" charset="0"/>
              </a:rPr>
              <a:t>	</a:t>
            </a:r>
            <a:r>
              <a:rPr lang="en-US" sz="1400" b="1" dirty="0" err="1">
                <a:latin typeface="Arial" charset="0"/>
              </a:rPr>
              <a:t>addi</a:t>
            </a:r>
            <a:r>
              <a:rPr lang="en-US" sz="1400" b="1" dirty="0">
                <a:latin typeface="Arial" charset="0"/>
              </a:rPr>
              <a:t> $t1, $t1, 4</a:t>
            </a:r>
          </a:p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en-US" sz="1400" b="1" dirty="0">
                <a:latin typeface="Arial" charset="0"/>
              </a:rPr>
              <a:t>	</a:t>
            </a:r>
            <a:r>
              <a:rPr lang="en-US" sz="1400" b="1" dirty="0" err="1">
                <a:latin typeface="Arial" charset="0"/>
              </a:rPr>
              <a:t>addi</a:t>
            </a:r>
            <a:r>
              <a:rPr lang="en-US" sz="1400" b="1" dirty="0">
                <a:latin typeface="Arial" charset="0"/>
              </a:rPr>
              <a:t> $t2, $t2, 4</a:t>
            </a:r>
          </a:p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en-US" sz="1400" b="1" dirty="0">
                <a:latin typeface="Arial" charset="0"/>
              </a:rPr>
              <a:t>	j loop</a:t>
            </a:r>
          </a:p>
          <a:p>
            <a:pPr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400" b="1" dirty="0" err="1">
                <a:latin typeface="Arial" charset="0"/>
              </a:rPr>
              <a:t>func</a:t>
            </a:r>
            <a:r>
              <a:rPr lang="en-US" sz="1400" b="1" dirty="0">
                <a:latin typeface="Arial" charset="0"/>
              </a:rPr>
              <a:t>:	sub $v0, $a0, $a1</a:t>
            </a:r>
          </a:p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en-US" sz="1400" b="1" dirty="0">
                <a:latin typeface="Arial" charset="0"/>
              </a:rPr>
              <a:t>	</a:t>
            </a:r>
            <a:r>
              <a:rPr lang="en-US" sz="1400" b="1" dirty="0" err="1">
                <a:latin typeface="Arial" charset="0"/>
              </a:rPr>
              <a:t>jr</a:t>
            </a:r>
            <a:r>
              <a:rPr lang="en-US" sz="1400" b="1" dirty="0">
                <a:latin typeface="Arial" charset="0"/>
              </a:rPr>
              <a:t> $</a:t>
            </a:r>
            <a:r>
              <a:rPr lang="en-US" sz="1400" b="1" dirty="0" err="1">
                <a:latin typeface="Arial" charset="0"/>
              </a:rPr>
              <a:t>ra</a:t>
            </a:r>
            <a:endParaRPr lang="en-US" sz="1400" b="1" dirty="0">
              <a:latin typeface="Arial" charset="0"/>
            </a:endParaRPr>
          </a:p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en-US" sz="1400" b="1" dirty="0">
                <a:latin typeface="Arial" charset="0"/>
              </a:rPr>
              <a:t>exit:	---</a:t>
            </a:r>
          </a:p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en-US" sz="1400" b="1" dirty="0">
                <a:latin typeface="Arial" charset="0"/>
              </a:rPr>
              <a:t>	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710457" y="4289898"/>
            <a:ext cx="1219200" cy="1524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53257" y="4213698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$31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5338857" y="4366098"/>
            <a:ext cx="9144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6710457" y="5704688"/>
            <a:ext cx="1219200" cy="1524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Verdan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53257" y="5628488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$31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6710457" y="3680298"/>
            <a:ext cx="1219200" cy="1524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Verdan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33431" y="3604098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PC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710457" y="5280498"/>
            <a:ext cx="1219200" cy="1524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Verdana" pitchFamily="34" charset="0"/>
            </a:endParaRPr>
          </a:p>
        </p:txBody>
      </p:sp>
      <p:cxnSp>
        <p:nvCxnSpPr>
          <p:cNvPr id="15" name="Straight Arrow Connector 14"/>
          <p:cNvCxnSpPr>
            <a:stCxn id="14" idx="2"/>
          </p:cNvCxnSpPr>
          <p:nvPr/>
        </p:nvCxnSpPr>
        <p:spPr bwMode="auto">
          <a:xfrm>
            <a:off x="7320057" y="5432898"/>
            <a:ext cx="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6177057" y="5204298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PC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 flipH="1">
            <a:off x="7472457" y="3985098"/>
            <a:ext cx="3810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8" name="Group 17"/>
          <p:cNvGrpSpPr/>
          <p:nvPr/>
        </p:nvGrpSpPr>
        <p:grpSpPr>
          <a:xfrm>
            <a:off x="7167657" y="3832698"/>
            <a:ext cx="255198" cy="261610"/>
            <a:chOff x="8153400" y="3657600"/>
            <a:chExt cx="255198" cy="261610"/>
          </a:xfrm>
        </p:grpSpPr>
        <p:sp>
          <p:nvSpPr>
            <p:cNvPr id="19" name="Oval 18"/>
            <p:cNvSpPr/>
            <p:nvPr/>
          </p:nvSpPr>
          <p:spPr bwMode="auto">
            <a:xfrm>
              <a:off x="8229600" y="3733800"/>
              <a:ext cx="152400" cy="152400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2075" tIns="46038" rIns="92075" bIns="4603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Verdana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153400" y="3657600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+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853457" y="383269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5186457" y="5737698"/>
            <a:ext cx="9906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7009059" y="1271973"/>
            <a:ext cx="3736573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Jal saves the next instruction address, which is a return address, to $</a:t>
            </a:r>
            <a:r>
              <a:rPr lang="en-US" sz="2400" dirty="0" err="1" smtClean="0">
                <a:solidFill>
                  <a:srgbClr val="FF0000"/>
                </a:solidFill>
              </a:rPr>
              <a:t>ra.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4" name="Right Brace 23"/>
          <p:cNvSpPr/>
          <p:nvPr/>
        </p:nvSpPr>
        <p:spPr>
          <a:xfrm>
            <a:off x="8206203" y="3604098"/>
            <a:ext cx="256854" cy="838200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endCxn id="24" idx="1"/>
          </p:cNvCxnSpPr>
          <p:nvPr/>
        </p:nvCxnSpPr>
        <p:spPr>
          <a:xfrm flipH="1">
            <a:off x="8463057" y="2390893"/>
            <a:ext cx="92467" cy="163230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Right Brace 25"/>
          <p:cNvSpPr/>
          <p:nvPr/>
        </p:nvSpPr>
        <p:spPr>
          <a:xfrm>
            <a:off x="8206203" y="5242398"/>
            <a:ext cx="142554" cy="647700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endCxn id="26" idx="1"/>
          </p:cNvCxnSpPr>
          <p:nvPr/>
        </p:nvCxnSpPr>
        <p:spPr>
          <a:xfrm flipH="1" flipV="1">
            <a:off x="8348757" y="5566248"/>
            <a:ext cx="330200" cy="84258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463056" y="6002407"/>
            <a:ext cx="3482509" cy="70788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Jr restores a return address from $</a:t>
            </a:r>
            <a:r>
              <a:rPr lang="en-US" sz="2000" dirty="0" err="1" smtClean="0">
                <a:solidFill>
                  <a:srgbClr val="FF0000"/>
                </a:solidFill>
              </a:rPr>
              <a:t>ra.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712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 animBg="1"/>
      <p:bldP spid="11" grpId="0"/>
      <p:bldP spid="12" grpId="0" animBg="1"/>
      <p:bldP spid="13" grpId="0"/>
      <p:bldP spid="14" grpId="0" animBg="1"/>
      <p:bldP spid="16" grpId="0"/>
      <p:bldP spid="21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F62CE7FB-406F-4A11-8982-3EDD4E8C075E}" type="slidenum">
              <a:rPr lang="en-AU" altLang="en-US"/>
              <a:pPr/>
              <a:t>113</a:t>
            </a:fld>
            <a:endParaRPr lang="en-AU" altLang="en-US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1893176" y="112877"/>
            <a:ext cx="902970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 Sort Example</a:t>
            </a:r>
            <a:endParaRPr lang="en-AU" altLang="en-US" dirty="0" smtClean="0"/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3" y="1244600"/>
            <a:ext cx="7821612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Illustrates use of assembly instructions for a C bubble sort function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Swap procedure (leaf)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Lucida Console" panose="020B0609040504020204" pitchFamily="49" charset="0"/>
              </a:rPr>
              <a:t>	void swap(</a:t>
            </a:r>
            <a:r>
              <a:rPr lang="en-US" altLang="en-US" dirty="0" err="1" smtClean="0">
                <a:latin typeface="Lucida Console" panose="020B0609040504020204" pitchFamily="49" charset="0"/>
              </a:rPr>
              <a:t>int</a:t>
            </a:r>
            <a:r>
              <a:rPr lang="en-US" altLang="en-US" dirty="0" smtClean="0">
                <a:latin typeface="Lucida Console" panose="020B0609040504020204" pitchFamily="49" charset="0"/>
              </a:rPr>
              <a:t> v[], </a:t>
            </a:r>
            <a:r>
              <a:rPr lang="en-US" altLang="en-US" dirty="0" err="1" smtClean="0">
                <a:latin typeface="Lucida Console" panose="020B0609040504020204" pitchFamily="49" charset="0"/>
              </a:rPr>
              <a:t>int</a:t>
            </a:r>
            <a:r>
              <a:rPr lang="en-US" altLang="en-US" dirty="0" smtClean="0">
                <a:latin typeface="Lucida Console" panose="020B0609040504020204" pitchFamily="49" charset="0"/>
              </a:rPr>
              <a:t> k)</a:t>
            </a:r>
            <a:br>
              <a:rPr lang="en-US" altLang="en-US" dirty="0" smtClean="0">
                <a:latin typeface="Lucida Console" panose="020B0609040504020204" pitchFamily="49" charset="0"/>
              </a:rPr>
            </a:br>
            <a:r>
              <a:rPr lang="en-US" altLang="en-US" dirty="0" smtClean="0">
                <a:latin typeface="Lucida Console" panose="020B0609040504020204" pitchFamily="49" charset="0"/>
              </a:rPr>
              <a:t>{</a:t>
            </a:r>
            <a:br>
              <a:rPr lang="en-US" altLang="en-US" dirty="0" smtClean="0">
                <a:latin typeface="Lucida Console" panose="020B0609040504020204" pitchFamily="49" charset="0"/>
              </a:rPr>
            </a:br>
            <a:r>
              <a:rPr lang="en-US" altLang="en-US" dirty="0" smtClean="0">
                <a:latin typeface="Lucida Console" panose="020B0609040504020204" pitchFamily="49" charset="0"/>
              </a:rPr>
              <a:t>  </a:t>
            </a:r>
            <a:r>
              <a:rPr lang="en-US" altLang="en-US" dirty="0" err="1" smtClean="0">
                <a:latin typeface="Lucida Console" panose="020B0609040504020204" pitchFamily="49" charset="0"/>
              </a:rPr>
              <a:t>int</a:t>
            </a:r>
            <a:r>
              <a:rPr lang="en-US" altLang="en-US" dirty="0" smtClean="0">
                <a:latin typeface="Lucida Console" panose="020B0609040504020204" pitchFamily="49" charset="0"/>
              </a:rPr>
              <a:t> temp;</a:t>
            </a:r>
            <a:br>
              <a:rPr lang="en-US" altLang="en-US" dirty="0" smtClean="0">
                <a:latin typeface="Lucida Console" panose="020B0609040504020204" pitchFamily="49" charset="0"/>
              </a:rPr>
            </a:br>
            <a:r>
              <a:rPr lang="en-US" altLang="en-US" dirty="0" smtClean="0">
                <a:latin typeface="Lucida Console" panose="020B0609040504020204" pitchFamily="49" charset="0"/>
              </a:rPr>
              <a:t>  temp = v[k];</a:t>
            </a:r>
            <a:br>
              <a:rPr lang="en-US" altLang="en-US" dirty="0" smtClean="0">
                <a:latin typeface="Lucida Console" panose="020B0609040504020204" pitchFamily="49" charset="0"/>
              </a:rPr>
            </a:br>
            <a:r>
              <a:rPr lang="en-US" altLang="en-US" dirty="0" smtClean="0">
                <a:latin typeface="Lucida Console" panose="020B0609040504020204" pitchFamily="49" charset="0"/>
              </a:rPr>
              <a:t>  v[k] = v[k+1];</a:t>
            </a:r>
            <a:br>
              <a:rPr lang="en-US" altLang="en-US" dirty="0" smtClean="0">
                <a:latin typeface="Lucida Console" panose="020B0609040504020204" pitchFamily="49" charset="0"/>
              </a:rPr>
            </a:br>
            <a:r>
              <a:rPr lang="en-US" altLang="en-US" dirty="0" smtClean="0">
                <a:latin typeface="Lucida Console" panose="020B0609040504020204" pitchFamily="49" charset="0"/>
              </a:rPr>
              <a:t>  v[k+1] = temp;</a:t>
            </a:r>
            <a:br>
              <a:rPr lang="en-US" altLang="en-US" dirty="0" smtClean="0">
                <a:latin typeface="Lucida Console" panose="020B0609040504020204" pitchFamily="49" charset="0"/>
              </a:rPr>
            </a:br>
            <a:r>
              <a:rPr lang="en-US" altLang="en-US" dirty="0" smtClean="0">
                <a:latin typeface="Lucida Console" panose="020B0609040504020204" pitchFamily="49" charset="0"/>
              </a:rPr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v in $a0, k in $a1, temp in $t0</a:t>
            </a:r>
          </a:p>
        </p:txBody>
      </p:sp>
      <p:sp>
        <p:nvSpPr>
          <p:cNvPr id="72709" name="Text Box 4"/>
          <p:cNvSpPr txBox="1">
            <a:spLocks noChangeArrowheads="1"/>
          </p:cNvSpPr>
          <p:nvPr/>
        </p:nvSpPr>
        <p:spPr bwMode="auto">
          <a:xfrm rot="5400000">
            <a:off x="8093869" y="2207419"/>
            <a:ext cx="47815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§2.13 A C Sort Example to Put It All Together</a:t>
            </a:r>
          </a:p>
        </p:txBody>
      </p:sp>
    </p:spTree>
    <p:extLst>
      <p:ext uri="{BB962C8B-B14F-4D97-AF65-F5344CB8AC3E}">
        <p14:creationId xmlns:p14="http://schemas.microsoft.com/office/powerpoint/2010/main" val="243580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5A6D60D5-5C19-4668-A762-9DE4ED34A81D}" type="slidenum">
              <a:rPr lang="en-AU" altLang="en-US"/>
              <a:pPr/>
              <a:t>114</a:t>
            </a:fld>
            <a:endParaRPr lang="en-AU" altLang="en-US"/>
          </a:p>
        </p:txBody>
      </p:sp>
      <p:sp>
        <p:nvSpPr>
          <p:cNvPr id="73731" name="Rectangle 4"/>
          <p:cNvSpPr>
            <a:spLocks noChangeArrowheads="1"/>
          </p:cNvSpPr>
          <p:nvPr/>
        </p:nvSpPr>
        <p:spPr bwMode="auto">
          <a:xfrm>
            <a:off x="2208213" y="1268412"/>
            <a:ext cx="8002587" cy="998537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3732" name="Rectangle 5"/>
          <p:cNvSpPr>
            <a:spLocks noChangeArrowheads="1"/>
          </p:cNvSpPr>
          <p:nvPr/>
        </p:nvSpPr>
        <p:spPr bwMode="auto">
          <a:xfrm>
            <a:off x="2208214" y="2266950"/>
            <a:ext cx="8002587" cy="6858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3733" name="Rectangle 6"/>
          <p:cNvSpPr>
            <a:spLocks noChangeArrowheads="1"/>
          </p:cNvSpPr>
          <p:nvPr/>
        </p:nvSpPr>
        <p:spPr bwMode="auto">
          <a:xfrm>
            <a:off x="2208214" y="2952750"/>
            <a:ext cx="8002587" cy="6667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3734" name="Rectangle 7"/>
          <p:cNvSpPr>
            <a:spLocks noChangeArrowheads="1"/>
          </p:cNvSpPr>
          <p:nvPr/>
        </p:nvSpPr>
        <p:spPr bwMode="auto">
          <a:xfrm>
            <a:off x="2208214" y="3619501"/>
            <a:ext cx="8002587" cy="371475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3735" name="Rectangle 2"/>
          <p:cNvSpPr>
            <a:spLocks noGrp="1" noChangeArrowheads="1"/>
          </p:cNvSpPr>
          <p:nvPr>
            <p:ph type="title"/>
          </p:nvPr>
        </p:nvSpPr>
        <p:spPr>
          <a:xfrm>
            <a:off x="2293277" y="206968"/>
            <a:ext cx="9029700" cy="942386"/>
          </a:xfrm>
        </p:spPr>
        <p:txBody>
          <a:bodyPr/>
          <a:lstStyle/>
          <a:p>
            <a:pPr eaLnBrk="1" hangingPunct="1"/>
            <a:r>
              <a:rPr lang="en-AU" altLang="en-US" dirty="0" smtClean="0"/>
              <a:t>The Procedure Swap</a:t>
            </a:r>
          </a:p>
        </p:txBody>
      </p:sp>
      <p:sp>
        <p:nvSpPr>
          <p:cNvPr id="737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3" y="1209647"/>
            <a:ext cx="9883188" cy="49688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000" dirty="0">
                <a:latin typeface="Lucida Console" panose="020B0609040504020204" pitchFamily="49" charset="0"/>
              </a:rPr>
              <a:t>swap: </a:t>
            </a:r>
            <a:r>
              <a:rPr lang="en-AU" altLang="en-US" sz="2000" dirty="0" err="1">
                <a:latin typeface="Lucida Console" panose="020B0609040504020204" pitchFamily="49" charset="0"/>
              </a:rPr>
              <a:t>sll</a:t>
            </a:r>
            <a:r>
              <a:rPr lang="en-AU" altLang="en-US" sz="2000" dirty="0">
                <a:latin typeface="Lucida Console" panose="020B0609040504020204" pitchFamily="49" charset="0"/>
              </a:rPr>
              <a:t> $t1, $a1, 2   # $t1 = k * 4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000" dirty="0">
                <a:latin typeface="Lucida Console" panose="020B0609040504020204" pitchFamily="49" charset="0"/>
              </a:rPr>
              <a:t>      add $t1, $a0, $t1 # $t1 = v+(k*4)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000" dirty="0">
                <a:latin typeface="Lucida Console" panose="020B0609040504020204" pitchFamily="49" charset="0"/>
              </a:rPr>
              <a:t>                        #   (address of v[k])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000" dirty="0">
                <a:latin typeface="Lucida Console" panose="020B0609040504020204" pitchFamily="49" charset="0"/>
              </a:rPr>
              <a:t>      </a:t>
            </a:r>
            <a:r>
              <a:rPr lang="en-AU" altLang="en-US" sz="2000" dirty="0" err="1">
                <a:latin typeface="Lucida Console" panose="020B0609040504020204" pitchFamily="49" charset="0"/>
              </a:rPr>
              <a:t>lw</a:t>
            </a:r>
            <a:r>
              <a:rPr lang="en-AU" altLang="en-US" sz="2000" dirty="0">
                <a:latin typeface="Lucida Console" panose="020B0609040504020204" pitchFamily="49" charset="0"/>
              </a:rPr>
              <a:t> $t0, 0($t1)    # $t0 (temp) = v[k]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000" dirty="0">
                <a:latin typeface="Lucida Console" panose="020B0609040504020204" pitchFamily="49" charset="0"/>
              </a:rPr>
              <a:t>      </a:t>
            </a:r>
            <a:r>
              <a:rPr lang="en-AU" altLang="en-US" sz="2000" dirty="0" err="1">
                <a:latin typeface="Lucida Console" panose="020B0609040504020204" pitchFamily="49" charset="0"/>
              </a:rPr>
              <a:t>lw</a:t>
            </a:r>
            <a:r>
              <a:rPr lang="en-AU" altLang="en-US" sz="2000" dirty="0">
                <a:latin typeface="Lucida Console" panose="020B0609040504020204" pitchFamily="49" charset="0"/>
              </a:rPr>
              <a:t> $t2, 4($t1)    # $t2 = v[k+1]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000" dirty="0">
                <a:latin typeface="Lucida Console" panose="020B0609040504020204" pitchFamily="49" charset="0"/>
              </a:rPr>
              <a:t>      </a:t>
            </a:r>
            <a:r>
              <a:rPr lang="en-AU" altLang="en-US" sz="2000" dirty="0" err="1">
                <a:latin typeface="Lucida Console" panose="020B0609040504020204" pitchFamily="49" charset="0"/>
              </a:rPr>
              <a:t>sw</a:t>
            </a:r>
            <a:r>
              <a:rPr lang="en-AU" altLang="en-US" sz="2000" dirty="0">
                <a:latin typeface="Lucida Console" panose="020B0609040504020204" pitchFamily="49" charset="0"/>
              </a:rPr>
              <a:t> $t2, 0($t1)    # v[k] = $t2 (v[k+1])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000" dirty="0">
                <a:latin typeface="Lucida Console" panose="020B0609040504020204" pitchFamily="49" charset="0"/>
              </a:rPr>
              <a:t>      </a:t>
            </a:r>
            <a:r>
              <a:rPr lang="en-AU" altLang="en-US" sz="2000" dirty="0" err="1">
                <a:latin typeface="Lucida Console" panose="020B0609040504020204" pitchFamily="49" charset="0"/>
              </a:rPr>
              <a:t>sw</a:t>
            </a:r>
            <a:r>
              <a:rPr lang="en-AU" altLang="en-US" sz="2000" dirty="0">
                <a:latin typeface="Lucida Console" panose="020B0609040504020204" pitchFamily="49" charset="0"/>
              </a:rPr>
              <a:t> $t0, 4($t1)    # v[k+1] = $t0 (temp)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000" dirty="0">
                <a:latin typeface="Lucida Console" panose="020B0609040504020204" pitchFamily="49" charset="0"/>
              </a:rPr>
              <a:t>      </a:t>
            </a:r>
            <a:r>
              <a:rPr lang="en-AU" altLang="en-US" sz="2000" dirty="0" err="1">
                <a:latin typeface="Lucida Console" panose="020B0609040504020204" pitchFamily="49" charset="0"/>
              </a:rPr>
              <a:t>jr</a:t>
            </a:r>
            <a:r>
              <a:rPr lang="en-AU" altLang="en-US" sz="2000" dirty="0">
                <a:latin typeface="Lucida Console" panose="020B0609040504020204" pitchFamily="49" charset="0"/>
              </a:rPr>
              <a:t> $</a:t>
            </a:r>
            <a:r>
              <a:rPr lang="en-AU" altLang="en-US" sz="2000" dirty="0" err="1">
                <a:latin typeface="Lucida Console" panose="020B0609040504020204" pitchFamily="49" charset="0"/>
              </a:rPr>
              <a:t>ra</a:t>
            </a:r>
            <a:r>
              <a:rPr lang="en-AU" altLang="en-US" sz="2000" dirty="0">
                <a:latin typeface="Lucida Console" panose="020B0609040504020204" pitchFamily="49" charset="0"/>
              </a:rPr>
              <a:t>            # return to calling routine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93277" y="4716207"/>
            <a:ext cx="8002587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1 Allocate registers to program variables</a:t>
            </a:r>
          </a:p>
          <a:p>
            <a:r>
              <a:rPr lang="en-US" dirty="0"/>
              <a:t> </a:t>
            </a:r>
            <a:r>
              <a:rPr lang="en-US" dirty="0" smtClean="0"/>
              <a:t>  v -&gt; $a0, k -&gt;$a1,  temp-&gt;$t0</a:t>
            </a:r>
            <a:endParaRPr lang="en-US" dirty="0" smtClean="0"/>
          </a:p>
          <a:p>
            <a:r>
              <a:rPr lang="en-US" dirty="0" smtClean="0"/>
              <a:t>2 Body of procedure</a:t>
            </a:r>
          </a:p>
          <a:p>
            <a:r>
              <a:rPr lang="en-US" dirty="0" smtClean="0"/>
              <a:t>3 Preserve registers across the procedure invocation.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08212" y="4316729"/>
            <a:ext cx="287371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Steps to write a procedure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57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F2F1A5E4-0117-49B8-AC75-206601B5F630}" type="slidenum">
              <a:rPr lang="en-AU" altLang="en-US"/>
              <a:pPr/>
              <a:t>115</a:t>
            </a:fld>
            <a:endParaRPr lang="en-AU" altLang="en-US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The Sort Procedure in C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Non-leaf (calls swap)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Lucida Console" panose="020B0609040504020204" pitchFamily="49" charset="0"/>
              </a:rPr>
              <a:t>	void sort (int v[], int n)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Lucida Console" panose="020B0609040504020204" pitchFamily="49" charset="0"/>
              </a:rPr>
              <a:t>	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Lucida Console" panose="020B0609040504020204" pitchFamily="49" charset="0"/>
              </a:rPr>
              <a:t>	  int i, j;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Lucida Console" panose="020B0609040504020204" pitchFamily="49" charset="0"/>
              </a:rPr>
              <a:t>	  for (i = 0; i &lt; n; i += 1)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Lucida Console" panose="020B0609040504020204" pitchFamily="49" charset="0"/>
              </a:rPr>
              <a:t>	    for (j = i – 1;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Lucida Console" panose="020B0609040504020204" pitchFamily="49" charset="0"/>
              </a:rPr>
              <a:t>	         j &gt;= 0 &amp;&amp; v[j] &gt; v[j + 1];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Lucida Console" panose="020B0609040504020204" pitchFamily="49" charset="0"/>
              </a:rPr>
              <a:t>	         j -= 1)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Lucida Console" panose="020B0609040504020204" pitchFamily="49" charset="0"/>
              </a:rPr>
              <a:t>	      swap(v,j);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Lucida Console" panose="020B0609040504020204" pitchFamily="49" charset="0"/>
              </a:rPr>
              <a:t>	    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Lucida Console" panose="020B0609040504020204" pitchFamily="49" charset="0"/>
              </a:rPr>
              <a:t>	  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Lucida Console" panose="020B0609040504020204" pitchFamily="49" charset="0"/>
              </a:rPr>
              <a:t>	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v in $a0, k in $a1, i in $s0, j in $s1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1575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3E45F1CF-6D29-4613-A41A-4AA9522FF5F5}" type="slidenum">
              <a:rPr lang="en-AU" altLang="en-US"/>
              <a:pPr/>
              <a:t>116</a:t>
            </a:fld>
            <a:endParaRPr lang="en-AU" altLang="en-US"/>
          </a:p>
        </p:txBody>
      </p:sp>
      <p:sp>
        <p:nvSpPr>
          <p:cNvPr id="75779" name="Rectangle 5"/>
          <p:cNvSpPr>
            <a:spLocks noChangeArrowheads="1"/>
          </p:cNvSpPr>
          <p:nvPr/>
        </p:nvSpPr>
        <p:spPr bwMode="auto">
          <a:xfrm>
            <a:off x="2208214" y="1146803"/>
            <a:ext cx="7316787" cy="484187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5780" name="Rectangle 6"/>
          <p:cNvSpPr>
            <a:spLocks noChangeArrowheads="1"/>
          </p:cNvSpPr>
          <p:nvPr/>
        </p:nvSpPr>
        <p:spPr bwMode="auto">
          <a:xfrm>
            <a:off x="2208214" y="1600200"/>
            <a:ext cx="7316787" cy="48418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5781" name="Rectangle 7"/>
          <p:cNvSpPr>
            <a:spLocks noChangeArrowheads="1"/>
          </p:cNvSpPr>
          <p:nvPr/>
        </p:nvSpPr>
        <p:spPr bwMode="auto">
          <a:xfrm>
            <a:off x="2208214" y="2084389"/>
            <a:ext cx="7316787" cy="2459037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5782" name="Rectangle 8"/>
          <p:cNvSpPr>
            <a:spLocks noChangeArrowheads="1"/>
          </p:cNvSpPr>
          <p:nvPr/>
        </p:nvSpPr>
        <p:spPr bwMode="auto">
          <a:xfrm>
            <a:off x="2208214" y="4543426"/>
            <a:ext cx="7316787" cy="733425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5783" name="Rectangle 9"/>
          <p:cNvSpPr>
            <a:spLocks noChangeArrowheads="1"/>
          </p:cNvSpPr>
          <p:nvPr/>
        </p:nvSpPr>
        <p:spPr bwMode="auto">
          <a:xfrm>
            <a:off x="2208214" y="5276851"/>
            <a:ext cx="7316787" cy="485775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5784" name="Rectangle 10"/>
          <p:cNvSpPr>
            <a:spLocks noChangeArrowheads="1"/>
          </p:cNvSpPr>
          <p:nvPr/>
        </p:nvSpPr>
        <p:spPr bwMode="auto">
          <a:xfrm>
            <a:off x="2208214" y="5762625"/>
            <a:ext cx="7316787" cy="50323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578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4" y="23020"/>
            <a:ext cx="9029700" cy="1325563"/>
          </a:xfrm>
        </p:spPr>
        <p:txBody>
          <a:bodyPr/>
          <a:lstStyle/>
          <a:p>
            <a:pPr eaLnBrk="1" hangingPunct="1"/>
            <a:r>
              <a:rPr lang="en-AU" altLang="en-US" dirty="0" smtClean="0"/>
              <a:t>The Procedure Body</a:t>
            </a:r>
          </a:p>
        </p:txBody>
      </p:sp>
      <p:sp>
        <p:nvSpPr>
          <p:cNvPr id="7578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70126" y="1154113"/>
            <a:ext cx="8270875" cy="5111750"/>
          </a:xfrm>
          <a:noFill/>
        </p:spPr>
        <p:txBody>
          <a:bodyPr/>
          <a:lstStyle/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en-US" sz="1400" dirty="0">
                <a:latin typeface="Lucida Console" panose="020B0609040504020204" pitchFamily="49" charset="0"/>
              </a:rPr>
              <a:t>         move $s2, $a0           # save $a0 into $s2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en-US" sz="1400" dirty="0">
                <a:latin typeface="Lucida Console" panose="020B0609040504020204" pitchFamily="49" charset="0"/>
              </a:rPr>
              <a:t>         move $s3, $a1           # save $a1 into $s3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en-US" sz="1400" dirty="0">
                <a:latin typeface="Lucida Console" panose="020B0609040504020204" pitchFamily="49" charset="0"/>
              </a:rPr>
              <a:t>         move $s0, $zero         # </a:t>
            </a:r>
            <a:r>
              <a:rPr lang="en-AU" altLang="en-US" sz="1400" dirty="0" err="1">
                <a:latin typeface="Lucida Console" panose="020B0609040504020204" pitchFamily="49" charset="0"/>
              </a:rPr>
              <a:t>i</a:t>
            </a:r>
            <a:r>
              <a:rPr lang="en-AU" altLang="en-US" sz="1400" dirty="0">
                <a:latin typeface="Lucida Console" panose="020B0609040504020204" pitchFamily="49" charset="0"/>
              </a:rPr>
              <a:t> = 0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en-US" sz="1400" dirty="0">
                <a:latin typeface="Lucida Console" panose="020B0609040504020204" pitchFamily="49" charset="0"/>
              </a:rPr>
              <a:t>for1tst: </a:t>
            </a:r>
            <a:r>
              <a:rPr lang="en-AU" altLang="en-US" sz="1400" dirty="0" err="1">
                <a:latin typeface="Lucida Console" panose="020B0609040504020204" pitchFamily="49" charset="0"/>
              </a:rPr>
              <a:t>slt</a:t>
            </a:r>
            <a:r>
              <a:rPr lang="en-AU" altLang="en-US" sz="1400" dirty="0">
                <a:latin typeface="Lucida Console" panose="020B0609040504020204" pitchFamily="49" charset="0"/>
              </a:rPr>
              <a:t>  $t0, $s0, $s3      # $t0 = 0 if $s0 ≥ $s3 (</a:t>
            </a:r>
            <a:r>
              <a:rPr lang="en-AU" altLang="en-US" sz="1400" dirty="0" err="1">
                <a:latin typeface="Lucida Console" panose="020B0609040504020204" pitchFamily="49" charset="0"/>
              </a:rPr>
              <a:t>i</a:t>
            </a:r>
            <a:r>
              <a:rPr lang="en-AU" altLang="en-US" sz="1400" dirty="0">
                <a:latin typeface="Lucida Console" panose="020B0609040504020204" pitchFamily="49" charset="0"/>
              </a:rPr>
              <a:t> ≥ n)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en-US" sz="1400" dirty="0">
                <a:latin typeface="Lucida Console" panose="020B0609040504020204" pitchFamily="49" charset="0"/>
              </a:rPr>
              <a:t>         </a:t>
            </a:r>
            <a:r>
              <a:rPr lang="en-AU" altLang="en-US" sz="1400" dirty="0" err="1">
                <a:latin typeface="Lucida Console" panose="020B0609040504020204" pitchFamily="49" charset="0"/>
              </a:rPr>
              <a:t>beq</a:t>
            </a:r>
            <a:r>
              <a:rPr lang="en-AU" altLang="en-US" sz="1400" dirty="0">
                <a:latin typeface="Lucida Console" panose="020B0609040504020204" pitchFamily="49" charset="0"/>
              </a:rPr>
              <a:t>  $t0, $zero, exit1  # go to exit1 if $s0 ≥ $s3 (</a:t>
            </a:r>
            <a:r>
              <a:rPr lang="en-AU" altLang="en-US" sz="1400" dirty="0" err="1">
                <a:latin typeface="Lucida Console" panose="020B0609040504020204" pitchFamily="49" charset="0"/>
              </a:rPr>
              <a:t>i</a:t>
            </a:r>
            <a:r>
              <a:rPr lang="en-AU" altLang="en-US" sz="1400" dirty="0">
                <a:latin typeface="Lucida Console" panose="020B0609040504020204" pitchFamily="49" charset="0"/>
              </a:rPr>
              <a:t> ≥ n)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en-US" sz="1400" dirty="0">
                <a:latin typeface="Lucida Console" panose="020B0609040504020204" pitchFamily="49" charset="0"/>
              </a:rPr>
              <a:t>         </a:t>
            </a:r>
            <a:r>
              <a:rPr lang="en-AU" altLang="en-US" sz="1400" dirty="0" err="1">
                <a:latin typeface="Lucida Console" panose="020B0609040504020204" pitchFamily="49" charset="0"/>
              </a:rPr>
              <a:t>addi</a:t>
            </a:r>
            <a:r>
              <a:rPr lang="en-AU" altLang="en-US" sz="1400" dirty="0">
                <a:latin typeface="Lucida Console" panose="020B0609040504020204" pitchFamily="49" charset="0"/>
              </a:rPr>
              <a:t> $s1, $s0, –1       # j = </a:t>
            </a:r>
            <a:r>
              <a:rPr lang="en-AU" altLang="en-US" sz="1400" dirty="0" err="1">
                <a:latin typeface="Lucida Console" panose="020B0609040504020204" pitchFamily="49" charset="0"/>
              </a:rPr>
              <a:t>i</a:t>
            </a:r>
            <a:r>
              <a:rPr lang="en-AU" altLang="en-US" sz="1400" dirty="0">
                <a:latin typeface="Lucida Console" panose="020B0609040504020204" pitchFamily="49" charset="0"/>
              </a:rPr>
              <a:t> – 1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en-US" sz="1400" dirty="0">
                <a:latin typeface="Lucida Console" panose="020B0609040504020204" pitchFamily="49" charset="0"/>
              </a:rPr>
              <a:t>for2tst: </a:t>
            </a:r>
            <a:r>
              <a:rPr lang="en-AU" altLang="en-US" sz="1400" dirty="0" err="1">
                <a:latin typeface="Lucida Console" panose="020B0609040504020204" pitchFamily="49" charset="0"/>
              </a:rPr>
              <a:t>slti</a:t>
            </a:r>
            <a:r>
              <a:rPr lang="en-AU" altLang="en-US" sz="1400" dirty="0">
                <a:latin typeface="Lucida Console" panose="020B0609040504020204" pitchFamily="49" charset="0"/>
              </a:rPr>
              <a:t> $t0, $s1, 0        # $t0 = 1 if $s1 &lt; 0 (j &lt; 0)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en-US" sz="1400" dirty="0">
                <a:latin typeface="Lucida Console" panose="020B0609040504020204" pitchFamily="49" charset="0"/>
              </a:rPr>
              <a:t>         </a:t>
            </a:r>
            <a:r>
              <a:rPr lang="en-AU" altLang="en-US" sz="1400" dirty="0" err="1">
                <a:latin typeface="Lucida Console" panose="020B0609040504020204" pitchFamily="49" charset="0"/>
              </a:rPr>
              <a:t>bne</a:t>
            </a:r>
            <a:r>
              <a:rPr lang="en-AU" altLang="en-US" sz="1400" dirty="0">
                <a:latin typeface="Lucida Console" panose="020B0609040504020204" pitchFamily="49" charset="0"/>
              </a:rPr>
              <a:t>  $t0, $zero, exit2  # go to exit2 if $s1 &lt; 0 (j &lt; 0)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en-US" sz="1400" dirty="0">
                <a:latin typeface="Lucida Console" panose="020B0609040504020204" pitchFamily="49" charset="0"/>
              </a:rPr>
              <a:t>         </a:t>
            </a:r>
            <a:r>
              <a:rPr lang="en-AU" altLang="en-US" sz="1400" dirty="0" err="1">
                <a:latin typeface="Lucida Console" panose="020B0609040504020204" pitchFamily="49" charset="0"/>
              </a:rPr>
              <a:t>sll</a:t>
            </a:r>
            <a:r>
              <a:rPr lang="en-AU" altLang="en-US" sz="1400" dirty="0">
                <a:latin typeface="Lucida Console" panose="020B0609040504020204" pitchFamily="49" charset="0"/>
              </a:rPr>
              <a:t>  $t1, $s1, 2        # $t1 = j * 4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en-US" sz="1400" dirty="0">
                <a:latin typeface="Lucida Console" panose="020B0609040504020204" pitchFamily="49" charset="0"/>
              </a:rPr>
              <a:t>         add  $t2, $s2, $t1      # $t2 = v + (j * 4)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en-US" sz="1400" dirty="0">
                <a:latin typeface="Lucida Console" panose="020B0609040504020204" pitchFamily="49" charset="0"/>
              </a:rPr>
              <a:t>         </a:t>
            </a:r>
            <a:r>
              <a:rPr lang="en-AU" altLang="en-US" sz="1400" dirty="0" err="1">
                <a:latin typeface="Lucida Console" panose="020B0609040504020204" pitchFamily="49" charset="0"/>
              </a:rPr>
              <a:t>lw</a:t>
            </a:r>
            <a:r>
              <a:rPr lang="en-AU" altLang="en-US" sz="1400" dirty="0">
                <a:latin typeface="Lucida Console" panose="020B0609040504020204" pitchFamily="49" charset="0"/>
              </a:rPr>
              <a:t>   $t3, 0($t2)        # $t3 = v[j]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en-US" sz="1400" dirty="0">
                <a:latin typeface="Lucida Console" panose="020B0609040504020204" pitchFamily="49" charset="0"/>
              </a:rPr>
              <a:t>         </a:t>
            </a:r>
            <a:r>
              <a:rPr lang="en-AU" altLang="en-US" sz="1400" dirty="0" err="1">
                <a:latin typeface="Lucida Console" panose="020B0609040504020204" pitchFamily="49" charset="0"/>
              </a:rPr>
              <a:t>lw</a:t>
            </a:r>
            <a:r>
              <a:rPr lang="en-AU" altLang="en-US" sz="1400" dirty="0">
                <a:latin typeface="Lucida Console" panose="020B0609040504020204" pitchFamily="49" charset="0"/>
              </a:rPr>
              <a:t>   $t4, 4($t2)        # $t4 = v[j + 1]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en-US" sz="1400" dirty="0">
                <a:latin typeface="Lucida Console" panose="020B0609040504020204" pitchFamily="49" charset="0"/>
              </a:rPr>
              <a:t>         </a:t>
            </a:r>
            <a:r>
              <a:rPr lang="en-AU" altLang="en-US" sz="1400" dirty="0" err="1">
                <a:latin typeface="Lucida Console" panose="020B0609040504020204" pitchFamily="49" charset="0"/>
              </a:rPr>
              <a:t>slt</a:t>
            </a:r>
            <a:r>
              <a:rPr lang="en-AU" altLang="en-US" sz="1400" dirty="0">
                <a:latin typeface="Lucida Console" panose="020B0609040504020204" pitchFamily="49" charset="0"/>
              </a:rPr>
              <a:t>  $t0, $t4, $t3      # $t0 = 0 if $t4 ≥ $t3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en-US" sz="1400" dirty="0">
                <a:latin typeface="Lucida Console" panose="020B0609040504020204" pitchFamily="49" charset="0"/>
              </a:rPr>
              <a:t>         </a:t>
            </a:r>
            <a:r>
              <a:rPr lang="en-AU" altLang="en-US" sz="1400" dirty="0" err="1">
                <a:latin typeface="Lucida Console" panose="020B0609040504020204" pitchFamily="49" charset="0"/>
              </a:rPr>
              <a:t>beq</a:t>
            </a:r>
            <a:r>
              <a:rPr lang="en-AU" altLang="en-US" sz="1400" dirty="0">
                <a:latin typeface="Lucida Console" panose="020B0609040504020204" pitchFamily="49" charset="0"/>
              </a:rPr>
              <a:t>  $t0, $zero, exit2  # go to exit2 if $t4 ≥ $t3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en-US" sz="1400" dirty="0">
                <a:latin typeface="Lucida Console" panose="020B0609040504020204" pitchFamily="49" charset="0"/>
              </a:rPr>
              <a:t>         move $a0, $s2           # 1st </a:t>
            </a:r>
            <a:r>
              <a:rPr lang="en-AU" altLang="en-US" sz="1400" dirty="0" err="1">
                <a:latin typeface="Lucida Console" panose="020B0609040504020204" pitchFamily="49" charset="0"/>
              </a:rPr>
              <a:t>param</a:t>
            </a:r>
            <a:r>
              <a:rPr lang="en-AU" altLang="en-US" sz="1400" dirty="0">
                <a:latin typeface="Lucida Console" panose="020B0609040504020204" pitchFamily="49" charset="0"/>
              </a:rPr>
              <a:t> of swap is v (old $a0)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en-US" sz="1400" dirty="0">
                <a:latin typeface="Lucida Console" panose="020B0609040504020204" pitchFamily="49" charset="0"/>
              </a:rPr>
              <a:t>         move $a1, $s1           # 2nd </a:t>
            </a:r>
            <a:r>
              <a:rPr lang="en-AU" altLang="en-US" sz="1400" dirty="0" err="1">
                <a:latin typeface="Lucida Console" panose="020B0609040504020204" pitchFamily="49" charset="0"/>
              </a:rPr>
              <a:t>param</a:t>
            </a:r>
            <a:r>
              <a:rPr lang="en-AU" altLang="en-US" sz="1400" dirty="0">
                <a:latin typeface="Lucida Console" panose="020B0609040504020204" pitchFamily="49" charset="0"/>
              </a:rPr>
              <a:t> of swap is j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en-US" sz="1400" dirty="0">
                <a:latin typeface="Lucida Console" panose="020B0609040504020204" pitchFamily="49" charset="0"/>
              </a:rPr>
              <a:t>         </a:t>
            </a:r>
            <a:r>
              <a:rPr lang="en-AU" altLang="en-US" sz="1400" dirty="0" err="1">
                <a:latin typeface="Lucida Console" panose="020B0609040504020204" pitchFamily="49" charset="0"/>
              </a:rPr>
              <a:t>jal</a:t>
            </a:r>
            <a:r>
              <a:rPr lang="en-AU" altLang="en-US" sz="1400" dirty="0">
                <a:latin typeface="Lucida Console" panose="020B0609040504020204" pitchFamily="49" charset="0"/>
              </a:rPr>
              <a:t>  swap               # call swap procedure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en-US" sz="1400" dirty="0">
                <a:latin typeface="Lucida Console" panose="020B0609040504020204" pitchFamily="49" charset="0"/>
              </a:rPr>
              <a:t>         </a:t>
            </a:r>
            <a:r>
              <a:rPr lang="en-AU" altLang="en-US" sz="1400" dirty="0" err="1">
                <a:latin typeface="Lucida Console" panose="020B0609040504020204" pitchFamily="49" charset="0"/>
              </a:rPr>
              <a:t>addi</a:t>
            </a:r>
            <a:r>
              <a:rPr lang="en-AU" altLang="en-US" sz="1400" dirty="0">
                <a:latin typeface="Lucida Console" panose="020B0609040504020204" pitchFamily="49" charset="0"/>
              </a:rPr>
              <a:t> $s1, $s1, –1       # j –= 1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en-US" sz="1400" dirty="0">
                <a:latin typeface="Lucida Console" panose="020B0609040504020204" pitchFamily="49" charset="0"/>
              </a:rPr>
              <a:t>         j    for2tst            # jump to test of inner loop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en-US" sz="1400" dirty="0">
                <a:latin typeface="Lucida Console" panose="020B0609040504020204" pitchFamily="49" charset="0"/>
              </a:rPr>
              <a:t>exit2:   </a:t>
            </a:r>
            <a:r>
              <a:rPr lang="en-AU" altLang="en-US" sz="1400" dirty="0" err="1">
                <a:latin typeface="Lucida Console" panose="020B0609040504020204" pitchFamily="49" charset="0"/>
              </a:rPr>
              <a:t>addi</a:t>
            </a:r>
            <a:r>
              <a:rPr lang="en-AU" altLang="en-US" sz="1400" dirty="0">
                <a:latin typeface="Lucida Console" panose="020B0609040504020204" pitchFamily="49" charset="0"/>
              </a:rPr>
              <a:t> $s0, $s0, 1        # </a:t>
            </a:r>
            <a:r>
              <a:rPr lang="en-AU" altLang="en-US" sz="1400" dirty="0" err="1">
                <a:latin typeface="Lucida Console" panose="020B0609040504020204" pitchFamily="49" charset="0"/>
              </a:rPr>
              <a:t>i</a:t>
            </a:r>
            <a:r>
              <a:rPr lang="en-AU" altLang="en-US" sz="1400" dirty="0">
                <a:latin typeface="Lucida Console" panose="020B0609040504020204" pitchFamily="49" charset="0"/>
              </a:rPr>
              <a:t> += 1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en-US" sz="1400" dirty="0">
                <a:latin typeface="Lucida Console" panose="020B0609040504020204" pitchFamily="49" charset="0"/>
              </a:rPr>
              <a:t>         j    for1tst            # jump to test of outer loop</a:t>
            </a:r>
          </a:p>
        </p:txBody>
      </p:sp>
      <p:sp>
        <p:nvSpPr>
          <p:cNvPr id="75787" name="Rectangle 16"/>
          <p:cNvSpPr>
            <a:spLocks noChangeArrowheads="1"/>
          </p:cNvSpPr>
          <p:nvPr/>
        </p:nvSpPr>
        <p:spPr bwMode="auto">
          <a:xfrm>
            <a:off x="9586913" y="4591050"/>
            <a:ext cx="749300" cy="6492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rIns="54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400"/>
              <a:t>Pass</a:t>
            </a:r>
            <a:br>
              <a:rPr lang="en-AU" altLang="en-US" sz="1400"/>
            </a:br>
            <a:r>
              <a:rPr lang="en-AU" altLang="en-US" sz="1400"/>
              <a:t>params</a:t>
            </a:r>
            <a:br>
              <a:rPr lang="en-AU" altLang="en-US" sz="1400"/>
            </a:br>
            <a:r>
              <a:rPr lang="en-AU" altLang="en-US" sz="1400"/>
              <a:t>&amp; call</a:t>
            </a:r>
          </a:p>
        </p:txBody>
      </p:sp>
      <p:sp>
        <p:nvSpPr>
          <p:cNvPr id="75788" name="Rectangle 19"/>
          <p:cNvSpPr>
            <a:spLocks noChangeArrowheads="1"/>
          </p:cNvSpPr>
          <p:nvPr/>
        </p:nvSpPr>
        <p:spPr bwMode="auto">
          <a:xfrm>
            <a:off x="9586914" y="1122364"/>
            <a:ext cx="7588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rIns="54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400"/>
              <a:t>Move</a:t>
            </a:r>
            <a:br>
              <a:rPr lang="en-AU" altLang="en-US" sz="1400"/>
            </a:br>
            <a:r>
              <a:rPr lang="en-AU" altLang="en-US" sz="1400"/>
              <a:t>params</a:t>
            </a:r>
          </a:p>
        </p:txBody>
      </p:sp>
      <p:sp>
        <p:nvSpPr>
          <p:cNvPr id="75789" name="Rectangle 23"/>
          <p:cNvSpPr>
            <a:spLocks noChangeArrowheads="1"/>
          </p:cNvSpPr>
          <p:nvPr/>
        </p:nvSpPr>
        <p:spPr bwMode="auto">
          <a:xfrm>
            <a:off x="9586914" y="5405439"/>
            <a:ext cx="954087" cy="274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rIns="54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400"/>
              <a:t>Inner loop</a:t>
            </a:r>
          </a:p>
        </p:txBody>
      </p:sp>
      <p:sp>
        <p:nvSpPr>
          <p:cNvPr id="75790" name="Rectangle 24"/>
          <p:cNvSpPr>
            <a:spLocks noChangeArrowheads="1"/>
          </p:cNvSpPr>
          <p:nvPr/>
        </p:nvSpPr>
        <p:spPr bwMode="auto">
          <a:xfrm>
            <a:off x="9586914" y="5891214"/>
            <a:ext cx="954087" cy="274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rIns="54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400"/>
              <a:t>Outer loop</a:t>
            </a:r>
          </a:p>
        </p:txBody>
      </p:sp>
      <p:sp>
        <p:nvSpPr>
          <p:cNvPr id="75791" name="Rectangle 25"/>
          <p:cNvSpPr>
            <a:spLocks noChangeArrowheads="1"/>
          </p:cNvSpPr>
          <p:nvPr/>
        </p:nvSpPr>
        <p:spPr bwMode="auto">
          <a:xfrm>
            <a:off x="9586914" y="3148014"/>
            <a:ext cx="954087" cy="274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rIns="54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400"/>
              <a:t>Inner loop</a:t>
            </a:r>
          </a:p>
        </p:txBody>
      </p:sp>
      <p:sp>
        <p:nvSpPr>
          <p:cNvPr id="75792" name="Rectangle 28"/>
          <p:cNvSpPr>
            <a:spLocks noChangeArrowheads="1"/>
          </p:cNvSpPr>
          <p:nvPr/>
        </p:nvSpPr>
        <p:spPr bwMode="auto">
          <a:xfrm>
            <a:off x="9586914" y="1728789"/>
            <a:ext cx="954087" cy="274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rIns="54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400"/>
              <a:t>Outer loop</a:t>
            </a:r>
          </a:p>
        </p:txBody>
      </p:sp>
    </p:spTree>
    <p:extLst>
      <p:ext uri="{BB962C8B-B14F-4D97-AF65-F5344CB8AC3E}">
        <p14:creationId xmlns:p14="http://schemas.microsoft.com/office/powerpoint/2010/main" val="119334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F165241B-6BDC-4C72-A688-A02946AF2A3A}" type="slidenum">
              <a:rPr lang="en-AU" altLang="en-US"/>
              <a:pPr/>
              <a:t>117</a:t>
            </a:fld>
            <a:endParaRPr lang="en-AU" altLang="en-US"/>
          </a:p>
        </p:txBody>
      </p:sp>
      <p:sp>
        <p:nvSpPr>
          <p:cNvPr id="76803" name="Rectangle 2"/>
          <p:cNvSpPr>
            <a:spLocks noChangeArrowheads="1"/>
          </p:cNvSpPr>
          <p:nvPr/>
        </p:nvSpPr>
        <p:spPr bwMode="auto">
          <a:xfrm>
            <a:off x="2208214" y="1201738"/>
            <a:ext cx="7450137" cy="14668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6804" name="Rectangle 3"/>
          <p:cNvSpPr>
            <a:spLocks noChangeArrowheads="1"/>
          </p:cNvSpPr>
          <p:nvPr/>
        </p:nvSpPr>
        <p:spPr bwMode="auto">
          <a:xfrm>
            <a:off x="2208214" y="3152775"/>
            <a:ext cx="7450137" cy="149383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6805" name="Rectangle 4"/>
          <p:cNvSpPr>
            <a:spLocks noChangeArrowheads="1"/>
          </p:cNvSpPr>
          <p:nvPr/>
        </p:nvSpPr>
        <p:spPr bwMode="auto">
          <a:xfrm>
            <a:off x="2208214" y="4646613"/>
            <a:ext cx="7450137" cy="258762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6806" name="Rectangle 16"/>
          <p:cNvSpPr>
            <a:spLocks noChangeArrowheads="1"/>
          </p:cNvSpPr>
          <p:nvPr/>
        </p:nvSpPr>
        <p:spPr bwMode="auto">
          <a:xfrm>
            <a:off x="2208214" y="2668589"/>
            <a:ext cx="7450137" cy="484187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680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2208214" y="1173164"/>
            <a:ext cx="8270875" cy="4960937"/>
          </a:xfrm>
          <a:noFill/>
        </p:spPr>
        <p:txBody>
          <a:bodyPr/>
          <a:lstStyle/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en-US" sz="1400">
                <a:latin typeface="Lucida Console" panose="020B0609040504020204" pitchFamily="49" charset="0"/>
              </a:rPr>
              <a:t>sort:    addi $sp,$sp, –20      # make room on stack for 5 registers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en-US" sz="1400">
                <a:latin typeface="Lucida Console" panose="020B0609040504020204" pitchFamily="49" charset="0"/>
              </a:rPr>
              <a:t>         sw $ra, 16($sp)        # save $ra on stack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en-US" sz="1400">
                <a:latin typeface="Lucida Console" panose="020B0609040504020204" pitchFamily="49" charset="0"/>
              </a:rPr>
              <a:t>         sw $s3,12($sp)         # save $s3 on stack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en-US" sz="1400">
                <a:latin typeface="Lucida Console" panose="020B0609040504020204" pitchFamily="49" charset="0"/>
              </a:rPr>
              <a:t>         sw $s2, 8($sp)         # save $s2 on stack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en-US" sz="1400">
                <a:latin typeface="Lucida Console" panose="020B0609040504020204" pitchFamily="49" charset="0"/>
              </a:rPr>
              <a:t>         sw $s1, 4($sp)         # save $s1 on stack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en-US" sz="1400">
                <a:latin typeface="Lucida Console" panose="020B0609040504020204" pitchFamily="49" charset="0"/>
              </a:rPr>
              <a:t>         sw $s0, 0($sp)         # save $s0 on stack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en-US" sz="1400">
                <a:latin typeface="Lucida Console" panose="020B0609040504020204" pitchFamily="49" charset="0"/>
              </a:rPr>
              <a:t>         …                      # procedure body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en-US" sz="1400">
                <a:latin typeface="Lucida Console" panose="020B0609040504020204" pitchFamily="49" charset="0"/>
              </a:rPr>
              <a:t>         …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en-US" sz="1400">
                <a:latin typeface="Lucida Console" panose="020B0609040504020204" pitchFamily="49" charset="0"/>
              </a:rPr>
              <a:t>         exit1: lw $s0, 0($sp)  # restore $s0 from stack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en-US" sz="1400">
                <a:latin typeface="Lucida Console" panose="020B0609040504020204" pitchFamily="49" charset="0"/>
              </a:rPr>
              <a:t>         lw $s1, 4($sp)         # restore $s1 from stack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en-US" sz="1400">
                <a:latin typeface="Lucida Console" panose="020B0609040504020204" pitchFamily="49" charset="0"/>
              </a:rPr>
              <a:t>         lw $s2, 8($sp)         # restore $s2 from stack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en-US" sz="1400">
                <a:latin typeface="Lucida Console" panose="020B0609040504020204" pitchFamily="49" charset="0"/>
              </a:rPr>
              <a:t>         lw $s3,12($sp)         # restore $s3 from stack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en-US" sz="1400">
                <a:latin typeface="Lucida Console" panose="020B0609040504020204" pitchFamily="49" charset="0"/>
              </a:rPr>
              <a:t>         lw $ra,16($sp)         # restore $ra from stack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en-US" sz="1400">
                <a:latin typeface="Lucida Console" panose="020B0609040504020204" pitchFamily="49" charset="0"/>
              </a:rPr>
              <a:t>         addi $sp,$sp, 20       # restore stack pointer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en-US" sz="1400">
                <a:latin typeface="Lucida Console" panose="020B0609040504020204" pitchFamily="49" charset="0"/>
              </a:rPr>
              <a:t>         jr $ra                 # return to calling routine</a:t>
            </a:r>
          </a:p>
        </p:txBody>
      </p:sp>
      <p:sp>
        <p:nvSpPr>
          <p:cNvPr id="76808" name="Rectangle 8"/>
          <p:cNvSpPr>
            <a:spLocks noGrp="1" noChangeArrowheads="1"/>
          </p:cNvSpPr>
          <p:nvPr>
            <p:ph type="title"/>
          </p:nvPr>
        </p:nvSpPr>
        <p:spPr>
          <a:xfrm>
            <a:off x="2208214" y="114300"/>
            <a:ext cx="9029700" cy="1325563"/>
          </a:xfrm>
        </p:spPr>
        <p:txBody>
          <a:bodyPr/>
          <a:lstStyle/>
          <a:p>
            <a:pPr eaLnBrk="1" hangingPunct="1"/>
            <a:r>
              <a:rPr lang="en-AU" altLang="en-US" dirty="0" smtClean="0"/>
              <a:t>The Full Procedure</a:t>
            </a:r>
          </a:p>
        </p:txBody>
      </p:sp>
      <p:sp>
        <p:nvSpPr>
          <p:cNvPr id="2" name="Right Brace 1"/>
          <p:cNvSpPr/>
          <p:nvPr/>
        </p:nvSpPr>
        <p:spPr>
          <a:xfrm>
            <a:off x="9658351" y="1201738"/>
            <a:ext cx="420597" cy="1466850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Brace 2"/>
          <p:cNvSpPr/>
          <p:nvPr/>
        </p:nvSpPr>
        <p:spPr>
          <a:xfrm>
            <a:off x="9658351" y="3152775"/>
            <a:ext cx="420597" cy="1493838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078948" y="1674688"/>
            <a:ext cx="1910994" cy="575352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 affected registers on stack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078948" y="3565784"/>
            <a:ext cx="2113052" cy="667820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Restore </a:t>
            </a:r>
            <a:r>
              <a:rPr lang="en-US" dirty="0"/>
              <a:t>affected registers on stack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93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65347E76-2C00-4F4C-A0F1-595E1B31BC64}" type="slidenum">
              <a:rPr lang="en-AU" altLang="en-US"/>
              <a:pPr/>
              <a:t>118</a:t>
            </a:fld>
            <a:endParaRPr lang="en-AU" altLang="en-US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Non-Leaf Procedure Example</a:t>
            </a:r>
            <a:endParaRPr lang="en-AU" altLang="en-US" smtClean="0"/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latin typeface="Lucida Console" panose="020B0609040504020204" pitchFamily="49" charset="0"/>
              </a:rPr>
              <a:t>	int fact (int n)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{ 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  if (n &lt; 1) return f;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  else return n * fact(n - 1);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}</a:t>
            </a:r>
          </a:p>
          <a:p>
            <a:pPr lvl="1" eaLnBrk="1" hangingPunct="1"/>
            <a:r>
              <a:rPr lang="en-US" altLang="en-US" smtClean="0"/>
              <a:t>Argument n in $a0</a:t>
            </a:r>
          </a:p>
          <a:p>
            <a:pPr lvl="1" eaLnBrk="1" hangingPunct="1"/>
            <a:r>
              <a:rPr lang="en-US" altLang="en-US" smtClean="0"/>
              <a:t>Result in $v0</a:t>
            </a:r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84547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9946B975-D00B-4B46-A21B-1070263C49CE}" type="slidenum">
              <a:rPr lang="en-US" altLang="en-US" sz="1200">
                <a:latin typeface="Calibri" panose="020F0502020204030204" pitchFamily="34" charset="0"/>
              </a:rPr>
              <a:pPr algn="r" eaLnBrk="1" hangingPunct="1"/>
              <a:t>119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2031124" y="38102"/>
            <a:ext cx="7772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 </a:t>
            </a:r>
            <a:r>
              <a:rPr lang="en-US" altLang="en-US" sz="3200" b="1" dirty="0">
                <a:solidFill>
                  <a:srgbClr val="000000"/>
                </a:solidFill>
                <a:ea typeface="Times New Roman" panose="02020603050405020304" pitchFamily="18" charset="0"/>
                <a:cs typeface="ITCFranklinGothicStd-Hvy" charset="0"/>
              </a:rPr>
              <a:t>Stack frames during the call of</a:t>
            </a:r>
            <a:r>
              <a:rPr lang="en-US" altLang="en-US" sz="3200" dirty="0">
                <a:solidFill>
                  <a:srgbClr val="000000"/>
                </a:solidFill>
                <a:ea typeface="Times New Roman" panose="02020603050405020304" pitchFamily="18" charset="0"/>
                <a:cs typeface="ITCFranklinGothicStd-Hvy" charset="0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ea typeface="Times New Roman" panose="02020603050405020304" pitchFamily="18" charset="0"/>
                <a:cs typeface="LetterGothicStd-Bold"/>
              </a:rPr>
              <a:t>fact(7)</a:t>
            </a:r>
            <a:r>
              <a:rPr lang="en-US" altLang="en-US" sz="3200" dirty="0">
                <a:solidFill>
                  <a:srgbClr val="000000"/>
                </a:solidFill>
                <a:ea typeface="Times New Roman" panose="02020603050405020304" pitchFamily="18" charset="0"/>
                <a:cs typeface="ITCFranklinGothicStd-Hvy" charset="0"/>
              </a:rPr>
              <a:t>.</a:t>
            </a:r>
            <a:r>
              <a:rPr lang="en-US" altLang="en-US" sz="3200" dirty="0">
                <a:solidFill>
                  <a:srgbClr val="000000"/>
                </a:solidFill>
                <a:ea typeface="Times New Roman" panose="02020603050405020304" pitchFamily="18" charset="0"/>
                <a:cs typeface="MinionPro-Regular" charset="0"/>
              </a:rPr>
              <a:t> </a:t>
            </a:r>
          </a:p>
        </p:txBody>
      </p:sp>
      <p:pic>
        <p:nvPicPr>
          <p:cNvPr id="14341" name="Picture 6" descr="bm12-9780124077263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98179" y="1022351"/>
            <a:ext cx="5097518" cy="5699125"/>
          </a:xfrm>
        </p:spPr>
      </p:pic>
      <p:pic>
        <p:nvPicPr>
          <p:cNvPr id="6" name="Picture 6" descr="bm13-978012407726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75358" y="1755228"/>
            <a:ext cx="3735442" cy="174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52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View of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828800" y="1219200"/>
            <a:ext cx="5486400" cy="4937760"/>
          </a:xfrm>
        </p:spPr>
        <p:txBody>
          <a:bodyPr>
            <a:normAutofit/>
          </a:bodyPr>
          <a:lstStyle/>
          <a:p>
            <a:r>
              <a:rPr lang="en-US" sz="2000" dirty="0"/>
              <a:t>When we refer to memory locations by address, we can only do so in units of bytes, halfwords or words</a:t>
            </a:r>
          </a:p>
          <a:p>
            <a:r>
              <a:rPr lang="en-US" sz="2000" dirty="0"/>
              <a:t>Words</a:t>
            </a:r>
          </a:p>
          <a:p>
            <a:pPr lvl="1"/>
            <a:r>
              <a:rPr lang="en-US" sz="2000" dirty="0"/>
              <a:t>32 bits = 4 bytes = 1 </a:t>
            </a:r>
            <a:r>
              <a:rPr lang="en-US" sz="2000" dirty="0">
                <a:solidFill>
                  <a:srgbClr val="1F497D"/>
                </a:solidFill>
              </a:rPr>
              <a:t>word</a:t>
            </a:r>
          </a:p>
          <a:p>
            <a:pPr lvl="1"/>
            <a:r>
              <a:rPr lang="en-US" sz="2000" dirty="0"/>
              <a:t>We have two words:</a:t>
            </a:r>
          </a:p>
          <a:p>
            <a:pPr lvl="2"/>
            <a:r>
              <a:rPr lang="en-US" sz="1600" dirty="0" err="1"/>
              <a:t>0x20000000</a:t>
            </a:r>
            <a:endParaRPr lang="en-US" sz="1600" dirty="0"/>
          </a:p>
          <a:p>
            <a:pPr lvl="2"/>
            <a:r>
              <a:rPr lang="en-US" sz="1600" dirty="0" err="1"/>
              <a:t>0x20000004</a:t>
            </a:r>
            <a:endParaRPr lang="en-US" sz="1600" dirty="0"/>
          </a:p>
          <a:p>
            <a:pPr lvl="1"/>
            <a:r>
              <a:rPr lang="en-US" sz="2000" dirty="0"/>
              <a:t>Can you store a word anywhere?  </a:t>
            </a:r>
            <a:r>
              <a:rPr lang="en-US" sz="2000" b="1" dirty="0">
                <a:solidFill>
                  <a:schemeClr val="accent2"/>
                </a:solidFill>
              </a:rPr>
              <a:t>NO.</a:t>
            </a:r>
          </a:p>
          <a:p>
            <a:pPr lvl="1"/>
            <a:r>
              <a:rPr lang="en-US" sz="2000" dirty="0"/>
              <a:t>A word can only be stored at an address that's divisible by 4.</a:t>
            </a:r>
          </a:p>
          <a:p>
            <a:pPr lvl="1"/>
            <a:r>
              <a:rPr lang="en-US" sz="2000" dirty="0"/>
              <a:t>Memory address of a word is the lowest address of all four bytes in that word.</a:t>
            </a:r>
          </a:p>
          <a:p>
            <a:pPr lvl="1"/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12</a:t>
            </a:fld>
            <a:endParaRPr kumimoji="0" lang="en-US" dirty="0"/>
          </a:p>
        </p:txBody>
      </p:sp>
      <p:grpSp>
        <p:nvGrpSpPr>
          <p:cNvPr id="13" name="Group 42"/>
          <p:cNvGrpSpPr/>
          <p:nvPr/>
        </p:nvGrpSpPr>
        <p:grpSpPr>
          <a:xfrm>
            <a:off x="7111253" y="1307068"/>
            <a:ext cx="3046633" cy="4865132"/>
            <a:chOff x="5943600" y="1307068"/>
            <a:chExt cx="2690286" cy="4865132"/>
          </a:xfrm>
        </p:grpSpPr>
        <p:sp>
          <p:nvSpPr>
            <p:cNvPr id="5" name="Rectangle 4"/>
            <p:cNvSpPr/>
            <p:nvPr/>
          </p:nvSpPr>
          <p:spPr>
            <a:xfrm>
              <a:off x="7342456" y="2690336"/>
              <a:ext cx="1289400" cy="369332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01110010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344136" y="3059222"/>
              <a:ext cx="1289400" cy="369332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00100101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343951" y="3426936"/>
              <a:ext cx="1289400" cy="369332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11100010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342456" y="3795822"/>
              <a:ext cx="1289400" cy="369332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10000100</a:t>
              </a:r>
              <a:endParaRPr lang="pl-PL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342806" y="4163536"/>
              <a:ext cx="1289400" cy="369332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01100001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44486" y="4532422"/>
              <a:ext cx="1289400" cy="369332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10001111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44301" y="4900136"/>
              <a:ext cx="1289400" cy="369332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00010010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42806" y="5269022"/>
              <a:ext cx="1289400" cy="369332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10010100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4" name="Straight Connector 13"/>
            <p:cNvCxnSpPr>
              <a:stCxn id="31" idx="0"/>
              <a:endCxn id="5" idx="1"/>
            </p:cNvCxnSpPr>
            <p:nvPr/>
          </p:nvCxnSpPr>
          <p:spPr>
            <a:xfrm>
              <a:off x="7342456" y="2434633"/>
              <a:ext cx="0" cy="440369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31" idx="3"/>
              <a:endCxn id="5" idx="3"/>
            </p:cNvCxnSpPr>
            <p:nvPr/>
          </p:nvCxnSpPr>
          <p:spPr>
            <a:xfrm>
              <a:off x="8628331" y="2225175"/>
              <a:ext cx="3525" cy="649827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2" idx="1"/>
              <a:endCxn id="34" idx="0"/>
            </p:cNvCxnSpPr>
            <p:nvPr/>
          </p:nvCxnSpPr>
          <p:spPr>
            <a:xfrm flipH="1">
              <a:off x="7342456" y="5453688"/>
              <a:ext cx="350" cy="574013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2" idx="3"/>
              <a:endCxn id="34" idx="3"/>
            </p:cNvCxnSpPr>
            <p:nvPr/>
          </p:nvCxnSpPr>
          <p:spPr>
            <a:xfrm flipH="1">
              <a:off x="8628331" y="5453688"/>
              <a:ext cx="3875" cy="364555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reeform 30"/>
            <p:cNvSpPr/>
            <p:nvPr/>
          </p:nvSpPr>
          <p:spPr>
            <a:xfrm>
              <a:off x="7342456" y="2221468"/>
              <a:ext cx="1285875" cy="213783"/>
            </a:xfrm>
            <a:custGeom>
              <a:avLst/>
              <a:gdLst>
                <a:gd name="connsiteX0" fmla="*/ 0 w 1285875"/>
                <a:gd name="connsiteY0" fmla="*/ 365125 h 366183"/>
                <a:gd name="connsiteX1" fmla="*/ 428625 w 1285875"/>
                <a:gd name="connsiteY1" fmla="*/ 0 h 366183"/>
                <a:gd name="connsiteX2" fmla="*/ 885825 w 1285875"/>
                <a:gd name="connsiteY2" fmla="*/ 365125 h 366183"/>
                <a:gd name="connsiteX3" fmla="*/ 1285875 w 1285875"/>
                <a:gd name="connsiteY3" fmla="*/ 6350 h 36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75" h="366183">
                  <a:moveTo>
                    <a:pt x="0" y="365125"/>
                  </a:moveTo>
                  <a:cubicBezTo>
                    <a:pt x="140494" y="182562"/>
                    <a:pt x="280988" y="0"/>
                    <a:pt x="428625" y="0"/>
                  </a:cubicBezTo>
                  <a:cubicBezTo>
                    <a:pt x="576262" y="0"/>
                    <a:pt x="742950" y="364067"/>
                    <a:pt x="885825" y="365125"/>
                  </a:cubicBezTo>
                  <a:cubicBezTo>
                    <a:pt x="1028700" y="366183"/>
                    <a:pt x="1233488" y="58737"/>
                    <a:pt x="1285875" y="6350"/>
                  </a:cubicBezTo>
                </a:path>
              </a:pathLst>
            </a:cu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>
              <a:off x="7342456" y="5814536"/>
              <a:ext cx="1285875" cy="213783"/>
            </a:xfrm>
            <a:custGeom>
              <a:avLst/>
              <a:gdLst>
                <a:gd name="connsiteX0" fmla="*/ 0 w 1285875"/>
                <a:gd name="connsiteY0" fmla="*/ 365125 h 366183"/>
                <a:gd name="connsiteX1" fmla="*/ 428625 w 1285875"/>
                <a:gd name="connsiteY1" fmla="*/ 0 h 366183"/>
                <a:gd name="connsiteX2" fmla="*/ 885825 w 1285875"/>
                <a:gd name="connsiteY2" fmla="*/ 365125 h 366183"/>
                <a:gd name="connsiteX3" fmla="*/ 1285875 w 1285875"/>
                <a:gd name="connsiteY3" fmla="*/ 6350 h 36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75" h="366183">
                  <a:moveTo>
                    <a:pt x="0" y="365125"/>
                  </a:moveTo>
                  <a:cubicBezTo>
                    <a:pt x="140494" y="182562"/>
                    <a:pt x="280988" y="0"/>
                    <a:pt x="428625" y="0"/>
                  </a:cubicBezTo>
                  <a:cubicBezTo>
                    <a:pt x="576262" y="0"/>
                    <a:pt x="742950" y="364067"/>
                    <a:pt x="885825" y="365125"/>
                  </a:cubicBezTo>
                  <a:cubicBezTo>
                    <a:pt x="1028700" y="366183"/>
                    <a:pt x="1233488" y="58737"/>
                    <a:pt x="1285875" y="6350"/>
                  </a:cubicBezTo>
                </a:path>
              </a:pathLst>
            </a:cu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943600" y="5802868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Low Address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943600" y="2145268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High Address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943600" y="2690336"/>
              <a:ext cx="1365600" cy="646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0x20000007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945280" y="3059222"/>
              <a:ext cx="1365600" cy="646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0x20000006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945095" y="3426936"/>
              <a:ext cx="1365600" cy="646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0x20000005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943600" y="3795822"/>
              <a:ext cx="1365600" cy="646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0x20000004</a:t>
              </a:r>
              <a:endParaRPr lang="pl-PL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943950" y="4163536"/>
              <a:ext cx="1365600" cy="646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0x20000003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945630" y="4532422"/>
              <a:ext cx="1365600" cy="646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0x20000002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945445" y="4900136"/>
              <a:ext cx="1365600" cy="646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43950" y="5269022"/>
              <a:ext cx="1365600" cy="646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18" name="Group 63"/>
            <p:cNvGrpSpPr/>
            <p:nvPr/>
          </p:nvGrpSpPr>
          <p:grpSpPr>
            <a:xfrm>
              <a:off x="7327900" y="1307068"/>
              <a:ext cx="1295400" cy="794266"/>
              <a:chOff x="3124200" y="4191000"/>
              <a:chExt cx="1295400" cy="794266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3124200" y="4191000"/>
                <a:ext cx="1289400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8 bits</a:t>
                </a:r>
                <a:endParaRPr lang="pl-P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55" name="Straight Connector 54"/>
              <p:cNvCxnSpPr>
                <a:stCxn id="53" idx="1"/>
              </p:cNvCxnSpPr>
              <p:nvPr/>
            </p:nvCxnSpPr>
            <p:spPr>
              <a:xfrm>
                <a:off x="3124200" y="4375666"/>
                <a:ext cx="0" cy="609600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53" idx="3"/>
              </p:cNvCxnSpPr>
              <p:nvPr/>
            </p:nvCxnSpPr>
            <p:spPr>
              <a:xfrm>
                <a:off x="4413600" y="4375666"/>
                <a:ext cx="1588" cy="609600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124200" y="4648200"/>
                <a:ext cx="1295400" cy="1588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arrow" w="lg" len="med"/>
                <a:tailEnd type="arrow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Rectangle 43"/>
          <p:cNvSpPr/>
          <p:nvPr/>
        </p:nvSpPr>
        <p:spPr>
          <a:xfrm>
            <a:off x="8794750" y="3426937"/>
            <a:ext cx="1447800" cy="1427639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424953" y="5749007"/>
            <a:ext cx="41910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2100" dirty="0"/>
              <a:t>Word-address mod 4 = 0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 flipV="1">
            <a:off x="8686800" y="3299013"/>
            <a:ext cx="1676400" cy="1653989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8686800" y="3299012"/>
            <a:ext cx="1676400" cy="1653988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287624" y="381000"/>
            <a:ext cx="2227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Cannot store a word at address </a:t>
            </a:r>
            <a:r>
              <a:rPr lang="en-US" b="1" dirty="0" err="1">
                <a:solidFill>
                  <a:srgbClr val="FF0000"/>
                </a:solidFill>
              </a:rPr>
              <a:t>0x20000002</a:t>
            </a:r>
            <a:r>
              <a:rPr lang="en-US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023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2562225" y="4509294"/>
            <a:ext cx="7372350" cy="7167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2562225" y="3228577"/>
            <a:ext cx="7372350" cy="71794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562225" y="1949648"/>
            <a:ext cx="7372350" cy="8062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91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2567C82D-27FC-4541-8F54-5A0FB4A27B83}" type="slidenum">
              <a:rPr lang="en-AU" altLang="en-US"/>
              <a:pPr/>
              <a:t>120</a:t>
            </a:fld>
            <a:endParaRPr lang="en-AU" altLang="en-US"/>
          </a:p>
        </p:txBody>
      </p:sp>
      <p:sp>
        <p:nvSpPr>
          <p:cNvPr id="49155" name="Rectangle 4"/>
          <p:cNvSpPr>
            <a:spLocks noChangeArrowheads="1"/>
          </p:cNvSpPr>
          <p:nvPr/>
        </p:nvSpPr>
        <p:spPr bwMode="auto">
          <a:xfrm>
            <a:off x="2562225" y="1647825"/>
            <a:ext cx="7372350" cy="2857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9157" name="Rectangle 6"/>
          <p:cNvSpPr>
            <a:spLocks noChangeArrowheads="1"/>
          </p:cNvSpPr>
          <p:nvPr/>
        </p:nvSpPr>
        <p:spPr bwMode="auto">
          <a:xfrm>
            <a:off x="2562225" y="2755900"/>
            <a:ext cx="7372350" cy="4635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9159" name="Rectangle 8"/>
          <p:cNvSpPr>
            <a:spLocks noChangeArrowheads="1"/>
          </p:cNvSpPr>
          <p:nvPr/>
        </p:nvSpPr>
        <p:spPr bwMode="auto">
          <a:xfrm>
            <a:off x="2562225" y="3946525"/>
            <a:ext cx="7372350" cy="5524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9161" name="Rectangle 10"/>
          <p:cNvSpPr>
            <a:spLocks noChangeArrowheads="1"/>
          </p:cNvSpPr>
          <p:nvPr/>
        </p:nvSpPr>
        <p:spPr bwMode="auto">
          <a:xfrm>
            <a:off x="2562225" y="5226050"/>
            <a:ext cx="7372350" cy="2730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9162" name="Rectangle 11"/>
          <p:cNvSpPr>
            <a:spLocks noChangeArrowheads="1"/>
          </p:cNvSpPr>
          <p:nvPr/>
        </p:nvSpPr>
        <p:spPr bwMode="auto">
          <a:xfrm>
            <a:off x="2562225" y="5499100"/>
            <a:ext cx="7372350" cy="2984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9163" name="Rectangle 2"/>
          <p:cNvSpPr>
            <a:spLocks noGrp="1" noChangeArrowheads="1"/>
          </p:cNvSpPr>
          <p:nvPr>
            <p:ph type="title"/>
          </p:nvPr>
        </p:nvSpPr>
        <p:spPr>
          <a:xfrm>
            <a:off x="1838325" y="81756"/>
            <a:ext cx="902970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Non-Leaf Procedure Example</a:t>
            </a:r>
            <a:endParaRPr lang="en-AU" altLang="en-US" dirty="0" smtClean="0"/>
          </a:p>
        </p:txBody>
      </p:sp>
      <p:sp>
        <p:nvSpPr>
          <p:cNvPr id="49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8850" y="1271588"/>
            <a:ext cx="9896475" cy="526732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MIPS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	fact:</a:t>
            </a:r>
            <a:br>
              <a:rPr lang="en-US" altLang="en-US" sz="1800" dirty="0">
                <a:latin typeface="Lucida Console" panose="020B0609040504020204" pitchFamily="49" charset="0"/>
              </a:rPr>
            </a:br>
            <a:r>
              <a:rPr lang="en-US" altLang="en-US" sz="1800" dirty="0"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latin typeface="Lucida Console" panose="020B0609040504020204" pitchFamily="49" charset="0"/>
              </a:rPr>
              <a:t>addi</a:t>
            </a:r>
            <a:r>
              <a:rPr lang="en-US" altLang="en-US" sz="1800" dirty="0">
                <a:latin typeface="Lucida Console" panose="020B0609040504020204" pitchFamily="49" charset="0"/>
              </a:rPr>
              <a:t> $</a:t>
            </a:r>
            <a:r>
              <a:rPr lang="en-US" altLang="en-US" sz="1800" dirty="0" err="1">
                <a:latin typeface="Lucida Console" panose="020B0609040504020204" pitchFamily="49" charset="0"/>
              </a:rPr>
              <a:t>sp</a:t>
            </a:r>
            <a:r>
              <a:rPr lang="en-US" altLang="en-US" sz="1800" dirty="0">
                <a:latin typeface="Lucida Console" panose="020B0609040504020204" pitchFamily="49" charset="0"/>
              </a:rPr>
              <a:t>, $</a:t>
            </a:r>
            <a:r>
              <a:rPr lang="en-US" altLang="en-US" sz="1800" dirty="0" err="1">
                <a:latin typeface="Lucida Console" panose="020B0609040504020204" pitchFamily="49" charset="0"/>
              </a:rPr>
              <a:t>sp</a:t>
            </a:r>
            <a:r>
              <a:rPr lang="en-US" altLang="en-US" sz="1800" dirty="0">
                <a:latin typeface="Lucida Console" panose="020B0609040504020204" pitchFamily="49" charset="0"/>
              </a:rPr>
              <a:t>, -8     # adjust stack for 2 items</a:t>
            </a:r>
            <a:br>
              <a:rPr lang="en-US" altLang="en-US" sz="1800" dirty="0">
                <a:latin typeface="Lucida Console" panose="020B0609040504020204" pitchFamily="49" charset="0"/>
              </a:rPr>
            </a:br>
            <a:r>
              <a:rPr lang="en-US" altLang="en-US" sz="1800" dirty="0"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latin typeface="Lucida Console" panose="020B0609040504020204" pitchFamily="49" charset="0"/>
              </a:rPr>
              <a:t>sw</a:t>
            </a:r>
            <a:r>
              <a:rPr lang="en-US" altLang="en-US" sz="1800" dirty="0">
                <a:latin typeface="Lucida Console" panose="020B0609040504020204" pitchFamily="49" charset="0"/>
              </a:rPr>
              <a:t>   $</a:t>
            </a:r>
            <a:r>
              <a:rPr lang="en-US" altLang="en-US" sz="1800" dirty="0" err="1">
                <a:latin typeface="Lucida Console" panose="020B0609040504020204" pitchFamily="49" charset="0"/>
              </a:rPr>
              <a:t>ra</a:t>
            </a:r>
            <a:r>
              <a:rPr lang="en-US" altLang="en-US" sz="1800" dirty="0">
                <a:latin typeface="Lucida Console" panose="020B0609040504020204" pitchFamily="49" charset="0"/>
              </a:rPr>
              <a:t>, 4($</a:t>
            </a:r>
            <a:r>
              <a:rPr lang="en-US" altLang="en-US" sz="1800" dirty="0" err="1">
                <a:latin typeface="Lucida Console" panose="020B0609040504020204" pitchFamily="49" charset="0"/>
              </a:rPr>
              <a:t>sp</a:t>
            </a:r>
            <a:r>
              <a:rPr lang="en-US" altLang="en-US" sz="1800" dirty="0">
                <a:latin typeface="Lucida Console" panose="020B0609040504020204" pitchFamily="49" charset="0"/>
              </a:rPr>
              <a:t>)      # save return address</a:t>
            </a:r>
            <a:br>
              <a:rPr lang="en-US" altLang="en-US" sz="1800" dirty="0">
                <a:latin typeface="Lucida Console" panose="020B0609040504020204" pitchFamily="49" charset="0"/>
              </a:rPr>
            </a:br>
            <a:r>
              <a:rPr lang="en-US" altLang="en-US" sz="1800" dirty="0"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latin typeface="Lucida Console" panose="020B0609040504020204" pitchFamily="49" charset="0"/>
              </a:rPr>
              <a:t>sw</a:t>
            </a:r>
            <a:r>
              <a:rPr lang="en-US" altLang="en-US" sz="1800" dirty="0">
                <a:latin typeface="Lucida Console" panose="020B0609040504020204" pitchFamily="49" charset="0"/>
              </a:rPr>
              <a:t>   $a0, 0($</a:t>
            </a:r>
            <a:r>
              <a:rPr lang="en-US" altLang="en-US" sz="1800" dirty="0" err="1">
                <a:latin typeface="Lucida Console" panose="020B0609040504020204" pitchFamily="49" charset="0"/>
              </a:rPr>
              <a:t>sp</a:t>
            </a:r>
            <a:r>
              <a:rPr lang="en-US" altLang="en-US" sz="1800" dirty="0">
                <a:latin typeface="Lucida Console" panose="020B0609040504020204" pitchFamily="49" charset="0"/>
              </a:rPr>
              <a:t>)      # save argument</a:t>
            </a:r>
            <a:br>
              <a:rPr lang="en-US" altLang="en-US" sz="1800" dirty="0">
                <a:latin typeface="Lucida Console" panose="020B0609040504020204" pitchFamily="49" charset="0"/>
              </a:rPr>
            </a:br>
            <a:r>
              <a:rPr lang="en-US" altLang="en-US" sz="1800" dirty="0"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latin typeface="Lucida Console" panose="020B0609040504020204" pitchFamily="49" charset="0"/>
              </a:rPr>
              <a:t>slti</a:t>
            </a:r>
            <a:r>
              <a:rPr lang="en-US" altLang="en-US" sz="1800" dirty="0">
                <a:latin typeface="Lucida Console" panose="020B0609040504020204" pitchFamily="49" charset="0"/>
              </a:rPr>
              <a:t> $t0, $a0, 1      # test for n &lt; 1</a:t>
            </a:r>
            <a:br>
              <a:rPr lang="en-US" altLang="en-US" sz="1800" dirty="0">
                <a:latin typeface="Lucida Console" panose="020B0609040504020204" pitchFamily="49" charset="0"/>
              </a:rPr>
            </a:br>
            <a:r>
              <a:rPr lang="en-US" altLang="en-US" sz="1800" dirty="0"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latin typeface="Lucida Console" panose="020B0609040504020204" pitchFamily="49" charset="0"/>
              </a:rPr>
              <a:t>beq</a:t>
            </a:r>
            <a:r>
              <a:rPr lang="en-US" altLang="en-US" sz="1800" dirty="0">
                <a:latin typeface="Lucida Console" panose="020B0609040504020204" pitchFamily="49" charset="0"/>
              </a:rPr>
              <a:t>  $t0, $zero, L1</a:t>
            </a:r>
            <a:br>
              <a:rPr lang="en-US" altLang="en-US" sz="1800" dirty="0">
                <a:latin typeface="Lucida Console" panose="020B0609040504020204" pitchFamily="49" charset="0"/>
              </a:rPr>
            </a:br>
            <a:r>
              <a:rPr lang="en-US" altLang="en-US" sz="1800" dirty="0"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latin typeface="Lucida Console" panose="020B0609040504020204" pitchFamily="49" charset="0"/>
              </a:rPr>
              <a:t>addi</a:t>
            </a:r>
            <a:r>
              <a:rPr lang="en-US" altLang="en-US" sz="1800" dirty="0">
                <a:latin typeface="Lucida Console" panose="020B0609040504020204" pitchFamily="49" charset="0"/>
              </a:rPr>
              <a:t> $v0, $zero, 1    # if so, result is 1</a:t>
            </a:r>
            <a:br>
              <a:rPr lang="en-US" altLang="en-US" sz="1800" dirty="0">
                <a:latin typeface="Lucida Console" panose="020B0609040504020204" pitchFamily="49" charset="0"/>
              </a:rPr>
            </a:br>
            <a:r>
              <a:rPr lang="en-US" altLang="en-US" sz="1800" dirty="0"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latin typeface="Lucida Console" panose="020B0609040504020204" pitchFamily="49" charset="0"/>
              </a:rPr>
              <a:t>addi</a:t>
            </a:r>
            <a:r>
              <a:rPr lang="en-US" altLang="en-US" sz="1800" dirty="0">
                <a:latin typeface="Lucida Console" panose="020B0609040504020204" pitchFamily="49" charset="0"/>
              </a:rPr>
              <a:t> $</a:t>
            </a:r>
            <a:r>
              <a:rPr lang="en-US" altLang="en-US" sz="1800" dirty="0" err="1">
                <a:latin typeface="Lucida Console" panose="020B0609040504020204" pitchFamily="49" charset="0"/>
              </a:rPr>
              <a:t>sp</a:t>
            </a:r>
            <a:r>
              <a:rPr lang="en-US" altLang="en-US" sz="1800" dirty="0">
                <a:latin typeface="Lucida Console" panose="020B0609040504020204" pitchFamily="49" charset="0"/>
              </a:rPr>
              <a:t>, $</a:t>
            </a:r>
            <a:r>
              <a:rPr lang="en-US" altLang="en-US" sz="1800" dirty="0" err="1">
                <a:latin typeface="Lucida Console" panose="020B0609040504020204" pitchFamily="49" charset="0"/>
              </a:rPr>
              <a:t>sp</a:t>
            </a:r>
            <a:r>
              <a:rPr lang="en-US" altLang="en-US" sz="1800" dirty="0">
                <a:latin typeface="Lucida Console" panose="020B0609040504020204" pitchFamily="49" charset="0"/>
              </a:rPr>
              <a:t>, 8      #   pop 2 items from stack</a:t>
            </a:r>
            <a:br>
              <a:rPr lang="en-US" altLang="en-US" sz="1800" dirty="0">
                <a:latin typeface="Lucida Console" panose="020B0609040504020204" pitchFamily="49" charset="0"/>
              </a:rPr>
            </a:br>
            <a:r>
              <a:rPr lang="en-US" altLang="en-US" sz="1800" dirty="0"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latin typeface="Lucida Console" panose="020B0609040504020204" pitchFamily="49" charset="0"/>
              </a:rPr>
              <a:t>jr</a:t>
            </a:r>
            <a:r>
              <a:rPr lang="en-US" altLang="en-US" sz="1800" dirty="0">
                <a:latin typeface="Lucida Console" panose="020B0609040504020204" pitchFamily="49" charset="0"/>
              </a:rPr>
              <a:t>   $</a:t>
            </a:r>
            <a:r>
              <a:rPr lang="en-US" altLang="en-US" sz="1800" dirty="0" err="1">
                <a:latin typeface="Lucida Console" panose="020B0609040504020204" pitchFamily="49" charset="0"/>
              </a:rPr>
              <a:t>ra</a:t>
            </a:r>
            <a:r>
              <a:rPr lang="en-US" altLang="en-US" sz="1800" dirty="0">
                <a:latin typeface="Lucida Console" panose="020B0609040504020204" pitchFamily="49" charset="0"/>
              </a:rPr>
              <a:t>              #   and return</a:t>
            </a:r>
            <a:br>
              <a:rPr lang="en-US" altLang="en-US" sz="1800" dirty="0">
                <a:latin typeface="Lucida Console" panose="020B0609040504020204" pitchFamily="49" charset="0"/>
              </a:rPr>
            </a:br>
            <a:r>
              <a:rPr lang="en-US" altLang="en-US" sz="1800" dirty="0">
                <a:latin typeface="Lucida Console" panose="020B0609040504020204" pitchFamily="49" charset="0"/>
              </a:rPr>
              <a:t>L1: </a:t>
            </a:r>
            <a:r>
              <a:rPr lang="en-US" altLang="en-US" sz="1800" dirty="0" err="1">
                <a:latin typeface="Lucida Console" panose="020B0609040504020204" pitchFamily="49" charset="0"/>
              </a:rPr>
              <a:t>addi</a:t>
            </a:r>
            <a:r>
              <a:rPr lang="en-US" altLang="en-US" sz="1800" dirty="0">
                <a:latin typeface="Lucida Console" panose="020B0609040504020204" pitchFamily="49" charset="0"/>
              </a:rPr>
              <a:t> $a0, $a0, -1     # else decrement n  </a:t>
            </a:r>
            <a:br>
              <a:rPr lang="en-US" altLang="en-US" sz="1800" dirty="0">
                <a:latin typeface="Lucida Console" panose="020B0609040504020204" pitchFamily="49" charset="0"/>
              </a:rPr>
            </a:br>
            <a:r>
              <a:rPr lang="en-US" altLang="en-US" sz="1800" dirty="0"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latin typeface="Lucida Console" panose="020B0609040504020204" pitchFamily="49" charset="0"/>
              </a:rPr>
              <a:t>jal</a:t>
            </a:r>
            <a:r>
              <a:rPr lang="en-US" altLang="en-US" sz="1800" dirty="0">
                <a:latin typeface="Lucida Console" panose="020B0609040504020204" pitchFamily="49" charset="0"/>
              </a:rPr>
              <a:t>  fact             # recursive call</a:t>
            </a:r>
            <a:br>
              <a:rPr lang="en-US" altLang="en-US" sz="1800" dirty="0">
                <a:latin typeface="Lucida Console" panose="020B0609040504020204" pitchFamily="49" charset="0"/>
              </a:rPr>
            </a:br>
            <a:r>
              <a:rPr lang="en-US" altLang="en-US" sz="1800" dirty="0"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latin typeface="Lucida Console" panose="020B0609040504020204" pitchFamily="49" charset="0"/>
              </a:rPr>
              <a:t>lw</a:t>
            </a:r>
            <a:r>
              <a:rPr lang="en-US" altLang="en-US" sz="1800" dirty="0">
                <a:latin typeface="Lucida Console" panose="020B0609040504020204" pitchFamily="49" charset="0"/>
              </a:rPr>
              <a:t>   $a0, 0($</a:t>
            </a:r>
            <a:r>
              <a:rPr lang="en-US" altLang="en-US" sz="1800" dirty="0" err="1">
                <a:latin typeface="Lucida Console" panose="020B0609040504020204" pitchFamily="49" charset="0"/>
              </a:rPr>
              <a:t>sp</a:t>
            </a:r>
            <a:r>
              <a:rPr lang="en-US" altLang="en-US" sz="1800" dirty="0">
                <a:latin typeface="Lucida Console" panose="020B0609040504020204" pitchFamily="49" charset="0"/>
              </a:rPr>
              <a:t>)      # restore original n</a:t>
            </a:r>
            <a:br>
              <a:rPr lang="en-US" altLang="en-US" sz="1800" dirty="0">
                <a:latin typeface="Lucida Console" panose="020B0609040504020204" pitchFamily="49" charset="0"/>
              </a:rPr>
            </a:br>
            <a:r>
              <a:rPr lang="en-US" altLang="en-US" sz="1800" dirty="0"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latin typeface="Lucida Console" panose="020B0609040504020204" pitchFamily="49" charset="0"/>
              </a:rPr>
              <a:t>lw</a:t>
            </a:r>
            <a:r>
              <a:rPr lang="en-US" altLang="en-US" sz="1800" dirty="0">
                <a:latin typeface="Lucida Console" panose="020B0609040504020204" pitchFamily="49" charset="0"/>
              </a:rPr>
              <a:t>   $</a:t>
            </a:r>
            <a:r>
              <a:rPr lang="en-US" altLang="en-US" sz="1800" dirty="0" err="1">
                <a:latin typeface="Lucida Console" panose="020B0609040504020204" pitchFamily="49" charset="0"/>
              </a:rPr>
              <a:t>ra</a:t>
            </a:r>
            <a:r>
              <a:rPr lang="en-US" altLang="en-US" sz="1800" dirty="0">
                <a:latin typeface="Lucida Console" panose="020B0609040504020204" pitchFamily="49" charset="0"/>
              </a:rPr>
              <a:t>, 4($</a:t>
            </a:r>
            <a:r>
              <a:rPr lang="en-US" altLang="en-US" sz="1800" dirty="0" err="1">
                <a:latin typeface="Lucida Console" panose="020B0609040504020204" pitchFamily="49" charset="0"/>
              </a:rPr>
              <a:t>sp</a:t>
            </a:r>
            <a:r>
              <a:rPr lang="en-US" altLang="en-US" sz="1800" dirty="0">
                <a:latin typeface="Lucida Console" panose="020B0609040504020204" pitchFamily="49" charset="0"/>
              </a:rPr>
              <a:t>)      #   and return address</a:t>
            </a:r>
            <a:br>
              <a:rPr lang="en-US" altLang="en-US" sz="1800" dirty="0">
                <a:latin typeface="Lucida Console" panose="020B0609040504020204" pitchFamily="49" charset="0"/>
              </a:rPr>
            </a:br>
            <a:r>
              <a:rPr lang="en-US" altLang="en-US" sz="1800" dirty="0"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latin typeface="Lucida Console" panose="020B0609040504020204" pitchFamily="49" charset="0"/>
              </a:rPr>
              <a:t>addi</a:t>
            </a:r>
            <a:r>
              <a:rPr lang="en-US" altLang="en-US" sz="1800" dirty="0">
                <a:latin typeface="Lucida Console" panose="020B0609040504020204" pitchFamily="49" charset="0"/>
              </a:rPr>
              <a:t> $</a:t>
            </a:r>
            <a:r>
              <a:rPr lang="en-US" altLang="en-US" sz="1800" dirty="0" err="1">
                <a:latin typeface="Lucida Console" panose="020B0609040504020204" pitchFamily="49" charset="0"/>
              </a:rPr>
              <a:t>sp</a:t>
            </a:r>
            <a:r>
              <a:rPr lang="en-US" altLang="en-US" sz="1800" dirty="0">
                <a:latin typeface="Lucida Console" panose="020B0609040504020204" pitchFamily="49" charset="0"/>
              </a:rPr>
              <a:t>, $</a:t>
            </a:r>
            <a:r>
              <a:rPr lang="en-US" altLang="en-US" sz="1800" dirty="0" err="1">
                <a:latin typeface="Lucida Console" panose="020B0609040504020204" pitchFamily="49" charset="0"/>
              </a:rPr>
              <a:t>sp</a:t>
            </a:r>
            <a:r>
              <a:rPr lang="en-US" altLang="en-US" sz="1800" dirty="0">
                <a:latin typeface="Lucida Console" panose="020B0609040504020204" pitchFamily="49" charset="0"/>
              </a:rPr>
              <a:t>, 8      # pop 2 items from stack</a:t>
            </a:r>
            <a:br>
              <a:rPr lang="en-US" altLang="en-US" sz="1800" dirty="0">
                <a:latin typeface="Lucida Console" panose="020B0609040504020204" pitchFamily="49" charset="0"/>
              </a:rPr>
            </a:br>
            <a:r>
              <a:rPr lang="en-US" altLang="en-US" sz="1800" dirty="0"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latin typeface="Lucida Console" panose="020B0609040504020204" pitchFamily="49" charset="0"/>
              </a:rPr>
              <a:t>mul</a:t>
            </a:r>
            <a:r>
              <a:rPr lang="en-US" altLang="en-US" sz="1800" dirty="0">
                <a:latin typeface="Lucida Console" panose="020B0609040504020204" pitchFamily="49" charset="0"/>
              </a:rPr>
              <a:t>  $v0, $a0, $v0    # multiply to get result</a:t>
            </a:r>
            <a:br>
              <a:rPr lang="en-US" altLang="en-US" sz="1800" dirty="0">
                <a:latin typeface="Lucida Console" panose="020B0609040504020204" pitchFamily="49" charset="0"/>
              </a:rPr>
            </a:br>
            <a:r>
              <a:rPr lang="en-US" altLang="en-US" sz="1800" dirty="0"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latin typeface="Lucida Console" panose="020B0609040504020204" pitchFamily="49" charset="0"/>
              </a:rPr>
              <a:t>jr</a:t>
            </a:r>
            <a:r>
              <a:rPr lang="en-US" altLang="en-US" sz="1800" dirty="0">
                <a:latin typeface="Lucida Console" panose="020B0609040504020204" pitchFamily="49" charset="0"/>
              </a:rPr>
              <a:t>   $</a:t>
            </a:r>
            <a:r>
              <a:rPr lang="en-US" altLang="en-US" sz="1800" dirty="0" err="1">
                <a:latin typeface="Lucida Console" panose="020B0609040504020204" pitchFamily="49" charset="0"/>
              </a:rPr>
              <a:t>ra</a:t>
            </a:r>
            <a:r>
              <a:rPr lang="en-US" altLang="en-US" sz="1800" dirty="0">
                <a:latin typeface="Lucida Console" panose="020B0609040504020204" pitchFamily="49" charset="0"/>
              </a:rPr>
              <a:t>              # and return</a:t>
            </a:r>
          </a:p>
        </p:txBody>
      </p:sp>
    </p:spTree>
    <p:extLst>
      <p:ext uri="{BB962C8B-B14F-4D97-AF65-F5344CB8AC3E}">
        <p14:creationId xmlns:p14="http://schemas.microsoft.com/office/powerpoint/2010/main" val="352293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43410613-6FBF-4683-9DC8-B5BDCDFF9A29}" type="slidenum">
              <a:rPr lang="en-AU" altLang="en-US"/>
              <a:pPr/>
              <a:t>121</a:t>
            </a:fld>
            <a:endParaRPr lang="en-AU" altLang="en-US"/>
          </a:p>
        </p:txBody>
      </p:sp>
      <p:pic>
        <p:nvPicPr>
          <p:cNvPr id="64515" name="Picture 10" descr="f02-21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1" y="1700214"/>
            <a:ext cx="6030913" cy="441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Translation and Startup</a:t>
            </a:r>
            <a:endParaRPr lang="en-AU" altLang="en-US" smtClean="0"/>
          </a:p>
        </p:txBody>
      </p:sp>
      <p:sp>
        <p:nvSpPr>
          <p:cNvPr id="64517" name="Text Box 4"/>
          <p:cNvSpPr txBox="1">
            <a:spLocks noChangeArrowheads="1"/>
          </p:cNvSpPr>
          <p:nvPr/>
        </p:nvSpPr>
        <p:spPr bwMode="auto">
          <a:xfrm>
            <a:off x="5087938" y="1989138"/>
            <a:ext cx="2736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Many compilers produce object modules directly</a:t>
            </a:r>
            <a:endParaRPr lang="en-AU" altLang="en-US"/>
          </a:p>
        </p:txBody>
      </p:sp>
      <p:sp>
        <p:nvSpPr>
          <p:cNvPr id="64518" name="AutoShape 5"/>
          <p:cNvSpPr>
            <a:spLocks/>
          </p:cNvSpPr>
          <p:nvPr/>
        </p:nvSpPr>
        <p:spPr bwMode="auto">
          <a:xfrm rot="-2520133">
            <a:off x="4800600" y="1557339"/>
            <a:ext cx="215900" cy="1800225"/>
          </a:xfrm>
          <a:prstGeom prst="rightBrace">
            <a:avLst>
              <a:gd name="adj1" fmla="val 6948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4519" name="Text Box 6"/>
          <p:cNvSpPr txBox="1">
            <a:spLocks noChangeArrowheads="1"/>
          </p:cNvSpPr>
          <p:nvPr/>
        </p:nvSpPr>
        <p:spPr bwMode="auto">
          <a:xfrm>
            <a:off x="8688388" y="4149726"/>
            <a:ext cx="15541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Static linking</a:t>
            </a:r>
            <a:endParaRPr lang="en-AU" altLang="en-US"/>
          </a:p>
        </p:txBody>
      </p:sp>
      <p:sp>
        <p:nvSpPr>
          <p:cNvPr id="64520" name="AutoShape 7"/>
          <p:cNvSpPr>
            <a:spLocks/>
          </p:cNvSpPr>
          <p:nvPr/>
        </p:nvSpPr>
        <p:spPr bwMode="auto">
          <a:xfrm>
            <a:off x="8472488" y="3573463"/>
            <a:ext cx="215900" cy="1511300"/>
          </a:xfrm>
          <a:prstGeom prst="righ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4521" name="Text Box 8"/>
          <p:cNvSpPr txBox="1">
            <a:spLocks noChangeArrowheads="1"/>
          </p:cNvSpPr>
          <p:nvPr/>
        </p:nvSpPr>
        <p:spPr bwMode="auto">
          <a:xfrm rot="5400000">
            <a:off x="8979177" y="2004219"/>
            <a:ext cx="43751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§2.12 Translating and Starting a Program</a:t>
            </a:r>
          </a:p>
        </p:txBody>
      </p:sp>
    </p:spTree>
    <p:extLst>
      <p:ext uri="{BB962C8B-B14F-4D97-AF65-F5344CB8AC3E}">
        <p14:creationId xmlns:p14="http://schemas.microsoft.com/office/powerpoint/2010/main" val="323278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F7D0862B-A400-4D1A-A055-5C773E57B48F}" type="slidenum">
              <a:rPr lang="en-AU" altLang="en-US"/>
              <a:pPr/>
              <a:t>122</a:t>
            </a:fld>
            <a:endParaRPr lang="en-AU" altLang="en-US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3" y="206376"/>
            <a:ext cx="8259762" cy="701675"/>
          </a:xfrm>
        </p:spPr>
        <p:txBody>
          <a:bodyPr/>
          <a:lstStyle/>
          <a:p>
            <a:pPr eaLnBrk="1" hangingPunct="1"/>
            <a:r>
              <a:rPr lang="en-US" altLang="en-US" sz="4000"/>
              <a:t>Assembler Pseudoinstructions</a:t>
            </a:r>
            <a:endParaRPr lang="en-AU" altLang="en-US" sz="4000"/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3409950" algn="l"/>
                <a:tab pos="4038600" algn="l"/>
              </a:tabLst>
            </a:pPr>
            <a:r>
              <a:rPr lang="en-US" altLang="en-US" smtClean="0"/>
              <a:t>Most assembler instructions represent machine instructions one-to-one</a:t>
            </a:r>
          </a:p>
          <a:p>
            <a:pPr>
              <a:tabLst>
                <a:tab pos="3409950" algn="l"/>
                <a:tab pos="4038600" algn="l"/>
              </a:tabLst>
            </a:pPr>
            <a:r>
              <a:rPr lang="en-US" altLang="en-US" smtClean="0"/>
              <a:t>Pseudoinstructions: figments of the assembler’s imagination</a:t>
            </a:r>
          </a:p>
          <a:p>
            <a:pPr>
              <a:buNone/>
              <a:tabLst>
                <a:tab pos="3409950" algn="l"/>
                <a:tab pos="4038600" algn="l"/>
              </a:tabLst>
            </a:pPr>
            <a:r>
              <a:rPr lang="en-US" altLang="en-US" sz="2400">
                <a:latin typeface="Lucida Console" panose="020B0609040504020204" pitchFamily="49" charset="0"/>
              </a:rPr>
              <a:t>	move $t0, $t1</a:t>
            </a:r>
            <a:r>
              <a:rPr lang="en-US" altLang="en-US"/>
              <a:t>	</a:t>
            </a:r>
            <a:r>
              <a:rPr lang="en-US" altLang="en-US">
                <a:cs typeface="Arial" panose="020B0604020202020204" pitchFamily="34" charset="0"/>
              </a:rPr>
              <a:t>→</a:t>
            </a:r>
            <a:r>
              <a:rPr lang="en-US" altLang="en-US"/>
              <a:t>	</a:t>
            </a:r>
            <a:r>
              <a:rPr lang="en-US" altLang="en-US" sz="2400">
                <a:latin typeface="Lucida Console" panose="020B0609040504020204" pitchFamily="49" charset="0"/>
              </a:rPr>
              <a:t>add $t0, $zero, $t1</a:t>
            </a:r>
          </a:p>
          <a:p>
            <a:pPr>
              <a:buNone/>
              <a:tabLst>
                <a:tab pos="3409950" algn="l"/>
                <a:tab pos="4038600" algn="l"/>
              </a:tabLst>
            </a:pPr>
            <a:r>
              <a:rPr lang="en-US" altLang="en-US" sz="2400">
                <a:latin typeface="Lucida Console" panose="020B0609040504020204" pitchFamily="49" charset="0"/>
              </a:rPr>
              <a:t>	blt $t0, $t1, L</a:t>
            </a:r>
            <a:r>
              <a:rPr lang="en-US" altLang="en-US"/>
              <a:t>	 </a:t>
            </a:r>
            <a:r>
              <a:rPr lang="en-US" altLang="en-US">
                <a:cs typeface="Arial" panose="020B0604020202020204" pitchFamily="34" charset="0"/>
              </a:rPr>
              <a:t>→</a:t>
            </a:r>
            <a:r>
              <a:rPr lang="en-US" altLang="en-US"/>
              <a:t> 	</a:t>
            </a:r>
            <a:r>
              <a:rPr lang="en-US" altLang="en-US" sz="2400">
                <a:latin typeface="Lucida Console" panose="020B0609040504020204" pitchFamily="49" charset="0"/>
              </a:rPr>
              <a:t>slt $at, $t0, $t1</a:t>
            </a: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>		</a:t>
            </a:r>
            <a:r>
              <a:rPr lang="en-US" altLang="en-US" sz="2400">
                <a:latin typeface="Lucida Console" panose="020B0609040504020204" pitchFamily="49" charset="0"/>
              </a:rPr>
              <a:t>bne $at, $zero, L</a:t>
            </a:r>
          </a:p>
          <a:p>
            <a:pPr lvl="1">
              <a:tabLst>
                <a:tab pos="3409950" algn="l"/>
                <a:tab pos="4038600" algn="l"/>
              </a:tabLst>
            </a:pPr>
            <a:r>
              <a:rPr lang="en-US" altLang="en-US" smtClean="0"/>
              <a:t>$at (register 1): assembler temporary</a:t>
            </a:r>
          </a:p>
        </p:txBody>
      </p:sp>
    </p:spTree>
    <p:extLst>
      <p:ext uri="{BB962C8B-B14F-4D97-AF65-F5344CB8AC3E}">
        <p14:creationId xmlns:p14="http://schemas.microsoft.com/office/powerpoint/2010/main" val="81727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F33B226B-8722-49AE-86E4-DAD697BDAFFE}" type="slidenum">
              <a:rPr lang="en-AU" altLang="en-US"/>
              <a:pPr/>
              <a:t>123</a:t>
            </a:fld>
            <a:endParaRPr lang="en-AU" altLang="en-US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Producing an Object Module</a:t>
            </a:r>
            <a:endParaRPr lang="en-AU" altLang="en-US" smtClean="0"/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Assembler (or compiler) translates program into machine instructions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Provides information for building a complete program from the pieces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Header: described contents of object module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Text segment: translated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Static data segment: data allocated for the life of the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Relocation info: for contents that depend on absolute location of loaded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Symbol table: global definitions and external refs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Debug info: for associating with source code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591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4AAE4EEF-738E-4E4A-9F56-27DC26E9BE60}" type="slidenum">
              <a:rPr lang="en-AU" altLang="en-US"/>
              <a:pPr/>
              <a:t>124</a:t>
            </a:fld>
            <a:endParaRPr lang="en-AU" altLang="en-US"/>
          </a:p>
        </p:txBody>
      </p:sp>
      <p:sp>
        <p:nvSpPr>
          <p:cNvPr id="675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Linking Object Modules</a:t>
            </a:r>
            <a:endParaRPr lang="en-AU" altLang="en-US" smtClean="0"/>
          </a:p>
        </p:txBody>
      </p:sp>
      <p:sp>
        <p:nvSpPr>
          <p:cNvPr id="6758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Produces an executable image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solidFill>
                  <a:schemeClr val="hlink"/>
                </a:solidFill>
              </a:rPr>
              <a:t>1.</a:t>
            </a:r>
            <a:r>
              <a:rPr lang="en-US" altLang="en-US" smtClean="0"/>
              <a:t>	Merges segments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solidFill>
                  <a:schemeClr val="hlink"/>
                </a:solidFill>
              </a:rPr>
              <a:t>2.</a:t>
            </a:r>
            <a:r>
              <a:rPr lang="en-US" altLang="en-US" smtClean="0"/>
              <a:t>	Resolve labels (determine their addresses)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solidFill>
                  <a:schemeClr val="hlink"/>
                </a:solidFill>
              </a:rPr>
              <a:t>3.</a:t>
            </a:r>
            <a:r>
              <a:rPr lang="en-US" altLang="en-US" smtClean="0"/>
              <a:t>	Patch location-dependent and external refs</a:t>
            </a:r>
          </a:p>
          <a:p>
            <a:pPr eaLnBrk="1" hangingPunct="1"/>
            <a:r>
              <a:rPr lang="en-US" altLang="en-US" smtClean="0"/>
              <a:t>Could leave location dependencies for fixing by a relocating loader</a:t>
            </a:r>
          </a:p>
          <a:p>
            <a:pPr lvl="1" eaLnBrk="1" hangingPunct="1"/>
            <a:r>
              <a:rPr lang="en-US" altLang="en-US" smtClean="0"/>
              <a:t>But with virtual memory, no need to do this</a:t>
            </a:r>
          </a:p>
          <a:p>
            <a:pPr lvl="1" eaLnBrk="1" hangingPunct="1"/>
            <a:r>
              <a:rPr lang="en-US" altLang="en-US" smtClean="0"/>
              <a:t>Program can be loaded into absolute location in virtual memory space</a:t>
            </a:r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23575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D7F792E5-9811-47FD-8667-927D3AA2D650}" type="slidenum">
              <a:rPr lang="en-AU" altLang="en-US"/>
              <a:pPr/>
              <a:t>125</a:t>
            </a:fld>
            <a:endParaRPr lang="en-AU" altLang="en-US"/>
          </a:p>
        </p:txBody>
      </p:sp>
      <p:sp>
        <p:nvSpPr>
          <p:cNvPr id="686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Loading a Program</a:t>
            </a:r>
            <a:endParaRPr lang="en-AU" altLang="en-US" smtClean="0"/>
          </a:p>
        </p:txBody>
      </p:sp>
      <p:sp>
        <p:nvSpPr>
          <p:cNvPr id="6861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Load from image file on disk into memory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solidFill>
                  <a:schemeClr val="hlink"/>
                </a:solidFill>
              </a:rPr>
              <a:t>1.</a:t>
            </a:r>
            <a:r>
              <a:rPr lang="en-US" altLang="en-US" smtClean="0"/>
              <a:t>	Read header to determine segment sizes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solidFill>
                  <a:schemeClr val="hlink"/>
                </a:solidFill>
              </a:rPr>
              <a:t>2.</a:t>
            </a:r>
            <a:r>
              <a:rPr lang="en-US" altLang="en-US" smtClean="0"/>
              <a:t>	Create virtual address space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solidFill>
                  <a:schemeClr val="hlink"/>
                </a:solidFill>
              </a:rPr>
              <a:t>3.</a:t>
            </a:r>
            <a:r>
              <a:rPr lang="en-US" altLang="en-US" smtClean="0"/>
              <a:t>	Copy text and initialized data into memory</a:t>
            </a:r>
          </a:p>
          <a:p>
            <a:pPr lvl="2" eaLnBrk="1" hangingPunct="1"/>
            <a:r>
              <a:rPr lang="en-US" altLang="en-US" smtClean="0"/>
              <a:t>Or set page table entries so they can be faulted in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solidFill>
                  <a:schemeClr val="hlink"/>
                </a:solidFill>
              </a:rPr>
              <a:t>4.</a:t>
            </a:r>
            <a:r>
              <a:rPr lang="en-US" altLang="en-US" smtClean="0"/>
              <a:t>	Set up arguments on stack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solidFill>
                  <a:schemeClr val="hlink"/>
                </a:solidFill>
              </a:rPr>
              <a:t>5.</a:t>
            </a:r>
            <a:r>
              <a:rPr lang="en-US" altLang="en-US" smtClean="0"/>
              <a:t>	Initialize registers (including $sp, $fp, $gp)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solidFill>
                  <a:schemeClr val="hlink"/>
                </a:solidFill>
              </a:rPr>
              <a:t>6.</a:t>
            </a:r>
            <a:r>
              <a:rPr lang="en-US" altLang="en-US" smtClean="0"/>
              <a:t>	Jump to startup routine</a:t>
            </a:r>
          </a:p>
          <a:p>
            <a:pPr lvl="2" eaLnBrk="1" hangingPunct="1"/>
            <a:r>
              <a:rPr lang="en-US" altLang="en-US" smtClean="0"/>
              <a:t>Copies arguments to $a0, … and calls main</a:t>
            </a:r>
          </a:p>
          <a:p>
            <a:pPr lvl="2" eaLnBrk="1" hangingPunct="1"/>
            <a:r>
              <a:rPr lang="en-US" altLang="en-US" smtClean="0"/>
              <a:t>When main returns, do exit syscall</a:t>
            </a:r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240064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F0DCB874-2982-4416-B3C3-7312C98F1CB0}" type="slidenum">
              <a:rPr lang="en-AU" altLang="en-US"/>
              <a:pPr/>
              <a:t>126</a:t>
            </a:fld>
            <a:endParaRPr lang="en-AU" altLang="en-US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Dynamic Linking</a:t>
            </a:r>
            <a:endParaRPr lang="en-AU" altLang="en-US" smtClean="0"/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Only link/load library procedure when it is called</a:t>
            </a:r>
          </a:p>
          <a:p>
            <a:pPr lvl="1" eaLnBrk="1" hangingPunct="1"/>
            <a:r>
              <a:rPr lang="en-US" altLang="en-US" smtClean="0"/>
              <a:t>Requires procedure code to be relocatable</a:t>
            </a:r>
          </a:p>
          <a:p>
            <a:pPr lvl="1" eaLnBrk="1" hangingPunct="1"/>
            <a:r>
              <a:rPr lang="en-US" altLang="en-US" smtClean="0"/>
              <a:t>Avoids image bloat caused by static linking of all (transitively) referenced libraries</a:t>
            </a:r>
          </a:p>
          <a:p>
            <a:pPr lvl="1" eaLnBrk="1" hangingPunct="1"/>
            <a:r>
              <a:rPr lang="en-US" altLang="en-US" smtClean="0"/>
              <a:t>Automatically picks up new library versions</a:t>
            </a:r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96397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54E1DFB3-736E-4A2C-AFD4-F6DCDF496F77}" type="slidenum">
              <a:rPr lang="en-AU" altLang="en-US"/>
              <a:pPr/>
              <a:t>127</a:t>
            </a:fld>
            <a:endParaRPr lang="en-AU" altLang="en-US"/>
          </a:p>
        </p:txBody>
      </p:sp>
      <p:sp>
        <p:nvSpPr>
          <p:cNvPr id="4103" name="Rectangle 2"/>
          <p:cNvSpPr>
            <a:spLocks noGrp="1" noChangeArrowheads="1"/>
          </p:cNvSpPr>
          <p:nvPr>
            <p:ph type="title"/>
          </p:nvPr>
        </p:nvSpPr>
        <p:spPr>
          <a:xfrm>
            <a:off x="2324100" y="130969"/>
            <a:ext cx="9029700" cy="1325563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Effect of Compiler Optimization</a:t>
            </a:r>
            <a:endParaRPr lang="en-AU" altLang="en-US" sz="4000" dirty="0"/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1924050" y="1774826"/>
          <a:ext cx="3829050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8" name="Chart" r:id="rId4" imgW="3828944" imgH="2333625" progId="MSGraph.Chart.8">
                  <p:embed followColorScheme="full"/>
                </p:oleObj>
              </mc:Choice>
              <mc:Fallback>
                <p:oleObj name="Chart" r:id="rId4" imgW="3828944" imgH="2333625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1774826"/>
                        <a:ext cx="3829050" cy="233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4"/>
          <p:cNvGraphicFramePr>
            <a:graphicFrameLocks noChangeAspect="1"/>
          </p:cNvGraphicFramePr>
          <p:nvPr/>
        </p:nvGraphicFramePr>
        <p:xfrm>
          <a:off x="1924050" y="4044951"/>
          <a:ext cx="3771900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9" name="Chart" r:id="rId6" imgW="3772006" imgH="2333625" progId="MSGraph.Chart.8">
                  <p:embed followColorScheme="full"/>
                </p:oleObj>
              </mc:Choice>
              <mc:Fallback>
                <p:oleObj name="Chart" r:id="rId6" imgW="3772006" imgH="2333625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4044951"/>
                        <a:ext cx="3771900" cy="233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5"/>
          <p:cNvGraphicFramePr>
            <a:graphicFrameLocks noChangeAspect="1"/>
          </p:cNvGraphicFramePr>
          <p:nvPr/>
        </p:nvGraphicFramePr>
        <p:xfrm>
          <a:off x="5808663" y="1773239"/>
          <a:ext cx="3771900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0" name="Chart" r:id="rId8" imgW="3772006" imgH="2333625" progId="MSGraph.Chart.8">
                  <p:embed followColorScheme="full"/>
                </p:oleObj>
              </mc:Choice>
              <mc:Fallback>
                <p:oleObj name="Chart" r:id="rId8" imgW="3772006" imgH="2333625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8663" y="1773239"/>
                        <a:ext cx="3771900" cy="233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6"/>
          <p:cNvGraphicFramePr>
            <a:graphicFrameLocks noChangeAspect="1"/>
          </p:cNvGraphicFramePr>
          <p:nvPr/>
        </p:nvGraphicFramePr>
        <p:xfrm>
          <a:off x="5951538" y="4048126"/>
          <a:ext cx="3829050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1" name="Chart" r:id="rId10" imgW="3828944" imgH="2333625" progId="MSGraph.Chart.8">
                  <p:embed followColorScheme="full"/>
                </p:oleObj>
              </mc:Choice>
              <mc:Fallback>
                <p:oleObj name="Chart" r:id="rId10" imgW="3828944" imgH="2333625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1538" y="4048126"/>
                        <a:ext cx="3829050" cy="233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Text Box 7"/>
          <p:cNvSpPr txBox="1">
            <a:spLocks noChangeArrowheads="1"/>
          </p:cNvSpPr>
          <p:nvPr/>
        </p:nvSpPr>
        <p:spPr bwMode="auto">
          <a:xfrm>
            <a:off x="3432175" y="1268414"/>
            <a:ext cx="473075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Compiled with gcc for Pentium 4 under Linux</a:t>
            </a:r>
            <a:endParaRPr lang="en-AU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45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7EB7E0CF-4E67-470A-AFD8-F1361A7FB52E}" type="slidenum">
              <a:rPr lang="en-AU" altLang="en-US"/>
              <a:pPr/>
              <a:t>128</a:t>
            </a:fld>
            <a:endParaRPr lang="en-AU" altLang="en-US"/>
          </a:p>
        </p:txBody>
      </p:sp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3" y="266700"/>
            <a:ext cx="8259762" cy="641350"/>
          </a:xfrm>
        </p:spPr>
        <p:txBody>
          <a:bodyPr/>
          <a:lstStyle/>
          <a:p>
            <a:pPr eaLnBrk="1" hangingPunct="1"/>
            <a:r>
              <a:rPr lang="en-US" altLang="en-US" sz="3600"/>
              <a:t>Effect of Language and Algorithm</a:t>
            </a:r>
            <a:endParaRPr lang="en-AU" altLang="en-US" sz="3600"/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6893444"/>
              </p:ext>
            </p:extLst>
          </p:nvPr>
        </p:nvGraphicFramePr>
        <p:xfrm>
          <a:off x="2075380" y="1125539"/>
          <a:ext cx="7294651" cy="17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2" name="Chart" r:id="rId4" imgW="5086403" imgH="1943206" progId="MSGraph.Chart.8">
                  <p:embed followColorScheme="full"/>
                </p:oleObj>
              </mc:Choice>
              <mc:Fallback>
                <p:oleObj name="Chart" r:id="rId4" imgW="5086403" imgH="1943206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5380" y="1125539"/>
                        <a:ext cx="7294651" cy="179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2721735"/>
              </p:ext>
            </p:extLst>
          </p:nvPr>
        </p:nvGraphicFramePr>
        <p:xfrm>
          <a:off x="2075380" y="2852739"/>
          <a:ext cx="7294651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3" name="Chart" r:id="rId6" imgW="5086403" imgH="1943206" progId="MSGraph.Chart.8">
                  <p:embed followColorScheme="full"/>
                </p:oleObj>
              </mc:Choice>
              <mc:Fallback>
                <p:oleObj name="Chart" r:id="rId6" imgW="5086403" imgH="1943206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5380" y="2852739"/>
                        <a:ext cx="7294651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4949298"/>
              </p:ext>
            </p:extLst>
          </p:nvPr>
        </p:nvGraphicFramePr>
        <p:xfrm>
          <a:off x="2650733" y="4652964"/>
          <a:ext cx="6719297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4" name="Chart" r:id="rId8" imgW="5086403" imgH="1943206" progId="MSGraph.Chart.8">
                  <p:embed followColorScheme="full"/>
                </p:oleObj>
              </mc:Choice>
              <mc:Fallback>
                <p:oleObj name="Chart" r:id="rId8" imgW="5086403" imgH="1943206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0733" y="4652964"/>
                        <a:ext cx="6719297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378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F5906109-E3A5-4934-A2BE-E8B6DF9EFC01}" type="slidenum">
              <a:rPr lang="en-AU" altLang="en-US"/>
              <a:pPr/>
              <a:t>129</a:t>
            </a:fld>
            <a:endParaRPr lang="en-AU" altLang="en-US"/>
          </a:p>
        </p:txBody>
      </p:sp>
      <p:sp>
        <p:nvSpPr>
          <p:cNvPr id="7782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Lessons Learnt</a:t>
            </a:r>
            <a:endParaRPr lang="en-AU" altLang="en-US" smtClean="0"/>
          </a:p>
        </p:txBody>
      </p:sp>
      <p:sp>
        <p:nvSpPr>
          <p:cNvPr id="7782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Instruction count and CPI are not good performance indicators in isolation</a:t>
            </a:r>
          </a:p>
          <a:p>
            <a:pPr eaLnBrk="1" hangingPunct="1"/>
            <a:r>
              <a:rPr lang="en-US" altLang="en-US" smtClean="0"/>
              <a:t>Compiler optimizations are sensitive to the algorithm</a:t>
            </a:r>
          </a:p>
          <a:p>
            <a:pPr eaLnBrk="1" hangingPunct="1"/>
            <a:r>
              <a:rPr lang="en-US" altLang="en-US" smtClean="0"/>
              <a:t>Java/JIT compiled code is significantly faster than JVM interpreted</a:t>
            </a:r>
          </a:p>
          <a:p>
            <a:pPr lvl="1" eaLnBrk="1" hangingPunct="1"/>
            <a:r>
              <a:rPr lang="en-US" altLang="en-US" smtClean="0"/>
              <a:t>Comparable to optimized C in some cases</a:t>
            </a:r>
            <a:endParaRPr lang="en-AU" altLang="en-US" smtClean="0"/>
          </a:p>
          <a:p>
            <a:pPr eaLnBrk="1" hangingPunct="1"/>
            <a:r>
              <a:rPr lang="en-US" altLang="en-US" smtClean="0"/>
              <a:t>Nothing can fix a dumb algorithm!</a:t>
            </a:r>
          </a:p>
        </p:txBody>
      </p:sp>
    </p:spTree>
    <p:extLst>
      <p:ext uri="{BB962C8B-B14F-4D97-AF65-F5344CB8AC3E}">
        <p14:creationId xmlns:p14="http://schemas.microsoft.com/office/powerpoint/2010/main" val="383355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View of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828800" y="1219200"/>
            <a:ext cx="5486400" cy="4937760"/>
          </a:xfrm>
        </p:spPr>
        <p:txBody>
          <a:bodyPr>
            <a:normAutofit/>
          </a:bodyPr>
          <a:lstStyle/>
          <a:p>
            <a:r>
              <a:rPr lang="en-US" sz="2000" dirty="0"/>
              <a:t>When we refer to memory locations by address, we can only do so in units of bytes, halfwords or words</a:t>
            </a:r>
          </a:p>
          <a:p>
            <a:r>
              <a:rPr lang="en-US" sz="2000" dirty="0" err="1"/>
              <a:t>Halfwords</a:t>
            </a:r>
            <a:endParaRPr lang="en-US" sz="2000" dirty="0"/>
          </a:p>
          <a:p>
            <a:pPr lvl="1"/>
            <a:r>
              <a:rPr lang="en-US" sz="2000" dirty="0"/>
              <a:t>16 bits = 2 bytes = 1 </a:t>
            </a:r>
            <a:r>
              <a:rPr lang="en-US" sz="2000" dirty="0" err="1">
                <a:solidFill>
                  <a:srgbClr val="1F497D"/>
                </a:solidFill>
              </a:rPr>
              <a:t>halfword</a:t>
            </a:r>
            <a:endParaRPr lang="en-US" sz="2000" dirty="0">
              <a:solidFill>
                <a:srgbClr val="1F497D"/>
              </a:solidFill>
            </a:endParaRPr>
          </a:p>
          <a:p>
            <a:pPr lvl="1"/>
            <a:r>
              <a:rPr lang="en-US" sz="2000" dirty="0"/>
              <a:t>We have four halfwords:</a:t>
            </a:r>
          </a:p>
          <a:p>
            <a:pPr lvl="2"/>
            <a:r>
              <a:rPr lang="en-US" sz="1600" dirty="0" err="1"/>
              <a:t>0x20000000</a:t>
            </a:r>
            <a:endParaRPr lang="en-US" sz="1600" dirty="0"/>
          </a:p>
          <a:p>
            <a:pPr lvl="2"/>
            <a:r>
              <a:rPr lang="en-US" sz="1600" dirty="0" err="1"/>
              <a:t>0x20000002</a:t>
            </a:r>
            <a:endParaRPr lang="en-US" sz="1600" dirty="0"/>
          </a:p>
          <a:p>
            <a:pPr lvl="2"/>
            <a:r>
              <a:rPr lang="en-US" sz="1600" dirty="0" err="1"/>
              <a:t>0x20000004</a:t>
            </a:r>
            <a:endParaRPr lang="en-US" sz="1600" dirty="0"/>
          </a:p>
          <a:p>
            <a:pPr lvl="2"/>
            <a:r>
              <a:rPr lang="en-US" sz="1600" dirty="0" err="1"/>
              <a:t>0x20000006</a:t>
            </a:r>
            <a:endParaRPr lang="en-US" sz="1600" dirty="0"/>
          </a:p>
          <a:p>
            <a:pPr lvl="1"/>
            <a:r>
              <a:rPr lang="en-US" sz="2000" dirty="0"/>
              <a:t>Can you store a halfword anywhere?  </a:t>
            </a:r>
            <a:r>
              <a:rPr lang="en-US" sz="2000" b="1" dirty="0">
                <a:solidFill>
                  <a:schemeClr val="accent2"/>
                </a:solidFill>
              </a:rPr>
              <a:t>NO.</a:t>
            </a:r>
          </a:p>
          <a:p>
            <a:pPr lvl="1"/>
            <a:r>
              <a:rPr lang="en-US" sz="2000" dirty="0"/>
              <a:t>A halfword can only be stored at an address that's divisible by 2.</a:t>
            </a:r>
          </a:p>
          <a:p>
            <a:pPr lvl="1"/>
            <a:r>
              <a:rPr lang="en-US" sz="2000" dirty="0"/>
              <a:t>Memory address of a halfword is the lowest address of its two bytes.</a:t>
            </a:r>
          </a:p>
          <a:p>
            <a:pPr lvl="1"/>
            <a:endParaRPr lang="en-US" sz="2000" dirty="0"/>
          </a:p>
          <a:p>
            <a:pPr lvl="1"/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13</a:t>
            </a:fld>
            <a:endParaRPr kumimoji="0"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7126940" y="1307068"/>
            <a:ext cx="3030946" cy="4865132"/>
            <a:chOff x="5943600" y="1307068"/>
            <a:chExt cx="2690286" cy="4865132"/>
          </a:xfrm>
        </p:grpSpPr>
        <p:sp>
          <p:nvSpPr>
            <p:cNvPr id="5" name="Rectangle 4"/>
            <p:cNvSpPr/>
            <p:nvPr/>
          </p:nvSpPr>
          <p:spPr>
            <a:xfrm>
              <a:off x="7342456" y="2690336"/>
              <a:ext cx="1289400" cy="369332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01110010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344136" y="3059222"/>
              <a:ext cx="1289400" cy="369332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00100101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343951" y="3426936"/>
              <a:ext cx="1289400" cy="369332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11100010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342456" y="3795822"/>
              <a:ext cx="1289400" cy="369332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10000100</a:t>
              </a:r>
              <a:endParaRPr lang="pl-PL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342806" y="4163536"/>
              <a:ext cx="1289400" cy="369332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01100001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44486" y="4532422"/>
              <a:ext cx="1289400" cy="369332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10001111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44301" y="4900136"/>
              <a:ext cx="1289400" cy="369332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00010010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42806" y="5269022"/>
              <a:ext cx="1289400" cy="369332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10010100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4" name="Straight Connector 13"/>
            <p:cNvCxnSpPr>
              <a:stCxn id="31" idx="0"/>
              <a:endCxn id="5" idx="1"/>
            </p:cNvCxnSpPr>
            <p:nvPr/>
          </p:nvCxnSpPr>
          <p:spPr>
            <a:xfrm>
              <a:off x="7342456" y="2434633"/>
              <a:ext cx="0" cy="440369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31" idx="3"/>
              <a:endCxn id="5" idx="3"/>
            </p:cNvCxnSpPr>
            <p:nvPr/>
          </p:nvCxnSpPr>
          <p:spPr>
            <a:xfrm>
              <a:off x="8628331" y="2225175"/>
              <a:ext cx="3525" cy="649827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2" idx="1"/>
              <a:endCxn id="34" idx="0"/>
            </p:cNvCxnSpPr>
            <p:nvPr/>
          </p:nvCxnSpPr>
          <p:spPr>
            <a:xfrm flipH="1">
              <a:off x="7342456" y="5453688"/>
              <a:ext cx="350" cy="574013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2" idx="3"/>
              <a:endCxn id="34" idx="3"/>
            </p:cNvCxnSpPr>
            <p:nvPr/>
          </p:nvCxnSpPr>
          <p:spPr>
            <a:xfrm flipH="1">
              <a:off x="8628331" y="5453688"/>
              <a:ext cx="3875" cy="364555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reeform 30"/>
            <p:cNvSpPr/>
            <p:nvPr/>
          </p:nvSpPr>
          <p:spPr>
            <a:xfrm>
              <a:off x="7342456" y="2221468"/>
              <a:ext cx="1285875" cy="213783"/>
            </a:xfrm>
            <a:custGeom>
              <a:avLst/>
              <a:gdLst>
                <a:gd name="connsiteX0" fmla="*/ 0 w 1285875"/>
                <a:gd name="connsiteY0" fmla="*/ 365125 h 366183"/>
                <a:gd name="connsiteX1" fmla="*/ 428625 w 1285875"/>
                <a:gd name="connsiteY1" fmla="*/ 0 h 366183"/>
                <a:gd name="connsiteX2" fmla="*/ 885825 w 1285875"/>
                <a:gd name="connsiteY2" fmla="*/ 365125 h 366183"/>
                <a:gd name="connsiteX3" fmla="*/ 1285875 w 1285875"/>
                <a:gd name="connsiteY3" fmla="*/ 6350 h 36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75" h="366183">
                  <a:moveTo>
                    <a:pt x="0" y="365125"/>
                  </a:moveTo>
                  <a:cubicBezTo>
                    <a:pt x="140494" y="182562"/>
                    <a:pt x="280988" y="0"/>
                    <a:pt x="428625" y="0"/>
                  </a:cubicBezTo>
                  <a:cubicBezTo>
                    <a:pt x="576262" y="0"/>
                    <a:pt x="742950" y="364067"/>
                    <a:pt x="885825" y="365125"/>
                  </a:cubicBezTo>
                  <a:cubicBezTo>
                    <a:pt x="1028700" y="366183"/>
                    <a:pt x="1233488" y="58737"/>
                    <a:pt x="1285875" y="6350"/>
                  </a:cubicBezTo>
                </a:path>
              </a:pathLst>
            </a:cu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>
              <a:off x="7342456" y="5814536"/>
              <a:ext cx="1285875" cy="213783"/>
            </a:xfrm>
            <a:custGeom>
              <a:avLst/>
              <a:gdLst>
                <a:gd name="connsiteX0" fmla="*/ 0 w 1285875"/>
                <a:gd name="connsiteY0" fmla="*/ 365125 h 366183"/>
                <a:gd name="connsiteX1" fmla="*/ 428625 w 1285875"/>
                <a:gd name="connsiteY1" fmla="*/ 0 h 366183"/>
                <a:gd name="connsiteX2" fmla="*/ 885825 w 1285875"/>
                <a:gd name="connsiteY2" fmla="*/ 365125 h 366183"/>
                <a:gd name="connsiteX3" fmla="*/ 1285875 w 1285875"/>
                <a:gd name="connsiteY3" fmla="*/ 6350 h 36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75" h="366183">
                  <a:moveTo>
                    <a:pt x="0" y="365125"/>
                  </a:moveTo>
                  <a:cubicBezTo>
                    <a:pt x="140494" y="182562"/>
                    <a:pt x="280988" y="0"/>
                    <a:pt x="428625" y="0"/>
                  </a:cubicBezTo>
                  <a:cubicBezTo>
                    <a:pt x="576262" y="0"/>
                    <a:pt x="742950" y="364067"/>
                    <a:pt x="885825" y="365125"/>
                  </a:cubicBezTo>
                  <a:cubicBezTo>
                    <a:pt x="1028700" y="366183"/>
                    <a:pt x="1233488" y="58737"/>
                    <a:pt x="1285875" y="6350"/>
                  </a:cubicBezTo>
                </a:path>
              </a:pathLst>
            </a:cu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943600" y="5802868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Low Address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943600" y="2145268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High Address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943600" y="2690336"/>
              <a:ext cx="1365600" cy="646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0x20000007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945280" y="3059222"/>
              <a:ext cx="1365600" cy="646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0x20000006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945095" y="3426936"/>
              <a:ext cx="1365600" cy="646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0x20000005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943600" y="3795822"/>
              <a:ext cx="1365600" cy="646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0x20000004</a:t>
              </a:r>
              <a:endParaRPr lang="pl-PL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943950" y="4163536"/>
              <a:ext cx="1365600" cy="646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0x20000003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945630" y="4532422"/>
              <a:ext cx="1365600" cy="646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0x20000002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945445" y="4900136"/>
              <a:ext cx="1365600" cy="646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43950" y="5269022"/>
              <a:ext cx="1365600" cy="646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13" name="Group 63"/>
            <p:cNvGrpSpPr/>
            <p:nvPr/>
          </p:nvGrpSpPr>
          <p:grpSpPr>
            <a:xfrm>
              <a:off x="7327900" y="1307068"/>
              <a:ext cx="1295400" cy="794266"/>
              <a:chOff x="3124200" y="4191000"/>
              <a:chExt cx="1295400" cy="794266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3124200" y="4191000"/>
                <a:ext cx="1289400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8 bits</a:t>
                </a:r>
                <a:endParaRPr lang="pl-P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55" name="Straight Connector 54"/>
              <p:cNvCxnSpPr>
                <a:stCxn id="53" idx="1"/>
              </p:cNvCxnSpPr>
              <p:nvPr/>
            </p:nvCxnSpPr>
            <p:spPr>
              <a:xfrm>
                <a:off x="3124200" y="4375666"/>
                <a:ext cx="0" cy="609600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53" idx="3"/>
              </p:cNvCxnSpPr>
              <p:nvPr/>
            </p:nvCxnSpPr>
            <p:spPr>
              <a:xfrm>
                <a:off x="4413600" y="4375666"/>
                <a:ext cx="1588" cy="609600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124200" y="4648200"/>
                <a:ext cx="1295400" cy="1588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arrow" w="lg" len="med"/>
                <a:tailEnd type="arrow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Rectangle 43"/>
          <p:cNvSpPr/>
          <p:nvPr/>
        </p:nvSpPr>
        <p:spPr>
          <a:xfrm>
            <a:off x="8794750" y="4930775"/>
            <a:ext cx="1447800" cy="6858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788400" y="3429000"/>
            <a:ext cx="1447800" cy="6858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791575" y="4168775"/>
            <a:ext cx="1447800" cy="6858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785225" y="2692400"/>
            <a:ext cx="1447800" cy="6858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990165" y="5983099"/>
            <a:ext cx="516366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2100" dirty="0" err="1"/>
              <a:t>Halfword</a:t>
            </a:r>
            <a:r>
              <a:rPr lang="en-US" sz="2100" dirty="0"/>
              <a:t>-address mod 2 = 0</a:t>
            </a:r>
          </a:p>
        </p:txBody>
      </p:sp>
    </p:spTree>
    <p:extLst>
      <p:ext uri="{BB962C8B-B14F-4D97-AF65-F5344CB8AC3E}">
        <p14:creationId xmlns:p14="http://schemas.microsoft.com/office/powerpoint/2010/main" val="93788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EA51AF20-56ED-46FF-894F-FF43C324EF83}" type="slidenum">
              <a:rPr lang="en-AU" altLang="en-US"/>
              <a:pPr/>
              <a:t>130</a:t>
            </a:fld>
            <a:endParaRPr lang="en-AU" altLang="en-US"/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2026149" y="0"/>
            <a:ext cx="9029700" cy="1325563"/>
          </a:xfrm>
        </p:spPr>
        <p:txBody>
          <a:bodyPr/>
          <a:lstStyle/>
          <a:p>
            <a:pPr eaLnBrk="1" hangingPunct="1"/>
            <a:r>
              <a:rPr lang="en-AU" altLang="en-US" dirty="0" smtClean="0"/>
              <a:t>ARM &amp; MIPS Similarities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9"/>
            <a:ext cx="8270875" cy="9350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AU" altLang="en-US"/>
              <a:t>ARM: the most popular embedded core</a:t>
            </a:r>
          </a:p>
          <a:p>
            <a:pPr eaLnBrk="1" hangingPunct="1">
              <a:lnSpc>
                <a:spcPct val="80000"/>
              </a:lnSpc>
            </a:pPr>
            <a:r>
              <a:rPr lang="en-AU" altLang="en-US"/>
              <a:t>Similar basic set of instructions to MIPS</a:t>
            </a:r>
          </a:p>
        </p:txBody>
      </p:sp>
      <p:sp>
        <p:nvSpPr>
          <p:cNvPr id="81925" name="Text Box 4"/>
          <p:cNvSpPr txBox="1">
            <a:spLocks noChangeArrowheads="1"/>
          </p:cNvSpPr>
          <p:nvPr/>
        </p:nvSpPr>
        <p:spPr bwMode="auto">
          <a:xfrm rot="5400000">
            <a:off x="8639969" y="1661319"/>
            <a:ext cx="36893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§2.16 Real Stuff: ARM Instructions</a:t>
            </a:r>
          </a:p>
        </p:txBody>
      </p:sp>
      <p:graphicFrame>
        <p:nvGraphicFramePr>
          <p:cNvPr id="420939" name="Group 75"/>
          <p:cNvGraphicFramePr>
            <a:graphicFrameLocks noGrp="1"/>
          </p:cNvGraphicFramePr>
          <p:nvPr/>
        </p:nvGraphicFramePr>
        <p:xfrm>
          <a:off x="2279650" y="2133600"/>
          <a:ext cx="7632700" cy="3976688"/>
        </p:xfrm>
        <a:graphic>
          <a:graphicData uri="http://schemas.openxmlformats.org/drawingml/2006/table">
            <a:tbl>
              <a:tblPr/>
              <a:tblGrid>
                <a:gridCol w="3482975"/>
                <a:gridCol w="2076450"/>
                <a:gridCol w="2073275"/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Date announced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Instruction 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 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 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Address space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32-bit flat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32-bit flat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alignment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Aligned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Aligned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addressing modes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Registers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× 32-bit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31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× 32-bit</a:t>
                      </a:r>
                      <a:endParaRPr kumimoji="0" lang="en-A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Input/output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Memory mapped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Memory mapped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09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8CFFC9B5-802F-48E8-BDAB-F916142A504E}" type="slidenum">
              <a:rPr lang="en-AU" altLang="en-US"/>
              <a:pPr/>
              <a:t>131</a:t>
            </a:fld>
            <a:endParaRPr lang="en-AU" altLang="en-US"/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Compare and Branch in ARM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Uses condition codes for result of an arithmetic/logical instruction</a:t>
            </a:r>
          </a:p>
          <a:p>
            <a:pPr lvl="1" eaLnBrk="1" hangingPunct="1"/>
            <a:r>
              <a:rPr lang="en-AU" altLang="en-US" smtClean="0"/>
              <a:t>Negative, zero, carry, overflow</a:t>
            </a:r>
          </a:p>
          <a:p>
            <a:pPr lvl="1" eaLnBrk="1" hangingPunct="1"/>
            <a:r>
              <a:rPr lang="en-AU" altLang="en-US" smtClean="0"/>
              <a:t>Compare instructions to set condition codes without keeping the result</a:t>
            </a:r>
          </a:p>
          <a:p>
            <a:pPr eaLnBrk="1" hangingPunct="1"/>
            <a:r>
              <a:rPr lang="en-AU" altLang="en-US" smtClean="0"/>
              <a:t>Each instruction can be conditional</a:t>
            </a:r>
          </a:p>
          <a:p>
            <a:pPr lvl="1" eaLnBrk="1" hangingPunct="1"/>
            <a:r>
              <a:rPr lang="en-AU" altLang="en-US" smtClean="0"/>
              <a:t>Top 4 bits of instruction word: condition value</a:t>
            </a:r>
          </a:p>
          <a:p>
            <a:pPr lvl="1" eaLnBrk="1" hangingPunct="1"/>
            <a:r>
              <a:rPr lang="en-AU" altLang="en-US" smtClean="0"/>
              <a:t>Can avoid branches over single instructions</a:t>
            </a:r>
          </a:p>
        </p:txBody>
      </p:sp>
    </p:spTree>
    <p:extLst>
      <p:ext uri="{BB962C8B-B14F-4D97-AF65-F5344CB8AC3E}">
        <p14:creationId xmlns:p14="http://schemas.microsoft.com/office/powerpoint/2010/main" val="289708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C9D7672E-3C72-4659-9AFB-106D98E8110E}" type="slidenum">
              <a:rPr lang="en-AU" altLang="en-US"/>
              <a:pPr/>
              <a:t>132</a:t>
            </a:fld>
            <a:endParaRPr lang="en-AU" altLang="en-US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>
          <a:xfrm>
            <a:off x="2211085" y="118546"/>
            <a:ext cx="9029700" cy="831228"/>
          </a:xfrm>
        </p:spPr>
        <p:txBody>
          <a:bodyPr/>
          <a:lstStyle/>
          <a:p>
            <a:pPr eaLnBrk="1" hangingPunct="1"/>
            <a:r>
              <a:rPr lang="en-AU" altLang="en-US" dirty="0" smtClean="0"/>
              <a:t>Instruction Encoding</a:t>
            </a:r>
          </a:p>
        </p:txBody>
      </p:sp>
      <p:pic>
        <p:nvPicPr>
          <p:cNvPr id="83972" name="Picture 4" descr="f02-34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607" y="949774"/>
            <a:ext cx="8486454" cy="5406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80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613158DA-E847-40C2-B25A-F6E540608AEF}" type="slidenum">
              <a:rPr lang="en-AU" altLang="en-US"/>
              <a:pPr/>
              <a:t>133</a:t>
            </a:fld>
            <a:endParaRPr lang="en-AU" altLang="en-US"/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Basic x86 Registers</a:t>
            </a:r>
          </a:p>
        </p:txBody>
      </p:sp>
      <p:pic>
        <p:nvPicPr>
          <p:cNvPr id="88068" name="Picture 5" descr="f02-36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50" y="1196976"/>
            <a:ext cx="5024438" cy="507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 rot="5400000">
            <a:off x="9395619" y="1774032"/>
            <a:ext cx="35496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§2.17 Real Stuff: x86 Instructions</a:t>
            </a:r>
          </a:p>
        </p:txBody>
      </p:sp>
    </p:spTree>
    <p:extLst>
      <p:ext uri="{BB962C8B-B14F-4D97-AF65-F5344CB8AC3E}">
        <p14:creationId xmlns:p14="http://schemas.microsoft.com/office/powerpoint/2010/main" val="182947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70DB10B5-4FFE-43BB-AA07-AA102C639B15}" type="slidenum">
              <a:rPr lang="en-AU" altLang="en-US"/>
              <a:pPr/>
              <a:t>134</a:t>
            </a:fld>
            <a:endParaRPr lang="en-AU" altLang="en-US"/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>
          <a:xfrm>
            <a:off x="2324100" y="255591"/>
            <a:ext cx="9029700" cy="869948"/>
          </a:xfrm>
        </p:spPr>
        <p:txBody>
          <a:bodyPr/>
          <a:lstStyle/>
          <a:p>
            <a:pPr eaLnBrk="1" hangingPunct="1"/>
            <a:r>
              <a:rPr lang="en-AU" altLang="en-US" dirty="0" smtClean="0"/>
              <a:t>Basic x86 Addressing Modes</a:t>
            </a:r>
          </a:p>
        </p:txBody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8270875" cy="647700"/>
          </a:xfrm>
        </p:spPr>
        <p:txBody>
          <a:bodyPr/>
          <a:lstStyle/>
          <a:p>
            <a:pPr eaLnBrk="1" hangingPunct="1"/>
            <a:r>
              <a:rPr lang="en-AU" altLang="en-US"/>
              <a:t>Two operands per instruction</a:t>
            </a:r>
          </a:p>
        </p:txBody>
      </p:sp>
      <p:graphicFrame>
        <p:nvGraphicFramePr>
          <p:cNvPr id="471080" name="Group 40"/>
          <p:cNvGraphicFramePr>
            <a:graphicFrameLocks noGrp="1"/>
          </p:cNvGraphicFramePr>
          <p:nvPr/>
        </p:nvGraphicFramePr>
        <p:xfrm>
          <a:off x="2711451" y="1700214"/>
          <a:ext cx="6697663" cy="2194284"/>
        </p:xfrm>
        <a:graphic>
          <a:graphicData uri="http://schemas.openxmlformats.org/drawingml/2006/table">
            <a:tbl>
              <a:tblPr/>
              <a:tblGrid>
                <a:gridCol w="3349625"/>
                <a:gridCol w="3348038"/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Source/dest operand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Second source operand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Register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Register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Register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Immediate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Register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Memory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Memory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Register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Memory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Immediate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9116" name="Rectangle 41"/>
          <p:cNvSpPr>
            <a:spLocks noChangeArrowheads="1"/>
          </p:cNvSpPr>
          <p:nvPr/>
        </p:nvSpPr>
        <p:spPr bwMode="auto">
          <a:xfrm>
            <a:off x="2208214" y="3933826"/>
            <a:ext cx="8270875" cy="23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AU" altLang="en-US" sz="2800"/>
              <a:t>Memory addressing modes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AU" altLang="en-US" sz="2400"/>
              <a:t>Address in register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AU" altLang="en-US" sz="2400"/>
              <a:t>Address = R</a:t>
            </a:r>
            <a:r>
              <a:rPr lang="en-AU" altLang="en-US" sz="2400" baseline="-25000"/>
              <a:t>base</a:t>
            </a:r>
            <a:r>
              <a:rPr lang="en-AU" altLang="en-US" sz="2400"/>
              <a:t> + displacement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AU" altLang="en-US" sz="2400"/>
              <a:t>Address = R</a:t>
            </a:r>
            <a:r>
              <a:rPr lang="en-AU" altLang="en-US" sz="2400" baseline="-25000"/>
              <a:t>base</a:t>
            </a:r>
            <a:r>
              <a:rPr lang="en-AU" altLang="en-US" sz="2400"/>
              <a:t> + 2</a:t>
            </a:r>
            <a:r>
              <a:rPr lang="en-AU" altLang="en-US" sz="2400" baseline="30000"/>
              <a:t>scale</a:t>
            </a:r>
            <a:r>
              <a:rPr lang="en-AU" altLang="en-US" sz="2400"/>
              <a:t> </a:t>
            </a:r>
            <a:r>
              <a:rPr lang="en-US" altLang="en-US" sz="2400">
                <a:cs typeface="Arial" panose="020B0604020202020204" pitchFamily="34" charset="0"/>
              </a:rPr>
              <a:t>×</a:t>
            </a:r>
            <a:r>
              <a:rPr lang="en-AU" altLang="en-US" sz="2400"/>
              <a:t> R</a:t>
            </a:r>
            <a:r>
              <a:rPr lang="en-AU" altLang="en-US" sz="2400" baseline="-25000"/>
              <a:t>index</a:t>
            </a:r>
            <a:r>
              <a:rPr lang="en-AU" altLang="en-US" sz="2400"/>
              <a:t> (scale = 0, 1, 2, or 3)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AU" altLang="en-US" sz="2400"/>
              <a:t>Address =  R</a:t>
            </a:r>
            <a:r>
              <a:rPr lang="en-AU" altLang="en-US" sz="2400" baseline="-25000"/>
              <a:t>base</a:t>
            </a:r>
            <a:r>
              <a:rPr lang="en-AU" altLang="en-US" sz="2400"/>
              <a:t> + 2</a:t>
            </a:r>
            <a:r>
              <a:rPr lang="en-AU" altLang="en-US" sz="2400" baseline="30000"/>
              <a:t>scale</a:t>
            </a:r>
            <a:r>
              <a:rPr lang="en-AU" altLang="en-US" sz="2400"/>
              <a:t> </a:t>
            </a:r>
            <a:r>
              <a:rPr lang="en-US" altLang="en-US" sz="2400">
                <a:cs typeface="Arial" panose="020B0604020202020204" pitchFamily="34" charset="0"/>
              </a:rPr>
              <a:t>×</a:t>
            </a:r>
            <a:r>
              <a:rPr lang="en-AU" altLang="en-US" sz="2400"/>
              <a:t> R</a:t>
            </a:r>
            <a:r>
              <a:rPr lang="en-AU" altLang="en-US" sz="2400" baseline="-25000"/>
              <a:t>index</a:t>
            </a:r>
            <a:r>
              <a:rPr lang="en-AU" altLang="en-US" sz="2400"/>
              <a:t> + displacement</a:t>
            </a:r>
          </a:p>
        </p:txBody>
      </p:sp>
    </p:spTree>
    <p:extLst>
      <p:ext uri="{BB962C8B-B14F-4D97-AF65-F5344CB8AC3E}">
        <p14:creationId xmlns:p14="http://schemas.microsoft.com/office/powerpoint/2010/main" val="412642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8E1AECE2-DC37-4F5A-B92E-6D5AE984AEB0}" type="slidenum">
              <a:rPr lang="en-AU" altLang="en-US"/>
              <a:pPr/>
              <a:t>135</a:t>
            </a:fld>
            <a:endParaRPr lang="en-AU" altLang="en-US"/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>
          <a:xfrm>
            <a:off x="2228851" y="122704"/>
            <a:ext cx="9029700" cy="62731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AU" altLang="en-US" dirty="0" smtClean="0"/>
              <a:t>x86 Instruction Encoding</a:t>
            </a:r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19165" y="1105463"/>
            <a:ext cx="4383088" cy="5111750"/>
          </a:xfrm>
        </p:spPr>
        <p:txBody>
          <a:bodyPr/>
          <a:lstStyle/>
          <a:p>
            <a:pPr eaLnBrk="1" hangingPunct="1"/>
            <a:r>
              <a:rPr lang="en-AU" altLang="en-US" dirty="0" smtClean="0"/>
              <a:t>Variable length encoding</a:t>
            </a:r>
          </a:p>
          <a:p>
            <a:pPr lvl="1" eaLnBrk="1" hangingPunct="1"/>
            <a:r>
              <a:rPr lang="en-AU" altLang="en-US" dirty="0" smtClean="0"/>
              <a:t>Postfix bytes specify addressing mode</a:t>
            </a:r>
          </a:p>
          <a:p>
            <a:pPr lvl="1" eaLnBrk="1" hangingPunct="1"/>
            <a:r>
              <a:rPr lang="en-AU" altLang="en-US" dirty="0" smtClean="0"/>
              <a:t>Prefix bytes modify operation</a:t>
            </a:r>
          </a:p>
          <a:p>
            <a:pPr lvl="2" eaLnBrk="1" hangingPunct="1"/>
            <a:r>
              <a:rPr lang="en-AU" altLang="en-US" dirty="0" smtClean="0"/>
              <a:t>Operand length, repetition, locking, …</a:t>
            </a:r>
          </a:p>
        </p:txBody>
      </p:sp>
      <p:pic>
        <p:nvPicPr>
          <p:cNvPr id="90117" name="Picture 4" descr="f02-41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69" y="863029"/>
            <a:ext cx="7726165" cy="5354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629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C61AF2A1-B88E-4908-8393-EDC0DBD808EF}" type="slidenum">
              <a:rPr lang="en-AU" altLang="en-US"/>
              <a:pPr/>
              <a:t>136</a:t>
            </a:fld>
            <a:endParaRPr lang="en-AU" altLang="en-US"/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Concluding Remarks</a:t>
            </a:r>
            <a:endParaRPr lang="en-AU" altLang="en-US" smtClean="0"/>
          </a:p>
        </p:txBody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Design principles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solidFill>
                  <a:schemeClr val="hlink"/>
                </a:solidFill>
              </a:rPr>
              <a:t>1.</a:t>
            </a:r>
            <a:r>
              <a:rPr lang="en-US" altLang="en-US" smtClean="0"/>
              <a:t>	Simplicity favors regularity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solidFill>
                  <a:schemeClr val="hlink"/>
                </a:solidFill>
              </a:rPr>
              <a:t>2.</a:t>
            </a:r>
            <a:r>
              <a:rPr lang="en-US" altLang="en-US" smtClean="0"/>
              <a:t>	Smaller is faster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solidFill>
                  <a:schemeClr val="hlink"/>
                </a:solidFill>
              </a:rPr>
              <a:t>3.</a:t>
            </a:r>
            <a:r>
              <a:rPr lang="en-US" altLang="en-US" smtClean="0"/>
              <a:t>	Make the common case fast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solidFill>
                  <a:schemeClr val="hlink"/>
                </a:solidFill>
              </a:rPr>
              <a:t>4.</a:t>
            </a:r>
            <a:r>
              <a:rPr lang="en-US" altLang="en-US" smtClean="0"/>
              <a:t>	Good design demands good compromises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Layers of software/hardware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Compiler, assembler, hardware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MIPS: typical of RISC ISAs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c.f. x86</a:t>
            </a:r>
            <a:endParaRPr lang="en-AU" altLang="en-US" smtClean="0"/>
          </a:p>
        </p:txBody>
      </p:sp>
      <p:sp>
        <p:nvSpPr>
          <p:cNvPr id="96261" name="Text Box 4"/>
          <p:cNvSpPr txBox="1">
            <a:spLocks noChangeArrowheads="1"/>
          </p:cNvSpPr>
          <p:nvPr/>
        </p:nvSpPr>
        <p:spPr bwMode="auto">
          <a:xfrm rot="5400000">
            <a:off x="9001125" y="1295400"/>
            <a:ext cx="2967038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§2.20 Concluding Remarks</a:t>
            </a:r>
          </a:p>
        </p:txBody>
      </p:sp>
    </p:spTree>
    <p:extLst>
      <p:ext uri="{BB962C8B-B14F-4D97-AF65-F5344CB8AC3E}">
        <p14:creationId xmlns:p14="http://schemas.microsoft.com/office/powerpoint/2010/main" val="228344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EB280B31-A4A7-4547-8AF9-0E496571C9F0}" type="slidenum">
              <a:rPr lang="en-AU" altLang="en-US"/>
              <a:pPr/>
              <a:t>137</a:t>
            </a:fld>
            <a:endParaRPr lang="en-AU" altLang="en-US"/>
          </a:p>
        </p:txBody>
      </p:sp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>
          <a:xfrm>
            <a:off x="2098068" y="77448"/>
            <a:ext cx="9029700" cy="93220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Concluding Remarks</a:t>
            </a:r>
            <a:endParaRPr lang="en-AU" altLang="en-US" dirty="0" smtClean="0"/>
          </a:p>
        </p:txBody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8270875" cy="21510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Measure MIPS instruction executions in benchmark programs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Consider making the common case fast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Consider compromises</a:t>
            </a:r>
            <a:endParaRPr lang="en-AU" altLang="en-US" dirty="0" smtClean="0"/>
          </a:p>
        </p:txBody>
      </p:sp>
      <p:graphicFrame>
        <p:nvGraphicFramePr>
          <p:cNvPr id="414764" name="Group 44"/>
          <p:cNvGraphicFramePr>
            <a:graphicFrameLocks noGrp="1"/>
          </p:cNvGraphicFramePr>
          <p:nvPr/>
        </p:nvGraphicFramePr>
        <p:xfrm>
          <a:off x="1703389" y="3222625"/>
          <a:ext cx="8783637" cy="3017838"/>
        </p:xfrm>
        <a:graphic>
          <a:graphicData uri="http://schemas.openxmlformats.org/drawingml/2006/table">
            <a:tbl>
              <a:tblPr/>
              <a:tblGrid>
                <a:gridCol w="2016125"/>
                <a:gridCol w="2881312"/>
                <a:gridCol w="1943100"/>
                <a:gridCol w="1943100"/>
              </a:tblGrid>
              <a:tr h="3657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Instruction class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MIPS examples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SPEC2006 Int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SPEC2006 FP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Arithmetic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add, sub, addi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16%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48%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401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transfer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lw, sw, lb, lbu, lh, lhu, sb, lui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35%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36%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401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Logical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and, or, nor, andi, ori, sll, srl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12%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4%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401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Cond. Branch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beq, bne, slt, slti, sltiu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34%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8%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Jump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j, jr, jal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2%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0%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270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View of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828800" y="1219200"/>
            <a:ext cx="5486400" cy="4937760"/>
          </a:xfrm>
        </p:spPr>
        <p:txBody>
          <a:bodyPr>
            <a:normAutofit/>
          </a:bodyPr>
          <a:lstStyle/>
          <a:p>
            <a:r>
              <a:rPr lang="en-US" sz="2000" dirty="0"/>
              <a:t>When we refer to memory locations by address, we can only do so in units of bytes, halfwords or words</a:t>
            </a:r>
          </a:p>
          <a:p>
            <a:r>
              <a:rPr lang="en-US" sz="2000" dirty="0" err="1"/>
              <a:t>Halfwords</a:t>
            </a:r>
            <a:endParaRPr lang="en-US" sz="2000" dirty="0"/>
          </a:p>
          <a:p>
            <a:pPr lvl="1"/>
            <a:r>
              <a:rPr lang="en-US" sz="2000" dirty="0"/>
              <a:t>16 bits = 2 bytes = 1 </a:t>
            </a:r>
            <a:r>
              <a:rPr lang="en-US" sz="2000" dirty="0" err="1">
                <a:solidFill>
                  <a:srgbClr val="1F497D"/>
                </a:solidFill>
              </a:rPr>
              <a:t>halfword</a:t>
            </a:r>
            <a:endParaRPr lang="en-US" sz="2000" dirty="0">
              <a:solidFill>
                <a:srgbClr val="1F497D"/>
              </a:solidFill>
            </a:endParaRPr>
          </a:p>
          <a:p>
            <a:pPr lvl="1"/>
            <a:r>
              <a:rPr lang="en-US" sz="2000" dirty="0"/>
              <a:t>We have four halfwords:</a:t>
            </a:r>
          </a:p>
          <a:p>
            <a:pPr lvl="2"/>
            <a:r>
              <a:rPr lang="en-US" sz="1600" dirty="0" err="1"/>
              <a:t>0x20000000</a:t>
            </a:r>
            <a:endParaRPr lang="en-US" sz="1600" dirty="0"/>
          </a:p>
          <a:p>
            <a:pPr lvl="2"/>
            <a:r>
              <a:rPr lang="en-US" sz="1600" dirty="0" err="1"/>
              <a:t>0x20000002</a:t>
            </a:r>
            <a:endParaRPr lang="en-US" sz="1600" dirty="0"/>
          </a:p>
          <a:p>
            <a:pPr lvl="2"/>
            <a:r>
              <a:rPr lang="en-US" sz="1600" dirty="0" err="1"/>
              <a:t>0x20000004</a:t>
            </a:r>
            <a:endParaRPr lang="en-US" sz="1600" dirty="0"/>
          </a:p>
          <a:p>
            <a:pPr lvl="2"/>
            <a:r>
              <a:rPr lang="en-US" sz="1600" dirty="0" err="1"/>
              <a:t>0x20000006</a:t>
            </a:r>
            <a:endParaRPr lang="en-US" sz="1600" dirty="0"/>
          </a:p>
          <a:p>
            <a:pPr lvl="1"/>
            <a:r>
              <a:rPr lang="en-US" sz="2000" dirty="0"/>
              <a:t>Can you store a halfword anywhere?  </a:t>
            </a:r>
            <a:r>
              <a:rPr lang="en-US" sz="2000" b="1" dirty="0">
                <a:solidFill>
                  <a:schemeClr val="accent2"/>
                </a:solidFill>
              </a:rPr>
              <a:t>NO.</a:t>
            </a:r>
          </a:p>
          <a:p>
            <a:pPr lvl="1"/>
            <a:r>
              <a:rPr lang="en-US" sz="2000" dirty="0"/>
              <a:t>A halfword can only be stored at an address that's divisible by 2.</a:t>
            </a:r>
          </a:p>
          <a:p>
            <a:pPr lvl="1"/>
            <a:r>
              <a:rPr lang="en-US" sz="2000" dirty="0"/>
              <a:t>Memory address of a halfword is the lowest address of its two bytes.</a:t>
            </a:r>
          </a:p>
          <a:p>
            <a:pPr lvl="1"/>
            <a:endParaRPr lang="en-US" sz="2000" dirty="0"/>
          </a:p>
          <a:p>
            <a:pPr lvl="1"/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14</a:t>
            </a:fld>
            <a:endParaRPr kumimoji="0" lang="en-US" dirty="0"/>
          </a:p>
        </p:txBody>
      </p:sp>
      <p:grpSp>
        <p:nvGrpSpPr>
          <p:cNvPr id="13" name="Group 42"/>
          <p:cNvGrpSpPr/>
          <p:nvPr/>
        </p:nvGrpSpPr>
        <p:grpSpPr>
          <a:xfrm>
            <a:off x="7261411" y="1307068"/>
            <a:ext cx="2896475" cy="4865132"/>
            <a:chOff x="5943600" y="1307068"/>
            <a:chExt cx="2690286" cy="4865132"/>
          </a:xfrm>
        </p:grpSpPr>
        <p:sp>
          <p:nvSpPr>
            <p:cNvPr id="5" name="Rectangle 4"/>
            <p:cNvSpPr/>
            <p:nvPr/>
          </p:nvSpPr>
          <p:spPr>
            <a:xfrm>
              <a:off x="7342456" y="2690336"/>
              <a:ext cx="1289400" cy="369332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01110010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344136" y="3059222"/>
              <a:ext cx="1289400" cy="369332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00100101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343951" y="3426936"/>
              <a:ext cx="1289400" cy="369332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11100010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342456" y="3795822"/>
              <a:ext cx="1289400" cy="369332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10000100</a:t>
              </a:r>
              <a:endParaRPr lang="pl-PL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342806" y="4163536"/>
              <a:ext cx="1289400" cy="369332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01100001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44486" y="4532422"/>
              <a:ext cx="1289400" cy="369332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10001111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44301" y="4900136"/>
              <a:ext cx="1289400" cy="369332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00010010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42806" y="5269022"/>
              <a:ext cx="1289400" cy="369332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10010100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4" name="Straight Connector 13"/>
            <p:cNvCxnSpPr>
              <a:stCxn id="31" idx="0"/>
              <a:endCxn id="5" idx="1"/>
            </p:cNvCxnSpPr>
            <p:nvPr/>
          </p:nvCxnSpPr>
          <p:spPr>
            <a:xfrm>
              <a:off x="7342456" y="2434633"/>
              <a:ext cx="0" cy="440369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31" idx="3"/>
              <a:endCxn id="5" idx="3"/>
            </p:cNvCxnSpPr>
            <p:nvPr/>
          </p:nvCxnSpPr>
          <p:spPr>
            <a:xfrm>
              <a:off x="8628331" y="2225175"/>
              <a:ext cx="3525" cy="649827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2" idx="1"/>
              <a:endCxn id="34" idx="0"/>
            </p:cNvCxnSpPr>
            <p:nvPr/>
          </p:nvCxnSpPr>
          <p:spPr>
            <a:xfrm flipH="1">
              <a:off x="7342456" y="5453688"/>
              <a:ext cx="350" cy="574013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2" idx="3"/>
              <a:endCxn id="34" idx="3"/>
            </p:cNvCxnSpPr>
            <p:nvPr/>
          </p:nvCxnSpPr>
          <p:spPr>
            <a:xfrm flipH="1">
              <a:off x="8628331" y="5453688"/>
              <a:ext cx="3875" cy="364555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reeform 30"/>
            <p:cNvSpPr/>
            <p:nvPr/>
          </p:nvSpPr>
          <p:spPr>
            <a:xfrm>
              <a:off x="7342456" y="2221468"/>
              <a:ext cx="1285875" cy="213783"/>
            </a:xfrm>
            <a:custGeom>
              <a:avLst/>
              <a:gdLst>
                <a:gd name="connsiteX0" fmla="*/ 0 w 1285875"/>
                <a:gd name="connsiteY0" fmla="*/ 365125 h 366183"/>
                <a:gd name="connsiteX1" fmla="*/ 428625 w 1285875"/>
                <a:gd name="connsiteY1" fmla="*/ 0 h 366183"/>
                <a:gd name="connsiteX2" fmla="*/ 885825 w 1285875"/>
                <a:gd name="connsiteY2" fmla="*/ 365125 h 366183"/>
                <a:gd name="connsiteX3" fmla="*/ 1285875 w 1285875"/>
                <a:gd name="connsiteY3" fmla="*/ 6350 h 36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75" h="366183">
                  <a:moveTo>
                    <a:pt x="0" y="365125"/>
                  </a:moveTo>
                  <a:cubicBezTo>
                    <a:pt x="140494" y="182562"/>
                    <a:pt x="280988" y="0"/>
                    <a:pt x="428625" y="0"/>
                  </a:cubicBezTo>
                  <a:cubicBezTo>
                    <a:pt x="576262" y="0"/>
                    <a:pt x="742950" y="364067"/>
                    <a:pt x="885825" y="365125"/>
                  </a:cubicBezTo>
                  <a:cubicBezTo>
                    <a:pt x="1028700" y="366183"/>
                    <a:pt x="1233488" y="58737"/>
                    <a:pt x="1285875" y="6350"/>
                  </a:cubicBezTo>
                </a:path>
              </a:pathLst>
            </a:cu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>
              <a:off x="7342456" y="5814536"/>
              <a:ext cx="1285875" cy="213783"/>
            </a:xfrm>
            <a:custGeom>
              <a:avLst/>
              <a:gdLst>
                <a:gd name="connsiteX0" fmla="*/ 0 w 1285875"/>
                <a:gd name="connsiteY0" fmla="*/ 365125 h 366183"/>
                <a:gd name="connsiteX1" fmla="*/ 428625 w 1285875"/>
                <a:gd name="connsiteY1" fmla="*/ 0 h 366183"/>
                <a:gd name="connsiteX2" fmla="*/ 885825 w 1285875"/>
                <a:gd name="connsiteY2" fmla="*/ 365125 h 366183"/>
                <a:gd name="connsiteX3" fmla="*/ 1285875 w 1285875"/>
                <a:gd name="connsiteY3" fmla="*/ 6350 h 36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75" h="366183">
                  <a:moveTo>
                    <a:pt x="0" y="365125"/>
                  </a:moveTo>
                  <a:cubicBezTo>
                    <a:pt x="140494" y="182562"/>
                    <a:pt x="280988" y="0"/>
                    <a:pt x="428625" y="0"/>
                  </a:cubicBezTo>
                  <a:cubicBezTo>
                    <a:pt x="576262" y="0"/>
                    <a:pt x="742950" y="364067"/>
                    <a:pt x="885825" y="365125"/>
                  </a:cubicBezTo>
                  <a:cubicBezTo>
                    <a:pt x="1028700" y="366183"/>
                    <a:pt x="1233488" y="58737"/>
                    <a:pt x="1285875" y="6350"/>
                  </a:cubicBezTo>
                </a:path>
              </a:pathLst>
            </a:cu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943600" y="5802868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Low Address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943600" y="2145268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High Address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943600" y="2690336"/>
              <a:ext cx="1365600" cy="646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0x20000007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945280" y="3059222"/>
              <a:ext cx="1365600" cy="646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0x20000006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945095" y="3426936"/>
              <a:ext cx="1365600" cy="646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0x20000005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943600" y="3795822"/>
              <a:ext cx="1365600" cy="646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0x20000004</a:t>
              </a:r>
              <a:endParaRPr lang="pl-PL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943950" y="4163536"/>
              <a:ext cx="1365600" cy="646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0x20000003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945630" y="4532422"/>
              <a:ext cx="1365600" cy="646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0x20000002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945445" y="4900136"/>
              <a:ext cx="1365600" cy="646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43950" y="5269022"/>
              <a:ext cx="1365600" cy="646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18" name="Group 63"/>
            <p:cNvGrpSpPr/>
            <p:nvPr/>
          </p:nvGrpSpPr>
          <p:grpSpPr>
            <a:xfrm>
              <a:off x="7327900" y="1307068"/>
              <a:ext cx="1295400" cy="794266"/>
              <a:chOff x="3124200" y="4191000"/>
              <a:chExt cx="1295400" cy="794266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3124200" y="4191000"/>
                <a:ext cx="1289400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8 bits</a:t>
                </a:r>
                <a:endParaRPr lang="pl-P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55" name="Straight Connector 54"/>
              <p:cNvCxnSpPr>
                <a:stCxn id="53" idx="1"/>
              </p:cNvCxnSpPr>
              <p:nvPr/>
            </p:nvCxnSpPr>
            <p:spPr>
              <a:xfrm>
                <a:off x="3124200" y="4375666"/>
                <a:ext cx="0" cy="609600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53" idx="3"/>
              </p:cNvCxnSpPr>
              <p:nvPr/>
            </p:nvCxnSpPr>
            <p:spPr>
              <a:xfrm>
                <a:off x="4413600" y="4375666"/>
                <a:ext cx="1588" cy="609600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124200" y="4648200"/>
                <a:ext cx="1295400" cy="1588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arrow" w="lg" len="med"/>
                <a:tailEnd type="arrow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Rectangle 43"/>
          <p:cNvSpPr/>
          <p:nvPr/>
        </p:nvSpPr>
        <p:spPr>
          <a:xfrm>
            <a:off x="8794750" y="4518210"/>
            <a:ext cx="1447800" cy="6858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H="1" flipV="1">
            <a:off x="8610600" y="4442010"/>
            <a:ext cx="1828800" cy="83820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10800000" flipV="1">
            <a:off x="8610600" y="4442010"/>
            <a:ext cx="1828800" cy="83820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982824" y="381001"/>
            <a:ext cx="268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Cannot store a halfword at address </a:t>
            </a:r>
            <a:r>
              <a:rPr lang="en-US" b="1" dirty="0" err="1">
                <a:solidFill>
                  <a:srgbClr val="FF0000"/>
                </a:solidFill>
              </a:rPr>
              <a:t>0x20000001</a:t>
            </a:r>
            <a:r>
              <a:rPr lang="en-US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963271" y="5820570"/>
            <a:ext cx="516366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2100" dirty="0" err="1"/>
              <a:t>Halfword</a:t>
            </a:r>
            <a:r>
              <a:rPr lang="en-US" sz="2100" dirty="0"/>
              <a:t>-address mod 2 = 0</a:t>
            </a:r>
          </a:p>
        </p:txBody>
      </p:sp>
    </p:spTree>
    <p:extLst>
      <p:ext uri="{BB962C8B-B14F-4D97-AF65-F5344CB8AC3E}">
        <p14:creationId xmlns:p14="http://schemas.microsoft.com/office/powerpoint/2010/main" val="25096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/>
            <a:r>
              <a:rPr lang="en-US" dirty="0" smtClean="0"/>
              <a:t>Question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7182714" y="1057853"/>
            <a:ext cx="2447670" cy="5615166"/>
            <a:chOff x="5851906" y="1154163"/>
            <a:chExt cx="2447670" cy="5615166"/>
          </a:xfrm>
        </p:grpSpPr>
        <p:sp>
          <p:nvSpPr>
            <p:cNvPr id="63" name="Rectangle 6"/>
            <p:cNvSpPr>
              <a:spLocks/>
            </p:cNvSpPr>
            <p:nvPr/>
          </p:nvSpPr>
          <p:spPr bwMode="auto">
            <a:xfrm>
              <a:off x="6850351" y="1817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4" name="Rectangle 7"/>
            <p:cNvSpPr>
              <a:spLocks/>
            </p:cNvSpPr>
            <p:nvPr/>
          </p:nvSpPr>
          <p:spPr bwMode="auto">
            <a:xfrm>
              <a:off x="6850351" y="21225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5" name="Rectangle 8"/>
            <p:cNvSpPr>
              <a:spLocks/>
            </p:cNvSpPr>
            <p:nvPr/>
          </p:nvSpPr>
          <p:spPr bwMode="auto">
            <a:xfrm>
              <a:off x="6850351" y="24273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6" name="Rectangle 9"/>
            <p:cNvSpPr>
              <a:spLocks/>
            </p:cNvSpPr>
            <p:nvPr/>
          </p:nvSpPr>
          <p:spPr bwMode="auto">
            <a:xfrm>
              <a:off x="6850351" y="27321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7" name="Rectangle 10"/>
            <p:cNvSpPr>
              <a:spLocks/>
            </p:cNvSpPr>
            <p:nvPr/>
          </p:nvSpPr>
          <p:spPr bwMode="auto">
            <a:xfrm>
              <a:off x="6850351" y="30369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8" name="Rectangle 11"/>
            <p:cNvSpPr>
              <a:spLocks/>
            </p:cNvSpPr>
            <p:nvPr/>
          </p:nvSpPr>
          <p:spPr bwMode="auto">
            <a:xfrm>
              <a:off x="6850351" y="3341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9" name="Rectangle 12"/>
            <p:cNvSpPr>
              <a:spLocks/>
            </p:cNvSpPr>
            <p:nvPr/>
          </p:nvSpPr>
          <p:spPr bwMode="auto">
            <a:xfrm>
              <a:off x="6850351" y="36465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0" name="Rectangle 13"/>
            <p:cNvSpPr>
              <a:spLocks/>
            </p:cNvSpPr>
            <p:nvPr/>
          </p:nvSpPr>
          <p:spPr bwMode="auto">
            <a:xfrm>
              <a:off x="6850351" y="39513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1" name="Rectangle 14"/>
            <p:cNvSpPr>
              <a:spLocks/>
            </p:cNvSpPr>
            <p:nvPr/>
          </p:nvSpPr>
          <p:spPr bwMode="auto">
            <a:xfrm>
              <a:off x="6850351" y="42561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2" name="Rectangle 15"/>
            <p:cNvSpPr>
              <a:spLocks/>
            </p:cNvSpPr>
            <p:nvPr/>
          </p:nvSpPr>
          <p:spPr bwMode="auto">
            <a:xfrm>
              <a:off x="6850351" y="45609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3" name="Rectangle 16"/>
            <p:cNvSpPr>
              <a:spLocks/>
            </p:cNvSpPr>
            <p:nvPr/>
          </p:nvSpPr>
          <p:spPr bwMode="auto">
            <a:xfrm>
              <a:off x="6850351" y="4865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4" name="Rectangle 17"/>
            <p:cNvSpPr>
              <a:spLocks/>
            </p:cNvSpPr>
            <p:nvPr/>
          </p:nvSpPr>
          <p:spPr bwMode="auto">
            <a:xfrm>
              <a:off x="6850351" y="51705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5" name="Rectangle 18"/>
            <p:cNvSpPr>
              <a:spLocks/>
            </p:cNvSpPr>
            <p:nvPr/>
          </p:nvSpPr>
          <p:spPr bwMode="auto">
            <a:xfrm>
              <a:off x="7612351" y="1762453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0015</a:t>
              </a:r>
            </a:p>
          </p:txBody>
        </p:sp>
        <p:sp>
          <p:nvSpPr>
            <p:cNvPr id="76" name="Rectangle 19"/>
            <p:cNvSpPr>
              <a:spLocks/>
            </p:cNvSpPr>
            <p:nvPr/>
          </p:nvSpPr>
          <p:spPr bwMode="auto">
            <a:xfrm>
              <a:off x="7612351" y="2138973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0014</a:t>
              </a:r>
            </a:p>
          </p:txBody>
        </p:sp>
        <p:sp>
          <p:nvSpPr>
            <p:cNvPr id="77" name="Rectangle 20"/>
            <p:cNvSpPr>
              <a:spLocks/>
            </p:cNvSpPr>
            <p:nvPr/>
          </p:nvSpPr>
          <p:spPr bwMode="auto">
            <a:xfrm>
              <a:off x="7612351" y="2452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0013</a:t>
              </a:r>
            </a:p>
          </p:txBody>
        </p:sp>
        <p:sp>
          <p:nvSpPr>
            <p:cNvPr id="78" name="Rectangle 21"/>
            <p:cNvSpPr>
              <a:spLocks/>
            </p:cNvSpPr>
            <p:nvPr/>
          </p:nvSpPr>
          <p:spPr bwMode="auto">
            <a:xfrm>
              <a:off x="7612351" y="27575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0012</a:t>
              </a:r>
            </a:p>
          </p:txBody>
        </p:sp>
        <p:sp>
          <p:nvSpPr>
            <p:cNvPr id="79" name="Rectangle 22"/>
            <p:cNvSpPr>
              <a:spLocks/>
            </p:cNvSpPr>
            <p:nvPr/>
          </p:nvSpPr>
          <p:spPr bwMode="auto">
            <a:xfrm>
              <a:off x="7612351" y="30623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0011</a:t>
              </a:r>
            </a:p>
          </p:txBody>
        </p:sp>
        <p:sp>
          <p:nvSpPr>
            <p:cNvPr id="80" name="Rectangle 23"/>
            <p:cNvSpPr>
              <a:spLocks/>
            </p:cNvSpPr>
            <p:nvPr/>
          </p:nvSpPr>
          <p:spPr bwMode="auto">
            <a:xfrm>
              <a:off x="7612351" y="33671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0010</a:t>
              </a:r>
            </a:p>
          </p:txBody>
        </p:sp>
        <p:sp>
          <p:nvSpPr>
            <p:cNvPr id="81" name="Rectangle 24"/>
            <p:cNvSpPr>
              <a:spLocks/>
            </p:cNvSpPr>
            <p:nvPr/>
          </p:nvSpPr>
          <p:spPr bwMode="auto">
            <a:xfrm>
              <a:off x="7612351" y="36719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0009</a:t>
              </a:r>
            </a:p>
          </p:txBody>
        </p:sp>
        <p:sp>
          <p:nvSpPr>
            <p:cNvPr id="82" name="Rectangle 25"/>
            <p:cNvSpPr>
              <a:spLocks/>
            </p:cNvSpPr>
            <p:nvPr/>
          </p:nvSpPr>
          <p:spPr bwMode="auto">
            <a:xfrm>
              <a:off x="7612351" y="3976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0008</a:t>
              </a:r>
            </a:p>
          </p:txBody>
        </p:sp>
        <p:sp>
          <p:nvSpPr>
            <p:cNvPr id="83" name="Rectangle 26"/>
            <p:cNvSpPr>
              <a:spLocks/>
            </p:cNvSpPr>
            <p:nvPr/>
          </p:nvSpPr>
          <p:spPr bwMode="auto">
            <a:xfrm>
              <a:off x="7612351" y="42815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0007</a:t>
              </a:r>
            </a:p>
          </p:txBody>
        </p:sp>
        <p:sp>
          <p:nvSpPr>
            <p:cNvPr id="84" name="Rectangle 27"/>
            <p:cNvSpPr>
              <a:spLocks/>
            </p:cNvSpPr>
            <p:nvPr/>
          </p:nvSpPr>
          <p:spPr bwMode="auto">
            <a:xfrm>
              <a:off x="7612351" y="45863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0006</a:t>
              </a:r>
            </a:p>
          </p:txBody>
        </p:sp>
        <p:sp>
          <p:nvSpPr>
            <p:cNvPr id="85" name="Rectangle 28"/>
            <p:cNvSpPr>
              <a:spLocks/>
            </p:cNvSpPr>
            <p:nvPr/>
          </p:nvSpPr>
          <p:spPr bwMode="auto">
            <a:xfrm>
              <a:off x="7612351" y="4865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0005</a:t>
              </a:r>
            </a:p>
          </p:txBody>
        </p:sp>
        <p:sp>
          <p:nvSpPr>
            <p:cNvPr id="86" name="Rectangle 29"/>
            <p:cNvSpPr>
              <a:spLocks/>
            </p:cNvSpPr>
            <p:nvPr/>
          </p:nvSpPr>
          <p:spPr bwMode="auto">
            <a:xfrm>
              <a:off x="7612351" y="51705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0004</a:t>
              </a:r>
            </a:p>
          </p:txBody>
        </p:sp>
        <p:grpSp>
          <p:nvGrpSpPr>
            <p:cNvPr id="87" name="Group 33"/>
            <p:cNvGrpSpPr>
              <a:grpSpLocks/>
            </p:cNvGrpSpPr>
            <p:nvPr/>
          </p:nvGrpSpPr>
          <p:grpSpPr bwMode="auto">
            <a:xfrm>
              <a:off x="5952643" y="1817738"/>
              <a:ext cx="609600" cy="4876800"/>
              <a:chOff x="0" y="0"/>
              <a:chExt cx="384" cy="3072"/>
            </a:xfrm>
          </p:grpSpPr>
          <p:sp>
            <p:nvSpPr>
              <p:cNvPr id="108" name="Rectangle 34"/>
              <p:cNvSpPr>
                <a:spLocks/>
              </p:cNvSpPr>
              <p:nvPr/>
            </p:nvSpPr>
            <p:spPr bwMode="auto">
              <a:xfrm>
                <a:off x="0" y="0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09" name="Rectangle 35"/>
              <p:cNvSpPr>
                <a:spLocks/>
              </p:cNvSpPr>
              <p:nvPr/>
            </p:nvSpPr>
            <p:spPr bwMode="auto">
              <a:xfrm>
                <a:off x="0" y="768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10" name="Rectangle 36"/>
              <p:cNvSpPr>
                <a:spLocks/>
              </p:cNvSpPr>
              <p:nvPr/>
            </p:nvSpPr>
            <p:spPr bwMode="auto">
              <a:xfrm>
                <a:off x="0" y="1536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11" name="Rectangle 37"/>
              <p:cNvSpPr>
                <a:spLocks/>
              </p:cNvSpPr>
              <p:nvPr/>
            </p:nvSpPr>
            <p:spPr bwMode="auto">
              <a:xfrm>
                <a:off x="0" y="2304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sp>
          <p:nvSpPr>
            <p:cNvPr id="88" name="Rectangle 38"/>
            <p:cNvSpPr>
              <a:spLocks/>
            </p:cNvSpPr>
            <p:nvPr/>
          </p:nvSpPr>
          <p:spPr bwMode="auto">
            <a:xfrm>
              <a:off x="5851906" y="1154163"/>
              <a:ext cx="806310" cy="65659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32-bit</a:t>
              </a:r>
            </a:p>
            <a:p>
              <a:pPr algn="ctr" eaLnBrk="1" hangingPunct="1"/>
              <a:r>
                <a:rPr lang="en-US"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89" name="Rectangle 39"/>
            <p:cNvSpPr>
              <a:spLocks/>
            </p:cNvSpPr>
            <p:nvPr/>
          </p:nvSpPr>
          <p:spPr bwMode="auto">
            <a:xfrm>
              <a:off x="6791620" y="1284338"/>
              <a:ext cx="720710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Bytes</a:t>
              </a:r>
            </a:p>
          </p:txBody>
        </p:sp>
        <p:sp>
          <p:nvSpPr>
            <p:cNvPr id="90" name="Rectangle 40"/>
            <p:cNvSpPr>
              <a:spLocks/>
            </p:cNvSpPr>
            <p:nvPr/>
          </p:nvSpPr>
          <p:spPr bwMode="auto">
            <a:xfrm>
              <a:off x="7617274" y="1284338"/>
              <a:ext cx="682302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Addr.</a:t>
              </a:r>
            </a:p>
          </p:txBody>
        </p:sp>
        <p:sp>
          <p:nvSpPr>
            <p:cNvPr id="91" name="Rectangle 41"/>
            <p:cNvSpPr>
              <a:spLocks/>
            </p:cNvSpPr>
            <p:nvPr/>
          </p:nvSpPr>
          <p:spPr bwMode="auto">
            <a:xfrm>
              <a:off x="6850351" y="54753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2" name="Rectangle 42"/>
            <p:cNvSpPr>
              <a:spLocks/>
            </p:cNvSpPr>
            <p:nvPr/>
          </p:nvSpPr>
          <p:spPr bwMode="auto">
            <a:xfrm>
              <a:off x="7612351" y="54753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0003</a:t>
              </a:r>
            </a:p>
          </p:txBody>
        </p:sp>
        <p:sp>
          <p:nvSpPr>
            <p:cNvPr id="93" name="Rectangle 43"/>
            <p:cNvSpPr>
              <a:spLocks/>
            </p:cNvSpPr>
            <p:nvPr/>
          </p:nvSpPr>
          <p:spPr bwMode="auto">
            <a:xfrm>
              <a:off x="6850351" y="57801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4" name="Rectangle 44"/>
            <p:cNvSpPr>
              <a:spLocks/>
            </p:cNvSpPr>
            <p:nvPr/>
          </p:nvSpPr>
          <p:spPr bwMode="auto">
            <a:xfrm>
              <a:off x="7612351" y="57801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0002</a:t>
              </a:r>
            </a:p>
          </p:txBody>
        </p:sp>
        <p:sp>
          <p:nvSpPr>
            <p:cNvPr id="95" name="Rectangle 45"/>
            <p:cNvSpPr>
              <a:spLocks/>
            </p:cNvSpPr>
            <p:nvPr/>
          </p:nvSpPr>
          <p:spPr bwMode="auto">
            <a:xfrm>
              <a:off x="6850351" y="60849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6" name="Rectangle 46"/>
            <p:cNvSpPr>
              <a:spLocks/>
            </p:cNvSpPr>
            <p:nvPr/>
          </p:nvSpPr>
          <p:spPr bwMode="auto">
            <a:xfrm>
              <a:off x="7612351" y="60849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0001</a:t>
              </a:r>
            </a:p>
          </p:txBody>
        </p:sp>
        <p:sp>
          <p:nvSpPr>
            <p:cNvPr id="97" name="Rectangle 47"/>
            <p:cNvSpPr>
              <a:spLocks/>
            </p:cNvSpPr>
            <p:nvPr/>
          </p:nvSpPr>
          <p:spPr bwMode="auto">
            <a:xfrm>
              <a:off x="6850351" y="6389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8" name="Rectangle 48"/>
            <p:cNvSpPr>
              <a:spLocks/>
            </p:cNvSpPr>
            <p:nvPr/>
          </p:nvSpPr>
          <p:spPr bwMode="auto">
            <a:xfrm>
              <a:off x="7612351" y="6389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0000</a:t>
              </a:r>
            </a:p>
          </p:txBody>
        </p:sp>
        <p:sp>
          <p:nvSpPr>
            <p:cNvPr id="99" name="Rectangle 52"/>
            <p:cNvSpPr>
              <a:spLocks/>
            </p:cNvSpPr>
            <p:nvPr/>
          </p:nvSpPr>
          <p:spPr bwMode="auto">
            <a:xfrm>
              <a:off x="5952643" y="2046338"/>
              <a:ext cx="622300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 dirty="0" err="1"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</a:t>
              </a:r>
              <a:r>
                <a:rPr lang="en-US" sz="1400" dirty="0"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</a:t>
              </a:r>
            </a:p>
            <a:p>
              <a:pPr algn="ctr" eaLnBrk="1" hangingPunct="1"/>
              <a:r>
                <a:rPr lang="en-US" sz="1400" dirty="0"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dirty="0"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100" name="Rectangle 53"/>
            <p:cNvSpPr>
              <a:spLocks/>
            </p:cNvSpPr>
            <p:nvPr/>
          </p:nvSpPr>
          <p:spPr bwMode="auto">
            <a:xfrm>
              <a:off x="5952643" y="3265538"/>
              <a:ext cx="622300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 dirty="0" err="1"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</a:t>
              </a:r>
              <a:r>
                <a:rPr lang="en-US" sz="1400" dirty="0"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</a:t>
              </a:r>
            </a:p>
            <a:p>
              <a:pPr algn="ctr" eaLnBrk="1" hangingPunct="1"/>
              <a:r>
                <a:rPr lang="en-US" sz="1400" dirty="0"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dirty="0"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101" name="Rectangle 54"/>
            <p:cNvSpPr>
              <a:spLocks/>
            </p:cNvSpPr>
            <p:nvPr/>
          </p:nvSpPr>
          <p:spPr bwMode="auto">
            <a:xfrm>
              <a:off x="5952643" y="4484738"/>
              <a:ext cx="622300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102" name="Rectangle 55"/>
            <p:cNvSpPr>
              <a:spLocks/>
            </p:cNvSpPr>
            <p:nvPr/>
          </p:nvSpPr>
          <p:spPr bwMode="auto">
            <a:xfrm>
              <a:off x="5952643" y="5703938"/>
              <a:ext cx="622300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grpSp>
          <p:nvGrpSpPr>
            <p:cNvPr id="103" name="Group 56"/>
            <p:cNvGrpSpPr>
              <a:grpSpLocks/>
            </p:cNvGrpSpPr>
            <p:nvPr/>
          </p:nvGrpSpPr>
          <p:grpSpPr bwMode="auto">
            <a:xfrm>
              <a:off x="6208232" y="2470201"/>
              <a:ext cx="96838" cy="3954463"/>
              <a:chOff x="139" y="3"/>
              <a:chExt cx="61" cy="2491"/>
            </a:xfrm>
          </p:grpSpPr>
          <p:sp>
            <p:nvSpPr>
              <p:cNvPr id="104" name="Rectangle 59"/>
              <p:cNvSpPr>
                <a:spLocks/>
              </p:cNvSpPr>
              <p:nvPr/>
            </p:nvSpPr>
            <p:spPr bwMode="auto">
              <a:xfrm>
                <a:off x="139" y="3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endParaRPr lang="en-US" sz="1400" dirty="0">
                  <a:solidFill>
                    <a:schemeClr val="tx1"/>
                  </a:solidFill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  <p:sp>
            <p:nvSpPr>
              <p:cNvPr id="105" name="Rectangle 62"/>
              <p:cNvSpPr>
                <a:spLocks/>
              </p:cNvSpPr>
              <p:nvPr/>
            </p:nvSpPr>
            <p:spPr bwMode="auto">
              <a:xfrm>
                <a:off x="139" y="771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endParaRPr lang="en-US" sz="1400" dirty="0">
                  <a:solidFill>
                    <a:schemeClr val="tx1"/>
                  </a:solidFill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  <p:sp>
            <p:nvSpPr>
              <p:cNvPr id="106" name="Rectangle 65"/>
              <p:cNvSpPr>
                <a:spLocks/>
              </p:cNvSpPr>
              <p:nvPr/>
            </p:nvSpPr>
            <p:spPr bwMode="auto">
              <a:xfrm>
                <a:off x="139" y="1539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endParaRPr lang="en-US" sz="1400" dirty="0">
                  <a:solidFill>
                    <a:schemeClr val="tx1"/>
                  </a:solidFill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  <p:sp>
            <p:nvSpPr>
              <p:cNvPr id="107" name="Rectangle 68"/>
              <p:cNvSpPr>
                <a:spLocks/>
              </p:cNvSpPr>
              <p:nvPr/>
            </p:nvSpPr>
            <p:spPr bwMode="auto">
              <a:xfrm>
                <a:off x="139" y="2307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endParaRPr lang="en-US" sz="1400" dirty="0">
                  <a:solidFill>
                    <a:schemeClr val="tx1"/>
                  </a:solidFill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2386757" y="2826467"/>
            <a:ext cx="3324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What are the memory address of these four words?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72985" y="2178628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 3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289931" y="3407253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 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322130" y="4561842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 1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339076" y="5790467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 0</a:t>
            </a:r>
          </a:p>
        </p:txBody>
      </p:sp>
    </p:spTree>
    <p:extLst>
      <p:ext uri="{BB962C8B-B14F-4D97-AF65-F5344CB8AC3E}">
        <p14:creationId xmlns:p14="http://schemas.microsoft.com/office/powerpoint/2010/main" val="203178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/>
            <a:r>
              <a:rPr lang="en-US" dirty="0" smtClean="0"/>
              <a:t>Question (Answer)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7182714" y="1057853"/>
            <a:ext cx="2447670" cy="5615166"/>
            <a:chOff x="5851906" y="1154163"/>
            <a:chExt cx="2447670" cy="5615166"/>
          </a:xfrm>
        </p:grpSpPr>
        <p:sp>
          <p:nvSpPr>
            <p:cNvPr id="63" name="Rectangle 6"/>
            <p:cNvSpPr>
              <a:spLocks/>
            </p:cNvSpPr>
            <p:nvPr/>
          </p:nvSpPr>
          <p:spPr bwMode="auto">
            <a:xfrm>
              <a:off x="6850351" y="1817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4" name="Rectangle 7"/>
            <p:cNvSpPr>
              <a:spLocks/>
            </p:cNvSpPr>
            <p:nvPr/>
          </p:nvSpPr>
          <p:spPr bwMode="auto">
            <a:xfrm>
              <a:off x="6850351" y="21225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5" name="Rectangle 8"/>
            <p:cNvSpPr>
              <a:spLocks/>
            </p:cNvSpPr>
            <p:nvPr/>
          </p:nvSpPr>
          <p:spPr bwMode="auto">
            <a:xfrm>
              <a:off x="6850351" y="24273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6" name="Rectangle 9"/>
            <p:cNvSpPr>
              <a:spLocks/>
            </p:cNvSpPr>
            <p:nvPr/>
          </p:nvSpPr>
          <p:spPr bwMode="auto">
            <a:xfrm>
              <a:off x="6850351" y="27321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7" name="Rectangle 10"/>
            <p:cNvSpPr>
              <a:spLocks/>
            </p:cNvSpPr>
            <p:nvPr/>
          </p:nvSpPr>
          <p:spPr bwMode="auto">
            <a:xfrm>
              <a:off x="6850351" y="30369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8" name="Rectangle 11"/>
            <p:cNvSpPr>
              <a:spLocks/>
            </p:cNvSpPr>
            <p:nvPr/>
          </p:nvSpPr>
          <p:spPr bwMode="auto">
            <a:xfrm>
              <a:off x="6850351" y="3341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9" name="Rectangle 12"/>
            <p:cNvSpPr>
              <a:spLocks/>
            </p:cNvSpPr>
            <p:nvPr/>
          </p:nvSpPr>
          <p:spPr bwMode="auto">
            <a:xfrm>
              <a:off x="6850351" y="36465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0" name="Rectangle 13"/>
            <p:cNvSpPr>
              <a:spLocks/>
            </p:cNvSpPr>
            <p:nvPr/>
          </p:nvSpPr>
          <p:spPr bwMode="auto">
            <a:xfrm>
              <a:off x="6850351" y="39513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1" name="Rectangle 14"/>
            <p:cNvSpPr>
              <a:spLocks/>
            </p:cNvSpPr>
            <p:nvPr/>
          </p:nvSpPr>
          <p:spPr bwMode="auto">
            <a:xfrm>
              <a:off x="6850351" y="42561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2" name="Rectangle 15"/>
            <p:cNvSpPr>
              <a:spLocks/>
            </p:cNvSpPr>
            <p:nvPr/>
          </p:nvSpPr>
          <p:spPr bwMode="auto">
            <a:xfrm>
              <a:off x="6850351" y="45609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3" name="Rectangle 16"/>
            <p:cNvSpPr>
              <a:spLocks/>
            </p:cNvSpPr>
            <p:nvPr/>
          </p:nvSpPr>
          <p:spPr bwMode="auto">
            <a:xfrm>
              <a:off x="6850351" y="4865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4" name="Rectangle 17"/>
            <p:cNvSpPr>
              <a:spLocks/>
            </p:cNvSpPr>
            <p:nvPr/>
          </p:nvSpPr>
          <p:spPr bwMode="auto">
            <a:xfrm>
              <a:off x="6850351" y="51705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5" name="Rectangle 18"/>
            <p:cNvSpPr>
              <a:spLocks/>
            </p:cNvSpPr>
            <p:nvPr/>
          </p:nvSpPr>
          <p:spPr bwMode="auto">
            <a:xfrm>
              <a:off x="7612351" y="1762453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0015</a:t>
              </a:r>
            </a:p>
          </p:txBody>
        </p:sp>
        <p:sp>
          <p:nvSpPr>
            <p:cNvPr id="76" name="Rectangle 19"/>
            <p:cNvSpPr>
              <a:spLocks/>
            </p:cNvSpPr>
            <p:nvPr/>
          </p:nvSpPr>
          <p:spPr bwMode="auto">
            <a:xfrm>
              <a:off x="7612351" y="2138973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0014</a:t>
              </a:r>
            </a:p>
          </p:txBody>
        </p:sp>
        <p:sp>
          <p:nvSpPr>
            <p:cNvPr id="77" name="Rectangle 20"/>
            <p:cNvSpPr>
              <a:spLocks/>
            </p:cNvSpPr>
            <p:nvPr/>
          </p:nvSpPr>
          <p:spPr bwMode="auto">
            <a:xfrm>
              <a:off x="7612351" y="2452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0013</a:t>
              </a:r>
            </a:p>
          </p:txBody>
        </p:sp>
        <p:sp>
          <p:nvSpPr>
            <p:cNvPr id="78" name="Rectangle 21"/>
            <p:cNvSpPr>
              <a:spLocks/>
            </p:cNvSpPr>
            <p:nvPr/>
          </p:nvSpPr>
          <p:spPr bwMode="auto">
            <a:xfrm>
              <a:off x="7612351" y="27575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0012</a:t>
              </a:r>
            </a:p>
          </p:txBody>
        </p:sp>
        <p:sp>
          <p:nvSpPr>
            <p:cNvPr id="79" name="Rectangle 22"/>
            <p:cNvSpPr>
              <a:spLocks/>
            </p:cNvSpPr>
            <p:nvPr/>
          </p:nvSpPr>
          <p:spPr bwMode="auto">
            <a:xfrm>
              <a:off x="7612351" y="30623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0011</a:t>
              </a:r>
            </a:p>
          </p:txBody>
        </p:sp>
        <p:sp>
          <p:nvSpPr>
            <p:cNvPr id="80" name="Rectangle 23"/>
            <p:cNvSpPr>
              <a:spLocks/>
            </p:cNvSpPr>
            <p:nvPr/>
          </p:nvSpPr>
          <p:spPr bwMode="auto">
            <a:xfrm>
              <a:off x="7612351" y="33671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0010</a:t>
              </a:r>
            </a:p>
          </p:txBody>
        </p:sp>
        <p:sp>
          <p:nvSpPr>
            <p:cNvPr id="81" name="Rectangle 24"/>
            <p:cNvSpPr>
              <a:spLocks/>
            </p:cNvSpPr>
            <p:nvPr/>
          </p:nvSpPr>
          <p:spPr bwMode="auto">
            <a:xfrm>
              <a:off x="7612351" y="36719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0009</a:t>
              </a:r>
            </a:p>
          </p:txBody>
        </p:sp>
        <p:sp>
          <p:nvSpPr>
            <p:cNvPr id="82" name="Rectangle 25"/>
            <p:cNvSpPr>
              <a:spLocks/>
            </p:cNvSpPr>
            <p:nvPr/>
          </p:nvSpPr>
          <p:spPr bwMode="auto">
            <a:xfrm>
              <a:off x="7612351" y="3976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0008</a:t>
              </a:r>
            </a:p>
          </p:txBody>
        </p:sp>
        <p:sp>
          <p:nvSpPr>
            <p:cNvPr id="83" name="Rectangle 26"/>
            <p:cNvSpPr>
              <a:spLocks/>
            </p:cNvSpPr>
            <p:nvPr/>
          </p:nvSpPr>
          <p:spPr bwMode="auto">
            <a:xfrm>
              <a:off x="7612351" y="42815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0007</a:t>
              </a:r>
            </a:p>
          </p:txBody>
        </p:sp>
        <p:sp>
          <p:nvSpPr>
            <p:cNvPr id="84" name="Rectangle 27"/>
            <p:cNvSpPr>
              <a:spLocks/>
            </p:cNvSpPr>
            <p:nvPr/>
          </p:nvSpPr>
          <p:spPr bwMode="auto">
            <a:xfrm>
              <a:off x="7612351" y="45863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0006</a:t>
              </a:r>
            </a:p>
          </p:txBody>
        </p:sp>
        <p:sp>
          <p:nvSpPr>
            <p:cNvPr id="85" name="Rectangle 28"/>
            <p:cNvSpPr>
              <a:spLocks/>
            </p:cNvSpPr>
            <p:nvPr/>
          </p:nvSpPr>
          <p:spPr bwMode="auto">
            <a:xfrm>
              <a:off x="7612351" y="4865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0005</a:t>
              </a:r>
            </a:p>
          </p:txBody>
        </p:sp>
        <p:sp>
          <p:nvSpPr>
            <p:cNvPr id="86" name="Rectangle 29"/>
            <p:cNvSpPr>
              <a:spLocks/>
            </p:cNvSpPr>
            <p:nvPr/>
          </p:nvSpPr>
          <p:spPr bwMode="auto">
            <a:xfrm>
              <a:off x="7612351" y="51705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0004</a:t>
              </a:r>
            </a:p>
          </p:txBody>
        </p:sp>
        <p:grpSp>
          <p:nvGrpSpPr>
            <p:cNvPr id="87" name="Group 33"/>
            <p:cNvGrpSpPr>
              <a:grpSpLocks/>
            </p:cNvGrpSpPr>
            <p:nvPr/>
          </p:nvGrpSpPr>
          <p:grpSpPr bwMode="auto">
            <a:xfrm>
              <a:off x="5952643" y="1817738"/>
              <a:ext cx="609600" cy="4876800"/>
              <a:chOff x="0" y="0"/>
              <a:chExt cx="384" cy="3072"/>
            </a:xfrm>
          </p:grpSpPr>
          <p:sp>
            <p:nvSpPr>
              <p:cNvPr id="108" name="Rectangle 34"/>
              <p:cNvSpPr>
                <a:spLocks/>
              </p:cNvSpPr>
              <p:nvPr/>
            </p:nvSpPr>
            <p:spPr bwMode="auto">
              <a:xfrm>
                <a:off x="0" y="0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09" name="Rectangle 35"/>
              <p:cNvSpPr>
                <a:spLocks/>
              </p:cNvSpPr>
              <p:nvPr/>
            </p:nvSpPr>
            <p:spPr bwMode="auto">
              <a:xfrm>
                <a:off x="0" y="768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10" name="Rectangle 36"/>
              <p:cNvSpPr>
                <a:spLocks/>
              </p:cNvSpPr>
              <p:nvPr/>
            </p:nvSpPr>
            <p:spPr bwMode="auto">
              <a:xfrm>
                <a:off x="0" y="1536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11" name="Rectangle 37"/>
              <p:cNvSpPr>
                <a:spLocks/>
              </p:cNvSpPr>
              <p:nvPr/>
            </p:nvSpPr>
            <p:spPr bwMode="auto">
              <a:xfrm>
                <a:off x="0" y="2304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sp>
          <p:nvSpPr>
            <p:cNvPr id="88" name="Rectangle 38"/>
            <p:cNvSpPr>
              <a:spLocks/>
            </p:cNvSpPr>
            <p:nvPr/>
          </p:nvSpPr>
          <p:spPr bwMode="auto">
            <a:xfrm>
              <a:off x="5851906" y="1154163"/>
              <a:ext cx="806310" cy="65659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32-bit</a:t>
              </a:r>
            </a:p>
            <a:p>
              <a:pPr algn="ctr" eaLnBrk="1" hangingPunct="1"/>
              <a:r>
                <a:rPr lang="en-US"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89" name="Rectangle 39"/>
            <p:cNvSpPr>
              <a:spLocks/>
            </p:cNvSpPr>
            <p:nvPr/>
          </p:nvSpPr>
          <p:spPr bwMode="auto">
            <a:xfrm>
              <a:off x="6791620" y="1284338"/>
              <a:ext cx="720710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Bytes</a:t>
              </a:r>
            </a:p>
          </p:txBody>
        </p:sp>
        <p:sp>
          <p:nvSpPr>
            <p:cNvPr id="90" name="Rectangle 40"/>
            <p:cNvSpPr>
              <a:spLocks/>
            </p:cNvSpPr>
            <p:nvPr/>
          </p:nvSpPr>
          <p:spPr bwMode="auto">
            <a:xfrm>
              <a:off x="7617274" y="1284338"/>
              <a:ext cx="682302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Addr.</a:t>
              </a:r>
            </a:p>
          </p:txBody>
        </p:sp>
        <p:sp>
          <p:nvSpPr>
            <p:cNvPr id="91" name="Rectangle 41"/>
            <p:cNvSpPr>
              <a:spLocks/>
            </p:cNvSpPr>
            <p:nvPr/>
          </p:nvSpPr>
          <p:spPr bwMode="auto">
            <a:xfrm>
              <a:off x="6850351" y="54753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2" name="Rectangle 42"/>
            <p:cNvSpPr>
              <a:spLocks/>
            </p:cNvSpPr>
            <p:nvPr/>
          </p:nvSpPr>
          <p:spPr bwMode="auto">
            <a:xfrm>
              <a:off x="7612351" y="54753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0003</a:t>
              </a:r>
            </a:p>
          </p:txBody>
        </p:sp>
        <p:sp>
          <p:nvSpPr>
            <p:cNvPr id="93" name="Rectangle 43"/>
            <p:cNvSpPr>
              <a:spLocks/>
            </p:cNvSpPr>
            <p:nvPr/>
          </p:nvSpPr>
          <p:spPr bwMode="auto">
            <a:xfrm>
              <a:off x="6850351" y="57801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4" name="Rectangle 44"/>
            <p:cNvSpPr>
              <a:spLocks/>
            </p:cNvSpPr>
            <p:nvPr/>
          </p:nvSpPr>
          <p:spPr bwMode="auto">
            <a:xfrm>
              <a:off x="7612351" y="57801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0002</a:t>
              </a:r>
            </a:p>
          </p:txBody>
        </p:sp>
        <p:sp>
          <p:nvSpPr>
            <p:cNvPr id="95" name="Rectangle 45"/>
            <p:cNvSpPr>
              <a:spLocks/>
            </p:cNvSpPr>
            <p:nvPr/>
          </p:nvSpPr>
          <p:spPr bwMode="auto">
            <a:xfrm>
              <a:off x="6850351" y="60849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6" name="Rectangle 46"/>
            <p:cNvSpPr>
              <a:spLocks/>
            </p:cNvSpPr>
            <p:nvPr/>
          </p:nvSpPr>
          <p:spPr bwMode="auto">
            <a:xfrm>
              <a:off x="7612351" y="60849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0001</a:t>
              </a:r>
            </a:p>
          </p:txBody>
        </p:sp>
        <p:sp>
          <p:nvSpPr>
            <p:cNvPr id="97" name="Rectangle 47"/>
            <p:cNvSpPr>
              <a:spLocks/>
            </p:cNvSpPr>
            <p:nvPr/>
          </p:nvSpPr>
          <p:spPr bwMode="auto">
            <a:xfrm>
              <a:off x="6850351" y="6389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8" name="Rectangle 48"/>
            <p:cNvSpPr>
              <a:spLocks/>
            </p:cNvSpPr>
            <p:nvPr/>
          </p:nvSpPr>
          <p:spPr bwMode="auto">
            <a:xfrm>
              <a:off x="7612351" y="6389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0000</a:t>
              </a:r>
            </a:p>
          </p:txBody>
        </p:sp>
        <p:sp>
          <p:nvSpPr>
            <p:cNvPr id="99" name="Rectangle 52"/>
            <p:cNvSpPr>
              <a:spLocks/>
            </p:cNvSpPr>
            <p:nvPr/>
          </p:nvSpPr>
          <p:spPr bwMode="auto">
            <a:xfrm>
              <a:off x="5952643" y="2046338"/>
              <a:ext cx="622300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 dirty="0" err="1"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</a:t>
              </a:r>
              <a:r>
                <a:rPr lang="en-US" sz="1400" dirty="0"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</a:t>
              </a:r>
            </a:p>
            <a:p>
              <a:pPr algn="ctr" eaLnBrk="1" hangingPunct="1"/>
              <a:r>
                <a:rPr lang="en-US" sz="1400" dirty="0"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300" dirty="0" err="1">
                  <a:solidFill>
                    <a:srgbClr val="C00000"/>
                  </a:solidFill>
                  <a:latin typeface="Arial Narrow" panose="020B0606020202030204" pitchFamily="34" charset="0"/>
                  <a:ea typeface="Courier New" charset="0"/>
                  <a:cs typeface="Courier New" charset="0"/>
                  <a:sym typeface="Courier New" charset="0"/>
                </a:rPr>
                <a:t>0x0012</a:t>
              </a:r>
              <a:endParaRPr lang="en-US" sz="1300" dirty="0">
                <a:solidFill>
                  <a:srgbClr val="C00000"/>
                </a:solidFill>
                <a:latin typeface="Arial Narrow" panose="020B0606020202030204" pitchFamily="34" charset="0"/>
                <a:ea typeface="Courier New" charset="0"/>
                <a:cs typeface="Courier New" charset="0"/>
                <a:sym typeface="Courier New" charset="0"/>
              </a:endParaRPr>
            </a:p>
          </p:txBody>
        </p:sp>
        <p:sp>
          <p:nvSpPr>
            <p:cNvPr id="100" name="Rectangle 53"/>
            <p:cNvSpPr>
              <a:spLocks/>
            </p:cNvSpPr>
            <p:nvPr/>
          </p:nvSpPr>
          <p:spPr bwMode="auto">
            <a:xfrm>
              <a:off x="5907817" y="3265538"/>
              <a:ext cx="733425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 dirty="0" err="1"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</a:t>
              </a:r>
              <a:r>
                <a:rPr lang="en-US" sz="1400" dirty="0"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</a:t>
              </a:r>
            </a:p>
            <a:p>
              <a:pPr algn="ctr" eaLnBrk="1" hangingPunct="1"/>
              <a:r>
                <a:rPr lang="en-US" sz="1400" dirty="0"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dirty="0" err="1">
                  <a:solidFill>
                    <a:srgbClr val="C00000"/>
                  </a:solidFill>
                  <a:latin typeface="Arial Narrow" panose="020B0606020202030204" pitchFamily="34" charset="0"/>
                  <a:ea typeface="Courier New" charset="0"/>
                  <a:cs typeface="Courier New" charset="0"/>
                  <a:sym typeface="Courier New" charset="0"/>
                </a:rPr>
                <a:t>0x0008</a:t>
              </a:r>
              <a:endParaRPr lang="en-US" sz="1400" dirty="0">
                <a:latin typeface="Courier New" charset="0"/>
                <a:ea typeface="Courier New" charset="0"/>
                <a:cs typeface="Courier New" charset="0"/>
                <a:sym typeface="Courier New" charset="0"/>
              </a:endParaRPr>
            </a:p>
          </p:txBody>
        </p:sp>
        <p:sp>
          <p:nvSpPr>
            <p:cNvPr id="101" name="Rectangle 54"/>
            <p:cNvSpPr>
              <a:spLocks/>
            </p:cNvSpPr>
            <p:nvPr/>
          </p:nvSpPr>
          <p:spPr bwMode="auto">
            <a:xfrm>
              <a:off x="5925747" y="4484738"/>
              <a:ext cx="688599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 dirty="0" err="1"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</a:t>
              </a:r>
              <a:r>
                <a:rPr lang="en-US" sz="1400" dirty="0"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</a:t>
              </a:r>
            </a:p>
            <a:p>
              <a:pPr algn="ctr" eaLnBrk="1" hangingPunct="1"/>
              <a:r>
                <a:rPr lang="en-US" sz="1400" dirty="0"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dirty="0" err="1">
                  <a:solidFill>
                    <a:srgbClr val="C00000"/>
                  </a:solidFill>
                  <a:latin typeface="Arial Narrow" panose="020B0606020202030204" pitchFamily="34" charset="0"/>
                  <a:ea typeface="Courier New" charset="0"/>
                  <a:cs typeface="Courier New" charset="0"/>
                  <a:sym typeface="Courier New" charset="0"/>
                </a:rPr>
                <a:t>0x0004</a:t>
              </a:r>
              <a:endParaRPr lang="en-US" sz="1400" dirty="0">
                <a:latin typeface="Courier New" charset="0"/>
                <a:ea typeface="Courier New" charset="0"/>
                <a:cs typeface="Courier New" charset="0"/>
                <a:sym typeface="Courier New" charset="0"/>
              </a:endParaRPr>
            </a:p>
          </p:txBody>
        </p:sp>
        <p:sp>
          <p:nvSpPr>
            <p:cNvPr id="102" name="Rectangle 55"/>
            <p:cNvSpPr>
              <a:spLocks/>
            </p:cNvSpPr>
            <p:nvPr/>
          </p:nvSpPr>
          <p:spPr bwMode="auto">
            <a:xfrm>
              <a:off x="5907818" y="5703938"/>
              <a:ext cx="733424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 dirty="0" err="1"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</a:t>
              </a:r>
              <a:r>
                <a:rPr lang="en-US" sz="1400" dirty="0"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</a:t>
              </a:r>
            </a:p>
            <a:p>
              <a:pPr algn="ctr" eaLnBrk="1" hangingPunct="1"/>
              <a:r>
                <a:rPr lang="en-US" sz="1400" dirty="0"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dirty="0" err="1">
                  <a:solidFill>
                    <a:srgbClr val="C00000"/>
                  </a:solidFill>
                  <a:latin typeface="Arial Narrow" panose="020B0606020202030204" pitchFamily="34" charset="0"/>
                  <a:ea typeface="Courier New" charset="0"/>
                  <a:cs typeface="Courier New" charset="0"/>
                  <a:sym typeface="Courier New" charset="0"/>
                </a:rPr>
                <a:t>0x0000</a:t>
              </a:r>
              <a:endParaRPr lang="en-US" sz="1400" dirty="0">
                <a:latin typeface="Courier New" charset="0"/>
                <a:ea typeface="Courier New" charset="0"/>
                <a:cs typeface="Courier New" charset="0"/>
                <a:sym typeface="Courier New" charset="0"/>
              </a:endParaRPr>
            </a:p>
          </p:txBody>
        </p:sp>
        <p:grpSp>
          <p:nvGrpSpPr>
            <p:cNvPr id="103" name="Group 56"/>
            <p:cNvGrpSpPr>
              <a:grpSpLocks/>
            </p:cNvGrpSpPr>
            <p:nvPr/>
          </p:nvGrpSpPr>
          <p:grpSpPr bwMode="auto">
            <a:xfrm>
              <a:off x="6208232" y="2470201"/>
              <a:ext cx="96838" cy="3954463"/>
              <a:chOff x="139" y="3"/>
              <a:chExt cx="61" cy="2491"/>
            </a:xfrm>
          </p:grpSpPr>
          <p:sp>
            <p:nvSpPr>
              <p:cNvPr id="104" name="Rectangle 59"/>
              <p:cNvSpPr>
                <a:spLocks/>
              </p:cNvSpPr>
              <p:nvPr/>
            </p:nvSpPr>
            <p:spPr bwMode="auto">
              <a:xfrm>
                <a:off x="139" y="3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endParaRPr lang="en-US" sz="1400" dirty="0">
                  <a:solidFill>
                    <a:schemeClr val="tx1"/>
                  </a:solidFill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  <p:sp>
            <p:nvSpPr>
              <p:cNvPr id="105" name="Rectangle 62"/>
              <p:cNvSpPr>
                <a:spLocks/>
              </p:cNvSpPr>
              <p:nvPr/>
            </p:nvSpPr>
            <p:spPr bwMode="auto">
              <a:xfrm>
                <a:off x="139" y="771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endParaRPr lang="en-US" sz="1400" dirty="0">
                  <a:solidFill>
                    <a:schemeClr val="tx1"/>
                  </a:solidFill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  <p:sp>
            <p:nvSpPr>
              <p:cNvPr id="106" name="Rectangle 65"/>
              <p:cNvSpPr>
                <a:spLocks/>
              </p:cNvSpPr>
              <p:nvPr/>
            </p:nvSpPr>
            <p:spPr bwMode="auto">
              <a:xfrm>
                <a:off x="139" y="1539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endParaRPr lang="en-US" sz="1400" dirty="0">
                  <a:solidFill>
                    <a:schemeClr val="tx1"/>
                  </a:solidFill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  <p:sp>
            <p:nvSpPr>
              <p:cNvPr id="107" name="Rectangle 68"/>
              <p:cNvSpPr>
                <a:spLocks/>
              </p:cNvSpPr>
              <p:nvPr/>
            </p:nvSpPr>
            <p:spPr bwMode="auto">
              <a:xfrm>
                <a:off x="139" y="2307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endParaRPr lang="en-US" sz="1400" dirty="0">
                  <a:solidFill>
                    <a:schemeClr val="tx1"/>
                  </a:solidFill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2386757" y="2826467"/>
            <a:ext cx="3324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What are the memory address of these four words?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72985" y="2178628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 3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289931" y="3407253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 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322130" y="4561842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 1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339076" y="5790467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 0</a:t>
            </a:r>
          </a:p>
        </p:txBody>
      </p:sp>
    </p:spTree>
    <p:extLst>
      <p:ext uri="{BB962C8B-B14F-4D97-AF65-F5344CB8AC3E}">
        <p14:creationId xmlns:p14="http://schemas.microsoft.com/office/powerpoint/2010/main" val="399484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fld id="{91A08E28-A3F8-4D29-AE8D-4F5B8A5E8B73}" type="slidenum">
              <a:rPr lang="en-US" altLang="zh-TW" smtClean="0">
                <a:solidFill>
                  <a:srgbClr val="C00000"/>
                </a:solidFill>
              </a:rPr>
              <a:pPr/>
              <a:t>17</a:t>
            </a:fld>
            <a:endParaRPr lang="en-US" altLang="zh-TW" dirty="0" smtClean="0">
              <a:solidFill>
                <a:srgbClr val="C00000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9029700" cy="1325563"/>
          </a:xfrm>
        </p:spPr>
        <p:txBody>
          <a:bodyPr/>
          <a:lstStyle/>
          <a:p>
            <a:pPr eaLnBrk="1" hangingPunct="1"/>
            <a:r>
              <a:rPr lang="en-US" altLang="zh-TW" dirty="0" err="1" smtClean="0">
                <a:ea typeface="PMingLiU" pitchFamily="18" charset="-120"/>
              </a:rPr>
              <a:t>Endianess</a:t>
            </a:r>
            <a:endParaRPr lang="zh-TW" altLang="en-US" dirty="0" smtClean="0">
              <a:ea typeface="PMingLiU" pitchFamily="18" charset="-12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1"/>
            <a:ext cx="9029700" cy="4937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C00000"/>
                </a:solidFill>
              </a:rPr>
              <a:t>Big </a:t>
            </a:r>
            <a:r>
              <a:rPr lang="en-US" altLang="zh-TW" dirty="0" err="1">
                <a:solidFill>
                  <a:srgbClr val="C00000"/>
                </a:solidFill>
              </a:rPr>
              <a:t>Endian</a:t>
            </a:r>
            <a:r>
              <a:rPr lang="en-US" altLang="zh-TW" dirty="0"/>
              <a:t>: </a:t>
            </a:r>
            <a:r>
              <a:rPr lang="en-US" altLang="zh-TW" sz="2400" dirty="0"/>
              <a:t>address of most significant byte = word address (xx00 = Big End of word)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C00000"/>
                </a:solidFill>
              </a:rPr>
              <a:t>Little </a:t>
            </a:r>
            <a:r>
              <a:rPr lang="en-US" altLang="zh-TW" dirty="0" err="1">
                <a:solidFill>
                  <a:srgbClr val="C00000"/>
                </a:solidFill>
              </a:rPr>
              <a:t>Endian</a:t>
            </a:r>
            <a:r>
              <a:rPr lang="en-US" altLang="zh-TW" dirty="0"/>
              <a:t>: </a:t>
            </a:r>
            <a:r>
              <a:rPr lang="en-US" altLang="zh-TW" sz="2400" dirty="0"/>
              <a:t>address of least significant  byte = word address (xx00 = Little End of word)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700" dirty="0" smtClean="0"/>
              <a:t>Intel </a:t>
            </a:r>
            <a:r>
              <a:rPr lang="en-US" altLang="zh-TW" sz="2700" dirty="0"/>
              <a:t>is </a:t>
            </a:r>
            <a:r>
              <a:rPr lang="en-US" altLang="zh-TW" sz="2700" i="1" dirty="0">
                <a:solidFill>
                  <a:srgbClr val="C00000"/>
                </a:solidFill>
              </a:rPr>
              <a:t>Little </a:t>
            </a:r>
            <a:r>
              <a:rPr lang="en-US" altLang="zh-TW" sz="2700" i="1" dirty="0" smtClean="0">
                <a:solidFill>
                  <a:srgbClr val="C00000"/>
                </a:solidFill>
              </a:rPr>
              <a:t>Endian</a:t>
            </a:r>
            <a:r>
              <a:rPr lang="en-US" altLang="zh-TW" sz="2700" dirty="0" smtClean="0"/>
              <a:t>. MIPS is Big Endian. </a:t>
            </a:r>
            <a:endParaRPr lang="en-US" altLang="zh-TW" sz="2700" dirty="0"/>
          </a:p>
          <a:p>
            <a:pPr eaLnBrk="1" hangingPunct="1">
              <a:lnSpc>
                <a:spcPct val="90000"/>
              </a:lnSpc>
            </a:pPr>
            <a:endParaRPr lang="en-US" altLang="zh-TW" sz="2700" dirty="0"/>
          </a:p>
          <a:p>
            <a:pPr eaLnBrk="1" hangingPunct="1">
              <a:lnSpc>
                <a:spcPct val="90000"/>
              </a:lnSpc>
            </a:pPr>
            <a:endParaRPr lang="zh-TW" altLang="en-US" sz="2400" dirty="0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730546" y="4114801"/>
            <a:ext cx="6601713" cy="1193655"/>
            <a:chOff x="1719308" y="4007990"/>
            <a:chExt cx="6601713" cy="1193655"/>
          </a:xfrm>
        </p:grpSpPr>
        <p:sp>
          <p:nvSpPr>
            <p:cNvPr id="30726" name="Rectangle 4"/>
            <p:cNvSpPr>
              <a:spLocks noChangeArrowheads="1"/>
            </p:cNvSpPr>
            <p:nvPr/>
          </p:nvSpPr>
          <p:spPr bwMode="auto">
            <a:xfrm>
              <a:off x="3173413" y="4362450"/>
              <a:ext cx="3111500" cy="444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30727" name="Line 5"/>
            <p:cNvSpPr>
              <a:spLocks noChangeShapeType="1"/>
            </p:cNvSpPr>
            <p:nvPr/>
          </p:nvSpPr>
          <p:spPr bwMode="auto">
            <a:xfrm>
              <a:off x="4691063" y="4356100"/>
              <a:ext cx="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28" name="Line 6"/>
            <p:cNvSpPr>
              <a:spLocks noChangeShapeType="1"/>
            </p:cNvSpPr>
            <p:nvPr/>
          </p:nvSpPr>
          <p:spPr bwMode="auto">
            <a:xfrm>
              <a:off x="3929063" y="4356100"/>
              <a:ext cx="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29" name="Line 7"/>
            <p:cNvSpPr>
              <a:spLocks noChangeShapeType="1"/>
            </p:cNvSpPr>
            <p:nvPr/>
          </p:nvSpPr>
          <p:spPr bwMode="auto">
            <a:xfrm>
              <a:off x="5453063" y="4356100"/>
              <a:ext cx="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30" name="Rectangle 8"/>
            <p:cNvSpPr>
              <a:spLocks noChangeArrowheads="1"/>
            </p:cNvSpPr>
            <p:nvPr/>
          </p:nvSpPr>
          <p:spPr bwMode="auto">
            <a:xfrm>
              <a:off x="2341563" y="4457700"/>
              <a:ext cx="602867" cy="2936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TW" b="1" dirty="0" err="1">
                  <a:latin typeface="Arial" pitchFamily="34" charset="0"/>
                </a:rPr>
                <a:t>msb</a:t>
              </a:r>
              <a:endParaRPr lang="en-US" altLang="zh-TW" b="1" dirty="0">
                <a:latin typeface="Arial" pitchFamily="34" charset="0"/>
              </a:endParaRPr>
            </a:p>
          </p:txBody>
        </p:sp>
        <p:sp>
          <p:nvSpPr>
            <p:cNvPr id="30731" name="Rectangle 9"/>
            <p:cNvSpPr>
              <a:spLocks noChangeArrowheads="1"/>
            </p:cNvSpPr>
            <p:nvPr/>
          </p:nvSpPr>
          <p:spPr bwMode="auto">
            <a:xfrm>
              <a:off x="6456363" y="4457700"/>
              <a:ext cx="461753" cy="2936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TW" b="1" dirty="0" err="1">
                  <a:latin typeface="Arial" pitchFamily="34" charset="0"/>
                </a:rPr>
                <a:t>lsb</a:t>
              </a:r>
              <a:endParaRPr lang="en-US" altLang="zh-TW" b="1" dirty="0">
                <a:latin typeface="Arial" pitchFamily="34" charset="0"/>
              </a:endParaRPr>
            </a:p>
          </p:txBody>
        </p:sp>
        <p:sp>
          <p:nvSpPr>
            <p:cNvPr id="30732" name="Rectangle 10"/>
            <p:cNvSpPr>
              <a:spLocks noChangeArrowheads="1"/>
            </p:cNvSpPr>
            <p:nvPr/>
          </p:nvSpPr>
          <p:spPr bwMode="auto">
            <a:xfrm>
              <a:off x="3027358" y="4076700"/>
              <a:ext cx="3154710" cy="2867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TW" dirty="0">
                  <a:solidFill>
                    <a:srgbClr val="FF0000"/>
                  </a:solidFill>
                  <a:latin typeface="Arial" pitchFamily="34" charset="0"/>
                </a:rPr>
                <a:t>byte 3   byte 2   byte 1  byte 0</a:t>
              </a:r>
            </a:p>
          </p:txBody>
        </p:sp>
        <p:sp>
          <p:nvSpPr>
            <p:cNvPr id="30733" name="Rectangle 11"/>
            <p:cNvSpPr>
              <a:spLocks noChangeArrowheads="1"/>
            </p:cNvSpPr>
            <p:nvPr/>
          </p:nvSpPr>
          <p:spPr bwMode="auto">
            <a:xfrm>
              <a:off x="6532562" y="4007990"/>
              <a:ext cx="1788459" cy="2936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TW" i="1" dirty="0">
                  <a:solidFill>
                    <a:srgbClr val="FF0000"/>
                  </a:solidFill>
                  <a:latin typeface="Arial" pitchFamily="34" charset="0"/>
                </a:rPr>
                <a:t>Little </a:t>
              </a:r>
              <a:r>
                <a:rPr lang="en-US" altLang="zh-TW" i="1" dirty="0" err="1">
                  <a:solidFill>
                    <a:srgbClr val="FF0000"/>
                  </a:solidFill>
                  <a:latin typeface="Arial" pitchFamily="34" charset="0"/>
                </a:rPr>
                <a:t>endian</a:t>
              </a:r>
              <a:endParaRPr lang="en-US" altLang="zh-TW" i="1" u="sng" dirty="0">
                <a:solidFill>
                  <a:srgbClr val="FF0000"/>
                </a:solidFill>
                <a:latin typeface="Arial" pitchFamily="34" charset="0"/>
              </a:endParaRPr>
            </a:p>
          </p:txBody>
        </p:sp>
        <p:sp>
          <p:nvSpPr>
            <p:cNvPr id="30734" name="Rectangle 12"/>
            <p:cNvSpPr>
              <a:spLocks noChangeArrowheads="1"/>
            </p:cNvSpPr>
            <p:nvPr/>
          </p:nvSpPr>
          <p:spPr bwMode="auto">
            <a:xfrm>
              <a:off x="3045288" y="4914900"/>
              <a:ext cx="3218830" cy="2867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TW" dirty="0">
                  <a:solidFill>
                    <a:srgbClr val="0000FF"/>
                  </a:solidFill>
                  <a:latin typeface="Arial" pitchFamily="34" charset="0"/>
                </a:rPr>
                <a:t>byte 0   byte 1   byte 2   byte 3</a:t>
              </a:r>
            </a:p>
          </p:txBody>
        </p:sp>
        <p:sp>
          <p:nvSpPr>
            <p:cNvPr id="30735" name="Rectangle 13"/>
            <p:cNvSpPr>
              <a:spLocks noChangeArrowheads="1"/>
            </p:cNvSpPr>
            <p:nvPr/>
          </p:nvSpPr>
          <p:spPr bwMode="auto">
            <a:xfrm>
              <a:off x="1719308" y="4898445"/>
              <a:ext cx="1218282" cy="2867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TW" i="1" dirty="0">
                  <a:solidFill>
                    <a:srgbClr val="0000FF"/>
                  </a:solidFill>
                  <a:latin typeface="Arial" pitchFamily="34" charset="0"/>
                </a:rPr>
                <a:t>Big </a:t>
              </a:r>
              <a:r>
                <a:rPr lang="en-US" altLang="zh-TW" i="1" dirty="0" err="1">
                  <a:solidFill>
                    <a:srgbClr val="0000FF"/>
                  </a:solidFill>
                  <a:latin typeface="Arial" pitchFamily="34" charset="0"/>
                </a:rPr>
                <a:t>endian</a:t>
              </a:r>
              <a:endParaRPr lang="en-US" altLang="zh-TW" i="1" dirty="0">
                <a:solidFill>
                  <a:srgbClr val="0000FF"/>
                </a:solidFill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205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fld id="{91A08E28-A3F8-4D29-AE8D-4F5B8A5E8B73}" type="slidenum">
              <a:rPr lang="en-US" altLang="zh-TW" smtClean="0">
                <a:solidFill>
                  <a:srgbClr val="C00000"/>
                </a:solidFill>
              </a:rPr>
              <a:pPr/>
              <a:t>18</a:t>
            </a:fld>
            <a:endParaRPr lang="en-US" altLang="zh-TW" dirty="0" smtClean="0">
              <a:solidFill>
                <a:srgbClr val="C00000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9029700" cy="1325563"/>
          </a:xfrm>
        </p:spPr>
        <p:txBody>
          <a:bodyPr/>
          <a:lstStyle/>
          <a:p>
            <a:pPr eaLnBrk="1" hangingPunct="1"/>
            <a:r>
              <a:rPr lang="en-US" altLang="zh-TW" dirty="0" err="1" smtClean="0">
                <a:ea typeface="PMingLiU" pitchFamily="18" charset="-120"/>
              </a:rPr>
              <a:t>Endianess</a:t>
            </a:r>
            <a:endParaRPr lang="zh-TW" altLang="en-US" dirty="0" smtClean="0">
              <a:ea typeface="PMingLiU" pitchFamily="18" charset="-12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1"/>
            <a:ext cx="8229600" cy="4937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C00000"/>
                </a:solidFill>
              </a:rPr>
              <a:t>Little Endian</a:t>
            </a:r>
            <a:r>
              <a:rPr lang="en-US" altLang="zh-TW" dirty="0"/>
              <a:t>: </a:t>
            </a:r>
            <a:r>
              <a:rPr lang="en-US" altLang="zh-TW" sz="2400" dirty="0"/>
              <a:t>address of least significant  byte = word address (xx00 = Little End of word)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rgbClr val="0041FF"/>
                </a:solidFill>
              </a:rPr>
              <a:t>Big Endian</a:t>
            </a:r>
            <a:r>
              <a:rPr lang="en-US" altLang="zh-TW" dirty="0"/>
              <a:t>: </a:t>
            </a:r>
            <a:r>
              <a:rPr lang="en-US" altLang="zh-TW" sz="2400" dirty="0"/>
              <a:t>address of most significant byte = word address (xx00 = Big End of word)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700" dirty="0" err="1" smtClean="0"/>
              <a:t>Intell</a:t>
            </a:r>
            <a:r>
              <a:rPr lang="en-US" altLang="zh-TW" sz="2700" dirty="0" smtClean="0"/>
              <a:t> is </a:t>
            </a:r>
            <a:r>
              <a:rPr lang="en-US" altLang="zh-TW" sz="2700" i="1" dirty="0">
                <a:solidFill>
                  <a:srgbClr val="C00000"/>
                </a:solidFill>
              </a:rPr>
              <a:t>Little </a:t>
            </a:r>
            <a:r>
              <a:rPr lang="en-US" altLang="zh-TW" sz="2700" i="1" dirty="0" smtClean="0">
                <a:solidFill>
                  <a:srgbClr val="C00000"/>
                </a:solidFill>
              </a:rPr>
              <a:t>Endian</a:t>
            </a:r>
            <a:r>
              <a:rPr lang="en-US" altLang="zh-TW" sz="2700" dirty="0" smtClean="0"/>
              <a:t>. MIPS is </a:t>
            </a:r>
            <a:r>
              <a:rPr lang="en-US" altLang="zh-TW" sz="2700" dirty="0"/>
              <a:t>Big </a:t>
            </a:r>
            <a:r>
              <a:rPr lang="en-US" altLang="zh-TW" sz="2700" dirty="0" smtClean="0"/>
              <a:t>Endian. </a:t>
            </a:r>
            <a:endParaRPr lang="en-US" altLang="zh-TW" sz="2700" dirty="0"/>
          </a:p>
          <a:p>
            <a:pPr eaLnBrk="1" hangingPunct="1">
              <a:lnSpc>
                <a:spcPct val="90000"/>
              </a:lnSpc>
            </a:pPr>
            <a:endParaRPr lang="en-US" altLang="zh-TW" sz="2700" dirty="0"/>
          </a:p>
          <a:p>
            <a:pPr eaLnBrk="1" hangingPunct="1">
              <a:lnSpc>
                <a:spcPct val="90000"/>
              </a:lnSpc>
            </a:pPr>
            <a:endParaRPr lang="zh-TW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168" y="3893765"/>
            <a:ext cx="503872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107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fld id="{91A08E28-A3F8-4D29-AE8D-4F5B8A5E8B73}" type="slidenum">
              <a:rPr lang="en-US" altLang="zh-TW" smtClean="0">
                <a:solidFill>
                  <a:srgbClr val="C00000"/>
                </a:solidFill>
              </a:rPr>
              <a:pPr/>
              <a:t>19</a:t>
            </a:fld>
            <a:endParaRPr lang="en-US" altLang="zh-TW" dirty="0" smtClean="0">
              <a:solidFill>
                <a:srgbClr val="C00000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PMingLiU" pitchFamily="18" charset="-120"/>
              </a:rPr>
              <a:t>Endianess</a:t>
            </a:r>
            <a:endParaRPr lang="zh-TW" altLang="en-US" smtClean="0">
              <a:ea typeface="PMingLiU" pitchFamily="18" charset="-12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1"/>
            <a:ext cx="8229600" cy="49371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>
                <a:solidFill>
                  <a:srgbClr val="C00000"/>
                </a:solidFill>
              </a:rPr>
              <a:t>Little Endian</a:t>
            </a:r>
            <a:r>
              <a:rPr lang="en-US" altLang="zh-TW" dirty="0"/>
              <a:t>: </a:t>
            </a:r>
            <a:r>
              <a:rPr lang="en-US" altLang="zh-TW" sz="2400" dirty="0"/>
              <a:t>The little end comes first.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rgbClr val="0041FF"/>
                </a:solidFill>
              </a:rPr>
              <a:t>Big Endian</a:t>
            </a:r>
            <a:r>
              <a:rPr lang="en-US" altLang="zh-TW" dirty="0"/>
              <a:t>: </a:t>
            </a:r>
            <a:r>
              <a:rPr lang="en-US" altLang="zh-TW" sz="2400" dirty="0"/>
              <a:t>The big end comes first.</a:t>
            </a:r>
          </a:p>
          <a:p>
            <a:pPr marL="0" indent="0">
              <a:buNone/>
            </a:pPr>
            <a:endParaRPr lang="en-US" altLang="zh-TW" sz="2700" dirty="0"/>
          </a:p>
          <a:p>
            <a:pPr eaLnBrk="1" hangingPunct="1">
              <a:lnSpc>
                <a:spcPct val="90000"/>
              </a:lnSpc>
            </a:pPr>
            <a:endParaRPr lang="zh-TW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581" y="2554941"/>
            <a:ext cx="8940927" cy="324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155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D7223322-46DB-47C8-A917-87E3D1E79772}" type="slidenum">
              <a:rPr lang="en-AU" altLang="en-US"/>
              <a:pPr/>
              <a:t>2</a:t>
            </a:fld>
            <a:endParaRPr lang="en-AU" alt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Instruction Set</a:t>
            </a:r>
            <a:endParaRPr lang="en-AU" altLang="en-US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repertoire of instructions of a computer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Different computers have different instruction sets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But with many aspects in common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Early computers had very simple instruction sets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Simplified implementation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Many modern computers also have simple instruction sets</a:t>
            </a: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 rot="5400000">
            <a:off x="9541669" y="759619"/>
            <a:ext cx="18859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§2.1 Introduction</a:t>
            </a:r>
          </a:p>
        </p:txBody>
      </p:sp>
    </p:spTree>
    <p:extLst>
      <p:ext uri="{BB962C8B-B14F-4D97-AF65-F5344CB8AC3E}">
        <p14:creationId xmlns:p14="http://schemas.microsoft.com/office/powerpoint/2010/main" val="140641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2214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4649789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2214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4649789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defTabSz="938213"/>
            <a:r>
              <a:rPr lang="en-US" dirty="0" smtClean="0"/>
              <a:t>Example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5691267" y="2722693"/>
          <a:ext cx="4773635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195"/>
                <a:gridCol w="25124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 Address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</a:t>
                      </a:r>
                      <a:r>
                        <a:rPr lang="en-US" sz="28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Data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0xA7</a:t>
                      </a:r>
                      <a:endParaRPr lang="en-US" sz="28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0x90</a:t>
                      </a:r>
                      <a:endParaRPr lang="en-US" sz="28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0x8C</a:t>
                      </a:r>
                      <a:endParaRPr lang="en-US" sz="28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0xEE</a:t>
                      </a:r>
                      <a:endParaRPr lang="en-US" sz="28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2487701" y="4007230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00440" y="3967019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0xEE8C90A7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53784" y="1394085"/>
            <a:ext cx="5389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If big </a:t>
            </a:r>
            <a:r>
              <a:rPr lang="en-US" sz="2800" dirty="0" err="1">
                <a:solidFill>
                  <a:srgbClr val="FF0000"/>
                </a:solidFill>
              </a:rPr>
              <a:t>endianess</a:t>
            </a:r>
            <a:r>
              <a:rPr lang="en-US" sz="2800" dirty="0">
                <a:solidFill>
                  <a:srgbClr val="FF0000"/>
                </a:solidFill>
              </a:rPr>
              <a:t> is used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28800" y="2667001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word stored at address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r>
              <a:rPr lang="en-US" sz="2400" dirty="0"/>
              <a:t> is</a:t>
            </a:r>
          </a:p>
        </p:txBody>
      </p:sp>
    </p:spTree>
    <p:extLst>
      <p:ext uri="{BB962C8B-B14F-4D97-AF65-F5344CB8AC3E}">
        <p14:creationId xmlns:p14="http://schemas.microsoft.com/office/powerpoint/2010/main" val="236922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2214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4649789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2214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4649789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defTabSz="938213"/>
            <a:r>
              <a:rPr lang="en-US" dirty="0" smtClean="0"/>
              <a:t>Example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667001" y="4105845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79740" y="4065634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0xA7908CEE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53784" y="1394085"/>
            <a:ext cx="6779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If little </a:t>
            </a:r>
            <a:r>
              <a:rPr lang="en-US" sz="2800" dirty="0" err="1">
                <a:solidFill>
                  <a:srgbClr val="FF0000"/>
                </a:solidFill>
              </a:rPr>
              <a:t>endianess</a:t>
            </a:r>
            <a:r>
              <a:rPr lang="en-US" sz="2800" dirty="0">
                <a:solidFill>
                  <a:srgbClr val="FF0000"/>
                </a:solidFill>
              </a:rPr>
              <a:t> is used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05000" y="2667001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word stored at address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r>
              <a:rPr lang="en-US" sz="2400" dirty="0"/>
              <a:t> is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5691267" y="2722693"/>
          <a:ext cx="4773635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195"/>
                <a:gridCol w="25124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 Address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</a:t>
                      </a:r>
                      <a:r>
                        <a:rPr lang="en-US" sz="28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Data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0xA7</a:t>
                      </a:r>
                      <a:endParaRPr lang="en-US" sz="28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0x90</a:t>
                      </a:r>
                      <a:endParaRPr lang="en-US" sz="28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0x8C</a:t>
                      </a:r>
                      <a:endParaRPr lang="en-US" sz="28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0xEE</a:t>
                      </a:r>
                      <a:endParaRPr lang="en-US" sz="28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775292" y="4733365"/>
            <a:ext cx="4320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41FF"/>
                </a:solidFill>
              </a:rPr>
              <a:t>Endian only specifies byte order, not bit order in a byte!</a:t>
            </a:r>
          </a:p>
        </p:txBody>
      </p:sp>
    </p:spTree>
    <p:extLst>
      <p:ext uri="{BB962C8B-B14F-4D97-AF65-F5344CB8AC3E}">
        <p14:creationId xmlns:p14="http://schemas.microsoft.com/office/powerpoint/2010/main" val="260634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31FD0A71-AE4F-412A-8235-D2B449D580CB}" type="slidenum">
              <a:rPr lang="en-AU" altLang="en-US"/>
              <a:pPr/>
              <a:t>22</a:t>
            </a:fld>
            <a:endParaRPr lang="en-AU" altLang="en-US"/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Memory Operands</a:t>
            </a:r>
            <a:endParaRPr lang="en-AU" altLang="en-US" smtClean="0"/>
          </a:p>
        </p:txBody>
      </p:sp>
      <p:sp>
        <p:nvSpPr>
          <p:cNvPr id="1536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Main memory used for composite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Arrays, structures, dynamic data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To apply arithmetic operations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Load values from memory into registers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Store result from register to memory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Memory is byte addressed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Each address identifies an 8-bit byte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Words are aligned in memory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Address must be a multiple of 4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MIPS is Big Endian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Most-significant byte at least address of a word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i="1" dirty="0"/>
              <a:t>c.f.</a:t>
            </a:r>
            <a:r>
              <a:rPr lang="en-AU" altLang="en-US" dirty="0"/>
              <a:t> Little Endian: least-significant byte at least </a:t>
            </a:r>
            <a:r>
              <a:rPr lang="en-AU" altLang="en-US" dirty="0" smtClean="0"/>
              <a:t>address (</a:t>
            </a:r>
            <a:r>
              <a:rPr lang="en-AU" altLang="en-US" dirty="0" smtClean="0">
                <a:solidFill>
                  <a:srgbClr val="FF0000"/>
                </a:solidFill>
              </a:rPr>
              <a:t>Intel processor</a:t>
            </a:r>
            <a:r>
              <a:rPr lang="en-AU" altLang="en-US" dirty="0" smtClean="0"/>
              <a:t>)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71256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88E686C7-563E-44E5-A436-7A6A5FA49839}" type="slidenum">
              <a:rPr lang="en-AU" altLang="en-US"/>
              <a:pPr/>
              <a:t>23</a:t>
            </a:fld>
            <a:endParaRPr lang="en-AU" altLang="en-US"/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Registers vs. Memory</a:t>
            </a:r>
            <a:endParaRPr lang="en-AU" altLang="en-US" smtClean="0"/>
          </a:p>
        </p:txBody>
      </p:sp>
      <p:sp>
        <p:nvSpPr>
          <p:cNvPr id="1843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Registers are faster to access than memory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Operating on memory data requires loads and stores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More instructions to be executed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Compiler must use registers for variables as much as possible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Only spill to memory for less frequently used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Register optimization is important!</a:t>
            </a:r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61407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0" y="1138238"/>
            <a:ext cx="9791700" cy="49847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Load a word from memory: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</a:t>
            </a:r>
            <a:r>
              <a:rPr lang="en-US" dirty="0" err="1" smtClean="0"/>
              <a:t>lw</a:t>
            </a:r>
            <a:r>
              <a:rPr lang="en-US" dirty="0"/>
              <a:t>	</a:t>
            </a:r>
            <a:r>
              <a:rPr lang="en-US" dirty="0" err="1" smtClean="0"/>
              <a:t>R</a:t>
            </a:r>
            <a:r>
              <a:rPr lang="en-US" baseline="-25000" dirty="0" err="1" smtClean="0"/>
              <a:t>t</a:t>
            </a:r>
            <a:r>
              <a:rPr lang="en-US" dirty="0" smtClean="0"/>
              <a:t>, offset(</a:t>
            </a:r>
            <a:r>
              <a:rPr lang="en-US" dirty="0" err="1" smtClean="0"/>
              <a:t>R</a:t>
            </a:r>
            <a:r>
              <a:rPr lang="en-US" baseline="-25000" dirty="0" err="1" smtClean="0"/>
              <a:t>s</a:t>
            </a:r>
            <a:r>
              <a:rPr lang="en-US" dirty="0" smtClean="0"/>
              <a:t>)</a:t>
            </a:r>
          </a:p>
          <a:p>
            <a:r>
              <a:rPr lang="en-US" dirty="0" smtClean="0"/>
              <a:t> Load a byte </a:t>
            </a:r>
            <a:r>
              <a:rPr lang="en-US" dirty="0"/>
              <a:t>from memory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lb</a:t>
            </a:r>
            <a:r>
              <a:rPr lang="en-US" dirty="0"/>
              <a:t>	</a:t>
            </a:r>
            <a:r>
              <a:rPr lang="en-US" dirty="0" err="1"/>
              <a:t>R</a:t>
            </a:r>
            <a:r>
              <a:rPr lang="en-US" baseline="-25000" dirty="0" err="1"/>
              <a:t>t</a:t>
            </a:r>
            <a:r>
              <a:rPr lang="en-US" dirty="0"/>
              <a:t>, offset(</a:t>
            </a:r>
            <a:r>
              <a:rPr lang="en-US" dirty="0" err="1"/>
              <a:t>R</a:t>
            </a:r>
            <a:r>
              <a:rPr lang="en-US" baseline="-25000" dirty="0" err="1"/>
              <a:t>s</a:t>
            </a:r>
            <a:r>
              <a:rPr lang="en-US" dirty="0"/>
              <a:t>)</a:t>
            </a:r>
          </a:p>
          <a:p>
            <a:r>
              <a:rPr lang="en-US" dirty="0" smtClean="0"/>
              <a:t>Store  a word to  </a:t>
            </a:r>
            <a:r>
              <a:rPr lang="en-US" dirty="0"/>
              <a:t>memory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dirty="0" err="1" smtClean="0"/>
              <a:t>sw</a:t>
            </a: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/>
              <a:t>R</a:t>
            </a:r>
            <a:r>
              <a:rPr lang="en-US" baseline="-25000" dirty="0" err="1"/>
              <a:t>t</a:t>
            </a:r>
            <a:r>
              <a:rPr lang="en-US" dirty="0"/>
              <a:t>, offset(</a:t>
            </a:r>
            <a:r>
              <a:rPr lang="en-US" dirty="0" err="1"/>
              <a:t>R</a:t>
            </a:r>
            <a:r>
              <a:rPr lang="en-US" baseline="-25000" dirty="0" err="1"/>
              <a:t>s</a:t>
            </a:r>
            <a:r>
              <a:rPr lang="en-US" dirty="0"/>
              <a:t>)</a:t>
            </a:r>
          </a:p>
          <a:p>
            <a:r>
              <a:rPr lang="en-US" dirty="0" smtClean="0"/>
              <a:t>Store  </a:t>
            </a:r>
            <a:r>
              <a:rPr lang="en-US" dirty="0"/>
              <a:t>a </a:t>
            </a:r>
            <a:r>
              <a:rPr lang="en-US" dirty="0" smtClean="0"/>
              <a:t>byte </a:t>
            </a:r>
            <a:r>
              <a:rPr lang="en-US" dirty="0"/>
              <a:t>to  memory</a:t>
            </a:r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 err="1" smtClean="0"/>
              <a:t>sb</a:t>
            </a:r>
            <a:r>
              <a:rPr lang="en-US" dirty="0" smtClean="0"/>
              <a:t>      </a:t>
            </a:r>
            <a:r>
              <a:rPr lang="en-US" dirty="0" err="1"/>
              <a:t>R</a:t>
            </a:r>
            <a:r>
              <a:rPr lang="en-US" baseline="-25000" dirty="0" err="1"/>
              <a:t>t</a:t>
            </a:r>
            <a:r>
              <a:rPr lang="en-US" dirty="0"/>
              <a:t>, offset(</a:t>
            </a:r>
            <a:r>
              <a:rPr lang="en-US" dirty="0" err="1"/>
              <a:t>R</a:t>
            </a:r>
            <a:r>
              <a:rPr lang="en-US" baseline="-25000" dirty="0" err="1"/>
              <a:t>s</a:t>
            </a:r>
            <a:r>
              <a:rPr lang="en-US" dirty="0"/>
              <a:t>)</a:t>
            </a:r>
          </a:p>
          <a:p>
            <a:r>
              <a:rPr lang="en-US" dirty="0" smtClean="0"/>
              <a:t>Compute effective memory address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[</a:t>
            </a:r>
            <a:r>
              <a:rPr lang="en-US" dirty="0" err="1"/>
              <a:t>R</a:t>
            </a:r>
            <a:r>
              <a:rPr lang="en-US" baseline="-25000" dirty="0" err="1"/>
              <a:t>s</a:t>
            </a:r>
            <a:r>
              <a:rPr lang="en-US" dirty="0" smtClean="0"/>
              <a:t>] + offset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14500" y="320676"/>
            <a:ext cx="9029700" cy="584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Memory Load </a:t>
            </a:r>
            <a:r>
              <a:rPr lang="en-US" dirty="0"/>
              <a:t>/ Store Instructions</a:t>
            </a:r>
          </a:p>
        </p:txBody>
      </p:sp>
    </p:spTree>
    <p:extLst>
      <p:ext uri="{BB962C8B-B14F-4D97-AF65-F5344CB8AC3E}">
        <p14:creationId xmlns:p14="http://schemas.microsoft.com/office/powerpoint/2010/main" val="86015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40833E6A-50B1-400C-80B9-03C13D4ACE79}" type="slidenum">
              <a:rPr lang="en-AU" altLang="en-US"/>
              <a:pPr/>
              <a:t>25</a:t>
            </a:fld>
            <a:endParaRPr lang="en-AU" altLang="en-US"/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Memory Operand Example 1</a:t>
            </a:r>
            <a:endParaRPr lang="en-AU" altLang="en-US" smtClean="0"/>
          </a:p>
        </p:txBody>
      </p:sp>
      <p:sp>
        <p:nvSpPr>
          <p:cNvPr id="1638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latin typeface="Lucida Console" panose="020B0609040504020204" pitchFamily="49" charset="0"/>
              </a:rPr>
              <a:t>	g = h + A[8];</a:t>
            </a:r>
          </a:p>
          <a:p>
            <a:pPr lvl="1" eaLnBrk="1" hangingPunct="1"/>
            <a:r>
              <a:rPr lang="en-US" altLang="en-US" smtClean="0"/>
              <a:t>g in $s1, h in $s2, base address of A in $s3</a:t>
            </a:r>
          </a:p>
          <a:p>
            <a:pPr eaLnBrk="1" hangingPunct="1"/>
            <a:r>
              <a:rPr lang="en-US" altLang="en-US" smtClean="0"/>
              <a:t>Compiled MIPS code:</a:t>
            </a:r>
          </a:p>
          <a:p>
            <a:pPr lvl="1" eaLnBrk="1" hangingPunct="1"/>
            <a:r>
              <a:rPr lang="en-US" altLang="en-US" smtClean="0"/>
              <a:t>Index 8 requires offset of 32</a:t>
            </a:r>
          </a:p>
          <a:p>
            <a:pPr lvl="2" eaLnBrk="1" hangingPunct="1"/>
            <a:r>
              <a:rPr lang="en-US" altLang="en-US" smtClean="0"/>
              <a:t>4 bytes per word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latin typeface="Lucida Console" panose="020B0609040504020204" pitchFamily="49" charset="0"/>
              </a:rPr>
              <a:t>	lw  $t0, 32($s3)    # load word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add $s1, $s2, $t0</a:t>
            </a:r>
            <a:endParaRPr lang="en-AU" altLang="en-US">
              <a:latin typeface="Lucida Console" panose="020B0609040504020204" pitchFamily="49" charset="0"/>
            </a:endParaRPr>
          </a:p>
        </p:txBody>
      </p:sp>
      <p:sp>
        <p:nvSpPr>
          <p:cNvPr id="16389" name="AutoShape 6"/>
          <p:cNvSpPr>
            <a:spLocks/>
          </p:cNvSpPr>
          <p:nvPr/>
        </p:nvSpPr>
        <p:spPr bwMode="auto">
          <a:xfrm>
            <a:off x="3143250" y="5445126"/>
            <a:ext cx="914400" cy="403225"/>
          </a:xfrm>
          <a:prstGeom prst="borderCallout1">
            <a:avLst>
              <a:gd name="adj1" fmla="val 28347"/>
              <a:gd name="adj2" fmla="val 108333"/>
              <a:gd name="adj3" fmla="val -190944"/>
              <a:gd name="adj4" fmla="val 1600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AU" altLang="en-US"/>
              <a:t>offset</a:t>
            </a:r>
          </a:p>
        </p:txBody>
      </p:sp>
      <p:sp>
        <p:nvSpPr>
          <p:cNvPr id="16390" name="AutoShape 7"/>
          <p:cNvSpPr>
            <a:spLocks/>
          </p:cNvSpPr>
          <p:nvPr/>
        </p:nvSpPr>
        <p:spPr bwMode="auto">
          <a:xfrm>
            <a:off x="5664201" y="5445126"/>
            <a:ext cx="1655763" cy="403225"/>
          </a:xfrm>
          <a:prstGeom prst="borderCallout1">
            <a:avLst>
              <a:gd name="adj1" fmla="val 28347"/>
              <a:gd name="adj2" fmla="val -4602"/>
              <a:gd name="adj3" fmla="val -180708"/>
              <a:gd name="adj4" fmla="val -853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AU" altLang="en-US"/>
              <a:t>base register</a:t>
            </a:r>
          </a:p>
        </p:txBody>
      </p:sp>
    </p:spTree>
    <p:extLst>
      <p:ext uri="{BB962C8B-B14F-4D97-AF65-F5344CB8AC3E}">
        <p14:creationId xmlns:p14="http://schemas.microsoft.com/office/powerpoint/2010/main" val="99794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66B22763-3D6D-4B8A-A373-749114F779EA}" type="slidenum">
              <a:rPr lang="en-AU" altLang="en-US"/>
              <a:pPr/>
              <a:t>26</a:t>
            </a:fld>
            <a:endParaRPr lang="en-AU" altLang="en-US"/>
          </a:p>
        </p:txBody>
      </p:sp>
      <p:sp>
        <p:nvSpPr>
          <p:cNvPr id="174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Memory Operand Example 2</a:t>
            </a:r>
            <a:endParaRPr lang="en-AU" altLang="en-US" smtClean="0"/>
          </a:p>
        </p:txBody>
      </p:sp>
      <p:sp>
        <p:nvSpPr>
          <p:cNvPr id="1741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latin typeface="Lucida Console" panose="020B0609040504020204" pitchFamily="49" charset="0"/>
              </a:rPr>
              <a:t>	A[12] = h + A[8];</a:t>
            </a:r>
          </a:p>
          <a:p>
            <a:pPr lvl="1" eaLnBrk="1" hangingPunct="1"/>
            <a:r>
              <a:rPr lang="en-US" altLang="en-US" smtClean="0"/>
              <a:t>h in $s2, base address of A in $s3</a:t>
            </a:r>
          </a:p>
          <a:p>
            <a:pPr eaLnBrk="1" hangingPunct="1"/>
            <a:r>
              <a:rPr lang="en-US" altLang="en-US" smtClean="0"/>
              <a:t>Compiled MIPS code:</a:t>
            </a:r>
          </a:p>
          <a:p>
            <a:pPr lvl="1" eaLnBrk="1" hangingPunct="1"/>
            <a:r>
              <a:rPr lang="en-US" altLang="en-US" smtClean="0"/>
              <a:t>Index 8 requires offset of 32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latin typeface="Lucida Console" panose="020B0609040504020204" pitchFamily="49" charset="0"/>
              </a:rPr>
              <a:t>	lw  $t0, 32($s3)    # load word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add $t0, $s2, $t0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sw  $t0, 48($s3)    # store word</a:t>
            </a:r>
            <a:endParaRPr lang="en-AU" altLang="en-US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40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2B31DC65-4BCF-4B79-A4FD-619D5EA6769A}" type="slidenum">
              <a:rPr lang="en-AU" altLang="en-US"/>
              <a:pPr/>
              <a:t>27</a:t>
            </a:fld>
            <a:endParaRPr lang="en-AU" altLang="en-US"/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Immediate Operands</a:t>
            </a:r>
            <a:endParaRPr lang="en-AU" altLang="en-US" smtClean="0"/>
          </a:p>
        </p:txBody>
      </p:sp>
      <p:sp>
        <p:nvSpPr>
          <p:cNvPr id="1946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Constant data specified in an instruction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</a:t>
            </a:r>
            <a:r>
              <a:rPr lang="en-US" altLang="en-US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addi</a:t>
            </a:r>
            <a:r>
              <a:rPr lang="en-US" altLang="en-US" dirty="0">
                <a:latin typeface="Lucida Console" panose="020B0609040504020204" pitchFamily="49" charset="0"/>
              </a:rPr>
              <a:t> $s3, $s3, 4</a:t>
            </a:r>
          </a:p>
          <a:p>
            <a:pPr eaLnBrk="1" hangingPunct="1"/>
            <a:r>
              <a:rPr lang="en-US" altLang="en-US" dirty="0" smtClean="0"/>
              <a:t>No subtract immediate instruction</a:t>
            </a:r>
          </a:p>
          <a:p>
            <a:pPr lvl="1" eaLnBrk="1" hangingPunct="1"/>
            <a:r>
              <a:rPr lang="en-US" altLang="en-US" dirty="0" smtClean="0"/>
              <a:t>Just use a negative constant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</a:t>
            </a:r>
            <a:r>
              <a:rPr lang="en-US" altLang="en-US" dirty="0" err="1">
                <a:latin typeface="Lucida Console" panose="020B0609040504020204" pitchFamily="49" charset="0"/>
              </a:rPr>
              <a:t>addi</a:t>
            </a:r>
            <a:r>
              <a:rPr lang="en-US" altLang="en-US" dirty="0">
                <a:latin typeface="Lucida Console" panose="020B0609040504020204" pitchFamily="49" charset="0"/>
              </a:rPr>
              <a:t> $s2, $s1, -1</a:t>
            </a:r>
          </a:p>
          <a:p>
            <a:pPr eaLnBrk="1" hangingPunct="1"/>
            <a:r>
              <a:rPr lang="en-US" altLang="en-US" i="1" dirty="0" smtClean="0"/>
              <a:t>Design Principle 3:</a:t>
            </a:r>
            <a:r>
              <a:rPr lang="en-US" altLang="en-US" dirty="0" smtClean="0"/>
              <a:t> Make the common case fast</a:t>
            </a:r>
          </a:p>
          <a:p>
            <a:pPr lvl="1" eaLnBrk="1" hangingPunct="1"/>
            <a:r>
              <a:rPr lang="en-US" altLang="en-US" dirty="0" smtClean="0"/>
              <a:t>Small constants are common</a:t>
            </a:r>
          </a:p>
          <a:p>
            <a:pPr lvl="1" eaLnBrk="1" hangingPunct="1"/>
            <a:r>
              <a:rPr lang="en-US" altLang="en-US" dirty="0" smtClean="0"/>
              <a:t>Immediate operand avoids a load instruction</a:t>
            </a:r>
            <a:endParaRPr lang="en-AU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395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ACF952A1-59D2-40FC-B9F5-45973BC188DE}" type="slidenum">
              <a:rPr lang="en-AU" altLang="en-US"/>
              <a:pPr/>
              <a:t>28</a:t>
            </a:fld>
            <a:endParaRPr lang="en-AU" alt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The Constant Zero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dirty="0" smtClean="0"/>
              <a:t>MIPS register 0 ($zero) is the constant 0</a:t>
            </a:r>
          </a:p>
          <a:p>
            <a:pPr lvl="1" eaLnBrk="1" hangingPunct="1"/>
            <a:r>
              <a:rPr lang="en-AU" altLang="en-US" dirty="0" smtClean="0"/>
              <a:t>Cannot be overwritten</a:t>
            </a:r>
          </a:p>
          <a:p>
            <a:pPr eaLnBrk="1" hangingPunct="1"/>
            <a:r>
              <a:rPr lang="en-AU" altLang="en-US" dirty="0" smtClean="0"/>
              <a:t>Useful for common operations</a:t>
            </a:r>
          </a:p>
          <a:p>
            <a:pPr lvl="1" eaLnBrk="1" hangingPunct="1"/>
            <a:r>
              <a:rPr lang="en-AU" altLang="en-US" dirty="0" smtClean="0"/>
              <a:t>E.g., </a:t>
            </a:r>
            <a:r>
              <a:rPr lang="en-AU" altLang="en-US" i="1" dirty="0" smtClean="0">
                <a:solidFill>
                  <a:srgbClr val="C00000"/>
                </a:solidFill>
              </a:rPr>
              <a:t>move between registers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AU" altLang="en-US" dirty="0" smtClean="0">
                <a:latin typeface="Lucida Console" panose="020B0609040504020204" pitchFamily="49" charset="0"/>
              </a:rPr>
              <a:t>	add $t2, $s1, $zero</a:t>
            </a:r>
          </a:p>
        </p:txBody>
      </p:sp>
    </p:spTree>
    <p:extLst>
      <p:ext uri="{BB962C8B-B14F-4D97-AF65-F5344CB8AC3E}">
        <p14:creationId xmlns:p14="http://schemas.microsoft.com/office/powerpoint/2010/main" val="14419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2100" y="1825625"/>
            <a:ext cx="9791700" cy="1955800"/>
          </a:xfrm>
        </p:spPr>
        <p:txBody>
          <a:bodyPr/>
          <a:lstStyle/>
          <a:p>
            <a:r>
              <a:rPr lang="en-US" dirty="0" err="1"/>
              <a:t>lb</a:t>
            </a:r>
            <a:r>
              <a:rPr lang="en-US" dirty="0"/>
              <a:t>	</a:t>
            </a:r>
            <a:r>
              <a:rPr lang="en-US" dirty="0" err="1"/>
              <a:t>R</a:t>
            </a:r>
            <a:r>
              <a:rPr lang="en-US" baseline="-25000" dirty="0" err="1"/>
              <a:t>t</a:t>
            </a:r>
            <a:r>
              <a:rPr lang="en-US" dirty="0"/>
              <a:t>, offset(</a:t>
            </a:r>
            <a:r>
              <a:rPr lang="en-US" dirty="0" err="1"/>
              <a:t>R</a:t>
            </a:r>
            <a:r>
              <a:rPr lang="en-US" baseline="-25000" dirty="0" err="1"/>
              <a:t>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t</a:t>
            </a:r>
            <a:r>
              <a:rPr lang="en-US" baseline="-25000" dirty="0" smtClean="0"/>
              <a:t> </a:t>
            </a:r>
            <a:r>
              <a:rPr lang="en-US" dirty="0" smtClean="0"/>
              <a:t>is a  </a:t>
            </a:r>
            <a:r>
              <a:rPr lang="en-US" smtClean="0"/>
              <a:t>register with </a:t>
            </a:r>
            <a:r>
              <a:rPr lang="en-US" dirty="0" smtClean="0"/>
              <a:t>4 bytes</a:t>
            </a:r>
          </a:p>
          <a:p>
            <a:r>
              <a:rPr lang="en-US" dirty="0"/>
              <a:t>offset(</a:t>
            </a:r>
            <a:r>
              <a:rPr lang="en-US" dirty="0" err="1"/>
              <a:t>R</a:t>
            </a:r>
            <a:r>
              <a:rPr lang="en-US" baseline="-25000" dirty="0" err="1"/>
              <a:t>s</a:t>
            </a:r>
            <a:r>
              <a:rPr lang="en-US" dirty="0" smtClean="0"/>
              <a:t>) is byte whose content is  0x12 ?</a:t>
            </a:r>
          </a:p>
          <a:p>
            <a:r>
              <a:rPr lang="en-US" dirty="0"/>
              <a:t>offset(</a:t>
            </a:r>
            <a:r>
              <a:rPr lang="en-US" dirty="0" err="1"/>
              <a:t>R</a:t>
            </a:r>
            <a:r>
              <a:rPr lang="en-US" baseline="-25000" dirty="0" err="1"/>
              <a:t>s</a:t>
            </a:r>
            <a:r>
              <a:rPr lang="en-US" dirty="0"/>
              <a:t>) is byte whose content is  </a:t>
            </a:r>
            <a:r>
              <a:rPr lang="en-US" dirty="0" smtClean="0"/>
              <a:t>0x72  ?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333375"/>
            <a:ext cx="9029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How store a byte to a 32-bit register?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72225" y="6816209"/>
            <a:ext cx="18473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24126" y="4201597"/>
            <a:ext cx="75151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24126" y="5105039"/>
            <a:ext cx="75151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75636" y="5109866"/>
            <a:ext cx="75151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27146" y="5105039"/>
            <a:ext cx="75151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78657" y="5105039"/>
            <a:ext cx="75151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53297" y="4201597"/>
            <a:ext cx="111117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1 byte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53297" y="4966489"/>
            <a:ext cx="1111170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32-bit Register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46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C0B3804B-FCAB-46AF-925D-1D2EC3D14B98}" type="slidenum">
              <a:rPr lang="en-AU" altLang="en-US"/>
              <a:pPr/>
              <a:t>3</a:t>
            </a:fld>
            <a:endParaRPr lang="en-AU" alt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MIPS Instruction Set</a:t>
            </a:r>
            <a:endParaRPr lang="en-AU" altLang="en-US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Used as the example throughout the book</a:t>
            </a:r>
          </a:p>
          <a:p>
            <a:pPr eaLnBrk="1" hangingPunct="1"/>
            <a:r>
              <a:rPr lang="en-US" altLang="en-US"/>
              <a:t>Stanford MIPS commercialized by MIPS Technologies (</a:t>
            </a:r>
            <a:r>
              <a:rPr lang="en-US" altLang="en-US">
                <a:hlinkClick r:id="rId3"/>
              </a:rPr>
              <a:t>www.mips.com</a:t>
            </a:r>
            <a:r>
              <a:rPr lang="en-US" altLang="en-US"/>
              <a:t>)</a:t>
            </a:r>
          </a:p>
          <a:p>
            <a:pPr eaLnBrk="1" hangingPunct="1"/>
            <a:r>
              <a:rPr lang="en-US" altLang="en-US"/>
              <a:t>Large share of embedded core market</a:t>
            </a:r>
          </a:p>
          <a:p>
            <a:pPr lvl="1" eaLnBrk="1" hangingPunct="1"/>
            <a:r>
              <a:rPr lang="en-US" altLang="en-US"/>
              <a:t>Applications in consumer electronics, network/storage equipment, cameras, printers, …</a:t>
            </a:r>
          </a:p>
          <a:p>
            <a:pPr eaLnBrk="1" hangingPunct="1"/>
            <a:r>
              <a:rPr lang="en-US" altLang="en-US"/>
              <a:t>Typical of many modern ISAs</a:t>
            </a:r>
          </a:p>
          <a:p>
            <a:pPr lvl="1" eaLnBrk="1" hangingPunct="1"/>
            <a:r>
              <a:rPr lang="en-US" altLang="en-US"/>
              <a:t>See MIPS Reference Data tear-out card, and Appendixes B and E</a:t>
            </a:r>
          </a:p>
        </p:txBody>
      </p:sp>
    </p:spTree>
    <p:extLst>
      <p:ext uri="{BB962C8B-B14F-4D97-AF65-F5344CB8AC3E}">
        <p14:creationId xmlns:p14="http://schemas.microsoft.com/office/powerpoint/2010/main" val="3080337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CEB8CF40-C2D8-4CD4-80E6-DE9C5E42A772}" type="slidenum">
              <a:rPr lang="en-AU" altLang="en-US"/>
              <a:pPr/>
              <a:t>30</a:t>
            </a:fld>
            <a:endParaRPr lang="en-AU" altLang="en-US"/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title"/>
          </p:nvPr>
        </p:nvSpPr>
        <p:spPr>
          <a:xfrm>
            <a:off x="2208214" y="0"/>
            <a:ext cx="902970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Unsigned Binary Integers</a:t>
            </a:r>
            <a:endParaRPr lang="en-AU" altLang="en-US" dirty="0" smtClean="0"/>
          </a:p>
        </p:txBody>
      </p:sp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8270875" cy="647700"/>
          </a:xfrm>
        </p:spPr>
        <p:txBody>
          <a:bodyPr/>
          <a:lstStyle/>
          <a:p>
            <a:pPr eaLnBrk="1" hangingPunct="1"/>
            <a:r>
              <a:rPr lang="en-US" altLang="en-US" smtClean="0"/>
              <a:t>Given an n-bit number</a:t>
            </a:r>
            <a:endParaRPr lang="en-AU" altLang="en-US" smtClean="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2971801" y="1844675"/>
          <a:ext cx="6010275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6" name="Equation" r:id="rId4" imgW="2501900" imgH="241300" progId="Equation.3">
                  <p:embed/>
                </p:oleObj>
              </mc:Choice>
              <mc:Fallback>
                <p:oleObj name="Equation" r:id="rId4" imgW="25019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1" y="1844675"/>
                        <a:ext cx="6010275" cy="579438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2208214" y="2565401"/>
            <a:ext cx="8270875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3200"/>
              <a:t>Range: 0 to +2</a:t>
            </a:r>
            <a:r>
              <a:rPr lang="en-US" altLang="en-US" sz="3200" baseline="30000"/>
              <a:t>n</a:t>
            </a:r>
            <a:r>
              <a:rPr lang="en-US" altLang="en-US" sz="3200"/>
              <a:t> – 1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3200"/>
              <a:t>Example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400"/>
              <a:t>0000 0000 0000 0000 0000 0000 0000 1011</a:t>
            </a:r>
            <a:r>
              <a:rPr lang="en-US" altLang="en-US" sz="2400" baseline="-25000"/>
              <a:t>2</a:t>
            </a: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>= 0 + … + 1×2</a:t>
            </a:r>
            <a:r>
              <a:rPr lang="en-US" altLang="en-US" sz="2400" baseline="30000"/>
              <a:t>3</a:t>
            </a:r>
            <a:r>
              <a:rPr lang="en-US" altLang="en-US" sz="2400"/>
              <a:t> + 0×2</a:t>
            </a:r>
            <a:r>
              <a:rPr lang="en-US" altLang="en-US" sz="2400" baseline="30000"/>
              <a:t>2</a:t>
            </a:r>
            <a:r>
              <a:rPr lang="en-US" altLang="en-US" sz="2400"/>
              <a:t> +1×2</a:t>
            </a:r>
            <a:r>
              <a:rPr lang="en-US" altLang="en-US" sz="2400" baseline="30000"/>
              <a:t>1</a:t>
            </a:r>
            <a:r>
              <a:rPr lang="en-US" altLang="en-US" sz="2400"/>
              <a:t> +1×2</a:t>
            </a:r>
            <a:r>
              <a:rPr lang="en-US" altLang="en-US" sz="2400" baseline="30000"/>
              <a:t>0</a:t>
            </a: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>= 0 + … + 8 + 0 + 2 + 1 = 11</a:t>
            </a:r>
            <a:r>
              <a:rPr lang="en-US" altLang="en-US" sz="2400" baseline="-25000"/>
              <a:t>10</a:t>
            </a:r>
            <a:endParaRPr lang="en-US" altLang="en-US" sz="2400"/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3200"/>
              <a:t>Using 32 bits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800"/>
              <a:t>0 to +4,294,967,295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 rot="5400000">
            <a:off x="8551069" y="1750219"/>
            <a:ext cx="38671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§2.4 Signed and Unsigned Numbers</a:t>
            </a:r>
          </a:p>
        </p:txBody>
      </p:sp>
    </p:spTree>
    <p:extLst>
      <p:ext uri="{BB962C8B-B14F-4D97-AF65-F5344CB8AC3E}">
        <p14:creationId xmlns:p14="http://schemas.microsoft.com/office/powerpoint/2010/main" val="79433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B58FDB30-4337-4C68-9499-9DA405167D62}" type="slidenum">
              <a:rPr lang="en-AU" altLang="en-US"/>
              <a:pPr/>
              <a:t>31</a:t>
            </a:fld>
            <a:endParaRPr lang="en-AU" altLang="en-US"/>
          </a:p>
        </p:txBody>
      </p:sp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>
          <a:xfrm>
            <a:off x="2208213" y="206376"/>
            <a:ext cx="8259762" cy="701675"/>
          </a:xfrm>
        </p:spPr>
        <p:txBody>
          <a:bodyPr/>
          <a:lstStyle/>
          <a:p>
            <a:pPr eaLnBrk="1" hangingPunct="1"/>
            <a:r>
              <a:rPr lang="en-US" altLang="en-US" sz="4000"/>
              <a:t>2s-Complement Signed Integers</a:t>
            </a:r>
            <a:endParaRPr lang="en-AU" altLang="en-US" sz="4000"/>
          </a:p>
        </p:txBody>
      </p:sp>
      <p:sp>
        <p:nvSpPr>
          <p:cNvPr id="205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8270875" cy="647700"/>
          </a:xfrm>
        </p:spPr>
        <p:txBody>
          <a:bodyPr/>
          <a:lstStyle/>
          <a:p>
            <a:pPr eaLnBrk="1" hangingPunct="1"/>
            <a:r>
              <a:rPr lang="en-US" altLang="en-US" smtClean="0"/>
              <a:t>Given an n-bit number</a:t>
            </a:r>
            <a:endParaRPr lang="en-AU" altLang="en-US" smtClean="0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2957513" y="1844675"/>
          <a:ext cx="62230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9" name="Equation" r:id="rId4" imgW="2590800" imgH="241300" progId="Equation.3">
                  <p:embed/>
                </p:oleObj>
              </mc:Choice>
              <mc:Fallback>
                <p:oleObj name="Equation" r:id="rId4" imgW="25908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7513" y="1844675"/>
                        <a:ext cx="6223000" cy="579438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208214" y="2565400"/>
            <a:ext cx="8270875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3200"/>
              <a:t>Range: –2</a:t>
            </a:r>
            <a:r>
              <a:rPr lang="en-US" altLang="en-US" sz="3200" baseline="30000"/>
              <a:t>n – 1</a:t>
            </a:r>
            <a:r>
              <a:rPr lang="en-US" altLang="en-US" sz="3200"/>
              <a:t> to +2</a:t>
            </a:r>
            <a:r>
              <a:rPr lang="en-US" altLang="en-US" sz="3200" baseline="30000"/>
              <a:t>n – 1</a:t>
            </a:r>
            <a:r>
              <a:rPr lang="en-US" altLang="en-US" sz="3200"/>
              <a:t> – 1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3200"/>
              <a:t>Example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400"/>
              <a:t>1111 1111 1111 1111 1111 1111 1111 1100</a:t>
            </a:r>
            <a:r>
              <a:rPr lang="en-US" altLang="en-US" sz="2400" baseline="-25000"/>
              <a:t>2</a:t>
            </a: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>= –1×2</a:t>
            </a:r>
            <a:r>
              <a:rPr lang="en-US" altLang="en-US" sz="2400" baseline="30000"/>
              <a:t>31</a:t>
            </a:r>
            <a:r>
              <a:rPr lang="en-US" altLang="en-US" sz="2400"/>
              <a:t> + 1×2</a:t>
            </a:r>
            <a:r>
              <a:rPr lang="en-US" altLang="en-US" sz="2400" baseline="30000"/>
              <a:t>30</a:t>
            </a:r>
            <a:r>
              <a:rPr lang="en-US" altLang="en-US" sz="2400"/>
              <a:t> + … + 1×2</a:t>
            </a:r>
            <a:r>
              <a:rPr lang="en-US" altLang="en-US" sz="2400" baseline="30000"/>
              <a:t>2</a:t>
            </a:r>
            <a:r>
              <a:rPr lang="en-US" altLang="en-US" sz="2400"/>
              <a:t> +0×2</a:t>
            </a:r>
            <a:r>
              <a:rPr lang="en-US" altLang="en-US" sz="2400" baseline="30000"/>
              <a:t>1</a:t>
            </a:r>
            <a:r>
              <a:rPr lang="en-US" altLang="en-US" sz="2400"/>
              <a:t> +0×2</a:t>
            </a:r>
            <a:r>
              <a:rPr lang="en-US" altLang="en-US" sz="2400" baseline="30000"/>
              <a:t>0</a:t>
            </a: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>= –2,147,483,648 + 2,147,483,644 = –4</a:t>
            </a:r>
            <a:r>
              <a:rPr lang="en-US" altLang="en-US" sz="2400" baseline="-25000"/>
              <a:t>10</a:t>
            </a:r>
            <a:endParaRPr lang="en-US" altLang="en-US" sz="2400"/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3200"/>
              <a:t>Using 32 bits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800"/>
              <a:t>–2,147,483,648 to +2,147,483,647</a:t>
            </a:r>
          </a:p>
        </p:txBody>
      </p:sp>
    </p:spTree>
    <p:extLst>
      <p:ext uri="{BB962C8B-B14F-4D97-AF65-F5344CB8AC3E}">
        <p14:creationId xmlns:p14="http://schemas.microsoft.com/office/powerpoint/2010/main" val="13823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3A8E2B9E-F48D-46BB-A7B3-4FB69BDD87E8}" type="slidenum">
              <a:rPr lang="en-AU" altLang="en-US"/>
              <a:pPr/>
              <a:t>32</a:t>
            </a:fld>
            <a:endParaRPr lang="en-AU" altLang="en-US"/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>
          <a:xfrm>
            <a:off x="2208213" y="206376"/>
            <a:ext cx="8259762" cy="701675"/>
          </a:xfrm>
        </p:spPr>
        <p:txBody>
          <a:bodyPr/>
          <a:lstStyle/>
          <a:p>
            <a:pPr eaLnBrk="1" hangingPunct="1"/>
            <a:r>
              <a:rPr lang="en-US" altLang="en-US" sz="4000"/>
              <a:t>2s-Complement Signed Integers</a:t>
            </a:r>
            <a:endParaRPr lang="en-AU" altLang="en-US" sz="4000"/>
          </a:p>
        </p:txBody>
      </p:sp>
      <p:sp>
        <p:nvSpPr>
          <p:cNvPr id="2150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tabLst>
                <a:tab pos="1341438" algn="l"/>
                <a:tab pos="2874963" algn="l"/>
              </a:tabLst>
            </a:pPr>
            <a:r>
              <a:rPr lang="en-US" altLang="en-US"/>
              <a:t>Bit 31 is sign bit</a:t>
            </a:r>
          </a:p>
          <a:p>
            <a:pPr lvl="1">
              <a:tabLst>
                <a:tab pos="1341438" algn="l"/>
                <a:tab pos="2874963" algn="l"/>
              </a:tabLst>
            </a:pPr>
            <a:r>
              <a:rPr lang="en-US" altLang="en-US"/>
              <a:t>1 for negative numbers</a:t>
            </a:r>
          </a:p>
          <a:p>
            <a:pPr lvl="1">
              <a:tabLst>
                <a:tab pos="1341438" algn="l"/>
                <a:tab pos="2874963" algn="l"/>
              </a:tabLst>
            </a:pPr>
            <a:r>
              <a:rPr lang="en-US" altLang="en-US"/>
              <a:t>0 for non-negative numbers</a:t>
            </a:r>
          </a:p>
          <a:p>
            <a:pPr>
              <a:tabLst>
                <a:tab pos="1341438" algn="l"/>
                <a:tab pos="2874963" algn="l"/>
              </a:tabLst>
            </a:pPr>
            <a:r>
              <a:rPr lang="en-AU" altLang="en-US"/>
              <a:t>–(–2</a:t>
            </a:r>
            <a:r>
              <a:rPr lang="en-AU" altLang="en-US" baseline="30000"/>
              <a:t>n – 1</a:t>
            </a:r>
            <a:r>
              <a:rPr lang="en-AU" altLang="en-US"/>
              <a:t>) can’t be represented</a:t>
            </a:r>
          </a:p>
          <a:p>
            <a:pPr>
              <a:tabLst>
                <a:tab pos="1341438" algn="l"/>
                <a:tab pos="2874963" algn="l"/>
              </a:tabLst>
            </a:pPr>
            <a:r>
              <a:rPr lang="en-US" altLang="en-US"/>
              <a:t>Non-negative numbers have the same unsigned and 2s-complement representation</a:t>
            </a:r>
            <a:endParaRPr lang="en-AU" altLang="en-US"/>
          </a:p>
          <a:p>
            <a:pPr>
              <a:tabLst>
                <a:tab pos="1341438" algn="l"/>
                <a:tab pos="2874963" algn="l"/>
              </a:tabLst>
            </a:pPr>
            <a:r>
              <a:rPr lang="en-US" altLang="en-US"/>
              <a:t>Some specific numbers</a:t>
            </a:r>
          </a:p>
          <a:p>
            <a:pPr lvl="1">
              <a:tabLst>
                <a:tab pos="1341438" algn="l"/>
                <a:tab pos="2874963" algn="l"/>
              </a:tabLst>
            </a:pPr>
            <a:r>
              <a:rPr lang="en-US" altLang="en-US"/>
              <a:t>  0:	0000 0000 … 0000</a:t>
            </a:r>
          </a:p>
          <a:p>
            <a:pPr lvl="1">
              <a:tabLst>
                <a:tab pos="1341438" algn="l"/>
                <a:tab pos="2874963" algn="l"/>
              </a:tabLst>
            </a:pPr>
            <a:r>
              <a:rPr lang="en-AU" altLang="en-US"/>
              <a:t>–1:	1111 1111 … 1111</a:t>
            </a:r>
          </a:p>
          <a:p>
            <a:pPr lvl="1">
              <a:tabLst>
                <a:tab pos="1341438" algn="l"/>
                <a:tab pos="2874963" algn="l"/>
              </a:tabLst>
            </a:pPr>
            <a:r>
              <a:rPr lang="en-US" altLang="en-US"/>
              <a:t>Most-negative:	1000 0000 … 0000</a:t>
            </a:r>
          </a:p>
          <a:p>
            <a:pPr lvl="1">
              <a:tabLst>
                <a:tab pos="1341438" algn="l"/>
                <a:tab pos="2874963" algn="l"/>
              </a:tabLst>
            </a:pPr>
            <a:r>
              <a:rPr lang="en-US" altLang="en-US"/>
              <a:t>Most-positive:	0111 1111 … 1111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53587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9A9A8AEA-54E3-4320-8A4B-6CBB0D2CCD6E}" type="slidenum">
              <a:rPr lang="en-AU" altLang="en-US"/>
              <a:pPr/>
              <a:t>33</a:t>
            </a:fld>
            <a:endParaRPr lang="en-AU" altLang="en-US"/>
          </a:p>
        </p:txBody>
      </p:sp>
      <p:sp>
        <p:nvSpPr>
          <p:cNvPr id="3076" name="Rectangle 6"/>
          <p:cNvSpPr>
            <a:spLocks noGrp="1" noChangeArrowheads="1"/>
          </p:cNvSpPr>
          <p:nvPr>
            <p:ph type="title"/>
          </p:nvPr>
        </p:nvSpPr>
        <p:spPr>
          <a:xfrm>
            <a:off x="2208214" y="0"/>
            <a:ext cx="902970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Signed Negation</a:t>
            </a:r>
            <a:endParaRPr lang="en-AU" altLang="en-US" dirty="0" smtClean="0"/>
          </a:p>
        </p:txBody>
      </p:sp>
      <p:sp>
        <p:nvSpPr>
          <p:cNvPr id="307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8270875" cy="1295400"/>
          </a:xfrm>
        </p:spPr>
        <p:txBody>
          <a:bodyPr/>
          <a:lstStyle/>
          <a:p>
            <a:pPr eaLnBrk="1" hangingPunct="1"/>
            <a:r>
              <a:rPr lang="en-US" altLang="en-US" smtClean="0"/>
              <a:t>Complement and add 1</a:t>
            </a:r>
          </a:p>
          <a:p>
            <a:pPr lvl="1" eaLnBrk="1" hangingPunct="1"/>
            <a:r>
              <a:rPr lang="en-US" altLang="en-US" smtClean="0"/>
              <a:t>Complement means 1 </a:t>
            </a:r>
            <a:r>
              <a:rPr lang="en-US" altLang="en-US" smtClean="0">
                <a:cs typeface="Arial" panose="020B0604020202020204" pitchFamily="34" charset="0"/>
              </a:rPr>
              <a:t>→ </a:t>
            </a:r>
            <a:r>
              <a:rPr lang="en-US" altLang="en-US" smtClean="0"/>
              <a:t>0, 0 </a:t>
            </a:r>
            <a:r>
              <a:rPr lang="en-US" altLang="en-US" smtClean="0">
                <a:cs typeface="Arial" panose="020B0604020202020204" pitchFamily="34" charset="0"/>
              </a:rPr>
              <a:t>→</a:t>
            </a:r>
            <a:r>
              <a:rPr lang="en-US" altLang="en-US" smtClean="0"/>
              <a:t> 1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3116264" y="2536825"/>
          <a:ext cx="35147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4" name="Equation" r:id="rId4" imgW="1562100" imgH="508000" progId="Equation.3">
                  <p:embed/>
                </p:oleObj>
              </mc:Choice>
              <mc:Fallback>
                <p:oleObj name="Equation" r:id="rId4" imgW="15621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6264" y="2536825"/>
                        <a:ext cx="3514725" cy="11430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Rectangle 5"/>
          <p:cNvSpPr>
            <a:spLocks noChangeArrowheads="1"/>
          </p:cNvSpPr>
          <p:nvPr/>
        </p:nvSpPr>
        <p:spPr bwMode="auto">
          <a:xfrm>
            <a:off x="2208214" y="3933826"/>
            <a:ext cx="8270875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3200"/>
              <a:t>Example: negate +2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800"/>
              <a:t>+2 = 0000 0000 … 0010</a:t>
            </a:r>
            <a:r>
              <a:rPr lang="en-US" altLang="en-US" sz="2800" baseline="-25000"/>
              <a:t>2</a:t>
            </a:r>
            <a:endParaRPr lang="en-US" altLang="en-US" sz="2800"/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800"/>
              <a:t>–2 = 1111 1111 … 1101</a:t>
            </a:r>
            <a:r>
              <a:rPr lang="en-US" altLang="en-US" sz="2800" baseline="-25000"/>
              <a:t>2</a:t>
            </a:r>
            <a:r>
              <a:rPr lang="en-US" altLang="en-US" sz="2800"/>
              <a:t> + 1</a:t>
            </a:r>
            <a:br>
              <a:rPr lang="en-US" altLang="en-US" sz="2800"/>
            </a:br>
            <a:r>
              <a:rPr lang="en-US" altLang="en-US" sz="2800"/>
              <a:t>     = 1111 1111 … 1110</a:t>
            </a:r>
            <a:r>
              <a:rPr lang="en-US" altLang="en-US" sz="2800" baseline="-250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2936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469D123B-8B71-4C84-A875-81BF1393D198}" type="slidenum">
              <a:rPr lang="en-AU" altLang="en-US"/>
              <a:pPr/>
              <a:t>34</a:t>
            </a:fld>
            <a:endParaRPr lang="en-AU" altLang="en-US"/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title"/>
          </p:nvPr>
        </p:nvSpPr>
        <p:spPr>
          <a:xfrm>
            <a:off x="2314575" y="166687"/>
            <a:ext cx="902970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Sign Extension</a:t>
            </a:r>
            <a:endParaRPr lang="en-AU" altLang="en-US" dirty="0" smtClean="0"/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381125" y="1304925"/>
            <a:ext cx="10887075" cy="50514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Representing a number using more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Preserve the numeric value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In MIPS instruction 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err="1">
                <a:latin typeface="Lucida Console" panose="020B0609040504020204" pitchFamily="49" charset="0"/>
              </a:rPr>
              <a:t>addi</a:t>
            </a:r>
            <a:r>
              <a:rPr lang="en-US" altLang="en-US" dirty="0"/>
              <a:t>: extend immediate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err="1">
                <a:latin typeface="Lucida Console" panose="020B0609040504020204" pitchFamily="49" charset="0"/>
              </a:rPr>
              <a:t>lb</a:t>
            </a:r>
            <a:r>
              <a:rPr lang="en-US" altLang="en-US" dirty="0"/>
              <a:t>, </a:t>
            </a:r>
            <a:r>
              <a:rPr lang="en-US" altLang="en-US" dirty="0" err="1">
                <a:latin typeface="Lucida Console" panose="020B0609040504020204" pitchFamily="49" charset="0"/>
              </a:rPr>
              <a:t>lh</a:t>
            </a:r>
            <a:r>
              <a:rPr lang="en-US" altLang="en-US" dirty="0"/>
              <a:t>: extend loaded byte/</a:t>
            </a:r>
            <a:r>
              <a:rPr lang="en-US" altLang="en-US" dirty="0" err="1"/>
              <a:t>halfword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err="1">
                <a:latin typeface="Lucida Console" panose="020B0609040504020204" pitchFamily="49" charset="0"/>
              </a:rPr>
              <a:t>beq</a:t>
            </a:r>
            <a:r>
              <a:rPr lang="en-US" altLang="en-US" dirty="0"/>
              <a:t>, </a:t>
            </a:r>
            <a:r>
              <a:rPr lang="en-US" altLang="en-US" dirty="0" err="1">
                <a:latin typeface="Lucida Console" panose="020B0609040504020204" pitchFamily="49" charset="0"/>
              </a:rPr>
              <a:t>bne</a:t>
            </a:r>
            <a:r>
              <a:rPr lang="en-US" altLang="en-US" dirty="0"/>
              <a:t>: extend the displacement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C00000"/>
                </a:solidFill>
              </a:rPr>
              <a:t>Replicate the sign bit to the left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c.f. unsigned values: extend with 0s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Examples: 8-bit to 16-bit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+2: </a:t>
            </a:r>
            <a:r>
              <a:rPr lang="en-US" altLang="en-US" dirty="0">
                <a:solidFill>
                  <a:schemeClr val="hlink"/>
                </a:solidFill>
              </a:rPr>
              <a:t>0</a:t>
            </a:r>
            <a:r>
              <a:rPr lang="en-US" altLang="en-US" dirty="0"/>
              <a:t>000 0010 =&gt; </a:t>
            </a:r>
            <a:r>
              <a:rPr lang="en-US" altLang="en-US" dirty="0">
                <a:solidFill>
                  <a:schemeClr val="hlink"/>
                </a:solidFill>
              </a:rPr>
              <a:t>0000 0000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hlink"/>
                </a:solidFill>
              </a:rPr>
              <a:t>0</a:t>
            </a:r>
            <a:r>
              <a:rPr lang="en-US" altLang="en-US" dirty="0"/>
              <a:t>000 0010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dirty="0"/>
              <a:t>–2: </a:t>
            </a:r>
            <a:r>
              <a:rPr lang="en-AU" altLang="en-US" dirty="0">
                <a:solidFill>
                  <a:schemeClr val="hlink"/>
                </a:solidFill>
              </a:rPr>
              <a:t>1</a:t>
            </a:r>
            <a:r>
              <a:rPr lang="en-AU" altLang="en-US" dirty="0"/>
              <a:t>111 1110 =&gt; </a:t>
            </a:r>
            <a:r>
              <a:rPr lang="en-AU" altLang="en-US" dirty="0">
                <a:solidFill>
                  <a:schemeClr val="hlink"/>
                </a:solidFill>
              </a:rPr>
              <a:t>1111 1111</a:t>
            </a:r>
            <a:r>
              <a:rPr lang="en-AU" altLang="en-US" dirty="0"/>
              <a:t> </a:t>
            </a:r>
            <a:r>
              <a:rPr lang="en-AU" altLang="en-US" dirty="0">
                <a:solidFill>
                  <a:schemeClr val="hlink"/>
                </a:solidFill>
              </a:rPr>
              <a:t>1</a:t>
            </a:r>
            <a:r>
              <a:rPr lang="en-AU" altLang="en-US" dirty="0"/>
              <a:t>111 1110</a:t>
            </a:r>
          </a:p>
        </p:txBody>
      </p:sp>
    </p:spTree>
    <p:extLst>
      <p:ext uri="{BB962C8B-B14F-4D97-AF65-F5344CB8AC3E}">
        <p14:creationId xmlns:p14="http://schemas.microsoft.com/office/powerpoint/2010/main" val="368546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458461C7-E90B-44DA-9FF4-ECB4D95053B3}" type="slidenum">
              <a:rPr lang="en-AU" altLang="en-US"/>
              <a:pPr/>
              <a:t>35</a:t>
            </a:fld>
            <a:endParaRPr lang="en-AU" altLang="en-US"/>
          </a:p>
        </p:txBody>
      </p:sp>
      <p:sp>
        <p:nvSpPr>
          <p:cNvPr id="23555" name="Rectangle 5"/>
          <p:cNvSpPr>
            <a:spLocks noGrp="1" noChangeArrowheads="1"/>
          </p:cNvSpPr>
          <p:nvPr>
            <p:ph type="title"/>
          </p:nvPr>
        </p:nvSpPr>
        <p:spPr>
          <a:xfrm>
            <a:off x="1943100" y="320675"/>
            <a:ext cx="9029700" cy="92868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Representing Instructions</a:t>
            </a:r>
            <a:endParaRPr lang="en-AU" altLang="en-US" dirty="0" smtClean="0"/>
          </a:p>
        </p:txBody>
      </p:sp>
      <p:sp>
        <p:nvSpPr>
          <p:cNvPr id="2355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562100" y="1428750"/>
            <a:ext cx="9791700" cy="474821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/>
              <a:t>Instructions are encoded in binary</a:t>
            </a:r>
          </a:p>
          <a:p>
            <a:pPr lvl="1" eaLnBrk="1" hangingPunct="1"/>
            <a:r>
              <a:rPr lang="en-US" altLang="en-US" dirty="0"/>
              <a:t>Called machine code</a:t>
            </a:r>
          </a:p>
          <a:p>
            <a:pPr eaLnBrk="1" hangingPunct="1"/>
            <a:r>
              <a:rPr lang="en-US" altLang="en-US" dirty="0"/>
              <a:t>MIPS instructions</a:t>
            </a:r>
          </a:p>
          <a:p>
            <a:pPr lvl="1" eaLnBrk="1" hangingPunct="1"/>
            <a:r>
              <a:rPr lang="en-US" altLang="en-US" dirty="0"/>
              <a:t>Encoded as 32-bit instruction words</a:t>
            </a:r>
          </a:p>
          <a:p>
            <a:pPr lvl="1" eaLnBrk="1" hangingPunct="1"/>
            <a:r>
              <a:rPr lang="en-US" altLang="en-US" dirty="0"/>
              <a:t>Small number of formats encoding operation code (opcode), register numbers, …</a:t>
            </a:r>
          </a:p>
          <a:p>
            <a:pPr lvl="1" eaLnBrk="1" hangingPunct="1"/>
            <a:r>
              <a:rPr lang="en-US" altLang="en-US" dirty="0"/>
              <a:t>Regularity!</a:t>
            </a:r>
          </a:p>
          <a:p>
            <a:pPr eaLnBrk="1" hangingPunct="1"/>
            <a:r>
              <a:rPr lang="en-US" altLang="en-US" dirty="0"/>
              <a:t>Register numbers</a:t>
            </a:r>
          </a:p>
          <a:p>
            <a:pPr lvl="1" eaLnBrk="1" hangingPunct="1"/>
            <a:r>
              <a:rPr lang="en-US" altLang="en-US" dirty="0"/>
              <a:t>$t0 – $t7 are </a:t>
            </a:r>
            <a:r>
              <a:rPr lang="en-US" altLang="en-US" dirty="0" err="1"/>
              <a:t>reg’s</a:t>
            </a:r>
            <a:r>
              <a:rPr lang="en-US" altLang="en-US" dirty="0"/>
              <a:t> 8 – 15</a:t>
            </a:r>
          </a:p>
          <a:p>
            <a:pPr lvl="1" eaLnBrk="1" hangingPunct="1"/>
            <a:r>
              <a:rPr lang="en-US" altLang="en-US" dirty="0"/>
              <a:t>$t8 – $t9 are </a:t>
            </a:r>
            <a:r>
              <a:rPr lang="en-US" altLang="en-US" dirty="0" err="1"/>
              <a:t>reg’s</a:t>
            </a:r>
            <a:r>
              <a:rPr lang="en-US" altLang="en-US" dirty="0"/>
              <a:t> 24 – 25</a:t>
            </a:r>
          </a:p>
          <a:p>
            <a:pPr lvl="1" eaLnBrk="1" hangingPunct="1"/>
            <a:r>
              <a:rPr lang="en-US" altLang="en-US" dirty="0"/>
              <a:t>$s0 – $s7 are </a:t>
            </a:r>
            <a:r>
              <a:rPr lang="en-US" altLang="en-US" dirty="0" err="1"/>
              <a:t>reg’s</a:t>
            </a:r>
            <a:r>
              <a:rPr lang="en-US" altLang="en-US" dirty="0"/>
              <a:t> 16 – 23</a:t>
            </a: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 rot="5400000">
            <a:off x="9284494" y="2302669"/>
            <a:ext cx="49720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chemeClr val="folHlink"/>
                </a:solidFill>
              </a:rPr>
              <a:t>§2.5 Representing Instructions in the Computer</a:t>
            </a:r>
          </a:p>
        </p:txBody>
      </p:sp>
    </p:spTree>
    <p:extLst>
      <p:ext uri="{BB962C8B-B14F-4D97-AF65-F5344CB8AC3E}">
        <p14:creationId xmlns:p14="http://schemas.microsoft.com/office/powerpoint/2010/main" val="220989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46CD718C-D5E9-4154-AC8A-DC8874A74428}" type="slidenum">
              <a:rPr lang="en-AU" altLang="en-US"/>
              <a:pPr/>
              <a:t>36</a:t>
            </a:fld>
            <a:endParaRPr lang="en-AU" altLang="en-US"/>
          </a:p>
        </p:txBody>
      </p:sp>
      <p:sp>
        <p:nvSpPr>
          <p:cNvPr id="24579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MIPS R-format Instructions</a:t>
            </a:r>
            <a:endParaRPr lang="en-AU" altLang="en-US" smtClean="0"/>
          </a:p>
        </p:txBody>
      </p:sp>
      <p:sp>
        <p:nvSpPr>
          <p:cNvPr id="24580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2208214" y="2276476"/>
            <a:ext cx="8270875" cy="3960813"/>
          </a:xfrm>
        </p:spPr>
        <p:txBody>
          <a:bodyPr/>
          <a:lstStyle/>
          <a:p>
            <a:pPr eaLnBrk="1" hangingPunct="1"/>
            <a:r>
              <a:rPr lang="en-US" altLang="en-US" smtClean="0"/>
              <a:t>Instruction fields</a:t>
            </a:r>
          </a:p>
          <a:p>
            <a:pPr lvl="1" eaLnBrk="1" hangingPunct="1"/>
            <a:r>
              <a:rPr lang="en-US" altLang="en-US" smtClean="0"/>
              <a:t>op: operation code (opcode)</a:t>
            </a:r>
          </a:p>
          <a:p>
            <a:pPr lvl="1" eaLnBrk="1" hangingPunct="1"/>
            <a:r>
              <a:rPr lang="en-US" altLang="en-US" smtClean="0"/>
              <a:t>rs: first source register number</a:t>
            </a:r>
          </a:p>
          <a:p>
            <a:pPr lvl="1" eaLnBrk="1" hangingPunct="1"/>
            <a:r>
              <a:rPr lang="en-US" altLang="en-US" smtClean="0"/>
              <a:t>rt: second source register number</a:t>
            </a:r>
          </a:p>
          <a:p>
            <a:pPr lvl="1" eaLnBrk="1" hangingPunct="1"/>
            <a:r>
              <a:rPr lang="en-US" altLang="en-US" smtClean="0"/>
              <a:t>rd: destination register number</a:t>
            </a:r>
          </a:p>
          <a:p>
            <a:pPr lvl="1" eaLnBrk="1" hangingPunct="1"/>
            <a:r>
              <a:rPr lang="en-US" altLang="en-US" smtClean="0"/>
              <a:t>shamt: shift amount (00000 for now)</a:t>
            </a:r>
          </a:p>
          <a:p>
            <a:pPr lvl="1" eaLnBrk="1" hangingPunct="1"/>
            <a:r>
              <a:rPr lang="en-US" altLang="en-US" smtClean="0"/>
              <a:t>funct: function code (extends opcode)</a:t>
            </a:r>
            <a:endParaRPr lang="en-AU" altLang="en-US" smtClean="0"/>
          </a:p>
        </p:txBody>
      </p:sp>
      <p:grpSp>
        <p:nvGrpSpPr>
          <p:cNvPr id="24581" name="Group 4"/>
          <p:cNvGrpSpPr>
            <a:grpSpLocks/>
          </p:cNvGrpSpPr>
          <p:nvPr/>
        </p:nvGrpSpPr>
        <p:grpSpPr bwMode="auto">
          <a:xfrm>
            <a:off x="2855913" y="1412876"/>
            <a:ext cx="6913562" cy="773113"/>
            <a:chOff x="703" y="981"/>
            <a:chExt cx="4355" cy="487"/>
          </a:xfrm>
        </p:grpSpPr>
        <p:sp>
          <p:nvSpPr>
            <p:cNvPr id="24582" name="Text Box 5"/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op</a:t>
              </a:r>
              <a:endParaRPr lang="en-AU" altLang="en-US" sz="2000"/>
            </a:p>
          </p:txBody>
        </p:sp>
        <p:sp>
          <p:nvSpPr>
            <p:cNvPr id="24583" name="Text Box 6"/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rs</a:t>
              </a:r>
              <a:endParaRPr lang="en-AU" altLang="en-US" sz="2000"/>
            </a:p>
          </p:txBody>
        </p:sp>
        <p:sp>
          <p:nvSpPr>
            <p:cNvPr id="24584" name="Text Box 7"/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rt</a:t>
              </a:r>
              <a:endParaRPr lang="en-AU" altLang="en-US" sz="2000"/>
            </a:p>
          </p:txBody>
        </p:sp>
        <p:sp>
          <p:nvSpPr>
            <p:cNvPr id="24585" name="Text Box 8"/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24586" name="Text Box 9"/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shamt</a:t>
              </a:r>
              <a:endParaRPr lang="en-AU" altLang="en-US" sz="2000"/>
            </a:p>
          </p:txBody>
        </p:sp>
        <p:sp>
          <p:nvSpPr>
            <p:cNvPr id="24587" name="Text Box 10"/>
            <p:cNvSpPr txBox="1">
              <a:spLocks noChangeArrowheads="1"/>
            </p:cNvSpPr>
            <p:nvPr/>
          </p:nvSpPr>
          <p:spPr bwMode="auto">
            <a:xfrm>
              <a:off x="4241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funct</a:t>
              </a:r>
              <a:endParaRPr lang="en-AU" altLang="en-US" sz="2000"/>
            </a:p>
          </p:txBody>
        </p:sp>
        <p:sp>
          <p:nvSpPr>
            <p:cNvPr id="24588" name="Text Box 11"/>
            <p:cNvSpPr txBox="1">
              <a:spLocks noChangeArrowheads="1"/>
            </p:cNvSpPr>
            <p:nvPr/>
          </p:nvSpPr>
          <p:spPr bwMode="auto">
            <a:xfrm>
              <a:off x="886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24589" name="Text Box 12"/>
            <p:cNvSpPr txBox="1">
              <a:spLocks noChangeArrowheads="1"/>
            </p:cNvSpPr>
            <p:nvPr/>
          </p:nvSpPr>
          <p:spPr bwMode="auto">
            <a:xfrm>
              <a:off x="4424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24590" name="Text Box 13"/>
            <p:cNvSpPr txBox="1">
              <a:spLocks noChangeArrowheads="1"/>
            </p:cNvSpPr>
            <p:nvPr/>
          </p:nvSpPr>
          <p:spPr bwMode="auto">
            <a:xfrm>
              <a:off x="1657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24591" name="Text Box 14"/>
            <p:cNvSpPr txBox="1">
              <a:spLocks noChangeArrowheads="1"/>
            </p:cNvSpPr>
            <p:nvPr/>
          </p:nvSpPr>
          <p:spPr bwMode="auto">
            <a:xfrm>
              <a:off x="233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24592" name="Text Box 15"/>
            <p:cNvSpPr txBox="1">
              <a:spLocks noChangeArrowheads="1"/>
            </p:cNvSpPr>
            <p:nvPr/>
          </p:nvSpPr>
          <p:spPr bwMode="auto">
            <a:xfrm>
              <a:off x="301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24593" name="Text Box 16"/>
            <p:cNvSpPr txBox="1">
              <a:spLocks noChangeArrowheads="1"/>
            </p:cNvSpPr>
            <p:nvPr/>
          </p:nvSpPr>
          <p:spPr bwMode="auto">
            <a:xfrm>
              <a:off x="369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22778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6CD3008A-9025-416B-AA8F-642440AEE8A3}" type="slidenum">
              <a:rPr lang="en-AU" altLang="en-US"/>
              <a:pPr/>
              <a:t>37</a:t>
            </a:fld>
            <a:endParaRPr lang="en-AU" altLang="en-US"/>
          </a:p>
        </p:txBody>
      </p:sp>
      <p:sp>
        <p:nvSpPr>
          <p:cNvPr id="25603" name="Rectangle 36"/>
          <p:cNvSpPr>
            <a:spLocks noGrp="1" noChangeArrowheads="1"/>
          </p:cNvSpPr>
          <p:nvPr>
            <p:ph type="title"/>
          </p:nvPr>
        </p:nvSpPr>
        <p:spPr>
          <a:xfrm>
            <a:off x="1797050" y="-56356"/>
            <a:ext cx="902970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R-format Example</a:t>
            </a:r>
            <a:endParaRPr lang="en-AU" altLang="en-US" dirty="0" smtClean="0"/>
          </a:p>
        </p:txBody>
      </p:sp>
      <p:sp>
        <p:nvSpPr>
          <p:cNvPr id="25604" name="Rectangle 37"/>
          <p:cNvSpPr>
            <a:spLocks noGrp="1" noChangeArrowheads="1"/>
          </p:cNvSpPr>
          <p:nvPr>
            <p:ph type="body" idx="1"/>
          </p:nvPr>
        </p:nvSpPr>
        <p:spPr>
          <a:xfrm>
            <a:off x="2208214" y="2492375"/>
            <a:ext cx="8270875" cy="64928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latin typeface="Lucida Console" panose="020B0609040504020204" pitchFamily="49" charset="0"/>
              </a:rPr>
              <a:t>	add $t0, $s1, $s2</a:t>
            </a:r>
          </a:p>
        </p:txBody>
      </p:sp>
      <p:sp>
        <p:nvSpPr>
          <p:cNvPr id="25605" name="Text Box 17"/>
          <p:cNvSpPr txBox="1">
            <a:spLocks noChangeArrowheads="1"/>
          </p:cNvSpPr>
          <p:nvPr/>
        </p:nvSpPr>
        <p:spPr bwMode="auto">
          <a:xfrm>
            <a:off x="2855914" y="3429001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/>
              <a:t>special</a:t>
            </a:r>
            <a:endParaRPr lang="en-AU" altLang="en-US" sz="2000"/>
          </a:p>
        </p:txBody>
      </p:sp>
      <p:sp>
        <p:nvSpPr>
          <p:cNvPr id="25606" name="Text Box 18"/>
          <p:cNvSpPr txBox="1">
            <a:spLocks noChangeArrowheads="1"/>
          </p:cNvSpPr>
          <p:nvPr/>
        </p:nvSpPr>
        <p:spPr bwMode="auto">
          <a:xfrm>
            <a:off x="4152900" y="3429001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/>
              <a:t>$s1</a:t>
            </a:r>
            <a:endParaRPr lang="en-AU" altLang="en-US" sz="2000"/>
          </a:p>
        </p:txBody>
      </p:sp>
      <p:sp>
        <p:nvSpPr>
          <p:cNvPr id="25607" name="Text Box 19"/>
          <p:cNvSpPr txBox="1">
            <a:spLocks noChangeArrowheads="1"/>
          </p:cNvSpPr>
          <p:nvPr/>
        </p:nvSpPr>
        <p:spPr bwMode="auto">
          <a:xfrm>
            <a:off x="5232400" y="3429001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/>
              <a:t>$s2</a:t>
            </a:r>
            <a:endParaRPr lang="en-AU" altLang="en-US" sz="2000"/>
          </a:p>
        </p:txBody>
      </p:sp>
      <p:sp>
        <p:nvSpPr>
          <p:cNvPr id="25608" name="Text Box 20"/>
          <p:cNvSpPr txBox="1">
            <a:spLocks noChangeArrowheads="1"/>
          </p:cNvSpPr>
          <p:nvPr/>
        </p:nvSpPr>
        <p:spPr bwMode="auto">
          <a:xfrm>
            <a:off x="6311900" y="3429001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/>
              <a:t>$t0</a:t>
            </a:r>
            <a:endParaRPr lang="en-AU" altLang="en-US" sz="2000"/>
          </a:p>
        </p:txBody>
      </p:sp>
      <p:sp>
        <p:nvSpPr>
          <p:cNvPr id="25609" name="Text Box 21"/>
          <p:cNvSpPr txBox="1">
            <a:spLocks noChangeArrowheads="1"/>
          </p:cNvSpPr>
          <p:nvPr/>
        </p:nvSpPr>
        <p:spPr bwMode="auto">
          <a:xfrm>
            <a:off x="7392988" y="3429001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/>
              <a:t>0</a:t>
            </a:r>
            <a:endParaRPr lang="en-AU" altLang="en-US" sz="2000"/>
          </a:p>
        </p:txBody>
      </p:sp>
      <p:sp>
        <p:nvSpPr>
          <p:cNvPr id="25610" name="Text Box 22"/>
          <p:cNvSpPr txBox="1">
            <a:spLocks noChangeArrowheads="1"/>
          </p:cNvSpPr>
          <p:nvPr/>
        </p:nvSpPr>
        <p:spPr bwMode="auto">
          <a:xfrm>
            <a:off x="8472489" y="3429001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/>
              <a:t>add</a:t>
            </a:r>
            <a:endParaRPr lang="en-AU" altLang="en-US" sz="2000"/>
          </a:p>
        </p:txBody>
      </p:sp>
      <p:sp>
        <p:nvSpPr>
          <p:cNvPr id="25611" name="Text Box 23"/>
          <p:cNvSpPr txBox="1">
            <a:spLocks noChangeArrowheads="1"/>
          </p:cNvSpPr>
          <p:nvPr/>
        </p:nvSpPr>
        <p:spPr bwMode="auto">
          <a:xfrm>
            <a:off x="2855914" y="4078289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/>
              <a:t>0</a:t>
            </a:r>
            <a:endParaRPr lang="en-AU" altLang="en-US" sz="2000"/>
          </a:p>
        </p:txBody>
      </p:sp>
      <p:sp>
        <p:nvSpPr>
          <p:cNvPr id="25612" name="Text Box 24"/>
          <p:cNvSpPr txBox="1">
            <a:spLocks noChangeArrowheads="1"/>
          </p:cNvSpPr>
          <p:nvPr/>
        </p:nvSpPr>
        <p:spPr bwMode="auto">
          <a:xfrm>
            <a:off x="4152900" y="4078289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/>
              <a:t>17</a:t>
            </a:r>
            <a:endParaRPr lang="en-AU" altLang="en-US" sz="2000"/>
          </a:p>
        </p:txBody>
      </p:sp>
      <p:sp>
        <p:nvSpPr>
          <p:cNvPr id="25613" name="Text Box 25"/>
          <p:cNvSpPr txBox="1">
            <a:spLocks noChangeArrowheads="1"/>
          </p:cNvSpPr>
          <p:nvPr/>
        </p:nvSpPr>
        <p:spPr bwMode="auto">
          <a:xfrm>
            <a:off x="5232400" y="4078289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/>
              <a:t>18</a:t>
            </a:r>
            <a:endParaRPr lang="en-AU" altLang="en-US" sz="2000"/>
          </a:p>
        </p:txBody>
      </p:sp>
      <p:sp>
        <p:nvSpPr>
          <p:cNvPr id="25614" name="Text Box 26"/>
          <p:cNvSpPr txBox="1">
            <a:spLocks noChangeArrowheads="1"/>
          </p:cNvSpPr>
          <p:nvPr/>
        </p:nvSpPr>
        <p:spPr bwMode="auto">
          <a:xfrm>
            <a:off x="6311900" y="4078289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/>
              <a:t>8</a:t>
            </a:r>
            <a:endParaRPr lang="en-AU" altLang="en-US" sz="2000"/>
          </a:p>
        </p:txBody>
      </p:sp>
      <p:sp>
        <p:nvSpPr>
          <p:cNvPr id="25615" name="Text Box 27"/>
          <p:cNvSpPr txBox="1">
            <a:spLocks noChangeArrowheads="1"/>
          </p:cNvSpPr>
          <p:nvPr/>
        </p:nvSpPr>
        <p:spPr bwMode="auto">
          <a:xfrm>
            <a:off x="7392988" y="4078289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/>
              <a:t>0</a:t>
            </a:r>
            <a:endParaRPr lang="en-AU" altLang="en-US" sz="2000"/>
          </a:p>
        </p:txBody>
      </p:sp>
      <p:sp>
        <p:nvSpPr>
          <p:cNvPr id="25616" name="Text Box 28"/>
          <p:cNvSpPr txBox="1">
            <a:spLocks noChangeArrowheads="1"/>
          </p:cNvSpPr>
          <p:nvPr/>
        </p:nvSpPr>
        <p:spPr bwMode="auto">
          <a:xfrm>
            <a:off x="8472489" y="4078289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/>
              <a:t>32</a:t>
            </a:r>
            <a:endParaRPr lang="en-AU" altLang="en-US" sz="2000"/>
          </a:p>
        </p:txBody>
      </p:sp>
      <p:sp>
        <p:nvSpPr>
          <p:cNvPr id="25617" name="Text Box 29"/>
          <p:cNvSpPr txBox="1">
            <a:spLocks noChangeArrowheads="1"/>
          </p:cNvSpPr>
          <p:nvPr/>
        </p:nvSpPr>
        <p:spPr bwMode="auto">
          <a:xfrm>
            <a:off x="2855914" y="4725989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/>
              <a:t>000000</a:t>
            </a:r>
            <a:endParaRPr lang="en-AU" altLang="en-US" sz="2000"/>
          </a:p>
        </p:txBody>
      </p:sp>
      <p:sp>
        <p:nvSpPr>
          <p:cNvPr id="25618" name="Text Box 30"/>
          <p:cNvSpPr txBox="1">
            <a:spLocks noChangeArrowheads="1"/>
          </p:cNvSpPr>
          <p:nvPr/>
        </p:nvSpPr>
        <p:spPr bwMode="auto">
          <a:xfrm>
            <a:off x="4152900" y="4725989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/>
              <a:t>10001</a:t>
            </a:r>
            <a:endParaRPr lang="en-AU" altLang="en-US" sz="2000"/>
          </a:p>
        </p:txBody>
      </p:sp>
      <p:sp>
        <p:nvSpPr>
          <p:cNvPr id="25619" name="Text Box 31"/>
          <p:cNvSpPr txBox="1">
            <a:spLocks noChangeArrowheads="1"/>
          </p:cNvSpPr>
          <p:nvPr/>
        </p:nvSpPr>
        <p:spPr bwMode="auto">
          <a:xfrm>
            <a:off x="5232400" y="4725989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/>
              <a:t>10010</a:t>
            </a:r>
            <a:endParaRPr lang="en-AU" altLang="en-US" sz="2000"/>
          </a:p>
        </p:txBody>
      </p:sp>
      <p:sp>
        <p:nvSpPr>
          <p:cNvPr id="25620" name="Text Box 32"/>
          <p:cNvSpPr txBox="1">
            <a:spLocks noChangeArrowheads="1"/>
          </p:cNvSpPr>
          <p:nvPr/>
        </p:nvSpPr>
        <p:spPr bwMode="auto">
          <a:xfrm>
            <a:off x="6311900" y="4725989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/>
              <a:t>01000</a:t>
            </a:r>
            <a:endParaRPr lang="en-AU" altLang="en-US" sz="2000"/>
          </a:p>
        </p:txBody>
      </p:sp>
      <p:sp>
        <p:nvSpPr>
          <p:cNvPr id="25621" name="Text Box 33"/>
          <p:cNvSpPr txBox="1">
            <a:spLocks noChangeArrowheads="1"/>
          </p:cNvSpPr>
          <p:nvPr/>
        </p:nvSpPr>
        <p:spPr bwMode="auto">
          <a:xfrm>
            <a:off x="7392988" y="4725989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/>
              <a:t>00000</a:t>
            </a:r>
            <a:endParaRPr lang="en-AU" altLang="en-US" sz="2000"/>
          </a:p>
        </p:txBody>
      </p:sp>
      <p:sp>
        <p:nvSpPr>
          <p:cNvPr id="25622" name="Text Box 34"/>
          <p:cNvSpPr txBox="1">
            <a:spLocks noChangeArrowheads="1"/>
          </p:cNvSpPr>
          <p:nvPr/>
        </p:nvSpPr>
        <p:spPr bwMode="auto">
          <a:xfrm>
            <a:off x="8472489" y="4725989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/>
              <a:t>100000</a:t>
            </a:r>
            <a:endParaRPr lang="en-AU" altLang="en-US" sz="2000"/>
          </a:p>
        </p:txBody>
      </p:sp>
      <p:sp>
        <p:nvSpPr>
          <p:cNvPr id="25623" name="Rectangle 35"/>
          <p:cNvSpPr>
            <a:spLocks noChangeArrowheads="1"/>
          </p:cNvSpPr>
          <p:nvPr/>
        </p:nvSpPr>
        <p:spPr bwMode="auto">
          <a:xfrm>
            <a:off x="2208213" y="5516564"/>
            <a:ext cx="81407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400"/>
              <a:t>00000010001100100100000000100000</a:t>
            </a:r>
            <a:r>
              <a:rPr lang="en-US" altLang="en-US" sz="2400" baseline="-25000"/>
              <a:t>2</a:t>
            </a:r>
            <a:r>
              <a:rPr lang="en-US" altLang="en-US" sz="2400"/>
              <a:t> = 02324020</a:t>
            </a:r>
            <a:r>
              <a:rPr lang="en-US" altLang="en-US" sz="2400" baseline="-25000"/>
              <a:t>16</a:t>
            </a:r>
            <a:endParaRPr lang="en-AU" altLang="en-US" sz="2400"/>
          </a:p>
        </p:txBody>
      </p:sp>
      <p:grpSp>
        <p:nvGrpSpPr>
          <p:cNvPr id="25624" name="Group 38"/>
          <p:cNvGrpSpPr>
            <a:grpSpLocks/>
          </p:cNvGrpSpPr>
          <p:nvPr/>
        </p:nvGrpSpPr>
        <p:grpSpPr bwMode="auto">
          <a:xfrm>
            <a:off x="2855913" y="1412876"/>
            <a:ext cx="6913562" cy="773113"/>
            <a:chOff x="703" y="981"/>
            <a:chExt cx="4355" cy="487"/>
          </a:xfrm>
        </p:grpSpPr>
        <p:sp>
          <p:nvSpPr>
            <p:cNvPr id="25625" name="Text Box 39"/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op</a:t>
              </a:r>
              <a:endParaRPr lang="en-AU" altLang="en-US" sz="2000"/>
            </a:p>
          </p:txBody>
        </p:sp>
        <p:sp>
          <p:nvSpPr>
            <p:cNvPr id="25626" name="Text Box 40"/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rs</a:t>
              </a:r>
              <a:endParaRPr lang="en-AU" altLang="en-US" sz="2000"/>
            </a:p>
          </p:txBody>
        </p:sp>
        <p:sp>
          <p:nvSpPr>
            <p:cNvPr id="25627" name="Text Box 41"/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rt</a:t>
              </a:r>
              <a:endParaRPr lang="en-AU" altLang="en-US" sz="2000"/>
            </a:p>
          </p:txBody>
        </p:sp>
        <p:sp>
          <p:nvSpPr>
            <p:cNvPr id="25628" name="Text Box 42"/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25629" name="Text Box 43"/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shamt</a:t>
              </a:r>
              <a:endParaRPr lang="en-AU" altLang="en-US" sz="2000"/>
            </a:p>
          </p:txBody>
        </p:sp>
        <p:sp>
          <p:nvSpPr>
            <p:cNvPr id="25630" name="Text Box 44"/>
            <p:cNvSpPr txBox="1">
              <a:spLocks noChangeArrowheads="1"/>
            </p:cNvSpPr>
            <p:nvPr/>
          </p:nvSpPr>
          <p:spPr bwMode="auto">
            <a:xfrm>
              <a:off x="4241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funct</a:t>
              </a:r>
              <a:endParaRPr lang="en-AU" altLang="en-US" sz="2000"/>
            </a:p>
          </p:txBody>
        </p:sp>
        <p:sp>
          <p:nvSpPr>
            <p:cNvPr id="25631" name="Text Box 45"/>
            <p:cNvSpPr txBox="1">
              <a:spLocks noChangeArrowheads="1"/>
            </p:cNvSpPr>
            <p:nvPr/>
          </p:nvSpPr>
          <p:spPr bwMode="auto">
            <a:xfrm>
              <a:off x="886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25632" name="Text Box 46"/>
            <p:cNvSpPr txBox="1">
              <a:spLocks noChangeArrowheads="1"/>
            </p:cNvSpPr>
            <p:nvPr/>
          </p:nvSpPr>
          <p:spPr bwMode="auto">
            <a:xfrm>
              <a:off x="4424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25633" name="Text Box 47"/>
            <p:cNvSpPr txBox="1">
              <a:spLocks noChangeArrowheads="1"/>
            </p:cNvSpPr>
            <p:nvPr/>
          </p:nvSpPr>
          <p:spPr bwMode="auto">
            <a:xfrm>
              <a:off x="1657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25634" name="Text Box 48"/>
            <p:cNvSpPr txBox="1">
              <a:spLocks noChangeArrowheads="1"/>
            </p:cNvSpPr>
            <p:nvPr/>
          </p:nvSpPr>
          <p:spPr bwMode="auto">
            <a:xfrm>
              <a:off x="233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25635" name="Text Box 49"/>
            <p:cNvSpPr txBox="1">
              <a:spLocks noChangeArrowheads="1"/>
            </p:cNvSpPr>
            <p:nvPr/>
          </p:nvSpPr>
          <p:spPr bwMode="auto">
            <a:xfrm>
              <a:off x="301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25636" name="Text Box 50"/>
            <p:cNvSpPr txBox="1">
              <a:spLocks noChangeArrowheads="1"/>
            </p:cNvSpPr>
            <p:nvPr/>
          </p:nvSpPr>
          <p:spPr bwMode="auto">
            <a:xfrm>
              <a:off x="369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417993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E89F7AC4-0E9B-42EF-A6F1-737C74D42E6B}" type="slidenum">
              <a:rPr lang="en-AU" altLang="en-US"/>
              <a:pPr/>
              <a:t>38</a:t>
            </a:fld>
            <a:endParaRPr lang="en-AU" alt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14525" y="0"/>
            <a:ext cx="9029700" cy="1325563"/>
          </a:xfrm>
        </p:spPr>
        <p:txBody>
          <a:bodyPr/>
          <a:lstStyle/>
          <a:p>
            <a:pPr eaLnBrk="1" hangingPunct="1"/>
            <a:r>
              <a:rPr lang="en-AU" altLang="en-US" dirty="0" smtClean="0"/>
              <a:t>Hexadecimal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9"/>
            <a:ext cx="8270875" cy="15827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 smtClean="0"/>
              <a:t>Base 16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mtClean="0"/>
              <a:t>Compact representation of bit strings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mtClean="0"/>
              <a:t>4 bits per hex digit</a:t>
            </a:r>
          </a:p>
        </p:txBody>
      </p:sp>
      <p:graphicFrame>
        <p:nvGraphicFramePr>
          <p:cNvPr id="441420" name="Group 76"/>
          <p:cNvGraphicFramePr>
            <a:graphicFrameLocks noGrp="1"/>
          </p:cNvGraphicFramePr>
          <p:nvPr/>
        </p:nvGraphicFramePr>
        <p:xfrm>
          <a:off x="2640014" y="2852738"/>
          <a:ext cx="7127875" cy="1828800"/>
        </p:xfrm>
        <a:graphic>
          <a:graphicData uri="http://schemas.openxmlformats.org/drawingml/2006/table">
            <a:tbl>
              <a:tblPr/>
              <a:tblGrid>
                <a:gridCol w="647700"/>
                <a:gridCol w="1135062"/>
                <a:gridCol w="665163"/>
                <a:gridCol w="1116012"/>
                <a:gridCol w="684213"/>
                <a:gridCol w="1098550"/>
                <a:gridCol w="630237"/>
                <a:gridCol w="1150938"/>
              </a:tblGrid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76" name="Rectangle 77"/>
          <p:cNvSpPr>
            <a:spLocks noChangeArrowheads="1"/>
          </p:cNvSpPr>
          <p:nvPr/>
        </p:nvSpPr>
        <p:spPr bwMode="auto">
          <a:xfrm>
            <a:off x="2135189" y="4940301"/>
            <a:ext cx="82708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AU" altLang="en-US" sz="3200"/>
              <a:t>Example: eca8 6420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AU" altLang="en-US" sz="2800"/>
              <a:t>1110 1100 1010 1000 0110 0100 0010 0000</a:t>
            </a:r>
          </a:p>
        </p:txBody>
      </p:sp>
    </p:spTree>
    <p:extLst>
      <p:ext uri="{BB962C8B-B14F-4D97-AF65-F5344CB8AC3E}">
        <p14:creationId xmlns:p14="http://schemas.microsoft.com/office/powerpoint/2010/main" val="81210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FCCCFA22-4F85-4657-947E-E75397CCA634}" type="slidenum">
              <a:rPr lang="en-AU" altLang="en-US"/>
              <a:pPr/>
              <a:t>39</a:t>
            </a:fld>
            <a:endParaRPr lang="en-AU" altLang="en-US"/>
          </a:p>
        </p:txBody>
      </p:sp>
      <p:sp>
        <p:nvSpPr>
          <p:cNvPr id="27651" name="Rectangle 26"/>
          <p:cNvSpPr>
            <a:spLocks noGrp="1" noChangeArrowheads="1"/>
          </p:cNvSpPr>
          <p:nvPr>
            <p:ph type="title"/>
          </p:nvPr>
        </p:nvSpPr>
        <p:spPr>
          <a:xfrm>
            <a:off x="2208214" y="87313"/>
            <a:ext cx="902970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MIPS I-format Instructions</a:t>
            </a:r>
            <a:endParaRPr lang="en-AU" altLang="en-US" dirty="0" smtClean="0"/>
          </a:p>
        </p:txBody>
      </p:sp>
      <p:sp>
        <p:nvSpPr>
          <p:cNvPr id="27652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2208214" y="2349500"/>
            <a:ext cx="8488361" cy="3887788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Immediate arithmetic and load/store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rt: destination or source register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Constant: –2</a:t>
            </a:r>
            <a:r>
              <a:rPr lang="en-US" altLang="en-US" baseline="30000"/>
              <a:t>15</a:t>
            </a:r>
            <a:r>
              <a:rPr lang="en-US" altLang="en-US"/>
              <a:t> to +2</a:t>
            </a:r>
            <a:r>
              <a:rPr lang="en-US" altLang="en-US" baseline="30000"/>
              <a:t>15</a:t>
            </a:r>
            <a:r>
              <a:rPr lang="en-US" altLang="en-US"/>
              <a:t> –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Address: offset added to base address in 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i="1"/>
              <a:t>Design Principle 4:</a:t>
            </a:r>
            <a:r>
              <a:rPr lang="en-US" altLang="en-US"/>
              <a:t> Good design demands good compromises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Different formats complicate decoding, but allow 32-bit instructions uniformly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Keep formats as similar as possible</a:t>
            </a:r>
          </a:p>
        </p:txBody>
      </p:sp>
      <p:grpSp>
        <p:nvGrpSpPr>
          <p:cNvPr id="27653" name="Group 4"/>
          <p:cNvGrpSpPr>
            <a:grpSpLocks/>
          </p:cNvGrpSpPr>
          <p:nvPr/>
        </p:nvGrpSpPr>
        <p:grpSpPr bwMode="auto">
          <a:xfrm>
            <a:off x="2855913" y="1412876"/>
            <a:ext cx="6913562" cy="773113"/>
            <a:chOff x="884" y="981"/>
            <a:chExt cx="4355" cy="487"/>
          </a:xfrm>
        </p:grpSpPr>
        <p:sp>
          <p:nvSpPr>
            <p:cNvPr id="27654" name="Text Box 5"/>
            <p:cNvSpPr txBox="1">
              <a:spLocks noChangeArrowheads="1"/>
            </p:cNvSpPr>
            <p:nvPr/>
          </p:nvSpPr>
          <p:spPr bwMode="auto">
            <a:xfrm>
              <a:off x="884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op</a:t>
              </a:r>
              <a:endParaRPr lang="en-AU" altLang="en-US" sz="2000"/>
            </a:p>
          </p:txBody>
        </p:sp>
        <p:sp>
          <p:nvSpPr>
            <p:cNvPr id="27655" name="Text Box 6"/>
            <p:cNvSpPr txBox="1">
              <a:spLocks noChangeArrowheads="1"/>
            </p:cNvSpPr>
            <p:nvPr/>
          </p:nvSpPr>
          <p:spPr bwMode="auto">
            <a:xfrm>
              <a:off x="170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rs</a:t>
              </a:r>
              <a:endParaRPr lang="en-AU" altLang="en-US" sz="2000"/>
            </a:p>
          </p:txBody>
        </p:sp>
        <p:sp>
          <p:nvSpPr>
            <p:cNvPr id="27656" name="Text Box 7"/>
            <p:cNvSpPr txBox="1">
              <a:spLocks noChangeArrowheads="1"/>
            </p:cNvSpPr>
            <p:nvPr/>
          </p:nvSpPr>
          <p:spPr bwMode="auto">
            <a:xfrm>
              <a:off x="238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rt</a:t>
              </a:r>
              <a:endParaRPr lang="en-AU" altLang="en-US" sz="2000"/>
            </a:p>
          </p:txBody>
        </p:sp>
        <p:sp>
          <p:nvSpPr>
            <p:cNvPr id="27657" name="Text Box 8"/>
            <p:cNvSpPr txBox="1">
              <a:spLocks noChangeArrowheads="1"/>
            </p:cNvSpPr>
            <p:nvPr/>
          </p:nvSpPr>
          <p:spPr bwMode="auto">
            <a:xfrm>
              <a:off x="3061" y="981"/>
              <a:ext cx="217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constant or address</a:t>
              </a:r>
              <a:endParaRPr lang="en-AU" altLang="en-US" sz="2000"/>
            </a:p>
          </p:txBody>
        </p:sp>
        <p:sp>
          <p:nvSpPr>
            <p:cNvPr id="27658" name="Text Box 9"/>
            <p:cNvSpPr txBox="1">
              <a:spLocks noChangeArrowheads="1"/>
            </p:cNvSpPr>
            <p:nvPr/>
          </p:nvSpPr>
          <p:spPr bwMode="auto">
            <a:xfrm>
              <a:off x="1067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27659" name="Text Box 10"/>
            <p:cNvSpPr txBox="1">
              <a:spLocks noChangeArrowheads="1"/>
            </p:cNvSpPr>
            <p:nvPr/>
          </p:nvSpPr>
          <p:spPr bwMode="auto">
            <a:xfrm>
              <a:off x="183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27660" name="Text Box 11"/>
            <p:cNvSpPr txBox="1">
              <a:spLocks noChangeArrowheads="1"/>
            </p:cNvSpPr>
            <p:nvPr/>
          </p:nvSpPr>
          <p:spPr bwMode="auto">
            <a:xfrm>
              <a:off x="2519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27661" name="Text Box 12"/>
            <p:cNvSpPr txBox="1">
              <a:spLocks noChangeArrowheads="1"/>
            </p:cNvSpPr>
            <p:nvPr/>
          </p:nvSpPr>
          <p:spPr bwMode="auto">
            <a:xfrm>
              <a:off x="3935" y="1256"/>
              <a:ext cx="4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/>
                <a:t>16 bits</a:t>
              </a:r>
              <a:endParaRPr lang="en-AU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98874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E9E23663-C176-45E6-8289-2FBAB25D8151}" type="slidenum">
              <a:rPr lang="en-AU" altLang="en-US"/>
              <a:pPr/>
              <a:t>4</a:t>
            </a:fld>
            <a:endParaRPr lang="en-AU" altLang="en-US"/>
          </a:p>
        </p:txBody>
      </p:sp>
      <p:sp>
        <p:nvSpPr>
          <p:cNvPr id="1126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Arithmetic Operations</a:t>
            </a:r>
            <a:endParaRPr lang="en-AU" altLang="en-US" smtClean="0"/>
          </a:p>
        </p:txBody>
      </p:sp>
      <p:sp>
        <p:nvSpPr>
          <p:cNvPr id="1126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Add and subtract, three operands</a:t>
            </a:r>
          </a:p>
          <a:p>
            <a:pPr lvl="1" eaLnBrk="1" hangingPunct="1"/>
            <a:r>
              <a:rPr lang="en-US" altLang="en-US" smtClean="0"/>
              <a:t>Two sources and one destination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latin typeface="Lucida Console" panose="020B0609040504020204" pitchFamily="49" charset="0"/>
              </a:rPr>
              <a:t>	add a, b, c  # a gets b + c</a:t>
            </a:r>
          </a:p>
          <a:p>
            <a:pPr eaLnBrk="1" hangingPunct="1"/>
            <a:r>
              <a:rPr lang="en-US" altLang="en-US" smtClean="0"/>
              <a:t>All arithmetic operations have this form</a:t>
            </a:r>
          </a:p>
          <a:p>
            <a:pPr eaLnBrk="1" hangingPunct="1"/>
            <a:r>
              <a:rPr lang="en-US" altLang="en-US" i="1" smtClean="0"/>
              <a:t>Design Principle 1:</a:t>
            </a:r>
            <a:r>
              <a:rPr lang="en-US" altLang="en-US" smtClean="0"/>
              <a:t> Simplicity favours regularity</a:t>
            </a:r>
          </a:p>
          <a:p>
            <a:pPr lvl="1" eaLnBrk="1" hangingPunct="1"/>
            <a:r>
              <a:rPr lang="en-US" altLang="en-US" smtClean="0"/>
              <a:t>Regularity makes implementation simpler</a:t>
            </a:r>
          </a:p>
          <a:p>
            <a:pPr lvl="1" eaLnBrk="1" hangingPunct="1"/>
            <a:r>
              <a:rPr lang="en-US" altLang="en-US" smtClean="0"/>
              <a:t>Simplicity enables higher performance at lower cost</a:t>
            </a:r>
            <a:endParaRPr lang="en-AU" altLang="en-US" smtClean="0"/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 rot="5400000">
            <a:off x="8201819" y="2099469"/>
            <a:ext cx="45656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§2.2 Operations of the Computer Hardware</a:t>
            </a:r>
          </a:p>
        </p:txBody>
      </p:sp>
    </p:spTree>
    <p:extLst>
      <p:ext uri="{BB962C8B-B14F-4D97-AF65-F5344CB8AC3E}">
        <p14:creationId xmlns:p14="http://schemas.microsoft.com/office/powerpoint/2010/main" val="420532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0ACF124D-F957-4B83-914B-802C56B4B050}" type="slidenum">
              <a:rPr lang="en-AU" altLang="en-US"/>
              <a:pPr/>
              <a:t>40</a:t>
            </a:fld>
            <a:endParaRPr lang="en-AU" alt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1" y="145256"/>
            <a:ext cx="902970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Logical Operations</a:t>
            </a:r>
            <a:endParaRPr lang="en-AU" altLang="en-US" dirty="0" smtClean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8270875" cy="690562"/>
          </a:xfrm>
        </p:spPr>
        <p:txBody>
          <a:bodyPr/>
          <a:lstStyle/>
          <a:p>
            <a:pPr eaLnBrk="1" hangingPunct="1"/>
            <a:r>
              <a:rPr lang="en-US" altLang="en-US" smtClean="0"/>
              <a:t>Instructions for bitwise manipulation</a:t>
            </a:r>
            <a:endParaRPr lang="en-AU" altLang="en-US" smtClean="0"/>
          </a:p>
        </p:txBody>
      </p:sp>
      <p:graphicFrame>
        <p:nvGraphicFramePr>
          <p:cNvPr id="275503" name="Group 47"/>
          <p:cNvGraphicFramePr>
            <a:graphicFrameLocks noGrp="1"/>
          </p:cNvGraphicFramePr>
          <p:nvPr/>
        </p:nvGraphicFramePr>
        <p:xfrm>
          <a:off x="2566988" y="1916113"/>
          <a:ext cx="7200900" cy="2824164"/>
        </p:xfrm>
        <a:graphic>
          <a:graphicData uri="http://schemas.openxmlformats.org/drawingml/2006/table">
            <a:tbl>
              <a:tblPr/>
              <a:tblGrid>
                <a:gridCol w="2233612"/>
                <a:gridCol w="1366838"/>
                <a:gridCol w="1512887"/>
                <a:gridCol w="2087563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Operation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Java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MIPS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Shift left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&lt;&lt;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&lt;&lt;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sll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Shift right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&gt;&gt;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&gt;&gt;&gt;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srl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Bitwise AND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and, andi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Bitwise OR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|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|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or, ori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Bitwise NOT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~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~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nor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738" name="Rectangle 41"/>
          <p:cNvSpPr>
            <a:spLocks noChangeArrowheads="1"/>
          </p:cNvSpPr>
          <p:nvPr/>
        </p:nvSpPr>
        <p:spPr bwMode="auto">
          <a:xfrm>
            <a:off x="2208213" y="5013325"/>
            <a:ext cx="77724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3200"/>
              <a:t>Useful for extracting and inserting groups of bits in a word</a:t>
            </a:r>
            <a:endParaRPr lang="en-AU" altLang="en-US" sz="3200"/>
          </a:p>
        </p:txBody>
      </p:sp>
      <p:sp>
        <p:nvSpPr>
          <p:cNvPr id="29739" name="Text Box 42"/>
          <p:cNvSpPr txBox="1">
            <a:spLocks noChangeArrowheads="1"/>
          </p:cNvSpPr>
          <p:nvPr/>
        </p:nvSpPr>
        <p:spPr bwMode="auto">
          <a:xfrm rot="5400000">
            <a:off x="9186069" y="1115219"/>
            <a:ext cx="25971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§2.6 Logical Operations</a:t>
            </a:r>
          </a:p>
        </p:txBody>
      </p:sp>
    </p:spTree>
    <p:extLst>
      <p:ext uri="{BB962C8B-B14F-4D97-AF65-F5344CB8AC3E}">
        <p14:creationId xmlns:p14="http://schemas.microsoft.com/office/powerpoint/2010/main" val="95100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41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073149"/>
            <a:ext cx="9791700" cy="556577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And &amp;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1 &amp; 1 = 1; 1 &amp; 0 = 0 ; 0 &amp; 1 = 0; 0 &amp; 0 = 0</a:t>
            </a:r>
          </a:p>
          <a:p>
            <a:r>
              <a:rPr lang="en-US" dirty="0" smtClean="0"/>
              <a:t>Or  |</a:t>
            </a:r>
          </a:p>
          <a:p>
            <a:pPr lvl="1"/>
            <a:r>
              <a:rPr lang="en-US" dirty="0"/>
              <a:t>1 |</a:t>
            </a:r>
            <a:r>
              <a:rPr lang="en-US" dirty="0" smtClean="0"/>
              <a:t> </a:t>
            </a:r>
            <a:r>
              <a:rPr lang="en-US" dirty="0"/>
              <a:t>1 = 1; 1 |</a:t>
            </a:r>
            <a:r>
              <a:rPr lang="en-US" dirty="0" smtClean="0"/>
              <a:t> </a:t>
            </a:r>
            <a:r>
              <a:rPr lang="en-US" dirty="0"/>
              <a:t>0 = </a:t>
            </a:r>
            <a:r>
              <a:rPr lang="en-US" dirty="0" smtClean="0"/>
              <a:t>1 </a:t>
            </a:r>
            <a:r>
              <a:rPr lang="en-US" dirty="0"/>
              <a:t>; 0 |</a:t>
            </a:r>
            <a:r>
              <a:rPr lang="en-US" dirty="0" smtClean="0"/>
              <a:t> </a:t>
            </a:r>
            <a:r>
              <a:rPr lang="en-US" dirty="0"/>
              <a:t>1 = </a:t>
            </a:r>
            <a:r>
              <a:rPr lang="en-US" dirty="0" smtClean="0"/>
              <a:t>1; </a:t>
            </a:r>
            <a:r>
              <a:rPr lang="en-US" dirty="0"/>
              <a:t>0 |</a:t>
            </a:r>
            <a:r>
              <a:rPr lang="en-US" dirty="0" smtClean="0"/>
              <a:t> </a:t>
            </a:r>
            <a:r>
              <a:rPr lang="en-US" dirty="0"/>
              <a:t>0 = </a:t>
            </a:r>
            <a:r>
              <a:rPr lang="en-US" dirty="0" smtClean="0"/>
              <a:t>0</a:t>
            </a:r>
          </a:p>
          <a:p>
            <a:r>
              <a:rPr lang="en-US" dirty="0" smtClean="0"/>
              <a:t>Not ~</a:t>
            </a:r>
          </a:p>
          <a:p>
            <a:pPr lvl="1"/>
            <a:r>
              <a:rPr lang="en-US" dirty="0"/>
              <a:t> ~</a:t>
            </a:r>
            <a:r>
              <a:rPr lang="en-US" dirty="0" smtClean="0"/>
              <a:t> 1 = 0; ~ 0 =1</a:t>
            </a:r>
          </a:p>
          <a:p>
            <a:r>
              <a:rPr lang="en-US" dirty="0" smtClean="0"/>
              <a:t>Left shift   x&lt;&lt;n    (</a:t>
            </a:r>
            <a:r>
              <a:rPr lang="en-US" sz="2000" dirty="0">
                <a:solidFill>
                  <a:srgbClr val="C00000"/>
                </a:solidFill>
              </a:rPr>
              <a:t>Think of </a:t>
            </a:r>
            <a:r>
              <a:rPr lang="en-US" sz="2000" b="1" dirty="0">
                <a:solidFill>
                  <a:srgbClr val="C00000"/>
                </a:solidFill>
              </a:rPr>
              <a:t>x</a:t>
            </a:r>
            <a:r>
              <a:rPr lang="en-US" sz="2000" dirty="0">
                <a:solidFill>
                  <a:srgbClr val="C00000"/>
                </a:solidFill>
              </a:rPr>
              <a:t> as a </a:t>
            </a:r>
            <a:r>
              <a:rPr lang="en-US" sz="2000" dirty="0" err="1">
                <a:solidFill>
                  <a:srgbClr val="C00000"/>
                </a:solidFill>
              </a:rPr>
              <a:t>bitstring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   x &lt;&lt; n shifts the value of x left by n bits 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4  &lt;&lt; 2 = 16</a:t>
            </a:r>
            <a:endParaRPr lang="en-US" dirty="0"/>
          </a:p>
          <a:p>
            <a:r>
              <a:rPr lang="en-US" dirty="0" smtClean="0"/>
              <a:t>Right shift  x&gt;&gt;n  (</a:t>
            </a:r>
            <a:r>
              <a:rPr lang="en-US" sz="2000" dirty="0">
                <a:solidFill>
                  <a:srgbClr val="C00000"/>
                </a:solidFill>
              </a:rPr>
              <a:t>Think of </a:t>
            </a:r>
            <a:r>
              <a:rPr lang="en-US" sz="2000" b="1" dirty="0">
                <a:solidFill>
                  <a:srgbClr val="C00000"/>
                </a:solidFill>
              </a:rPr>
              <a:t>x</a:t>
            </a:r>
            <a:r>
              <a:rPr lang="en-US" sz="2000" dirty="0">
                <a:solidFill>
                  <a:srgbClr val="C00000"/>
                </a:solidFill>
              </a:rPr>
              <a:t> as a </a:t>
            </a:r>
            <a:r>
              <a:rPr lang="en-US" sz="2000" dirty="0" err="1">
                <a:solidFill>
                  <a:srgbClr val="C00000"/>
                </a:solidFill>
              </a:rPr>
              <a:t>bitstring</a:t>
            </a:r>
            <a:r>
              <a:rPr lang="en-US" dirty="0" smtClean="0"/>
              <a:t>) </a:t>
            </a:r>
          </a:p>
          <a:p>
            <a:pPr lvl="1"/>
            <a:r>
              <a:rPr lang="en-US" dirty="0"/>
              <a:t> x </a:t>
            </a:r>
            <a:r>
              <a:rPr lang="en-US" dirty="0" smtClean="0"/>
              <a:t>&gt;&gt; </a:t>
            </a:r>
            <a:r>
              <a:rPr lang="en-US" dirty="0"/>
              <a:t>n shifts the value of x </a:t>
            </a:r>
            <a:r>
              <a:rPr lang="en-US" dirty="0" smtClean="0"/>
              <a:t>right </a:t>
            </a:r>
            <a:r>
              <a:rPr lang="en-US" dirty="0"/>
              <a:t>by n bits  </a:t>
            </a:r>
            <a:endParaRPr lang="en-US" dirty="0" smtClean="0"/>
          </a:p>
          <a:p>
            <a:pPr lvl="1"/>
            <a:r>
              <a:rPr lang="en-US" dirty="0" smtClean="0"/>
              <a:t> 8  &gt;&gt; 2 </a:t>
            </a:r>
            <a:r>
              <a:rPr lang="en-US" smtClean="0"/>
              <a:t>= 2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76400" y="250825"/>
            <a:ext cx="9029700" cy="6635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Bitwise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50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42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43100" y="98425"/>
            <a:ext cx="9029700" cy="892175"/>
          </a:xfrm>
        </p:spPr>
        <p:txBody>
          <a:bodyPr/>
          <a:lstStyle/>
          <a:p>
            <a:r>
              <a:rPr lang="en-US" dirty="0" smtClean="0"/>
              <a:t>MIPS Instruction Coding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1438275"/>
            <a:ext cx="100584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07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43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86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E5113C69-5F23-4D27-B09F-C3F1A8A59B55}" type="slidenum">
              <a:rPr lang="en-AU" altLang="en-US"/>
              <a:pPr/>
              <a:t>44</a:t>
            </a:fld>
            <a:endParaRPr lang="en-AU" alt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4" y="-53975"/>
            <a:ext cx="9029700" cy="1325563"/>
          </a:xfrm>
        </p:spPr>
        <p:txBody>
          <a:bodyPr/>
          <a:lstStyle/>
          <a:p>
            <a:pPr eaLnBrk="1" hangingPunct="1"/>
            <a:r>
              <a:rPr lang="en-US" altLang="en-US" smtClean="0"/>
              <a:t>Shift Operations</a:t>
            </a:r>
            <a:endParaRPr lang="en-AU" altLang="en-US" smtClean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4" y="2349500"/>
            <a:ext cx="8270875" cy="38877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err="1" smtClean="0"/>
              <a:t>shamt</a:t>
            </a:r>
            <a:r>
              <a:rPr lang="en-US" altLang="en-US" dirty="0" smtClean="0"/>
              <a:t>: how many positions to shift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Shift left logical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Shift left and fill with 0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sll</a:t>
            </a:r>
            <a:r>
              <a:rPr lang="en-US" altLang="en-US" dirty="0" smtClean="0"/>
              <a:t> by </a:t>
            </a:r>
            <a:r>
              <a:rPr lang="en-US" altLang="en-US" i="1" dirty="0" err="1" smtClean="0"/>
              <a:t>i</a:t>
            </a:r>
            <a:r>
              <a:rPr lang="en-US" altLang="en-US" dirty="0" smtClean="0"/>
              <a:t> bits </a:t>
            </a:r>
            <a:r>
              <a:rPr lang="en-US" altLang="en-US" dirty="0" smtClean="0">
                <a:solidFill>
                  <a:srgbClr val="C00000"/>
                </a:solidFill>
              </a:rPr>
              <a:t>multiplies</a:t>
            </a:r>
            <a:r>
              <a:rPr lang="en-US" altLang="en-US" dirty="0" smtClean="0"/>
              <a:t> by 2</a:t>
            </a:r>
            <a:r>
              <a:rPr lang="en-US" altLang="en-US" i="1" baseline="30000" dirty="0" smtClean="0"/>
              <a:t>i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Shift right logical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Shift right and fill with 0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srl</a:t>
            </a:r>
            <a:r>
              <a:rPr lang="en-US" altLang="en-US" dirty="0" smtClean="0"/>
              <a:t> by </a:t>
            </a:r>
            <a:r>
              <a:rPr lang="en-US" altLang="en-US" i="1" dirty="0" err="1" smtClean="0"/>
              <a:t>i</a:t>
            </a:r>
            <a:r>
              <a:rPr lang="en-US" altLang="en-US" dirty="0" smtClean="0"/>
              <a:t> bits </a:t>
            </a:r>
            <a:r>
              <a:rPr lang="en-US" altLang="en-US" dirty="0" smtClean="0">
                <a:solidFill>
                  <a:srgbClr val="C00000"/>
                </a:solidFill>
              </a:rPr>
              <a:t>divides</a:t>
            </a:r>
            <a:r>
              <a:rPr lang="en-US" altLang="en-US" dirty="0" smtClean="0"/>
              <a:t> by 2</a:t>
            </a:r>
            <a:r>
              <a:rPr lang="en-US" altLang="en-US" i="1" baseline="30000" dirty="0" smtClean="0"/>
              <a:t>i</a:t>
            </a:r>
            <a:r>
              <a:rPr lang="en-US" altLang="en-US" dirty="0" smtClean="0"/>
              <a:t> (unsigned only)</a:t>
            </a:r>
            <a:endParaRPr lang="en-AU" altLang="en-US" dirty="0" smtClean="0"/>
          </a:p>
        </p:txBody>
      </p:sp>
      <p:grpSp>
        <p:nvGrpSpPr>
          <p:cNvPr id="30725" name="Group 4"/>
          <p:cNvGrpSpPr>
            <a:grpSpLocks/>
          </p:cNvGrpSpPr>
          <p:nvPr/>
        </p:nvGrpSpPr>
        <p:grpSpPr bwMode="auto">
          <a:xfrm>
            <a:off x="2927351" y="1557338"/>
            <a:ext cx="6913563" cy="773112"/>
            <a:chOff x="703" y="981"/>
            <a:chExt cx="4355" cy="487"/>
          </a:xfrm>
        </p:grpSpPr>
        <p:sp>
          <p:nvSpPr>
            <p:cNvPr id="30726" name="Text Box 5"/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op</a:t>
              </a:r>
              <a:endParaRPr lang="en-AU" altLang="en-US" sz="2000"/>
            </a:p>
          </p:txBody>
        </p:sp>
        <p:sp>
          <p:nvSpPr>
            <p:cNvPr id="30727" name="Text Box 6"/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rs</a:t>
              </a:r>
              <a:endParaRPr lang="en-AU" altLang="en-US" sz="2000"/>
            </a:p>
          </p:txBody>
        </p:sp>
        <p:sp>
          <p:nvSpPr>
            <p:cNvPr id="30728" name="Text Box 7"/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rt</a:t>
              </a:r>
              <a:endParaRPr lang="en-AU" altLang="en-US" sz="2000"/>
            </a:p>
          </p:txBody>
        </p:sp>
        <p:sp>
          <p:nvSpPr>
            <p:cNvPr id="30729" name="Text Box 8"/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30730" name="Text Box 9"/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shamt</a:t>
              </a:r>
              <a:endParaRPr lang="en-AU" altLang="en-US" sz="2000"/>
            </a:p>
          </p:txBody>
        </p:sp>
        <p:sp>
          <p:nvSpPr>
            <p:cNvPr id="30731" name="Text Box 10"/>
            <p:cNvSpPr txBox="1">
              <a:spLocks noChangeArrowheads="1"/>
            </p:cNvSpPr>
            <p:nvPr/>
          </p:nvSpPr>
          <p:spPr bwMode="auto">
            <a:xfrm>
              <a:off x="4241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funct</a:t>
              </a:r>
              <a:endParaRPr lang="en-AU" altLang="en-US" sz="2000"/>
            </a:p>
          </p:txBody>
        </p:sp>
        <p:sp>
          <p:nvSpPr>
            <p:cNvPr id="30732" name="Text Box 11"/>
            <p:cNvSpPr txBox="1">
              <a:spLocks noChangeArrowheads="1"/>
            </p:cNvSpPr>
            <p:nvPr/>
          </p:nvSpPr>
          <p:spPr bwMode="auto">
            <a:xfrm>
              <a:off x="886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30733" name="Text Box 12"/>
            <p:cNvSpPr txBox="1">
              <a:spLocks noChangeArrowheads="1"/>
            </p:cNvSpPr>
            <p:nvPr/>
          </p:nvSpPr>
          <p:spPr bwMode="auto">
            <a:xfrm>
              <a:off x="4424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30734" name="Text Box 13"/>
            <p:cNvSpPr txBox="1">
              <a:spLocks noChangeArrowheads="1"/>
            </p:cNvSpPr>
            <p:nvPr/>
          </p:nvSpPr>
          <p:spPr bwMode="auto">
            <a:xfrm>
              <a:off x="1657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30735" name="Text Box 14"/>
            <p:cNvSpPr txBox="1">
              <a:spLocks noChangeArrowheads="1"/>
            </p:cNvSpPr>
            <p:nvPr/>
          </p:nvSpPr>
          <p:spPr bwMode="auto">
            <a:xfrm>
              <a:off x="233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30736" name="Text Box 15"/>
            <p:cNvSpPr txBox="1">
              <a:spLocks noChangeArrowheads="1"/>
            </p:cNvSpPr>
            <p:nvPr/>
          </p:nvSpPr>
          <p:spPr bwMode="auto">
            <a:xfrm>
              <a:off x="301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30737" name="Text Box 16"/>
            <p:cNvSpPr txBox="1">
              <a:spLocks noChangeArrowheads="1"/>
            </p:cNvSpPr>
            <p:nvPr/>
          </p:nvSpPr>
          <p:spPr bwMode="auto">
            <a:xfrm>
              <a:off x="369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24781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45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2099" y="1190626"/>
            <a:ext cx="3990975" cy="51435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4 Bits Left Shift Operation 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79401"/>
            <a:ext cx="9029700" cy="7493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Left Shift 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33700" y="1896546"/>
            <a:ext cx="467677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0000</a:t>
            </a:r>
            <a:r>
              <a:rPr lang="en-US" dirty="0" smtClean="0"/>
              <a:t> 0000 0000 </a:t>
            </a:r>
            <a:r>
              <a:rPr lang="en-US" dirty="0"/>
              <a:t>0000 0000 0000 </a:t>
            </a:r>
            <a:r>
              <a:rPr lang="en-US" dirty="0" smtClean="0"/>
              <a:t>0000 1001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33699" y="2764391"/>
            <a:ext cx="467677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0000 0000 0000 </a:t>
            </a:r>
            <a:r>
              <a:rPr lang="en-US" dirty="0"/>
              <a:t>0000 0000 0000 1001 </a:t>
            </a:r>
            <a:r>
              <a:rPr lang="en-US" dirty="0" smtClean="0">
                <a:solidFill>
                  <a:srgbClr val="C00000"/>
                </a:solidFill>
              </a:rPr>
              <a:t>0000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295650" y="2162175"/>
            <a:ext cx="466725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753225" y="2162175"/>
            <a:ext cx="466725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1457324" y="3771901"/>
            <a:ext cx="3990975" cy="514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MIPS instruction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47974" y="4286251"/>
            <a:ext cx="654367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sll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$t2,   $s0,   4  #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reg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$t2 =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reg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$s0 &lt;&lt; 4 bits</a:t>
            </a: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457323" y="5010151"/>
            <a:ext cx="3990975" cy="514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Machine code</a:t>
            </a:r>
          </a:p>
          <a:p>
            <a:endParaRPr lang="en-US" dirty="0"/>
          </a:p>
        </p:txBody>
      </p:sp>
      <p:grpSp>
        <p:nvGrpSpPr>
          <p:cNvPr id="15" name="Group 4"/>
          <p:cNvGrpSpPr>
            <a:grpSpLocks/>
          </p:cNvGrpSpPr>
          <p:nvPr/>
        </p:nvGrpSpPr>
        <p:grpSpPr bwMode="auto">
          <a:xfrm>
            <a:off x="4067968" y="5019162"/>
            <a:ext cx="6913563" cy="773112"/>
            <a:chOff x="703" y="981"/>
            <a:chExt cx="4355" cy="487"/>
          </a:xfrm>
        </p:grpSpPr>
        <p:sp>
          <p:nvSpPr>
            <p:cNvPr id="16" name="Text Box 5"/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op</a:t>
              </a:r>
              <a:endParaRPr lang="en-AU" altLang="en-US" sz="2000"/>
            </a:p>
          </p:txBody>
        </p:sp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rs</a:t>
              </a:r>
              <a:endParaRPr lang="en-AU" altLang="en-US" sz="2000"/>
            </a:p>
          </p:txBody>
        </p:sp>
        <p:sp>
          <p:nvSpPr>
            <p:cNvPr id="18" name="Text Box 7"/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rt</a:t>
              </a:r>
              <a:endParaRPr lang="en-AU" altLang="en-US" sz="2000"/>
            </a:p>
          </p:txBody>
        </p:sp>
        <p:sp>
          <p:nvSpPr>
            <p:cNvPr id="19" name="Text Box 8"/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20" name="Text Box 9"/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shamt</a:t>
              </a:r>
              <a:endParaRPr lang="en-AU" altLang="en-US" sz="2000"/>
            </a:p>
          </p:txBody>
        </p:sp>
        <p:sp>
          <p:nvSpPr>
            <p:cNvPr id="21" name="Text Box 10"/>
            <p:cNvSpPr txBox="1">
              <a:spLocks noChangeArrowheads="1"/>
            </p:cNvSpPr>
            <p:nvPr/>
          </p:nvSpPr>
          <p:spPr bwMode="auto">
            <a:xfrm>
              <a:off x="4241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funct</a:t>
              </a:r>
              <a:endParaRPr lang="en-AU" altLang="en-US" sz="2000"/>
            </a:p>
          </p:txBody>
        </p:sp>
        <p:sp>
          <p:nvSpPr>
            <p:cNvPr id="22" name="Text Box 11"/>
            <p:cNvSpPr txBox="1">
              <a:spLocks noChangeArrowheads="1"/>
            </p:cNvSpPr>
            <p:nvPr/>
          </p:nvSpPr>
          <p:spPr bwMode="auto">
            <a:xfrm>
              <a:off x="886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23" name="Text Box 12"/>
            <p:cNvSpPr txBox="1">
              <a:spLocks noChangeArrowheads="1"/>
            </p:cNvSpPr>
            <p:nvPr/>
          </p:nvSpPr>
          <p:spPr bwMode="auto">
            <a:xfrm>
              <a:off x="4424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24" name="Text Box 13"/>
            <p:cNvSpPr txBox="1">
              <a:spLocks noChangeArrowheads="1"/>
            </p:cNvSpPr>
            <p:nvPr/>
          </p:nvSpPr>
          <p:spPr bwMode="auto">
            <a:xfrm>
              <a:off x="1657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25" name="Text Box 14"/>
            <p:cNvSpPr txBox="1">
              <a:spLocks noChangeArrowheads="1"/>
            </p:cNvSpPr>
            <p:nvPr/>
          </p:nvSpPr>
          <p:spPr bwMode="auto">
            <a:xfrm>
              <a:off x="233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26" name="Text Box 15"/>
            <p:cNvSpPr txBox="1">
              <a:spLocks noChangeArrowheads="1"/>
            </p:cNvSpPr>
            <p:nvPr/>
          </p:nvSpPr>
          <p:spPr bwMode="auto">
            <a:xfrm>
              <a:off x="301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27" name="Text Box 16"/>
            <p:cNvSpPr txBox="1">
              <a:spLocks noChangeArrowheads="1"/>
            </p:cNvSpPr>
            <p:nvPr/>
          </p:nvSpPr>
          <p:spPr bwMode="auto">
            <a:xfrm>
              <a:off x="369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</p:grpSp>
      <p:grpSp>
        <p:nvGrpSpPr>
          <p:cNvPr id="28" name="Group 4"/>
          <p:cNvGrpSpPr>
            <a:grpSpLocks/>
          </p:cNvGrpSpPr>
          <p:nvPr/>
        </p:nvGrpSpPr>
        <p:grpSpPr bwMode="auto">
          <a:xfrm>
            <a:off x="4067968" y="6065325"/>
            <a:ext cx="6913563" cy="415925"/>
            <a:chOff x="703" y="981"/>
            <a:chExt cx="4355" cy="262"/>
          </a:xfrm>
        </p:grpSpPr>
        <p:sp>
          <p:nvSpPr>
            <p:cNvPr id="29" name="Text Box 5"/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 dirty="0"/>
                <a:t>0</a:t>
              </a:r>
              <a:endParaRPr lang="en-AU" altLang="en-US" sz="2000" dirty="0"/>
            </a:p>
          </p:txBody>
        </p:sp>
        <p:sp>
          <p:nvSpPr>
            <p:cNvPr id="30" name="Text Box 6"/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 dirty="0"/>
                <a:t>0</a:t>
              </a:r>
              <a:endParaRPr lang="en-AU" altLang="en-US" sz="2000" dirty="0"/>
            </a:p>
          </p:txBody>
        </p:sp>
        <p:sp>
          <p:nvSpPr>
            <p:cNvPr id="31" name="Text Box 7"/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 dirty="0" smtClean="0"/>
                <a:t>16</a:t>
              </a:r>
              <a:endParaRPr lang="en-AU" altLang="en-US" sz="2000" dirty="0"/>
            </a:p>
          </p:txBody>
        </p:sp>
        <p:sp>
          <p:nvSpPr>
            <p:cNvPr id="32" name="Text Box 8"/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 dirty="0" smtClean="0"/>
                <a:t>10</a:t>
              </a:r>
              <a:endParaRPr lang="en-AU" altLang="en-US" sz="2000" dirty="0"/>
            </a:p>
          </p:txBody>
        </p:sp>
        <p:sp>
          <p:nvSpPr>
            <p:cNvPr id="33" name="Text Box 9"/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 dirty="0" smtClean="0"/>
                <a:t>4</a:t>
              </a:r>
              <a:endParaRPr lang="en-AU" altLang="en-US" sz="2000" dirty="0"/>
            </a:p>
          </p:txBody>
        </p:sp>
        <p:sp>
          <p:nvSpPr>
            <p:cNvPr id="34" name="Text Box 10"/>
            <p:cNvSpPr txBox="1">
              <a:spLocks noChangeArrowheads="1"/>
            </p:cNvSpPr>
            <p:nvPr/>
          </p:nvSpPr>
          <p:spPr bwMode="auto">
            <a:xfrm>
              <a:off x="4241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 dirty="0" smtClean="0"/>
                <a:t>0</a:t>
              </a:r>
              <a:endParaRPr lang="en-AU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2508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46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2099" y="1190626"/>
            <a:ext cx="3990975" cy="51435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4 Bits Right Shift Operation 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79401"/>
            <a:ext cx="9029700" cy="7493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Right Shift 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33700" y="1896546"/>
            <a:ext cx="467677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0000 0000 0000 </a:t>
            </a:r>
            <a:r>
              <a:rPr lang="en-US" dirty="0"/>
              <a:t>0000 0000 0000 </a:t>
            </a:r>
            <a:r>
              <a:rPr lang="en-US" dirty="0" smtClean="0"/>
              <a:t>0001 </a:t>
            </a:r>
            <a:r>
              <a:rPr lang="en-US" dirty="0" smtClean="0">
                <a:solidFill>
                  <a:srgbClr val="00B0F0"/>
                </a:solidFill>
              </a:rPr>
              <a:t>0000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33699" y="2764391"/>
            <a:ext cx="467677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0000</a:t>
            </a:r>
            <a:r>
              <a:rPr lang="en-US" dirty="0" smtClean="0"/>
              <a:t> 0000 0000 </a:t>
            </a:r>
            <a:r>
              <a:rPr lang="en-US" dirty="0"/>
              <a:t>0000 0000 0000 0000 0</a:t>
            </a:r>
            <a:r>
              <a:rPr lang="en-US" dirty="0" smtClean="0"/>
              <a:t>001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457324" y="3771901"/>
            <a:ext cx="3990975" cy="514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MIPS instruction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47974" y="4286251"/>
            <a:ext cx="654367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srl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$t2,   $s0,   4  #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reg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$t2 =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reg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$s0  &gt;&gt; 4 bits</a:t>
            </a: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457323" y="5010151"/>
            <a:ext cx="3990975" cy="514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Machine code</a:t>
            </a:r>
          </a:p>
          <a:p>
            <a:endParaRPr lang="en-US" dirty="0"/>
          </a:p>
        </p:txBody>
      </p:sp>
      <p:grpSp>
        <p:nvGrpSpPr>
          <p:cNvPr id="15" name="Group 4"/>
          <p:cNvGrpSpPr>
            <a:grpSpLocks/>
          </p:cNvGrpSpPr>
          <p:nvPr/>
        </p:nvGrpSpPr>
        <p:grpSpPr bwMode="auto">
          <a:xfrm>
            <a:off x="4067968" y="5019162"/>
            <a:ext cx="6913563" cy="773112"/>
            <a:chOff x="703" y="981"/>
            <a:chExt cx="4355" cy="487"/>
          </a:xfrm>
        </p:grpSpPr>
        <p:sp>
          <p:nvSpPr>
            <p:cNvPr id="16" name="Text Box 5"/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op</a:t>
              </a:r>
              <a:endParaRPr lang="en-AU" altLang="en-US" sz="2000"/>
            </a:p>
          </p:txBody>
        </p:sp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rs</a:t>
              </a:r>
              <a:endParaRPr lang="en-AU" altLang="en-US" sz="2000"/>
            </a:p>
          </p:txBody>
        </p:sp>
        <p:sp>
          <p:nvSpPr>
            <p:cNvPr id="18" name="Text Box 7"/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rt</a:t>
              </a:r>
              <a:endParaRPr lang="en-AU" altLang="en-US" sz="2000"/>
            </a:p>
          </p:txBody>
        </p:sp>
        <p:sp>
          <p:nvSpPr>
            <p:cNvPr id="19" name="Text Box 8"/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20" name="Text Box 9"/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shamt</a:t>
              </a:r>
              <a:endParaRPr lang="en-AU" altLang="en-US" sz="2000"/>
            </a:p>
          </p:txBody>
        </p:sp>
        <p:sp>
          <p:nvSpPr>
            <p:cNvPr id="21" name="Text Box 10"/>
            <p:cNvSpPr txBox="1">
              <a:spLocks noChangeArrowheads="1"/>
            </p:cNvSpPr>
            <p:nvPr/>
          </p:nvSpPr>
          <p:spPr bwMode="auto">
            <a:xfrm>
              <a:off x="4241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funct</a:t>
              </a:r>
              <a:endParaRPr lang="en-AU" altLang="en-US" sz="2000"/>
            </a:p>
          </p:txBody>
        </p:sp>
        <p:sp>
          <p:nvSpPr>
            <p:cNvPr id="22" name="Text Box 11"/>
            <p:cNvSpPr txBox="1">
              <a:spLocks noChangeArrowheads="1"/>
            </p:cNvSpPr>
            <p:nvPr/>
          </p:nvSpPr>
          <p:spPr bwMode="auto">
            <a:xfrm>
              <a:off x="886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23" name="Text Box 12"/>
            <p:cNvSpPr txBox="1">
              <a:spLocks noChangeArrowheads="1"/>
            </p:cNvSpPr>
            <p:nvPr/>
          </p:nvSpPr>
          <p:spPr bwMode="auto">
            <a:xfrm>
              <a:off x="4424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24" name="Text Box 13"/>
            <p:cNvSpPr txBox="1">
              <a:spLocks noChangeArrowheads="1"/>
            </p:cNvSpPr>
            <p:nvPr/>
          </p:nvSpPr>
          <p:spPr bwMode="auto">
            <a:xfrm>
              <a:off x="1657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25" name="Text Box 14"/>
            <p:cNvSpPr txBox="1">
              <a:spLocks noChangeArrowheads="1"/>
            </p:cNvSpPr>
            <p:nvPr/>
          </p:nvSpPr>
          <p:spPr bwMode="auto">
            <a:xfrm>
              <a:off x="233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26" name="Text Box 15"/>
            <p:cNvSpPr txBox="1">
              <a:spLocks noChangeArrowheads="1"/>
            </p:cNvSpPr>
            <p:nvPr/>
          </p:nvSpPr>
          <p:spPr bwMode="auto">
            <a:xfrm>
              <a:off x="301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27" name="Text Box 16"/>
            <p:cNvSpPr txBox="1">
              <a:spLocks noChangeArrowheads="1"/>
            </p:cNvSpPr>
            <p:nvPr/>
          </p:nvSpPr>
          <p:spPr bwMode="auto">
            <a:xfrm>
              <a:off x="369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</p:grpSp>
      <p:grpSp>
        <p:nvGrpSpPr>
          <p:cNvPr id="28" name="Group 4"/>
          <p:cNvGrpSpPr>
            <a:grpSpLocks/>
          </p:cNvGrpSpPr>
          <p:nvPr/>
        </p:nvGrpSpPr>
        <p:grpSpPr bwMode="auto">
          <a:xfrm>
            <a:off x="4067968" y="6065325"/>
            <a:ext cx="6913563" cy="415925"/>
            <a:chOff x="703" y="981"/>
            <a:chExt cx="4355" cy="262"/>
          </a:xfrm>
        </p:grpSpPr>
        <p:sp>
          <p:nvSpPr>
            <p:cNvPr id="29" name="Text Box 5"/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 dirty="0"/>
                <a:t>0</a:t>
              </a:r>
              <a:endParaRPr lang="en-AU" altLang="en-US" sz="2000" dirty="0"/>
            </a:p>
          </p:txBody>
        </p:sp>
        <p:sp>
          <p:nvSpPr>
            <p:cNvPr id="30" name="Text Box 6"/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 dirty="0"/>
                <a:t>0</a:t>
              </a:r>
              <a:endParaRPr lang="en-AU" altLang="en-US" sz="2000" dirty="0"/>
            </a:p>
          </p:txBody>
        </p:sp>
        <p:sp>
          <p:nvSpPr>
            <p:cNvPr id="31" name="Text Box 7"/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 dirty="0" smtClean="0"/>
                <a:t>16</a:t>
              </a:r>
              <a:endParaRPr lang="en-AU" altLang="en-US" sz="2000" dirty="0"/>
            </a:p>
          </p:txBody>
        </p:sp>
        <p:sp>
          <p:nvSpPr>
            <p:cNvPr id="32" name="Text Box 8"/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 dirty="0" smtClean="0"/>
                <a:t>10</a:t>
              </a:r>
              <a:endParaRPr lang="en-AU" altLang="en-US" sz="2000" dirty="0"/>
            </a:p>
          </p:txBody>
        </p:sp>
        <p:sp>
          <p:nvSpPr>
            <p:cNvPr id="33" name="Text Box 9"/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 dirty="0" smtClean="0"/>
                <a:t>4</a:t>
              </a:r>
              <a:endParaRPr lang="en-AU" altLang="en-US" sz="2000" dirty="0"/>
            </a:p>
          </p:txBody>
        </p:sp>
        <p:sp>
          <p:nvSpPr>
            <p:cNvPr id="34" name="Text Box 10"/>
            <p:cNvSpPr txBox="1">
              <a:spLocks noChangeArrowheads="1"/>
            </p:cNvSpPr>
            <p:nvPr/>
          </p:nvSpPr>
          <p:spPr bwMode="auto">
            <a:xfrm>
              <a:off x="4241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 dirty="0"/>
                <a:t>2</a:t>
              </a:r>
              <a:endParaRPr lang="en-AU" altLang="en-US" sz="2000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758609" y="2176670"/>
            <a:ext cx="477078" cy="587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309730" y="2176670"/>
            <a:ext cx="496957" cy="675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41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C61A0BB8-74E9-448E-B4AB-112487633535}" type="slidenum">
              <a:rPr lang="en-AU" altLang="en-US"/>
              <a:pPr/>
              <a:t>47</a:t>
            </a:fld>
            <a:endParaRPr lang="en-AU" altLang="en-US"/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6348413" y="3408363"/>
            <a:ext cx="647700" cy="16049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137319"/>
            <a:ext cx="902970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AND Operations</a:t>
            </a:r>
            <a:endParaRPr lang="en-AU" altLang="en-US" dirty="0" smtClean="0"/>
          </a:p>
        </p:txBody>
      </p:sp>
      <p:sp>
        <p:nvSpPr>
          <p:cNvPr id="3174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12975" y="1128317"/>
            <a:ext cx="8270875" cy="2073275"/>
          </a:xfrm>
        </p:spPr>
        <p:txBody>
          <a:bodyPr/>
          <a:lstStyle/>
          <a:p>
            <a:pPr eaLnBrk="1" hangingPunct="1"/>
            <a:r>
              <a:rPr lang="en-US" altLang="en-US" smtClean="0"/>
              <a:t>Useful to mask bits in a word</a:t>
            </a:r>
          </a:p>
          <a:p>
            <a:pPr lvl="1" eaLnBrk="1" hangingPunct="1"/>
            <a:r>
              <a:rPr lang="en-US" altLang="en-US" smtClean="0"/>
              <a:t>Select some bits, clear others to 0</a:t>
            </a:r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>
                <a:latin typeface="Lucida Console" panose="020B0609040504020204" pitchFamily="49" charset="0"/>
              </a:rPr>
              <a:t>	and $t0, $t1, $t2</a:t>
            </a:r>
            <a:endParaRPr lang="en-AU" altLang="en-US">
              <a:latin typeface="Lucida Console" panose="020B0609040504020204" pitchFamily="49" charset="0"/>
            </a:endParaRPr>
          </a:p>
        </p:txBody>
      </p:sp>
      <p:sp>
        <p:nvSpPr>
          <p:cNvPr id="31750" name="Text Box 5"/>
          <p:cNvSpPr txBox="1">
            <a:spLocks noChangeArrowheads="1"/>
          </p:cNvSpPr>
          <p:nvPr/>
        </p:nvSpPr>
        <p:spPr bwMode="auto">
          <a:xfrm>
            <a:off x="3448051" y="3403600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0000 0000 0000 0000 0000 1101 1100 0000</a:t>
            </a:r>
            <a:endParaRPr lang="en-AU" altLang="en-US" sz="2000"/>
          </a:p>
        </p:txBody>
      </p:sp>
      <p:sp>
        <p:nvSpPr>
          <p:cNvPr id="31751" name="Text Box 6"/>
          <p:cNvSpPr txBox="1">
            <a:spLocks noChangeArrowheads="1"/>
          </p:cNvSpPr>
          <p:nvPr/>
        </p:nvSpPr>
        <p:spPr bwMode="auto">
          <a:xfrm>
            <a:off x="3448051" y="3963988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0000 0000 0000 0000 0011 1100 0000 0000</a:t>
            </a:r>
            <a:endParaRPr lang="en-AU" altLang="en-US" sz="2000"/>
          </a:p>
        </p:txBody>
      </p:sp>
      <p:sp>
        <p:nvSpPr>
          <p:cNvPr id="31752" name="Text Box 7"/>
          <p:cNvSpPr txBox="1">
            <a:spLocks noChangeArrowheads="1"/>
          </p:cNvSpPr>
          <p:nvPr/>
        </p:nvSpPr>
        <p:spPr bwMode="auto">
          <a:xfrm>
            <a:off x="2811464" y="3403601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$t2</a:t>
            </a:r>
            <a:endParaRPr lang="en-AU" altLang="en-US" sz="2000"/>
          </a:p>
        </p:txBody>
      </p:sp>
      <p:sp>
        <p:nvSpPr>
          <p:cNvPr id="31753" name="Text Box 8"/>
          <p:cNvSpPr txBox="1">
            <a:spLocks noChangeArrowheads="1"/>
          </p:cNvSpPr>
          <p:nvPr/>
        </p:nvSpPr>
        <p:spPr bwMode="auto">
          <a:xfrm>
            <a:off x="2811464" y="3963989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$t1</a:t>
            </a:r>
            <a:endParaRPr lang="en-AU" altLang="en-US" sz="2000"/>
          </a:p>
        </p:txBody>
      </p:sp>
      <p:sp>
        <p:nvSpPr>
          <p:cNvPr id="31754" name="Text Box 9"/>
          <p:cNvSpPr txBox="1">
            <a:spLocks noChangeArrowheads="1"/>
          </p:cNvSpPr>
          <p:nvPr/>
        </p:nvSpPr>
        <p:spPr bwMode="auto">
          <a:xfrm>
            <a:off x="3448051" y="4611688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0000 0000 0000 0000 0000 1100 0000 0000</a:t>
            </a:r>
            <a:endParaRPr lang="en-AU" altLang="en-US" sz="2000"/>
          </a:p>
        </p:txBody>
      </p:sp>
      <p:sp>
        <p:nvSpPr>
          <p:cNvPr id="31755" name="Text Box 10"/>
          <p:cNvSpPr txBox="1">
            <a:spLocks noChangeArrowheads="1"/>
          </p:cNvSpPr>
          <p:nvPr/>
        </p:nvSpPr>
        <p:spPr bwMode="auto">
          <a:xfrm>
            <a:off x="2811464" y="4611689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$t0</a:t>
            </a:r>
            <a:endParaRPr lang="en-AU" altLang="en-US" sz="2000"/>
          </a:p>
        </p:txBody>
      </p:sp>
    </p:spTree>
    <p:extLst>
      <p:ext uri="{BB962C8B-B14F-4D97-AF65-F5344CB8AC3E}">
        <p14:creationId xmlns:p14="http://schemas.microsoft.com/office/powerpoint/2010/main" val="389142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30E6E174-C2AC-4230-8908-E90E51622835}" type="slidenum">
              <a:rPr lang="en-AU" altLang="en-US"/>
              <a:pPr/>
              <a:t>48</a:t>
            </a:fld>
            <a:endParaRPr lang="en-AU" altLang="en-US"/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6383339" y="3408363"/>
            <a:ext cx="612775" cy="16049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title"/>
          </p:nvPr>
        </p:nvSpPr>
        <p:spPr>
          <a:xfrm>
            <a:off x="1828801" y="0"/>
            <a:ext cx="902970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OR Operations</a:t>
            </a:r>
            <a:endParaRPr lang="en-AU" altLang="en-US" dirty="0" smtClean="0"/>
          </a:p>
        </p:txBody>
      </p:sp>
      <p:sp>
        <p:nvSpPr>
          <p:cNvPr id="3277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9"/>
            <a:ext cx="8270875" cy="2073275"/>
          </a:xfrm>
        </p:spPr>
        <p:txBody>
          <a:bodyPr/>
          <a:lstStyle/>
          <a:p>
            <a:pPr eaLnBrk="1" hangingPunct="1"/>
            <a:r>
              <a:rPr lang="en-US" altLang="en-US" smtClean="0"/>
              <a:t>Useful to include bits in a word</a:t>
            </a:r>
          </a:p>
          <a:p>
            <a:pPr lvl="1" eaLnBrk="1" hangingPunct="1"/>
            <a:r>
              <a:rPr lang="en-US" altLang="en-US" smtClean="0"/>
              <a:t>Set some bits to 1, leave others unchanged</a:t>
            </a:r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>
                <a:latin typeface="Lucida Console" panose="020B0609040504020204" pitchFamily="49" charset="0"/>
              </a:rPr>
              <a:t>	or $t0, $t1, $t2</a:t>
            </a:r>
            <a:endParaRPr lang="en-AU" altLang="en-US">
              <a:latin typeface="Lucida Console" panose="020B0609040504020204" pitchFamily="49" charset="0"/>
            </a:endParaRPr>
          </a:p>
        </p:txBody>
      </p:sp>
      <p:sp>
        <p:nvSpPr>
          <p:cNvPr id="32774" name="Text Box 5"/>
          <p:cNvSpPr txBox="1">
            <a:spLocks noChangeArrowheads="1"/>
          </p:cNvSpPr>
          <p:nvPr/>
        </p:nvSpPr>
        <p:spPr bwMode="auto">
          <a:xfrm>
            <a:off x="3448051" y="3403600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0000 0000 0000 0000 0000 1101 1100 0000</a:t>
            </a:r>
            <a:endParaRPr lang="en-AU" altLang="en-US" sz="2000"/>
          </a:p>
        </p:txBody>
      </p:sp>
      <p:sp>
        <p:nvSpPr>
          <p:cNvPr id="32775" name="Text Box 6"/>
          <p:cNvSpPr txBox="1">
            <a:spLocks noChangeArrowheads="1"/>
          </p:cNvSpPr>
          <p:nvPr/>
        </p:nvSpPr>
        <p:spPr bwMode="auto">
          <a:xfrm>
            <a:off x="3448051" y="3963988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0000 0000 0000 0000 0011 1100 0000 0000</a:t>
            </a:r>
            <a:endParaRPr lang="en-AU" altLang="en-US" sz="2000"/>
          </a:p>
        </p:txBody>
      </p:sp>
      <p:sp>
        <p:nvSpPr>
          <p:cNvPr id="32776" name="Text Box 7"/>
          <p:cNvSpPr txBox="1">
            <a:spLocks noChangeArrowheads="1"/>
          </p:cNvSpPr>
          <p:nvPr/>
        </p:nvSpPr>
        <p:spPr bwMode="auto">
          <a:xfrm>
            <a:off x="2811464" y="3403601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$t2</a:t>
            </a:r>
            <a:endParaRPr lang="en-AU" altLang="en-US" sz="2000"/>
          </a:p>
        </p:txBody>
      </p:sp>
      <p:sp>
        <p:nvSpPr>
          <p:cNvPr id="32777" name="Text Box 8"/>
          <p:cNvSpPr txBox="1">
            <a:spLocks noChangeArrowheads="1"/>
          </p:cNvSpPr>
          <p:nvPr/>
        </p:nvSpPr>
        <p:spPr bwMode="auto">
          <a:xfrm>
            <a:off x="2811464" y="3963989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$t1</a:t>
            </a:r>
            <a:endParaRPr lang="en-AU" altLang="en-US" sz="2000"/>
          </a:p>
        </p:txBody>
      </p:sp>
      <p:sp>
        <p:nvSpPr>
          <p:cNvPr id="32778" name="Text Box 9"/>
          <p:cNvSpPr txBox="1">
            <a:spLocks noChangeArrowheads="1"/>
          </p:cNvSpPr>
          <p:nvPr/>
        </p:nvSpPr>
        <p:spPr bwMode="auto">
          <a:xfrm>
            <a:off x="3448051" y="4611688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0000 0000 0000 0000 0011 1101 1100 0000</a:t>
            </a:r>
            <a:endParaRPr lang="en-AU" altLang="en-US" sz="2000"/>
          </a:p>
        </p:txBody>
      </p:sp>
      <p:sp>
        <p:nvSpPr>
          <p:cNvPr id="32779" name="Text Box 10"/>
          <p:cNvSpPr txBox="1">
            <a:spLocks noChangeArrowheads="1"/>
          </p:cNvSpPr>
          <p:nvPr/>
        </p:nvSpPr>
        <p:spPr bwMode="auto">
          <a:xfrm>
            <a:off x="2811464" y="4611689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$t0</a:t>
            </a:r>
            <a:endParaRPr lang="en-AU" altLang="en-US" sz="2000"/>
          </a:p>
        </p:txBody>
      </p:sp>
    </p:spTree>
    <p:extLst>
      <p:ext uri="{BB962C8B-B14F-4D97-AF65-F5344CB8AC3E}">
        <p14:creationId xmlns:p14="http://schemas.microsoft.com/office/powerpoint/2010/main" val="68755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CEA32ED4-B447-400D-842D-97043F4125A9}" type="slidenum">
              <a:rPr lang="en-AU" altLang="en-US"/>
              <a:pPr/>
              <a:t>49</a:t>
            </a:fld>
            <a:endParaRPr lang="en-AU" alt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1762125" y="22227"/>
            <a:ext cx="902970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NOT Operations</a:t>
            </a:r>
            <a:endParaRPr lang="en-AU" altLang="en-US" dirty="0" smtClean="0"/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9"/>
            <a:ext cx="8270875" cy="3227387"/>
          </a:xfrm>
        </p:spPr>
        <p:txBody>
          <a:bodyPr/>
          <a:lstStyle/>
          <a:p>
            <a:pPr eaLnBrk="1" hangingPunct="1"/>
            <a:r>
              <a:rPr lang="en-US" altLang="en-US" smtClean="0"/>
              <a:t>Useful to invert bits in a word</a:t>
            </a:r>
          </a:p>
          <a:p>
            <a:pPr lvl="1" eaLnBrk="1" hangingPunct="1"/>
            <a:r>
              <a:rPr lang="en-US" altLang="en-US" smtClean="0"/>
              <a:t>Change 0 to 1, and 1 to 0</a:t>
            </a:r>
          </a:p>
          <a:p>
            <a:pPr eaLnBrk="1" hangingPunct="1"/>
            <a:r>
              <a:rPr lang="en-US" altLang="en-US" smtClean="0"/>
              <a:t>MIPS has NOR 3-operand instruction</a:t>
            </a:r>
          </a:p>
          <a:p>
            <a:pPr lvl="1" eaLnBrk="1" hangingPunct="1"/>
            <a:r>
              <a:rPr lang="en-US" altLang="en-US" smtClean="0"/>
              <a:t>a NOR b == NOT ( a OR b )</a:t>
            </a:r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>
                <a:latin typeface="Lucida Console" panose="020B0609040504020204" pitchFamily="49" charset="0"/>
              </a:rPr>
              <a:t>	nor $t0, $t1, $zero</a:t>
            </a:r>
            <a:endParaRPr lang="en-AU" altLang="en-US">
              <a:latin typeface="Lucida Console" panose="020B0609040504020204" pitchFamily="49" charset="0"/>
            </a:endParaRPr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3448051" y="4586288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0000 0000 0000 0000 0011 1100 0000 0000</a:t>
            </a:r>
            <a:endParaRPr lang="en-AU" altLang="en-US" sz="2000"/>
          </a:p>
        </p:txBody>
      </p:sp>
      <p:sp>
        <p:nvSpPr>
          <p:cNvPr id="33798" name="Text Box 5"/>
          <p:cNvSpPr txBox="1">
            <a:spLocks noChangeArrowheads="1"/>
          </p:cNvSpPr>
          <p:nvPr/>
        </p:nvSpPr>
        <p:spPr bwMode="auto">
          <a:xfrm>
            <a:off x="2811464" y="4586289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$t1</a:t>
            </a:r>
            <a:endParaRPr lang="en-AU" altLang="en-US" sz="2000"/>
          </a:p>
        </p:txBody>
      </p:sp>
      <p:sp>
        <p:nvSpPr>
          <p:cNvPr id="33799" name="Text Box 6"/>
          <p:cNvSpPr txBox="1">
            <a:spLocks noChangeArrowheads="1"/>
          </p:cNvSpPr>
          <p:nvPr/>
        </p:nvSpPr>
        <p:spPr bwMode="auto">
          <a:xfrm>
            <a:off x="3448050" y="5233988"/>
            <a:ext cx="4862870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1111 1111 1111 1111 1100 0011 1111 1111</a:t>
            </a:r>
            <a:endParaRPr lang="en-AU" altLang="en-US" sz="2000"/>
          </a:p>
        </p:txBody>
      </p:sp>
      <p:sp>
        <p:nvSpPr>
          <p:cNvPr id="33800" name="Text Box 7"/>
          <p:cNvSpPr txBox="1">
            <a:spLocks noChangeArrowheads="1"/>
          </p:cNvSpPr>
          <p:nvPr/>
        </p:nvSpPr>
        <p:spPr bwMode="auto">
          <a:xfrm>
            <a:off x="2811464" y="5233989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$t0</a:t>
            </a:r>
            <a:endParaRPr lang="en-AU" altLang="en-US" sz="2000"/>
          </a:p>
        </p:txBody>
      </p:sp>
      <p:sp>
        <p:nvSpPr>
          <p:cNvPr id="33801" name="AutoShape 8"/>
          <p:cNvSpPr>
            <a:spLocks/>
          </p:cNvSpPr>
          <p:nvPr/>
        </p:nvSpPr>
        <p:spPr bwMode="auto">
          <a:xfrm>
            <a:off x="8401050" y="3573463"/>
            <a:ext cx="2084388" cy="609600"/>
          </a:xfrm>
          <a:prstGeom prst="borderCallout1">
            <a:avLst>
              <a:gd name="adj1" fmla="val 18750"/>
              <a:gd name="adj2" fmla="val -3657"/>
              <a:gd name="adj3" fmla="val 26301"/>
              <a:gd name="adj4" fmla="val -7547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Register 0: always read as zero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1480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FA2FDCA5-1337-4DF4-BFA6-374579178F2D}" type="slidenum">
              <a:rPr lang="en-AU" altLang="en-US"/>
              <a:pPr/>
              <a:t>5</a:t>
            </a:fld>
            <a:endParaRPr lang="en-AU" alt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Arithmetic Example</a:t>
            </a:r>
            <a:endParaRPr lang="en-AU" altLang="en-US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 code:</a:t>
            </a:r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f = (g + h) - (</a:t>
            </a:r>
            <a:r>
              <a:rPr lang="en-US" altLang="en-US" dirty="0" err="1">
                <a:latin typeface="Lucida Console" panose="020B0609040504020204" pitchFamily="49" charset="0"/>
              </a:rPr>
              <a:t>i</a:t>
            </a:r>
            <a:r>
              <a:rPr lang="en-US" altLang="en-US" dirty="0">
                <a:latin typeface="Lucida Console" panose="020B0609040504020204" pitchFamily="49" charset="0"/>
              </a:rPr>
              <a:t> + j);</a:t>
            </a:r>
          </a:p>
          <a:p>
            <a:pPr eaLnBrk="1" hangingPunct="1"/>
            <a:r>
              <a:rPr lang="en-US" altLang="en-US" dirty="0" smtClean="0"/>
              <a:t>Compiled MIPS code:</a:t>
            </a:r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add t0, g, h   # temp t0 = g + h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add t1, </a:t>
            </a:r>
            <a:r>
              <a:rPr lang="en-US" altLang="en-US" dirty="0" err="1">
                <a:latin typeface="Lucida Console" panose="020B0609040504020204" pitchFamily="49" charset="0"/>
              </a:rPr>
              <a:t>i</a:t>
            </a:r>
            <a:r>
              <a:rPr lang="en-US" altLang="en-US" dirty="0">
                <a:latin typeface="Lucida Console" panose="020B0609040504020204" pitchFamily="49" charset="0"/>
              </a:rPr>
              <a:t>, j   # temp t1 = </a:t>
            </a:r>
            <a:r>
              <a:rPr lang="en-US" altLang="en-US" dirty="0" err="1">
                <a:latin typeface="Lucida Console" panose="020B0609040504020204" pitchFamily="49" charset="0"/>
              </a:rPr>
              <a:t>i</a:t>
            </a:r>
            <a:r>
              <a:rPr lang="en-US" altLang="en-US" dirty="0">
                <a:latin typeface="Lucida Console" panose="020B0609040504020204" pitchFamily="49" charset="0"/>
              </a:rPr>
              <a:t> + j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sub</a:t>
            </a:r>
            <a:r>
              <a:rPr lang="en-US" altLang="en-US" dirty="0">
                <a:latin typeface="Lucida Console" panose="020B0609040504020204" pitchFamily="49" charset="0"/>
              </a:rPr>
              <a:t> f, t0, t1  # f = t0 - t1</a:t>
            </a:r>
            <a:endParaRPr lang="en-AU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89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C6945A3D-DA73-4D76-AA97-4223ECBDA604}" type="slidenum">
              <a:rPr lang="en-AU" altLang="en-US"/>
              <a:pPr/>
              <a:t>50</a:t>
            </a:fld>
            <a:endParaRPr lang="en-AU" alt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Conditional Operations</a:t>
            </a:r>
            <a:endParaRPr lang="en-AU" altLang="en-US" smtClean="0"/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Branch to a labeled instruction if a condition is true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Otherwise, continue sequentially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Lucida Console" panose="020B0609040504020204" pitchFamily="49" charset="0"/>
              </a:rPr>
              <a:t>beq rs, rt, L1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if (rs == rt) branch to instruction labeled L1;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Lucida Console" panose="020B0609040504020204" pitchFamily="49" charset="0"/>
              </a:rPr>
              <a:t>bne rs, rt, L1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if (rs != rt) branch to instruction labeled L1;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Lucida Console" panose="020B0609040504020204" pitchFamily="49" charset="0"/>
              </a:rPr>
              <a:t>j L1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unconditional jump to instruction labeled L1</a:t>
            </a:r>
            <a:endParaRPr lang="en-AU" altLang="en-US" smtClean="0"/>
          </a:p>
        </p:txBody>
      </p:sp>
      <p:sp>
        <p:nvSpPr>
          <p:cNvPr id="34821" name="Text Box 4"/>
          <p:cNvSpPr txBox="1">
            <a:spLocks noChangeArrowheads="1"/>
          </p:cNvSpPr>
          <p:nvPr/>
        </p:nvSpPr>
        <p:spPr bwMode="auto">
          <a:xfrm rot="5400000">
            <a:off x="8462169" y="1839119"/>
            <a:ext cx="40449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§2.7 Instructions for Making Decisions</a:t>
            </a:r>
          </a:p>
        </p:txBody>
      </p:sp>
    </p:spTree>
    <p:extLst>
      <p:ext uri="{BB962C8B-B14F-4D97-AF65-F5344CB8AC3E}">
        <p14:creationId xmlns:p14="http://schemas.microsoft.com/office/powerpoint/2010/main" val="150018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D5117062-824D-472F-AC99-7A266AD8FC7E}" type="slidenum">
              <a:rPr lang="en-AU" altLang="en-US"/>
              <a:pPr/>
              <a:t>51</a:t>
            </a:fld>
            <a:endParaRPr lang="en-AU" alt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Compiling If Statements</a:t>
            </a:r>
            <a:endParaRPr lang="en-AU" altLang="en-US" smtClean="0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C code: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if (</a:t>
            </a:r>
            <a:r>
              <a:rPr lang="en-US" altLang="en-US" dirty="0" err="1">
                <a:latin typeface="Lucida Console" panose="020B0609040504020204" pitchFamily="49" charset="0"/>
              </a:rPr>
              <a:t>i</a:t>
            </a:r>
            <a:r>
              <a:rPr lang="en-US" altLang="en-US" dirty="0">
                <a:latin typeface="Lucida Console" panose="020B0609040504020204" pitchFamily="49" charset="0"/>
              </a:rPr>
              <a:t>==j) f = </a:t>
            </a:r>
            <a:r>
              <a:rPr lang="en-US" altLang="en-US" dirty="0" err="1">
                <a:latin typeface="Lucida Console" panose="020B0609040504020204" pitchFamily="49" charset="0"/>
              </a:rPr>
              <a:t>g+h</a:t>
            </a:r>
            <a:r>
              <a:rPr lang="en-US" altLang="en-US" dirty="0">
                <a:latin typeface="Lucida Console" panose="020B0609040504020204" pitchFamily="49" charset="0"/>
              </a:rPr>
              <a:t>;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else f = g-h;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f, g, … in $s0, $s1, 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Compiled MIPS code: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      </a:t>
            </a:r>
            <a:r>
              <a:rPr lang="en-US" altLang="en-US" dirty="0" err="1">
                <a:latin typeface="Lucida Console" panose="020B0609040504020204" pitchFamily="49" charset="0"/>
              </a:rPr>
              <a:t>bne</a:t>
            </a:r>
            <a:r>
              <a:rPr lang="en-US" altLang="en-US" dirty="0">
                <a:latin typeface="Lucida Console" panose="020B0609040504020204" pitchFamily="49" charset="0"/>
              </a:rPr>
              <a:t> $s3, $s4, Else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      add $s0, $s1, $s2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      j   Exit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Else: sub $s0, $s1, $s2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Exit: …</a:t>
            </a:r>
            <a:endParaRPr lang="en-AU" altLang="en-US" dirty="0">
              <a:latin typeface="Lucida Console" panose="020B0609040504020204" pitchFamily="49" charset="0"/>
            </a:endParaRPr>
          </a:p>
        </p:txBody>
      </p:sp>
      <p:sp>
        <p:nvSpPr>
          <p:cNvPr id="35845" name="AutoShape 5"/>
          <p:cNvSpPr>
            <a:spLocks/>
          </p:cNvSpPr>
          <p:nvPr/>
        </p:nvSpPr>
        <p:spPr bwMode="auto">
          <a:xfrm>
            <a:off x="5159376" y="5805489"/>
            <a:ext cx="3529013" cy="403225"/>
          </a:xfrm>
          <a:prstGeom prst="borderCallout1">
            <a:avLst>
              <a:gd name="adj1" fmla="val 28347"/>
              <a:gd name="adj2" fmla="val -2157"/>
              <a:gd name="adj3" fmla="val -57875"/>
              <a:gd name="adj4" fmla="val -3895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AU" altLang="en-US"/>
              <a:t>Assembler calculates addresses</a:t>
            </a:r>
          </a:p>
        </p:txBody>
      </p:sp>
      <p:pic>
        <p:nvPicPr>
          <p:cNvPr id="35846" name="Picture 6" descr="f02-09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164" y="1484313"/>
            <a:ext cx="3468687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562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04DDF56B-3DC1-4094-B6F5-647FEF9E3CBB}" type="slidenum">
              <a:rPr lang="en-AU" altLang="en-US"/>
              <a:pPr/>
              <a:t>52</a:t>
            </a:fld>
            <a:endParaRPr lang="en-AU" alt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2324100" y="98425"/>
            <a:ext cx="902970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Compiling Loop Statements</a:t>
            </a:r>
            <a:endParaRPr lang="en-AU" altLang="en-US" dirty="0" smtClean="0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62099" y="1825625"/>
            <a:ext cx="10772775" cy="4351338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dirty="0" smtClean="0"/>
              <a:t>C code: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while (save[</a:t>
            </a:r>
            <a:r>
              <a:rPr lang="en-US" altLang="en-US" dirty="0" err="1">
                <a:latin typeface="Lucida Console" panose="020B0609040504020204" pitchFamily="49" charset="0"/>
              </a:rPr>
              <a:t>i</a:t>
            </a:r>
            <a:r>
              <a:rPr lang="en-US" altLang="en-US" dirty="0">
                <a:latin typeface="Lucida Console" panose="020B0609040504020204" pitchFamily="49" charset="0"/>
              </a:rPr>
              <a:t>] == k) </a:t>
            </a:r>
            <a:r>
              <a:rPr lang="en-US" altLang="en-US" dirty="0" err="1">
                <a:latin typeface="Lucida Console" panose="020B0609040504020204" pitchFamily="49" charset="0"/>
              </a:rPr>
              <a:t>i</a:t>
            </a:r>
            <a:r>
              <a:rPr lang="en-US" altLang="en-US" dirty="0">
                <a:latin typeface="Lucida Console" panose="020B0609040504020204" pitchFamily="49" charset="0"/>
              </a:rPr>
              <a:t> += 1;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err="1" smtClean="0"/>
              <a:t>i</a:t>
            </a:r>
            <a:r>
              <a:rPr lang="en-US" altLang="en-US" dirty="0" smtClean="0"/>
              <a:t> in $s3, k in $s5, address of save in $s6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 smtClean="0"/>
              <a:t>Compiled MIPS code: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Loop: </a:t>
            </a:r>
            <a:r>
              <a:rPr lang="en-US" altLang="en-US" dirty="0" err="1">
                <a:latin typeface="Lucida Console" panose="020B0609040504020204" pitchFamily="49" charset="0"/>
              </a:rPr>
              <a:t>sll</a:t>
            </a:r>
            <a:r>
              <a:rPr lang="en-US" altLang="en-US" dirty="0">
                <a:latin typeface="Lucida Console" panose="020B0609040504020204" pitchFamily="49" charset="0"/>
              </a:rPr>
              <a:t>  $t1, $s3, </a:t>
            </a:r>
            <a:r>
              <a:rPr lang="en-US" altLang="en-US" dirty="0" smtClean="0">
                <a:latin typeface="Lucida Console" panose="020B0609040504020204" pitchFamily="49" charset="0"/>
              </a:rPr>
              <a:t>2    </a:t>
            </a:r>
            <a:r>
              <a:rPr lang="en-US" altLang="en-US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# </a:t>
            </a:r>
            <a:r>
              <a:rPr lang="en-US" altLang="en-US" dirty="0" err="1" smtClean="0">
                <a:solidFill>
                  <a:schemeClr val="accent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&lt;&lt;2 = </a:t>
            </a:r>
            <a:r>
              <a:rPr lang="en-US" altLang="en-US" dirty="0" err="1" smtClean="0">
                <a:solidFill>
                  <a:schemeClr val="accent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*4</a:t>
            </a:r>
            <a:r>
              <a:rPr lang="en-US" alt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/>
            </a:r>
            <a:br>
              <a:rPr lang="en-US" altLang="en-US" dirty="0">
                <a:solidFill>
                  <a:schemeClr val="accent1"/>
                </a:solidFill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      add  $t1, $t1, $</a:t>
            </a:r>
            <a:r>
              <a:rPr lang="en-US" altLang="en-US" dirty="0" smtClean="0">
                <a:latin typeface="Lucida Console" panose="020B0609040504020204" pitchFamily="49" charset="0"/>
              </a:rPr>
              <a:t>s6  </a:t>
            </a:r>
            <a:r>
              <a:rPr lang="en-US" altLang="en-US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# t1 = </a:t>
            </a:r>
            <a:r>
              <a:rPr lang="en-US" altLang="en-US" dirty="0" err="1" smtClean="0">
                <a:solidFill>
                  <a:schemeClr val="accent1"/>
                </a:solidFill>
                <a:latin typeface="Lucida Console" panose="020B0609040504020204" pitchFamily="49" charset="0"/>
              </a:rPr>
              <a:t>addr</a:t>
            </a:r>
            <a:r>
              <a:rPr lang="en-US" altLang="en-US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. Of save[</a:t>
            </a:r>
            <a:r>
              <a:rPr lang="en-US" altLang="en-US" dirty="0" err="1" smtClean="0">
                <a:solidFill>
                  <a:schemeClr val="accent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]  </a:t>
            </a:r>
            <a:r>
              <a:rPr lang="en-US" altLang="en-US" dirty="0">
                <a:latin typeface="Lucida Console" panose="020B0609040504020204" pitchFamily="49" charset="0"/>
              </a:rPr>
              <a:t/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      </a:t>
            </a:r>
            <a:r>
              <a:rPr lang="en-US" altLang="en-US" dirty="0" err="1">
                <a:latin typeface="Lucida Console" panose="020B0609040504020204" pitchFamily="49" charset="0"/>
              </a:rPr>
              <a:t>lw</a:t>
            </a:r>
            <a:r>
              <a:rPr lang="en-US" altLang="en-US" dirty="0">
                <a:latin typeface="Lucida Console" panose="020B0609040504020204" pitchFamily="49" charset="0"/>
              </a:rPr>
              <a:t>   $t0, 0($t1</a:t>
            </a:r>
            <a:r>
              <a:rPr lang="en-US" altLang="en-US" dirty="0" smtClean="0">
                <a:latin typeface="Lucida Console" panose="020B0609040504020204" pitchFamily="49" charset="0"/>
              </a:rPr>
              <a:t>)    </a:t>
            </a:r>
            <a:r>
              <a:rPr lang="en-US" altLang="en-US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# t0 = save[</a:t>
            </a:r>
            <a:r>
              <a:rPr lang="en-US" altLang="en-US" dirty="0" err="1" smtClean="0">
                <a:solidFill>
                  <a:schemeClr val="accent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]</a:t>
            </a:r>
            <a:r>
              <a:rPr lang="en-US" alt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/>
            </a:r>
            <a:br>
              <a:rPr lang="en-US" altLang="en-US" dirty="0">
                <a:solidFill>
                  <a:schemeClr val="accent1"/>
                </a:solidFill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      </a:t>
            </a:r>
            <a:r>
              <a:rPr lang="en-US" altLang="en-US" dirty="0" err="1">
                <a:latin typeface="Lucida Console" panose="020B0609040504020204" pitchFamily="49" charset="0"/>
              </a:rPr>
              <a:t>bne</a:t>
            </a:r>
            <a:r>
              <a:rPr lang="en-US" altLang="en-US" dirty="0">
                <a:latin typeface="Lucida Console" panose="020B0609040504020204" pitchFamily="49" charset="0"/>
              </a:rPr>
              <a:t>  $t0, $s5, </a:t>
            </a:r>
            <a:r>
              <a:rPr lang="en-US" altLang="en-US" dirty="0" smtClean="0">
                <a:latin typeface="Lucida Console" panose="020B0609040504020204" pitchFamily="49" charset="0"/>
              </a:rPr>
              <a:t>Exit </a:t>
            </a:r>
            <a:r>
              <a:rPr lang="en-US" altLang="en-US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# </a:t>
            </a:r>
            <a:r>
              <a:rPr lang="en-US" altLang="en-US" sz="2200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go to Exit if cond. false</a:t>
            </a:r>
            <a:r>
              <a:rPr lang="en-US" altLang="en-US" sz="2200" dirty="0">
                <a:solidFill>
                  <a:schemeClr val="accent1"/>
                </a:solidFill>
                <a:latin typeface="Lucida Console" panose="020B0609040504020204" pitchFamily="49" charset="0"/>
              </a:rPr>
              <a:t/>
            </a:r>
            <a:br>
              <a:rPr lang="en-US" altLang="en-US" sz="2200" dirty="0">
                <a:solidFill>
                  <a:schemeClr val="accent1"/>
                </a:solidFill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      </a:t>
            </a:r>
            <a:r>
              <a:rPr lang="en-US" altLang="en-US" dirty="0" err="1">
                <a:latin typeface="Lucida Console" panose="020B0609040504020204" pitchFamily="49" charset="0"/>
              </a:rPr>
              <a:t>addi</a:t>
            </a:r>
            <a:r>
              <a:rPr lang="en-US" altLang="en-US" dirty="0">
                <a:latin typeface="Lucida Console" panose="020B0609040504020204" pitchFamily="49" charset="0"/>
              </a:rPr>
              <a:t> $s3, $s3, </a:t>
            </a:r>
            <a:r>
              <a:rPr lang="en-US" altLang="en-US" dirty="0" smtClean="0">
                <a:latin typeface="Lucida Console" panose="020B0609040504020204" pitchFamily="49" charset="0"/>
              </a:rPr>
              <a:t>1    </a:t>
            </a:r>
            <a:r>
              <a:rPr lang="en-US" altLang="en-US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# </a:t>
            </a:r>
            <a:r>
              <a:rPr lang="en-US" altLang="en-US" dirty="0" err="1" smtClean="0">
                <a:solidFill>
                  <a:schemeClr val="accent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 = i+1 </a:t>
            </a:r>
            <a:r>
              <a:rPr lang="en-US" alt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/>
            </a:r>
            <a:br>
              <a:rPr lang="en-US" altLang="en-US" dirty="0">
                <a:solidFill>
                  <a:schemeClr val="accent1"/>
                </a:solidFill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      j    </a:t>
            </a:r>
            <a:r>
              <a:rPr lang="en-US" altLang="en-US" dirty="0" smtClean="0">
                <a:latin typeface="Lucida Console" panose="020B0609040504020204" pitchFamily="49" charset="0"/>
              </a:rPr>
              <a:t>Loop           </a:t>
            </a:r>
            <a:r>
              <a:rPr lang="en-US" altLang="en-US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# go to Loop    </a:t>
            </a:r>
            <a:r>
              <a:rPr lang="en-US" altLang="en-US" dirty="0">
                <a:latin typeface="Lucida Console" panose="020B0609040504020204" pitchFamily="49" charset="0"/>
              </a:rPr>
              <a:t/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Exit: …</a:t>
            </a:r>
            <a:endParaRPr lang="en-AU" alt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39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EB3571B1-DD7E-424F-82C7-C9488EA84BA3}" type="slidenum">
              <a:rPr lang="en-AU" altLang="en-US"/>
              <a:pPr/>
              <a:t>53</a:t>
            </a:fld>
            <a:endParaRPr lang="en-AU" alt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2076450" y="-28574"/>
            <a:ext cx="902970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Basic Blocks</a:t>
            </a:r>
            <a:endParaRPr lang="en-AU" altLang="en-US" dirty="0" smtClean="0"/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8270875" cy="2303462"/>
          </a:xfrm>
        </p:spPr>
        <p:txBody>
          <a:bodyPr/>
          <a:lstStyle/>
          <a:p>
            <a:pPr eaLnBrk="1" hangingPunct="1"/>
            <a:r>
              <a:rPr lang="en-US" altLang="en-US" smtClean="0"/>
              <a:t>A basic block is a sequence of instructions with</a:t>
            </a:r>
          </a:p>
          <a:p>
            <a:pPr lvl="1" eaLnBrk="1" hangingPunct="1"/>
            <a:r>
              <a:rPr lang="en-US" altLang="en-US" smtClean="0"/>
              <a:t>No embedded branches (except at end)</a:t>
            </a:r>
          </a:p>
          <a:p>
            <a:pPr lvl="1" eaLnBrk="1" hangingPunct="1"/>
            <a:r>
              <a:rPr lang="en-US" altLang="en-US" smtClean="0"/>
              <a:t>No branch targets (except at beginning)</a:t>
            </a:r>
            <a:endParaRPr lang="en-AU" altLang="en-US" smtClean="0"/>
          </a:p>
        </p:txBody>
      </p:sp>
      <p:grpSp>
        <p:nvGrpSpPr>
          <p:cNvPr id="37893" name="Group 4"/>
          <p:cNvGrpSpPr>
            <a:grpSpLocks/>
          </p:cNvGrpSpPr>
          <p:nvPr/>
        </p:nvGrpSpPr>
        <p:grpSpPr bwMode="auto">
          <a:xfrm>
            <a:off x="2279651" y="3573464"/>
            <a:ext cx="3311525" cy="2592387"/>
            <a:chOff x="1429" y="2296"/>
            <a:chExt cx="2086" cy="1633"/>
          </a:xfrm>
        </p:grpSpPr>
        <p:sp>
          <p:nvSpPr>
            <p:cNvPr id="37895" name="Rectangle 5"/>
            <p:cNvSpPr>
              <a:spLocks noChangeArrowheads="1"/>
            </p:cNvSpPr>
            <p:nvPr/>
          </p:nvSpPr>
          <p:spPr bwMode="auto">
            <a:xfrm>
              <a:off x="1791" y="2614"/>
              <a:ext cx="1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896" name="Rectangle 6"/>
            <p:cNvSpPr>
              <a:spLocks noChangeArrowheads="1"/>
            </p:cNvSpPr>
            <p:nvPr/>
          </p:nvSpPr>
          <p:spPr bwMode="auto">
            <a:xfrm>
              <a:off x="1791" y="2750"/>
              <a:ext cx="1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897" name="Rectangle 7"/>
            <p:cNvSpPr>
              <a:spLocks noChangeArrowheads="1"/>
            </p:cNvSpPr>
            <p:nvPr/>
          </p:nvSpPr>
          <p:spPr bwMode="auto">
            <a:xfrm>
              <a:off x="1791" y="2886"/>
              <a:ext cx="1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898" name="Rectangle 8"/>
            <p:cNvSpPr>
              <a:spLocks noChangeArrowheads="1"/>
            </p:cNvSpPr>
            <p:nvPr/>
          </p:nvSpPr>
          <p:spPr bwMode="auto">
            <a:xfrm>
              <a:off x="1791" y="3022"/>
              <a:ext cx="1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899" name="Rectangle 9"/>
            <p:cNvSpPr>
              <a:spLocks noChangeArrowheads="1"/>
            </p:cNvSpPr>
            <p:nvPr/>
          </p:nvSpPr>
          <p:spPr bwMode="auto">
            <a:xfrm>
              <a:off x="1791" y="3158"/>
              <a:ext cx="1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00" name="Rectangle 10"/>
            <p:cNvSpPr>
              <a:spLocks noChangeArrowheads="1"/>
            </p:cNvSpPr>
            <p:nvPr/>
          </p:nvSpPr>
          <p:spPr bwMode="auto">
            <a:xfrm>
              <a:off x="1791" y="3294"/>
              <a:ext cx="1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01" name="Rectangle 11"/>
            <p:cNvSpPr>
              <a:spLocks noChangeArrowheads="1"/>
            </p:cNvSpPr>
            <p:nvPr/>
          </p:nvSpPr>
          <p:spPr bwMode="auto">
            <a:xfrm>
              <a:off x="1791" y="3430"/>
              <a:ext cx="1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02" name="Line 12"/>
            <p:cNvSpPr>
              <a:spLocks noChangeShapeType="1"/>
            </p:cNvSpPr>
            <p:nvPr/>
          </p:nvSpPr>
          <p:spPr bwMode="auto">
            <a:xfrm>
              <a:off x="2426" y="2296"/>
              <a:ext cx="0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3" name="Line 13"/>
            <p:cNvSpPr>
              <a:spLocks noChangeShapeType="1"/>
            </p:cNvSpPr>
            <p:nvPr/>
          </p:nvSpPr>
          <p:spPr bwMode="auto">
            <a:xfrm>
              <a:off x="2426" y="2614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4" name="Line 14"/>
            <p:cNvSpPr>
              <a:spLocks noChangeShapeType="1"/>
            </p:cNvSpPr>
            <p:nvPr/>
          </p:nvSpPr>
          <p:spPr bwMode="auto">
            <a:xfrm>
              <a:off x="2426" y="3521"/>
              <a:ext cx="0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5" name="Line 15"/>
            <p:cNvSpPr>
              <a:spLocks noChangeShapeType="1"/>
            </p:cNvSpPr>
            <p:nvPr/>
          </p:nvSpPr>
          <p:spPr bwMode="auto">
            <a:xfrm>
              <a:off x="2426" y="3521"/>
              <a:ext cx="10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6" name="Line 16"/>
            <p:cNvSpPr>
              <a:spLocks noChangeShapeType="1"/>
            </p:cNvSpPr>
            <p:nvPr/>
          </p:nvSpPr>
          <p:spPr bwMode="auto">
            <a:xfrm>
              <a:off x="1429" y="2659"/>
              <a:ext cx="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7" name="Rectangle 17"/>
            <p:cNvSpPr>
              <a:spLocks noChangeArrowheads="1"/>
            </p:cNvSpPr>
            <p:nvPr/>
          </p:nvSpPr>
          <p:spPr bwMode="auto">
            <a:xfrm>
              <a:off x="1791" y="2478"/>
              <a:ext cx="1270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08" name="Rectangle 18"/>
            <p:cNvSpPr>
              <a:spLocks noChangeArrowheads="1"/>
            </p:cNvSpPr>
            <p:nvPr/>
          </p:nvSpPr>
          <p:spPr bwMode="auto">
            <a:xfrm>
              <a:off x="1791" y="2341"/>
              <a:ext cx="1270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09" name="Rectangle 19"/>
            <p:cNvSpPr>
              <a:spLocks noChangeArrowheads="1"/>
            </p:cNvSpPr>
            <p:nvPr/>
          </p:nvSpPr>
          <p:spPr bwMode="auto">
            <a:xfrm>
              <a:off x="1791" y="3566"/>
              <a:ext cx="1270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10" name="Rectangle 20"/>
            <p:cNvSpPr>
              <a:spLocks noChangeArrowheads="1"/>
            </p:cNvSpPr>
            <p:nvPr/>
          </p:nvSpPr>
          <p:spPr bwMode="auto">
            <a:xfrm>
              <a:off x="1791" y="3702"/>
              <a:ext cx="1270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37894" name="Rectangle 21"/>
          <p:cNvSpPr>
            <a:spLocks noChangeArrowheads="1"/>
          </p:cNvSpPr>
          <p:nvPr/>
        </p:nvSpPr>
        <p:spPr bwMode="auto">
          <a:xfrm>
            <a:off x="5735639" y="3716339"/>
            <a:ext cx="4670425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800"/>
              <a:t>A compiler identifies basic blocks for optimization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800"/>
              <a:t>An advanced processor can accelerate execution of basic blocks</a:t>
            </a:r>
          </a:p>
        </p:txBody>
      </p:sp>
    </p:spTree>
    <p:extLst>
      <p:ext uri="{BB962C8B-B14F-4D97-AF65-F5344CB8AC3E}">
        <p14:creationId xmlns:p14="http://schemas.microsoft.com/office/powerpoint/2010/main" val="299829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549AD658-0A81-4C8C-9B60-EEE3683EBD05}" type="slidenum">
              <a:rPr lang="en-AU" altLang="en-US"/>
              <a:pPr/>
              <a:t>54</a:t>
            </a:fld>
            <a:endParaRPr lang="en-AU" alt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More Conditional Operations</a:t>
            </a:r>
            <a:endParaRPr lang="en-AU" altLang="en-US" smtClean="0"/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Set result to 1 if a condition is true</a:t>
            </a:r>
          </a:p>
          <a:p>
            <a:pPr lvl="1" eaLnBrk="1" hangingPunct="1"/>
            <a:r>
              <a:rPr lang="en-US" altLang="en-US" smtClean="0"/>
              <a:t>Otherwise, set to 0</a:t>
            </a:r>
          </a:p>
          <a:p>
            <a:pPr eaLnBrk="1" hangingPunct="1"/>
            <a:r>
              <a:rPr lang="en-US" altLang="en-US" smtClean="0">
                <a:latin typeface="Lucida Console" panose="020B0609040504020204" pitchFamily="49" charset="0"/>
              </a:rPr>
              <a:t>slt rd, rs, rt</a:t>
            </a:r>
          </a:p>
          <a:p>
            <a:pPr lvl="1" eaLnBrk="1" hangingPunct="1"/>
            <a:r>
              <a:rPr lang="en-US" altLang="en-US" smtClean="0"/>
              <a:t>if (rs &lt; rt) rd = 1; else rd = 0;</a:t>
            </a:r>
          </a:p>
          <a:p>
            <a:pPr eaLnBrk="1" hangingPunct="1"/>
            <a:r>
              <a:rPr lang="en-US" altLang="en-US" smtClean="0">
                <a:latin typeface="Lucida Console" panose="020B0609040504020204" pitchFamily="49" charset="0"/>
              </a:rPr>
              <a:t>slti rt, rs, constant</a:t>
            </a:r>
          </a:p>
          <a:p>
            <a:pPr lvl="1" eaLnBrk="1" hangingPunct="1"/>
            <a:r>
              <a:rPr lang="en-US" altLang="en-US" smtClean="0"/>
              <a:t>if (rs &lt; constant) rt = 1; else rt = 0;</a:t>
            </a:r>
          </a:p>
          <a:p>
            <a:pPr eaLnBrk="1" hangingPunct="1"/>
            <a:r>
              <a:rPr lang="en-US" altLang="en-US" smtClean="0"/>
              <a:t>Use in combination with </a:t>
            </a:r>
            <a:r>
              <a:rPr lang="en-US" altLang="en-US" smtClean="0">
                <a:latin typeface="Lucida Console" panose="020B0609040504020204" pitchFamily="49" charset="0"/>
              </a:rPr>
              <a:t>beq</a:t>
            </a:r>
            <a:r>
              <a:rPr lang="en-US" altLang="en-US" smtClean="0"/>
              <a:t>, </a:t>
            </a:r>
            <a:r>
              <a:rPr lang="en-US" altLang="en-US" smtClean="0">
                <a:latin typeface="Lucida Console" panose="020B0609040504020204" pitchFamily="49" charset="0"/>
              </a:rPr>
              <a:t>bne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/>
              <a:t>	</a:t>
            </a:r>
            <a:r>
              <a:rPr lang="en-US" altLang="en-US">
                <a:latin typeface="Lucida Console" panose="020B0609040504020204" pitchFamily="49" charset="0"/>
              </a:rPr>
              <a:t>slt $t0, $s1, $s2  # if ($s1 &lt; $s2)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bne $t0, $zero, L  #   branch to L</a:t>
            </a:r>
          </a:p>
        </p:txBody>
      </p:sp>
    </p:spTree>
    <p:extLst>
      <p:ext uri="{BB962C8B-B14F-4D97-AF65-F5344CB8AC3E}">
        <p14:creationId xmlns:p14="http://schemas.microsoft.com/office/powerpoint/2010/main" val="326446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9818792E-F32E-4C1F-8052-0714F0E9ADAB}" type="slidenum">
              <a:rPr lang="en-AU" altLang="en-US"/>
              <a:pPr/>
              <a:t>55</a:t>
            </a:fld>
            <a:endParaRPr lang="en-AU" altLang="en-US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Branch Instruction Design</a:t>
            </a:r>
            <a:endParaRPr lang="en-AU" altLang="en-US" smtClean="0"/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Why not </a:t>
            </a:r>
            <a:r>
              <a:rPr lang="en-US" altLang="en-US" smtClean="0">
                <a:latin typeface="Lucida Console" panose="020B0609040504020204" pitchFamily="49" charset="0"/>
              </a:rPr>
              <a:t>blt</a:t>
            </a:r>
            <a:r>
              <a:rPr lang="en-US" altLang="en-US" smtClean="0"/>
              <a:t>, </a:t>
            </a:r>
            <a:r>
              <a:rPr lang="en-US" altLang="en-US" smtClean="0">
                <a:latin typeface="Lucida Console" panose="020B0609040504020204" pitchFamily="49" charset="0"/>
              </a:rPr>
              <a:t>bge</a:t>
            </a:r>
            <a:r>
              <a:rPr lang="en-US" altLang="en-US" smtClean="0"/>
              <a:t>, etc?</a:t>
            </a:r>
          </a:p>
          <a:p>
            <a:pPr eaLnBrk="1" hangingPunct="1"/>
            <a:r>
              <a:rPr lang="en-US" altLang="en-US" smtClean="0"/>
              <a:t>Hardware for &lt;, ≥, … slower than =, ≠</a:t>
            </a:r>
          </a:p>
          <a:p>
            <a:pPr lvl="1" eaLnBrk="1" hangingPunct="1"/>
            <a:r>
              <a:rPr lang="en-US" altLang="en-US" smtClean="0"/>
              <a:t>Combining with branch involves more work per instruction, requiring a slower clock</a:t>
            </a:r>
          </a:p>
          <a:p>
            <a:pPr lvl="1" eaLnBrk="1" hangingPunct="1"/>
            <a:r>
              <a:rPr lang="en-US" altLang="en-US" smtClean="0"/>
              <a:t>All instructions penalized!</a:t>
            </a:r>
          </a:p>
          <a:p>
            <a:pPr eaLnBrk="1" hangingPunct="1"/>
            <a:r>
              <a:rPr lang="en-US" altLang="en-US" smtClean="0">
                <a:latin typeface="Lucida Console" panose="020B0609040504020204" pitchFamily="49" charset="0"/>
              </a:rPr>
              <a:t>beq</a:t>
            </a:r>
            <a:r>
              <a:rPr lang="en-US" altLang="en-US" smtClean="0"/>
              <a:t> and </a:t>
            </a:r>
            <a:r>
              <a:rPr lang="en-US" altLang="en-US" smtClean="0">
                <a:latin typeface="Lucida Console" panose="020B0609040504020204" pitchFamily="49" charset="0"/>
              </a:rPr>
              <a:t>bne</a:t>
            </a:r>
            <a:r>
              <a:rPr lang="en-US" altLang="en-US" smtClean="0"/>
              <a:t> are the common case</a:t>
            </a:r>
          </a:p>
          <a:p>
            <a:pPr eaLnBrk="1" hangingPunct="1"/>
            <a:r>
              <a:rPr lang="en-US" altLang="en-US" smtClean="0"/>
              <a:t>This is a good design compromise</a:t>
            </a:r>
          </a:p>
        </p:txBody>
      </p:sp>
    </p:spTree>
    <p:extLst>
      <p:ext uri="{BB962C8B-B14F-4D97-AF65-F5344CB8AC3E}">
        <p14:creationId xmlns:p14="http://schemas.microsoft.com/office/powerpoint/2010/main" val="323715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1B7BD59A-4FBD-4911-9383-DF5BEF20AEE9}" type="slidenum">
              <a:rPr lang="en-AU" altLang="en-US"/>
              <a:pPr/>
              <a:t>56</a:t>
            </a:fld>
            <a:endParaRPr lang="en-AU" altLang="en-U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Signed vs. Unsigned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Signed comparison: </a:t>
            </a:r>
            <a:r>
              <a:rPr lang="en-AU" altLang="en-US" smtClean="0">
                <a:latin typeface="Lucida Console" panose="020B0609040504020204" pitchFamily="49" charset="0"/>
              </a:rPr>
              <a:t>slt</a:t>
            </a:r>
            <a:r>
              <a:rPr lang="en-AU" altLang="en-US" smtClean="0"/>
              <a:t>, </a:t>
            </a:r>
            <a:r>
              <a:rPr lang="en-AU" altLang="en-US" smtClean="0">
                <a:latin typeface="Lucida Console" panose="020B0609040504020204" pitchFamily="49" charset="0"/>
              </a:rPr>
              <a:t>slti</a:t>
            </a:r>
          </a:p>
          <a:p>
            <a:pPr eaLnBrk="1" hangingPunct="1"/>
            <a:r>
              <a:rPr lang="en-AU" altLang="en-US" smtClean="0"/>
              <a:t>Unsigned comparison: </a:t>
            </a:r>
            <a:r>
              <a:rPr lang="en-AU" altLang="en-US" smtClean="0">
                <a:latin typeface="Lucida Console" panose="020B0609040504020204" pitchFamily="49" charset="0"/>
              </a:rPr>
              <a:t>sltu</a:t>
            </a:r>
            <a:r>
              <a:rPr lang="en-AU" altLang="en-US" smtClean="0"/>
              <a:t>, </a:t>
            </a:r>
            <a:r>
              <a:rPr lang="en-AU" altLang="en-US" smtClean="0">
                <a:latin typeface="Lucida Console" panose="020B0609040504020204" pitchFamily="49" charset="0"/>
              </a:rPr>
              <a:t>sltui</a:t>
            </a:r>
          </a:p>
          <a:p>
            <a:pPr eaLnBrk="1" hangingPunct="1"/>
            <a:r>
              <a:rPr lang="en-AU" altLang="en-US" smtClean="0"/>
              <a:t>Example</a:t>
            </a:r>
          </a:p>
          <a:p>
            <a:pPr lvl="1" eaLnBrk="1" hangingPunct="1"/>
            <a:r>
              <a:rPr lang="en-AU" altLang="en-US" smtClean="0"/>
              <a:t>$s0 = </a:t>
            </a:r>
            <a:r>
              <a:rPr lang="en-AU" altLang="en-US"/>
              <a:t>1111 1111 1111 1111 1111 1111 1111 1111</a:t>
            </a:r>
          </a:p>
          <a:p>
            <a:pPr lvl="1" eaLnBrk="1" hangingPunct="1"/>
            <a:r>
              <a:rPr lang="en-AU" altLang="en-US" smtClean="0"/>
              <a:t>$s1 = </a:t>
            </a:r>
            <a:r>
              <a:rPr lang="en-AU" altLang="en-US"/>
              <a:t>0000 0000 0000 0000 0000 0000 0000 0001</a:t>
            </a:r>
          </a:p>
          <a:p>
            <a:pPr lvl="1" eaLnBrk="1" hangingPunct="1"/>
            <a:r>
              <a:rPr lang="en-AU" altLang="en-US" smtClean="0">
                <a:latin typeface="Lucida Console" panose="020B0609040504020204" pitchFamily="49" charset="0"/>
              </a:rPr>
              <a:t>slt  $t0, $s0, $s1  # signed</a:t>
            </a:r>
          </a:p>
          <a:p>
            <a:pPr lvl="2" eaLnBrk="1" hangingPunct="1"/>
            <a:r>
              <a:rPr lang="en-AU" altLang="en-US" smtClean="0">
                <a:cs typeface="Arial" panose="020B0604020202020204" pitchFamily="34" charset="0"/>
              </a:rPr>
              <a:t>–1 &lt; +1 </a:t>
            </a:r>
            <a:r>
              <a:rPr lang="en-AU" altLang="en-US" smtClean="0">
                <a:cs typeface="Arial" panose="020B0604020202020204" pitchFamily="34" charset="0"/>
                <a:sym typeface="Symbol" panose="05050102010706020507" pitchFamily="18" charset="2"/>
              </a:rPr>
              <a:t> $t0 = 1</a:t>
            </a:r>
          </a:p>
          <a:p>
            <a:pPr lvl="1" eaLnBrk="1" hangingPunct="1"/>
            <a:r>
              <a:rPr lang="en-AU" altLang="en-US" smtClean="0">
                <a:latin typeface="Lucida Console" panose="020B0609040504020204" pitchFamily="49" charset="0"/>
                <a:cs typeface="Arial" panose="020B0604020202020204" pitchFamily="34" charset="0"/>
                <a:sym typeface="Symbol" panose="05050102010706020507" pitchFamily="18" charset="2"/>
              </a:rPr>
              <a:t>sltu $t0, $s0, $s1  # unsigned</a:t>
            </a:r>
          </a:p>
          <a:p>
            <a:pPr lvl="2" eaLnBrk="1" hangingPunct="1"/>
            <a:r>
              <a:rPr lang="en-US" altLang="en-US" smtClean="0"/>
              <a:t>+4,294,967,295 &gt; +1 </a:t>
            </a:r>
            <a:r>
              <a:rPr lang="en-AU" altLang="en-US" smtClean="0">
                <a:cs typeface="Arial" panose="020B0604020202020204" pitchFamily="34" charset="0"/>
                <a:sym typeface="Symbol" panose="05050102010706020507" pitchFamily="18" charset="2"/>
              </a:rPr>
              <a:t> $t0 = 0</a:t>
            </a:r>
          </a:p>
        </p:txBody>
      </p:sp>
    </p:spTree>
    <p:extLst>
      <p:ext uri="{BB962C8B-B14F-4D97-AF65-F5344CB8AC3E}">
        <p14:creationId xmlns:p14="http://schemas.microsoft.com/office/powerpoint/2010/main" val="99907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52348" y="0"/>
            <a:ext cx="9029700" cy="1325563"/>
          </a:xfrm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pPr eaLnBrk="0" hangingPunct="0"/>
            <a:r>
              <a:rPr lang="en-US" altLang="zh-TW" dirty="0"/>
              <a:t>Procedure </a:t>
            </a:r>
            <a:r>
              <a:rPr lang="en-US" altLang="zh-TW" dirty="0" smtClean="0"/>
              <a:t>Calls </a:t>
            </a:r>
            <a:endParaRPr lang="en-US" altLang="zh-TW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112838"/>
            <a:ext cx="8534400" cy="4525963"/>
          </a:xfrm>
          <a:noFill/>
          <a:ln/>
        </p:spPr>
        <p:txBody>
          <a:bodyPr vert="horz" lIns="90488" tIns="44450" rIns="90488" bIns="44450" rtlCol="0">
            <a:normAutofit/>
          </a:bodyPr>
          <a:lstStyle/>
          <a:p>
            <a:pPr eaLnBrk="0" hangingPunct="0"/>
            <a:r>
              <a:rPr lang="en-US" altLang="zh-TW" dirty="0" smtClean="0">
                <a:cs typeface="新細明體" charset="0"/>
              </a:rPr>
              <a:t>Basic </a:t>
            </a:r>
            <a:r>
              <a:rPr lang="en-US" altLang="zh-TW" dirty="0">
                <a:cs typeface="新細明體" charset="0"/>
              </a:rPr>
              <a:t>functionality</a:t>
            </a:r>
          </a:p>
          <a:p>
            <a:pPr lvl="1" eaLnBrk="0" hangingPunct="0"/>
            <a:r>
              <a:rPr lang="en-US" altLang="zh-TW" dirty="0">
                <a:cs typeface="新細明體" charset="0"/>
              </a:rPr>
              <a:t>Transfer of </a:t>
            </a:r>
            <a:r>
              <a:rPr lang="en-US" altLang="zh-TW" dirty="0" smtClean="0">
                <a:cs typeface="新細明體" charset="0"/>
              </a:rPr>
              <a:t>parameters &amp; control </a:t>
            </a:r>
            <a:r>
              <a:rPr lang="en-US" altLang="zh-TW" dirty="0">
                <a:cs typeface="新細明體" charset="0"/>
              </a:rPr>
              <a:t>to procedure</a:t>
            </a:r>
          </a:p>
          <a:p>
            <a:pPr lvl="1" eaLnBrk="0" hangingPunct="0"/>
            <a:r>
              <a:rPr lang="en-US" altLang="zh-TW" dirty="0">
                <a:cs typeface="新細明體" charset="0"/>
              </a:rPr>
              <a:t>Transfer of </a:t>
            </a:r>
            <a:r>
              <a:rPr lang="en-US" altLang="zh-TW" dirty="0" smtClean="0">
                <a:cs typeface="新細明體" charset="0"/>
              </a:rPr>
              <a:t>results &amp; control </a:t>
            </a:r>
            <a:r>
              <a:rPr lang="en-US" altLang="zh-TW" dirty="0">
                <a:cs typeface="新細明體" charset="0"/>
              </a:rPr>
              <a:t>back to the calling program</a:t>
            </a:r>
          </a:p>
          <a:p>
            <a:pPr lvl="1" eaLnBrk="0" hangingPunct="0"/>
            <a:r>
              <a:rPr lang="en-US" altLang="zh-TW" dirty="0">
                <a:cs typeface="新細明體" charset="0"/>
              </a:rPr>
              <a:t>Support for nested procedures</a:t>
            </a:r>
          </a:p>
          <a:p>
            <a:pPr eaLnBrk="0" hangingPunct="0"/>
            <a:endParaRPr lang="en-US" altLang="zh-TW" sz="2000" dirty="0">
              <a:cs typeface="新細明體" charset="0"/>
            </a:endParaRPr>
          </a:p>
          <a:p>
            <a:pPr eaLnBrk="0" hangingPunct="0"/>
            <a:r>
              <a:rPr lang="en-US" altLang="zh-TW" dirty="0">
                <a:cs typeface="新細明體" charset="0"/>
              </a:rPr>
              <a:t>What is so hard about this?</a:t>
            </a:r>
          </a:p>
          <a:p>
            <a:pPr lvl="1" eaLnBrk="0" hangingPunct="0"/>
            <a:r>
              <a:rPr lang="en-US" altLang="zh-TW" dirty="0">
                <a:cs typeface="新細明體" charset="0"/>
              </a:rPr>
              <a:t>Consider independently compiled code modules</a:t>
            </a:r>
          </a:p>
          <a:p>
            <a:pPr lvl="2" eaLnBrk="0" hangingPunct="0"/>
            <a:r>
              <a:rPr lang="en-US" altLang="zh-TW" dirty="0">
                <a:cs typeface="新細明體" charset="0"/>
              </a:rPr>
              <a:t>Where are the inputs?</a:t>
            </a:r>
          </a:p>
          <a:p>
            <a:pPr lvl="2" eaLnBrk="0" hangingPunct="0"/>
            <a:r>
              <a:rPr lang="en-US" altLang="zh-TW" dirty="0">
                <a:cs typeface="新細明體" charset="0"/>
              </a:rPr>
              <a:t>Where should I place the outputs?</a:t>
            </a:r>
          </a:p>
          <a:p>
            <a:pPr lvl="2" eaLnBrk="0" hangingPunct="0"/>
            <a:r>
              <a:rPr lang="en-US" altLang="zh-TW" dirty="0" smtClean="0">
                <a:cs typeface="新細明體" charset="0"/>
              </a:rPr>
              <a:t>Recall: What </a:t>
            </a:r>
            <a:r>
              <a:rPr lang="en-US" altLang="zh-TW" dirty="0">
                <a:cs typeface="新細明體" charset="0"/>
              </a:rPr>
              <a:t>do you need to know when you write procedures in C?</a:t>
            </a:r>
          </a:p>
          <a:p>
            <a:pPr lvl="1" eaLnBrk="0" hangingPunct="0"/>
            <a:endParaRPr lang="en-US" altLang="zh-TW" dirty="0">
              <a:cs typeface="新細明體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 rot="5400000">
            <a:off x="8444077" y="2512219"/>
            <a:ext cx="53911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§2.8 Supporting Procedures in Computer Hardware</a:t>
            </a:r>
          </a:p>
        </p:txBody>
      </p:sp>
    </p:spTree>
    <p:extLst>
      <p:ext uri="{BB962C8B-B14F-4D97-AF65-F5344CB8AC3E}">
        <p14:creationId xmlns:p14="http://schemas.microsoft.com/office/powerpoint/2010/main" val="30980310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357148" y="249513"/>
            <a:ext cx="9029700" cy="664888"/>
          </a:xfrm>
        </p:spPr>
        <p:txBody>
          <a:bodyPr/>
          <a:lstStyle/>
          <a:p>
            <a:r>
              <a:rPr lang="en-US" sz="3200" dirty="0"/>
              <a:t>Specifics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57148" y="1173984"/>
            <a:ext cx="97917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Where do we pass data</a:t>
            </a:r>
          </a:p>
          <a:p>
            <a:pPr lvl="1"/>
            <a:r>
              <a:rPr lang="en-US" dirty="0"/>
              <a:t>Preferably registers </a:t>
            </a:r>
            <a:r>
              <a:rPr lang="en-US" dirty="0">
                <a:sym typeface="Wingdings" charset="0"/>
              </a:rPr>
              <a:t> </a:t>
            </a:r>
            <a:r>
              <a:rPr lang="en-US" dirty="0">
                <a:solidFill>
                  <a:srgbClr val="0000FF"/>
                </a:solidFill>
                <a:sym typeface="Wingdings" charset="0"/>
              </a:rPr>
              <a:t>make the common case fast</a:t>
            </a:r>
          </a:p>
          <a:p>
            <a:pPr lvl="1"/>
            <a:r>
              <a:rPr lang="en-US" dirty="0">
                <a:sym typeface="Wingdings" charset="0"/>
              </a:rPr>
              <a:t>Memory as an overflow area</a:t>
            </a:r>
          </a:p>
          <a:p>
            <a:endParaRPr lang="en-US" dirty="0"/>
          </a:p>
          <a:p>
            <a:r>
              <a:rPr lang="en-US" dirty="0"/>
              <a:t>Nested procedures</a:t>
            </a:r>
          </a:p>
          <a:p>
            <a:pPr lvl="1"/>
            <a:r>
              <a:rPr lang="en-US" dirty="0"/>
              <a:t>The </a:t>
            </a:r>
            <a:r>
              <a:rPr lang="en-US" dirty="0" smtClean="0"/>
              <a:t>stack, $</a:t>
            </a:r>
            <a:r>
              <a:rPr lang="en-US" dirty="0" err="1" smtClean="0"/>
              <a:t>fp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E311D"/>
                </a:solidFill>
              </a:rPr>
              <a:t>$</a:t>
            </a:r>
            <a:r>
              <a:rPr lang="en-US" dirty="0" err="1">
                <a:solidFill>
                  <a:srgbClr val="0E311D"/>
                </a:solidFill>
              </a:rPr>
              <a:t>sp</a:t>
            </a:r>
            <a:r>
              <a:rPr lang="en-US" dirty="0">
                <a:solidFill>
                  <a:srgbClr val="0E311D"/>
                </a:solidFill>
              </a:rPr>
              <a:t> </a:t>
            </a:r>
            <a:r>
              <a:rPr lang="en-US" dirty="0"/>
              <a:t>and </a:t>
            </a:r>
            <a:r>
              <a:rPr lang="en-US" dirty="0">
                <a:solidFill>
                  <a:srgbClr val="0E311D"/>
                </a:solidFill>
              </a:rPr>
              <a:t>$</a:t>
            </a:r>
            <a:r>
              <a:rPr lang="en-US" dirty="0" err="1" smtClean="0">
                <a:solidFill>
                  <a:srgbClr val="0E311D"/>
                </a:solidFill>
              </a:rPr>
              <a:t>ra</a:t>
            </a:r>
            <a:endParaRPr lang="en-US" dirty="0" smtClean="0">
              <a:solidFill>
                <a:srgbClr val="0E311D"/>
              </a:solidFill>
            </a:endParaRPr>
          </a:p>
          <a:p>
            <a:pPr lvl="1"/>
            <a:r>
              <a:rPr lang="en-US" dirty="0" smtClean="0">
                <a:solidFill>
                  <a:srgbClr val="0E311D"/>
                </a:solidFill>
              </a:rPr>
              <a:t>Saving and restoring machine state</a:t>
            </a:r>
            <a:endParaRPr lang="en-US" dirty="0">
              <a:solidFill>
                <a:srgbClr val="0E311D"/>
              </a:solidFill>
            </a:endParaRPr>
          </a:p>
          <a:p>
            <a:endParaRPr lang="en-US" dirty="0"/>
          </a:p>
          <a:p>
            <a:r>
              <a:rPr lang="en-US" dirty="0"/>
              <a:t>Set of rules that developers/compilers abide by</a:t>
            </a:r>
          </a:p>
          <a:p>
            <a:pPr lvl="1"/>
            <a:r>
              <a:rPr lang="en-US" dirty="0"/>
              <a:t>Which registers can am I permitted to use with no consequence?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Caller </a:t>
            </a:r>
            <a:r>
              <a:rPr lang="en-US" dirty="0"/>
              <a:t>and </a:t>
            </a:r>
            <a:r>
              <a:rPr lang="en-US" dirty="0" err="1">
                <a:solidFill>
                  <a:srgbClr val="0000FF"/>
                </a:solidFill>
              </a:rPr>
              <a:t>callee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save conventions for MIPS</a:t>
            </a:r>
          </a:p>
        </p:txBody>
      </p:sp>
    </p:spTree>
    <p:extLst>
      <p:ext uri="{BB962C8B-B14F-4D97-AF65-F5344CB8AC3E}">
        <p14:creationId xmlns:p14="http://schemas.microsoft.com/office/powerpoint/2010/main" val="387291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>
            <a:stCxn id="11" idx="2"/>
            <a:endCxn id="2" idx="0"/>
          </p:cNvCxnSpPr>
          <p:nvPr/>
        </p:nvCxnSpPr>
        <p:spPr bwMode="auto">
          <a:xfrm>
            <a:off x="9829800" y="3657600"/>
            <a:ext cx="0" cy="457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2171700" y="108580"/>
            <a:ext cx="80010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Basic Parameter Passing</a:t>
            </a:r>
            <a:endParaRPr lang="en-US" dirty="0"/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742" y="1689100"/>
            <a:ext cx="3392175" cy="3340100"/>
          </a:xfrm>
        </p:spPr>
        <p:txBody>
          <a:bodyPr/>
          <a:lstStyle/>
          <a:p>
            <a:r>
              <a:rPr lang="en-US" dirty="0"/>
              <a:t>Register usage </a:t>
            </a:r>
            <a:endParaRPr lang="en-US" dirty="0" smtClean="0"/>
          </a:p>
          <a:p>
            <a:r>
              <a:rPr lang="en-US" dirty="0" smtClean="0"/>
              <a:t>What about nested calls? </a:t>
            </a:r>
          </a:p>
          <a:p>
            <a:r>
              <a:rPr lang="en-US" dirty="0" smtClean="0"/>
              <a:t>What about excess arguments?</a:t>
            </a:r>
            <a:endParaRPr lang="en-US" dirty="0"/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6092575" y="1196975"/>
            <a:ext cx="3203825" cy="503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400" b="1" dirty="0">
                <a:latin typeface="Arial" charset="0"/>
              </a:rPr>
              <a:t>	.data</a:t>
            </a:r>
          </a:p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en-US" sz="1400" b="1" dirty="0">
                <a:latin typeface="Arial" charset="0"/>
              </a:rPr>
              <a:t>arg1:	.word 22, 20, 16, 4</a:t>
            </a:r>
          </a:p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en-US" sz="1400" b="1" dirty="0">
                <a:latin typeface="Arial" charset="0"/>
              </a:rPr>
              <a:t>arg2:	.word 33,34,45,8</a:t>
            </a:r>
          </a:p>
          <a:p>
            <a:pPr algn="l">
              <a:lnSpc>
                <a:spcPct val="70000"/>
              </a:lnSpc>
            </a:pPr>
            <a:endParaRPr lang="en-US" sz="1400" b="1" dirty="0">
              <a:latin typeface="Arial" charset="0"/>
            </a:endParaRPr>
          </a:p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en-US" sz="1400" b="1" dirty="0">
                <a:latin typeface="Arial" charset="0"/>
              </a:rPr>
              <a:t>	.text</a:t>
            </a:r>
          </a:p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en-US" sz="1400" b="1" dirty="0">
                <a:latin typeface="Arial" charset="0"/>
              </a:rPr>
              <a:t>	</a:t>
            </a:r>
            <a:r>
              <a:rPr lang="en-US" sz="1400" b="1" dirty="0" err="1">
                <a:latin typeface="Arial" charset="0"/>
              </a:rPr>
              <a:t>addi</a:t>
            </a:r>
            <a:r>
              <a:rPr lang="en-US" sz="1400" b="1" dirty="0">
                <a:latin typeface="Arial" charset="0"/>
              </a:rPr>
              <a:t> $t0, $0, 4</a:t>
            </a:r>
          </a:p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en-US" sz="1400" b="1" dirty="0">
                <a:latin typeface="Arial" charset="0"/>
              </a:rPr>
              <a:t>	move $t3, $0</a:t>
            </a:r>
          </a:p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en-US" sz="1400" b="1" dirty="0">
                <a:latin typeface="Arial" charset="0"/>
              </a:rPr>
              <a:t>	move $t1, $0</a:t>
            </a:r>
          </a:p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en-US" sz="1400" b="1" dirty="0">
                <a:latin typeface="Arial" charset="0"/>
              </a:rPr>
              <a:t>	move $t2, $0</a:t>
            </a:r>
          </a:p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en-US" sz="1400" b="1" dirty="0">
                <a:latin typeface="Arial" charset="0"/>
              </a:rPr>
              <a:t>loop: 	</a:t>
            </a:r>
            <a:r>
              <a:rPr lang="en-US" sz="1400" b="1" dirty="0" err="1">
                <a:latin typeface="Arial" charset="0"/>
              </a:rPr>
              <a:t>beq</a:t>
            </a:r>
            <a:r>
              <a:rPr lang="en-US" sz="1400" b="1" dirty="0">
                <a:latin typeface="Arial" charset="0"/>
              </a:rPr>
              <a:t> $t0, $0, exit</a:t>
            </a:r>
          </a:p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en-US" sz="1400" b="1" dirty="0">
                <a:latin typeface="Arial" charset="0"/>
              </a:rPr>
              <a:t>	</a:t>
            </a:r>
            <a:r>
              <a:rPr lang="en-US" sz="1400" b="1" dirty="0" err="1">
                <a:latin typeface="Arial" charset="0"/>
              </a:rPr>
              <a:t>addi</a:t>
            </a:r>
            <a:r>
              <a:rPr lang="en-US" sz="1400" b="1" dirty="0">
                <a:latin typeface="Arial" charset="0"/>
              </a:rPr>
              <a:t>  $t0, $t0, -1</a:t>
            </a:r>
          </a:p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en-US" sz="1400" b="1" dirty="0">
                <a:latin typeface="Arial" charset="0"/>
              </a:rPr>
              <a:t>	</a:t>
            </a:r>
            <a:r>
              <a:rPr lang="en-US" sz="1400" b="1" dirty="0" err="1">
                <a:latin typeface="Arial" charset="0"/>
              </a:rPr>
              <a:t>lw</a:t>
            </a:r>
            <a:r>
              <a:rPr lang="en-US" sz="1400" b="1" dirty="0">
                <a:latin typeface="Arial" charset="0"/>
              </a:rPr>
              <a:t> $a0, arg1($t1)</a:t>
            </a:r>
          </a:p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en-US" sz="1400" b="1" dirty="0">
                <a:latin typeface="Arial" charset="0"/>
              </a:rPr>
              <a:t>	</a:t>
            </a:r>
            <a:r>
              <a:rPr lang="en-US" sz="1400" b="1" dirty="0" err="1">
                <a:latin typeface="Arial" charset="0"/>
              </a:rPr>
              <a:t>lw</a:t>
            </a:r>
            <a:r>
              <a:rPr lang="en-US" sz="1400" b="1" dirty="0">
                <a:latin typeface="Arial" charset="0"/>
              </a:rPr>
              <a:t> $a1, arg2($t2)</a:t>
            </a:r>
          </a:p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en-US" sz="1400" b="1" dirty="0">
                <a:solidFill>
                  <a:srgbClr val="FF0000"/>
                </a:solidFill>
                <a:latin typeface="Arial" charset="0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Arial" charset="0"/>
              </a:rPr>
              <a:t>jal</a:t>
            </a:r>
            <a:r>
              <a:rPr lang="en-US" sz="1400" b="1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1400" b="1" dirty="0" err="1">
                <a:solidFill>
                  <a:srgbClr val="FF0000"/>
                </a:solidFill>
                <a:latin typeface="Arial" charset="0"/>
              </a:rPr>
              <a:t>func</a:t>
            </a:r>
            <a:endParaRPr lang="en-US" sz="1400" b="1" dirty="0">
              <a:solidFill>
                <a:srgbClr val="FF0000"/>
              </a:solidFill>
              <a:latin typeface="Arial" charset="0"/>
            </a:endParaRPr>
          </a:p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en-US" sz="1400" b="1" dirty="0">
                <a:latin typeface="Arial" charset="0"/>
              </a:rPr>
              <a:t>	add $t3, $t3, $v0</a:t>
            </a:r>
          </a:p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en-US" sz="1400" b="1" dirty="0">
                <a:latin typeface="Arial" charset="0"/>
              </a:rPr>
              <a:t>	</a:t>
            </a:r>
            <a:r>
              <a:rPr lang="en-US" sz="1400" b="1" dirty="0" err="1">
                <a:latin typeface="Arial" charset="0"/>
              </a:rPr>
              <a:t>addi</a:t>
            </a:r>
            <a:r>
              <a:rPr lang="en-US" sz="1400" b="1" dirty="0">
                <a:latin typeface="Arial" charset="0"/>
              </a:rPr>
              <a:t> $t1, $t1, 4</a:t>
            </a:r>
          </a:p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en-US" sz="1400" b="1" dirty="0">
                <a:latin typeface="Arial" charset="0"/>
              </a:rPr>
              <a:t>	</a:t>
            </a:r>
            <a:r>
              <a:rPr lang="en-US" sz="1400" b="1" dirty="0" err="1">
                <a:latin typeface="Arial" charset="0"/>
              </a:rPr>
              <a:t>addi</a:t>
            </a:r>
            <a:r>
              <a:rPr lang="en-US" sz="1400" b="1" dirty="0">
                <a:latin typeface="Arial" charset="0"/>
              </a:rPr>
              <a:t> $t2, $t2, 4</a:t>
            </a:r>
          </a:p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en-US" sz="1400" b="1" dirty="0">
                <a:latin typeface="Arial" charset="0"/>
              </a:rPr>
              <a:t>	j loop</a:t>
            </a:r>
          </a:p>
          <a:p>
            <a:pPr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400" b="1" dirty="0" err="1">
                <a:latin typeface="Arial" charset="0"/>
              </a:rPr>
              <a:t>func</a:t>
            </a:r>
            <a:r>
              <a:rPr lang="en-US" sz="1400" b="1" dirty="0">
                <a:latin typeface="Arial" charset="0"/>
              </a:rPr>
              <a:t>:	sub $v0, $a0, $a1</a:t>
            </a:r>
          </a:p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en-US" sz="1400" b="1" dirty="0">
                <a:latin typeface="Arial" charset="0"/>
              </a:rPr>
              <a:t>	</a:t>
            </a:r>
            <a:r>
              <a:rPr lang="en-US" sz="1400" b="1" dirty="0" err="1">
                <a:latin typeface="Arial" charset="0"/>
              </a:rPr>
              <a:t>jr</a:t>
            </a:r>
            <a:r>
              <a:rPr lang="en-US" sz="1400" b="1" dirty="0">
                <a:latin typeface="Arial" charset="0"/>
              </a:rPr>
              <a:t> $</a:t>
            </a:r>
            <a:r>
              <a:rPr lang="en-US" sz="1400" b="1" dirty="0" err="1">
                <a:latin typeface="Arial" charset="0"/>
              </a:rPr>
              <a:t>ra</a:t>
            </a:r>
            <a:endParaRPr lang="en-US" sz="1400" b="1" dirty="0">
              <a:latin typeface="Arial" charset="0"/>
            </a:endParaRPr>
          </a:p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en-US" sz="1400" b="1" dirty="0">
                <a:latin typeface="Arial" charset="0"/>
              </a:rPr>
              <a:t>exit:	---</a:t>
            </a:r>
          </a:p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en-US" sz="1400" b="1" dirty="0">
                <a:latin typeface="Arial" charset="0"/>
              </a:rPr>
              <a:t>	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9220200" y="4114800"/>
            <a:ext cx="1219200" cy="1524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Verdan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63000" y="4038600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$31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7848600" y="4191000"/>
            <a:ext cx="9144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9220200" y="5529590"/>
            <a:ext cx="1219200" cy="1524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Verdan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63000" y="5453390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$31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9220200" y="3505200"/>
            <a:ext cx="1219200" cy="1524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Verdan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43174" y="3429000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PC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9220200" y="5105400"/>
            <a:ext cx="1219200" cy="1524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Verdana" pitchFamily="34" charset="0"/>
            </a:endParaRPr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 bwMode="auto">
          <a:xfrm>
            <a:off x="9829800" y="5257800"/>
            <a:ext cx="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8686800" y="5029200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PC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>
            <a:off x="9982200" y="3810000"/>
            <a:ext cx="3810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4" name="Group 23"/>
          <p:cNvGrpSpPr/>
          <p:nvPr/>
        </p:nvGrpSpPr>
        <p:grpSpPr>
          <a:xfrm>
            <a:off x="9677400" y="3657600"/>
            <a:ext cx="255198" cy="261610"/>
            <a:chOff x="8153400" y="3657600"/>
            <a:chExt cx="255198" cy="261610"/>
          </a:xfrm>
        </p:grpSpPr>
        <p:sp>
          <p:nvSpPr>
            <p:cNvPr id="14" name="Oval 13"/>
            <p:cNvSpPr/>
            <p:nvPr/>
          </p:nvSpPr>
          <p:spPr bwMode="auto">
            <a:xfrm>
              <a:off x="8229600" y="3733800"/>
              <a:ext cx="152400" cy="152400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2075" tIns="46038" rIns="92075" bIns="4603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Verdana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153400" y="3657600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+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0363200" y="36576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7696200" y="5562600"/>
            <a:ext cx="9906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9113672" y="1015466"/>
            <a:ext cx="2465304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Jal saves the next instruction address, which is return address, to $</a:t>
            </a:r>
            <a:r>
              <a:rPr lang="en-US" dirty="0" err="1" smtClean="0"/>
              <a:t>ra.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478714" y="6241456"/>
            <a:ext cx="2282575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Jal restore return address from $</a:t>
            </a:r>
            <a:r>
              <a:rPr lang="en-US" dirty="0" err="1" smtClean="0"/>
              <a:t>ra.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10715946" y="3429000"/>
            <a:ext cx="256854" cy="838200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endCxn id="6" idx="1"/>
          </p:cNvCxnSpPr>
          <p:nvPr/>
        </p:nvCxnSpPr>
        <p:spPr>
          <a:xfrm flipH="1">
            <a:off x="10972800" y="2215795"/>
            <a:ext cx="92467" cy="163230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Right Brace 25"/>
          <p:cNvSpPr/>
          <p:nvPr/>
        </p:nvSpPr>
        <p:spPr>
          <a:xfrm>
            <a:off x="10715946" y="5067300"/>
            <a:ext cx="142554" cy="647700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endCxn id="26" idx="1"/>
          </p:cNvCxnSpPr>
          <p:nvPr/>
        </p:nvCxnSpPr>
        <p:spPr>
          <a:xfrm flipH="1" flipV="1">
            <a:off x="10858500" y="5391150"/>
            <a:ext cx="330200" cy="84258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40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9" grpId="0" animBg="1"/>
      <p:bldP spid="10" grpId="0"/>
      <p:bldP spid="11" grpId="0" animBg="1"/>
      <p:bldP spid="12" grpId="0"/>
      <p:bldP spid="15" grpId="0" animBg="1"/>
      <p:bldP spid="17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FAC257B3-1087-4E84-BB85-8D8F2FC568E6}" type="slidenum">
              <a:rPr lang="en-AU" altLang="en-US"/>
              <a:pPr/>
              <a:t>6</a:t>
            </a:fld>
            <a:endParaRPr lang="en-AU" altLang="en-US"/>
          </a:p>
        </p:txBody>
      </p:sp>
      <p:sp>
        <p:nvSpPr>
          <p:cNvPr id="1331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Register Operands</a:t>
            </a:r>
            <a:endParaRPr lang="en-AU" altLang="en-US" smtClean="0"/>
          </a:p>
        </p:txBody>
      </p:sp>
      <p:sp>
        <p:nvSpPr>
          <p:cNvPr id="1331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Arithmetic instructions use register</a:t>
            </a:r>
            <a:br>
              <a:rPr lang="en-US" altLang="en-US" dirty="0"/>
            </a:br>
            <a:r>
              <a:rPr lang="en-US" altLang="en-US" dirty="0"/>
              <a:t>operands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MIPS has a 32 × 32-bit register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Use for frequently accessed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Numbered 0 to 31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32-bit data called a “word”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Assembler names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$t0, $t1, …, $t9 for temporary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$s0, $s1, …, $s7 for saved variables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i="1" dirty="0"/>
              <a:t>Design Principle 2:</a:t>
            </a:r>
            <a:r>
              <a:rPr lang="en-US" altLang="en-US" dirty="0"/>
              <a:t> Smaller is faster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c.f. main memory: millions of locations</a:t>
            </a: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 rot="5400000">
            <a:off x="8258969" y="2042319"/>
            <a:ext cx="44513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§2.3 Operands of the Computer Hardware</a:t>
            </a:r>
          </a:p>
        </p:txBody>
      </p:sp>
    </p:spTree>
    <p:extLst>
      <p:ext uri="{BB962C8B-B14F-4D97-AF65-F5344CB8AC3E}">
        <p14:creationId xmlns:p14="http://schemas.microsoft.com/office/powerpoint/2010/main" val="266541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70AC6149-0ED2-42DD-9437-E8FDCFB4733E}" type="slidenum">
              <a:rPr lang="en-AU" altLang="en-US"/>
              <a:pPr/>
              <a:t>60</a:t>
            </a:fld>
            <a:endParaRPr lang="en-AU" altLang="en-US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Register Usage</a:t>
            </a:r>
            <a:endParaRPr lang="en-AU" altLang="en-US" smtClean="0"/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$a0 – $a3: arguments (reg’s 4 – 7)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$v0, $v1: result values (reg’s 2 and 3)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$t0 – $t9: temporaries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Can be overwritten by callee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$s0 – $s7: saved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Must be saved/restored by callee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$gp: global pointer for static data (reg 28)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$sp: stack pointer (reg 29)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$fp: frame pointer (reg 30)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$ra: return address (reg 31)</a:t>
            </a:r>
          </a:p>
        </p:txBody>
      </p:sp>
    </p:spTree>
    <p:extLst>
      <p:ext uri="{BB962C8B-B14F-4D97-AF65-F5344CB8AC3E}">
        <p14:creationId xmlns:p14="http://schemas.microsoft.com/office/powerpoint/2010/main" val="347212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61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67052" y="175939"/>
            <a:ext cx="9029700" cy="73846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MIPS Register Usage Convention</a:t>
            </a:r>
            <a:endParaRPr lang="en-US" dirty="0"/>
          </a:p>
        </p:txBody>
      </p:sp>
      <p:pic>
        <p:nvPicPr>
          <p:cNvPr id="5" name="Picture 6" descr="bm10-9780124077263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45930" y="1022350"/>
            <a:ext cx="9375227" cy="5699125"/>
          </a:xfrm>
        </p:spPr>
      </p:pic>
    </p:spTree>
    <p:extLst>
      <p:ext uri="{BB962C8B-B14F-4D97-AF65-F5344CB8AC3E}">
        <p14:creationId xmlns:p14="http://schemas.microsoft.com/office/powerpoint/2010/main" val="13198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429" y="161808"/>
            <a:ext cx="9029700" cy="701216"/>
          </a:xfrm>
        </p:spPr>
        <p:txBody>
          <a:bodyPr>
            <a:normAutofit fontScale="90000"/>
          </a:bodyPr>
          <a:lstStyle/>
          <a:p>
            <a:r>
              <a:rPr lang="en-US" dirty="0"/>
              <a:t>Leaf Procedure Example</a:t>
            </a:r>
            <a:endParaRPr lang="en-AU" dirty="0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66927" y="990599"/>
            <a:ext cx="9382202" cy="5431221"/>
          </a:xfrm>
        </p:spPr>
        <p:txBody>
          <a:bodyPr/>
          <a:lstStyle/>
          <a:p>
            <a:r>
              <a:rPr lang="en-US" dirty="0"/>
              <a:t>C code: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Lucida Console" charset="0"/>
              </a:rPr>
              <a:t>	</a:t>
            </a:r>
            <a:r>
              <a:rPr lang="en-US" dirty="0" err="1">
                <a:latin typeface="Lucida Console" charset="0"/>
              </a:rPr>
              <a:t>int</a:t>
            </a:r>
            <a:r>
              <a:rPr lang="en-US" dirty="0">
                <a:latin typeface="Lucida Console" charset="0"/>
              </a:rPr>
              <a:t> </a:t>
            </a:r>
            <a:r>
              <a:rPr lang="en-US" dirty="0" err="1">
                <a:latin typeface="Lucida Console" charset="0"/>
              </a:rPr>
              <a:t>leaf_example</a:t>
            </a:r>
            <a:r>
              <a:rPr lang="en-US" dirty="0">
                <a:latin typeface="Lucida Console" charset="0"/>
              </a:rPr>
              <a:t> (</a:t>
            </a:r>
            <a:r>
              <a:rPr lang="en-US" dirty="0" err="1">
                <a:latin typeface="Lucida Console" charset="0"/>
              </a:rPr>
              <a:t>int</a:t>
            </a:r>
            <a:r>
              <a:rPr lang="en-US" dirty="0">
                <a:latin typeface="Lucida Console" charset="0"/>
              </a:rPr>
              <a:t> g, h, </a:t>
            </a:r>
            <a:r>
              <a:rPr lang="en-US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, j)</a:t>
            </a:r>
            <a:br>
              <a:rPr lang="en-US" dirty="0">
                <a:latin typeface="Lucida Console" charset="0"/>
              </a:rPr>
            </a:br>
            <a:r>
              <a:rPr lang="en-US" dirty="0">
                <a:latin typeface="Lucida Console" charset="0"/>
              </a:rPr>
              <a:t>{ </a:t>
            </a:r>
            <a:r>
              <a:rPr lang="en-US" dirty="0" err="1">
                <a:latin typeface="Lucida Console" charset="0"/>
              </a:rPr>
              <a:t>int</a:t>
            </a:r>
            <a:r>
              <a:rPr lang="en-US" dirty="0">
                <a:latin typeface="Lucida Console" charset="0"/>
              </a:rPr>
              <a:t> f;</a:t>
            </a:r>
            <a:br>
              <a:rPr lang="en-US" dirty="0">
                <a:latin typeface="Lucida Console" charset="0"/>
              </a:rPr>
            </a:br>
            <a:r>
              <a:rPr lang="en-US" dirty="0">
                <a:latin typeface="Lucida Console" charset="0"/>
              </a:rPr>
              <a:t>  f = (g + h) - (</a:t>
            </a:r>
            <a:r>
              <a:rPr lang="en-US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 + j);</a:t>
            </a:r>
            <a:br>
              <a:rPr lang="en-US" dirty="0">
                <a:latin typeface="Lucida Console" charset="0"/>
              </a:rPr>
            </a:br>
            <a:r>
              <a:rPr lang="en-US" dirty="0">
                <a:latin typeface="Lucida Console" charset="0"/>
              </a:rPr>
              <a:t>  return f;</a:t>
            </a:r>
            <a:br>
              <a:rPr lang="en-US" dirty="0">
                <a:latin typeface="Lucida Console" charset="0"/>
              </a:rPr>
            </a:br>
            <a:r>
              <a:rPr lang="en-US" dirty="0">
                <a:latin typeface="Lucida Console" charset="0"/>
              </a:rPr>
              <a:t>}</a:t>
            </a:r>
          </a:p>
          <a:p>
            <a:pPr lvl="1"/>
            <a:r>
              <a:rPr lang="en-US" dirty="0"/>
              <a:t>Arguments </a:t>
            </a:r>
            <a:r>
              <a:rPr lang="en-US" dirty="0">
                <a:solidFill>
                  <a:srgbClr val="FF0000"/>
                </a:solidFill>
              </a:rPr>
              <a:t>g, …, </a:t>
            </a:r>
            <a:r>
              <a:rPr lang="en-US" dirty="0" smtClean="0">
                <a:solidFill>
                  <a:srgbClr val="FF0000"/>
                </a:solidFill>
              </a:rPr>
              <a:t>j </a:t>
            </a:r>
            <a:r>
              <a:rPr lang="en-US" dirty="0" smtClean="0"/>
              <a:t>are passed in </a:t>
            </a:r>
            <a:r>
              <a:rPr lang="en-US" dirty="0">
                <a:solidFill>
                  <a:srgbClr val="FF0000"/>
                </a:solidFill>
              </a:rPr>
              <a:t>$a0, …, $a3</a:t>
            </a:r>
          </a:p>
          <a:p>
            <a:pPr lvl="1"/>
            <a:r>
              <a:rPr lang="en-US" dirty="0"/>
              <a:t>f in </a:t>
            </a:r>
            <a:r>
              <a:rPr lang="en-US" dirty="0">
                <a:solidFill>
                  <a:srgbClr val="FF0000"/>
                </a:solidFill>
              </a:rPr>
              <a:t>$s0 </a:t>
            </a:r>
            <a:r>
              <a:rPr lang="en-US" dirty="0" smtClean="0"/>
              <a:t>(we need </a:t>
            </a:r>
            <a:r>
              <a:rPr lang="en-US" dirty="0"/>
              <a:t>to save </a:t>
            </a:r>
            <a:r>
              <a:rPr lang="en-US" dirty="0">
                <a:solidFill>
                  <a:srgbClr val="FF0000"/>
                </a:solidFill>
              </a:rPr>
              <a:t>$s0 </a:t>
            </a:r>
            <a:r>
              <a:rPr lang="en-US" dirty="0"/>
              <a:t>on </a:t>
            </a:r>
            <a:r>
              <a:rPr lang="en-US" dirty="0" smtClean="0"/>
              <a:t>stack – we will see why later)</a:t>
            </a:r>
            <a:endParaRPr lang="en-US" dirty="0"/>
          </a:p>
          <a:p>
            <a:pPr lvl="1"/>
            <a:r>
              <a:rPr lang="en-US" dirty="0" smtClean="0"/>
              <a:t>Results are returned in </a:t>
            </a:r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 smtClean="0">
                <a:solidFill>
                  <a:srgbClr val="FF0000"/>
                </a:solidFill>
              </a:rPr>
              <a:t>v0, $v1</a:t>
            </a:r>
            <a:endParaRPr lang="en-AU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71800" y="5181600"/>
            <a:ext cx="2130370" cy="990600"/>
            <a:chOff x="6172200" y="4953000"/>
            <a:chExt cx="2130370" cy="990600"/>
          </a:xfrm>
        </p:grpSpPr>
        <p:sp>
          <p:nvSpPr>
            <p:cNvPr id="2" name="Rectangle 1"/>
            <p:cNvSpPr/>
            <p:nvPr/>
          </p:nvSpPr>
          <p:spPr bwMode="auto">
            <a:xfrm>
              <a:off x="6172200" y="5029200"/>
              <a:ext cx="1676400" cy="1524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Verdana" pitchFamily="34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7848600" y="4953000"/>
              <a:ext cx="4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$a0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6172200" y="5254823"/>
              <a:ext cx="1676400" cy="1524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Verdana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848600" y="5178623"/>
              <a:ext cx="4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$a1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6172200" y="5486400"/>
              <a:ext cx="1676400" cy="1524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Verdana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848600" y="5410200"/>
              <a:ext cx="4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$a2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6172200" y="5712023"/>
              <a:ext cx="1676400" cy="1524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Verdana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48600" y="5635823"/>
              <a:ext cx="4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$a3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405607" y="5334000"/>
            <a:ext cx="2125562" cy="533400"/>
            <a:chOff x="4432229" y="6172200"/>
            <a:chExt cx="2125562" cy="533400"/>
          </a:xfrm>
        </p:grpSpPr>
        <p:sp>
          <p:nvSpPr>
            <p:cNvPr id="12" name="Rectangle 11"/>
            <p:cNvSpPr/>
            <p:nvPr/>
          </p:nvSpPr>
          <p:spPr bwMode="auto">
            <a:xfrm>
              <a:off x="4432229" y="6248400"/>
              <a:ext cx="1676400" cy="1524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Verdana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108629" y="6172200"/>
              <a:ext cx="4491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$v0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4432229" y="6474023"/>
              <a:ext cx="1676400" cy="1524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Verdana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08629" y="6397823"/>
              <a:ext cx="4491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$v1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600200" y="5410200"/>
            <a:ext cx="133832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argument registers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339649" y="5257800"/>
            <a:ext cx="133832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result registers</a:t>
            </a:r>
          </a:p>
        </p:txBody>
      </p:sp>
      <p:sp>
        <p:nvSpPr>
          <p:cNvPr id="17" name="Multidocument 16"/>
          <p:cNvSpPr/>
          <p:nvPr/>
        </p:nvSpPr>
        <p:spPr bwMode="auto">
          <a:xfrm>
            <a:off x="5638800" y="5257800"/>
            <a:ext cx="990600" cy="685800"/>
          </a:xfrm>
          <a:prstGeom prst="flowChartMultidocumen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Verdana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5105400" y="5638800"/>
            <a:ext cx="3810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6858000" y="5638800"/>
            <a:ext cx="3810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5618991" y="5410201"/>
            <a:ext cx="81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procedure</a:t>
            </a:r>
          </a:p>
        </p:txBody>
      </p:sp>
    </p:spTree>
    <p:extLst>
      <p:ext uri="{BB962C8B-B14F-4D97-AF65-F5344CB8AC3E}">
        <p14:creationId xmlns:p14="http://schemas.microsoft.com/office/powerpoint/2010/main" val="228172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Procedure Call Instructions</a:t>
            </a:r>
            <a:endParaRPr lang="en-AU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Procedure call: jump and link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Lucida Console" charset="0"/>
              </a:rPr>
              <a:t>	</a:t>
            </a:r>
            <a:r>
              <a:rPr lang="en-US" dirty="0" err="1">
                <a:latin typeface="Lucida Console" charset="0"/>
              </a:rPr>
              <a:t>jal</a:t>
            </a:r>
            <a:r>
              <a:rPr lang="en-US" dirty="0">
                <a:latin typeface="Lucida Console" charset="0"/>
              </a:rPr>
              <a:t> </a:t>
            </a:r>
            <a:r>
              <a:rPr lang="en-US" dirty="0" err="1">
                <a:latin typeface="Lucida Console" charset="0"/>
              </a:rPr>
              <a:t>ProcedureLabel</a:t>
            </a:r>
            <a:endParaRPr lang="en-US" dirty="0">
              <a:latin typeface="Lucida Console" charset="0"/>
            </a:endParaRPr>
          </a:p>
          <a:p>
            <a:pPr lvl="1"/>
            <a:r>
              <a:rPr lang="en-US" dirty="0"/>
              <a:t>Address of </a:t>
            </a:r>
            <a:r>
              <a:rPr lang="en-US" dirty="0">
                <a:solidFill>
                  <a:srgbClr val="008000"/>
                </a:solidFill>
              </a:rPr>
              <a:t>following</a:t>
            </a:r>
            <a:r>
              <a:rPr lang="en-US" dirty="0"/>
              <a:t> instruction put in $</a:t>
            </a:r>
            <a:r>
              <a:rPr lang="en-US" dirty="0" err="1"/>
              <a:t>ra</a:t>
            </a:r>
            <a:endParaRPr lang="en-US" dirty="0"/>
          </a:p>
          <a:p>
            <a:pPr lvl="1"/>
            <a:r>
              <a:rPr lang="en-US" dirty="0"/>
              <a:t>Jumps to target address</a:t>
            </a:r>
          </a:p>
          <a:p>
            <a:r>
              <a:rPr lang="en-US" dirty="0"/>
              <a:t>Procedure return: jump register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Lucida Console" charset="0"/>
              </a:rPr>
              <a:t>	</a:t>
            </a:r>
            <a:r>
              <a:rPr lang="en-US" dirty="0" err="1">
                <a:latin typeface="Lucida Console" charset="0"/>
              </a:rPr>
              <a:t>jr</a:t>
            </a:r>
            <a:r>
              <a:rPr lang="en-US" dirty="0">
                <a:latin typeface="Lucida Console" charset="0"/>
              </a:rPr>
              <a:t> $</a:t>
            </a:r>
            <a:r>
              <a:rPr lang="en-US" dirty="0" err="1">
                <a:latin typeface="Lucida Console" charset="0"/>
              </a:rPr>
              <a:t>ra</a:t>
            </a:r>
            <a:endParaRPr lang="en-US" dirty="0">
              <a:latin typeface="Lucida Console" charset="0"/>
            </a:endParaRPr>
          </a:p>
          <a:p>
            <a:pPr lvl="1"/>
            <a:r>
              <a:rPr lang="en-US" dirty="0"/>
              <a:t>Copies $</a:t>
            </a:r>
            <a:r>
              <a:rPr lang="en-US" dirty="0" err="1"/>
              <a:t>ra</a:t>
            </a:r>
            <a:r>
              <a:rPr lang="en-US" dirty="0"/>
              <a:t> to program counter</a:t>
            </a:r>
          </a:p>
          <a:p>
            <a:pPr lvl="1"/>
            <a:r>
              <a:rPr lang="en-US" dirty="0"/>
              <a:t>Can also be used for computed jumps</a:t>
            </a:r>
          </a:p>
          <a:p>
            <a:pPr lvl="2"/>
            <a:r>
              <a:rPr lang="en-US" dirty="0"/>
              <a:t>e.g., for case/switch statements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2146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64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5247" y="3068072"/>
            <a:ext cx="10382250" cy="36718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Allows access to only the last item inserted.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An item is inserted or removed from the stack from one end called the “top” of the stack.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This mechanism is called Last-In-First-Out (LIFO</a:t>
            </a:r>
            <a:r>
              <a:rPr lang="en-US" altLang="en-US" dirty="0" smtClean="0"/>
              <a:t>).</a:t>
            </a:r>
          </a:p>
          <a:p>
            <a:r>
              <a:rPr lang="en-US" altLang="en-US" i="1" dirty="0"/>
              <a:t>Push</a:t>
            </a:r>
            <a:endParaRPr lang="en-US" altLang="en-US" dirty="0"/>
          </a:p>
          <a:p>
            <a:pPr lvl="1"/>
            <a:r>
              <a:rPr lang="en-US" altLang="en-US" dirty="0"/>
              <a:t>the operation to place a new item at the top of the stack</a:t>
            </a:r>
          </a:p>
          <a:p>
            <a:r>
              <a:rPr lang="en-US" altLang="en-US" i="1" dirty="0"/>
              <a:t>Pop</a:t>
            </a:r>
          </a:p>
          <a:p>
            <a:pPr lvl="1"/>
            <a:r>
              <a:rPr lang="en-US" altLang="en-US" dirty="0"/>
              <a:t>the operation to remove the next item from the top of the stack</a:t>
            </a:r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33550" y="98426"/>
            <a:ext cx="9029700" cy="482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Stack and Operations 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633786" y="860936"/>
            <a:ext cx="5600701" cy="1927225"/>
            <a:chOff x="2743200" y="2209800"/>
            <a:chExt cx="7010400" cy="3429000"/>
          </a:xfrm>
        </p:grpSpPr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2743200" y="2209800"/>
              <a:ext cx="0" cy="3352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2743200" y="556260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3810000" y="2209800"/>
              <a:ext cx="0" cy="3352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2743200" y="510540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2743200" y="464820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2743200" y="419100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2743200" y="373380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15"/>
            <p:cNvSpPr txBox="1">
              <a:spLocks noChangeArrowheads="1"/>
            </p:cNvSpPr>
            <p:nvPr/>
          </p:nvSpPr>
          <p:spPr bwMode="auto">
            <a:xfrm>
              <a:off x="3124200" y="5105400"/>
              <a:ext cx="31771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A</a:t>
              </a:r>
            </a:p>
          </p:txBody>
        </p:sp>
        <p:sp>
          <p:nvSpPr>
            <p:cNvPr id="14" name="Text Box 16"/>
            <p:cNvSpPr txBox="1">
              <a:spLocks noChangeArrowheads="1"/>
            </p:cNvSpPr>
            <p:nvPr/>
          </p:nvSpPr>
          <p:spPr bwMode="auto">
            <a:xfrm>
              <a:off x="3124200" y="4648200"/>
              <a:ext cx="30489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X</a:t>
              </a:r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3124200" y="4191000"/>
              <a:ext cx="3097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R</a:t>
              </a: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3124200" y="3733800"/>
              <a:ext cx="30809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C</a:t>
              </a:r>
            </a:p>
          </p:txBody>
        </p:sp>
        <p:sp>
          <p:nvSpPr>
            <p:cNvPr id="17" name="AutoShape 19"/>
            <p:cNvSpPr>
              <a:spLocks noChangeArrowheads="1"/>
            </p:cNvSpPr>
            <p:nvPr/>
          </p:nvSpPr>
          <p:spPr bwMode="auto">
            <a:xfrm>
              <a:off x="4114800" y="3810000"/>
              <a:ext cx="1143000" cy="304800"/>
            </a:xfrm>
            <a:prstGeom prst="rightArrow">
              <a:avLst>
                <a:gd name="adj1" fmla="val 50000"/>
                <a:gd name="adj2" fmla="val 9375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4098926" y="4151313"/>
              <a:ext cx="97815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push(M)</a:t>
              </a:r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>
              <a:off x="5562600" y="2286000"/>
              <a:ext cx="0" cy="3352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5562600" y="563880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6629401" y="2286000"/>
              <a:ext cx="0" cy="3352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5562600" y="518160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5562600" y="472440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>
              <a:off x="5562600" y="426720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>
              <a:off x="5562600" y="381000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 Box 28"/>
            <p:cNvSpPr txBox="1">
              <a:spLocks noChangeArrowheads="1"/>
            </p:cNvSpPr>
            <p:nvPr/>
          </p:nvSpPr>
          <p:spPr bwMode="auto">
            <a:xfrm>
              <a:off x="5943600" y="5181600"/>
              <a:ext cx="31771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A</a:t>
              </a:r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5943600" y="4724400"/>
              <a:ext cx="30489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X</a:t>
              </a:r>
            </a:p>
          </p:txBody>
        </p:sp>
        <p:sp>
          <p:nvSpPr>
            <p:cNvPr id="28" name="Text Box 30"/>
            <p:cNvSpPr txBox="1">
              <a:spLocks noChangeArrowheads="1"/>
            </p:cNvSpPr>
            <p:nvPr/>
          </p:nvSpPr>
          <p:spPr bwMode="auto">
            <a:xfrm>
              <a:off x="5943600" y="4267200"/>
              <a:ext cx="3097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R</a:t>
              </a:r>
            </a:p>
          </p:txBody>
        </p:sp>
        <p:sp>
          <p:nvSpPr>
            <p:cNvPr id="29" name="Text Box 31"/>
            <p:cNvSpPr txBox="1">
              <a:spLocks noChangeArrowheads="1"/>
            </p:cNvSpPr>
            <p:nvPr/>
          </p:nvSpPr>
          <p:spPr bwMode="auto">
            <a:xfrm>
              <a:off x="5943600" y="3810000"/>
              <a:ext cx="30809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C</a:t>
              </a:r>
            </a:p>
          </p:txBody>
        </p:sp>
        <p:sp>
          <p:nvSpPr>
            <p:cNvPr id="30" name="Line 32"/>
            <p:cNvSpPr>
              <a:spLocks noChangeShapeType="1"/>
            </p:cNvSpPr>
            <p:nvPr/>
          </p:nvSpPr>
          <p:spPr bwMode="auto">
            <a:xfrm>
              <a:off x="5562600" y="335280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 Box 33"/>
            <p:cNvSpPr txBox="1">
              <a:spLocks noChangeArrowheads="1"/>
            </p:cNvSpPr>
            <p:nvPr/>
          </p:nvSpPr>
          <p:spPr bwMode="auto">
            <a:xfrm>
              <a:off x="5943600" y="3352800"/>
              <a:ext cx="38183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M</a:t>
              </a:r>
            </a:p>
          </p:txBody>
        </p:sp>
        <p:sp>
          <p:nvSpPr>
            <p:cNvPr id="32" name="AutoShape 34"/>
            <p:cNvSpPr>
              <a:spLocks noChangeArrowheads="1"/>
            </p:cNvSpPr>
            <p:nvPr/>
          </p:nvSpPr>
          <p:spPr bwMode="auto">
            <a:xfrm>
              <a:off x="7162800" y="3810000"/>
              <a:ext cx="1143000" cy="304800"/>
            </a:xfrm>
            <a:prstGeom prst="rightArrow">
              <a:avLst>
                <a:gd name="adj1" fmla="val 50000"/>
                <a:gd name="adj2" fmla="val 9375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Text Box 35"/>
            <p:cNvSpPr txBox="1">
              <a:spLocks noChangeArrowheads="1"/>
            </p:cNvSpPr>
            <p:nvPr/>
          </p:nvSpPr>
          <p:spPr bwMode="auto">
            <a:xfrm>
              <a:off x="7010400" y="4191001"/>
              <a:ext cx="1339534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item = pop()</a:t>
              </a:r>
            </a:p>
            <a:p>
              <a:r>
                <a:rPr lang="en-US" altLang="en-US"/>
                <a:t>item = M</a:t>
              </a:r>
            </a:p>
          </p:txBody>
        </p:sp>
        <p:sp>
          <p:nvSpPr>
            <p:cNvPr id="34" name="Line 36"/>
            <p:cNvSpPr>
              <a:spLocks noChangeShapeType="1"/>
            </p:cNvSpPr>
            <p:nvPr/>
          </p:nvSpPr>
          <p:spPr bwMode="auto">
            <a:xfrm>
              <a:off x="8686800" y="2286000"/>
              <a:ext cx="0" cy="3352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>
              <a:off x="8686800" y="563880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8"/>
            <p:cNvSpPr>
              <a:spLocks noChangeShapeType="1"/>
            </p:cNvSpPr>
            <p:nvPr/>
          </p:nvSpPr>
          <p:spPr bwMode="auto">
            <a:xfrm>
              <a:off x="9753600" y="2286000"/>
              <a:ext cx="0" cy="3352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39"/>
            <p:cNvSpPr>
              <a:spLocks noChangeShapeType="1"/>
            </p:cNvSpPr>
            <p:nvPr/>
          </p:nvSpPr>
          <p:spPr bwMode="auto">
            <a:xfrm>
              <a:off x="8686800" y="518160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40"/>
            <p:cNvSpPr>
              <a:spLocks noChangeShapeType="1"/>
            </p:cNvSpPr>
            <p:nvPr/>
          </p:nvSpPr>
          <p:spPr bwMode="auto">
            <a:xfrm>
              <a:off x="8686800" y="472440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41"/>
            <p:cNvSpPr>
              <a:spLocks noChangeShapeType="1"/>
            </p:cNvSpPr>
            <p:nvPr/>
          </p:nvSpPr>
          <p:spPr bwMode="auto">
            <a:xfrm>
              <a:off x="8686800" y="426720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42"/>
            <p:cNvSpPr>
              <a:spLocks noChangeShapeType="1"/>
            </p:cNvSpPr>
            <p:nvPr/>
          </p:nvSpPr>
          <p:spPr bwMode="auto">
            <a:xfrm>
              <a:off x="8686800" y="381000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Text Box 43"/>
            <p:cNvSpPr txBox="1">
              <a:spLocks noChangeArrowheads="1"/>
            </p:cNvSpPr>
            <p:nvPr/>
          </p:nvSpPr>
          <p:spPr bwMode="auto">
            <a:xfrm>
              <a:off x="9067800" y="5181600"/>
              <a:ext cx="31771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A</a:t>
              </a:r>
            </a:p>
          </p:txBody>
        </p:sp>
        <p:sp>
          <p:nvSpPr>
            <p:cNvPr id="42" name="Text Box 44"/>
            <p:cNvSpPr txBox="1">
              <a:spLocks noChangeArrowheads="1"/>
            </p:cNvSpPr>
            <p:nvPr/>
          </p:nvSpPr>
          <p:spPr bwMode="auto">
            <a:xfrm>
              <a:off x="9067800" y="4724400"/>
              <a:ext cx="30489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X</a:t>
              </a:r>
            </a:p>
          </p:txBody>
        </p:sp>
        <p:sp>
          <p:nvSpPr>
            <p:cNvPr id="43" name="Text Box 45"/>
            <p:cNvSpPr txBox="1">
              <a:spLocks noChangeArrowheads="1"/>
            </p:cNvSpPr>
            <p:nvPr/>
          </p:nvSpPr>
          <p:spPr bwMode="auto">
            <a:xfrm>
              <a:off x="9067800" y="4267200"/>
              <a:ext cx="3097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R</a:t>
              </a:r>
            </a:p>
          </p:txBody>
        </p:sp>
        <p:sp>
          <p:nvSpPr>
            <p:cNvPr id="44" name="Text Box 46"/>
            <p:cNvSpPr txBox="1">
              <a:spLocks noChangeArrowheads="1"/>
            </p:cNvSpPr>
            <p:nvPr/>
          </p:nvSpPr>
          <p:spPr bwMode="auto">
            <a:xfrm>
              <a:off x="9067800" y="3810000"/>
              <a:ext cx="30809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171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65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66925" y="320676"/>
            <a:ext cx="9029700" cy="889000"/>
          </a:xfrm>
        </p:spPr>
        <p:txBody>
          <a:bodyPr/>
          <a:lstStyle/>
          <a:p>
            <a:r>
              <a:rPr lang="en-US" dirty="0" smtClean="0"/>
              <a:t>Stack Implementation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942976" y="3495675"/>
            <a:ext cx="3790950" cy="2171700"/>
            <a:chOff x="933450" y="1943100"/>
            <a:chExt cx="6324600" cy="2171700"/>
          </a:xfrm>
        </p:grpSpPr>
        <p:sp>
          <p:nvSpPr>
            <p:cNvPr id="5" name="TextBox 4"/>
            <p:cNvSpPr txBox="1"/>
            <p:nvPr/>
          </p:nvSpPr>
          <p:spPr>
            <a:xfrm>
              <a:off x="2924175" y="1943100"/>
              <a:ext cx="2162175" cy="54292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 anchorCtr="1">
              <a:spAutoFit/>
            </a:bodyPr>
            <a:lstStyle/>
            <a:p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24174" y="2486025"/>
              <a:ext cx="2162175" cy="54292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 anchorCtr="1">
              <a:spAutoFit/>
            </a:bodyPr>
            <a:lstStyle/>
            <a:p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24173" y="3028950"/>
              <a:ext cx="2162175" cy="54292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 anchorCtr="1">
              <a:spAutoFit/>
            </a:bodyPr>
            <a:lstStyle/>
            <a:p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24172" y="3571875"/>
              <a:ext cx="2162175" cy="54292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 anchorCtr="1">
              <a:spAutoFit/>
            </a:bodyPr>
            <a:lstStyle/>
            <a:p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90600" y="1996559"/>
              <a:ext cx="1600200" cy="3693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dirty="0" smtClean="0"/>
                <a:t>High address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33450" y="3745468"/>
              <a:ext cx="1600200" cy="3693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dirty="0" smtClean="0"/>
                <a:t>Low address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72125" y="2021443"/>
              <a:ext cx="1685925" cy="3693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dirty="0" smtClean="0"/>
                <a:t>Stack top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72125" y="3658671"/>
              <a:ext cx="1685925" cy="3693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dirty="0" smtClean="0"/>
                <a:t>Stack bottom</a:t>
              </a:r>
              <a:endParaRPr lang="en-US" dirty="0"/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flipH="1">
            <a:off x="3438473" y="4211121"/>
            <a:ext cx="958534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89124" y="4310062"/>
            <a:ext cx="191452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Stack Pointer(SP)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7305675" y="1305997"/>
            <a:ext cx="3790950" cy="2171700"/>
            <a:chOff x="933450" y="1943100"/>
            <a:chExt cx="6324600" cy="2171700"/>
          </a:xfrm>
        </p:grpSpPr>
        <p:sp>
          <p:nvSpPr>
            <p:cNvPr id="23" name="TextBox 22"/>
            <p:cNvSpPr txBox="1"/>
            <p:nvPr/>
          </p:nvSpPr>
          <p:spPr>
            <a:xfrm>
              <a:off x="2924175" y="1943100"/>
              <a:ext cx="2162175" cy="54292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 anchorCtr="1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24174" y="2486025"/>
              <a:ext cx="2162175" cy="54292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 anchorCtr="1">
              <a:spAutoFit/>
            </a:bodyPr>
            <a:lstStyle/>
            <a:p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924173" y="3028950"/>
              <a:ext cx="2162175" cy="54292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 anchorCtr="1">
              <a:spAutoFit/>
            </a:bodyPr>
            <a:lstStyle/>
            <a:p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24172" y="3571875"/>
              <a:ext cx="2162175" cy="54292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 anchorCtr="1">
              <a:spAutoFit/>
            </a:bodyPr>
            <a:lstStyle/>
            <a:p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90600" y="1996559"/>
              <a:ext cx="1600200" cy="3693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dirty="0" smtClean="0"/>
                <a:t>High address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33450" y="3745468"/>
              <a:ext cx="1600200" cy="3693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dirty="0" smtClean="0"/>
                <a:t>Low address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572125" y="2021443"/>
              <a:ext cx="1685925" cy="3693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dirty="0" smtClean="0"/>
                <a:t>Stack top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572125" y="3658671"/>
              <a:ext cx="1685925" cy="3693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dirty="0" smtClean="0"/>
                <a:t>Stack bottom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181851" y="4494728"/>
            <a:ext cx="3790950" cy="2171700"/>
            <a:chOff x="933450" y="1943100"/>
            <a:chExt cx="6324600" cy="2171700"/>
          </a:xfrm>
        </p:grpSpPr>
        <p:sp>
          <p:nvSpPr>
            <p:cNvPr id="32" name="TextBox 31"/>
            <p:cNvSpPr txBox="1"/>
            <p:nvPr/>
          </p:nvSpPr>
          <p:spPr>
            <a:xfrm>
              <a:off x="2924175" y="1943100"/>
              <a:ext cx="2162175" cy="54292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 anchorCtr="1">
              <a:spAutoFit/>
            </a:bodyPr>
            <a:lstStyle/>
            <a:p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924174" y="2486025"/>
              <a:ext cx="2162175" cy="54292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 anchorCtr="1">
              <a:spAutoFit/>
            </a:bodyPr>
            <a:lstStyle/>
            <a:p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24173" y="3028950"/>
              <a:ext cx="2162175" cy="54292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 anchorCtr="1">
              <a:spAutoFit/>
            </a:bodyPr>
            <a:lstStyle/>
            <a:p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24172" y="3571875"/>
              <a:ext cx="2162175" cy="54292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 anchorCtr="1">
              <a:spAutoFit/>
            </a:bodyPr>
            <a:lstStyle/>
            <a:p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90600" y="1996559"/>
              <a:ext cx="1600200" cy="3693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dirty="0" smtClean="0"/>
                <a:t>High address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33450" y="3745468"/>
              <a:ext cx="1600200" cy="3693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dirty="0" smtClean="0"/>
                <a:t>Low address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72125" y="2021443"/>
              <a:ext cx="1685925" cy="3693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dirty="0" smtClean="0"/>
                <a:t>Stack top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572125" y="3658671"/>
              <a:ext cx="1685925" cy="3693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dirty="0" smtClean="0"/>
                <a:t>Stack bottom</a:t>
              </a:r>
              <a:endParaRPr lang="en-US" dirty="0"/>
            </a:p>
          </p:txBody>
        </p:sp>
      </p:grpSp>
      <p:cxnSp>
        <p:nvCxnSpPr>
          <p:cNvPr id="40" name="Straight Arrow Connector 39"/>
          <p:cNvCxnSpPr/>
          <p:nvPr/>
        </p:nvCxnSpPr>
        <p:spPr>
          <a:xfrm flipH="1">
            <a:off x="9671087" y="5794374"/>
            <a:ext cx="958534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9794911" y="954108"/>
            <a:ext cx="958534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310953" y="682110"/>
            <a:ext cx="191452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Stack Pointer(SP)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0011098" y="5473164"/>
            <a:ext cx="191452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Stack Pointer(SP)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187999" y="3785413"/>
            <a:ext cx="2122954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Pop: SP++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142454" y="6417706"/>
            <a:ext cx="2122954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Push: SP--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24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14164BA1-2614-46F6-A8BE-D612738BC2B7}" type="slidenum">
              <a:rPr lang="en-AU" altLang="en-US"/>
              <a:pPr/>
              <a:t>66</a:t>
            </a:fld>
            <a:endParaRPr lang="en-AU" altLang="en-US"/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title"/>
          </p:nvPr>
        </p:nvSpPr>
        <p:spPr>
          <a:xfrm>
            <a:off x="2208214" y="88900"/>
            <a:ext cx="9029700" cy="9493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Local Data on the Stack</a:t>
            </a:r>
            <a:endParaRPr lang="en-AU" altLang="en-US" dirty="0" smtClean="0"/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208214" y="4581526"/>
            <a:ext cx="8270875" cy="16557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Local data allocated by callee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e.g., C automatic variables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Procedure frame (activation record)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Used by some compilers to manage stack storage</a:t>
            </a:r>
            <a:endParaRPr lang="en-AU" altLang="en-US"/>
          </a:p>
        </p:txBody>
      </p:sp>
      <p:pic>
        <p:nvPicPr>
          <p:cNvPr id="50181" name="Picture 9" descr="f02-12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164" y="1268414"/>
            <a:ext cx="6567487" cy="318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454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67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97976" y="154919"/>
            <a:ext cx="9029700" cy="822544"/>
          </a:xfrm>
        </p:spPr>
        <p:txBody>
          <a:bodyPr/>
          <a:lstStyle/>
          <a:p>
            <a:r>
              <a:rPr lang="en-US" dirty="0" smtClean="0"/>
              <a:t>Layout of a Stack Frame</a:t>
            </a:r>
            <a:endParaRPr lang="en-US" dirty="0"/>
          </a:p>
        </p:txBody>
      </p:sp>
      <p:pic>
        <p:nvPicPr>
          <p:cNvPr id="5" name="Picture 6" descr="bm11-9780124077263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1435" y="1538562"/>
            <a:ext cx="5538952" cy="4424855"/>
          </a:xfrm>
        </p:spPr>
      </p:pic>
      <p:sp>
        <p:nvSpPr>
          <p:cNvPr id="6" name="TextBox 5"/>
          <p:cNvSpPr txBox="1"/>
          <p:nvPr/>
        </p:nvSpPr>
        <p:spPr>
          <a:xfrm>
            <a:off x="6337738" y="1538562"/>
            <a:ext cx="5097518" cy="267765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Frame pointer (</a:t>
            </a:r>
            <a:r>
              <a:rPr lang="en-US" sz="2800" dirty="0" smtClean="0">
                <a:solidFill>
                  <a:srgbClr val="FF0000"/>
                </a:solidFill>
              </a:rPr>
              <a:t>$</a:t>
            </a:r>
            <a:r>
              <a:rPr lang="en-US" sz="2800" dirty="0" err="1" smtClean="0">
                <a:solidFill>
                  <a:srgbClr val="FF0000"/>
                </a:solidFill>
              </a:rPr>
              <a:t>fp</a:t>
            </a:r>
            <a:r>
              <a:rPr lang="en-US" sz="2800" dirty="0" smtClean="0"/>
              <a:t>) </a:t>
            </a:r>
            <a:r>
              <a:rPr lang="en-US" altLang="en-US" sz="2800" dirty="0">
                <a:solidFill>
                  <a:srgbClr val="000000"/>
                </a:solidFill>
                <a:ea typeface="Times New Roman" panose="02020603050405020304" pitchFamily="18" charset="0"/>
                <a:cs typeface="MinionPro-Regular" charset="0"/>
              </a:rPr>
              <a:t>points to the first word in the currently executing procedure’s stack frame</a:t>
            </a:r>
            <a:r>
              <a:rPr lang="en-US" altLang="en-US" sz="2800" dirty="0" smtClean="0">
                <a:solidFill>
                  <a:srgbClr val="000000"/>
                </a:solidFill>
                <a:ea typeface="Times New Roman" panose="02020603050405020304" pitchFamily="18" charset="0"/>
                <a:cs typeface="MinionPro-Regular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ea typeface="Times New Roman" panose="02020603050405020304" pitchFamily="18" charset="0"/>
                <a:cs typeface="MinionPro-Regular" charset="0"/>
              </a:rPr>
              <a:t>The stack pointer (</a:t>
            </a:r>
            <a:r>
              <a:rPr lang="en-US" altLang="en-US" sz="2800" dirty="0">
                <a:solidFill>
                  <a:srgbClr val="FF0000"/>
                </a:solidFill>
                <a:ea typeface="Times New Roman" panose="02020603050405020304" pitchFamily="18" charset="0"/>
                <a:cs typeface="LetterGothicStd" charset="0"/>
              </a:rPr>
              <a:t>$</a:t>
            </a:r>
            <a:r>
              <a:rPr lang="en-US" altLang="en-US" sz="2800" dirty="0" err="1">
                <a:solidFill>
                  <a:srgbClr val="FF0000"/>
                </a:solidFill>
                <a:ea typeface="Times New Roman" panose="02020603050405020304" pitchFamily="18" charset="0"/>
                <a:cs typeface="LetterGothicStd" charset="0"/>
              </a:rPr>
              <a:t>sp</a:t>
            </a:r>
            <a:r>
              <a:rPr lang="en-US" altLang="en-US" sz="2800" dirty="0">
                <a:solidFill>
                  <a:srgbClr val="000000"/>
                </a:solidFill>
                <a:ea typeface="Times New Roman" panose="02020603050405020304" pitchFamily="18" charset="0"/>
                <a:cs typeface="MinionPro-Regular" charset="0"/>
              </a:rPr>
              <a:t>) points to the last word of the </a:t>
            </a:r>
            <a:r>
              <a:rPr lang="en-US" altLang="en-US" sz="2800" dirty="0" smtClean="0">
                <a:solidFill>
                  <a:srgbClr val="000000"/>
                </a:solidFill>
                <a:ea typeface="Times New Roman" panose="02020603050405020304" pitchFamily="18" charset="0"/>
                <a:cs typeface="MinionPro-Regular" charset="0"/>
              </a:rPr>
              <a:t>frame.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211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26" name="Rectangle 54"/>
          <p:cNvSpPr>
            <a:spLocks noChangeArrowheads="1"/>
          </p:cNvSpPr>
          <p:nvPr/>
        </p:nvSpPr>
        <p:spPr bwMode="auto">
          <a:xfrm>
            <a:off x="8001000" y="1600200"/>
            <a:ext cx="2438400" cy="2819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Procedure Call Mechanics</a:t>
            </a:r>
          </a:p>
        </p:txBody>
      </p:sp>
      <p:sp>
        <p:nvSpPr>
          <p:cNvPr id="207878" name="Rectangle 6"/>
          <p:cNvSpPr>
            <a:spLocks noChangeArrowheads="1"/>
          </p:cNvSpPr>
          <p:nvPr/>
        </p:nvSpPr>
        <p:spPr bwMode="auto">
          <a:xfrm>
            <a:off x="2971800" y="1828800"/>
            <a:ext cx="1295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/>
              <a:t>Old Stack Frame</a:t>
            </a:r>
          </a:p>
        </p:txBody>
      </p:sp>
      <p:sp>
        <p:nvSpPr>
          <p:cNvPr id="207879" name="Rectangle 7"/>
          <p:cNvSpPr>
            <a:spLocks noChangeArrowheads="1"/>
          </p:cNvSpPr>
          <p:nvPr/>
        </p:nvSpPr>
        <p:spPr bwMode="auto">
          <a:xfrm>
            <a:off x="2971800" y="2590800"/>
            <a:ext cx="1295400" cy="320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80" name="Rectangle 8"/>
          <p:cNvSpPr>
            <a:spLocks noChangeArrowheads="1"/>
          </p:cNvSpPr>
          <p:nvPr/>
        </p:nvSpPr>
        <p:spPr bwMode="auto">
          <a:xfrm>
            <a:off x="5943600" y="2667000"/>
            <a:ext cx="1295400" cy="320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81" name="Rectangle 9"/>
          <p:cNvSpPr>
            <a:spLocks noChangeArrowheads="1"/>
          </p:cNvSpPr>
          <p:nvPr/>
        </p:nvSpPr>
        <p:spPr bwMode="auto">
          <a:xfrm>
            <a:off x="5943600" y="1905000"/>
            <a:ext cx="1295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82" name="Rectangle 10"/>
          <p:cNvSpPr>
            <a:spLocks noChangeArrowheads="1"/>
          </p:cNvSpPr>
          <p:nvPr/>
        </p:nvSpPr>
        <p:spPr bwMode="auto">
          <a:xfrm>
            <a:off x="5943600" y="2667000"/>
            <a:ext cx="12954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/>
              <a:t>arg registers</a:t>
            </a:r>
          </a:p>
        </p:txBody>
      </p:sp>
      <p:sp>
        <p:nvSpPr>
          <p:cNvPr id="207883" name="Rectangle 11"/>
          <p:cNvSpPr>
            <a:spLocks noChangeArrowheads="1"/>
          </p:cNvSpPr>
          <p:nvPr/>
        </p:nvSpPr>
        <p:spPr bwMode="auto">
          <a:xfrm>
            <a:off x="5943600" y="3048000"/>
            <a:ext cx="12954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/>
              <a:t>return address</a:t>
            </a:r>
          </a:p>
        </p:txBody>
      </p:sp>
      <p:sp>
        <p:nvSpPr>
          <p:cNvPr id="207884" name="Rectangle 12"/>
          <p:cNvSpPr>
            <a:spLocks noChangeArrowheads="1"/>
          </p:cNvSpPr>
          <p:nvPr/>
        </p:nvSpPr>
        <p:spPr bwMode="auto">
          <a:xfrm>
            <a:off x="5943600" y="3429000"/>
            <a:ext cx="12954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/>
              <a:t>Saved registers</a:t>
            </a:r>
          </a:p>
        </p:txBody>
      </p:sp>
      <p:sp>
        <p:nvSpPr>
          <p:cNvPr id="207885" name="Rectangle 13"/>
          <p:cNvSpPr>
            <a:spLocks noChangeArrowheads="1"/>
          </p:cNvSpPr>
          <p:nvPr/>
        </p:nvSpPr>
        <p:spPr bwMode="auto">
          <a:xfrm>
            <a:off x="5943600" y="3810000"/>
            <a:ext cx="1295400" cy="6096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/>
              <a:t>local variables</a:t>
            </a:r>
          </a:p>
        </p:txBody>
      </p:sp>
      <p:sp>
        <p:nvSpPr>
          <p:cNvPr id="207886" name="Line 14"/>
          <p:cNvSpPr>
            <a:spLocks noChangeShapeType="1"/>
          </p:cNvSpPr>
          <p:nvPr/>
        </p:nvSpPr>
        <p:spPr bwMode="auto">
          <a:xfrm>
            <a:off x="2209800" y="1828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887" name="Line 15"/>
          <p:cNvSpPr>
            <a:spLocks noChangeShapeType="1"/>
          </p:cNvSpPr>
          <p:nvPr/>
        </p:nvSpPr>
        <p:spPr bwMode="auto">
          <a:xfrm>
            <a:off x="2209800" y="2590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888" name="Line 16"/>
          <p:cNvSpPr>
            <a:spLocks noChangeShapeType="1"/>
          </p:cNvSpPr>
          <p:nvPr/>
        </p:nvSpPr>
        <p:spPr bwMode="auto">
          <a:xfrm>
            <a:off x="5181600" y="2667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889" name="Line 17"/>
          <p:cNvSpPr>
            <a:spLocks noChangeShapeType="1"/>
          </p:cNvSpPr>
          <p:nvPr/>
        </p:nvSpPr>
        <p:spPr bwMode="auto">
          <a:xfrm>
            <a:off x="5181600" y="4419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890" name="AutoShape 18"/>
          <p:cNvSpPr>
            <a:spLocks/>
          </p:cNvSpPr>
          <p:nvPr/>
        </p:nvSpPr>
        <p:spPr bwMode="auto">
          <a:xfrm>
            <a:off x="5410200" y="2667000"/>
            <a:ext cx="304800" cy="1752600"/>
          </a:xfrm>
          <a:prstGeom prst="leftBrace">
            <a:avLst>
              <a:gd name="adj1" fmla="val 479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91" name="Text Box 19"/>
          <p:cNvSpPr txBox="1">
            <a:spLocks noChangeArrowheads="1"/>
          </p:cNvSpPr>
          <p:nvPr/>
        </p:nvSpPr>
        <p:spPr bwMode="auto">
          <a:xfrm>
            <a:off x="4343400" y="32766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/>
              <a:t>New Stack </a:t>
            </a:r>
          </a:p>
          <a:p>
            <a:r>
              <a:rPr lang="en-US" sz="1200"/>
              <a:t>Frame</a:t>
            </a:r>
          </a:p>
        </p:txBody>
      </p:sp>
      <p:sp>
        <p:nvSpPr>
          <p:cNvPr id="207892" name="Text Box 20"/>
          <p:cNvSpPr txBox="1">
            <a:spLocks noChangeArrowheads="1"/>
          </p:cNvSpPr>
          <p:nvPr/>
        </p:nvSpPr>
        <p:spPr bwMode="auto">
          <a:xfrm>
            <a:off x="4800600" y="2438401"/>
            <a:ext cx="3898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/>
              <a:t>$fp</a:t>
            </a:r>
          </a:p>
        </p:txBody>
      </p:sp>
      <p:sp>
        <p:nvSpPr>
          <p:cNvPr id="207893" name="Text Box 21"/>
          <p:cNvSpPr txBox="1">
            <a:spLocks noChangeArrowheads="1"/>
          </p:cNvSpPr>
          <p:nvPr/>
        </p:nvSpPr>
        <p:spPr bwMode="auto">
          <a:xfrm>
            <a:off x="1905000" y="1524001"/>
            <a:ext cx="3898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/>
              <a:t>$fp</a:t>
            </a:r>
          </a:p>
        </p:txBody>
      </p:sp>
      <p:sp>
        <p:nvSpPr>
          <p:cNvPr id="207896" name="Text Box 24"/>
          <p:cNvSpPr txBox="1">
            <a:spLocks noChangeArrowheads="1"/>
          </p:cNvSpPr>
          <p:nvPr/>
        </p:nvSpPr>
        <p:spPr bwMode="auto">
          <a:xfrm>
            <a:off x="1906588" y="2286001"/>
            <a:ext cx="40427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/>
              <a:t>$sp</a:t>
            </a:r>
          </a:p>
        </p:txBody>
      </p:sp>
      <p:sp>
        <p:nvSpPr>
          <p:cNvPr id="207897" name="Text Box 25"/>
          <p:cNvSpPr txBox="1">
            <a:spLocks noChangeArrowheads="1"/>
          </p:cNvSpPr>
          <p:nvPr/>
        </p:nvSpPr>
        <p:spPr bwMode="auto">
          <a:xfrm>
            <a:off x="4800600" y="4144964"/>
            <a:ext cx="40427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/>
              <a:t>$sp</a:t>
            </a:r>
          </a:p>
        </p:txBody>
      </p:sp>
      <p:sp>
        <p:nvSpPr>
          <p:cNvPr id="207898" name="Text Box 26"/>
          <p:cNvSpPr txBox="1">
            <a:spLocks noChangeArrowheads="1"/>
          </p:cNvSpPr>
          <p:nvPr/>
        </p:nvSpPr>
        <p:spPr bwMode="auto">
          <a:xfrm>
            <a:off x="1981201" y="5867401"/>
            <a:ext cx="97552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/>
              <a:t>Low Address</a:t>
            </a:r>
          </a:p>
        </p:txBody>
      </p:sp>
      <p:sp>
        <p:nvSpPr>
          <p:cNvPr id="207899" name="Text Box 27"/>
          <p:cNvSpPr txBox="1">
            <a:spLocks noChangeArrowheads="1"/>
          </p:cNvSpPr>
          <p:nvPr/>
        </p:nvSpPr>
        <p:spPr bwMode="auto">
          <a:xfrm>
            <a:off x="1676400" y="1295401"/>
            <a:ext cx="100335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/>
              <a:t>High Address</a:t>
            </a:r>
          </a:p>
        </p:txBody>
      </p:sp>
      <p:sp>
        <p:nvSpPr>
          <p:cNvPr id="207901" name="Rectangle 29"/>
          <p:cNvSpPr>
            <a:spLocks noChangeArrowheads="1"/>
          </p:cNvSpPr>
          <p:nvPr/>
        </p:nvSpPr>
        <p:spPr bwMode="auto">
          <a:xfrm>
            <a:off x="8686800" y="5105400"/>
            <a:ext cx="533400" cy="533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anchor="ctr"/>
          <a:lstStyle/>
          <a:p>
            <a:r>
              <a:rPr lang="en-US" sz="900" dirty="0"/>
              <a:t>compiler</a:t>
            </a:r>
          </a:p>
        </p:txBody>
      </p:sp>
      <p:sp>
        <p:nvSpPr>
          <p:cNvPr id="207902" name="Rectangle 30"/>
          <p:cNvSpPr>
            <a:spLocks noChangeArrowheads="1"/>
          </p:cNvSpPr>
          <p:nvPr/>
        </p:nvSpPr>
        <p:spPr bwMode="auto">
          <a:xfrm>
            <a:off x="8686800" y="5638800"/>
            <a:ext cx="533400" cy="152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/>
              <a:t>ISA</a:t>
            </a:r>
          </a:p>
        </p:txBody>
      </p:sp>
      <p:sp>
        <p:nvSpPr>
          <p:cNvPr id="207903" name="Rectangle 31"/>
          <p:cNvSpPr>
            <a:spLocks noChangeArrowheads="1"/>
          </p:cNvSpPr>
          <p:nvPr/>
        </p:nvSpPr>
        <p:spPr bwMode="auto">
          <a:xfrm>
            <a:off x="8686800" y="5791200"/>
            <a:ext cx="533400" cy="304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/>
              <a:t>HW</a:t>
            </a:r>
          </a:p>
        </p:txBody>
      </p:sp>
      <p:sp>
        <p:nvSpPr>
          <p:cNvPr id="207904" name="Line 32"/>
          <p:cNvSpPr>
            <a:spLocks noChangeShapeType="1"/>
          </p:cNvSpPr>
          <p:nvPr/>
        </p:nvSpPr>
        <p:spPr bwMode="auto">
          <a:xfrm flipH="1">
            <a:off x="9220200" y="5410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905" name="Line 33"/>
          <p:cNvSpPr>
            <a:spLocks noChangeShapeType="1"/>
          </p:cNvSpPr>
          <p:nvPr/>
        </p:nvSpPr>
        <p:spPr bwMode="auto">
          <a:xfrm flipH="1">
            <a:off x="9220200" y="5943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906" name="Text Box 34"/>
          <p:cNvSpPr txBox="1">
            <a:spLocks noChangeArrowheads="1"/>
          </p:cNvSpPr>
          <p:nvPr/>
        </p:nvSpPr>
        <p:spPr bwMode="auto">
          <a:xfrm>
            <a:off x="9432925" y="5162551"/>
            <a:ext cx="63190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i="1"/>
              <a:t>compiler</a:t>
            </a:r>
          </a:p>
        </p:txBody>
      </p:sp>
      <p:sp>
        <p:nvSpPr>
          <p:cNvPr id="207907" name="Text Box 35"/>
          <p:cNvSpPr txBox="1">
            <a:spLocks noChangeArrowheads="1"/>
          </p:cNvSpPr>
          <p:nvPr/>
        </p:nvSpPr>
        <p:spPr bwMode="auto">
          <a:xfrm>
            <a:off x="9448801" y="5699126"/>
            <a:ext cx="74571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i="1"/>
              <a:t>addressing</a:t>
            </a:r>
          </a:p>
        </p:txBody>
      </p:sp>
      <p:sp>
        <p:nvSpPr>
          <p:cNvPr id="207909" name="Rectangle 37"/>
          <p:cNvSpPr>
            <a:spLocks noChangeArrowheads="1"/>
          </p:cNvSpPr>
          <p:nvPr/>
        </p:nvSpPr>
        <p:spPr bwMode="auto">
          <a:xfrm>
            <a:off x="8915400" y="1905000"/>
            <a:ext cx="1066800" cy="1066800"/>
          </a:xfrm>
          <a:prstGeom prst="rect">
            <a:avLst/>
          </a:prstGeom>
          <a:gradFill rotWithShape="1">
            <a:gsLst>
              <a:gs pos="0">
                <a:srgbClr val="008080"/>
              </a:gs>
              <a:gs pos="50000">
                <a:srgbClr val="008080">
                  <a:gamma/>
                  <a:tint val="0"/>
                  <a:invGamma/>
                </a:srgbClr>
              </a:gs>
              <a:gs pos="100000">
                <a:srgbClr val="00808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910" name="Rectangle 38"/>
          <p:cNvSpPr>
            <a:spLocks noChangeArrowheads="1"/>
          </p:cNvSpPr>
          <p:nvPr/>
        </p:nvSpPr>
        <p:spPr bwMode="auto">
          <a:xfrm>
            <a:off x="8915400" y="2971800"/>
            <a:ext cx="10668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911" name="Rectangle 39"/>
          <p:cNvSpPr>
            <a:spLocks noChangeArrowheads="1"/>
          </p:cNvSpPr>
          <p:nvPr/>
        </p:nvSpPr>
        <p:spPr bwMode="auto">
          <a:xfrm>
            <a:off x="8915400" y="3352800"/>
            <a:ext cx="10668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912" name="Rectangle 40"/>
          <p:cNvSpPr>
            <a:spLocks noChangeArrowheads="1"/>
          </p:cNvSpPr>
          <p:nvPr/>
        </p:nvSpPr>
        <p:spPr bwMode="auto">
          <a:xfrm>
            <a:off x="8915400" y="3733800"/>
            <a:ext cx="1066800" cy="3810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913" name="Line 41"/>
          <p:cNvSpPr>
            <a:spLocks noChangeShapeType="1"/>
          </p:cNvSpPr>
          <p:nvPr/>
        </p:nvSpPr>
        <p:spPr bwMode="auto">
          <a:xfrm>
            <a:off x="8458200" y="1981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914" name="Line 42"/>
          <p:cNvSpPr>
            <a:spLocks noChangeShapeType="1"/>
          </p:cNvSpPr>
          <p:nvPr/>
        </p:nvSpPr>
        <p:spPr bwMode="auto">
          <a:xfrm>
            <a:off x="8458200" y="3352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915" name="Line 43"/>
          <p:cNvSpPr>
            <a:spLocks noChangeShapeType="1"/>
          </p:cNvSpPr>
          <p:nvPr/>
        </p:nvSpPr>
        <p:spPr bwMode="auto">
          <a:xfrm>
            <a:off x="84582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916" name="Text Box 44"/>
          <p:cNvSpPr txBox="1">
            <a:spLocks noChangeArrowheads="1"/>
          </p:cNvSpPr>
          <p:nvPr/>
        </p:nvSpPr>
        <p:spPr bwMode="auto">
          <a:xfrm>
            <a:off x="8077200" y="3048001"/>
            <a:ext cx="41549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/>
              <a:t>$gp</a:t>
            </a:r>
          </a:p>
        </p:txBody>
      </p:sp>
      <p:sp>
        <p:nvSpPr>
          <p:cNvPr id="207917" name="Text Box 45"/>
          <p:cNvSpPr txBox="1">
            <a:spLocks noChangeArrowheads="1"/>
          </p:cNvSpPr>
          <p:nvPr/>
        </p:nvSpPr>
        <p:spPr bwMode="auto">
          <a:xfrm>
            <a:off x="8139113" y="3505201"/>
            <a:ext cx="34657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/>
              <a:t>PC</a:t>
            </a:r>
          </a:p>
        </p:txBody>
      </p:sp>
      <p:sp>
        <p:nvSpPr>
          <p:cNvPr id="207918" name="Text Box 46"/>
          <p:cNvSpPr txBox="1">
            <a:spLocks noChangeArrowheads="1"/>
          </p:cNvSpPr>
          <p:nvPr/>
        </p:nvSpPr>
        <p:spPr bwMode="auto">
          <a:xfrm>
            <a:off x="8078788" y="1752601"/>
            <a:ext cx="40427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/>
              <a:t>$sp</a:t>
            </a:r>
          </a:p>
        </p:txBody>
      </p:sp>
      <p:sp>
        <p:nvSpPr>
          <p:cNvPr id="207919" name="Text Box 47"/>
          <p:cNvSpPr txBox="1">
            <a:spLocks noChangeArrowheads="1"/>
          </p:cNvSpPr>
          <p:nvPr/>
        </p:nvSpPr>
        <p:spPr bwMode="auto">
          <a:xfrm>
            <a:off x="9144000" y="1905001"/>
            <a:ext cx="45076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/>
              <a:t>stack</a:t>
            </a:r>
          </a:p>
        </p:txBody>
      </p:sp>
      <p:sp>
        <p:nvSpPr>
          <p:cNvPr id="207920" name="Text Box 48"/>
          <p:cNvSpPr txBox="1">
            <a:spLocks noChangeArrowheads="1"/>
          </p:cNvSpPr>
          <p:nvPr/>
        </p:nvSpPr>
        <p:spPr bwMode="auto">
          <a:xfrm>
            <a:off x="8915401" y="2727326"/>
            <a:ext cx="88517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/>
              <a:t>dynamic data</a:t>
            </a:r>
          </a:p>
        </p:txBody>
      </p:sp>
      <p:sp>
        <p:nvSpPr>
          <p:cNvPr id="207921" name="Text Box 49"/>
          <p:cNvSpPr txBox="1">
            <a:spLocks noChangeArrowheads="1"/>
          </p:cNvSpPr>
          <p:nvPr/>
        </p:nvSpPr>
        <p:spPr bwMode="auto">
          <a:xfrm>
            <a:off x="8991601" y="3032126"/>
            <a:ext cx="72648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/>
              <a:t>static data</a:t>
            </a:r>
          </a:p>
        </p:txBody>
      </p:sp>
      <p:sp>
        <p:nvSpPr>
          <p:cNvPr id="207922" name="Text Box 50"/>
          <p:cNvSpPr txBox="1">
            <a:spLocks noChangeArrowheads="1"/>
          </p:cNvSpPr>
          <p:nvPr/>
        </p:nvSpPr>
        <p:spPr bwMode="auto">
          <a:xfrm>
            <a:off x="9220200" y="3413126"/>
            <a:ext cx="39145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/>
              <a:t>text</a:t>
            </a:r>
          </a:p>
        </p:txBody>
      </p:sp>
      <p:sp>
        <p:nvSpPr>
          <p:cNvPr id="207923" name="Text Box 51"/>
          <p:cNvSpPr txBox="1">
            <a:spLocks noChangeArrowheads="1"/>
          </p:cNvSpPr>
          <p:nvPr/>
        </p:nvSpPr>
        <p:spPr bwMode="auto">
          <a:xfrm>
            <a:off x="9067800" y="3794126"/>
            <a:ext cx="64152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/>
              <a:t>reserved</a:t>
            </a:r>
          </a:p>
        </p:txBody>
      </p:sp>
      <p:sp>
        <p:nvSpPr>
          <p:cNvPr id="207924" name="Line 52"/>
          <p:cNvSpPr>
            <a:spLocks noChangeShapeType="1"/>
          </p:cNvSpPr>
          <p:nvPr/>
        </p:nvSpPr>
        <p:spPr bwMode="auto">
          <a:xfrm>
            <a:off x="9448800" y="2133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925" name="Line 53"/>
          <p:cNvSpPr>
            <a:spLocks noChangeShapeType="1"/>
          </p:cNvSpPr>
          <p:nvPr/>
        </p:nvSpPr>
        <p:spPr bwMode="auto">
          <a:xfrm flipV="1">
            <a:off x="9448800" y="2514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927" name="Text Box 55"/>
          <p:cNvSpPr txBox="1">
            <a:spLocks noChangeArrowheads="1"/>
          </p:cNvSpPr>
          <p:nvPr/>
        </p:nvSpPr>
        <p:spPr bwMode="auto">
          <a:xfrm>
            <a:off x="7924801" y="1371601"/>
            <a:ext cx="158889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i="1"/>
              <a:t>System Wide Memory Map</a:t>
            </a:r>
          </a:p>
        </p:txBody>
      </p:sp>
      <p:sp>
        <p:nvSpPr>
          <p:cNvPr id="207928" name="AutoShape 56"/>
          <p:cNvSpPr>
            <a:spLocks noChangeArrowheads="1"/>
          </p:cNvSpPr>
          <p:nvPr/>
        </p:nvSpPr>
        <p:spPr bwMode="auto">
          <a:xfrm rot="1882380">
            <a:off x="4267200" y="2590800"/>
            <a:ext cx="838200" cy="304800"/>
          </a:xfrm>
          <a:prstGeom prst="rightArrow">
            <a:avLst>
              <a:gd name="adj1" fmla="val 50000"/>
              <a:gd name="adj2" fmla="val 68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7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0" y="228600"/>
            <a:ext cx="67056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the Stack Frame</a:t>
            </a:r>
          </a:p>
        </p:txBody>
      </p:sp>
      <p:sp>
        <p:nvSpPr>
          <p:cNvPr id="227393" name="Rectangle 65"/>
          <p:cNvSpPr>
            <a:spLocks noChangeArrowheads="1"/>
          </p:cNvSpPr>
          <p:nvPr/>
        </p:nvSpPr>
        <p:spPr bwMode="auto">
          <a:xfrm>
            <a:off x="6553200" y="1219201"/>
            <a:ext cx="17532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sz="2000" b="1" dirty="0">
                <a:solidFill>
                  <a:srgbClr val="000000"/>
                </a:solidFill>
                <a:latin typeface="Arial" charset="0"/>
              </a:rPr>
              <a:t>Call Sequence</a:t>
            </a:r>
            <a:endParaRPr lang="en-US" sz="2000" b="1" dirty="0">
              <a:latin typeface="Arial" charset="0"/>
            </a:endParaRPr>
          </a:p>
        </p:txBody>
      </p:sp>
      <p:sp>
        <p:nvSpPr>
          <p:cNvPr id="227394" name="Rectangle 66"/>
          <p:cNvSpPr>
            <a:spLocks noChangeArrowheads="1"/>
          </p:cNvSpPr>
          <p:nvPr/>
        </p:nvSpPr>
        <p:spPr bwMode="auto">
          <a:xfrm>
            <a:off x="6699250" y="1600201"/>
            <a:ext cx="26588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sz="2000" dirty="0">
                <a:solidFill>
                  <a:srgbClr val="000000"/>
                </a:solidFill>
                <a:latin typeface="Times New Roman" charset="0"/>
              </a:rPr>
              <a:t>1. place excess arguments</a:t>
            </a:r>
            <a:endParaRPr lang="en-US" sz="2000" dirty="0">
              <a:latin typeface="Times New Roman" charset="0"/>
            </a:endParaRPr>
          </a:p>
        </p:txBody>
      </p:sp>
      <p:sp>
        <p:nvSpPr>
          <p:cNvPr id="227395" name="Rectangle 67"/>
          <p:cNvSpPr>
            <a:spLocks noChangeArrowheads="1"/>
          </p:cNvSpPr>
          <p:nvPr/>
        </p:nvSpPr>
        <p:spPr bwMode="auto">
          <a:xfrm>
            <a:off x="6699250" y="1905001"/>
            <a:ext cx="279861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sz="2000" dirty="0">
                <a:solidFill>
                  <a:srgbClr val="000000"/>
                </a:solidFill>
                <a:latin typeface="Times New Roman" charset="0"/>
              </a:rPr>
              <a:t>2. save caller save registers</a:t>
            </a:r>
            <a:endParaRPr lang="en-US" sz="2000" dirty="0">
              <a:latin typeface="Times New Roman" charset="0"/>
            </a:endParaRPr>
          </a:p>
        </p:txBody>
      </p:sp>
      <p:sp>
        <p:nvSpPr>
          <p:cNvPr id="227396" name="Rectangle 68"/>
          <p:cNvSpPr>
            <a:spLocks noChangeArrowheads="1"/>
          </p:cNvSpPr>
          <p:nvPr/>
        </p:nvSpPr>
        <p:spPr bwMode="auto">
          <a:xfrm>
            <a:off x="6699250" y="2209801"/>
            <a:ext cx="212247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sz="2000" dirty="0">
                <a:solidFill>
                  <a:srgbClr val="000000"/>
                </a:solidFill>
                <a:latin typeface="Times New Roman" charset="0"/>
              </a:rPr>
              <a:t>    ($a0-$a3, $t0-$t9)</a:t>
            </a:r>
            <a:endParaRPr lang="en-US" sz="2000" dirty="0">
              <a:latin typeface="Times New Roman" charset="0"/>
            </a:endParaRPr>
          </a:p>
        </p:txBody>
      </p:sp>
      <p:sp>
        <p:nvSpPr>
          <p:cNvPr id="227397" name="Rectangle 69"/>
          <p:cNvSpPr>
            <a:spLocks noChangeArrowheads="1"/>
          </p:cNvSpPr>
          <p:nvPr/>
        </p:nvSpPr>
        <p:spPr bwMode="auto">
          <a:xfrm>
            <a:off x="6699250" y="2514601"/>
            <a:ext cx="5128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sz="2000" dirty="0">
                <a:solidFill>
                  <a:srgbClr val="000000"/>
                </a:solidFill>
                <a:latin typeface="Times New Roman" charset="0"/>
              </a:rPr>
              <a:t>3. </a:t>
            </a:r>
            <a:r>
              <a:rPr lang="en-US" sz="2000" dirty="0" err="1">
                <a:solidFill>
                  <a:srgbClr val="000000"/>
                </a:solidFill>
                <a:latin typeface="Times New Roman" charset="0"/>
              </a:rPr>
              <a:t>jal</a:t>
            </a:r>
            <a:endParaRPr lang="en-US" sz="2000" dirty="0">
              <a:latin typeface="Times New Roman" charset="0"/>
            </a:endParaRPr>
          </a:p>
        </p:txBody>
      </p:sp>
      <p:sp>
        <p:nvSpPr>
          <p:cNvPr id="227398" name="Rectangle 70"/>
          <p:cNvSpPr>
            <a:spLocks noChangeArrowheads="1"/>
          </p:cNvSpPr>
          <p:nvPr/>
        </p:nvSpPr>
        <p:spPr bwMode="auto">
          <a:xfrm>
            <a:off x="6699250" y="2816424"/>
            <a:ext cx="23083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sz="2000" dirty="0">
                <a:solidFill>
                  <a:srgbClr val="000000"/>
                </a:solidFill>
                <a:latin typeface="Times New Roman" charset="0"/>
              </a:rPr>
              <a:t>4. allocate stack frame</a:t>
            </a:r>
            <a:endParaRPr lang="en-US" sz="2000" dirty="0">
              <a:latin typeface="Times New Roman" charset="0"/>
            </a:endParaRPr>
          </a:p>
        </p:txBody>
      </p:sp>
      <p:sp>
        <p:nvSpPr>
          <p:cNvPr id="227399" name="Rectangle 71"/>
          <p:cNvSpPr>
            <a:spLocks noChangeArrowheads="1"/>
          </p:cNvSpPr>
          <p:nvPr/>
        </p:nvSpPr>
        <p:spPr bwMode="auto">
          <a:xfrm>
            <a:off x="6699251" y="3048001"/>
            <a:ext cx="288540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sz="2000" dirty="0">
                <a:solidFill>
                  <a:srgbClr val="000000"/>
                </a:solidFill>
                <a:latin typeface="Times New Roman" charset="0"/>
              </a:rPr>
              <a:t>5. save </a:t>
            </a:r>
            <a:r>
              <a:rPr lang="en-US" sz="2000" dirty="0" err="1">
                <a:solidFill>
                  <a:srgbClr val="000000"/>
                </a:solidFill>
                <a:latin typeface="Times New Roman" charset="0"/>
              </a:rPr>
              <a:t>callee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</a:rPr>
              <a:t> save registers </a:t>
            </a:r>
            <a:endParaRPr lang="en-US" sz="2000" dirty="0">
              <a:latin typeface="Times New Roman" charset="0"/>
            </a:endParaRPr>
          </a:p>
        </p:txBody>
      </p:sp>
      <p:sp>
        <p:nvSpPr>
          <p:cNvPr id="227400" name="Rectangle 72"/>
          <p:cNvSpPr>
            <a:spLocks noChangeArrowheads="1"/>
          </p:cNvSpPr>
          <p:nvPr/>
        </p:nvSpPr>
        <p:spPr bwMode="auto">
          <a:xfrm>
            <a:off x="6699251" y="3322639"/>
            <a:ext cx="215115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sz="2000">
                <a:solidFill>
                  <a:srgbClr val="000000"/>
                </a:solidFill>
                <a:latin typeface="Times New Roman" charset="0"/>
              </a:rPr>
              <a:t>    ($s0-$s9, $fp, $ra)</a:t>
            </a:r>
            <a:endParaRPr lang="en-US" sz="2000">
              <a:latin typeface="Times New Roman" charset="0"/>
            </a:endParaRPr>
          </a:p>
        </p:txBody>
      </p:sp>
      <p:sp>
        <p:nvSpPr>
          <p:cNvPr id="227401" name="Rectangle 73"/>
          <p:cNvSpPr>
            <a:spLocks noChangeArrowheads="1"/>
          </p:cNvSpPr>
          <p:nvPr/>
        </p:nvSpPr>
        <p:spPr bwMode="auto">
          <a:xfrm>
            <a:off x="6699250" y="3578424"/>
            <a:ext cx="19364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sz="2000" dirty="0">
                <a:solidFill>
                  <a:srgbClr val="000000"/>
                </a:solidFill>
                <a:latin typeface="Times New Roman" charset="0"/>
              </a:rPr>
              <a:t>6 set frame pointer</a:t>
            </a:r>
            <a:endParaRPr lang="en-US" sz="2000" dirty="0">
              <a:latin typeface="Times New Roman" charset="0"/>
            </a:endParaRPr>
          </a:p>
        </p:txBody>
      </p:sp>
      <p:sp>
        <p:nvSpPr>
          <p:cNvPr id="227402" name="Rectangle 74"/>
          <p:cNvSpPr>
            <a:spLocks noChangeArrowheads="1"/>
          </p:cNvSpPr>
          <p:nvPr/>
        </p:nvSpPr>
        <p:spPr bwMode="auto">
          <a:xfrm>
            <a:off x="6629401" y="3973711"/>
            <a:ext cx="82642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sz="2000" b="1">
                <a:solidFill>
                  <a:srgbClr val="000000"/>
                </a:solidFill>
                <a:latin typeface="Arial" charset="0"/>
              </a:rPr>
              <a:t>Return</a:t>
            </a:r>
            <a:endParaRPr lang="en-US" sz="2000" b="1">
              <a:latin typeface="Arial" charset="0"/>
            </a:endParaRPr>
          </a:p>
        </p:txBody>
      </p:sp>
      <p:sp>
        <p:nvSpPr>
          <p:cNvPr id="227403" name="Rectangle 75"/>
          <p:cNvSpPr>
            <a:spLocks noChangeArrowheads="1"/>
          </p:cNvSpPr>
          <p:nvPr/>
        </p:nvSpPr>
        <p:spPr bwMode="auto">
          <a:xfrm>
            <a:off x="6699251" y="4264224"/>
            <a:ext cx="345685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sz="2000">
                <a:solidFill>
                  <a:srgbClr val="000000"/>
                </a:solidFill>
                <a:latin typeface="Times New Roman" charset="0"/>
              </a:rPr>
              <a:t>1. place function argument in $v0</a:t>
            </a:r>
            <a:endParaRPr lang="en-US" sz="2000">
              <a:latin typeface="Times New Roman" charset="0"/>
            </a:endParaRPr>
          </a:p>
        </p:txBody>
      </p:sp>
      <p:sp>
        <p:nvSpPr>
          <p:cNvPr id="227404" name="Rectangle 76"/>
          <p:cNvSpPr>
            <a:spLocks noChangeArrowheads="1"/>
          </p:cNvSpPr>
          <p:nvPr/>
        </p:nvSpPr>
        <p:spPr bwMode="auto">
          <a:xfrm>
            <a:off x="6699251" y="4569024"/>
            <a:ext cx="30691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sz="2000" dirty="0">
                <a:solidFill>
                  <a:srgbClr val="000000"/>
                </a:solidFill>
                <a:latin typeface="Times New Roman" charset="0"/>
              </a:rPr>
              <a:t>2. restore </a:t>
            </a:r>
            <a:r>
              <a:rPr lang="en-US" sz="2000" dirty="0" err="1">
                <a:solidFill>
                  <a:srgbClr val="000000"/>
                </a:solidFill>
                <a:latin typeface="Times New Roman" charset="0"/>
              </a:rPr>
              <a:t>callee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</a:rPr>
              <a:t> save registers</a:t>
            </a:r>
            <a:endParaRPr lang="en-US" sz="2000" dirty="0">
              <a:latin typeface="Times New Roman" charset="0"/>
            </a:endParaRPr>
          </a:p>
        </p:txBody>
      </p:sp>
      <p:sp>
        <p:nvSpPr>
          <p:cNvPr id="227405" name="Rectangle 77"/>
          <p:cNvSpPr>
            <a:spLocks noChangeArrowheads="1"/>
          </p:cNvSpPr>
          <p:nvPr/>
        </p:nvSpPr>
        <p:spPr bwMode="auto">
          <a:xfrm>
            <a:off x="6699250" y="4873824"/>
            <a:ext cx="136029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sz="2000" dirty="0">
                <a:solidFill>
                  <a:srgbClr val="000000"/>
                </a:solidFill>
                <a:latin typeface="Times New Roman" charset="0"/>
              </a:rPr>
              <a:t>3. restore $</a:t>
            </a:r>
            <a:r>
              <a:rPr lang="en-US" sz="2000" dirty="0" err="1">
                <a:solidFill>
                  <a:srgbClr val="000000"/>
                </a:solidFill>
                <a:latin typeface="Times New Roman" charset="0"/>
              </a:rPr>
              <a:t>fp</a:t>
            </a:r>
            <a:endParaRPr lang="en-US" sz="2000" dirty="0">
              <a:latin typeface="Times New Roman" charset="0"/>
            </a:endParaRPr>
          </a:p>
        </p:txBody>
      </p:sp>
      <p:sp>
        <p:nvSpPr>
          <p:cNvPr id="227406" name="Rectangle 78"/>
          <p:cNvSpPr>
            <a:spLocks noChangeArrowheads="1"/>
          </p:cNvSpPr>
          <p:nvPr/>
        </p:nvSpPr>
        <p:spPr bwMode="auto">
          <a:xfrm>
            <a:off x="6699250" y="5178624"/>
            <a:ext cx="13080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sz="2000" dirty="0">
                <a:solidFill>
                  <a:srgbClr val="000000"/>
                </a:solidFill>
                <a:latin typeface="Times New Roman" charset="0"/>
              </a:rPr>
              <a:t>4. pop frame</a:t>
            </a:r>
            <a:endParaRPr lang="en-US" sz="2000" dirty="0">
              <a:latin typeface="Times New Roman" charset="0"/>
            </a:endParaRPr>
          </a:p>
        </p:txBody>
      </p:sp>
      <p:sp>
        <p:nvSpPr>
          <p:cNvPr id="227407" name="Rectangle 79"/>
          <p:cNvSpPr>
            <a:spLocks noChangeArrowheads="1"/>
          </p:cNvSpPr>
          <p:nvPr/>
        </p:nvSpPr>
        <p:spPr bwMode="auto">
          <a:xfrm>
            <a:off x="6699250" y="5483424"/>
            <a:ext cx="86199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sz="2000" dirty="0">
                <a:solidFill>
                  <a:srgbClr val="000000"/>
                </a:solidFill>
                <a:latin typeface="Times New Roman" charset="0"/>
              </a:rPr>
              <a:t>5. </a:t>
            </a:r>
            <a:r>
              <a:rPr lang="en-US" sz="2000" dirty="0" err="1">
                <a:solidFill>
                  <a:srgbClr val="000000"/>
                </a:solidFill>
                <a:latin typeface="Times New Roman" charset="0"/>
              </a:rPr>
              <a:t>jr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</a:rPr>
              <a:t> $31</a:t>
            </a:r>
            <a:endParaRPr lang="en-US" sz="2000" dirty="0">
              <a:latin typeface="Times New Roman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009402" y="1674911"/>
            <a:ext cx="8382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Verdana" pitchFamily="34" charset="0"/>
              </a:rPr>
              <a:t>arg</a:t>
            </a:r>
            <a:r>
              <a:rPr lang="en-US" sz="1400" dirty="0">
                <a:latin typeface="Verdana" pitchFamily="34" charset="0"/>
              </a:rPr>
              <a:t> 1</a:t>
            </a:r>
          </a:p>
        </p:txBody>
      </p:sp>
      <p:sp>
        <p:nvSpPr>
          <p:cNvPr id="78" name="Rectangle 77"/>
          <p:cNvSpPr/>
          <p:nvPr/>
        </p:nvSpPr>
        <p:spPr bwMode="auto">
          <a:xfrm>
            <a:off x="4009402" y="1979711"/>
            <a:ext cx="8382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Verdana" pitchFamily="34" charset="0"/>
              </a:rPr>
              <a:t>arg</a:t>
            </a:r>
            <a:r>
              <a:rPr lang="en-US" sz="1400" dirty="0">
                <a:latin typeface="Verdana" pitchFamily="34" charset="0"/>
              </a:rPr>
              <a:t> 2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4009402" y="2284511"/>
            <a:ext cx="8382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Verdana" pitchFamily="34" charset="0"/>
              </a:rPr>
              <a:t>..</a:t>
            </a:r>
          </a:p>
        </p:txBody>
      </p:sp>
      <p:sp>
        <p:nvSpPr>
          <p:cNvPr id="80" name="Rectangle 79"/>
          <p:cNvSpPr/>
          <p:nvPr/>
        </p:nvSpPr>
        <p:spPr bwMode="auto">
          <a:xfrm>
            <a:off x="4009402" y="2589311"/>
            <a:ext cx="838200" cy="8382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Verdana" pitchFamily="34" charset="0"/>
              </a:rPr>
              <a:t>callee</a:t>
            </a:r>
            <a:endParaRPr lang="en-US" sz="1400" dirty="0">
              <a:latin typeface="Verdana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Verdana" pitchFamily="34" charset="0"/>
              </a:rPr>
              <a:t>saved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Verdana" pitchFamily="34" charset="0"/>
              </a:rPr>
              <a:t>registers</a:t>
            </a:r>
          </a:p>
        </p:txBody>
      </p:sp>
      <p:sp>
        <p:nvSpPr>
          <p:cNvPr id="81" name="Rectangle 80"/>
          <p:cNvSpPr/>
          <p:nvPr/>
        </p:nvSpPr>
        <p:spPr bwMode="auto">
          <a:xfrm>
            <a:off x="4009402" y="3427511"/>
            <a:ext cx="838200" cy="8382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latin typeface="Verdana" pitchFamily="34" charset="0"/>
            </a:endParaRPr>
          </a:p>
          <a:p>
            <a:pPr algn="ctr"/>
            <a:r>
              <a:rPr lang="en-US" sz="1400" dirty="0">
                <a:latin typeface="Verdana" pitchFamily="34" charset="0"/>
              </a:rPr>
              <a:t>caller</a:t>
            </a:r>
          </a:p>
          <a:p>
            <a:pPr algn="ctr"/>
            <a:r>
              <a:rPr lang="en-US" sz="1400" dirty="0">
                <a:latin typeface="Verdana" pitchFamily="34" charset="0"/>
              </a:rPr>
              <a:t>saved </a:t>
            </a:r>
          </a:p>
          <a:p>
            <a:pPr algn="ctr"/>
            <a:r>
              <a:rPr lang="en-US" sz="1400" dirty="0">
                <a:latin typeface="Verdana" pitchFamily="34" charset="0"/>
              </a:rPr>
              <a:t>registers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Verdana" pitchFamily="34" charset="0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4009402" y="4265711"/>
            <a:ext cx="838200" cy="4572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Verdana" pitchFamily="34" charset="0"/>
              </a:rPr>
              <a:t>local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Verdana" pitchFamily="34" charset="0"/>
              </a:rPr>
              <a:t>variables</a:t>
            </a:r>
          </a:p>
        </p:txBody>
      </p:sp>
      <p:sp>
        <p:nvSpPr>
          <p:cNvPr id="83" name="Rectangle 82"/>
          <p:cNvSpPr/>
          <p:nvPr/>
        </p:nvSpPr>
        <p:spPr bwMode="auto">
          <a:xfrm>
            <a:off x="4009402" y="4722911"/>
            <a:ext cx="8382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Verdana" pitchFamily="34" charset="0"/>
              </a:rPr>
              <a:t>..</a:t>
            </a:r>
          </a:p>
        </p:txBody>
      </p:sp>
      <p:sp>
        <p:nvSpPr>
          <p:cNvPr id="84" name="Rectangle 83"/>
          <p:cNvSpPr/>
          <p:nvPr/>
        </p:nvSpPr>
        <p:spPr bwMode="auto">
          <a:xfrm>
            <a:off x="4009402" y="5027711"/>
            <a:ext cx="8382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Verdana" pitchFamily="34" charset="0"/>
              </a:rPr>
              <a:t>$</a:t>
            </a:r>
            <a:r>
              <a:rPr lang="en-US" sz="1400" dirty="0" err="1">
                <a:latin typeface="Verdana" pitchFamily="34" charset="0"/>
              </a:rPr>
              <a:t>fp</a:t>
            </a:r>
            <a:endParaRPr lang="en-US" sz="1400" dirty="0">
              <a:latin typeface="Verdana" pitchFamily="34" charset="0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4009402" y="5332511"/>
            <a:ext cx="8382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Verdana" pitchFamily="34" charset="0"/>
              </a:rPr>
              <a:t>$</a:t>
            </a:r>
            <a:r>
              <a:rPr lang="en-US" sz="1400" dirty="0" err="1">
                <a:latin typeface="Verdana" pitchFamily="34" charset="0"/>
              </a:rPr>
              <a:t>ra</a:t>
            </a:r>
            <a:endParaRPr lang="en-US" sz="1400" dirty="0">
              <a:latin typeface="Verdan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47603" y="2817912"/>
            <a:ext cx="745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$s0-$s9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847603" y="3579911"/>
            <a:ext cx="777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$a0-$a3</a:t>
            </a:r>
          </a:p>
          <a:p>
            <a:r>
              <a:rPr lang="en-US" sz="1400" dirty="0"/>
              <a:t>$t0-$t9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319634" y="2209801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$</a:t>
            </a:r>
            <a:r>
              <a:rPr lang="en-US" sz="1400" dirty="0" err="1"/>
              <a:t>fp</a:t>
            </a:r>
            <a:endParaRPr lang="en-US" sz="1400" dirty="0"/>
          </a:p>
        </p:txBody>
      </p:sp>
      <p:sp>
        <p:nvSpPr>
          <p:cNvPr id="89" name="TextBox 88"/>
          <p:cNvSpPr txBox="1"/>
          <p:nvPr/>
        </p:nvSpPr>
        <p:spPr>
          <a:xfrm>
            <a:off x="3276600" y="5256312"/>
            <a:ext cx="44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$</a:t>
            </a:r>
            <a:r>
              <a:rPr lang="en-US" sz="1400" dirty="0" err="1"/>
              <a:t>sp</a:t>
            </a:r>
            <a:endParaRPr lang="en-US" sz="1400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3352801" y="2590801"/>
            <a:ext cx="593017" cy="148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Straight Arrow Connector 91"/>
          <p:cNvCxnSpPr/>
          <p:nvPr/>
        </p:nvCxnSpPr>
        <p:spPr bwMode="auto">
          <a:xfrm flipV="1">
            <a:off x="3323603" y="5637312"/>
            <a:ext cx="593017" cy="148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5293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66604BD6-33B2-483D-9159-234871DE9BAD}" type="slidenum">
              <a:rPr lang="en-AU" altLang="en-US"/>
              <a:pPr/>
              <a:t>7</a:t>
            </a:fld>
            <a:endParaRPr lang="en-AU" altLang="en-US"/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Register Operand Example</a:t>
            </a:r>
            <a:endParaRPr lang="en-AU" altLang="en-US" smtClean="0"/>
          </a:p>
        </p:txBody>
      </p:sp>
      <p:sp>
        <p:nvSpPr>
          <p:cNvPr id="1434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latin typeface="Lucida Console" panose="020B0609040504020204" pitchFamily="49" charset="0"/>
              </a:rPr>
              <a:t>	f = (g + h) - (i + j);</a:t>
            </a:r>
          </a:p>
          <a:p>
            <a:pPr lvl="1" eaLnBrk="1" hangingPunct="1"/>
            <a:r>
              <a:rPr lang="en-US" altLang="en-US" smtClean="0"/>
              <a:t>f, …, j in $s0, …, $s4</a:t>
            </a:r>
          </a:p>
          <a:p>
            <a:pPr eaLnBrk="1" hangingPunct="1"/>
            <a:r>
              <a:rPr lang="en-US" altLang="en-US" smtClean="0"/>
              <a:t>Compiled MIPS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latin typeface="Lucida Console" panose="020B0609040504020204" pitchFamily="49" charset="0"/>
              </a:rPr>
              <a:t>	add $t0, $s1, $s2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add $t1, $s3, $s4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sub $s0, $t0, $t1</a:t>
            </a:r>
            <a:endParaRPr lang="en-AU" altLang="en-US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20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88" name="Rectangle 12"/>
          <p:cNvSpPr>
            <a:spLocks noChangeArrowheads="1"/>
          </p:cNvSpPr>
          <p:nvPr/>
        </p:nvSpPr>
        <p:spPr bwMode="auto">
          <a:xfrm>
            <a:off x="2514601" y="1981200"/>
            <a:ext cx="5021263" cy="8763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6191" name="Rectangle 15"/>
          <p:cNvSpPr>
            <a:spLocks noChangeArrowheads="1"/>
          </p:cNvSpPr>
          <p:nvPr/>
        </p:nvSpPr>
        <p:spPr bwMode="auto">
          <a:xfrm>
            <a:off x="2514601" y="2857501"/>
            <a:ext cx="5021263" cy="1147763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6192" name="Rectangle 16"/>
          <p:cNvSpPr>
            <a:spLocks noChangeArrowheads="1"/>
          </p:cNvSpPr>
          <p:nvPr/>
        </p:nvSpPr>
        <p:spPr bwMode="auto">
          <a:xfrm>
            <a:off x="2514601" y="4005263"/>
            <a:ext cx="5021263" cy="366712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6195" name="Rectangle 19"/>
          <p:cNvSpPr>
            <a:spLocks noChangeArrowheads="1"/>
          </p:cNvSpPr>
          <p:nvPr/>
        </p:nvSpPr>
        <p:spPr bwMode="auto">
          <a:xfrm>
            <a:off x="2514601" y="1574800"/>
            <a:ext cx="5021263" cy="406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6196" name="Rectangle 20"/>
          <p:cNvSpPr>
            <a:spLocks noChangeArrowheads="1"/>
          </p:cNvSpPr>
          <p:nvPr/>
        </p:nvSpPr>
        <p:spPr bwMode="auto">
          <a:xfrm>
            <a:off x="2514601" y="4371976"/>
            <a:ext cx="5021263" cy="785813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6197" name="Rectangle 21"/>
          <p:cNvSpPr>
            <a:spLocks noChangeArrowheads="1"/>
          </p:cNvSpPr>
          <p:nvPr/>
        </p:nvSpPr>
        <p:spPr bwMode="auto">
          <a:xfrm>
            <a:off x="2514601" y="5105401"/>
            <a:ext cx="5021263" cy="395287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3100" y="207962"/>
            <a:ext cx="9029700" cy="854075"/>
          </a:xfrm>
        </p:spPr>
        <p:txBody>
          <a:bodyPr/>
          <a:lstStyle/>
          <a:p>
            <a:r>
              <a:rPr lang="en-US" dirty="0"/>
              <a:t>Leaf Procedure Example</a:t>
            </a:r>
            <a:endParaRPr lang="en-AU" dirty="0"/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19147" y="1391445"/>
            <a:ext cx="97917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MIPS code: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Lucida Console" charset="0"/>
              </a:rPr>
              <a:t>	</a:t>
            </a:r>
            <a:r>
              <a:rPr lang="en-US" dirty="0" err="1">
                <a:latin typeface="Lucida Console" charset="0"/>
              </a:rPr>
              <a:t>leaf_example</a:t>
            </a:r>
            <a:r>
              <a:rPr lang="en-US" dirty="0">
                <a:latin typeface="Lucida Console" charset="0"/>
              </a:rPr>
              <a:t>:</a:t>
            </a:r>
            <a:br>
              <a:rPr lang="en-US" dirty="0">
                <a:latin typeface="Lucida Console" charset="0"/>
              </a:rPr>
            </a:br>
            <a:r>
              <a:rPr lang="en-US" dirty="0">
                <a:latin typeface="Lucida Console" charset="0"/>
              </a:rPr>
              <a:t>  </a:t>
            </a:r>
            <a:r>
              <a:rPr lang="en-US" dirty="0" err="1">
                <a:latin typeface="Lucida Console" charset="0"/>
              </a:rPr>
              <a:t>addi</a:t>
            </a:r>
            <a:r>
              <a:rPr lang="en-US" dirty="0">
                <a:latin typeface="Lucida Console" charset="0"/>
              </a:rPr>
              <a:t> $</a:t>
            </a:r>
            <a:r>
              <a:rPr lang="en-US" dirty="0" err="1">
                <a:latin typeface="Lucida Console" charset="0"/>
              </a:rPr>
              <a:t>sp</a:t>
            </a:r>
            <a:r>
              <a:rPr lang="en-US" dirty="0">
                <a:latin typeface="Lucida Console" charset="0"/>
              </a:rPr>
              <a:t>, $</a:t>
            </a:r>
            <a:r>
              <a:rPr lang="en-US" dirty="0" err="1">
                <a:latin typeface="Lucida Console" charset="0"/>
              </a:rPr>
              <a:t>sp</a:t>
            </a:r>
            <a:r>
              <a:rPr lang="en-US" dirty="0">
                <a:latin typeface="Lucida Console" charset="0"/>
              </a:rPr>
              <a:t>, -4</a:t>
            </a:r>
            <a:br>
              <a:rPr lang="en-US" dirty="0">
                <a:latin typeface="Lucida Console" charset="0"/>
              </a:rPr>
            </a:br>
            <a:r>
              <a:rPr lang="en-US" dirty="0">
                <a:latin typeface="Lucida Console" charset="0"/>
              </a:rPr>
              <a:t>  </a:t>
            </a:r>
            <a:r>
              <a:rPr lang="en-US" dirty="0" err="1">
                <a:latin typeface="Lucida Console" charset="0"/>
              </a:rPr>
              <a:t>sw</a:t>
            </a:r>
            <a:r>
              <a:rPr lang="en-US" dirty="0">
                <a:latin typeface="Lucida Console" charset="0"/>
              </a:rPr>
              <a:t>   $s0, 0($</a:t>
            </a:r>
            <a:r>
              <a:rPr lang="en-US" dirty="0" err="1">
                <a:latin typeface="Lucida Console" charset="0"/>
              </a:rPr>
              <a:t>sp</a:t>
            </a:r>
            <a:r>
              <a:rPr lang="en-US" dirty="0">
                <a:latin typeface="Lucida Console" charset="0"/>
              </a:rPr>
              <a:t>)</a:t>
            </a:r>
            <a:br>
              <a:rPr lang="en-US" dirty="0">
                <a:latin typeface="Lucida Console" charset="0"/>
              </a:rPr>
            </a:br>
            <a:r>
              <a:rPr lang="en-US" dirty="0">
                <a:latin typeface="Lucida Console" charset="0"/>
              </a:rPr>
              <a:t>  add  $t0, $a0, $a1</a:t>
            </a:r>
            <a:br>
              <a:rPr lang="en-US" dirty="0">
                <a:latin typeface="Lucida Console" charset="0"/>
              </a:rPr>
            </a:br>
            <a:r>
              <a:rPr lang="en-US" dirty="0">
                <a:latin typeface="Lucida Console" charset="0"/>
              </a:rPr>
              <a:t>  add  $t1, $a2, $a3</a:t>
            </a:r>
            <a:br>
              <a:rPr lang="en-US" dirty="0">
                <a:latin typeface="Lucida Console" charset="0"/>
              </a:rPr>
            </a:br>
            <a:r>
              <a:rPr lang="en-US" dirty="0">
                <a:latin typeface="Lucida Console" charset="0"/>
              </a:rPr>
              <a:t>  sub  $s0, $t0, $t1</a:t>
            </a:r>
            <a:br>
              <a:rPr lang="en-US" dirty="0">
                <a:latin typeface="Lucida Console" charset="0"/>
              </a:rPr>
            </a:br>
            <a:r>
              <a:rPr lang="en-US" dirty="0">
                <a:latin typeface="Lucida Console" charset="0"/>
              </a:rPr>
              <a:t>  add  $v0, $s0, $zero</a:t>
            </a:r>
            <a:br>
              <a:rPr lang="en-US" dirty="0">
                <a:latin typeface="Lucida Console" charset="0"/>
              </a:rPr>
            </a:br>
            <a:r>
              <a:rPr lang="en-US" dirty="0">
                <a:latin typeface="Lucida Console" charset="0"/>
              </a:rPr>
              <a:t>  </a:t>
            </a:r>
            <a:r>
              <a:rPr lang="en-US" dirty="0" err="1">
                <a:latin typeface="Lucida Console" charset="0"/>
              </a:rPr>
              <a:t>lw</a:t>
            </a:r>
            <a:r>
              <a:rPr lang="en-US" dirty="0">
                <a:latin typeface="Lucida Console" charset="0"/>
              </a:rPr>
              <a:t>   $s0, 0($</a:t>
            </a:r>
            <a:r>
              <a:rPr lang="en-US" dirty="0" err="1">
                <a:latin typeface="Lucida Console" charset="0"/>
              </a:rPr>
              <a:t>sp</a:t>
            </a:r>
            <a:r>
              <a:rPr lang="en-US" dirty="0">
                <a:latin typeface="Lucida Console" charset="0"/>
              </a:rPr>
              <a:t>)</a:t>
            </a:r>
            <a:br>
              <a:rPr lang="en-US" dirty="0">
                <a:latin typeface="Lucida Console" charset="0"/>
              </a:rPr>
            </a:br>
            <a:r>
              <a:rPr lang="en-US" dirty="0">
                <a:latin typeface="Lucida Console" charset="0"/>
              </a:rPr>
              <a:t>  </a:t>
            </a:r>
            <a:r>
              <a:rPr lang="en-US" dirty="0" err="1">
                <a:latin typeface="Lucida Console" charset="0"/>
              </a:rPr>
              <a:t>addi</a:t>
            </a:r>
            <a:r>
              <a:rPr lang="en-US" dirty="0">
                <a:latin typeface="Lucida Console" charset="0"/>
              </a:rPr>
              <a:t> $</a:t>
            </a:r>
            <a:r>
              <a:rPr lang="en-US" dirty="0" err="1">
                <a:latin typeface="Lucida Console" charset="0"/>
              </a:rPr>
              <a:t>sp</a:t>
            </a:r>
            <a:r>
              <a:rPr lang="en-US" dirty="0">
                <a:latin typeface="Lucida Console" charset="0"/>
              </a:rPr>
              <a:t>, $</a:t>
            </a:r>
            <a:r>
              <a:rPr lang="en-US" dirty="0" err="1">
                <a:latin typeface="Lucida Console" charset="0"/>
              </a:rPr>
              <a:t>sp</a:t>
            </a:r>
            <a:r>
              <a:rPr lang="en-US" dirty="0">
                <a:latin typeface="Lucida Console" charset="0"/>
              </a:rPr>
              <a:t>, 4</a:t>
            </a:r>
            <a:br>
              <a:rPr lang="en-US" dirty="0">
                <a:latin typeface="Lucida Console" charset="0"/>
              </a:rPr>
            </a:br>
            <a:r>
              <a:rPr lang="en-US" dirty="0">
                <a:latin typeface="Lucida Console" charset="0"/>
              </a:rPr>
              <a:t>  </a:t>
            </a:r>
            <a:r>
              <a:rPr lang="en-US" dirty="0" err="1">
                <a:latin typeface="Lucida Console" charset="0"/>
              </a:rPr>
              <a:t>jr</a:t>
            </a:r>
            <a:r>
              <a:rPr lang="en-US" dirty="0">
                <a:latin typeface="Lucida Console" charset="0"/>
              </a:rPr>
              <a:t>   $</a:t>
            </a:r>
            <a:r>
              <a:rPr lang="en-US" dirty="0" err="1">
                <a:latin typeface="Lucida Console" charset="0"/>
              </a:rPr>
              <a:t>ra</a:t>
            </a:r>
            <a:endParaRPr lang="en-US" dirty="0">
              <a:latin typeface="Lucida Console" charset="0"/>
            </a:endParaRPr>
          </a:p>
        </p:txBody>
      </p:sp>
      <p:sp>
        <p:nvSpPr>
          <p:cNvPr id="306180" name="Text Box 4"/>
          <p:cNvSpPr txBox="1">
            <a:spLocks noChangeArrowheads="1"/>
          </p:cNvSpPr>
          <p:nvPr/>
        </p:nvSpPr>
        <p:spPr bwMode="auto">
          <a:xfrm>
            <a:off x="7748589" y="2209800"/>
            <a:ext cx="2001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Tahoma" charset="0"/>
              </a:rPr>
              <a:t>Save $s0 on stack</a:t>
            </a:r>
            <a:endParaRPr lang="en-AU" dirty="0">
              <a:latin typeface="Tahoma" charset="0"/>
            </a:endParaRPr>
          </a:p>
        </p:txBody>
      </p:sp>
      <p:sp>
        <p:nvSpPr>
          <p:cNvPr id="306181" name="Text Box 5"/>
          <p:cNvSpPr txBox="1">
            <a:spLocks noChangeArrowheads="1"/>
          </p:cNvSpPr>
          <p:nvPr/>
        </p:nvSpPr>
        <p:spPr bwMode="auto">
          <a:xfrm>
            <a:off x="7748589" y="3200401"/>
            <a:ext cx="176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Tahoma" charset="0"/>
              </a:rPr>
              <a:t>Procedure body</a:t>
            </a:r>
            <a:endParaRPr lang="en-AU" dirty="0">
              <a:latin typeface="Tahoma" charset="0"/>
            </a:endParaRPr>
          </a:p>
        </p:txBody>
      </p:sp>
      <p:sp>
        <p:nvSpPr>
          <p:cNvPr id="306182" name="Text Box 6"/>
          <p:cNvSpPr txBox="1">
            <a:spLocks noChangeArrowheads="1"/>
          </p:cNvSpPr>
          <p:nvPr/>
        </p:nvSpPr>
        <p:spPr bwMode="auto">
          <a:xfrm>
            <a:off x="7748589" y="4581526"/>
            <a:ext cx="1374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Tahoma" charset="0"/>
              </a:rPr>
              <a:t>Restore $s0</a:t>
            </a:r>
            <a:endParaRPr lang="en-AU">
              <a:latin typeface="Tahoma" charset="0"/>
            </a:endParaRPr>
          </a:p>
        </p:txBody>
      </p:sp>
      <p:sp>
        <p:nvSpPr>
          <p:cNvPr id="306186" name="Text Box 10"/>
          <p:cNvSpPr txBox="1">
            <a:spLocks noChangeArrowheads="1"/>
          </p:cNvSpPr>
          <p:nvPr/>
        </p:nvSpPr>
        <p:spPr bwMode="auto">
          <a:xfrm>
            <a:off x="7748589" y="4005263"/>
            <a:ext cx="803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Tahoma" charset="0"/>
              </a:rPr>
              <a:t>Result</a:t>
            </a:r>
            <a:endParaRPr lang="en-AU" dirty="0">
              <a:latin typeface="Tahoma" charset="0"/>
            </a:endParaRPr>
          </a:p>
        </p:txBody>
      </p:sp>
      <p:sp>
        <p:nvSpPr>
          <p:cNvPr id="306187" name="Text Box 11"/>
          <p:cNvSpPr txBox="1">
            <a:spLocks noChangeArrowheads="1"/>
          </p:cNvSpPr>
          <p:nvPr/>
        </p:nvSpPr>
        <p:spPr bwMode="auto">
          <a:xfrm>
            <a:off x="7739064" y="5157788"/>
            <a:ext cx="858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Tahoma" charset="0"/>
              </a:rPr>
              <a:t>Return</a:t>
            </a:r>
            <a:endParaRPr lang="en-AU">
              <a:latin typeface="Tahoma" charset="0"/>
            </a:endParaRPr>
          </a:p>
        </p:txBody>
      </p:sp>
      <p:sp>
        <p:nvSpPr>
          <p:cNvPr id="2" name="Right Brace 1"/>
          <p:cNvSpPr/>
          <p:nvPr/>
        </p:nvSpPr>
        <p:spPr bwMode="auto">
          <a:xfrm>
            <a:off x="7543800" y="2819400"/>
            <a:ext cx="152400" cy="1143000"/>
          </a:xfrm>
          <a:prstGeom prst="rightBrace">
            <a:avLst>
              <a:gd name="adj1" fmla="val 123275"/>
              <a:gd name="adj2" fmla="val 5000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Verdana" pitchFamily="34" charset="0"/>
            </a:endParaRPr>
          </a:p>
        </p:txBody>
      </p:sp>
      <p:sp>
        <p:nvSpPr>
          <p:cNvPr id="16" name="Right Brace 15"/>
          <p:cNvSpPr/>
          <p:nvPr/>
        </p:nvSpPr>
        <p:spPr bwMode="auto">
          <a:xfrm>
            <a:off x="7543800" y="4419600"/>
            <a:ext cx="152400" cy="762000"/>
          </a:xfrm>
          <a:prstGeom prst="rightBrace">
            <a:avLst>
              <a:gd name="adj1" fmla="val 123275"/>
              <a:gd name="adj2" fmla="val 5000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Verdana" pitchFamily="34" charset="0"/>
            </a:endParaRPr>
          </a:p>
        </p:txBody>
      </p:sp>
      <p:sp>
        <p:nvSpPr>
          <p:cNvPr id="17" name="Right Brace 16"/>
          <p:cNvSpPr/>
          <p:nvPr/>
        </p:nvSpPr>
        <p:spPr bwMode="auto">
          <a:xfrm>
            <a:off x="7543800" y="2057400"/>
            <a:ext cx="152400" cy="762000"/>
          </a:xfrm>
          <a:prstGeom prst="rightBrace">
            <a:avLst>
              <a:gd name="adj1" fmla="val 123275"/>
              <a:gd name="adj2" fmla="val 5000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Verdana" pitchFamily="34" charset="0"/>
            </a:endParaRPr>
          </a:p>
        </p:txBody>
      </p:sp>
      <p:sp>
        <p:nvSpPr>
          <p:cNvPr id="18" name="Right Brace 17"/>
          <p:cNvSpPr/>
          <p:nvPr/>
        </p:nvSpPr>
        <p:spPr bwMode="auto">
          <a:xfrm>
            <a:off x="7543800" y="3962400"/>
            <a:ext cx="152400" cy="457200"/>
          </a:xfrm>
          <a:prstGeom prst="rightBrace">
            <a:avLst>
              <a:gd name="adj1" fmla="val 123275"/>
              <a:gd name="adj2" fmla="val 5000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Verdana" pitchFamily="34" charset="0"/>
            </a:endParaRPr>
          </a:p>
        </p:txBody>
      </p:sp>
      <p:sp>
        <p:nvSpPr>
          <p:cNvPr id="19" name="Right Brace 18"/>
          <p:cNvSpPr/>
          <p:nvPr/>
        </p:nvSpPr>
        <p:spPr bwMode="auto">
          <a:xfrm>
            <a:off x="7543800" y="5181600"/>
            <a:ext cx="76200" cy="304800"/>
          </a:xfrm>
          <a:prstGeom prst="rightBrace">
            <a:avLst>
              <a:gd name="adj1" fmla="val 123275"/>
              <a:gd name="adj2" fmla="val 5000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96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C8ACBA62-5B5A-4364-AE46-8D077349524F}" type="slidenum">
              <a:rPr lang="en-AU" altLang="en-US"/>
              <a:pPr/>
              <a:t>71</a:t>
            </a:fld>
            <a:endParaRPr lang="en-AU" altLang="en-US"/>
          </a:p>
        </p:txBody>
      </p:sp>
      <p:sp>
        <p:nvSpPr>
          <p:cNvPr id="46083" name="Rectangle 12"/>
          <p:cNvSpPr>
            <a:spLocks noChangeArrowheads="1"/>
          </p:cNvSpPr>
          <p:nvPr/>
        </p:nvSpPr>
        <p:spPr bwMode="auto">
          <a:xfrm>
            <a:off x="2138365" y="2530475"/>
            <a:ext cx="5021263" cy="774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6084" name="Rectangle 15"/>
          <p:cNvSpPr>
            <a:spLocks noChangeArrowheads="1"/>
          </p:cNvSpPr>
          <p:nvPr/>
        </p:nvSpPr>
        <p:spPr bwMode="auto">
          <a:xfrm>
            <a:off x="2138365" y="3295650"/>
            <a:ext cx="5021263" cy="10453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6085" name="Rectangle 16"/>
          <p:cNvSpPr>
            <a:spLocks noChangeArrowheads="1"/>
          </p:cNvSpPr>
          <p:nvPr/>
        </p:nvSpPr>
        <p:spPr bwMode="auto">
          <a:xfrm>
            <a:off x="2138365" y="4310063"/>
            <a:ext cx="5021263" cy="3667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6086" name="Rectangle 19"/>
          <p:cNvSpPr>
            <a:spLocks noChangeArrowheads="1"/>
          </p:cNvSpPr>
          <p:nvPr/>
        </p:nvSpPr>
        <p:spPr bwMode="auto">
          <a:xfrm>
            <a:off x="2138364" y="2113756"/>
            <a:ext cx="5021263" cy="406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6087" name="Rectangle 20"/>
          <p:cNvSpPr>
            <a:spLocks noChangeArrowheads="1"/>
          </p:cNvSpPr>
          <p:nvPr/>
        </p:nvSpPr>
        <p:spPr bwMode="auto">
          <a:xfrm>
            <a:off x="2139951" y="4676775"/>
            <a:ext cx="5021263" cy="6699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6088" name="Rectangle 21"/>
          <p:cNvSpPr>
            <a:spLocks noChangeArrowheads="1"/>
          </p:cNvSpPr>
          <p:nvPr/>
        </p:nvSpPr>
        <p:spPr bwMode="auto">
          <a:xfrm>
            <a:off x="2139951" y="5357019"/>
            <a:ext cx="5021263" cy="3952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6089" name="Rectangle 2"/>
          <p:cNvSpPr>
            <a:spLocks noGrp="1" noChangeArrowheads="1"/>
          </p:cNvSpPr>
          <p:nvPr>
            <p:ph type="title"/>
          </p:nvPr>
        </p:nvSpPr>
        <p:spPr>
          <a:xfrm>
            <a:off x="1628775" y="32545"/>
            <a:ext cx="9029700" cy="1325563"/>
          </a:xfrm>
        </p:spPr>
        <p:txBody>
          <a:bodyPr/>
          <a:lstStyle/>
          <a:p>
            <a:pPr eaLnBrk="1" hangingPunct="1"/>
            <a:r>
              <a:rPr lang="en-US" altLang="en-US" smtClean="0"/>
              <a:t>Leaf Procedure Example</a:t>
            </a:r>
            <a:endParaRPr lang="en-AU" altLang="en-US" smtClean="0"/>
          </a:p>
        </p:txBody>
      </p:sp>
      <p:sp>
        <p:nvSpPr>
          <p:cNvPr id="460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62100" y="1702990"/>
            <a:ext cx="9791700" cy="4351338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MIPS code: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</a:t>
            </a:r>
            <a:r>
              <a:rPr lang="en-US" altLang="en-US" dirty="0" smtClean="0">
                <a:latin typeface="Lucida Console" panose="020B0609040504020204" pitchFamily="49" charset="0"/>
              </a:rPr>
              <a:t>  </a:t>
            </a:r>
            <a:r>
              <a:rPr lang="en-US" altLang="en-US" dirty="0" err="1" smtClean="0">
                <a:latin typeface="Lucida Console" panose="020B0609040504020204" pitchFamily="49" charset="0"/>
              </a:rPr>
              <a:t>leaf_example</a:t>
            </a:r>
            <a:r>
              <a:rPr lang="en-US" altLang="en-US" dirty="0">
                <a:latin typeface="Lucida Console" panose="020B0609040504020204" pitchFamily="49" charset="0"/>
              </a:rPr>
              <a:t>: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  </a:t>
            </a:r>
            <a:r>
              <a:rPr lang="en-US" altLang="en-US" dirty="0" err="1">
                <a:latin typeface="Lucida Console" panose="020B0609040504020204" pitchFamily="49" charset="0"/>
              </a:rPr>
              <a:t>addi</a:t>
            </a:r>
            <a:r>
              <a:rPr lang="en-US" altLang="en-US" dirty="0">
                <a:latin typeface="Lucida Console" panose="020B0609040504020204" pitchFamily="49" charset="0"/>
              </a:rPr>
              <a:t> $</a:t>
            </a:r>
            <a:r>
              <a:rPr lang="en-US" altLang="en-US" dirty="0" err="1">
                <a:latin typeface="Lucida Console" panose="020B0609040504020204" pitchFamily="49" charset="0"/>
              </a:rPr>
              <a:t>sp</a:t>
            </a:r>
            <a:r>
              <a:rPr lang="en-US" altLang="en-US" dirty="0">
                <a:latin typeface="Lucida Console" panose="020B0609040504020204" pitchFamily="49" charset="0"/>
              </a:rPr>
              <a:t>, $</a:t>
            </a:r>
            <a:r>
              <a:rPr lang="en-US" altLang="en-US" dirty="0" err="1">
                <a:latin typeface="Lucida Console" panose="020B0609040504020204" pitchFamily="49" charset="0"/>
              </a:rPr>
              <a:t>sp</a:t>
            </a:r>
            <a:r>
              <a:rPr lang="en-US" altLang="en-US" dirty="0">
                <a:latin typeface="Lucida Console" panose="020B0609040504020204" pitchFamily="49" charset="0"/>
              </a:rPr>
              <a:t>, -4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  </a:t>
            </a:r>
            <a:r>
              <a:rPr lang="en-US" altLang="en-US" dirty="0" err="1">
                <a:latin typeface="Lucida Console" panose="020B0609040504020204" pitchFamily="49" charset="0"/>
              </a:rPr>
              <a:t>sw</a:t>
            </a:r>
            <a:r>
              <a:rPr lang="en-US" altLang="en-US" dirty="0">
                <a:latin typeface="Lucida Console" panose="020B0609040504020204" pitchFamily="49" charset="0"/>
              </a:rPr>
              <a:t>   $s0, 0($</a:t>
            </a:r>
            <a:r>
              <a:rPr lang="en-US" altLang="en-US" dirty="0" err="1">
                <a:latin typeface="Lucida Console" panose="020B0609040504020204" pitchFamily="49" charset="0"/>
              </a:rPr>
              <a:t>sp</a:t>
            </a:r>
            <a:r>
              <a:rPr lang="en-US" altLang="en-US" dirty="0">
                <a:latin typeface="Lucida Console" panose="020B0609040504020204" pitchFamily="49" charset="0"/>
              </a:rPr>
              <a:t>)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  add  $t0, $a0, $a1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  add  $t1, $a2, $a3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  sub  $s0, $t0, $t1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  add  $v0, $s0, $zero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  </a:t>
            </a:r>
            <a:r>
              <a:rPr lang="en-US" altLang="en-US" dirty="0" err="1">
                <a:latin typeface="Lucida Console" panose="020B0609040504020204" pitchFamily="49" charset="0"/>
              </a:rPr>
              <a:t>lw</a:t>
            </a:r>
            <a:r>
              <a:rPr lang="en-US" altLang="en-US" dirty="0">
                <a:latin typeface="Lucida Console" panose="020B0609040504020204" pitchFamily="49" charset="0"/>
              </a:rPr>
              <a:t>   $s0, 0($</a:t>
            </a:r>
            <a:r>
              <a:rPr lang="en-US" altLang="en-US" dirty="0" err="1">
                <a:latin typeface="Lucida Console" panose="020B0609040504020204" pitchFamily="49" charset="0"/>
              </a:rPr>
              <a:t>sp</a:t>
            </a:r>
            <a:r>
              <a:rPr lang="en-US" altLang="en-US" dirty="0">
                <a:latin typeface="Lucida Console" panose="020B0609040504020204" pitchFamily="49" charset="0"/>
              </a:rPr>
              <a:t>)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  </a:t>
            </a:r>
            <a:r>
              <a:rPr lang="en-US" altLang="en-US" dirty="0" err="1">
                <a:latin typeface="Lucida Console" panose="020B0609040504020204" pitchFamily="49" charset="0"/>
              </a:rPr>
              <a:t>addi</a:t>
            </a:r>
            <a:r>
              <a:rPr lang="en-US" altLang="en-US" dirty="0">
                <a:latin typeface="Lucida Console" panose="020B0609040504020204" pitchFamily="49" charset="0"/>
              </a:rPr>
              <a:t> $</a:t>
            </a:r>
            <a:r>
              <a:rPr lang="en-US" altLang="en-US" dirty="0" err="1">
                <a:latin typeface="Lucida Console" panose="020B0609040504020204" pitchFamily="49" charset="0"/>
              </a:rPr>
              <a:t>sp</a:t>
            </a:r>
            <a:r>
              <a:rPr lang="en-US" altLang="en-US" dirty="0">
                <a:latin typeface="Lucida Console" panose="020B0609040504020204" pitchFamily="49" charset="0"/>
              </a:rPr>
              <a:t>, $</a:t>
            </a:r>
            <a:r>
              <a:rPr lang="en-US" altLang="en-US" dirty="0" err="1">
                <a:latin typeface="Lucida Console" panose="020B0609040504020204" pitchFamily="49" charset="0"/>
              </a:rPr>
              <a:t>sp</a:t>
            </a:r>
            <a:r>
              <a:rPr lang="en-US" altLang="en-US" dirty="0">
                <a:latin typeface="Lucida Console" panose="020B0609040504020204" pitchFamily="49" charset="0"/>
              </a:rPr>
              <a:t>, 4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  </a:t>
            </a:r>
            <a:r>
              <a:rPr lang="en-US" altLang="en-US" dirty="0" err="1">
                <a:latin typeface="Lucida Console" panose="020B0609040504020204" pitchFamily="49" charset="0"/>
              </a:rPr>
              <a:t>jr</a:t>
            </a:r>
            <a:r>
              <a:rPr lang="en-US" altLang="en-US" dirty="0">
                <a:latin typeface="Lucida Console" panose="020B0609040504020204" pitchFamily="49" charset="0"/>
              </a:rPr>
              <a:t>   $</a:t>
            </a:r>
            <a:r>
              <a:rPr lang="en-US" altLang="en-US" dirty="0" err="1">
                <a:latin typeface="Lucida Console" panose="020B0609040504020204" pitchFamily="49" charset="0"/>
              </a:rPr>
              <a:t>ra</a:t>
            </a:r>
            <a:endParaRPr lang="en-US" altLang="en-US" dirty="0">
              <a:latin typeface="Lucida Console" panose="020B0609040504020204" pitchFamily="49" charset="0"/>
            </a:endParaRPr>
          </a:p>
        </p:txBody>
      </p:sp>
      <p:sp>
        <p:nvSpPr>
          <p:cNvPr id="46091" name="Text Box 4"/>
          <p:cNvSpPr txBox="1">
            <a:spLocks noChangeArrowheads="1"/>
          </p:cNvSpPr>
          <p:nvPr/>
        </p:nvSpPr>
        <p:spPr bwMode="auto">
          <a:xfrm>
            <a:off x="7720807" y="2596364"/>
            <a:ext cx="20018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Tahoma" panose="020B0604030504040204" pitchFamily="34" charset="0"/>
              </a:rPr>
              <a:t>Save $s0 on stack</a:t>
            </a:r>
            <a:endParaRPr lang="en-AU" altLang="en-US" dirty="0">
              <a:latin typeface="Tahoma" panose="020B0604030504040204" pitchFamily="34" charset="0"/>
            </a:endParaRPr>
          </a:p>
        </p:txBody>
      </p:sp>
      <p:sp>
        <p:nvSpPr>
          <p:cNvPr id="46092" name="Text Box 5"/>
          <p:cNvSpPr txBox="1">
            <a:spLocks noChangeArrowheads="1"/>
          </p:cNvSpPr>
          <p:nvPr/>
        </p:nvSpPr>
        <p:spPr bwMode="auto">
          <a:xfrm>
            <a:off x="7720807" y="3449645"/>
            <a:ext cx="1762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Tahoma" panose="020B0604030504040204" pitchFamily="34" charset="0"/>
              </a:rPr>
              <a:t>Procedure body</a:t>
            </a:r>
            <a:endParaRPr lang="en-AU" altLang="en-US" dirty="0">
              <a:latin typeface="Tahoma" panose="020B0604030504040204" pitchFamily="34" charset="0"/>
            </a:endParaRPr>
          </a:p>
        </p:txBody>
      </p:sp>
      <p:sp>
        <p:nvSpPr>
          <p:cNvPr id="46093" name="Text Box 6"/>
          <p:cNvSpPr txBox="1">
            <a:spLocks noChangeArrowheads="1"/>
          </p:cNvSpPr>
          <p:nvPr/>
        </p:nvSpPr>
        <p:spPr bwMode="auto">
          <a:xfrm>
            <a:off x="7720807" y="4794257"/>
            <a:ext cx="13747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Tahoma" panose="020B0604030504040204" pitchFamily="34" charset="0"/>
              </a:rPr>
              <a:t>Restore $s0</a:t>
            </a:r>
            <a:endParaRPr lang="en-AU" altLang="en-US" dirty="0">
              <a:latin typeface="Tahoma" panose="020B0604030504040204" pitchFamily="34" charset="0"/>
            </a:endParaRPr>
          </a:p>
        </p:txBody>
      </p:sp>
      <p:sp>
        <p:nvSpPr>
          <p:cNvPr id="46094" name="Text Box 10"/>
          <p:cNvSpPr txBox="1">
            <a:spLocks noChangeArrowheads="1"/>
          </p:cNvSpPr>
          <p:nvPr/>
        </p:nvSpPr>
        <p:spPr bwMode="auto">
          <a:xfrm>
            <a:off x="7720807" y="4302927"/>
            <a:ext cx="803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Tahoma" panose="020B0604030504040204" pitchFamily="34" charset="0"/>
              </a:rPr>
              <a:t>Result</a:t>
            </a:r>
            <a:endParaRPr lang="en-AU" altLang="en-US" dirty="0">
              <a:latin typeface="Tahoma" panose="020B0604030504040204" pitchFamily="34" charset="0"/>
            </a:endParaRPr>
          </a:p>
        </p:txBody>
      </p:sp>
      <p:sp>
        <p:nvSpPr>
          <p:cNvPr id="46095" name="Text Box 11"/>
          <p:cNvSpPr txBox="1">
            <a:spLocks noChangeArrowheads="1"/>
          </p:cNvSpPr>
          <p:nvPr/>
        </p:nvSpPr>
        <p:spPr bwMode="auto">
          <a:xfrm>
            <a:off x="7720807" y="5342734"/>
            <a:ext cx="8588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Tahoma" panose="020B0604030504040204" pitchFamily="34" charset="0"/>
              </a:rPr>
              <a:t>Return</a:t>
            </a:r>
            <a:endParaRPr lang="en-AU" altLang="en-US" dirty="0">
              <a:latin typeface="Tahom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201274" y="685800"/>
            <a:ext cx="1009651" cy="464740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9363075" y="695326"/>
            <a:ext cx="819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01274" y="1175345"/>
            <a:ext cx="1009651" cy="464740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201275" y="3038554"/>
            <a:ext cx="1009651" cy="369332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$s0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9382125" y="3379390"/>
            <a:ext cx="819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201275" y="3423245"/>
            <a:ext cx="1009651" cy="464740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229850" y="5038804"/>
            <a:ext cx="1009651" cy="369332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$s0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9410700" y="5029200"/>
            <a:ext cx="819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229850" y="5452070"/>
            <a:ext cx="1009651" cy="464740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77350" y="339209"/>
            <a:ext cx="68580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$</a:t>
            </a:r>
            <a:r>
              <a:rPr lang="en-US" dirty="0" err="1" smtClean="0"/>
              <a:t>sp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286875" y="3053913"/>
            <a:ext cx="68580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$</a:t>
            </a:r>
            <a:r>
              <a:rPr lang="en-US" dirty="0" err="1" smtClean="0"/>
              <a:t>sp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267825" y="4691474"/>
            <a:ext cx="68580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$</a:t>
            </a:r>
            <a:r>
              <a:rPr lang="en-US" dirty="0" err="1" smtClean="0"/>
              <a:t>sp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239501" y="608112"/>
            <a:ext cx="952499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400" dirty="0" smtClean="0"/>
              <a:t>High </a:t>
            </a:r>
            <a:r>
              <a:rPr lang="en-US" sz="1400" dirty="0" err="1" smtClean="0"/>
              <a:t>addr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11239501" y="1272877"/>
            <a:ext cx="952499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400" dirty="0" smtClean="0"/>
              <a:t>Low </a:t>
            </a:r>
            <a:r>
              <a:rPr lang="en-US" sz="1400" dirty="0" err="1" smtClean="0"/>
              <a:t>addr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11325226" y="2987873"/>
            <a:ext cx="952499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400" dirty="0" smtClean="0"/>
              <a:t>High </a:t>
            </a:r>
            <a:r>
              <a:rPr lang="en-US" sz="1400" dirty="0" err="1" smtClean="0"/>
              <a:t>addr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1349038" y="3624063"/>
            <a:ext cx="952499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400" dirty="0" smtClean="0"/>
              <a:t>Low </a:t>
            </a:r>
            <a:r>
              <a:rPr lang="en-US" sz="1400" dirty="0" err="1" smtClean="0"/>
              <a:t>addr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11239501" y="4947938"/>
            <a:ext cx="952499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400" dirty="0" smtClean="0"/>
              <a:t>High </a:t>
            </a:r>
            <a:r>
              <a:rPr lang="en-US" sz="1400" dirty="0" err="1" smtClean="0"/>
              <a:t>addr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11358563" y="5668873"/>
            <a:ext cx="952499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400" dirty="0" smtClean="0"/>
              <a:t>Low </a:t>
            </a:r>
            <a:r>
              <a:rPr lang="en-US" sz="1400" dirty="0" err="1" smtClean="0"/>
              <a:t>addr</a:t>
            </a:r>
            <a:r>
              <a:rPr lang="en-US" sz="1400" dirty="0" smtClean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4776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for a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776"/>
              </a:spcBef>
              <a:buFont typeface="+mj-lt"/>
              <a:buAutoNum type="arabicPeriod"/>
            </a:pPr>
            <a:r>
              <a:rPr lang="en-US" dirty="0" smtClean="0"/>
              <a:t>Allocate stack frame (</a:t>
            </a:r>
            <a:r>
              <a:rPr lang="en-US" dirty="0" smtClean="0">
                <a:solidFill>
                  <a:srgbClr val="3366FF"/>
                </a:solidFill>
              </a:rPr>
              <a:t>decrement stack pointer</a:t>
            </a:r>
            <a:r>
              <a:rPr lang="en-US" dirty="0" smtClean="0"/>
              <a:t>)</a:t>
            </a:r>
          </a:p>
          <a:p>
            <a:pPr>
              <a:spcBef>
                <a:spcPts val="1776"/>
              </a:spcBef>
              <a:buFont typeface="+mj-lt"/>
              <a:buAutoNum type="arabicPeriod"/>
            </a:pPr>
            <a:r>
              <a:rPr lang="en-US" dirty="0" smtClean="0"/>
              <a:t>Save any registers (</a:t>
            </a:r>
            <a:r>
              <a:rPr lang="en-US" dirty="0" err="1" smtClean="0">
                <a:solidFill>
                  <a:srgbClr val="3366FF"/>
                </a:solidFill>
              </a:rPr>
              <a:t>callee</a:t>
            </a:r>
            <a:r>
              <a:rPr lang="en-US" dirty="0" smtClean="0">
                <a:solidFill>
                  <a:srgbClr val="3366FF"/>
                </a:solidFill>
              </a:rPr>
              <a:t> save registers</a:t>
            </a:r>
            <a:r>
              <a:rPr lang="en-US" dirty="0" smtClean="0"/>
              <a:t>)</a:t>
            </a:r>
          </a:p>
          <a:p>
            <a:pPr>
              <a:spcBef>
                <a:spcPts val="1776"/>
              </a:spcBef>
              <a:buFont typeface="+mj-lt"/>
              <a:buAutoNum type="arabicPeriod"/>
            </a:pPr>
            <a:r>
              <a:rPr lang="en-US" dirty="0" smtClean="0"/>
              <a:t>Procedure body (</a:t>
            </a:r>
            <a:r>
              <a:rPr lang="en-US" dirty="0" smtClean="0">
                <a:solidFill>
                  <a:srgbClr val="3366FF"/>
                </a:solidFill>
              </a:rPr>
              <a:t>remember some arguments may be on the stack!</a:t>
            </a:r>
            <a:r>
              <a:rPr lang="en-US" dirty="0" smtClean="0"/>
              <a:t>)</a:t>
            </a:r>
          </a:p>
          <a:p>
            <a:pPr>
              <a:spcBef>
                <a:spcPts val="1776"/>
              </a:spcBef>
              <a:buFont typeface="+mj-lt"/>
              <a:buAutoNum type="arabicPeriod"/>
            </a:pPr>
            <a:r>
              <a:rPr lang="en-US" dirty="0" smtClean="0"/>
              <a:t>Restore registers (</a:t>
            </a:r>
            <a:r>
              <a:rPr lang="en-US" dirty="0" err="1" smtClean="0">
                <a:solidFill>
                  <a:srgbClr val="3366FF"/>
                </a:solidFill>
              </a:rPr>
              <a:t>callee</a:t>
            </a:r>
            <a:r>
              <a:rPr lang="en-US" dirty="0" smtClean="0">
                <a:solidFill>
                  <a:srgbClr val="3366FF"/>
                </a:solidFill>
              </a:rPr>
              <a:t> save registers</a:t>
            </a:r>
            <a:r>
              <a:rPr lang="en-US" dirty="0" smtClean="0"/>
              <a:t>)</a:t>
            </a:r>
          </a:p>
          <a:p>
            <a:pPr>
              <a:spcBef>
                <a:spcPts val="1776"/>
              </a:spcBef>
              <a:buFont typeface="+mj-lt"/>
              <a:buAutoNum type="arabicPeriod"/>
            </a:pPr>
            <a:r>
              <a:rPr lang="en-US" dirty="0" smtClean="0"/>
              <a:t>Pop stack frame (</a:t>
            </a:r>
            <a:r>
              <a:rPr lang="en-US" dirty="0" smtClean="0">
                <a:solidFill>
                  <a:srgbClr val="3366FF"/>
                </a:solidFill>
              </a:rPr>
              <a:t>increment stack pointer</a:t>
            </a:r>
            <a:r>
              <a:rPr lang="en-US" dirty="0" smtClean="0"/>
              <a:t>)</a:t>
            </a:r>
          </a:p>
          <a:p>
            <a:pPr>
              <a:spcBef>
                <a:spcPts val="1776"/>
              </a:spcBef>
              <a:buFont typeface="+mj-lt"/>
              <a:buAutoNum type="arabicPeriod"/>
            </a:pPr>
            <a:r>
              <a:rPr lang="en-US" dirty="0" smtClean="0"/>
              <a:t>Return (</a:t>
            </a:r>
            <a:r>
              <a:rPr lang="en-US" dirty="0" err="1" smtClean="0">
                <a:solidFill>
                  <a:srgbClr val="3366FF"/>
                </a:solidFill>
              </a:rPr>
              <a:t>jr</a:t>
            </a:r>
            <a:r>
              <a:rPr lang="en-US" dirty="0" smtClean="0">
                <a:solidFill>
                  <a:srgbClr val="3366FF"/>
                </a:solidFill>
              </a:rPr>
              <a:t> $</a:t>
            </a:r>
            <a:r>
              <a:rPr lang="en-US" dirty="0" err="1" smtClean="0">
                <a:solidFill>
                  <a:srgbClr val="3366FF"/>
                </a:solidFill>
              </a:rPr>
              <a:t>ra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085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2649CABF-B426-4523-BFB4-2264930082E5}" type="slidenum">
              <a:rPr lang="en-AU" altLang="en-US"/>
              <a:pPr/>
              <a:t>73</a:t>
            </a:fld>
            <a:endParaRPr lang="en-AU" altLang="en-US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Non-Leaf Procedures</a:t>
            </a:r>
            <a:endParaRPr lang="en-AU" altLang="en-US" smtClean="0"/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Procedures that call other procedures</a:t>
            </a:r>
          </a:p>
          <a:p>
            <a:pPr eaLnBrk="1" hangingPunct="1"/>
            <a:r>
              <a:rPr lang="en-US" altLang="en-US" smtClean="0"/>
              <a:t>For nested call, caller needs to save on the stack:</a:t>
            </a:r>
          </a:p>
          <a:p>
            <a:pPr lvl="1" eaLnBrk="1" hangingPunct="1"/>
            <a:r>
              <a:rPr lang="en-US" altLang="en-US" smtClean="0"/>
              <a:t>Its return address</a:t>
            </a:r>
          </a:p>
          <a:p>
            <a:pPr lvl="1" eaLnBrk="1" hangingPunct="1"/>
            <a:r>
              <a:rPr lang="en-US" altLang="en-US" smtClean="0"/>
              <a:t>Any arguments and temporaries needed after the call</a:t>
            </a:r>
          </a:p>
          <a:p>
            <a:pPr eaLnBrk="1" hangingPunct="1"/>
            <a:r>
              <a:rPr lang="en-US" altLang="en-US" smtClean="0"/>
              <a:t>Restore from the stack after the call</a:t>
            </a:r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371995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65347E76-2C00-4F4C-A0F1-595E1B31BC64}" type="slidenum">
              <a:rPr lang="en-AU" altLang="en-US"/>
              <a:pPr/>
              <a:t>74</a:t>
            </a:fld>
            <a:endParaRPr lang="en-AU" altLang="en-US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Non-Leaf Procedure Example</a:t>
            </a:r>
            <a:endParaRPr lang="en-AU" altLang="en-US" smtClean="0"/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latin typeface="Lucida Console" panose="020B0609040504020204" pitchFamily="49" charset="0"/>
              </a:rPr>
              <a:t>	int fact (int n)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{ 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  if (n &lt; 1) return f;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  else return n * fact(n - 1);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}</a:t>
            </a:r>
          </a:p>
          <a:p>
            <a:pPr lvl="1" eaLnBrk="1" hangingPunct="1"/>
            <a:r>
              <a:rPr lang="en-US" altLang="en-US" smtClean="0"/>
              <a:t>Argument n in $a0</a:t>
            </a:r>
          </a:p>
          <a:p>
            <a:pPr lvl="1" eaLnBrk="1" hangingPunct="1"/>
            <a:r>
              <a:rPr lang="en-US" altLang="en-US" smtClean="0"/>
              <a:t>Result in $v0</a:t>
            </a:r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329351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9946B975-D00B-4B46-A21B-1070263C49CE}" type="slidenum">
              <a:rPr lang="en-US" altLang="en-US" sz="1200">
                <a:latin typeface="Calibri" panose="020F0502020204030204" pitchFamily="34" charset="0"/>
              </a:rPr>
              <a:pPr algn="r" eaLnBrk="1" hangingPunct="1"/>
              <a:t>75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2031124" y="38102"/>
            <a:ext cx="7772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 </a:t>
            </a:r>
            <a:r>
              <a:rPr lang="en-US" altLang="en-US" sz="3200" b="1" dirty="0">
                <a:solidFill>
                  <a:srgbClr val="000000"/>
                </a:solidFill>
                <a:ea typeface="Times New Roman" panose="02020603050405020304" pitchFamily="18" charset="0"/>
                <a:cs typeface="ITCFranklinGothicStd-Hvy" charset="0"/>
              </a:rPr>
              <a:t>Stack frames during the call of</a:t>
            </a:r>
            <a:r>
              <a:rPr lang="en-US" altLang="en-US" sz="3200" dirty="0">
                <a:solidFill>
                  <a:srgbClr val="000000"/>
                </a:solidFill>
                <a:ea typeface="Times New Roman" panose="02020603050405020304" pitchFamily="18" charset="0"/>
                <a:cs typeface="ITCFranklinGothicStd-Hvy" charset="0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ea typeface="Times New Roman" panose="02020603050405020304" pitchFamily="18" charset="0"/>
                <a:cs typeface="LetterGothicStd-Bold"/>
              </a:rPr>
              <a:t>fact(7)</a:t>
            </a:r>
            <a:r>
              <a:rPr lang="en-US" altLang="en-US" sz="3200" dirty="0">
                <a:solidFill>
                  <a:srgbClr val="000000"/>
                </a:solidFill>
                <a:ea typeface="Times New Roman" panose="02020603050405020304" pitchFamily="18" charset="0"/>
                <a:cs typeface="ITCFranklinGothicStd-Hvy" charset="0"/>
              </a:rPr>
              <a:t>.</a:t>
            </a:r>
            <a:r>
              <a:rPr lang="en-US" altLang="en-US" sz="3200" dirty="0">
                <a:solidFill>
                  <a:srgbClr val="000000"/>
                </a:solidFill>
                <a:ea typeface="Times New Roman" panose="02020603050405020304" pitchFamily="18" charset="0"/>
                <a:cs typeface="MinionPro-Regular" charset="0"/>
              </a:rPr>
              <a:t> </a:t>
            </a:r>
          </a:p>
        </p:txBody>
      </p:sp>
      <p:pic>
        <p:nvPicPr>
          <p:cNvPr id="14341" name="Picture 6" descr="bm12-9780124077263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98179" y="1022351"/>
            <a:ext cx="5097518" cy="5699125"/>
          </a:xfrm>
        </p:spPr>
      </p:pic>
      <p:pic>
        <p:nvPicPr>
          <p:cNvPr id="6" name="Picture 6" descr="bm13-978012407726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75358" y="1755228"/>
            <a:ext cx="3735442" cy="174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26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2562225" y="4509294"/>
            <a:ext cx="7372350" cy="7167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2562225" y="3228577"/>
            <a:ext cx="7372350" cy="71794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562225" y="1949648"/>
            <a:ext cx="7372350" cy="8062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91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2567C82D-27FC-4541-8F54-5A0FB4A27B83}" type="slidenum">
              <a:rPr lang="en-AU" altLang="en-US"/>
              <a:pPr/>
              <a:t>76</a:t>
            </a:fld>
            <a:endParaRPr lang="en-AU" altLang="en-US"/>
          </a:p>
        </p:txBody>
      </p:sp>
      <p:sp>
        <p:nvSpPr>
          <p:cNvPr id="49155" name="Rectangle 4"/>
          <p:cNvSpPr>
            <a:spLocks noChangeArrowheads="1"/>
          </p:cNvSpPr>
          <p:nvPr/>
        </p:nvSpPr>
        <p:spPr bwMode="auto">
          <a:xfrm>
            <a:off x="2562225" y="1647825"/>
            <a:ext cx="7372350" cy="2857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9157" name="Rectangle 6"/>
          <p:cNvSpPr>
            <a:spLocks noChangeArrowheads="1"/>
          </p:cNvSpPr>
          <p:nvPr/>
        </p:nvSpPr>
        <p:spPr bwMode="auto">
          <a:xfrm>
            <a:off x="2562225" y="2755900"/>
            <a:ext cx="7372350" cy="4635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9159" name="Rectangle 8"/>
          <p:cNvSpPr>
            <a:spLocks noChangeArrowheads="1"/>
          </p:cNvSpPr>
          <p:nvPr/>
        </p:nvSpPr>
        <p:spPr bwMode="auto">
          <a:xfrm>
            <a:off x="2562225" y="3946525"/>
            <a:ext cx="7372350" cy="5524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9161" name="Rectangle 10"/>
          <p:cNvSpPr>
            <a:spLocks noChangeArrowheads="1"/>
          </p:cNvSpPr>
          <p:nvPr/>
        </p:nvSpPr>
        <p:spPr bwMode="auto">
          <a:xfrm>
            <a:off x="2562225" y="5226050"/>
            <a:ext cx="7372350" cy="2730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9162" name="Rectangle 11"/>
          <p:cNvSpPr>
            <a:spLocks noChangeArrowheads="1"/>
          </p:cNvSpPr>
          <p:nvPr/>
        </p:nvSpPr>
        <p:spPr bwMode="auto">
          <a:xfrm>
            <a:off x="2562225" y="5499100"/>
            <a:ext cx="7372350" cy="2984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9163" name="Rectangle 2"/>
          <p:cNvSpPr>
            <a:spLocks noGrp="1" noChangeArrowheads="1"/>
          </p:cNvSpPr>
          <p:nvPr>
            <p:ph type="title"/>
          </p:nvPr>
        </p:nvSpPr>
        <p:spPr>
          <a:xfrm>
            <a:off x="1838325" y="81756"/>
            <a:ext cx="902970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Non-Leaf Procedure Example</a:t>
            </a:r>
            <a:endParaRPr lang="en-AU" altLang="en-US" dirty="0" smtClean="0"/>
          </a:p>
        </p:txBody>
      </p:sp>
      <p:sp>
        <p:nvSpPr>
          <p:cNvPr id="49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8850" y="1271588"/>
            <a:ext cx="9896475" cy="526732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MIPS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	fact:</a:t>
            </a:r>
            <a:br>
              <a:rPr lang="en-US" altLang="en-US" sz="1800" dirty="0">
                <a:latin typeface="Lucida Console" panose="020B0609040504020204" pitchFamily="49" charset="0"/>
              </a:rPr>
            </a:br>
            <a:r>
              <a:rPr lang="en-US" altLang="en-US" sz="1800" dirty="0"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latin typeface="Lucida Console" panose="020B0609040504020204" pitchFamily="49" charset="0"/>
              </a:rPr>
              <a:t>addi</a:t>
            </a:r>
            <a:r>
              <a:rPr lang="en-US" altLang="en-US" sz="1800" dirty="0">
                <a:latin typeface="Lucida Console" panose="020B0609040504020204" pitchFamily="49" charset="0"/>
              </a:rPr>
              <a:t> $</a:t>
            </a:r>
            <a:r>
              <a:rPr lang="en-US" altLang="en-US" sz="1800" dirty="0" err="1">
                <a:latin typeface="Lucida Console" panose="020B0609040504020204" pitchFamily="49" charset="0"/>
              </a:rPr>
              <a:t>sp</a:t>
            </a:r>
            <a:r>
              <a:rPr lang="en-US" altLang="en-US" sz="1800" dirty="0">
                <a:latin typeface="Lucida Console" panose="020B0609040504020204" pitchFamily="49" charset="0"/>
              </a:rPr>
              <a:t>, $</a:t>
            </a:r>
            <a:r>
              <a:rPr lang="en-US" altLang="en-US" sz="1800" dirty="0" err="1">
                <a:latin typeface="Lucida Console" panose="020B0609040504020204" pitchFamily="49" charset="0"/>
              </a:rPr>
              <a:t>sp</a:t>
            </a:r>
            <a:r>
              <a:rPr lang="en-US" altLang="en-US" sz="1800" dirty="0">
                <a:latin typeface="Lucida Console" panose="020B0609040504020204" pitchFamily="49" charset="0"/>
              </a:rPr>
              <a:t>, -8     # adjust stack for 2 items</a:t>
            </a:r>
            <a:br>
              <a:rPr lang="en-US" altLang="en-US" sz="1800" dirty="0">
                <a:latin typeface="Lucida Console" panose="020B0609040504020204" pitchFamily="49" charset="0"/>
              </a:rPr>
            </a:br>
            <a:r>
              <a:rPr lang="en-US" altLang="en-US" sz="1800" dirty="0"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latin typeface="Lucida Console" panose="020B0609040504020204" pitchFamily="49" charset="0"/>
              </a:rPr>
              <a:t>sw</a:t>
            </a:r>
            <a:r>
              <a:rPr lang="en-US" altLang="en-US" sz="1800" dirty="0">
                <a:latin typeface="Lucida Console" panose="020B0609040504020204" pitchFamily="49" charset="0"/>
              </a:rPr>
              <a:t>   $</a:t>
            </a:r>
            <a:r>
              <a:rPr lang="en-US" altLang="en-US" sz="1800" dirty="0" err="1">
                <a:latin typeface="Lucida Console" panose="020B0609040504020204" pitchFamily="49" charset="0"/>
              </a:rPr>
              <a:t>ra</a:t>
            </a:r>
            <a:r>
              <a:rPr lang="en-US" altLang="en-US" sz="1800" dirty="0">
                <a:latin typeface="Lucida Console" panose="020B0609040504020204" pitchFamily="49" charset="0"/>
              </a:rPr>
              <a:t>, 4($</a:t>
            </a:r>
            <a:r>
              <a:rPr lang="en-US" altLang="en-US" sz="1800" dirty="0" err="1">
                <a:latin typeface="Lucida Console" panose="020B0609040504020204" pitchFamily="49" charset="0"/>
              </a:rPr>
              <a:t>sp</a:t>
            </a:r>
            <a:r>
              <a:rPr lang="en-US" altLang="en-US" sz="1800" dirty="0">
                <a:latin typeface="Lucida Console" panose="020B0609040504020204" pitchFamily="49" charset="0"/>
              </a:rPr>
              <a:t>)      # save return address</a:t>
            </a:r>
            <a:br>
              <a:rPr lang="en-US" altLang="en-US" sz="1800" dirty="0">
                <a:latin typeface="Lucida Console" panose="020B0609040504020204" pitchFamily="49" charset="0"/>
              </a:rPr>
            </a:br>
            <a:r>
              <a:rPr lang="en-US" altLang="en-US" sz="1800" dirty="0"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latin typeface="Lucida Console" panose="020B0609040504020204" pitchFamily="49" charset="0"/>
              </a:rPr>
              <a:t>sw</a:t>
            </a:r>
            <a:r>
              <a:rPr lang="en-US" altLang="en-US" sz="1800" dirty="0">
                <a:latin typeface="Lucida Console" panose="020B0609040504020204" pitchFamily="49" charset="0"/>
              </a:rPr>
              <a:t>   $a0, 0($</a:t>
            </a:r>
            <a:r>
              <a:rPr lang="en-US" altLang="en-US" sz="1800" dirty="0" err="1">
                <a:latin typeface="Lucida Console" panose="020B0609040504020204" pitchFamily="49" charset="0"/>
              </a:rPr>
              <a:t>sp</a:t>
            </a:r>
            <a:r>
              <a:rPr lang="en-US" altLang="en-US" sz="1800" dirty="0">
                <a:latin typeface="Lucida Console" panose="020B0609040504020204" pitchFamily="49" charset="0"/>
              </a:rPr>
              <a:t>)      # save argument</a:t>
            </a:r>
            <a:br>
              <a:rPr lang="en-US" altLang="en-US" sz="1800" dirty="0">
                <a:latin typeface="Lucida Console" panose="020B0609040504020204" pitchFamily="49" charset="0"/>
              </a:rPr>
            </a:br>
            <a:r>
              <a:rPr lang="en-US" altLang="en-US" sz="1800" dirty="0"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latin typeface="Lucida Console" panose="020B0609040504020204" pitchFamily="49" charset="0"/>
              </a:rPr>
              <a:t>slti</a:t>
            </a:r>
            <a:r>
              <a:rPr lang="en-US" altLang="en-US" sz="1800" dirty="0">
                <a:latin typeface="Lucida Console" panose="020B0609040504020204" pitchFamily="49" charset="0"/>
              </a:rPr>
              <a:t> $t0, $a0, 1      # test for n &lt; 1</a:t>
            </a:r>
            <a:br>
              <a:rPr lang="en-US" altLang="en-US" sz="1800" dirty="0">
                <a:latin typeface="Lucida Console" panose="020B0609040504020204" pitchFamily="49" charset="0"/>
              </a:rPr>
            </a:br>
            <a:r>
              <a:rPr lang="en-US" altLang="en-US" sz="1800" dirty="0"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latin typeface="Lucida Console" panose="020B0609040504020204" pitchFamily="49" charset="0"/>
              </a:rPr>
              <a:t>beq</a:t>
            </a:r>
            <a:r>
              <a:rPr lang="en-US" altLang="en-US" sz="1800" dirty="0">
                <a:latin typeface="Lucida Console" panose="020B0609040504020204" pitchFamily="49" charset="0"/>
              </a:rPr>
              <a:t>  $t0, $zero, L1</a:t>
            </a:r>
            <a:br>
              <a:rPr lang="en-US" altLang="en-US" sz="1800" dirty="0">
                <a:latin typeface="Lucida Console" panose="020B0609040504020204" pitchFamily="49" charset="0"/>
              </a:rPr>
            </a:br>
            <a:r>
              <a:rPr lang="en-US" altLang="en-US" sz="1800" dirty="0"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latin typeface="Lucida Console" panose="020B0609040504020204" pitchFamily="49" charset="0"/>
              </a:rPr>
              <a:t>addi</a:t>
            </a:r>
            <a:r>
              <a:rPr lang="en-US" altLang="en-US" sz="1800" dirty="0">
                <a:latin typeface="Lucida Console" panose="020B0609040504020204" pitchFamily="49" charset="0"/>
              </a:rPr>
              <a:t> $v0, $zero, 1    # if so, result is 1</a:t>
            </a:r>
            <a:br>
              <a:rPr lang="en-US" altLang="en-US" sz="1800" dirty="0">
                <a:latin typeface="Lucida Console" panose="020B0609040504020204" pitchFamily="49" charset="0"/>
              </a:rPr>
            </a:br>
            <a:r>
              <a:rPr lang="en-US" altLang="en-US" sz="1800" dirty="0"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latin typeface="Lucida Console" panose="020B0609040504020204" pitchFamily="49" charset="0"/>
              </a:rPr>
              <a:t>addi</a:t>
            </a:r>
            <a:r>
              <a:rPr lang="en-US" altLang="en-US" sz="1800" dirty="0">
                <a:latin typeface="Lucida Console" panose="020B0609040504020204" pitchFamily="49" charset="0"/>
              </a:rPr>
              <a:t> $</a:t>
            </a:r>
            <a:r>
              <a:rPr lang="en-US" altLang="en-US" sz="1800" dirty="0" err="1">
                <a:latin typeface="Lucida Console" panose="020B0609040504020204" pitchFamily="49" charset="0"/>
              </a:rPr>
              <a:t>sp</a:t>
            </a:r>
            <a:r>
              <a:rPr lang="en-US" altLang="en-US" sz="1800" dirty="0">
                <a:latin typeface="Lucida Console" panose="020B0609040504020204" pitchFamily="49" charset="0"/>
              </a:rPr>
              <a:t>, $</a:t>
            </a:r>
            <a:r>
              <a:rPr lang="en-US" altLang="en-US" sz="1800" dirty="0" err="1">
                <a:latin typeface="Lucida Console" panose="020B0609040504020204" pitchFamily="49" charset="0"/>
              </a:rPr>
              <a:t>sp</a:t>
            </a:r>
            <a:r>
              <a:rPr lang="en-US" altLang="en-US" sz="1800" dirty="0">
                <a:latin typeface="Lucida Console" panose="020B0609040504020204" pitchFamily="49" charset="0"/>
              </a:rPr>
              <a:t>, 8      #   pop 2 items from stack</a:t>
            </a:r>
            <a:br>
              <a:rPr lang="en-US" altLang="en-US" sz="1800" dirty="0">
                <a:latin typeface="Lucida Console" panose="020B0609040504020204" pitchFamily="49" charset="0"/>
              </a:rPr>
            </a:br>
            <a:r>
              <a:rPr lang="en-US" altLang="en-US" sz="1800" dirty="0"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latin typeface="Lucida Console" panose="020B0609040504020204" pitchFamily="49" charset="0"/>
              </a:rPr>
              <a:t>jr</a:t>
            </a:r>
            <a:r>
              <a:rPr lang="en-US" altLang="en-US" sz="1800" dirty="0">
                <a:latin typeface="Lucida Console" panose="020B0609040504020204" pitchFamily="49" charset="0"/>
              </a:rPr>
              <a:t>   $</a:t>
            </a:r>
            <a:r>
              <a:rPr lang="en-US" altLang="en-US" sz="1800" dirty="0" err="1">
                <a:latin typeface="Lucida Console" panose="020B0609040504020204" pitchFamily="49" charset="0"/>
              </a:rPr>
              <a:t>ra</a:t>
            </a:r>
            <a:r>
              <a:rPr lang="en-US" altLang="en-US" sz="1800" dirty="0">
                <a:latin typeface="Lucida Console" panose="020B0609040504020204" pitchFamily="49" charset="0"/>
              </a:rPr>
              <a:t>              #   and return</a:t>
            </a:r>
            <a:br>
              <a:rPr lang="en-US" altLang="en-US" sz="1800" dirty="0">
                <a:latin typeface="Lucida Console" panose="020B0609040504020204" pitchFamily="49" charset="0"/>
              </a:rPr>
            </a:br>
            <a:r>
              <a:rPr lang="en-US" altLang="en-US" sz="1800" dirty="0">
                <a:latin typeface="Lucida Console" panose="020B0609040504020204" pitchFamily="49" charset="0"/>
              </a:rPr>
              <a:t>L1: </a:t>
            </a:r>
            <a:r>
              <a:rPr lang="en-US" altLang="en-US" sz="1800" dirty="0" err="1">
                <a:latin typeface="Lucida Console" panose="020B0609040504020204" pitchFamily="49" charset="0"/>
              </a:rPr>
              <a:t>addi</a:t>
            </a:r>
            <a:r>
              <a:rPr lang="en-US" altLang="en-US" sz="1800" dirty="0">
                <a:latin typeface="Lucida Console" panose="020B0609040504020204" pitchFamily="49" charset="0"/>
              </a:rPr>
              <a:t> $a0, $a0, -1     # else decrement n  </a:t>
            </a:r>
            <a:br>
              <a:rPr lang="en-US" altLang="en-US" sz="1800" dirty="0">
                <a:latin typeface="Lucida Console" panose="020B0609040504020204" pitchFamily="49" charset="0"/>
              </a:rPr>
            </a:br>
            <a:r>
              <a:rPr lang="en-US" altLang="en-US" sz="1800" dirty="0"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latin typeface="Lucida Console" panose="020B0609040504020204" pitchFamily="49" charset="0"/>
              </a:rPr>
              <a:t>jal</a:t>
            </a:r>
            <a:r>
              <a:rPr lang="en-US" altLang="en-US" sz="1800" dirty="0">
                <a:latin typeface="Lucida Console" panose="020B0609040504020204" pitchFamily="49" charset="0"/>
              </a:rPr>
              <a:t>  fact             # recursive call</a:t>
            </a:r>
            <a:br>
              <a:rPr lang="en-US" altLang="en-US" sz="1800" dirty="0">
                <a:latin typeface="Lucida Console" panose="020B0609040504020204" pitchFamily="49" charset="0"/>
              </a:rPr>
            </a:br>
            <a:r>
              <a:rPr lang="en-US" altLang="en-US" sz="1800" dirty="0"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latin typeface="Lucida Console" panose="020B0609040504020204" pitchFamily="49" charset="0"/>
              </a:rPr>
              <a:t>lw</a:t>
            </a:r>
            <a:r>
              <a:rPr lang="en-US" altLang="en-US" sz="1800" dirty="0">
                <a:latin typeface="Lucida Console" panose="020B0609040504020204" pitchFamily="49" charset="0"/>
              </a:rPr>
              <a:t>   $a0, 0($</a:t>
            </a:r>
            <a:r>
              <a:rPr lang="en-US" altLang="en-US" sz="1800" dirty="0" err="1">
                <a:latin typeface="Lucida Console" panose="020B0609040504020204" pitchFamily="49" charset="0"/>
              </a:rPr>
              <a:t>sp</a:t>
            </a:r>
            <a:r>
              <a:rPr lang="en-US" altLang="en-US" sz="1800" dirty="0">
                <a:latin typeface="Lucida Console" panose="020B0609040504020204" pitchFamily="49" charset="0"/>
              </a:rPr>
              <a:t>)      # restore original n</a:t>
            </a:r>
            <a:br>
              <a:rPr lang="en-US" altLang="en-US" sz="1800" dirty="0">
                <a:latin typeface="Lucida Console" panose="020B0609040504020204" pitchFamily="49" charset="0"/>
              </a:rPr>
            </a:br>
            <a:r>
              <a:rPr lang="en-US" altLang="en-US" sz="1800" dirty="0"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latin typeface="Lucida Console" panose="020B0609040504020204" pitchFamily="49" charset="0"/>
              </a:rPr>
              <a:t>lw</a:t>
            </a:r>
            <a:r>
              <a:rPr lang="en-US" altLang="en-US" sz="1800" dirty="0">
                <a:latin typeface="Lucida Console" panose="020B0609040504020204" pitchFamily="49" charset="0"/>
              </a:rPr>
              <a:t>   $</a:t>
            </a:r>
            <a:r>
              <a:rPr lang="en-US" altLang="en-US" sz="1800" dirty="0" err="1">
                <a:latin typeface="Lucida Console" panose="020B0609040504020204" pitchFamily="49" charset="0"/>
              </a:rPr>
              <a:t>ra</a:t>
            </a:r>
            <a:r>
              <a:rPr lang="en-US" altLang="en-US" sz="1800" dirty="0">
                <a:latin typeface="Lucida Console" panose="020B0609040504020204" pitchFamily="49" charset="0"/>
              </a:rPr>
              <a:t>, 4($</a:t>
            </a:r>
            <a:r>
              <a:rPr lang="en-US" altLang="en-US" sz="1800" dirty="0" err="1">
                <a:latin typeface="Lucida Console" panose="020B0609040504020204" pitchFamily="49" charset="0"/>
              </a:rPr>
              <a:t>sp</a:t>
            </a:r>
            <a:r>
              <a:rPr lang="en-US" altLang="en-US" sz="1800" dirty="0">
                <a:latin typeface="Lucida Console" panose="020B0609040504020204" pitchFamily="49" charset="0"/>
              </a:rPr>
              <a:t>)      #   and return address</a:t>
            </a:r>
            <a:br>
              <a:rPr lang="en-US" altLang="en-US" sz="1800" dirty="0">
                <a:latin typeface="Lucida Console" panose="020B0609040504020204" pitchFamily="49" charset="0"/>
              </a:rPr>
            </a:br>
            <a:r>
              <a:rPr lang="en-US" altLang="en-US" sz="1800" dirty="0"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latin typeface="Lucida Console" panose="020B0609040504020204" pitchFamily="49" charset="0"/>
              </a:rPr>
              <a:t>addi</a:t>
            </a:r>
            <a:r>
              <a:rPr lang="en-US" altLang="en-US" sz="1800" dirty="0">
                <a:latin typeface="Lucida Console" panose="020B0609040504020204" pitchFamily="49" charset="0"/>
              </a:rPr>
              <a:t> $</a:t>
            </a:r>
            <a:r>
              <a:rPr lang="en-US" altLang="en-US" sz="1800" dirty="0" err="1">
                <a:latin typeface="Lucida Console" panose="020B0609040504020204" pitchFamily="49" charset="0"/>
              </a:rPr>
              <a:t>sp</a:t>
            </a:r>
            <a:r>
              <a:rPr lang="en-US" altLang="en-US" sz="1800" dirty="0">
                <a:latin typeface="Lucida Console" panose="020B0609040504020204" pitchFamily="49" charset="0"/>
              </a:rPr>
              <a:t>, $</a:t>
            </a:r>
            <a:r>
              <a:rPr lang="en-US" altLang="en-US" sz="1800" dirty="0" err="1">
                <a:latin typeface="Lucida Console" panose="020B0609040504020204" pitchFamily="49" charset="0"/>
              </a:rPr>
              <a:t>sp</a:t>
            </a:r>
            <a:r>
              <a:rPr lang="en-US" altLang="en-US" sz="1800" dirty="0">
                <a:latin typeface="Lucida Console" panose="020B0609040504020204" pitchFamily="49" charset="0"/>
              </a:rPr>
              <a:t>, 8      # pop 2 items from stack</a:t>
            </a:r>
            <a:br>
              <a:rPr lang="en-US" altLang="en-US" sz="1800" dirty="0">
                <a:latin typeface="Lucida Console" panose="020B0609040504020204" pitchFamily="49" charset="0"/>
              </a:rPr>
            </a:br>
            <a:r>
              <a:rPr lang="en-US" altLang="en-US" sz="1800" dirty="0"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latin typeface="Lucida Console" panose="020B0609040504020204" pitchFamily="49" charset="0"/>
              </a:rPr>
              <a:t>mul</a:t>
            </a:r>
            <a:r>
              <a:rPr lang="en-US" altLang="en-US" sz="1800" dirty="0">
                <a:latin typeface="Lucida Console" panose="020B0609040504020204" pitchFamily="49" charset="0"/>
              </a:rPr>
              <a:t>  $v0, $a0, $v0    # multiply to get result</a:t>
            </a:r>
            <a:br>
              <a:rPr lang="en-US" altLang="en-US" sz="1800" dirty="0">
                <a:latin typeface="Lucida Console" panose="020B0609040504020204" pitchFamily="49" charset="0"/>
              </a:rPr>
            </a:br>
            <a:r>
              <a:rPr lang="en-US" altLang="en-US" sz="1800" dirty="0"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latin typeface="Lucida Console" panose="020B0609040504020204" pitchFamily="49" charset="0"/>
              </a:rPr>
              <a:t>jr</a:t>
            </a:r>
            <a:r>
              <a:rPr lang="en-US" altLang="en-US" sz="1800" dirty="0">
                <a:latin typeface="Lucida Console" panose="020B0609040504020204" pitchFamily="49" charset="0"/>
              </a:rPr>
              <a:t>   $</a:t>
            </a:r>
            <a:r>
              <a:rPr lang="en-US" altLang="en-US" sz="1800" dirty="0" err="1">
                <a:latin typeface="Lucida Console" panose="020B0609040504020204" pitchFamily="49" charset="0"/>
              </a:rPr>
              <a:t>ra</a:t>
            </a:r>
            <a:r>
              <a:rPr lang="en-US" altLang="en-US" sz="1800" dirty="0">
                <a:latin typeface="Lucida Console" panose="020B0609040504020204" pitchFamily="49" charset="0"/>
              </a:rPr>
              <a:t>              # and return</a:t>
            </a:r>
          </a:p>
        </p:txBody>
      </p:sp>
    </p:spTree>
    <p:extLst>
      <p:ext uri="{BB962C8B-B14F-4D97-AF65-F5344CB8AC3E}">
        <p14:creationId xmlns:p14="http://schemas.microsoft.com/office/powerpoint/2010/main" val="81038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A281762E-60D2-41F8-8E11-67492AFDD11C}" type="slidenum">
              <a:rPr lang="en-AU" altLang="en-US"/>
              <a:pPr/>
              <a:t>77</a:t>
            </a:fld>
            <a:endParaRPr lang="en-AU" altLang="en-US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Procedure Calling</a:t>
            </a:r>
            <a:endParaRPr lang="en-AU" altLang="en-US" dirty="0" smtClean="0"/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en-US" smtClean="0"/>
              <a:t>Steps required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 smtClean="0"/>
              <a:t>Place parameters in registers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 smtClean="0"/>
              <a:t>Transfer control to procedure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 smtClean="0"/>
              <a:t>Acquire storage for procedure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 smtClean="0"/>
              <a:t>Perform procedure’s operations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 smtClean="0"/>
              <a:t>Place result in register for caller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 smtClean="0"/>
              <a:t>Return to place of call</a:t>
            </a:r>
          </a:p>
        </p:txBody>
      </p:sp>
    </p:spTree>
    <p:extLst>
      <p:ext uri="{BB962C8B-B14F-4D97-AF65-F5344CB8AC3E}">
        <p14:creationId xmlns:p14="http://schemas.microsoft.com/office/powerpoint/2010/main" val="73651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78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2100" y="1072055"/>
            <a:ext cx="9791700" cy="5104908"/>
          </a:xfrm>
        </p:spPr>
        <p:txBody>
          <a:bodyPr/>
          <a:lstStyle/>
          <a:p>
            <a:r>
              <a:rPr lang="en-US" dirty="0" smtClean="0"/>
              <a:t>Assembly language is the symbolic representation of a computer’s binary encoding( machine language)</a:t>
            </a:r>
          </a:p>
          <a:p>
            <a:r>
              <a:rPr lang="en-US" dirty="0"/>
              <a:t> M</a:t>
            </a:r>
            <a:r>
              <a:rPr lang="en-US" dirty="0" smtClean="0"/>
              <a:t>ore readable</a:t>
            </a:r>
          </a:p>
          <a:p>
            <a:r>
              <a:rPr lang="en-US" dirty="0" smtClean="0"/>
              <a:t>Assembler translates assembly language to machine codes.</a:t>
            </a:r>
          </a:p>
          <a:p>
            <a:r>
              <a:rPr lang="en-US" dirty="0" smtClean="0"/>
              <a:t>Facilities in Assembler </a:t>
            </a:r>
          </a:p>
          <a:p>
            <a:r>
              <a:rPr lang="en-US" dirty="0" smtClean="0"/>
              <a:t>Macro, assembler directive, label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62100" y="144408"/>
            <a:ext cx="9029700" cy="927647"/>
          </a:xfrm>
        </p:spPr>
        <p:txBody>
          <a:bodyPr/>
          <a:lstStyle/>
          <a:p>
            <a:r>
              <a:rPr lang="en-US" dirty="0" smtClean="0"/>
              <a:t>Assembly Language and Assemblers</a:t>
            </a:r>
            <a:endParaRPr lang="en-US" dirty="0"/>
          </a:p>
        </p:txBody>
      </p:sp>
      <p:pic>
        <p:nvPicPr>
          <p:cNvPr id="6" name="Picture 6" descr="bm06-97801240772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02677" y="4162097"/>
            <a:ext cx="8250620" cy="2280744"/>
          </a:xfrm>
          <a:prstGeom prst="rect">
            <a:avLst/>
          </a:prstGeom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 rot="5400000">
            <a:off x="9009472" y="2533520"/>
            <a:ext cx="5057988" cy="36933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 smtClean="0">
                <a:solidFill>
                  <a:srgbClr val="FF0000"/>
                </a:solidFill>
              </a:rPr>
              <a:t>§Appendix A Assembly Language Programming</a:t>
            </a:r>
            <a:endParaRPr lang="en-US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61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79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13793" y="304800"/>
            <a:ext cx="9703676" cy="10576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 Example of assembly language program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571" y="1686910"/>
            <a:ext cx="11046373" cy="421990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/>
          <a:lstStyle/>
          <a:p>
            <a:pPr marL="0" lvl="1" indent="3175" defTabSz="352425">
              <a:tabLst>
                <a:tab pos="403225" algn="l"/>
                <a:tab pos="2057400" algn="l"/>
                <a:tab pos="3717925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.data</a:t>
            </a:r>
          </a:p>
          <a:p>
            <a:pPr marL="0" lvl="1" indent="3175" defTabSz="352425">
              <a:tabLst>
                <a:tab pos="403225" algn="l"/>
                <a:tab pos="1485900" algn="l"/>
                <a:tab pos="2400300" algn="l"/>
                <a:tab pos="3200400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	.word	0:100	# Array of 100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initialized all to 0</a:t>
            </a:r>
          </a:p>
          <a:p>
            <a:pPr marL="0" lvl="1" indent="3175" defTabSz="352425">
              <a:tabLst>
                <a:tab pos="403225" algn="l"/>
                <a:tab pos="2057400" algn="l"/>
                <a:tab pos="3717925" algn="l"/>
              </a:tabLst>
              <a:defRPr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lvl="1" indent="3175" defTabSz="352425">
              <a:tabLst>
                <a:tab pos="403225" algn="l"/>
                <a:tab pos="2057400" algn="l"/>
                <a:tab pos="3717925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.text</a:t>
            </a:r>
          </a:p>
          <a:p>
            <a:pPr marL="0" lvl="1" indent="3175" defTabSz="352425">
              <a:tabLst>
                <a:tab pos="403225" algn="l"/>
                <a:tab pos="974725" algn="l"/>
                <a:tab pos="3200400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li	$t0, 30	# x = 30</a:t>
            </a:r>
          </a:p>
          <a:p>
            <a:pPr marL="0" lvl="1" indent="3175" defTabSz="352425">
              <a:tabLst>
                <a:tab pos="403225" algn="l"/>
                <a:tab pos="974725" algn="l"/>
                <a:tab pos="3200400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la	$t1,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# $t1 is base address</a:t>
            </a:r>
          </a:p>
          <a:p>
            <a:pPr marL="0" lvl="1" indent="3175" defTabSz="352425">
              <a:tabLst>
                <a:tab pos="403225" algn="l"/>
                <a:tab pos="974725" algn="l"/>
                <a:tab pos="3200400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$t2, $t0, 4	# $t2 is the offset (4x30)</a:t>
            </a:r>
          </a:p>
          <a:p>
            <a:pPr marL="0" lvl="1" indent="3175" defTabSz="352425">
              <a:tabLst>
                <a:tab pos="403225" algn="l"/>
                <a:tab pos="974725" algn="l"/>
                <a:tab pos="3200400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add	$t3, $t2, $t1	# $t3 = address of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[30]</a:t>
            </a:r>
          </a:p>
          <a:p>
            <a:pPr marL="0" lvl="1" indent="3175" defTabSz="352425">
              <a:tabLst>
                <a:tab pos="403225" algn="l"/>
                <a:tab pos="974725" algn="l"/>
                <a:tab pos="3200400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li	$t4, -19	# set $t4 = value to save (-19)</a:t>
            </a:r>
          </a:p>
          <a:p>
            <a:pPr marL="0" lvl="1" indent="3175" defTabSz="352425">
              <a:tabLst>
                <a:tab pos="403225" algn="l"/>
                <a:tab pos="974725" algn="l"/>
                <a:tab pos="3200400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$t4, ($t3)	# Store value at address stored in $t3</a:t>
            </a:r>
          </a:p>
          <a:p>
            <a:pPr>
              <a:defRPr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55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1D032D62-296A-45A5-9565-0526F6F833AB}" type="slidenum">
              <a:rPr lang="en-AU" altLang="en-US"/>
              <a:pPr/>
              <a:t>8</a:t>
            </a:fld>
            <a:endParaRPr lang="en-AU" alt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1"/>
            <a:ext cx="9029700" cy="112553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Stored Program Computers</a:t>
            </a:r>
            <a:endParaRPr lang="en-AU" altLang="en-US" dirty="0" smtClean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2400" y="1125538"/>
            <a:ext cx="5473700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Instructions represented in binary, just like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Instructions and data stored in memory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Programs can operate on programs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e.g., compilers, linkers, 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Binary compatibility allows compiled programs to work on different computers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Standardized ISAs</a:t>
            </a:r>
            <a:endParaRPr lang="en-AU" altLang="en-US"/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2208213" y="1258889"/>
            <a:ext cx="2865272" cy="46166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solidFill>
                  <a:schemeClr val="folHlink"/>
                </a:solidFill>
                <a:latin typeface="Arial Black" panose="020B0A04020102020204" pitchFamily="34" charset="0"/>
              </a:rPr>
              <a:t>The BIG Picture</a:t>
            </a:r>
          </a:p>
        </p:txBody>
      </p:sp>
      <p:pic>
        <p:nvPicPr>
          <p:cNvPr id="28678" name="Picture 7" descr="f02-07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2060576"/>
            <a:ext cx="2908300" cy="384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128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74637"/>
            <a:ext cx="9029700" cy="1325563"/>
          </a:xfrm>
        </p:spPr>
        <p:txBody>
          <a:bodyPr/>
          <a:lstStyle/>
          <a:p>
            <a:r>
              <a:rPr lang="en-US" dirty="0" smtClean="0"/>
              <a:t>Program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4607" y="1600200"/>
            <a:ext cx="1098331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Basics</a:t>
            </a:r>
          </a:p>
          <a:p>
            <a:pPr lvl="2"/>
            <a:r>
              <a:rPr lang="en-US" sz="1800" b="1" dirty="0"/>
              <a:t>Simple text file with data declaration, program code (name of file should end with .s or .</a:t>
            </a:r>
            <a:r>
              <a:rPr lang="en-US" sz="1800" b="1" dirty="0" err="1"/>
              <a:t>asm</a:t>
            </a:r>
            <a:r>
              <a:rPr lang="en-US" sz="1800" b="1" dirty="0"/>
              <a:t> to be used in SPIM or </a:t>
            </a:r>
            <a:r>
              <a:rPr lang="en-US" sz="1800" b="1" dirty="0">
                <a:solidFill>
                  <a:srgbClr val="FF0000"/>
                </a:solidFill>
              </a:rPr>
              <a:t>MARS</a:t>
            </a:r>
            <a:r>
              <a:rPr lang="en-US" sz="1800" b="1" dirty="0"/>
              <a:t> simulator)</a:t>
            </a:r>
          </a:p>
          <a:p>
            <a:pPr lvl="2"/>
            <a:r>
              <a:rPr lang="en-US" sz="1800" b="1" dirty="0"/>
              <a:t>Data declaration section followed by program code section</a:t>
            </a:r>
            <a:r>
              <a:rPr lang="en-US" sz="1800" b="1" dirty="0" smtClean="0"/>
              <a:t>.</a:t>
            </a:r>
            <a:endParaRPr lang="en-US" sz="1800" b="1" dirty="0"/>
          </a:p>
          <a:p>
            <a:pPr marL="0" indent="0">
              <a:buNone/>
            </a:pPr>
            <a:r>
              <a:rPr lang="en-US" b="1" dirty="0"/>
              <a:t>Data Declarations</a:t>
            </a:r>
          </a:p>
          <a:p>
            <a:pPr lvl="2"/>
            <a:r>
              <a:rPr lang="en-US" sz="1800" b="1" dirty="0"/>
              <a:t>Placed in section of program identified with assembler directive </a:t>
            </a:r>
            <a:r>
              <a:rPr lang="en-US" sz="1800" b="1" dirty="0">
                <a:solidFill>
                  <a:schemeClr val="tx2"/>
                </a:solidFill>
              </a:rPr>
              <a:t>.data</a:t>
            </a:r>
          </a:p>
          <a:p>
            <a:pPr lvl="2"/>
            <a:r>
              <a:rPr lang="en-US" sz="1800" b="1" dirty="0"/>
              <a:t>Declares variable names used in program; storage allocated in main memory (RAM</a:t>
            </a:r>
            <a:r>
              <a:rPr lang="en-US" sz="1800" b="1" dirty="0" smtClean="0"/>
              <a:t>)</a:t>
            </a:r>
            <a:endParaRPr lang="en-US" sz="1800" b="1" dirty="0"/>
          </a:p>
          <a:p>
            <a:pPr marL="0" indent="0">
              <a:buNone/>
            </a:pPr>
            <a:r>
              <a:rPr lang="en-US" b="1" dirty="0"/>
              <a:t>Code</a:t>
            </a:r>
          </a:p>
          <a:p>
            <a:pPr lvl="2"/>
            <a:r>
              <a:rPr lang="en-US" sz="1800" b="1" dirty="0"/>
              <a:t>Placed in section of text identified with assembler directive </a:t>
            </a:r>
            <a:r>
              <a:rPr lang="en-US" sz="1800" b="1" dirty="0">
                <a:solidFill>
                  <a:schemeClr val="tx2"/>
                </a:solidFill>
              </a:rPr>
              <a:t>.text</a:t>
            </a:r>
          </a:p>
          <a:p>
            <a:pPr lvl="2"/>
            <a:r>
              <a:rPr lang="en-US" sz="1800" b="1" dirty="0"/>
              <a:t>Contains program code (instructions)</a:t>
            </a:r>
          </a:p>
          <a:p>
            <a:pPr lvl="2"/>
            <a:r>
              <a:rPr lang="en-US" sz="1800" b="1" dirty="0"/>
              <a:t>Starting point for code (this is not required) is marked by label </a:t>
            </a:r>
            <a:r>
              <a:rPr lang="en-US" sz="1800" b="1" dirty="0">
                <a:solidFill>
                  <a:schemeClr val="tx2"/>
                </a:solidFill>
              </a:rPr>
              <a:t>main:</a:t>
            </a:r>
          </a:p>
          <a:p>
            <a:pPr lvl="2"/>
            <a:r>
              <a:rPr lang="en-US" sz="1800" b="1" dirty="0"/>
              <a:t>Ending point of main code should use exit system call (see System Calls below)</a:t>
            </a:r>
          </a:p>
          <a:p>
            <a:pPr marL="0" indent="0"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31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1645" y="123387"/>
            <a:ext cx="9029700" cy="1325563"/>
          </a:xfrm>
        </p:spPr>
        <p:txBody>
          <a:bodyPr/>
          <a:lstStyle/>
          <a:p>
            <a:r>
              <a:rPr lang="en-US" dirty="0" smtClean="0"/>
              <a:t>Program 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240221"/>
            <a:ext cx="8839200" cy="5236779"/>
          </a:xfrm>
        </p:spPr>
        <p:txBody>
          <a:bodyPr>
            <a:normAutofit lnSpcReduction="10000"/>
          </a:bodyPr>
          <a:lstStyle/>
          <a:p>
            <a:pPr marL="0" lvl="1" indent="0">
              <a:buNone/>
            </a:pPr>
            <a:r>
              <a:rPr lang="en-US" dirty="0" smtClean="0"/>
              <a:t>The sections of our environment:</a:t>
            </a:r>
          </a:p>
          <a:p>
            <a:pPr marL="0" lvl="1" indent="0">
              <a:buNone/>
            </a:pPr>
            <a:endParaRPr lang="en-US" sz="800" dirty="0"/>
          </a:p>
          <a:p>
            <a:pPr marL="342900" lvl="1" indent="-342900"/>
            <a:r>
              <a:rPr lang="en-US" dirty="0" smtClean="0"/>
              <a:t>.data</a:t>
            </a:r>
          </a:p>
          <a:p>
            <a:pPr marL="617220" lvl="2" indent="-342900"/>
            <a:r>
              <a:rPr lang="en-US" dirty="0" smtClean="0"/>
              <a:t>Allows us to set up “global” variable data that is stored on the computer’s stack.</a:t>
            </a:r>
          </a:p>
          <a:p>
            <a:pPr marL="1074420" lvl="4" indent="-342900"/>
            <a:r>
              <a:rPr lang="en-US" dirty="0" err="1" smtClean="0"/>
              <a:t>myArray</a:t>
            </a:r>
            <a:r>
              <a:rPr lang="en-US" dirty="0" smtClean="0"/>
              <a:t>:	.word	-1:10  	# create a 10 word array</a:t>
            </a:r>
          </a:p>
          <a:p>
            <a:pPr marL="1074420" lvl="4" indent="-342900"/>
            <a:r>
              <a:rPr lang="en-US" dirty="0" smtClean="0"/>
              <a:t>msg1:		.</a:t>
            </a:r>
            <a:r>
              <a:rPr lang="en-US" dirty="0" err="1" smtClean="0"/>
              <a:t>asciiz</a:t>
            </a:r>
            <a:r>
              <a:rPr lang="en-US" dirty="0" smtClean="0"/>
              <a:t>	“hello”	# creates a message for printing on screen</a:t>
            </a:r>
          </a:p>
          <a:p>
            <a:pPr marL="1074420" lvl="4" indent="-342900"/>
            <a:r>
              <a:rPr lang="en-US" dirty="0" err="1" smtClean="0"/>
              <a:t>isMale</a:t>
            </a:r>
            <a:r>
              <a:rPr lang="en-US" dirty="0" smtClean="0"/>
              <a:t>		.byte	‘n’	# creates a byte variable and assigns ‘n’</a:t>
            </a:r>
          </a:p>
          <a:p>
            <a:pPr marL="342900" lvl="1" indent="-342900"/>
            <a:endParaRPr lang="en-US" sz="1100" dirty="0"/>
          </a:p>
          <a:p>
            <a:pPr marL="342900" lvl="1" indent="-342900"/>
            <a:r>
              <a:rPr lang="en-US" dirty="0" smtClean="0"/>
              <a:t>.text</a:t>
            </a:r>
          </a:p>
          <a:p>
            <a:pPr marL="617220" lvl="2" indent="-342900"/>
            <a:r>
              <a:rPr lang="en-US" dirty="0" smtClean="0"/>
              <a:t>This is where our code begins.</a:t>
            </a:r>
          </a:p>
          <a:p>
            <a:pPr marL="617220" lvl="2" indent="-342900"/>
            <a:endParaRPr lang="en-US" dirty="0" smtClean="0"/>
          </a:p>
          <a:p>
            <a:pPr marL="342900" lvl="1" indent="-342900"/>
            <a:r>
              <a:rPr lang="en-US" dirty="0" smtClean="0"/>
              <a:t>We can add labels to our source code like this</a:t>
            </a:r>
          </a:p>
          <a:p>
            <a:pPr marL="617220" lvl="2" indent="-342900"/>
            <a:r>
              <a:rPr lang="en-US" dirty="0" smtClean="0"/>
              <a:t>main:</a:t>
            </a:r>
          </a:p>
          <a:p>
            <a:pPr marL="617220" lvl="2" indent="-342900"/>
            <a:r>
              <a:rPr lang="en-US" dirty="0" err="1" smtClean="0"/>
              <a:t>swapLoop</a:t>
            </a:r>
            <a:r>
              <a:rPr lang="en-US" dirty="0" smtClean="0"/>
              <a:t>:</a:t>
            </a:r>
          </a:p>
          <a:p>
            <a:pPr marL="617220" lvl="2" indent="-342900"/>
            <a:r>
              <a:rPr lang="en-US" dirty="0" smtClean="0"/>
              <a:t>Etc…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88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9518"/>
            <a:ext cx="9029700" cy="6260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620113"/>
            <a:ext cx="8839200" cy="14399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/>
              <a:t>Comments</a:t>
            </a:r>
          </a:p>
          <a:p>
            <a:pPr lvl="2"/>
            <a:r>
              <a:rPr lang="en-US" sz="2400" b="1" dirty="0"/>
              <a:t>Anything following number sign (#) on a line</a:t>
            </a:r>
          </a:p>
          <a:p>
            <a:pPr lvl="3"/>
            <a:r>
              <a:rPr lang="en-US" sz="2400" b="1" dirty="0"/>
              <a:t># This is a comment…  Say anything here</a:t>
            </a:r>
            <a:r>
              <a:rPr lang="en-US" sz="2400" b="1" dirty="0" smtClean="0"/>
              <a:t>…</a:t>
            </a:r>
            <a:endParaRPr lang="en-US" sz="2400" b="1" dirty="0"/>
          </a:p>
          <a:p>
            <a:pPr lvl="2"/>
            <a:r>
              <a:rPr lang="en-US" sz="2400" b="1" dirty="0"/>
              <a:t>Template for a MIPS assembly language program:</a:t>
            </a:r>
          </a:p>
          <a:p>
            <a:pPr lvl="2"/>
            <a:endParaRPr lang="en-US" sz="1400" b="1" dirty="0"/>
          </a:p>
          <a:p>
            <a:pPr marL="0" indent="0">
              <a:buNone/>
              <a:defRPr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47850" y="2056686"/>
            <a:ext cx="8534400" cy="48013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8738" lvl="4">
              <a:defRPr/>
            </a:pPr>
            <a:r>
              <a:rPr lang="en-US" b="1" dirty="0"/>
              <a:t>####################################################################### Author: </a:t>
            </a:r>
            <a:r>
              <a:rPr lang="en-US" b="1" dirty="0">
                <a:solidFill>
                  <a:schemeClr val="tx2"/>
                </a:solidFill>
              </a:rPr>
              <a:t>[Your name goes here]</a:t>
            </a:r>
          </a:p>
          <a:p>
            <a:pPr marL="58738" lvl="4">
              <a:defRPr/>
            </a:pPr>
            <a:r>
              <a:rPr lang="en-US" b="1" dirty="0"/>
              <a:t># Creation Date: </a:t>
            </a:r>
            <a:r>
              <a:rPr lang="en-US" b="1" dirty="0">
                <a:solidFill>
                  <a:schemeClr val="tx2"/>
                </a:solidFill>
              </a:rPr>
              <a:t>[Date you created this program]</a:t>
            </a:r>
          </a:p>
          <a:p>
            <a:pPr marL="58738" lvl="4">
              <a:defRPr/>
            </a:pPr>
            <a:r>
              <a:rPr lang="en-US" b="1" dirty="0"/>
              <a:t># Last Modified By and Date: </a:t>
            </a:r>
            <a:r>
              <a:rPr lang="en-US" b="1" dirty="0">
                <a:solidFill>
                  <a:schemeClr val="tx2"/>
                </a:solidFill>
              </a:rPr>
              <a:t>[Who was the last to modify this file and date of modification]</a:t>
            </a:r>
          </a:p>
          <a:p>
            <a:pPr marL="58738" lvl="4">
              <a:defRPr/>
            </a:pPr>
            <a:r>
              <a:rPr lang="en-US" b="1" dirty="0"/>
              <a:t># Program Name: </a:t>
            </a:r>
            <a:r>
              <a:rPr lang="en-US" b="1" dirty="0">
                <a:solidFill>
                  <a:schemeClr val="tx2"/>
                </a:solidFill>
              </a:rPr>
              <a:t>[name of your program]</a:t>
            </a:r>
          </a:p>
          <a:p>
            <a:pPr marL="58738" lvl="4">
              <a:defRPr/>
            </a:pPr>
            <a:r>
              <a:rPr lang="en-US" b="1" dirty="0"/>
              <a:t># Objective: </a:t>
            </a:r>
            <a:r>
              <a:rPr lang="en-US" b="1" dirty="0">
                <a:solidFill>
                  <a:schemeClr val="tx2"/>
                </a:solidFill>
              </a:rPr>
              <a:t>[describe what program is designed to do]</a:t>
            </a:r>
          </a:p>
          <a:p>
            <a:pPr marL="58738" lvl="4">
              <a:defRPr/>
            </a:pPr>
            <a:r>
              <a:rPr lang="en-US" b="1" dirty="0"/>
              <a:t>######################################################################</a:t>
            </a:r>
          </a:p>
          <a:p>
            <a:pPr marL="58738" lvl="4">
              <a:defRPr/>
            </a:pPr>
            <a:r>
              <a:rPr lang="en-US" b="1" dirty="0"/>
              <a:t>.data</a:t>
            </a:r>
          </a:p>
          <a:p>
            <a:pPr marL="58738" lvl="4">
              <a:defRPr/>
            </a:pPr>
            <a:endParaRPr lang="en-US" b="1" dirty="0"/>
          </a:p>
          <a:p>
            <a:pPr marL="58738" lvl="4">
              <a:defRPr/>
            </a:pPr>
            <a:r>
              <a:rPr lang="en-US" b="1" dirty="0"/>
              <a:t>.text</a:t>
            </a:r>
          </a:p>
          <a:p>
            <a:pPr marL="58738" lvl="4">
              <a:defRPr/>
            </a:pPr>
            <a:endParaRPr lang="en-US" b="1" dirty="0"/>
          </a:p>
          <a:p>
            <a:pPr marL="58738" lvl="4">
              <a:defRPr/>
            </a:pPr>
            <a:r>
              <a:rPr lang="en-US" b="1" dirty="0"/>
              <a:t>main:</a:t>
            </a:r>
          </a:p>
          <a:p>
            <a:pPr marL="58738" lvl="4">
              <a:defRPr/>
            </a:pPr>
            <a:endParaRPr lang="en-US" b="1" dirty="0"/>
          </a:p>
          <a:p>
            <a:pPr marL="58738" lvl="4">
              <a:defRPr/>
            </a:pPr>
            <a:r>
              <a:rPr lang="en-US" b="1" dirty="0"/>
              <a:t>exit:</a:t>
            </a:r>
          </a:p>
          <a:p>
            <a:pPr marL="58738" lvl="4">
              <a:defRPr/>
            </a:pPr>
            <a:endParaRPr lang="en-US" b="1" dirty="0"/>
          </a:p>
          <a:p>
            <a:pPr marL="58738" lvl="4">
              <a:defRPr/>
            </a:pPr>
            <a:r>
              <a:rPr lang="en-US" b="1" dirty="0"/>
              <a:t># End of program. SPIM like it if you leave a blank line</a:t>
            </a:r>
          </a:p>
        </p:txBody>
      </p:sp>
    </p:spTree>
    <p:extLst>
      <p:ext uri="{BB962C8B-B14F-4D97-AF65-F5344CB8AC3E}">
        <p14:creationId xmlns:p14="http://schemas.microsoft.com/office/powerpoint/2010/main" val="206546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0114" y="154918"/>
            <a:ext cx="9029700" cy="1325563"/>
          </a:xfrm>
        </p:spPr>
        <p:txBody>
          <a:bodyPr/>
          <a:lstStyle/>
          <a:p>
            <a:r>
              <a:rPr lang="en-US" dirty="0" smtClean="0"/>
              <a:t>MIPS Assemble Language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600200"/>
            <a:ext cx="8839200" cy="4876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/>
              <a:t>Data Types</a:t>
            </a:r>
          </a:p>
          <a:p>
            <a:pPr marL="466344" lvl="2">
              <a:buFont typeface="Wingdings 2"/>
              <a:buChar char=""/>
              <a:defRPr/>
            </a:pPr>
            <a:r>
              <a:rPr lang="en-US" b="1" dirty="0"/>
              <a:t>Instructions are all 32 bits</a:t>
            </a:r>
          </a:p>
          <a:p>
            <a:pPr marL="466344" lvl="2">
              <a:buFont typeface="Wingdings 2"/>
              <a:buChar char=""/>
              <a:defRPr/>
            </a:pPr>
            <a:r>
              <a:rPr lang="en-US" b="1" dirty="0"/>
              <a:t>byte(8 bits), </a:t>
            </a:r>
            <a:r>
              <a:rPr lang="en-US" b="1" dirty="0" err="1"/>
              <a:t>halfword</a:t>
            </a:r>
            <a:r>
              <a:rPr lang="en-US" b="1" dirty="0"/>
              <a:t>(2 bytes), word(4 bytes)</a:t>
            </a:r>
          </a:p>
          <a:p>
            <a:pPr marL="466344" lvl="2">
              <a:buFont typeface="Wingdings 2"/>
              <a:buChar char=""/>
              <a:defRPr/>
            </a:pPr>
            <a:r>
              <a:rPr lang="en-US" b="1" dirty="0"/>
              <a:t>A character requires 1 byte of storage</a:t>
            </a:r>
          </a:p>
          <a:p>
            <a:pPr marL="466344" lvl="2">
              <a:buFont typeface="Wingdings 2"/>
              <a:buChar char=""/>
              <a:defRPr/>
            </a:pPr>
            <a:r>
              <a:rPr lang="en-US" b="1" dirty="0"/>
              <a:t>An integer requires 1 word (4 bytes) of storage</a:t>
            </a:r>
          </a:p>
          <a:p>
            <a:pPr marL="466344" lvl="2">
              <a:buNone/>
              <a:defRPr/>
            </a:pPr>
            <a:endParaRPr lang="en-US" b="1" dirty="0"/>
          </a:p>
          <a:p>
            <a:pPr marL="0" indent="0">
              <a:buNone/>
              <a:defRPr/>
            </a:pPr>
            <a:r>
              <a:rPr lang="en-US" dirty="0"/>
              <a:t>Literals</a:t>
            </a:r>
          </a:p>
          <a:p>
            <a:pPr marL="466344" lvl="2">
              <a:buFont typeface="Wingdings 2"/>
              <a:buChar char=""/>
              <a:defRPr/>
            </a:pPr>
            <a:r>
              <a:rPr lang="en-US" b="1" dirty="0"/>
              <a:t>Numbers entered as is (4, 5, etc.)</a:t>
            </a:r>
          </a:p>
          <a:p>
            <a:pPr marL="466344" lvl="2">
              <a:buFont typeface="Wingdings 2"/>
              <a:buChar char=""/>
              <a:defRPr/>
            </a:pPr>
            <a:r>
              <a:rPr lang="en-US" b="1" dirty="0"/>
              <a:t>Characters enclosed in single quotes (‘a’, ‘b’, ‘c’, </a:t>
            </a:r>
            <a:r>
              <a:rPr lang="en-US" b="1" dirty="0" err="1"/>
              <a:t>etc</a:t>
            </a:r>
            <a:r>
              <a:rPr lang="en-US" b="1" dirty="0"/>
              <a:t>)</a:t>
            </a:r>
          </a:p>
          <a:p>
            <a:pPr marL="466344" lvl="2">
              <a:buFont typeface="Wingdings 2"/>
              <a:buChar char=""/>
              <a:defRPr/>
            </a:pPr>
            <a:r>
              <a:rPr lang="en-US" b="1" dirty="0"/>
              <a:t>Strings enclosed in double quotes (“hello world”)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06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3893" y="198437"/>
            <a:ext cx="9029700" cy="6003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Declare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3848" y="990600"/>
            <a:ext cx="8839200" cy="3276600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b="1" dirty="0"/>
              <a:t>Format</a:t>
            </a:r>
          </a:p>
          <a:p>
            <a:pPr marL="749808" lvl="3" algn="ctr">
              <a:spcBef>
                <a:spcPts val="0"/>
              </a:spcBef>
              <a:buNone/>
              <a:defRPr/>
            </a:pPr>
            <a:r>
              <a:rPr lang="en-US" sz="2400" b="1" dirty="0"/>
              <a:t>name:	</a:t>
            </a:r>
            <a:r>
              <a:rPr lang="en-US" sz="2400" b="1" dirty="0" err="1"/>
              <a:t>storage_type</a:t>
            </a:r>
            <a:r>
              <a:rPr lang="en-US" sz="2400" b="1" dirty="0"/>
              <a:t>	value(s)</a:t>
            </a:r>
          </a:p>
          <a:p>
            <a:pPr marL="749808" lvl="3" algn="ctr">
              <a:spcBef>
                <a:spcPts val="0"/>
              </a:spcBef>
              <a:buNone/>
              <a:defRPr/>
            </a:pPr>
            <a:endParaRPr lang="en-US" b="1" dirty="0"/>
          </a:p>
          <a:p>
            <a:pPr marL="466344" lvl="2">
              <a:buFont typeface="Wingdings 2"/>
              <a:buChar char=""/>
              <a:defRPr/>
            </a:pPr>
            <a:r>
              <a:rPr lang="en-US" b="1" dirty="0"/>
              <a:t>Create storage for variable of specified type with given name and specified </a:t>
            </a:r>
            <a:r>
              <a:rPr lang="en-US" b="1" dirty="0" smtClean="0"/>
              <a:t>value</a:t>
            </a:r>
          </a:p>
          <a:p>
            <a:pPr marL="466344" lvl="2">
              <a:buFont typeface="Wingdings 2"/>
              <a:buChar char=""/>
              <a:defRPr/>
            </a:pPr>
            <a:endParaRPr lang="en-US" b="1" dirty="0"/>
          </a:p>
          <a:p>
            <a:pPr marL="466344" lvl="2">
              <a:buFont typeface="Wingdings 2"/>
              <a:buChar char=""/>
              <a:defRPr/>
            </a:pPr>
            <a:r>
              <a:rPr lang="en-US" b="1" dirty="0"/>
              <a:t>Value(s) usually gives initial value(s); for storage type </a:t>
            </a:r>
            <a:r>
              <a:rPr lang="en-US" b="1" dirty="0">
                <a:solidFill>
                  <a:schemeClr val="tx2"/>
                </a:solidFill>
              </a:rPr>
              <a:t>.space</a:t>
            </a:r>
            <a:r>
              <a:rPr lang="en-US" b="1" dirty="0"/>
              <a:t>, gives number of spaces to be allocated</a:t>
            </a:r>
          </a:p>
          <a:p>
            <a:pPr marL="466344" lvl="2" algn="r">
              <a:buNone/>
              <a:defRPr/>
            </a:pPr>
            <a:r>
              <a:rPr lang="en-US" dirty="0">
                <a:solidFill>
                  <a:schemeClr val="tx2"/>
                </a:solidFill>
              </a:rPr>
              <a:t>Note: labels always followed by colon (:)</a:t>
            </a:r>
          </a:p>
          <a:p>
            <a:pPr marL="466344" lvl="2">
              <a:buNone/>
              <a:defRPr/>
            </a:pPr>
            <a:r>
              <a:rPr lang="en-US" dirty="0"/>
              <a:t>Example:</a:t>
            </a:r>
          </a:p>
          <a:p>
            <a:pPr lvl="2"/>
            <a:endParaRPr lang="en-US" sz="1400" b="1" dirty="0"/>
          </a:p>
          <a:p>
            <a:pPr marL="0" indent="0">
              <a:buNone/>
              <a:defRPr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00027" y="4185746"/>
            <a:ext cx="10428270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8738" lvl="4">
              <a:tabLst>
                <a:tab pos="685800" algn="l"/>
                <a:tab pos="1316038" algn="l"/>
                <a:tab pos="1884363" algn="l"/>
              </a:tabLst>
              <a:defRPr/>
            </a:pPr>
            <a:r>
              <a:rPr lang="en-US" b="1" dirty="0"/>
              <a:t>var1:	</a:t>
            </a:r>
            <a:r>
              <a:rPr lang="en-US" b="1" dirty="0" smtClean="0"/>
              <a:t>            .</a:t>
            </a:r>
            <a:r>
              <a:rPr lang="en-US" b="1" dirty="0"/>
              <a:t>word	3	# create a single integer variable with initial value 3</a:t>
            </a:r>
          </a:p>
          <a:p>
            <a:pPr marL="58738" lvl="4">
              <a:tabLst>
                <a:tab pos="685800" algn="l"/>
                <a:tab pos="1316038" algn="l"/>
                <a:tab pos="1884363" algn="l"/>
              </a:tabLst>
              <a:defRPr/>
            </a:pPr>
            <a:r>
              <a:rPr lang="en-US" b="1" dirty="0"/>
              <a:t>array1:	.byte	‘</a:t>
            </a:r>
            <a:r>
              <a:rPr lang="en-US" b="1" dirty="0" err="1"/>
              <a:t>a’,’b</a:t>
            </a:r>
            <a:r>
              <a:rPr lang="en-US" b="1" dirty="0"/>
              <a:t>’	# create a 2-element character array with elements initialized to ‘a’ and ‘b’</a:t>
            </a:r>
          </a:p>
          <a:p>
            <a:pPr marL="58738" lvl="4">
              <a:tabLst>
                <a:tab pos="685800" algn="l"/>
                <a:tab pos="1316038" algn="l"/>
                <a:tab pos="1884363" algn="l"/>
              </a:tabLst>
              <a:defRPr/>
            </a:pPr>
            <a:r>
              <a:rPr lang="en-US" b="1" dirty="0"/>
              <a:t>array2:	.space	40	# allocate 40 consecutive bytes, with storage uninitialized. Could be</a:t>
            </a:r>
          </a:p>
          <a:p>
            <a:pPr marL="58738" lvl="4">
              <a:tabLst>
                <a:tab pos="685800" algn="l"/>
                <a:tab pos="1316038" algn="l"/>
                <a:tab pos="1884363" algn="l"/>
                <a:tab pos="2341563" algn="l"/>
              </a:tabLst>
              <a:defRPr/>
            </a:pPr>
            <a:r>
              <a:rPr lang="en-US" b="1" dirty="0"/>
              <a:t>			# 	used as a 40-element character array, or a 10-element integer</a:t>
            </a:r>
          </a:p>
          <a:p>
            <a:pPr marL="58738" lvl="4">
              <a:tabLst>
                <a:tab pos="685800" algn="l"/>
                <a:tab pos="1316038" algn="l"/>
                <a:tab pos="1884363" algn="l"/>
                <a:tab pos="2341563" algn="l"/>
              </a:tabLst>
              <a:defRPr/>
            </a:pPr>
            <a:r>
              <a:rPr lang="en-US" b="1" dirty="0"/>
              <a:t>			#	array; a comment should indicate which it is.</a:t>
            </a:r>
          </a:p>
        </p:txBody>
      </p:sp>
    </p:spTree>
    <p:extLst>
      <p:ext uri="{BB962C8B-B14F-4D97-AF65-F5344CB8AC3E}">
        <p14:creationId xmlns:p14="http://schemas.microsoft.com/office/powerpoint/2010/main" val="262711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85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0362" y="1110922"/>
            <a:ext cx="97917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.word  w1,…</a:t>
            </a:r>
            <a:r>
              <a:rPr lang="en-US" dirty="0" err="1" smtClean="0"/>
              <a:t>wn</a:t>
            </a:r>
            <a:r>
              <a:rPr lang="en-US" dirty="0" smtClean="0"/>
              <a:t> </a:t>
            </a:r>
            <a:r>
              <a:rPr lang="en-US" dirty="0"/>
              <a:t>Store </a:t>
            </a:r>
            <a:r>
              <a:rPr lang="en-US" dirty="0" smtClean="0"/>
              <a:t>n words  </a:t>
            </a:r>
            <a:r>
              <a:rPr lang="en-US" dirty="0"/>
              <a:t>in memory </a:t>
            </a:r>
          </a:p>
          <a:p>
            <a:r>
              <a:rPr lang="en-US" dirty="0"/>
              <a:t>.byte b1,…, </a:t>
            </a:r>
            <a:r>
              <a:rPr lang="en-US" dirty="0" err="1"/>
              <a:t>bn</a:t>
            </a:r>
            <a:r>
              <a:rPr lang="en-US" dirty="0"/>
              <a:t>,    Store the n  bytes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ascii</a:t>
            </a:r>
            <a:r>
              <a:rPr lang="en-US" dirty="0" smtClean="0"/>
              <a:t>  </a:t>
            </a:r>
            <a:r>
              <a:rPr lang="en-US" dirty="0" err="1" smtClean="0"/>
              <a:t>str</a:t>
            </a:r>
            <a:r>
              <a:rPr lang="en-US" dirty="0" smtClean="0"/>
              <a:t>:  Store the string </a:t>
            </a:r>
            <a:r>
              <a:rPr lang="en-US" dirty="0" err="1" smtClean="0"/>
              <a:t>str</a:t>
            </a:r>
            <a:r>
              <a:rPr lang="en-US" dirty="0" smtClean="0"/>
              <a:t> in memory without null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asciiz</a:t>
            </a:r>
            <a:r>
              <a:rPr lang="en-US" dirty="0" smtClean="0"/>
              <a:t>  </a:t>
            </a:r>
            <a:r>
              <a:rPr lang="en-US" dirty="0" err="1" smtClean="0"/>
              <a:t>str</a:t>
            </a:r>
            <a:r>
              <a:rPr lang="en-US" dirty="0" smtClean="0"/>
              <a:t>: </a:t>
            </a:r>
            <a:r>
              <a:rPr lang="en-US" dirty="0"/>
              <a:t>Store the string </a:t>
            </a:r>
            <a:r>
              <a:rPr lang="en-US" dirty="0" err="1"/>
              <a:t>str</a:t>
            </a:r>
            <a:r>
              <a:rPr lang="en-US" dirty="0"/>
              <a:t> in memory  </a:t>
            </a:r>
            <a:r>
              <a:rPr lang="en-US" dirty="0" smtClean="0"/>
              <a:t>and null terminate it</a:t>
            </a:r>
          </a:p>
          <a:p>
            <a:r>
              <a:rPr lang="en-US" dirty="0" smtClean="0"/>
              <a:t>.double d1,…,</a:t>
            </a:r>
            <a:r>
              <a:rPr lang="en-US" dirty="0" err="1" smtClean="0"/>
              <a:t>dn</a:t>
            </a:r>
            <a:r>
              <a:rPr lang="en-US" dirty="0" smtClean="0"/>
              <a:t>,   Store the n double floating-point number</a:t>
            </a:r>
          </a:p>
          <a:p>
            <a:r>
              <a:rPr lang="en-US" dirty="0" smtClean="0"/>
              <a:t>.float f1, …, </a:t>
            </a:r>
            <a:r>
              <a:rPr lang="en-US" dirty="0" err="1" smtClean="0"/>
              <a:t>fn</a:t>
            </a:r>
            <a:r>
              <a:rPr lang="en-US" dirty="0" smtClean="0"/>
              <a:t>,    Store </a:t>
            </a:r>
            <a:r>
              <a:rPr lang="en-US" dirty="0"/>
              <a:t>the n </a:t>
            </a:r>
            <a:r>
              <a:rPr lang="en-US" dirty="0" smtClean="0"/>
              <a:t> </a:t>
            </a:r>
            <a:r>
              <a:rPr lang="en-US" dirty="0"/>
              <a:t>floating-point number</a:t>
            </a:r>
          </a:p>
          <a:p>
            <a:r>
              <a:rPr lang="en-US" dirty="0" smtClean="0"/>
              <a:t>.data &lt;</a:t>
            </a:r>
            <a:r>
              <a:rPr lang="en-US" dirty="0" err="1" smtClean="0"/>
              <a:t>addr</a:t>
            </a:r>
            <a:r>
              <a:rPr lang="en-US" dirty="0" smtClean="0"/>
              <a:t>&gt;  Subsequent items are stored in data segment</a:t>
            </a:r>
          </a:p>
          <a:p>
            <a:r>
              <a:rPr lang="en-US" dirty="0" smtClean="0"/>
              <a:t>.text&lt;</a:t>
            </a:r>
            <a:r>
              <a:rPr lang="en-US" dirty="0" err="1" smtClean="0"/>
              <a:t>addr</a:t>
            </a:r>
            <a:r>
              <a:rPr lang="en-US" dirty="0" smtClean="0"/>
              <a:t>&gt; </a:t>
            </a:r>
            <a:r>
              <a:rPr lang="en-US" dirty="0"/>
              <a:t>Subsequent items are stored in </a:t>
            </a:r>
            <a:r>
              <a:rPr lang="en-US" dirty="0" smtClean="0"/>
              <a:t>code segment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82362" y="133897"/>
            <a:ext cx="9029700" cy="6123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More MIPS assembler directives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51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790" y="126178"/>
            <a:ext cx="9029700" cy="405908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 </a:t>
            </a:r>
            <a:r>
              <a:rPr lang="en-US" dirty="0" smtClean="0"/>
              <a:t>Call -- </a:t>
            </a:r>
            <a:r>
              <a:rPr lang="en-US" dirty="0" err="1" smtClean="0"/>
              <a:t>syscall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3945" y="1150883"/>
            <a:ext cx="9559158" cy="500818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System call is a set of operating system-like services</a:t>
            </a:r>
            <a:r>
              <a:rPr lang="en-US" sz="3600" dirty="0"/>
              <a:t> </a:t>
            </a:r>
            <a:r>
              <a:rPr lang="en-US" sz="3600" dirty="0" smtClean="0"/>
              <a:t>through the </a:t>
            </a:r>
            <a:r>
              <a:rPr lang="en-US" sz="3600" dirty="0" err="1" smtClean="0">
                <a:solidFill>
                  <a:srgbClr val="FF0000"/>
                </a:solidFill>
              </a:rPr>
              <a:t>syscall</a:t>
            </a:r>
            <a:r>
              <a:rPr lang="en-US" sz="3600" dirty="0" smtClean="0">
                <a:solidFill>
                  <a:srgbClr val="FF0000"/>
                </a:solidFill>
              </a:rPr>
              <a:t> instruction</a:t>
            </a:r>
          </a:p>
          <a:p>
            <a:r>
              <a:rPr lang="en-US" sz="3600" dirty="0" smtClean="0"/>
              <a:t>Make system call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3200" dirty="0" smtClean="0"/>
              <a:t>Put the system call code to the register $v0 or $f0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3200" dirty="0" smtClean="0"/>
              <a:t>Put the arguments to register $a0-$a3 or $f0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3200" dirty="0" err="1" smtClean="0"/>
              <a:t>Syscall</a:t>
            </a:r>
            <a:endParaRPr lang="en-US" sz="32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3200" dirty="0" smtClean="0"/>
              <a:t>Return results are stored in register $v0</a:t>
            </a:r>
          </a:p>
          <a:p>
            <a:r>
              <a:rPr lang="en-US" sz="3600" dirty="0" smtClean="0"/>
              <a:t>You can use </a:t>
            </a:r>
            <a:r>
              <a:rPr lang="en-US" sz="3600" dirty="0" err="1" smtClean="0"/>
              <a:t>syscall</a:t>
            </a:r>
            <a:r>
              <a:rPr lang="en-US" sz="3600" dirty="0" smtClean="0"/>
              <a:t> to input/output information 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64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87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4404" y="0"/>
            <a:ext cx="9029700" cy="59131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System Call Examples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593" y="773879"/>
            <a:ext cx="12097407" cy="59475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55563" lvl="2" defTabSz="274638">
              <a:tabLst>
                <a:tab pos="741363" algn="l"/>
                <a:tab pos="2341563" algn="l"/>
              </a:tabLst>
              <a:defRPr/>
            </a:pPr>
            <a:r>
              <a:rPr lang="en-US" b="1" u="sng" dirty="0">
                <a:latin typeface="Courier New" pitchFamily="49" charset="0"/>
                <a:cs typeface="Courier New" pitchFamily="49" charset="0"/>
              </a:rPr>
              <a:t>Print integer value contained in register $t1</a:t>
            </a:r>
          </a:p>
          <a:p>
            <a:pPr marL="228600" lvl="3" defTabSz="274638">
              <a:tabLst>
                <a:tab pos="1087438" algn="l"/>
                <a:tab pos="2459038" algn="l"/>
              </a:tabLst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$t1, 55	# set $t1 = 55</a:t>
            </a:r>
          </a:p>
          <a:p>
            <a:pPr marL="228600" lvl="3" defTabSz="274638">
              <a:tabLst>
                <a:tab pos="1087438" algn="l"/>
                <a:tab pos="2459038" algn="l"/>
              </a:tabLst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$v0, 1	# load appropriate system call code into register $v0</a:t>
            </a:r>
          </a:p>
          <a:p>
            <a:pPr marL="228600" lvl="3" defTabSz="274638">
              <a:tabLst>
                <a:tab pos="1087438" algn="l"/>
                <a:tab pos="2459038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# code for printing is 1</a:t>
            </a:r>
          </a:p>
          <a:p>
            <a:pPr marL="228600" lvl="3" defTabSz="274638">
              <a:tabLst>
                <a:tab pos="1087438" algn="l"/>
                <a:tab pos="2459038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move	$a0, $t1	# move integer to be printed into $a0: $a0 = $t1</a:t>
            </a:r>
          </a:p>
          <a:p>
            <a:pPr marL="228600" lvl="3" defTabSz="274638">
              <a:tabLst>
                <a:tab pos="1087438" algn="l"/>
                <a:tab pos="2459038" algn="l"/>
              </a:tabLst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syscall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	# call operating system to perform operation</a:t>
            </a:r>
          </a:p>
          <a:p>
            <a:pPr marL="228600" lvl="3" defTabSz="274638">
              <a:tabLst>
                <a:tab pos="1143000" algn="l"/>
                <a:tab pos="2459038" algn="l"/>
              </a:tabLst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563" lvl="2" defTabSz="274638">
              <a:tabLst>
                <a:tab pos="741363" algn="l"/>
                <a:tab pos="2341563" algn="l"/>
              </a:tabLst>
              <a:defRPr/>
            </a:pPr>
            <a:r>
              <a:rPr lang="en-US" b="1" u="sng" dirty="0">
                <a:latin typeface="Courier New" pitchFamily="49" charset="0"/>
                <a:cs typeface="Courier New" pitchFamily="49" charset="0"/>
              </a:rPr>
              <a:t>Read integer from user and store it in RAM</a:t>
            </a:r>
          </a:p>
          <a:p>
            <a:pPr marL="228600" lvl="3" defTabSz="274638">
              <a:tabLst>
                <a:tab pos="1087438" algn="l"/>
                <a:tab pos="2459038" algn="l"/>
              </a:tabLst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$v0, 5	# load appropriate system call code into register $v0</a:t>
            </a:r>
          </a:p>
          <a:p>
            <a:pPr marL="228600" lvl="3" defTabSz="274638">
              <a:tabLst>
                <a:tab pos="1087438" algn="l"/>
                <a:tab pos="2459038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# code for reading integers is 5</a:t>
            </a:r>
          </a:p>
          <a:p>
            <a:pPr marL="228600" lvl="3" defTabSz="274638">
              <a:tabLst>
                <a:tab pos="1087438" algn="l"/>
                <a:tab pos="2459038" algn="l"/>
              </a:tabLst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syscall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	# call operating system to perform operation</a:t>
            </a:r>
          </a:p>
          <a:p>
            <a:pPr marL="228600" lvl="3" defTabSz="274638">
              <a:tabLst>
                <a:tab pos="1087438" algn="l"/>
                <a:tab pos="2459038" algn="l"/>
              </a:tabLst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sw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$v0,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int_val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# store what user entered into RAM at address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int_val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563" lvl="2" defTabSz="274638">
              <a:tabLst>
                <a:tab pos="741363" algn="l"/>
                <a:tab pos="2341563" algn="l"/>
              </a:tabLst>
              <a:defRPr/>
            </a:pPr>
            <a:endParaRPr lang="en-US" b="1" u="sng" dirty="0">
              <a:latin typeface="Courier New" pitchFamily="49" charset="0"/>
              <a:cs typeface="Courier New" pitchFamily="49" charset="0"/>
            </a:endParaRPr>
          </a:p>
          <a:p>
            <a:pPr marL="55563" lvl="2" defTabSz="274638">
              <a:tabLst>
                <a:tab pos="741363" algn="l"/>
                <a:tab pos="2341563" algn="l"/>
              </a:tabLst>
              <a:defRPr/>
            </a:pPr>
            <a:r>
              <a:rPr lang="en-US" b="1" u="sng" dirty="0">
                <a:latin typeface="Courier New" pitchFamily="49" charset="0"/>
                <a:cs typeface="Courier New" pitchFamily="49" charset="0"/>
              </a:rPr>
              <a:t>Print out string (useful for prompts)</a:t>
            </a:r>
          </a:p>
          <a:p>
            <a:pPr marL="228600" lvl="3" defTabSz="274638">
              <a:tabLst>
                <a:tab pos="1087438" algn="l"/>
                <a:tab pos="2459038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.data</a:t>
            </a:r>
          </a:p>
          <a:p>
            <a:pPr marL="228600" lvl="3" defTabSz="274638">
              <a:tabLst>
                <a:tab pos="1087438" algn="l"/>
                <a:tab pos="1544638" algn="l"/>
                <a:tab pos="3144838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String1:	.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asciiz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“Print this.”	# declaration for string variable		</a:t>
            </a:r>
          </a:p>
          <a:p>
            <a:pPr marL="228600" lvl="3" defTabSz="274638">
              <a:tabLst>
                <a:tab pos="1087438" algn="l"/>
                <a:tab pos="1544638" algn="l"/>
                <a:tab pos="3144838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.text</a:t>
            </a:r>
          </a:p>
          <a:p>
            <a:pPr marL="228600" lvl="3" defTabSz="274638">
              <a:tabLst>
                <a:tab pos="1087438" algn="l"/>
                <a:tab pos="1544638" algn="l"/>
                <a:tab pos="3144838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main:	</a:t>
            </a:r>
          </a:p>
          <a:p>
            <a:pPr marL="228600" lvl="3" defTabSz="274638">
              <a:tabLst>
                <a:tab pos="1087438" algn="l"/>
                <a:tab pos="1544638" algn="l"/>
                <a:tab pos="3144838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li	$v0, 4	# load code for printing strings</a:t>
            </a:r>
          </a:p>
          <a:p>
            <a:pPr marL="228600" lvl="3" defTabSz="274638">
              <a:tabLst>
                <a:tab pos="1087438" algn="l"/>
                <a:tab pos="1544638" algn="l"/>
                <a:tab pos="3144838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la	$a0, string1	# load address of string to be printed into $a0</a:t>
            </a:r>
          </a:p>
          <a:p>
            <a:pPr marL="228600" lvl="3" defTabSz="274638">
              <a:tabLst>
                <a:tab pos="1087438" algn="l"/>
                <a:tab pos="1544638" algn="l"/>
                <a:tab pos="3144838" algn="l"/>
              </a:tabLst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syscall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		# call operating system to perform print operation</a:t>
            </a:r>
          </a:p>
          <a:p>
            <a:pPr marL="55563" lvl="2" defTabSz="274638">
              <a:tabLst>
                <a:tab pos="741363" algn="l"/>
                <a:tab pos="2341563" algn="l"/>
              </a:tabLst>
              <a:defRPr/>
            </a:pPr>
            <a:endParaRPr lang="en-US" b="1" u="sng" dirty="0">
              <a:latin typeface="Courier New" pitchFamily="49" charset="0"/>
              <a:cs typeface="Courier New" pitchFamily="49" charset="0"/>
            </a:endParaRPr>
          </a:p>
          <a:p>
            <a:pPr marL="55563" lvl="2" defTabSz="274638">
              <a:tabLst>
                <a:tab pos="741363" algn="l"/>
                <a:tab pos="2341563" algn="l"/>
              </a:tabLst>
              <a:defRPr/>
            </a:pPr>
            <a:endParaRPr lang="en-US" sz="1200" b="1" u="sng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70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25143BC4-7D5A-4668-86BC-B68911790F91}" type="slidenum">
              <a:rPr lang="en-US" altLang="en-US" sz="1200">
                <a:latin typeface="Calibri" panose="020F0502020204030204" pitchFamily="34" charset="0"/>
              </a:rPr>
              <a:pPr algn="r" eaLnBrk="1" hangingPunct="1"/>
              <a:t>88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  <p:sp>
        <p:nvSpPr>
          <p:cNvPr id="19459" name="Footer Placeholder 7"/>
          <p:cNvSpPr txBox="1">
            <a:spLocks noGrp="1"/>
          </p:cNvSpPr>
          <p:nvPr/>
        </p:nvSpPr>
        <p:spPr bwMode="auto">
          <a:xfrm>
            <a:off x="1524000" y="6416676"/>
            <a:ext cx="914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 dirty="0"/>
              <a:t>Copyright © 2014 Elsevier Inc. All rights reserved.</a:t>
            </a:r>
          </a:p>
        </p:txBody>
      </p:sp>
      <p:pic>
        <p:nvPicPr>
          <p:cNvPr id="19461" name="Picture 6" descr="bm17-9780124077263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7669" y="903890"/>
            <a:ext cx="9627475" cy="5512785"/>
          </a:xfrm>
        </p:spPr>
      </p:pic>
      <p:sp>
        <p:nvSpPr>
          <p:cNvPr id="19464" name="TextBox 3"/>
          <p:cNvSpPr txBox="1">
            <a:spLocks noChangeArrowheads="1"/>
          </p:cNvSpPr>
          <p:nvPr/>
        </p:nvSpPr>
        <p:spPr bwMode="auto">
          <a:xfrm>
            <a:off x="2052144" y="123334"/>
            <a:ext cx="7772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dirty="0" smtClean="0">
                <a:solidFill>
                  <a:srgbClr val="000000"/>
                </a:solidFill>
                <a:ea typeface="Times New Roman" panose="02020603050405020304" pitchFamily="18" charset="0"/>
                <a:cs typeface="ITCFranklinGothicStd-Hvy" charset="0"/>
              </a:rPr>
              <a:t>MIPS </a:t>
            </a:r>
            <a:r>
              <a:rPr lang="en-US" altLang="en-US" sz="3600" b="1" dirty="0" smtClean="0">
                <a:solidFill>
                  <a:srgbClr val="000000"/>
                </a:solidFill>
                <a:ea typeface="Times New Roman" panose="02020603050405020304" pitchFamily="18" charset="0"/>
                <a:cs typeface="ITCFranklinGothicStd-Hvy" charset="0"/>
              </a:rPr>
              <a:t>System services</a:t>
            </a:r>
            <a:r>
              <a:rPr lang="en-US" altLang="en-US" sz="1200" b="1" dirty="0" smtClean="0">
                <a:solidFill>
                  <a:srgbClr val="000000"/>
                </a:solidFill>
                <a:ea typeface="Times New Roman" panose="02020603050405020304" pitchFamily="18" charset="0"/>
                <a:cs typeface="ITCFranklinGothicStd-Hvy" charset="0"/>
              </a:rPr>
              <a:t> </a:t>
            </a:r>
            <a:r>
              <a:rPr lang="en-US" altLang="en-US" sz="1200" b="1" dirty="0" smtClean="0">
                <a:solidFill>
                  <a:srgbClr val="000000"/>
                </a:solidFill>
                <a:ea typeface="Times New Roman" panose="02020603050405020304" pitchFamily="18" charset="0"/>
                <a:cs typeface="MinionPro-Regular" charset="0"/>
              </a:rPr>
              <a:t> </a:t>
            </a:r>
            <a:endParaRPr lang="en-US" altLang="en-US" sz="1200" b="1" dirty="0">
              <a:solidFill>
                <a:srgbClr val="000000"/>
              </a:solidFill>
              <a:ea typeface="Times New Roman" panose="02020603050405020304" pitchFamily="18" charset="0"/>
              <a:cs typeface="MinionPro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6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Macros!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52600" y="1600200"/>
            <a:ext cx="8686800" cy="4876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addition of macros was </a:t>
            </a:r>
            <a:r>
              <a:rPr lang="en-US" dirty="0" smtClean="0"/>
              <a:t>introduced in one of the latest releases of the Mars MIPS Simulator.  This was a very useful feature.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 macro file is just like any other assembly file (note: you do not have to have a separate file for this but you should)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Macros have the following format:</a:t>
            </a:r>
          </a:p>
          <a:p>
            <a:pPr marL="0" indent="0">
              <a:buNone/>
            </a:pPr>
            <a:r>
              <a:rPr lang="en-US" dirty="0" smtClean="0"/>
              <a:t>.macro  </a:t>
            </a:r>
            <a:r>
              <a:rPr lang="en-US" i="1" dirty="0" err="1" smtClean="0"/>
              <a:t>macro_name</a:t>
            </a:r>
            <a:r>
              <a:rPr lang="en-US" i="1" dirty="0" smtClean="0"/>
              <a:t>( parameter list 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i="1" dirty="0" smtClean="0"/>
              <a:t>your code goes here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.</a:t>
            </a:r>
            <a:r>
              <a:rPr lang="en-US" dirty="0" err="1" smtClean="0"/>
              <a:t>end_macro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35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Bit, Byte, Half-word, Word, Double-Word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9</a:t>
            </a:fld>
            <a:endParaRPr kumimoji="0"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162174"/>
            <a:ext cx="8774494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224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700" y="159642"/>
            <a:ext cx="9029700" cy="1325563"/>
          </a:xfrm>
        </p:spPr>
        <p:txBody>
          <a:bodyPr/>
          <a:lstStyle/>
          <a:p>
            <a:r>
              <a:rPr lang="en-US" dirty="0" smtClean="0"/>
              <a:t>Macros!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52600" y="1600200"/>
            <a:ext cx="8686800" cy="4876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You can build a macro file and then include this file in your code.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syntax for including a macro file in your program is: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.include “</a:t>
            </a:r>
            <a:r>
              <a:rPr lang="en-US" i="1" dirty="0" err="1" smtClean="0"/>
              <a:t>macro_file_name</a:t>
            </a:r>
            <a:r>
              <a:rPr lang="en-US" i="1" dirty="0" smtClean="0"/>
              <a:t>”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Once you include the file you can call macros just like you call methods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err="1" smtClean="0"/>
              <a:t>macro_name</a:t>
            </a:r>
            <a:r>
              <a:rPr lang="en-US" i="1" dirty="0" smtClean="0"/>
              <a:t>( parameters )</a:t>
            </a:r>
            <a:endParaRPr lang="en-US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smtClean="0"/>
              <a:t>Lets try one…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426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2155" y="1"/>
            <a:ext cx="9029700" cy="5465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Macro Example-define </a:t>
            </a:r>
            <a:r>
              <a:rPr lang="en-US" dirty="0" err="1" smtClean="0"/>
              <a:t>marco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55" y="730471"/>
            <a:ext cx="8424041" cy="61065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#########################################  Print an Integer</a:t>
            </a:r>
          </a:p>
          <a:p>
            <a:pPr marL="0" indent="0">
              <a:buNone/>
            </a:pPr>
            <a:r>
              <a:rPr lang="en-US" sz="1800" dirty="0"/>
              <a:t>.macro </a:t>
            </a:r>
            <a:r>
              <a:rPr lang="en-US" sz="1800" dirty="0" err="1"/>
              <a:t>print_int</a:t>
            </a:r>
            <a:r>
              <a:rPr lang="en-US" sz="1800" dirty="0"/>
              <a:t> ($x)</a:t>
            </a:r>
          </a:p>
          <a:p>
            <a:pPr marL="0" indent="0">
              <a:buNone/>
            </a:pPr>
            <a:r>
              <a:rPr lang="en-US" sz="1800" dirty="0"/>
              <a:t>	li $v0, 1</a:t>
            </a:r>
          </a:p>
          <a:p>
            <a:pPr marL="0" indent="0">
              <a:buNone/>
            </a:pPr>
            <a:r>
              <a:rPr lang="en-US" sz="1800" dirty="0"/>
              <a:t>	add $a0, $zero, $x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syscall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.</a:t>
            </a:r>
            <a:r>
              <a:rPr lang="en-US" sz="1800" dirty="0" err="1"/>
              <a:t>end_macro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#########################################  Swap values in registers</a:t>
            </a:r>
          </a:p>
          <a:p>
            <a:pPr marL="0" indent="0">
              <a:buNone/>
            </a:pPr>
            <a:r>
              <a:rPr lang="en-US" sz="1800" dirty="0"/>
              <a:t>.macro </a:t>
            </a:r>
            <a:r>
              <a:rPr lang="en-US" sz="1800" dirty="0" err="1"/>
              <a:t>swap_int</a:t>
            </a:r>
            <a:r>
              <a:rPr lang="en-US" sz="1800" dirty="0"/>
              <a:t>($a, $b)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sw</a:t>
            </a:r>
            <a:r>
              <a:rPr lang="en-US" sz="1800" dirty="0"/>
              <a:t>	$a, -4($</a:t>
            </a:r>
            <a:r>
              <a:rPr lang="en-US" sz="1800" dirty="0" err="1"/>
              <a:t>sp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	move	$a, $b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lw</a:t>
            </a:r>
            <a:r>
              <a:rPr lang="en-US" sz="1800" dirty="0"/>
              <a:t>	$b, -4($</a:t>
            </a:r>
            <a:r>
              <a:rPr lang="en-US" sz="1800" dirty="0" err="1"/>
              <a:t>sp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.</a:t>
            </a:r>
            <a:r>
              <a:rPr lang="en-US" sz="1800" dirty="0" err="1" smtClean="0"/>
              <a:t>end_macro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##################################### Exit</a:t>
            </a:r>
          </a:p>
          <a:p>
            <a:pPr marL="0" indent="0">
              <a:buNone/>
            </a:pPr>
            <a:r>
              <a:rPr lang="en-US" sz="1800" dirty="0"/>
              <a:t>.macro exit()</a:t>
            </a:r>
          </a:p>
          <a:p>
            <a:pPr marL="0" indent="0">
              <a:buNone/>
            </a:pPr>
            <a:r>
              <a:rPr lang="en-US" sz="1800" dirty="0"/>
              <a:t>	li	$v0, 10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syscall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.</a:t>
            </a:r>
            <a:r>
              <a:rPr lang="en-US" sz="1800" dirty="0" err="1"/>
              <a:t>end_macro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4326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6748" y="46037"/>
            <a:ext cx="9029700" cy="5005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Macro Example – useMacros.asm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5117" y="546538"/>
            <a:ext cx="10131973" cy="63114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/>
              <a:t>.include "macros.asm"</a:t>
            </a:r>
          </a:p>
          <a:p>
            <a:pPr marL="0" indent="0">
              <a:buNone/>
            </a:pPr>
            <a:r>
              <a:rPr lang="en-US" sz="1100" dirty="0"/>
              <a:t>.data</a:t>
            </a:r>
          </a:p>
          <a:p>
            <a:pPr marL="0" indent="0">
              <a:buNone/>
            </a:pPr>
            <a:r>
              <a:rPr lang="en-US" sz="1100" dirty="0"/>
              <a:t>	</a:t>
            </a:r>
            <a:r>
              <a:rPr lang="en-US" sz="1100" dirty="0" err="1"/>
              <a:t>nums</a:t>
            </a:r>
            <a:r>
              <a:rPr lang="en-US" sz="1100" dirty="0"/>
              <a:t>:	.word	0:20</a:t>
            </a:r>
          </a:p>
          <a:p>
            <a:pPr marL="0" indent="0">
              <a:buNone/>
            </a:pPr>
            <a:r>
              <a:rPr lang="en-US" sz="1100" dirty="0"/>
              <a:t>.text</a:t>
            </a:r>
          </a:p>
          <a:p>
            <a:pPr marL="0" indent="0">
              <a:buNone/>
            </a:pPr>
            <a:r>
              <a:rPr lang="en-US" sz="1100" dirty="0"/>
              <a:t>	main:</a:t>
            </a:r>
          </a:p>
          <a:p>
            <a:pPr marL="0" indent="0">
              <a:buNone/>
            </a:pPr>
            <a:r>
              <a:rPr lang="en-US" sz="1100" dirty="0"/>
              <a:t>		la	$t0, </a:t>
            </a:r>
            <a:r>
              <a:rPr lang="en-US" sz="1100" dirty="0" err="1"/>
              <a:t>nums</a:t>
            </a:r>
            <a:r>
              <a:rPr lang="en-US" sz="1100" dirty="0"/>
              <a:t>		# Start address of array</a:t>
            </a:r>
          </a:p>
          <a:p>
            <a:pPr marL="0" indent="0">
              <a:buNone/>
            </a:pPr>
            <a:r>
              <a:rPr lang="en-US" sz="1100" dirty="0"/>
              <a:t>		</a:t>
            </a:r>
            <a:r>
              <a:rPr lang="en-US" sz="1100" dirty="0" err="1"/>
              <a:t>addi</a:t>
            </a:r>
            <a:r>
              <a:rPr lang="en-US" sz="1100" dirty="0"/>
              <a:t>	$t1, $t0, 80		# End </a:t>
            </a:r>
            <a:r>
              <a:rPr lang="en-US" sz="1100" dirty="0" err="1"/>
              <a:t>end</a:t>
            </a:r>
            <a:r>
              <a:rPr lang="en-US" sz="1100" dirty="0"/>
              <a:t> address of array</a:t>
            </a:r>
          </a:p>
          <a:p>
            <a:pPr marL="0" indent="0">
              <a:buNone/>
            </a:pPr>
            <a:r>
              <a:rPr lang="en-US" sz="1100" dirty="0"/>
              <a:t>		li	$t2, </a:t>
            </a:r>
            <a:r>
              <a:rPr lang="en-US" sz="1100" dirty="0" smtClean="0"/>
              <a:t>10</a:t>
            </a:r>
            <a:r>
              <a:rPr lang="en-US" sz="1100" dirty="0"/>
              <a:t>	</a:t>
            </a:r>
            <a:r>
              <a:rPr lang="en-US" sz="1100" dirty="0" smtClean="0"/>
              <a:t>	# </a:t>
            </a:r>
            <a:r>
              <a:rPr lang="en-US" sz="1100" dirty="0"/>
              <a:t>Start </a:t>
            </a:r>
            <a:r>
              <a:rPr lang="en-US" sz="1100" dirty="0" err="1"/>
              <a:t>num</a:t>
            </a:r>
            <a:r>
              <a:rPr lang="en-US" sz="1100" dirty="0"/>
              <a:t> to enter into memory</a:t>
            </a:r>
          </a:p>
          <a:p>
            <a:pPr marL="0" indent="0">
              <a:buNone/>
            </a:pPr>
            <a:r>
              <a:rPr lang="en-US" sz="1100" dirty="0"/>
              <a:t>		</a:t>
            </a:r>
          </a:p>
          <a:p>
            <a:pPr marL="0" indent="0">
              <a:buNone/>
            </a:pPr>
            <a:r>
              <a:rPr lang="en-US" sz="1100" dirty="0"/>
              <a:t>		loop:</a:t>
            </a:r>
          </a:p>
          <a:p>
            <a:pPr marL="0" indent="0">
              <a:buNone/>
            </a:pPr>
            <a:r>
              <a:rPr lang="en-US" sz="1100" dirty="0"/>
              <a:t>			</a:t>
            </a:r>
            <a:r>
              <a:rPr lang="en-US" sz="1100" dirty="0" err="1"/>
              <a:t>sw</a:t>
            </a:r>
            <a:r>
              <a:rPr lang="en-US" sz="1100" dirty="0"/>
              <a:t>	$t2, ($t0)	# Store whatever is in $t2 to address stored in $t0</a:t>
            </a:r>
          </a:p>
          <a:p>
            <a:pPr marL="0" indent="0">
              <a:buNone/>
            </a:pPr>
            <a:r>
              <a:rPr lang="en-US" sz="1100" dirty="0"/>
              <a:t>			</a:t>
            </a:r>
            <a:r>
              <a:rPr lang="en-US" sz="1100" dirty="0" err="1"/>
              <a:t>print_int</a:t>
            </a:r>
            <a:r>
              <a:rPr lang="en-US" sz="1100" dirty="0"/>
              <a:t>($t2)</a:t>
            </a:r>
          </a:p>
          <a:p>
            <a:pPr marL="0" indent="0">
              <a:buNone/>
            </a:pPr>
            <a:r>
              <a:rPr lang="en-US" sz="1100" dirty="0"/>
              <a:t>			</a:t>
            </a:r>
            <a:r>
              <a:rPr lang="en-US" sz="1100" dirty="0" err="1"/>
              <a:t>newLine</a:t>
            </a:r>
            <a:r>
              <a:rPr lang="en-US" sz="1100" dirty="0"/>
              <a:t>()</a:t>
            </a:r>
          </a:p>
          <a:p>
            <a:pPr marL="0" indent="0">
              <a:buNone/>
            </a:pPr>
            <a:r>
              <a:rPr lang="en-US" sz="1100" dirty="0"/>
              <a:t>			</a:t>
            </a:r>
            <a:r>
              <a:rPr lang="en-US" sz="1100" dirty="0" err="1"/>
              <a:t>addi</a:t>
            </a:r>
            <a:r>
              <a:rPr lang="en-US" sz="1100" dirty="0"/>
              <a:t>	$t2, $t2, 1	# Add one to our variable we will bee saving to memory</a:t>
            </a:r>
          </a:p>
          <a:p>
            <a:pPr marL="0" indent="0">
              <a:buNone/>
            </a:pPr>
            <a:r>
              <a:rPr lang="en-US" sz="1100" dirty="0"/>
              <a:t>			</a:t>
            </a:r>
            <a:r>
              <a:rPr lang="en-US" sz="1100" dirty="0" err="1"/>
              <a:t>addi</a:t>
            </a:r>
            <a:r>
              <a:rPr lang="en-US" sz="1100" dirty="0"/>
              <a:t>	$t0, $t0, 4	# Update the address of the next element of the array</a:t>
            </a:r>
          </a:p>
          <a:p>
            <a:pPr marL="0" indent="0">
              <a:buNone/>
            </a:pPr>
            <a:r>
              <a:rPr lang="en-US" sz="1100" dirty="0"/>
              <a:t>			</a:t>
            </a:r>
            <a:r>
              <a:rPr lang="en-US" sz="1100" dirty="0" err="1"/>
              <a:t>blt</a:t>
            </a:r>
            <a:r>
              <a:rPr lang="en-US" sz="1100" dirty="0"/>
              <a:t>	$t0, $t1, loop	# loop back up if we have not filled the array</a:t>
            </a:r>
          </a:p>
          <a:p>
            <a:pPr marL="0" indent="0">
              <a:buNone/>
            </a:pPr>
            <a:r>
              <a:rPr lang="en-US" sz="1100" dirty="0"/>
              <a:t>	swap:</a:t>
            </a:r>
          </a:p>
          <a:p>
            <a:pPr marL="0" indent="0">
              <a:buNone/>
            </a:pPr>
            <a:r>
              <a:rPr lang="en-US" sz="1100" dirty="0"/>
              <a:t>		</a:t>
            </a:r>
            <a:r>
              <a:rPr lang="en-US" sz="1100" dirty="0" err="1"/>
              <a:t>print_str</a:t>
            </a:r>
            <a:r>
              <a:rPr lang="en-US" sz="1100" dirty="0"/>
              <a:t>("\</a:t>
            </a:r>
            <a:r>
              <a:rPr lang="en-US" sz="1100" dirty="0" err="1"/>
              <a:t>nSwap</a:t>
            </a:r>
            <a:r>
              <a:rPr lang="en-US" sz="1100" dirty="0"/>
              <a:t> Numbers...\n")</a:t>
            </a:r>
          </a:p>
          <a:p>
            <a:pPr marL="0" indent="0">
              <a:buNone/>
            </a:pPr>
            <a:r>
              <a:rPr lang="en-US" sz="1100" dirty="0"/>
              <a:t>		</a:t>
            </a:r>
          </a:p>
          <a:p>
            <a:pPr marL="0" indent="0">
              <a:buNone/>
            </a:pPr>
            <a:r>
              <a:rPr lang="en-US" sz="1100" dirty="0"/>
              <a:t>		li	$t5, 100</a:t>
            </a:r>
          </a:p>
          <a:p>
            <a:pPr marL="0" indent="0">
              <a:buNone/>
            </a:pPr>
            <a:r>
              <a:rPr lang="en-US" sz="1100" dirty="0"/>
              <a:t>		li	$t6, 50</a:t>
            </a:r>
          </a:p>
          <a:p>
            <a:pPr marL="0" indent="0">
              <a:buNone/>
            </a:pPr>
            <a:r>
              <a:rPr lang="en-US" sz="1100" dirty="0"/>
              <a:t>		</a:t>
            </a:r>
          </a:p>
          <a:p>
            <a:pPr marL="0" indent="0">
              <a:buNone/>
            </a:pPr>
            <a:r>
              <a:rPr lang="en-US" sz="1100" dirty="0"/>
              <a:t>		</a:t>
            </a:r>
            <a:r>
              <a:rPr lang="en-US" sz="1100" dirty="0" err="1"/>
              <a:t>print_int</a:t>
            </a:r>
            <a:r>
              <a:rPr lang="en-US" sz="1100" dirty="0"/>
              <a:t>($t5)</a:t>
            </a:r>
          </a:p>
          <a:p>
            <a:pPr marL="0" indent="0">
              <a:buNone/>
            </a:pPr>
            <a:r>
              <a:rPr lang="en-US" sz="1100" dirty="0"/>
              <a:t>		</a:t>
            </a:r>
            <a:r>
              <a:rPr lang="en-US" sz="1100" dirty="0" err="1"/>
              <a:t>print_str</a:t>
            </a:r>
            <a:r>
              <a:rPr lang="en-US" sz="1100" dirty="0"/>
              <a:t>(", ")</a:t>
            </a:r>
          </a:p>
          <a:p>
            <a:pPr marL="0" indent="0">
              <a:buNone/>
            </a:pPr>
            <a:r>
              <a:rPr lang="en-US" sz="1100" dirty="0"/>
              <a:t>		</a:t>
            </a:r>
            <a:r>
              <a:rPr lang="en-US" sz="1100" dirty="0" err="1"/>
              <a:t>print_int</a:t>
            </a:r>
            <a:r>
              <a:rPr lang="en-US" sz="1100" dirty="0"/>
              <a:t>($t6)</a:t>
            </a:r>
          </a:p>
          <a:p>
            <a:pPr marL="0" indent="0">
              <a:buNone/>
            </a:pPr>
            <a:r>
              <a:rPr lang="en-US" sz="1100" dirty="0"/>
              <a:t>		</a:t>
            </a:r>
            <a:r>
              <a:rPr lang="en-US" sz="1100" dirty="0" err="1"/>
              <a:t>print_str</a:t>
            </a:r>
            <a:r>
              <a:rPr lang="en-US" sz="1100" dirty="0"/>
              <a:t>("\n=============== Call the swap.\n")</a:t>
            </a:r>
          </a:p>
          <a:p>
            <a:pPr marL="0" indent="0">
              <a:buNone/>
            </a:pPr>
            <a:r>
              <a:rPr lang="en-US" sz="1100" dirty="0"/>
              <a:t>		</a:t>
            </a:r>
            <a:r>
              <a:rPr lang="en-US" sz="1100" dirty="0" err="1"/>
              <a:t>swap_int</a:t>
            </a:r>
            <a:r>
              <a:rPr lang="en-US" sz="1100" dirty="0"/>
              <a:t>($t5,$t6)</a:t>
            </a:r>
          </a:p>
          <a:p>
            <a:pPr marL="0" indent="0">
              <a:buNone/>
            </a:pPr>
            <a:r>
              <a:rPr lang="en-US" sz="1100" dirty="0"/>
              <a:t>		</a:t>
            </a:r>
            <a:r>
              <a:rPr lang="en-US" sz="1100" dirty="0" err="1"/>
              <a:t>print_int</a:t>
            </a:r>
            <a:r>
              <a:rPr lang="en-US" sz="1100" dirty="0"/>
              <a:t>($t5)</a:t>
            </a:r>
          </a:p>
          <a:p>
            <a:pPr marL="0" indent="0">
              <a:buNone/>
            </a:pPr>
            <a:r>
              <a:rPr lang="en-US" sz="1100" dirty="0"/>
              <a:t>		</a:t>
            </a:r>
            <a:r>
              <a:rPr lang="en-US" sz="1100" dirty="0" err="1"/>
              <a:t>print_str</a:t>
            </a:r>
            <a:r>
              <a:rPr lang="en-US" sz="1100" dirty="0"/>
              <a:t>(", ")</a:t>
            </a:r>
          </a:p>
          <a:p>
            <a:pPr marL="0" indent="0">
              <a:buNone/>
            </a:pPr>
            <a:r>
              <a:rPr lang="en-US" sz="1100" dirty="0"/>
              <a:t>		</a:t>
            </a:r>
            <a:r>
              <a:rPr lang="en-US" sz="1100" dirty="0" err="1"/>
              <a:t>print_int</a:t>
            </a:r>
            <a:r>
              <a:rPr lang="en-US" sz="1100" dirty="0"/>
              <a:t>($t6</a:t>
            </a:r>
            <a:r>
              <a:rPr lang="en-US" sz="1100" dirty="0" smtClean="0"/>
              <a:t>)</a:t>
            </a:r>
            <a:r>
              <a:rPr lang="en-US" sz="1100" dirty="0"/>
              <a:t>	</a:t>
            </a:r>
          </a:p>
          <a:p>
            <a:pPr marL="0" indent="0">
              <a:buNone/>
            </a:pPr>
            <a:r>
              <a:rPr lang="en-US" sz="1100" dirty="0"/>
              <a:t>		</a:t>
            </a:r>
            <a:r>
              <a:rPr lang="en-US" sz="1100" dirty="0" smtClean="0"/>
              <a:t>exit()</a:t>
            </a:r>
            <a:r>
              <a:rPr lang="en-US" sz="1100" dirty="0"/>
              <a:t>	</a:t>
            </a:r>
            <a:r>
              <a:rPr lang="en-US" sz="1100" dirty="0" smtClean="0"/>
              <a:t>##########################################  </a:t>
            </a:r>
            <a:r>
              <a:rPr lang="en-US" sz="1100" dirty="0"/>
              <a:t>End the program</a:t>
            </a:r>
          </a:p>
        </p:txBody>
      </p:sp>
    </p:spTree>
    <p:extLst>
      <p:ext uri="{BB962C8B-B14F-4D97-AF65-F5344CB8AC3E}">
        <p14:creationId xmlns:p14="http://schemas.microsoft.com/office/powerpoint/2010/main" val="135265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C</a:t>
            </a:r>
            <a:r>
              <a:rPr lang="en-US" dirty="0" smtClean="0"/>
              <a:t>har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chrArray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:		.byte		0:20</a:t>
            </a:r>
          </a:p>
          <a:p>
            <a:pPr lvl="2"/>
            <a:r>
              <a:rPr lang="en-US" dirty="0"/>
              <a:t>The above allocates 20 bytes of memory and initializes each to 0 (the null character)</a:t>
            </a:r>
          </a:p>
          <a:p>
            <a:pPr lvl="2"/>
            <a:r>
              <a:rPr lang="en-US" dirty="0"/>
              <a:t>Initialization happens before program execution.</a:t>
            </a:r>
          </a:p>
          <a:p>
            <a:pPr lvl="2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chrArray2:	.space		20</a:t>
            </a:r>
          </a:p>
          <a:p>
            <a:pPr lvl="2"/>
            <a:r>
              <a:rPr lang="en-US" dirty="0"/>
              <a:t>This is an alternative method of allocating 20 bytes of memory.</a:t>
            </a:r>
          </a:p>
          <a:p>
            <a:pPr lvl="2"/>
            <a:r>
              <a:rPr lang="en-US" dirty="0"/>
              <a:t>No initialization of data so could result in undesired results.</a:t>
            </a:r>
          </a:p>
          <a:p>
            <a:pPr lvl="2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chrArray3:	.byte		‘A’, 20</a:t>
            </a:r>
          </a:p>
          <a:p>
            <a:pPr lvl="2"/>
            <a:r>
              <a:rPr lang="en-US" dirty="0"/>
              <a:t>Allocate 20 bytes </a:t>
            </a:r>
            <a:r>
              <a:rPr lang="en-US" dirty="0" smtClean="0"/>
              <a:t>(5 </a:t>
            </a:r>
            <a:r>
              <a:rPr lang="en-US" dirty="0"/>
              <a:t>words in length) and initialize all to ‘A’</a:t>
            </a:r>
            <a:br>
              <a:rPr lang="en-US" dirty="0"/>
            </a:b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chrArray4:	.byte		65, 20</a:t>
            </a:r>
          </a:p>
          <a:p>
            <a:pPr lvl="2"/>
            <a:r>
              <a:rPr lang="en-US" dirty="0"/>
              <a:t>Same as above but uses the ASCII value of A (65)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244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</a:t>
            </a:r>
            <a:r>
              <a:rPr lang="en-US" dirty="0" err="1" smtClean="0"/>
              <a:t>Int</a:t>
            </a:r>
            <a:r>
              <a:rPr lang="en-US" dirty="0" smtClean="0"/>
              <a:t>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:	.word		100:25</a:t>
            </a:r>
          </a:p>
          <a:p>
            <a:pPr lvl="2"/>
            <a:r>
              <a:rPr lang="en-US" dirty="0"/>
              <a:t>Create 25 words (integer memory chunks) located at word-aligned addresses.  Initialize each to 100.</a:t>
            </a:r>
          </a:p>
          <a:p>
            <a:pPr lvl="2">
              <a:buNone/>
            </a:pPr>
            <a:endParaRPr lang="en-US" dirty="0"/>
          </a:p>
          <a:p>
            <a:pPr marL="0" lvl="1" indent="0"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intArray2:	.space		100</a:t>
            </a:r>
          </a:p>
          <a:p>
            <a:pPr lvl="2"/>
            <a:r>
              <a:rPr lang="en-US" dirty="0"/>
              <a:t>Create 100 bytes (or 25 integer-sized elements) of space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349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BE0AF35D-E926-4350-9022-2CC16034CE8C}" type="slidenum">
              <a:rPr lang="en-AU" altLang="en-US"/>
              <a:pPr/>
              <a:t>95</a:t>
            </a:fld>
            <a:endParaRPr lang="en-AU" altLang="en-US"/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Arrays vs. Pointers</a:t>
            </a:r>
            <a:endParaRPr lang="en-AU" altLang="en-US" smtClean="0"/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7391" y="1609725"/>
            <a:ext cx="7897812" cy="511175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Array indexing involves</a:t>
            </a:r>
          </a:p>
          <a:p>
            <a:pPr lvl="1" eaLnBrk="1" hangingPunct="1"/>
            <a:r>
              <a:rPr lang="en-US" altLang="en-US" dirty="0" smtClean="0"/>
              <a:t>Multiplying index by element size</a:t>
            </a:r>
          </a:p>
          <a:p>
            <a:pPr lvl="1" eaLnBrk="1" hangingPunct="1"/>
            <a:r>
              <a:rPr lang="en-US" altLang="en-US" dirty="0" smtClean="0"/>
              <a:t>Adding to array base address</a:t>
            </a:r>
            <a:endParaRPr lang="en-AU" altLang="en-US" dirty="0" smtClean="0"/>
          </a:p>
          <a:p>
            <a:pPr eaLnBrk="1" hangingPunct="1"/>
            <a:r>
              <a:rPr lang="en-US" altLang="en-US" dirty="0" smtClean="0"/>
              <a:t>Pointers correspond directly to memory addresses</a:t>
            </a:r>
          </a:p>
          <a:p>
            <a:pPr lvl="1" eaLnBrk="1" hangingPunct="1"/>
            <a:r>
              <a:rPr lang="en-US" altLang="en-US" dirty="0" smtClean="0"/>
              <a:t>Can avoid indexing complexity</a:t>
            </a:r>
          </a:p>
        </p:txBody>
      </p:sp>
      <p:sp>
        <p:nvSpPr>
          <p:cNvPr id="78853" name="Text Box 4"/>
          <p:cNvSpPr txBox="1">
            <a:spLocks noChangeArrowheads="1"/>
          </p:cNvSpPr>
          <p:nvPr/>
        </p:nvSpPr>
        <p:spPr bwMode="auto">
          <a:xfrm rot="5400000">
            <a:off x="8925719" y="1375569"/>
            <a:ext cx="31178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§2.14 Arrays versus Pointers</a:t>
            </a:r>
          </a:p>
        </p:txBody>
      </p:sp>
    </p:spTree>
    <p:extLst>
      <p:ext uri="{BB962C8B-B14F-4D97-AF65-F5344CB8AC3E}">
        <p14:creationId xmlns:p14="http://schemas.microsoft.com/office/powerpoint/2010/main" val="39941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943ACC2C-74A0-4329-A61D-57D389923F67}" type="slidenum">
              <a:rPr lang="en-AU" altLang="en-US"/>
              <a:pPr/>
              <a:t>96</a:t>
            </a:fld>
            <a:endParaRPr lang="en-AU" altLang="en-US"/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Clearing and Array</a:t>
            </a:r>
            <a:endParaRPr lang="en-AU" altLang="en-US" smtClean="0"/>
          </a:p>
        </p:txBody>
      </p:sp>
      <p:graphicFrame>
        <p:nvGraphicFramePr>
          <p:cNvPr id="396291" name="Group 3"/>
          <p:cNvGraphicFramePr>
            <a:graphicFrameLocks noGrp="1"/>
          </p:cNvGraphicFramePr>
          <p:nvPr/>
        </p:nvGraphicFramePr>
        <p:xfrm>
          <a:off x="1631950" y="1457325"/>
          <a:ext cx="8928100" cy="4065588"/>
        </p:xfrm>
        <a:graphic>
          <a:graphicData uri="http://schemas.openxmlformats.org/drawingml/2006/table">
            <a:tbl>
              <a:tblPr/>
              <a:tblGrid>
                <a:gridCol w="4392613"/>
                <a:gridCol w="4535487"/>
              </a:tblGrid>
              <a:tr h="14560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clear1(int array[], int size)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int i;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for (i = 0; i &lt; size; i += 1)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array[i] = 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}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clear2(int *array, int size)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int *p;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for (p = &amp;array[0]; p &lt; &amp;array[size];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p = p + 1)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*p = 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}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095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move $t0,$zero   # i =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loop1: sll $t1,$t0,2    # $t1 = i * 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add $t2,$a0,$t1  # $t2 =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                 #   &amp;array[i]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sw $zero, 0($t2) # array[i] =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addi $t0,$t0,1   # i = i + 1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slt $t3,$t0,$a1  # $t3 =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                 #   (i &lt; size)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bne $t3,$zero,loop1 # if (…)</a:t>
                      </a:r>
                      <a:b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</a:b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                    # goto loop1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move $t0,</a:t>
                      </a: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49" charset="0"/>
                        </a:rPr>
                        <a:t>$a0</a:t>
                      </a: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Lucida Console" pitchFamily="49" charset="0"/>
                        </a:rPr>
                        <a:t>    </a:t>
                      </a: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49" charset="0"/>
                        </a:rPr>
                        <a:t># p = &amp; array[0]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sll $t1,</a:t>
                      </a: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49" charset="0"/>
                        </a:rPr>
                        <a:t>$a1</a:t>
                      </a: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,2   # $t1 = </a:t>
                      </a: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49" charset="0"/>
                        </a:rPr>
                        <a:t>size</a:t>
                      </a: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* 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add $t2,$a0,$t1 # $t2 =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                #   &amp;array[</a:t>
                      </a: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49" charset="0"/>
                        </a:rPr>
                        <a:t>size</a:t>
                      </a: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49" charset="0"/>
                        </a:rPr>
                        <a:t>loop2:</a:t>
                      </a: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sw $zero,0(</a:t>
                      </a: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49" charset="0"/>
                        </a:rPr>
                        <a:t>$t0</a:t>
                      </a: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) # </a:t>
                      </a: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49" charset="0"/>
                        </a:rPr>
                        <a:t>Memory[p]</a:t>
                      </a: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=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addi $t0,$t0,</a:t>
                      </a: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# </a:t>
                      </a: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49" charset="0"/>
                        </a:rPr>
                        <a:t>p = p + 4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slt $t3,$t0,</a:t>
                      </a: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49" charset="0"/>
                        </a:rPr>
                        <a:t>$t2</a:t>
                      </a: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# $t3 =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                #(</a:t>
                      </a: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49" charset="0"/>
                        </a:rPr>
                        <a:t>p&lt;&amp;array[size]</a:t>
                      </a: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bne $t3,$zero,loop2 # if (…)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                    # goto loop2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222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CE9D55B4-6BCB-4C3B-8010-4962E6643C34}" type="slidenum">
              <a:rPr lang="en-AU" altLang="en-US"/>
              <a:pPr/>
              <a:t>97</a:t>
            </a:fld>
            <a:endParaRPr lang="en-AU" altLang="en-US"/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Comparison of Array vs. Ptr</a:t>
            </a:r>
            <a:endParaRPr lang="en-AU" altLang="en-US" smtClean="0"/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Multiply “strength reduced” to shift</a:t>
            </a:r>
          </a:p>
          <a:p>
            <a:pPr eaLnBrk="1" hangingPunct="1"/>
            <a:r>
              <a:rPr lang="en-US" altLang="en-US" smtClean="0"/>
              <a:t>Array version requires shift to be inside loop</a:t>
            </a:r>
          </a:p>
          <a:p>
            <a:pPr lvl="1" eaLnBrk="1" hangingPunct="1"/>
            <a:r>
              <a:rPr lang="en-US" altLang="en-US" smtClean="0"/>
              <a:t>Part of index calculation for incremented i</a:t>
            </a:r>
          </a:p>
          <a:p>
            <a:pPr lvl="1" eaLnBrk="1" hangingPunct="1"/>
            <a:r>
              <a:rPr lang="en-US" altLang="en-US" smtClean="0"/>
              <a:t>c.f. incrementing pointer</a:t>
            </a:r>
          </a:p>
          <a:p>
            <a:pPr eaLnBrk="1" hangingPunct="1"/>
            <a:r>
              <a:rPr lang="en-US" altLang="en-US" smtClean="0"/>
              <a:t>Compiler can achieve same effect as manual use of pointers</a:t>
            </a:r>
          </a:p>
          <a:p>
            <a:pPr lvl="1" eaLnBrk="1" hangingPunct="1"/>
            <a:r>
              <a:rPr lang="en-US" altLang="en-US" smtClean="0"/>
              <a:t>Induction variable elimination</a:t>
            </a:r>
          </a:p>
          <a:p>
            <a:pPr lvl="1" eaLnBrk="1" hangingPunct="1"/>
            <a:r>
              <a:rPr lang="en-US" altLang="en-US" smtClean="0"/>
              <a:t>Better to make program clearer and safer</a:t>
            </a:r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44450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45256"/>
            <a:ext cx="9029700" cy="6219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248" y="867103"/>
            <a:ext cx="11267090" cy="1164022"/>
          </a:xfrm>
        </p:spPr>
        <p:txBody>
          <a:bodyPr>
            <a:normAutofit/>
          </a:bodyPr>
          <a:lstStyle/>
          <a:p>
            <a:pPr marL="0" lvl="1" indent="3175">
              <a:spcBef>
                <a:spcPts val="324"/>
              </a:spcBef>
              <a:buNone/>
              <a:defRPr/>
            </a:pPr>
            <a:r>
              <a:rPr lang="en-US" sz="2600" dirty="0"/>
              <a:t>Assembly, as with other languages, can access arrays in a sequential order or in random order.  Consider the following C code and the equivalent MIPS version.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7462" y="1752599"/>
            <a:ext cx="9538138" cy="14320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/>
          <a:lstStyle/>
          <a:p>
            <a:pPr marL="0" lvl="1" indent="3175">
              <a:tabLst>
                <a:tab pos="2346325" algn="l"/>
              </a:tabLst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[100];	// Create an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array of 100 elements</a:t>
            </a:r>
          </a:p>
          <a:p>
            <a:pPr marL="0" lvl="1" indent="3175">
              <a:tabLst>
                <a:tab pos="2346325" algn="l"/>
              </a:tabLst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x;	// Declare x to be the index of element to change </a:t>
            </a:r>
          </a:p>
          <a:p>
            <a:pPr marL="0" lvl="1" indent="3175">
              <a:tabLst>
                <a:tab pos="2346325" algn="l"/>
              </a:tabLst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lvl="1" indent="3175">
              <a:tabLst>
                <a:tab pos="23463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x = 30	// Set x to the 31</a:t>
            </a:r>
            <a:r>
              <a:rPr lang="en-US" b="1" baseline="30000" dirty="0">
                <a:latin typeface="Courier New" pitchFamily="49" charset="0"/>
                <a:cs typeface="Courier New" pitchFamily="49" charset="0"/>
              </a:rPr>
              <a:t>th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index of array</a:t>
            </a:r>
          </a:p>
          <a:p>
            <a:pPr marL="0" lvl="1" indent="3175">
              <a:tabLst>
                <a:tab pos="2346325" algn="l"/>
              </a:tabLst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[x] = -19	// Set array element[30] to -19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3344" y="3389586"/>
            <a:ext cx="11046373" cy="337907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/>
          <a:lstStyle/>
          <a:p>
            <a:pPr marL="0" lvl="1" indent="3175" defTabSz="352425">
              <a:tabLst>
                <a:tab pos="403225" algn="l"/>
                <a:tab pos="2057400" algn="l"/>
                <a:tab pos="3717925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.data</a:t>
            </a:r>
          </a:p>
          <a:p>
            <a:pPr marL="0" lvl="1" indent="3175" defTabSz="352425">
              <a:tabLst>
                <a:tab pos="403225" algn="l"/>
                <a:tab pos="1485900" algn="l"/>
                <a:tab pos="2400300" algn="l"/>
                <a:tab pos="3200400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	.word	0:100	# Array of 100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initialized all to 0</a:t>
            </a:r>
          </a:p>
          <a:p>
            <a:pPr marL="0" lvl="1" indent="3175" defTabSz="352425">
              <a:tabLst>
                <a:tab pos="403225" algn="l"/>
                <a:tab pos="2057400" algn="l"/>
                <a:tab pos="3717925" algn="l"/>
              </a:tabLst>
              <a:defRPr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lvl="1" indent="3175" defTabSz="352425">
              <a:tabLst>
                <a:tab pos="403225" algn="l"/>
                <a:tab pos="2057400" algn="l"/>
                <a:tab pos="3717925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.text</a:t>
            </a:r>
          </a:p>
          <a:p>
            <a:pPr marL="0" lvl="1" indent="3175" defTabSz="352425">
              <a:tabLst>
                <a:tab pos="403225" algn="l"/>
                <a:tab pos="974725" algn="l"/>
                <a:tab pos="3200400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li	$t0, 30	# x = 30</a:t>
            </a:r>
          </a:p>
          <a:p>
            <a:pPr marL="0" lvl="1" indent="3175" defTabSz="352425">
              <a:tabLst>
                <a:tab pos="403225" algn="l"/>
                <a:tab pos="974725" algn="l"/>
                <a:tab pos="3200400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la	$t1,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# $t1 is base address</a:t>
            </a:r>
          </a:p>
          <a:p>
            <a:pPr marL="0" lvl="1" indent="3175" defTabSz="352425">
              <a:tabLst>
                <a:tab pos="403225" algn="l"/>
                <a:tab pos="974725" algn="l"/>
                <a:tab pos="3200400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$t2, $t0, 4	# $t2 is the offset (4x30)</a:t>
            </a:r>
          </a:p>
          <a:p>
            <a:pPr marL="0" lvl="1" indent="3175" defTabSz="352425">
              <a:tabLst>
                <a:tab pos="403225" algn="l"/>
                <a:tab pos="974725" algn="l"/>
                <a:tab pos="3200400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add	$t3, $t2, $t1	# $t3 = address of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[30]</a:t>
            </a:r>
          </a:p>
          <a:p>
            <a:pPr marL="0" lvl="1" indent="3175" defTabSz="352425">
              <a:tabLst>
                <a:tab pos="403225" algn="l"/>
                <a:tab pos="974725" algn="l"/>
                <a:tab pos="3200400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li	$t4, -19	# set $t4 = value to save (-19)</a:t>
            </a:r>
          </a:p>
          <a:p>
            <a:pPr marL="0" lvl="1" indent="3175" defTabSz="352425">
              <a:tabLst>
                <a:tab pos="403225" algn="l"/>
                <a:tab pos="974725" algn="l"/>
                <a:tab pos="3200400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$t4, ($t3)	# Store value at address stored in $t3</a:t>
            </a:r>
          </a:p>
          <a:p>
            <a:pPr>
              <a:defRPr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44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67862"/>
            <a:ext cx="9029700" cy="4414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Using Arrays Example1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6841" y="1416268"/>
            <a:ext cx="11750566" cy="49214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/>
          <a:lstStyle/>
          <a:p>
            <a:pPr marL="0" lvl="1" indent="3175" defTabSz="352425"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.data</a:t>
            </a:r>
          </a:p>
          <a:p>
            <a:pPr marL="0" lvl="1" indent="3175" defTabSz="352425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   .word  0:100	#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of 100 integers</a:t>
            </a:r>
          </a:p>
          <a:p>
            <a:pPr marL="0" lvl="1" indent="3175" defTabSz="352425"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lvl="1" indent="3175" defTabSz="352425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.text</a:t>
            </a:r>
          </a:p>
          <a:p>
            <a:pPr marL="0" lvl="1" indent="3175" defTabSz="352425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li   $t0, 0          		# $t0 is the index, and loop variable</a:t>
            </a:r>
          </a:p>
          <a:p>
            <a:pPr marL="0" lvl="1" indent="3175" defTabSz="352425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li   $t5, 100       		# $t5 is the sentinel value for the loop</a:t>
            </a:r>
          </a:p>
          <a:p>
            <a:pPr marL="0" lvl="1" indent="3175" defTabSz="352425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Loop: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bge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$t0, $t5,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Exit_Loop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lvl="1" indent="3175" defTabSz="352425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la   $t1,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    	# $t1 is the base address of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myArray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lvl="1" indent="3175" defTabSz="352425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$t2, $t0, 4     		# $t2 is the offset</a:t>
            </a:r>
          </a:p>
          <a:p>
            <a:pPr marL="0" lvl="1" indent="3175" defTabSz="352425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add  $t3, $t2, $t1   		# $t3 is the address of desired element</a:t>
            </a:r>
          </a:p>
          <a:p>
            <a:pPr marL="0" lvl="1" indent="3175" defTabSz="352425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li   $t4, 44        		# $t4 is the value 44, to be put in desired element</a:t>
            </a:r>
          </a:p>
          <a:p>
            <a:pPr marL="0" lvl="1" indent="3175" defTabSz="352425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sw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 $t4, ($t3)				# save the value of 44 to the array element</a:t>
            </a:r>
          </a:p>
          <a:p>
            <a:pPr marL="0" lvl="1" indent="3175" defTabSz="352425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add  $t0, $t0, 1      		# increment loop variable</a:t>
            </a:r>
          </a:p>
          <a:p>
            <a:pPr marL="0" lvl="1" indent="3175" defTabSz="352425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b    Loop</a:t>
            </a:r>
          </a:p>
          <a:p>
            <a:pPr marL="0" lvl="1" indent="3175" defTabSz="352425"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Exit_Loop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lvl="1" indent="3175" defTabSz="352425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li	$v0, 10</a:t>
            </a:r>
          </a:p>
          <a:p>
            <a:pPr marL="0" lvl="1" indent="3175" defTabSz="352425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syscall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39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oud skipper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Cloud skipper design template" id="{30DBBF30-EDA2-4408-9702-3B0A8AED6F12}" vid="{0F128B79-39D4-4007-9EC6-E245A2CC91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A1AFEDE-5CAF-4D05-AC35-0F55C5366E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Cloud skipper design slides</Template>
  <TotalTime>0</TotalTime>
  <Words>9054</Words>
  <Application>Microsoft Office PowerPoint</Application>
  <PresentationFormat>Widescreen</PresentationFormat>
  <Paragraphs>2230</Paragraphs>
  <Slides>137</Slides>
  <Notes>92</Notes>
  <HiddenSlides>0</HiddenSlides>
  <MMClips>0</MMClips>
  <ScaleCrop>false</ScaleCrop>
  <HeadingPairs>
    <vt:vector size="8" baseType="variant">
      <vt:variant>
        <vt:lpstr>Fonts Used</vt:lpstr>
      </vt:variant>
      <vt:variant>
        <vt:i4>23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137</vt:i4>
      </vt:variant>
    </vt:vector>
  </HeadingPairs>
  <TitlesOfParts>
    <vt:vector size="163" baseType="lpstr">
      <vt:lpstr>Gill Sans</vt:lpstr>
      <vt:lpstr>ITCFranklinGothicStd-Hvy</vt:lpstr>
      <vt:lpstr>LetterGothicStd</vt:lpstr>
      <vt:lpstr>LetterGothicStd-Bold</vt:lpstr>
      <vt:lpstr>MinionPro-Regular</vt:lpstr>
      <vt:lpstr>新細明體</vt:lpstr>
      <vt:lpstr>新細明體</vt:lpstr>
      <vt:lpstr>ヒラギノ角ゴ ProN W3</vt:lpstr>
      <vt:lpstr>Arial</vt:lpstr>
      <vt:lpstr>Arial Black</vt:lpstr>
      <vt:lpstr>Arial Narrow</vt:lpstr>
      <vt:lpstr>Calibri</vt:lpstr>
      <vt:lpstr>Cambria</vt:lpstr>
      <vt:lpstr>Consolas</vt:lpstr>
      <vt:lpstr>Courier New</vt:lpstr>
      <vt:lpstr>Helvetica</vt:lpstr>
      <vt:lpstr>Lucida Console</vt:lpstr>
      <vt:lpstr>Symbol</vt:lpstr>
      <vt:lpstr>Tahoma</vt:lpstr>
      <vt:lpstr>Times New Roman</vt:lpstr>
      <vt:lpstr>Verdana</vt:lpstr>
      <vt:lpstr>Wingdings</vt:lpstr>
      <vt:lpstr>Wingdings 2</vt:lpstr>
      <vt:lpstr>Cloud skipper design template</vt:lpstr>
      <vt:lpstr>Equation</vt:lpstr>
      <vt:lpstr>Chart</vt:lpstr>
      <vt:lpstr>Instruction Set Architecture</vt:lpstr>
      <vt:lpstr>Instruction Set</vt:lpstr>
      <vt:lpstr>The MIPS Instruction Set</vt:lpstr>
      <vt:lpstr>Arithmetic Operations</vt:lpstr>
      <vt:lpstr>Arithmetic Example</vt:lpstr>
      <vt:lpstr>Register Operands</vt:lpstr>
      <vt:lpstr>Register Operand Example</vt:lpstr>
      <vt:lpstr>Stored Program Computers</vt:lpstr>
      <vt:lpstr>Bit, Byte, Half-word, Word, Double-Word</vt:lpstr>
      <vt:lpstr>Logic View of Memory</vt:lpstr>
      <vt:lpstr>Logic View of Memory</vt:lpstr>
      <vt:lpstr>Logic View of Memory</vt:lpstr>
      <vt:lpstr>Logic View of Memory</vt:lpstr>
      <vt:lpstr>Logic View of Memory</vt:lpstr>
      <vt:lpstr>Question</vt:lpstr>
      <vt:lpstr>Question (Answer)</vt:lpstr>
      <vt:lpstr>Endianess</vt:lpstr>
      <vt:lpstr>Endianess</vt:lpstr>
      <vt:lpstr>Endianess</vt:lpstr>
      <vt:lpstr>Example</vt:lpstr>
      <vt:lpstr>Example</vt:lpstr>
      <vt:lpstr>Memory Operands</vt:lpstr>
      <vt:lpstr>Registers vs. Memory</vt:lpstr>
      <vt:lpstr>Memory Load / Store Instructions</vt:lpstr>
      <vt:lpstr>Memory Operand Example 1</vt:lpstr>
      <vt:lpstr>Memory Operand Example 2</vt:lpstr>
      <vt:lpstr>Immediate Operands</vt:lpstr>
      <vt:lpstr>The Constant Zero</vt:lpstr>
      <vt:lpstr>How store a byte to a 32-bit register?</vt:lpstr>
      <vt:lpstr>Unsigned Binary Integers</vt:lpstr>
      <vt:lpstr>2s-Complement Signed Integers</vt:lpstr>
      <vt:lpstr>2s-Complement Signed Integers</vt:lpstr>
      <vt:lpstr>Signed Negation</vt:lpstr>
      <vt:lpstr>Sign Extension</vt:lpstr>
      <vt:lpstr>Representing Instructions</vt:lpstr>
      <vt:lpstr>MIPS R-format Instructions</vt:lpstr>
      <vt:lpstr>R-format Example</vt:lpstr>
      <vt:lpstr>Hexadecimal</vt:lpstr>
      <vt:lpstr>MIPS I-format Instructions</vt:lpstr>
      <vt:lpstr>Logical Operations</vt:lpstr>
      <vt:lpstr>Bitwise operations</vt:lpstr>
      <vt:lpstr>MIPS Instruction Coding</vt:lpstr>
      <vt:lpstr>PowerPoint Presentation</vt:lpstr>
      <vt:lpstr>Shift Operations</vt:lpstr>
      <vt:lpstr>Left Shift Example</vt:lpstr>
      <vt:lpstr>Right Shift Example</vt:lpstr>
      <vt:lpstr>AND Operations</vt:lpstr>
      <vt:lpstr>OR Operations</vt:lpstr>
      <vt:lpstr>NOT Operations</vt:lpstr>
      <vt:lpstr>Conditional Operations</vt:lpstr>
      <vt:lpstr>Compiling If Statements</vt:lpstr>
      <vt:lpstr>Compiling Loop Statements</vt:lpstr>
      <vt:lpstr>Basic Blocks</vt:lpstr>
      <vt:lpstr>More Conditional Operations</vt:lpstr>
      <vt:lpstr>Branch Instruction Design</vt:lpstr>
      <vt:lpstr>Signed vs. Unsigned</vt:lpstr>
      <vt:lpstr>Procedure Calls </vt:lpstr>
      <vt:lpstr>Specifics</vt:lpstr>
      <vt:lpstr>Basic Parameter Passing</vt:lpstr>
      <vt:lpstr>Register Usage</vt:lpstr>
      <vt:lpstr>MIPS Register Usage Convention</vt:lpstr>
      <vt:lpstr>Leaf Procedure Example</vt:lpstr>
      <vt:lpstr>Procedure Call Instructions</vt:lpstr>
      <vt:lpstr>Stack and Operations </vt:lpstr>
      <vt:lpstr>Stack Implementation</vt:lpstr>
      <vt:lpstr>Local Data on the Stack</vt:lpstr>
      <vt:lpstr>Layout of a Stack Frame</vt:lpstr>
      <vt:lpstr>Procedure Call Mechanics</vt:lpstr>
      <vt:lpstr>Example of the Stack Frame</vt:lpstr>
      <vt:lpstr>Leaf Procedure Example</vt:lpstr>
      <vt:lpstr>Leaf Procedure Example</vt:lpstr>
      <vt:lpstr>Template for a Procedure</vt:lpstr>
      <vt:lpstr>Non-Leaf Procedures</vt:lpstr>
      <vt:lpstr>Non-Leaf Procedure Example</vt:lpstr>
      <vt:lpstr>PowerPoint Presentation</vt:lpstr>
      <vt:lpstr>Non-Leaf Procedure Example</vt:lpstr>
      <vt:lpstr>Procedure Calling</vt:lpstr>
      <vt:lpstr>Assembly Language and Assemblers</vt:lpstr>
      <vt:lpstr>An Example of assembly language program</vt:lpstr>
      <vt:lpstr>Program Structure</vt:lpstr>
      <vt:lpstr>Program  Structure</vt:lpstr>
      <vt:lpstr>Comment</vt:lpstr>
      <vt:lpstr>MIPS Assemble Language Data Types</vt:lpstr>
      <vt:lpstr>Declare variables</vt:lpstr>
      <vt:lpstr>More MIPS assembler directives</vt:lpstr>
      <vt:lpstr>System Call -- syscall </vt:lpstr>
      <vt:lpstr>System Call Examples</vt:lpstr>
      <vt:lpstr>PowerPoint Presentation</vt:lpstr>
      <vt:lpstr>Macros!</vt:lpstr>
      <vt:lpstr>Macros!</vt:lpstr>
      <vt:lpstr>Macro Example-define marco</vt:lpstr>
      <vt:lpstr>Macro Example – useMacros.asm</vt:lpstr>
      <vt:lpstr>Declaring Char Arrays</vt:lpstr>
      <vt:lpstr>Declaring Int Arrays</vt:lpstr>
      <vt:lpstr>Arrays vs. Pointers</vt:lpstr>
      <vt:lpstr>Example: Clearing and Array</vt:lpstr>
      <vt:lpstr>Comparison of Array vs. Ptr</vt:lpstr>
      <vt:lpstr>Using Arrays</vt:lpstr>
      <vt:lpstr>Using Arrays Example1</vt:lpstr>
      <vt:lpstr>Using Arrays  Example 2</vt:lpstr>
      <vt:lpstr>Using Arrays Example 3</vt:lpstr>
      <vt:lpstr>Character Data</vt:lpstr>
      <vt:lpstr>Byte/Halfword Operations</vt:lpstr>
      <vt:lpstr>String Copy Example</vt:lpstr>
      <vt:lpstr>String Copy Example</vt:lpstr>
      <vt:lpstr>32-bit Constants</vt:lpstr>
      <vt:lpstr>Branch Addressing</vt:lpstr>
      <vt:lpstr>Jump Addressing</vt:lpstr>
      <vt:lpstr>Target Addressing Example</vt:lpstr>
      <vt:lpstr>Branching Far Away</vt:lpstr>
      <vt:lpstr>Addressing Mode Summary</vt:lpstr>
      <vt:lpstr>Return Address</vt:lpstr>
      <vt:lpstr>C Sort Example</vt:lpstr>
      <vt:lpstr>The Procedure Swap</vt:lpstr>
      <vt:lpstr>The Sort Procedure in C</vt:lpstr>
      <vt:lpstr>The Procedure Body</vt:lpstr>
      <vt:lpstr>The Full Procedure</vt:lpstr>
      <vt:lpstr>Non-Leaf Procedure Example</vt:lpstr>
      <vt:lpstr>PowerPoint Presentation</vt:lpstr>
      <vt:lpstr>Non-Leaf Procedure Example</vt:lpstr>
      <vt:lpstr>Translation and Startup</vt:lpstr>
      <vt:lpstr>Assembler Pseudoinstructions</vt:lpstr>
      <vt:lpstr>Producing an Object Module</vt:lpstr>
      <vt:lpstr>Linking Object Modules</vt:lpstr>
      <vt:lpstr>Loading a Program</vt:lpstr>
      <vt:lpstr>Dynamic Linking</vt:lpstr>
      <vt:lpstr>Effect of Compiler Optimization</vt:lpstr>
      <vt:lpstr>Effect of Language and Algorithm</vt:lpstr>
      <vt:lpstr>Lessons Learnt</vt:lpstr>
      <vt:lpstr>ARM &amp; MIPS Similarities</vt:lpstr>
      <vt:lpstr>Compare and Branch in ARM</vt:lpstr>
      <vt:lpstr>Instruction Encoding</vt:lpstr>
      <vt:lpstr>Basic x86 Registers</vt:lpstr>
      <vt:lpstr>Basic x86 Addressing Modes</vt:lpstr>
      <vt:lpstr>x86 Instruction Encoding</vt:lpstr>
      <vt:lpstr>Concluding Remarks</vt:lpstr>
      <vt:lpstr>Concluding Remarks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2015-08-24T13:07:56Z</dcterms:created>
  <dcterms:modified xsi:type="dcterms:W3CDTF">2015-09-28T19:45:29Z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TC034605089991</vt:lpwstr>
  </property>
</Properties>
</file>