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41"/>
  </p:notesMasterIdLst>
  <p:handoutMasterIdLst>
    <p:handoutMasterId r:id="rId42"/>
  </p:handoutMasterIdLst>
  <p:sldIdLst>
    <p:sldId id="270" r:id="rId3"/>
    <p:sldId id="277" r:id="rId4"/>
    <p:sldId id="278" r:id="rId5"/>
    <p:sldId id="272" r:id="rId6"/>
    <p:sldId id="273" r:id="rId7"/>
    <p:sldId id="284" r:id="rId8"/>
    <p:sldId id="279" r:id="rId9"/>
    <p:sldId id="282" r:id="rId10"/>
    <p:sldId id="288" r:id="rId11"/>
    <p:sldId id="285" r:id="rId12"/>
    <p:sldId id="286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76" r:id="rId21"/>
    <p:sldId id="306" r:id="rId22"/>
    <p:sldId id="302" r:id="rId23"/>
    <p:sldId id="304" r:id="rId24"/>
    <p:sldId id="321" r:id="rId25"/>
    <p:sldId id="322" r:id="rId26"/>
    <p:sldId id="323" r:id="rId27"/>
    <p:sldId id="305" r:id="rId28"/>
    <p:sldId id="297" r:id="rId29"/>
    <p:sldId id="299" r:id="rId30"/>
    <p:sldId id="296" r:id="rId31"/>
    <p:sldId id="298" r:id="rId32"/>
    <p:sldId id="300" r:id="rId33"/>
    <p:sldId id="316" r:id="rId34"/>
    <p:sldId id="317" r:id="rId35"/>
    <p:sldId id="318" r:id="rId36"/>
    <p:sldId id="319" r:id="rId37"/>
    <p:sldId id="320" r:id="rId38"/>
    <p:sldId id="307" r:id="rId39"/>
    <p:sldId id="30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0091A-3AA1-4766-ABCF-8F866D66486C}">
          <p14:sldIdLst>
            <p14:sldId id="270"/>
          </p14:sldIdLst>
        </p14:section>
        <p14:section name="Untitled Section" id="{30605A0A-F3E1-4009-B37C-76D5EDFBD421}">
          <p14:sldIdLst>
            <p14:sldId id="277"/>
            <p14:sldId id="278"/>
            <p14:sldId id="272"/>
            <p14:sldId id="273"/>
            <p14:sldId id="284"/>
            <p14:sldId id="279"/>
            <p14:sldId id="282"/>
            <p14:sldId id="288"/>
            <p14:sldId id="285"/>
            <p14:sldId id="286"/>
            <p14:sldId id="287"/>
            <p14:sldId id="290"/>
            <p14:sldId id="291"/>
            <p14:sldId id="292"/>
            <p14:sldId id="293"/>
            <p14:sldId id="294"/>
            <p14:sldId id="295"/>
            <p14:sldId id="276"/>
            <p14:sldId id="306"/>
            <p14:sldId id="302"/>
            <p14:sldId id="304"/>
            <p14:sldId id="321"/>
            <p14:sldId id="322"/>
            <p14:sldId id="323"/>
            <p14:sldId id="305"/>
            <p14:sldId id="297"/>
            <p14:sldId id="299"/>
            <p14:sldId id="296"/>
            <p14:sldId id="298"/>
            <p14:sldId id="300"/>
            <p14:sldId id="316"/>
            <p14:sldId id="317"/>
            <p14:sldId id="318"/>
            <p14:sldId id="319"/>
            <p14:sldId id="320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63C6B-8E39-4D4D-AD81-C7B81887CAA0}" type="datetime4">
              <a:rPr lang="en-US" altLang="en-US" smtClean="0">
                <a:latin typeface="Times New Roman" panose="02020603050405020304" pitchFamily="18" charset="0"/>
              </a:rPr>
              <a:pPr/>
              <a:t>December 2,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237B0-C121-47A7-9E27-CC1258AA16E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266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3334FC-F2DF-45E8-B71F-5877E0E33B86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07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7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6C6924-F053-4333-A9AC-6B832AA1C79A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7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561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F4916-A8C8-46F9-AC0E-8F84B4C55D19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79581-2C3C-4E5C-9947-83D22BB4CE82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84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143D2-0A1C-4F1A-BE45-54F6DF668812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6670AF-B2A3-4E71-899C-DB1F55BB4D2C}" type="slidenum">
              <a:rPr lang="en-AU" altLang="en-US" sz="130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2339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D01363-E218-447E-8D54-85BA6C60FDE4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38DB83-76D9-488A-9201-3C82A6A6718C}" type="slidenum">
              <a:rPr lang="en-AU" altLang="en-US" sz="130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279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3F7246-F486-4B53-BB10-50053452971F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F4213-5C42-4891-A6DA-F6C1A7D60875}" type="slidenum">
              <a:rPr lang="en-AU" altLang="en-US" sz="130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3698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5BE146-CFCE-40AB-8B1E-EB1CD70B2818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1C466-414A-46E8-A440-5C47FC2A02FF}" type="slidenum">
              <a:rPr lang="en-AU" altLang="en-US" sz="130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771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964777-0661-46B3-931F-9B84E94387B2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0C9913-B2EE-467E-B87B-DA5E53FCFE64}" type="slidenum">
              <a:rPr lang="en-AU" altLang="en-US" sz="130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331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14C099-332A-41B2-8DEE-2779C2D2462D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227FD3-B9AA-4425-8A29-AB7427E5B389}" type="slidenum">
              <a:rPr lang="en-AU" altLang="en-US" sz="130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2314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0B9A34-B559-4945-9435-85888DAE84D6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4CE413-6FA8-4727-9919-93B1FCAAE006}" type="slidenum">
              <a:rPr lang="en-AU" altLang="en-US" sz="130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61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252150-652A-415D-BEB2-7F31F668F47A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2A17F-3728-409F-A39A-099E156364A9}" type="slidenum">
              <a:rPr lang="en-AU" altLang="en-US" sz="130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671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C3CA46-6F44-734F-A839-AB5B804AFA74}" type="datetime3">
              <a:rPr lang="en-US"/>
              <a:pPr/>
              <a:t>2 December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E70CB-3BF5-AD4C-AF9F-103472ADD2A5}" type="slidenum">
              <a:rPr lang="en-US"/>
              <a:pPr/>
              <a:t>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2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FB727-75C4-5141-A4C6-50DABF47AB1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EB42A-8611-462E-976A-842383A56346}" type="datetime3">
              <a:rPr lang="en-US" altLang="en-US" smtClean="0">
                <a:latin typeface="Times New Roman" panose="02020603050405020304" pitchFamily="18" charset="0"/>
              </a:rPr>
              <a:pPr/>
              <a:t>2 December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A2E20-E533-48BF-B2DC-3B5935446A28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6850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8D0198-0761-C147-B1C4-349F3076F8E5}" type="datetime3">
              <a:rPr lang="en-US"/>
              <a:pPr/>
              <a:t>2 December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AA4D3-B1EC-AA44-B17D-ED7B6CD5422E}" type="slidenum">
              <a:rPr lang="en-US"/>
              <a:pPr/>
              <a:t>9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99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C64BB6-F72B-2D44-8FC0-387F9552560A}" type="datetime3">
              <a:rPr lang="en-US"/>
              <a:pPr/>
              <a:t>2 December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55DD3-0CAA-8144-B1F0-44ADF7326D45}" type="slidenum">
              <a:rPr lang="en-US"/>
              <a:pPr/>
              <a:t>10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96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8D270-A97E-4DB6-A174-F3D8EC1982AA}" type="datetime3">
              <a:rPr lang="en-US" altLang="en-US" smtClean="0">
                <a:latin typeface="Times New Roman" panose="02020603050405020304" pitchFamily="18" charset="0"/>
              </a:rPr>
              <a:pPr/>
              <a:t>2 December 2015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1C41F-A789-4AAF-92E3-61BB3B65454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6179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B5AB09-C7C3-468E-B815-C0F208790873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6257CD-A207-4471-BAF4-3FC8A2AF3832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903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BDF5C-4CA7-4F02-A34E-C840056199FA}" type="datetime3">
              <a:rPr lang="en-AU" altLang="en-US" sz="1300" smtClean="0">
                <a:latin typeface="Times New Roman" panose="02020603050405020304" pitchFamily="18" charset="0"/>
              </a:rPr>
              <a:pPr/>
              <a:t>2 December, 2015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3F33AF-E3E4-4CE9-8E18-F0B6A65AB69F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25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181-4F0B-4135-8DC2-4EF0F248BCA7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667-F908-40FF-8AD9-C9D1FC95212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D67-19A9-4606-A980-EC581BDB112A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711-8ABD-4011-ABF2-206586D4EAA2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9D9-50F6-4CC5-8A16-FF8E625C40C2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1CFD-3F19-490B-A1D4-03D9EB5B4BAF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D7B4-DC61-42B8-A572-754D644FE275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0A-5760-4543-9F77-2658A6E406AA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578-6D34-4647-A4E4-6EC9E953CFF4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2CD-D3C0-4470-B049-7DFD7B7E140B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26-EA21-4F9B-8011-67795EBB5BAE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2BC-1983-425F-A3E2-145E0452A2B6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86F9-2A04-45DD-BFA2-D422139FAB8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92120" y="746125"/>
            <a:ext cx="9677400" cy="2387600"/>
          </a:xfrm>
        </p:spPr>
        <p:txBody>
          <a:bodyPr/>
          <a:lstStyle/>
          <a:p>
            <a:r>
              <a:rPr lang="en-US" altLang="en-US" dirty="0" smtClean="0"/>
              <a:t>Final Review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612" y="4011030"/>
            <a:ext cx="5832475" cy="1066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 Dr. Jianhui Yue</a:t>
            </a:r>
          </a:p>
          <a:p>
            <a:pPr eaLnBrk="1" hangingPunct="1"/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 2015  CSE, Miami Univ.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514601" y="1981200"/>
            <a:ext cx="5021263" cy="8763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2514601" y="2857501"/>
            <a:ext cx="5021263" cy="11477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2514601" y="4005263"/>
            <a:ext cx="5021263" cy="3667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2514601" y="1574800"/>
            <a:ext cx="502126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2514601" y="4371976"/>
            <a:ext cx="5021263" cy="7858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2514601" y="5105401"/>
            <a:ext cx="5021263" cy="3952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07962"/>
            <a:ext cx="9029700" cy="854075"/>
          </a:xfrm>
        </p:spPr>
        <p:txBody>
          <a:bodyPr/>
          <a:lstStyle/>
          <a:p>
            <a:r>
              <a:rPr lang="en-US" dirty="0"/>
              <a:t>Leaf Procedure Example</a:t>
            </a:r>
            <a:endParaRPr lang="en-AU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0300" y="1391445"/>
            <a:ext cx="9791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MIPS code: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leaf_example</a:t>
            </a:r>
            <a:r>
              <a:rPr lang="en-US" dirty="0">
                <a:latin typeface="Lucida Console" charset="0"/>
              </a:rPr>
              <a:t>: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addi</a:t>
            </a:r>
            <a:r>
              <a:rPr lang="en-US" dirty="0">
                <a:latin typeface="Lucida Console" charset="0"/>
              </a:rPr>
              <a:t>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-4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sw</a:t>
            </a:r>
            <a:r>
              <a:rPr lang="en-US" dirty="0">
                <a:latin typeface="Lucida Console" charset="0"/>
              </a:rPr>
              <a:t>   $s0, 0($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)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add  $t0, $a0, $a1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add  $t1, $a2, $a3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sub  $s0, $t0, $t1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add  $v0, $s0, $zero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lw</a:t>
            </a:r>
            <a:r>
              <a:rPr lang="en-US" dirty="0">
                <a:latin typeface="Lucida Console" charset="0"/>
              </a:rPr>
              <a:t>   $s0, 0($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)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addi</a:t>
            </a:r>
            <a:r>
              <a:rPr lang="en-US" dirty="0">
                <a:latin typeface="Lucida Console" charset="0"/>
              </a:rPr>
              <a:t>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$</a:t>
            </a:r>
            <a:r>
              <a:rPr lang="en-US" dirty="0" err="1">
                <a:latin typeface="Lucida Console" charset="0"/>
              </a:rPr>
              <a:t>sp</a:t>
            </a:r>
            <a:r>
              <a:rPr lang="en-US" dirty="0">
                <a:latin typeface="Lucida Console" charset="0"/>
              </a:rPr>
              <a:t>, 4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jr</a:t>
            </a:r>
            <a:r>
              <a:rPr lang="en-US" dirty="0">
                <a:latin typeface="Lucida Console" charset="0"/>
              </a:rPr>
              <a:t>   $</a:t>
            </a:r>
            <a:r>
              <a:rPr lang="en-US" dirty="0" err="1">
                <a:latin typeface="Lucida Console" charset="0"/>
              </a:rPr>
              <a:t>ra</a:t>
            </a:r>
            <a:endParaRPr lang="en-US" dirty="0">
              <a:latin typeface="Lucida Console" charset="0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7748589" y="2209800"/>
            <a:ext cx="2001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</a:rPr>
              <a:t>Save $s0 on stack</a:t>
            </a:r>
            <a:endParaRPr lang="en-AU" dirty="0">
              <a:latin typeface="Tahoma" charset="0"/>
            </a:endParaRP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7748589" y="3200401"/>
            <a:ext cx="176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</a:rPr>
              <a:t>Procedure body</a:t>
            </a:r>
            <a:endParaRPr lang="en-AU" dirty="0">
              <a:latin typeface="Tahoma" charset="0"/>
            </a:endParaRP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7748589" y="4581526"/>
            <a:ext cx="1374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Restore $s0</a:t>
            </a:r>
            <a:endParaRPr lang="en-AU">
              <a:latin typeface="Tahoma" charset="0"/>
            </a:endParaRP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7748589" y="4005263"/>
            <a:ext cx="80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ahoma" charset="0"/>
              </a:rPr>
              <a:t>Result</a:t>
            </a:r>
            <a:endParaRPr lang="en-AU" dirty="0">
              <a:latin typeface="Tahoma" charset="0"/>
            </a:endParaRP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7739064" y="5157788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Return</a:t>
            </a:r>
            <a:endParaRPr lang="en-AU">
              <a:latin typeface="Tahoma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7543800" y="2819400"/>
            <a:ext cx="152400" cy="11430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7543800" y="4419600"/>
            <a:ext cx="152400" cy="7620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43800" y="2057400"/>
            <a:ext cx="152400" cy="7620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7543800" y="3962400"/>
            <a:ext cx="152400" cy="4572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9" name="Right Brace 18"/>
          <p:cNvSpPr/>
          <p:nvPr/>
        </p:nvSpPr>
        <p:spPr bwMode="auto">
          <a:xfrm>
            <a:off x="7543800" y="5181600"/>
            <a:ext cx="76200" cy="304800"/>
          </a:xfrm>
          <a:prstGeom prst="rightBrace">
            <a:avLst>
              <a:gd name="adj1" fmla="val 12327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1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8ACBA62-5B5A-4364-AE46-8D077349524F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46083" name="Rectangle 12"/>
          <p:cNvSpPr>
            <a:spLocks noChangeArrowheads="1"/>
          </p:cNvSpPr>
          <p:nvPr/>
        </p:nvSpPr>
        <p:spPr bwMode="auto">
          <a:xfrm>
            <a:off x="2138365" y="2530475"/>
            <a:ext cx="5021263" cy="77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15"/>
          <p:cNvSpPr>
            <a:spLocks noChangeArrowheads="1"/>
          </p:cNvSpPr>
          <p:nvPr/>
        </p:nvSpPr>
        <p:spPr bwMode="auto">
          <a:xfrm>
            <a:off x="2138365" y="3295650"/>
            <a:ext cx="5021263" cy="1045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16"/>
          <p:cNvSpPr>
            <a:spLocks noChangeArrowheads="1"/>
          </p:cNvSpPr>
          <p:nvPr/>
        </p:nvSpPr>
        <p:spPr bwMode="auto">
          <a:xfrm>
            <a:off x="2138365" y="4310063"/>
            <a:ext cx="5021263" cy="366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19"/>
          <p:cNvSpPr>
            <a:spLocks noChangeArrowheads="1"/>
          </p:cNvSpPr>
          <p:nvPr/>
        </p:nvSpPr>
        <p:spPr bwMode="auto">
          <a:xfrm>
            <a:off x="2138364" y="2113756"/>
            <a:ext cx="5021263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20"/>
          <p:cNvSpPr>
            <a:spLocks noChangeArrowheads="1"/>
          </p:cNvSpPr>
          <p:nvPr/>
        </p:nvSpPr>
        <p:spPr bwMode="auto">
          <a:xfrm>
            <a:off x="2139951" y="4676775"/>
            <a:ext cx="5021263" cy="669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21"/>
          <p:cNvSpPr>
            <a:spLocks noChangeArrowheads="1"/>
          </p:cNvSpPr>
          <p:nvPr/>
        </p:nvSpPr>
        <p:spPr bwMode="auto">
          <a:xfrm>
            <a:off x="2139951" y="5357019"/>
            <a:ext cx="5021263" cy="39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775" y="32545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Leaf Procedure Example</a:t>
            </a:r>
            <a:endParaRPr lang="en-AU" altLang="en-US" smtClean="0"/>
          </a:p>
        </p:txBody>
      </p:sp>
      <p:sp>
        <p:nvSpPr>
          <p:cNvPr id="46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1702990"/>
            <a:ext cx="97917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smtClean="0">
                <a:latin typeface="Lucida Console" panose="020B0609040504020204" pitchFamily="49" charset="0"/>
              </a:rPr>
              <a:t>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leaf_example</a:t>
            </a:r>
            <a:r>
              <a:rPr lang="en-US" altLang="en-US" dirty="0">
                <a:latin typeface="Lucida Console" panose="020B0609040504020204" pitchFamily="49" charset="0"/>
              </a:rPr>
              <a:t>: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-4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sw</a:t>
            </a:r>
            <a:r>
              <a:rPr lang="en-US" altLang="en-US" dirty="0">
                <a:latin typeface="Lucida Console" panose="020B0609040504020204" pitchFamily="49" charset="0"/>
              </a:rPr>
              <a:t>   $s0, 0($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add  $t0, $a0, $a1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add  $t1, $a2, $a3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sub  $s0, $t0, $t1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add  $v0, $s0, $zero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lw</a:t>
            </a:r>
            <a:r>
              <a:rPr lang="en-US" altLang="en-US" dirty="0">
                <a:latin typeface="Lucida Console" panose="020B0609040504020204" pitchFamily="49" charset="0"/>
              </a:rPr>
              <a:t>   $s0, 0($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$</a:t>
            </a:r>
            <a:r>
              <a:rPr lang="en-US" altLang="en-US" dirty="0" err="1">
                <a:latin typeface="Lucida Console" panose="020B0609040504020204" pitchFamily="49" charset="0"/>
              </a:rPr>
              <a:t>sp</a:t>
            </a:r>
            <a:r>
              <a:rPr lang="en-US" altLang="en-US" dirty="0">
                <a:latin typeface="Lucida Console" panose="020B0609040504020204" pitchFamily="49" charset="0"/>
              </a:rPr>
              <a:t>, 4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</a:t>
            </a:r>
            <a:r>
              <a:rPr lang="en-US" altLang="en-US" dirty="0" err="1">
                <a:latin typeface="Lucida Console" panose="020B0609040504020204" pitchFamily="49" charset="0"/>
              </a:rPr>
              <a:t>jr</a:t>
            </a:r>
            <a:r>
              <a:rPr lang="en-US" altLang="en-US" dirty="0">
                <a:latin typeface="Lucida Console" panose="020B0609040504020204" pitchFamily="49" charset="0"/>
              </a:rPr>
              <a:t>   $</a:t>
            </a:r>
            <a:r>
              <a:rPr lang="en-US" altLang="en-US" dirty="0" err="1">
                <a:latin typeface="Lucida Console" panose="020B0609040504020204" pitchFamily="49" charset="0"/>
              </a:rPr>
              <a:t>ra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7720807" y="2596364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Save $s0 on stack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2" name="Text Box 5"/>
          <p:cNvSpPr txBox="1">
            <a:spLocks noChangeArrowheads="1"/>
          </p:cNvSpPr>
          <p:nvPr/>
        </p:nvSpPr>
        <p:spPr bwMode="auto">
          <a:xfrm>
            <a:off x="7720807" y="3449645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Procedure body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3" name="Text Box 6"/>
          <p:cNvSpPr txBox="1">
            <a:spLocks noChangeArrowheads="1"/>
          </p:cNvSpPr>
          <p:nvPr/>
        </p:nvSpPr>
        <p:spPr bwMode="auto">
          <a:xfrm>
            <a:off x="7720807" y="4794257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Restore $s0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7720807" y="4302927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Result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46095" name="Text Box 11"/>
          <p:cNvSpPr txBox="1">
            <a:spLocks noChangeArrowheads="1"/>
          </p:cNvSpPr>
          <p:nvPr/>
        </p:nvSpPr>
        <p:spPr bwMode="auto">
          <a:xfrm>
            <a:off x="7720807" y="5342734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</a:rPr>
              <a:t>Return</a:t>
            </a:r>
            <a:endParaRPr lang="en-AU" altLang="en-US" dirty="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01274" y="685800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363075" y="695326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01274" y="1175345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01275" y="3038554"/>
            <a:ext cx="1009651" cy="36933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$s0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82125" y="337939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01275" y="3423245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229850" y="5038804"/>
            <a:ext cx="1009651" cy="36933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$s0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410700" y="50292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29850" y="5452070"/>
            <a:ext cx="1009651" cy="46474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77350" y="339209"/>
            <a:ext cx="685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86875" y="3053913"/>
            <a:ext cx="685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67825" y="4691474"/>
            <a:ext cx="685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39501" y="608112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High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239501" y="1272877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Low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1325226" y="2987873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High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349038" y="3624063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Low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239501" y="4947938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High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358563" y="5668873"/>
            <a:ext cx="952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Low </a:t>
            </a:r>
            <a:r>
              <a:rPr lang="en-US" sz="1400" dirty="0" err="1" smtClean="0"/>
              <a:t>addr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542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Allocate stack frame (</a:t>
            </a:r>
            <a:r>
              <a:rPr lang="en-US" dirty="0" smtClean="0">
                <a:solidFill>
                  <a:srgbClr val="3366FF"/>
                </a:solidFill>
              </a:rPr>
              <a:t>decrement stack pointer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Save any registers (</a:t>
            </a:r>
            <a:r>
              <a:rPr lang="en-US" dirty="0" err="1" smtClean="0">
                <a:solidFill>
                  <a:srgbClr val="3366FF"/>
                </a:solidFill>
              </a:rPr>
              <a:t>callee</a:t>
            </a:r>
            <a:r>
              <a:rPr lang="en-US" dirty="0" smtClean="0">
                <a:solidFill>
                  <a:srgbClr val="3366FF"/>
                </a:solidFill>
              </a:rPr>
              <a:t> save registers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Procedure body (</a:t>
            </a:r>
            <a:r>
              <a:rPr lang="en-US" dirty="0" smtClean="0">
                <a:solidFill>
                  <a:srgbClr val="3366FF"/>
                </a:solidFill>
              </a:rPr>
              <a:t>remember some arguments may be on the stack!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Restore registers (</a:t>
            </a:r>
            <a:r>
              <a:rPr lang="en-US" dirty="0" err="1" smtClean="0">
                <a:solidFill>
                  <a:srgbClr val="3366FF"/>
                </a:solidFill>
              </a:rPr>
              <a:t>callee</a:t>
            </a:r>
            <a:r>
              <a:rPr lang="en-US" dirty="0" smtClean="0">
                <a:solidFill>
                  <a:srgbClr val="3366FF"/>
                </a:solidFill>
              </a:rPr>
              <a:t> save registers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Pop stack frame (</a:t>
            </a:r>
            <a:r>
              <a:rPr lang="en-US" dirty="0" smtClean="0">
                <a:solidFill>
                  <a:srgbClr val="3366FF"/>
                </a:solidFill>
              </a:rPr>
              <a:t>increment stack pointer</a:t>
            </a:r>
            <a:r>
              <a:rPr lang="en-US" dirty="0" smtClean="0"/>
              <a:t>)</a:t>
            </a:r>
          </a:p>
          <a:p>
            <a:pPr>
              <a:spcBef>
                <a:spcPts val="1776"/>
              </a:spcBef>
              <a:buFont typeface="+mj-lt"/>
              <a:buAutoNum type="arabicPeriod"/>
            </a:pPr>
            <a:r>
              <a:rPr lang="en-US" dirty="0" smtClean="0"/>
              <a:t>Return (</a:t>
            </a:r>
            <a:r>
              <a:rPr lang="en-US" dirty="0" err="1" smtClean="0">
                <a:solidFill>
                  <a:srgbClr val="3366FF"/>
                </a:solidFill>
              </a:rPr>
              <a:t>jr</a:t>
            </a:r>
            <a:r>
              <a:rPr lang="en-US" dirty="0" smtClean="0">
                <a:solidFill>
                  <a:srgbClr val="3366FF"/>
                </a:solidFill>
              </a:rPr>
              <a:t> $</a:t>
            </a:r>
            <a:r>
              <a:rPr lang="en-US" dirty="0" err="1" smtClean="0">
                <a:solidFill>
                  <a:srgbClr val="3366FF"/>
                </a:solidFill>
              </a:rPr>
              <a:t>ra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73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868" y="939218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/>
              <a:t>A pointer is the address of a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 smtClean="0"/>
              <a:t>Declare  pointer variable </a:t>
            </a:r>
          </a:p>
          <a:p>
            <a:r>
              <a:rPr lang="en-US" dirty="0" smtClean="0"/>
              <a:t>Put a </a:t>
            </a:r>
            <a:r>
              <a:rPr lang="en-US" dirty="0"/>
              <a:t>star </a:t>
            </a:r>
            <a:r>
              <a:rPr lang="en-US" dirty="0" smtClean="0"/>
              <a:t>(*) </a:t>
            </a:r>
            <a:r>
              <a:rPr lang="en-US" dirty="0"/>
              <a:t>before a variable name indicates </a:t>
            </a:r>
            <a:r>
              <a:rPr lang="en-US" dirty="0" smtClean="0"/>
              <a:t>that the </a:t>
            </a:r>
            <a:r>
              <a:rPr lang="en-US" dirty="0"/>
              <a:t>variable is a pointer to the declared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pter</a:t>
            </a:r>
            <a:r>
              <a:rPr lang="en-US" dirty="0" smtClean="0"/>
              <a:t>;  </a:t>
            </a:r>
            <a:r>
              <a:rPr lang="en-US" sz="2400" dirty="0" smtClean="0"/>
              <a:t>//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/>
              <a:t>is a variable that can hold the address of an </a:t>
            </a:r>
            <a:r>
              <a:rPr lang="en-US" sz="2400" dirty="0" smtClean="0"/>
              <a:t>integer</a:t>
            </a:r>
          </a:p>
          <a:p>
            <a:r>
              <a:rPr lang="en-US" dirty="0"/>
              <a:t>* </a:t>
            </a:r>
            <a:r>
              <a:rPr lang="en-US" dirty="0" smtClean="0"/>
              <a:t> operator </a:t>
            </a:r>
            <a:r>
              <a:rPr lang="en-US" dirty="0"/>
              <a:t>dereferences a pointer, returning </a:t>
            </a:r>
            <a:r>
              <a:rPr lang="en-US" dirty="0" smtClean="0"/>
              <a:t>the  value </a:t>
            </a:r>
            <a:r>
              <a:rPr lang="en-US" dirty="0"/>
              <a:t>stored at the indicated memory address contained in the </a:t>
            </a:r>
            <a:r>
              <a:rPr lang="en-US" dirty="0" smtClean="0"/>
              <a:t>pointer</a:t>
            </a:r>
          </a:p>
          <a:p>
            <a:r>
              <a:rPr lang="en-US" dirty="0"/>
              <a:t>The &amp; operator </a:t>
            </a:r>
            <a:r>
              <a:rPr lang="en-US" dirty="0" smtClean="0"/>
              <a:t>produces </a:t>
            </a:r>
            <a:r>
              <a:rPr lang="en-US" dirty="0"/>
              <a:t>the memory address of the variable</a:t>
            </a:r>
          </a:p>
          <a:p>
            <a:r>
              <a:rPr lang="en-US" dirty="0"/>
              <a:t>being referenced.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0165" y="178514"/>
            <a:ext cx="9029700" cy="717226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</a:t>
            </a:r>
          </a:p>
        </p:txBody>
      </p:sp>
    </p:spTree>
    <p:extLst>
      <p:ext uri="{BB962C8B-B14F-4D97-AF65-F5344CB8AC3E}">
        <p14:creationId xmlns:p14="http://schemas.microsoft.com/office/powerpoint/2010/main" val="21716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181813"/>
            <a:ext cx="11532636" cy="435133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salary1, salary2; // 32-bit numbers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 // a pointer specifying the address of an </a:t>
            </a:r>
            <a:r>
              <a:rPr lang="en-US" dirty="0" err="1"/>
              <a:t>int</a:t>
            </a:r>
            <a:r>
              <a:rPr lang="en-US" dirty="0"/>
              <a:t> variable</a:t>
            </a:r>
          </a:p>
          <a:p>
            <a:r>
              <a:rPr lang="en-US" dirty="0"/>
              <a:t>salary1 = 67500; // salary1 = $67,500 = 0x000107AC</a:t>
            </a:r>
          </a:p>
          <a:p>
            <a:r>
              <a:rPr lang="en-US" dirty="0" err="1"/>
              <a:t>ptr</a:t>
            </a:r>
            <a:r>
              <a:rPr lang="en-US" dirty="0"/>
              <a:t> = &amp;salary1; // </a:t>
            </a:r>
            <a:r>
              <a:rPr lang="en-US" dirty="0" err="1"/>
              <a:t>ptr</a:t>
            </a:r>
            <a:r>
              <a:rPr lang="en-US" dirty="0"/>
              <a:t> = 0x0070, the address of salary1</a:t>
            </a:r>
          </a:p>
          <a:p>
            <a:r>
              <a:rPr lang="en-US" dirty="0"/>
              <a:t>salary2 = *</a:t>
            </a:r>
            <a:r>
              <a:rPr lang="en-US" dirty="0" err="1"/>
              <a:t>ptr</a:t>
            </a:r>
            <a:r>
              <a:rPr lang="en-US" dirty="0"/>
              <a:t> + 1000; 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/>
              <a:t>dereference </a:t>
            </a:r>
            <a:r>
              <a:rPr lang="en-US" dirty="0" err="1"/>
              <a:t>ptr</a:t>
            </a:r>
            <a:r>
              <a:rPr lang="en-US" dirty="0"/>
              <a:t> to give the contents of address 70 = $</a:t>
            </a:r>
            <a:r>
              <a:rPr lang="en-US" dirty="0" smtClean="0"/>
              <a:t>67,500,then </a:t>
            </a:r>
            <a:r>
              <a:rPr lang="en-US" dirty="0"/>
              <a:t>add $1,000 and set salary2 to $68,500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3634" y="103868"/>
            <a:ext cx="9029700" cy="857185"/>
          </a:xfrm>
        </p:spPr>
        <p:txBody>
          <a:bodyPr/>
          <a:lstStyle/>
          <a:p>
            <a:r>
              <a:rPr lang="en-US" dirty="0" smtClean="0"/>
              <a:t> 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181812"/>
            <a:ext cx="9791700" cy="1654693"/>
          </a:xfrm>
        </p:spPr>
        <p:txBody>
          <a:bodyPr/>
          <a:lstStyle/>
          <a:p>
            <a:r>
              <a:rPr lang="en-US" dirty="0"/>
              <a:t>A function can modify an object defined outside of it.</a:t>
            </a:r>
          </a:p>
          <a:p>
            <a:r>
              <a:rPr lang="en-US" dirty="0"/>
              <a:t>A function can make the input a pointer to the object.</a:t>
            </a:r>
          </a:p>
          <a:p>
            <a:r>
              <a:rPr lang="en-US" dirty="0"/>
              <a:t>This is called passing an input variable by reference.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103868"/>
            <a:ext cx="9029700" cy="1325563"/>
          </a:xfrm>
        </p:spPr>
        <p:txBody>
          <a:bodyPr/>
          <a:lstStyle/>
          <a:p>
            <a:r>
              <a:rPr lang="en-US" dirty="0"/>
              <a:t>Pointer as an argument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1100" y="3244541"/>
            <a:ext cx="4016051" cy="329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void quadruple(</a:t>
            </a:r>
            <a:r>
              <a:rPr lang="en-US" dirty="0" err="1"/>
              <a:t>int</a:t>
            </a:r>
            <a:r>
              <a:rPr lang="en-US" dirty="0"/>
              <a:t> *a)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*a = *a * 4;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9449" y="3117962"/>
            <a:ext cx="4016051" cy="3294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5;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("x before: %d\n", x);</a:t>
            </a:r>
          </a:p>
          <a:p>
            <a:pPr marL="0" indent="0">
              <a:buNone/>
            </a:pPr>
            <a:r>
              <a:rPr lang="en-US" dirty="0"/>
              <a:t>quadruple(&amp;x);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("x after: %d\n", x);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67" y="857184"/>
            <a:ext cx="10328599" cy="2108719"/>
          </a:xfrm>
        </p:spPr>
        <p:txBody>
          <a:bodyPr>
            <a:normAutofit fontScale="92500"/>
          </a:bodyPr>
          <a:lstStyle/>
          <a:p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dataytpe</a:t>
            </a:r>
            <a:r>
              <a:rPr lang="en-US" dirty="0" smtClean="0"/>
              <a:t> </a:t>
            </a:r>
            <a:r>
              <a:rPr lang="en-US" dirty="0"/>
              <a:t>(*p2fun)( parameter declaration 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(*ALU)(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ALU </a:t>
            </a:r>
            <a:r>
              <a:rPr lang="en-US" dirty="0"/>
              <a:t>is a pointer to a function that has two </a:t>
            </a:r>
            <a:r>
              <a:rPr lang="en-US" dirty="0" err="1"/>
              <a:t>int</a:t>
            </a:r>
            <a:r>
              <a:rPr lang="en-US" dirty="0"/>
              <a:t> arguments and </a:t>
            </a:r>
            <a:r>
              <a:rPr lang="en-US" dirty="0" err="1"/>
              <a:t>reutrn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7610" y="0"/>
            <a:ext cx="9029700" cy="689234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to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5536" y="3116424"/>
            <a:ext cx="3349691" cy="3741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 </a:t>
            </a:r>
            <a:r>
              <a:rPr lang="en-US" dirty="0" err="1"/>
              <a:t>int</a:t>
            </a:r>
            <a:r>
              <a:rPr lang="en-US" dirty="0"/>
              <a:t> a, 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sub( </a:t>
            </a:r>
            <a:r>
              <a:rPr lang="en-US" dirty="0" err="1"/>
              <a:t>int</a:t>
            </a:r>
            <a:r>
              <a:rPr lang="en-US" dirty="0"/>
              <a:t> a, 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return a-b;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a, 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return a-b;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9218" y="3116424"/>
            <a:ext cx="4638092" cy="3755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ain(   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(*ALU)( </a:t>
            </a:r>
            <a:r>
              <a:rPr lang="en-US" dirty="0" err="1"/>
              <a:t>int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) = NULL;</a:t>
            </a:r>
          </a:p>
          <a:p>
            <a:pPr marL="0" indent="0">
              <a:buNone/>
            </a:pPr>
            <a:r>
              <a:rPr lang="en-US" dirty="0" smtClean="0"/>
              <a:t>ALU </a:t>
            </a:r>
            <a:r>
              <a:rPr lang="en-US" dirty="0"/>
              <a:t>= add;</a:t>
            </a:r>
          </a:p>
          <a:p>
            <a:pPr marL="0" indent="0">
              <a:buNone/>
            </a:pPr>
            <a:r>
              <a:rPr lang="en-US" dirty="0" smtClean="0"/>
              <a:t>ALU(3,4</a:t>
            </a:r>
            <a:r>
              <a:rPr lang="en-US" dirty="0"/>
              <a:t>); // call add( )</a:t>
            </a:r>
          </a:p>
          <a:p>
            <a:pPr marL="0" indent="0">
              <a:buNone/>
            </a:pPr>
            <a:r>
              <a:rPr lang="en-US" dirty="0" smtClean="0"/>
              <a:t>ALU </a:t>
            </a:r>
            <a:r>
              <a:rPr lang="en-US" dirty="0"/>
              <a:t>= </a:t>
            </a:r>
            <a:r>
              <a:rPr lang="en-US" dirty="0" err="1"/>
              <a:t>mul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ALU(3,4</a:t>
            </a:r>
            <a:r>
              <a:rPr lang="en-US" dirty="0"/>
              <a:t>); // call </a:t>
            </a:r>
            <a:r>
              <a:rPr lang="en-US" dirty="0" err="1"/>
              <a:t>mul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1107168"/>
            <a:ext cx="11896531" cy="4351338"/>
          </a:xfrm>
        </p:spPr>
        <p:txBody>
          <a:bodyPr/>
          <a:lstStyle/>
          <a:p>
            <a:r>
              <a:rPr lang="en-US" dirty="0"/>
              <a:t>An array is a group of similar variables stored in consecutive addresses </a:t>
            </a:r>
            <a:r>
              <a:rPr lang="en-US" dirty="0" smtClean="0"/>
              <a:t>in memory.</a:t>
            </a:r>
          </a:p>
          <a:p>
            <a:r>
              <a:rPr lang="en-US" dirty="0"/>
              <a:t>The elements are numbered from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N−1</a:t>
            </a:r>
            <a:r>
              <a:rPr lang="en-US" dirty="0"/>
              <a:t>, where N is the size </a:t>
            </a:r>
            <a:r>
              <a:rPr lang="en-US" dirty="0" smtClean="0"/>
              <a:t>of the </a:t>
            </a:r>
            <a:r>
              <a:rPr lang="en-US" dirty="0"/>
              <a:t>array</a:t>
            </a:r>
            <a:r>
              <a:rPr lang="en-US" dirty="0" smtClean="0"/>
              <a:t>.</a:t>
            </a:r>
          </a:p>
          <a:p>
            <a:r>
              <a:rPr lang="en-US" dirty="0"/>
              <a:t>In C, the array variable is a pointer to the 1st </a:t>
            </a:r>
            <a:r>
              <a:rPr lang="en-US" dirty="0" smtClean="0"/>
              <a:t>element.</a:t>
            </a:r>
          </a:p>
          <a:p>
            <a:r>
              <a:rPr lang="en-US" dirty="0"/>
              <a:t>Array initialization using curly braces {} can only be performed at declaration,</a:t>
            </a:r>
          </a:p>
          <a:p>
            <a:r>
              <a:rPr lang="en-US" dirty="0"/>
              <a:t>and not afterward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fr-FR" dirty="0"/>
              <a:t>long scores[3]={93, 81, 97}; // scores[0]=93; scores[1]=81; scores[2]=97;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225167"/>
            <a:ext cx="9029700" cy="62392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5436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512" y="1032523"/>
            <a:ext cx="9791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function, an input argument of type </a:t>
            </a:r>
            <a:r>
              <a:rPr lang="en-US" dirty="0" err="1"/>
              <a:t>int</a:t>
            </a:r>
            <a:r>
              <a:rPr lang="en-US" dirty="0"/>
              <a:t>[] indicates that it is </a:t>
            </a:r>
            <a:r>
              <a:rPr lang="en-US" dirty="0" smtClean="0"/>
              <a:t>an array </a:t>
            </a:r>
            <a:r>
              <a:rPr lang="en-US" dirty="0"/>
              <a:t>of integers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float </a:t>
            </a:r>
            <a:r>
              <a:rPr lang="en-US" dirty="0" err="1"/>
              <a:t>getMean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 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float mean, total = 0;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total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mean = total /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/>
              <a:t>return mean;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150521"/>
            <a:ext cx="9029700" cy="801201"/>
          </a:xfrm>
        </p:spPr>
        <p:txBody>
          <a:bodyPr/>
          <a:lstStyle/>
          <a:p>
            <a:r>
              <a:rPr lang="en-US" dirty="0" smtClean="0"/>
              <a:t>Array as an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5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212"/>
            <a:ext cx="9029700" cy="62170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5" name="Picture 6" descr="f04-2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68" y="1112837"/>
            <a:ext cx="9562184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4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Reviewing/doing homework problems is a good way to study.</a:t>
            </a:r>
          </a:p>
          <a:p>
            <a:r>
              <a:rPr lang="en-US" dirty="0" smtClean="0"/>
              <a:t>Reading related sections in textbook</a:t>
            </a:r>
          </a:p>
          <a:p>
            <a:r>
              <a:rPr lang="en-US" dirty="0" smtClean="0"/>
              <a:t>Reading slides</a:t>
            </a:r>
          </a:p>
          <a:p>
            <a:r>
              <a:rPr lang="en-US" dirty="0" smtClean="0"/>
              <a:t>Using the homework problem to test your understanding</a:t>
            </a:r>
          </a:p>
          <a:p>
            <a:r>
              <a:rPr lang="en-US" dirty="0" smtClean="0"/>
              <a:t>You will write assembly code segment</a:t>
            </a:r>
          </a:p>
          <a:p>
            <a:r>
              <a:rPr lang="en-US" dirty="0" smtClean="0"/>
              <a:t>Don’t memorize instruction format and architectural diagram and they will provided as necessary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 for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29054" y="165833"/>
            <a:ext cx="9029700" cy="6078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Instruction Pipeline  Representation</a:t>
            </a:r>
            <a:endParaRPr lang="en-AU" altLang="en-US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133973" y="2750072"/>
            <a:ext cx="10718058" cy="3498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IF</a:t>
            </a:r>
            <a:r>
              <a:rPr lang="en-US" altLang="en-US" dirty="0" smtClean="0"/>
              <a:t> instruction fetch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ID</a:t>
            </a:r>
            <a:r>
              <a:rPr lang="en-US" altLang="en-US" dirty="0" smtClean="0"/>
              <a:t> instruction decode and register file read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EX</a:t>
            </a:r>
            <a:r>
              <a:rPr lang="en-US" altLang="en-US" dirty="0" smtClean="0"/>
              <a:t> execution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MEM</a:t>
            </a:r>
            <a:r>
              <a:rPr lang="en-US" altLang="en-US" dirty="0" smtClean="0"/>
              <a:t> memory access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WB</a:t>
            </a:r>
            <a:r>
              <a:rPr lang="en-US" altLang="en-US" dirty="0" smtClean="0"/>
              <a:t> write back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Shadow on right represents reading and shadow on left represents writing.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8A0BDB7-0438-47C0-970E-AD0D61E76D7E}" type="slidenum">
              <a:rPr lang="en-AU" altLang="en-US" sz="1400"/>
              <a:pPr/>
              <a:t>20</a:t>
            </a:fld>
            <a:endParaRPr lang="en-AU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73" y="944929"/>
            <a:ext cx="9100273" cy="18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8314" y="0"/>
            <a:ext cx="9905999" cy="1325563"/>
          </a:xfrm>
        </p:spPr>
        <p:txBody>
          <a:bodyPr/>
          <a:lstStyle/>
          <a:p>
            <a:r>
              <a:rPr lang="en-US" dirty="0" smtClean="0"/>
              <a:t>Simplified Pipeline 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5" name="Picture 9" descr="f04-3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5" y="1447347"/>
            <a:ext cx="9786256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4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0"/>
            <a:ext cx="9029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Pipeline Performance</a:t>
            </a:r>
            <a:endParaRPr lang="en-AU" altLang="en-US" dirty="0" smtClean="0"/>
          </a:p>
        </p:txBody>
      </p:sp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D15F870-7894-4156-8E88-63E3FCB297AF}" type="slidenum">
              <a:rPr lang="en-AU" altLang="en-US" sz="1400"/>
              <a:pPr/>
              <a:t>22</a:t>
            </a:fld>
            <a:endParaRPr lang="en-AU" altLang="en-US" sz="1400"/>
          </a:p>
        </p:txBody>
      </p:sp>
      <p:pic>
        <p:nvPicPr>
          <p:cNvPr id="3686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85" y="1573213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4656139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800601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12745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0"/>
            <a:ext cx="9029700" cy="1325563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Motivation for pipeline register</a:t>
            </a:r>
            <a:endParaRPr lang="en-AU" altLang="en-US" dirty="0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1164771" y="1212850"/>
            <a:ext cx="10613572" cy="6477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AU" altLang="en-US" dirty="0" smtClean="0"/>
              <a:t>Multiple instructions share a single </a:t>
            </a:r>
            <a:r>
              <a:rPr lang="en-AU" altLang="en-US" dirty="0" err="1" smtClean="0"/>
              <a:t>datapath</a:t>
            </a:r>
            <a:r>
              <a:rPr lang="en-AU" altLang="en-US" dirty="0" smtClean="0"/>
              <a:t> and each pipeline register holds information, such as </a:t>
            </a:r>
            <a:r>
              <a:rPr lang="en-AU" altLang="en-US" dirty="0" err="1" smtClean="0"/>
              <a:t>rs,rt</a:t>
            </a:r>
            <a:r>
              <a:rPr lang="en-AU" altLang="en-US" dirty="0" smtClean="0"/>
              <a:t>, PC+4 and so on, for individual instruction respectively.</a:t>
            </a:r>
            <a:endParaRPr lang="en-AU" altLang="en-US" dirty="0" smtClean="0"/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DCA2BDF-5859-4FD0-B28B-769A1C06C8D4}" type="slidenum">
              <a:rPr lang="en-AU" altLang="en-US" sz="1400"/>
              <a:pPr/>
              <a:t>23</a:t>
            </a:fld>
            <a:endParaRPr lang="en-AU" altLang="en-US" sz="1400"/>
          </a:p>
        </p:txBody>
      </p:sp>
      <p:pic>
        <p:nvPicPr>
          <p:cNvPr id="66563" name="Picture 5" descr="f04-4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2395538"/>
            <a:ext cx="10156371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615" y="92075"/>
            <a:ext cx="9029700" cy="466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Store the controls in pipelined registers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615" y="2370137"/>
            <a:ext cx="9791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Instruction fetch  </a:t>
            </a:r>
          </a:p>
          <a:p>
            <a:r>
              <a:rPr lang="en-US" altLang="en-US" dirty="0" smtClean="0"/>
              <a:t>ID/register file read</a:t>
            </a:r>
          </a:p>
          <a:p>
            <a:r>
              <a:rPr lang="en-US" altLang="en-US" dirty="0" smtClean="0"/>
              <a:t>EX/address calculation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  </a:t>
            </a:r>
            <a:r>
              <a:rPr lang="en-US" altLang="en-US" dirty="0" err="1" smtClean="0"/>
              <a:t>RegDst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ALUOp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ALUsrc</a:t>
            </a:r>
            <a:endParaRPr lang="en-US" altLang="en-US" dirty="0" smtClean="0"/>
          </a:p>
          <a:p>
            <a:r>
              <a:rPr lang="en-US" altLang="en-US" dirty="0" smtClean="0"/>
              <a:t>MEM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   Branch, </a:t>
            </a:r>
            <a:r>
              <a:rPr lang="en-US" altLang="en-US" dirty="0" err="1" smtClean="0"/>
              <a:t>MemRead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MemWrite</a:t>
            </a:r>
            <a:endParaRPr lang="en-US" altLang="en-US" dirty="0" smtClean="0"/>
          </a:p>
          <a:p>
            <a:r>
              <a:rPr lang="en-US" altLang="en-US" dirty="0" smtClean="0"/>
              <a:t>WB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   </a:t>
            </a:r>
            <a:r>
              <a:rPr lang="en-US" altLang="en-US" dirty="0" err="1" smtClean="0"/>
              <a:t>MemtoReg</a:t>
            </a:r>
            <a:endParaRPr lang="en-US" altLang="en-US" dirty="0" smtClean="0"/>
          </a:p>
        </p:txBody>
      </p:sp>
      <p:pic>
        <p:nvPicPr>
          <p:cNvPr id="6" name="Picture 7" descr="f04-46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02" y="690465"/>
            <a:ext cx="7557796" cy="56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5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"/>
            <a:ext cx="9029700" cy="895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Pipelined Control</a:t>
            </a:r>
            <a:endParaRPr lang="en-AU" altLang="en-US" dirty="0" smtClean="0"/>
          </a:p>
        </p:txBody>
      </p:sp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BC4DDD9-330E-4C1E-9EE7-4D02ACB5DAB3}" type="slidenum">
              <a:rPr lang="en-AU" altLang="en-US" sz="1400"/>
              <a:pPr/>
              <a:t>25</a:t>
            </a:fld>
            <a:endParaRPr lang="en-AU" altLang="en-US" sz="1400"/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125539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3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Hazards</a:t>
            </a:r>
            <a:endParaRPr lang="en-AU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Deciding on control action depends on previous instruction</a:t>
            </a:r>
            <a:endParaRPr lang="en-AU" altLang="en-US" dirty="0" smtClean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390E66E-C85E-48EA-B52F-C25A08D266A1}" type="slidenum">
              <a:rPr lang="en-AU" altLang="en-US" sz="1400"/>
              <a:pPr/>
              <a:t>26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1987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0186" y="125641"/>
            <a:ext cx="9029700" cy="669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P 4.10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3684" y="1478822"/>
            <a:ext cx="8294915" cy="3443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IF       ID      EX  MEM  WB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IF       ID     EX     MEM WB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IF       ID     EX     MEM  WB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STL     </a:t>
            </a:r>
            <a:r>
              <a:rPr lang="en-US" sz="2800" dirty="0" err="1" smtClean="0"/>
              <a:t>STL</a:t>
            </a:r>
            <a:r>
              <a:rPr lang="en-US" sz="2800" dirty="0" smtClean="0"/>
              <a:t>     IF        ID     MEM WB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       IF      ID      MEM   WB 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975149" y="1435989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99463" y="1478822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524347" y="1478822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9692" y="1449862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372832" y="1420901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71618" y="1449862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007522" y="1478822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08423" y="2078783"/>
            <a:ext cx="3019466" cy="253046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W R16, 12(R6)</a:t>
            </a:r>
            <a:endParaRPr lang="en-US" dirty="0"/>
          </a:p>
          <a:p>
            <a:r>
              <a:rPr lang="en-US" dirty="0"/>
              <a:t>LW </a:t>
            </a:r>
            <a:r>
              <a:rPr lang="en-US" dirty="0" smtClean="0"/>
              <a:t>R16, 8(R6)</a:t>
            </a:r>
            <a:endParaRPr lang="en-US" dirty="0"/>
          </a:p>
          <a:p>
            <a:r>
              <a:rPr lang="en-US" dirty="0"/>
              <a:t>BEQ </a:t>
            </a:r>
            <a:r>
              <a:rPr lang="en-US" dirty="0" smtClean="0"/>
              <a:t>R5,R4,Lb1</a:t>
            </a:r>
            <a:endParaRPr lang="en-US" dirty="0"/>
          </a:p>
          <a:p>
            <a:r>
              <a:rPr lang="en-US" dirty="0" smtClean="0"/>
              <a:t>AND R5,R1,R4</a:t>
            </a:r>
            <a:endParaRPr lang="en-US" dirty="0"/>
          </a:p>
          <a:p>
            <a:r>
              <a:rPr lang="en-US" dirty="0" smtClean="0"/>
              <a:t>SLT  R5,R15,R4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88507" y="1383217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871273" y="1428445"/>
            <a:ext cx="18107" cy="3500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63684" y="2525486"/>
            <a:ext cx="8294915" cy="435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63684" y="2972189"/>
            <a:ext cx="8294915" cy="435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63684" y="3322242"/>
            <a:ext cx="8294915" cy="435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63684" y="3772017"/>
            <a:ext cx="8294915" cy="435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3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397227"/>
            <a:ext cx="8017329" cy="30620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            </a:t>
            </a:r>
            <a:r>
              <a:rPr lang="en-US" dirty="0" err="1" smtClean="0"/>
              <a:t>lw</a:t>
            </a:r>
            <a:r>
              <a:rPr lang="en-US" dirty="0" smtClean="0"/>
              <a:t>  r2,  0(r1</a:t>
            </a:r>
            <a:r>
              <a:rPr lang="en-US" dirty="0"/>
              <a:t>)</a:t>
            </a:r>
          </a:p>
          <a:p>
            <a:r>
              <a:rPr lang="en-US" dirty="0"/>
              <a:t>label1: </a:t>
            </a:r>
            <a:r>
              <a:rPr lang="en-US" dirty="0" smtClean="0"/>
              <a:t>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r2</a:t>
            </a:r>
            <a:r>
              <a:rPr lang="en-US" dirty="0" smtClean="0"/>
              <a:t>, r0, label2 </a:t>
            </a:r>
            <a:r>
              <a:rPr lang="en-US" dirty="0"/>
              <a:t># not taken once, then taken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r3</a:t>
            </a:r>
            <a:r>
              <a:rPr lang="en-US" dirty="0" smtClean="0"/>
              <a:t>, 0(r2</a:t>
            </a:r>
            <a:r>
              <a:rPr lang="en-US" dirty="0"/>
              <a:t>)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r3</a:t>
            </a:r>
            <a:r>
              <a:rPr lang="en-US" dirty="0" smtClean="0"/>
              <a:t>, r0, label1  # </a:t>
            </a:r>
            <a:r>
              <a:rPr lang="en-US" dirty="0"/>
              <a:t>taken</a:t>
            </a:r>
          </a:p>
          <a:p>
            <a:r>
              <a:rPr lang="en-US" dirty="0" smtClean="0"/>
              <a:t>              add </a:t>
            </a:r>
            <a:r>
              <a:rPr lang="en-US" dirty="0"/>
              <a:t>r1</a:t>
            </a:r>
            <a:r>
              <a:rPr lang="en-US" dirty="0" smtClean="0"/>
              <a:t>, r3, r1</a:t>
            </a:r>
            <a:endParaRPr lang="en-US" dirty="0"/>
          </a:p>
          <a:p>
            <a:r>
              <a:rPr lang="en-US" dirty="0"/>
              <a:t>label2: 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r1,0(r2)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7242" y="288926"/>
            <a:ext cx="5622472" cy="810532"/>
          </a:xfrm>
        </p:spPr>
        <p:txBody>
          <a:bodyPr/>
          <a:lstStyle/>
          <a:p>
            <a:r>
              <a:rPr lang="en-US" dirty="0" smtClean="0"/>
              <a:t>P14   Control Hazards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5743" y="4757057"/>
            <a:ext cx="5921828" cy="6640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3715" y="4853821"/>
            <a:ext cx="783771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Draw pipeline execution diagram, assuming that branche</a:t>
            </a:r>
            <a:r>
              <a:rPr lang="en-US" dirty="0" smtClean="0"/>
              <a:t>s execute in the EX stage.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924" y="938385"/>
            <a:ext cx="2629654" cy="4286758"/>
          </a:xfrm>
        </p:spPr>
        <p:txBody>
          <a:bodyPr>
            <a:normAutofit fontScale="92500"/>
          </a:bodyPr>
          <a:lstStyle/>
          <a:p>
            <a:r>
              <a:rPr lang="en-US" dirty="0"/>
              <a:t>LW R1,0(R1)</a:t>
            </a:r>
          </a:p>
          <a:p>
            <a:r>
              <a:rPr lang="en-US" dirty="0"/>
              <a:t>LW R1,0(R1)</a:t>
            </a:r>
          </a:p>
          <a:p>
            <a:r>
              <a:rPr lang="en-US" dirty="0"/>
              <a:t>BEQ R1,R0,Loop</a:t>
            </a:r>
          </a:p>
          <a:p>
            <a:r>
              <a:rPr lang="en-US" dirty="0"/>
              <a:t>LW R1,0(R1)</a:t>
            </a:r>
          </a:p>
          <a:p>
            <a:r>
              <a:rPr lang="en-US" dirty="0"/>
              <a:t>AND R1,R1,R2</a:t>
            </a:r>
          </a:p>
          <a:p>
            <a:r>
              <a:rPr lang="en-US" dirty="0"/>
              <a:t>LW R1,0(R1)</a:t>
            </a:r>
          </a:p>
          <a:p>
            <a:r>
              <a:rPr lang="en-US" dirty="0"/>
              <a:t>LW R1,0(R1)</a:t>
            </a:r>
          </a:p>
          <a:p>
            <a:r>
              <a:rPr lang="en-US" dirty="0"/>
              <a:t>BEQ R1,R0,Loop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03876" y="995028"/>
            <a:ext cx="6579067" cy="3635108"/>
            <a:chOff x="3892990" y="914783"/>
            <a:chExt cx="6579067" cy="3689871"/>
          </a:xfrm>
        </p:grpSpPr>
        <p:sp>
          <p:nvSpPr>
            <p:cNvPr id="6" name="Rectangle 5"/>
            <p:cNvSpPr/>
            <p:nvPr/>
          </p:nvSpPr>
          <p:spPr>
            <a:xfrm>
              <a:off x="3892990" y="938385"/>
              <a:ext cx="6579067" cy="36426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WB</a:t>
              </a:r>
            </a:p>
            <a:p>
              <a:r>
                <a:rPr lang="en-US" sz="2800" dirty="0" smtClean="0"/>
                <a:t> EX  MEM </a:t>
              </a:r>
              <a:r>
                <a:rPr lang="en-US" sz="2800" dirty="0"/>
                <a:t>WB</a:t>
              </a:r>
            </a:p>
            <a:p>
              <a:r>
                <a:rPr lang="en-US" sz="2800" dirty="0" smtClean="0"/>
                <a:t>  ID    STL    </a:t>
              </a:r>
              <a:r>
                <a:rPr lang="en-US" sz="2800" dirty="0"/>
                <a:t>EX </a:t>
              </a:r>
              <a:r>
                <a:rPr lang="en-US" sz="2800" dirty="0" smtClean="0"/>
                <a:t> MEM  WB</a:t>
              </a:r>
              <a:endParaRPr lang="en-US" sz="2800" dirty="0"/>
            </a:p>
            <a:p>
              <a:r>
                <a:rPr lang="en-US" sz="2800" dirty="0" smtClean="0"/>
                <a:t>  IF     STL    ID    EX     MEM  WB</a:t>
              </a:r>
              <a:endParaRPr lang="en-US" sz="2800" dirty="0"/>
            </a:p>
            <a:p>
              <a:r>
                <a:rPr lang="en-US" sz="2800" dirty="0" smtClean="0"/>
                <a:t>                     IF     ID      STL     EX  MEM   WB</a:t>
              </a:r>
              <a:endParaRPr lang="en-US" sz="2800" dirty="0"/>
            </a:p>
            <a:p>
              <a:r>
                <a:rPr lang="en-US" sz="2800" dirty="0" smtClean="0"/>
                <a:t>                              IF      STL      ID   EX       MEM</a:t>
              </a:r>
              <a:endParaRPr lang="en-US" sz="2800" dirty="0"/>
            </a:p>
            <a:p>
              <a:r>
                <a:rPr lang="en-US" sz="2800" dirty="0" smtClean="0"/>
                <a:t>                                                    IF   ID        STL</a:t>
              </a:r>
              <a:endParaRPr lang="en-US" sz="2800" dirty="0"/>
            </a:p>
            <a:p>
              <a:r>
                <a:rPr lang="en-US" sz="2800" dirty="0" smtClean="0"/>
                <a:t>                                                          IF          STL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4490519" y="938385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404918" y="971039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25404" y="971039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64216" y="914784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878615" y="914784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470431" y="914783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19806" y="959238"/>
              <a:ext cx="18107" cy="3633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92578" y="5171642"/>
            <a:ext cx="4215251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Loop: LW </a:t>
            </a:r>
            <a:r>
              <a:rPr lang="en-US" dirty="0"/>
              <a:t>R1,0(R1)</a:t>
            </a:r>
          </a:p>
          <a:p>
            <a:r>
              <a:rPr lang="en-US" dirty="0" smtClean="0"/>
              <a:t>          AND </a:t>
            </a:r>
            <a:r>
              <a:rPr lang="en-US" dirty="0"/>
              <a:t>R1,R1,R2</a:t>
            </a:r>
          </a:p>
          <a:p>
            <a:r>
              <a:rPr lang="en-US" dirty="0" smtClean="0"/>
              <a:t>          LW </a:t>
            </a:r>
            <a:r>
              <a:rPr lang="en-US" dirty="0"/>
              <a:t>R1,0(R1)</a:t>
            </a:r>
          </a:p>
          <a:p>
            <a:r>
              <a:rPr lang="en-US" dirty="0" smtClean="0"/>
              <a:t>          LW </a:t>
            </a:r>
            <a:r>
              <a:rPr lang="en-US" dirty="0"/>
              <a:t>R1,0(R1)</a:t>
            </a:r>
          </a:p>
          <a:p>
            <a:r>
              <a:rPr lang="en-US" dirty="0" smtClean="0"/>
              <a:t>          BEQ </a:t>
            </a:r>
            <a:r>
              <a:rPr lang="en-US" dirty="0"/>
              <a:t>R1,R0,Loop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47706" y="215357"/>
            <a:ext cx="432949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 4.11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903876" y="1447800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03875" y="1888206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03874" y="2397621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47415" y="2785056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60337" y="3278433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3873" y="3690528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60336" y="4091737"/>
            <a:ext cx="6579067" cy="10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1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312752"/>
            <a:ext cx="9791700" cy="48642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Assembly programming</a:t>
            </a:r>
          </a:p>
          <a:p>
            <a:pPr lvl="1"/>
            <a:r>
              <a:rPr lang="en-US" dirty="0" smtClean="0"/>
              <a:t>Slides, 2.6, 2.7, 2.8</a:t>
            </a:r>
            <a:r>
              <a:rPr lang="en-US" smtClean="0"/>
              <a:t>, A.6</a:t>
            </a:r>
            <a:endParaRPr lang="en-US" dirty="0" smtClean="0"/>
          </a:p>
          <a:p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4.3, 4.4, </a:t>
            </a:r>
          </a:p>
          <a:p>
            <a:r>
              <a:rPr lang="en-US" dirty="0" smtClean="0"/>
              <a:t>Pipeline Concepts</a:t>
            </a:r>
          </a:p>
          <a:p>
            <a:pPr lvl="1"/>
            <a:r>
              <a:rPr lang="en-US" dirty="0" smtClean="0"/>
              <a:t>4.5</a:t>
            </a:r>
          </a:p>
          <a:p>
            <a:r>
              <a:rPr lang="en-US" dirty="0" smtClean="0"/>
              <a:t>Pipelined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4.6</a:t>
            </a:r>
          </a:p>
          <a:p>
            <a:r>
              <a:rPr lang="en-US" dirty="0" smtClean="0"/>
              <a:t>Data Hazards</a:t>
            </a:r>
          </a:p>
          <a:p>
            <a:pPr lvl="1"/>
            <a:r>
              <a:rPr lang="en-US" dirty="0" smtClean="0"/>
              <a:t>4.7</a:t>
            </a:r>
          </a:p>
          <a:p>
            <a:r>
              <a:rPr lang="en-US" dirty="0" smtClean="0"/>
              <a:t>Branch Hazards</a:t>
            </a:r>
          </a:p>
          <a:p>
            <a:pPr lvl="1"/>
            <a:r>
              <a:rPr lang="en-US" dirty="0" smtClean="0"/>
              <a:t>4.8</a:t>
            </a:r>
          </a:p>
          <a:p>
            <a:r>
              <a:rPr lang="en-US" dirty="0" smtClean="0"/>
              <a:t>C programming</a:t>
            </a:r>
          </a:p>
          <a:p>
            <a:pPr lvl="1"/>
            <a:r>
              <a:rPr lang="en-US" dirty="0" smtClean="0"/>
              <a:t> Handout, </a:t>
            </a:r>
            <a:r>
              <a:rPr lang="en-US" dirty="0" err="1" smtClean="0"/>
              <a:t>pionters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100" y="175002"/>
            <a:ext cx="9029700" cy="132556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843" y="1553482"/>
            <a:ext cx="9791700" cy="2626632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R5,R2,R1</a:t>
            </a:r>
          </a:p>
          <a:p>
            <a:r>
              <a:rPr lang="en-US" dirty="0"/>
              <a:t>LW R3,4(R5)</a:t>
            </a:r>
          </a:p>
          <a:p>
            <a:r>
              <a:rPr lang="en-US" dirty="0" smtClean="0"/>
              <a:t>LW </a:t>
            </a:r>
            <a:r>
              <a:rPr lang="en-US" dirty="0"/>
              <a:t>R2,0(R2)</a:t>
            </a:r>
          </a:p>
          <a:p>
            <a:r>
              <a:rPr lang="en-US" dirty="0" smtClean="0"/>
              <a:t>OR </a:t>
            </a:r>
            <a:r>
              <a:rPr lang="en-US" dirty="0"/>
              <a:t>R3,R5,R3</a:t>
            </a:r>
          </a:p>
          <a:p>
            <a:r>
              <a:rPr lang="en-US" dirty="0" smtClean="0"/>
              <a:t>SW </a:t>
            </a:r>
            <a:r>
              <a:rPr lang="en-US" dirty="0"/>
              <a:t>R3,0(R5)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4100" y="180069"/>
            <a:ext cx="9029700" cy="886732"/>
          </a:xfrm>
        </p:spPr>
        <p:txBody>
          <a:bodyPr/>
          <a:lstStyle/>
          <a:p>
            <a:r>
              <a:rPr lang="en-US" dirty="0" smtClean="0"/>
              <a:t>  Identify the data hazards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657" y="4735676"/>
            <a:ext cx="566057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Show pipeline execution diagram without forwarding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5361347"/>
            <a:ext cx="566057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Show pipeline execution diagram 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4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05257" y="3719657"/>
            <a:ext cx="11388771" cy="2314286"/>
            <a:chOff x="803229" y="2761714"/>
            <a:chExt cx="11388771" cy="23142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657" y="2761714"/>
              <a:ext cx="11334343" cy="231428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680857" y="2764971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12229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34742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89914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0657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76457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077200" y="27791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643257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339942" y="27791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862457" y="27791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472057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059885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69485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37571" y="2761714"/>
              <a:ext cx="0" cy="2296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57657" y="3113314"/>
              <a:ext cx="11279914" cy="10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2086" y="3472543"/>
              <a:ext cx="11279914" cy="10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2086" y="3831772"/>
              <a:ext cx="11279914" cy="10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3229" y="4191001"/>
              <a:ext cx="11279914" cy="10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57657" y="4610659"/>
              <a:ext cx="11279914" cy="10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87333" y="351621"/>
            <a:ext cx="8874579" cy="2301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</a:t>
            </a:r>
            <a:r>
              <a:rPr lang="en-US" dirty="0" err="1" smtClean="0"/>
              <a:t>lw</a:t>
            </a:r>
            <a:r>
              <a:rPr lang="en-US" dirty="0" smtClean="0"/>
              <a:t>  r2,  0(r1</a:t>
            </a:r>
            <a:r>
              <a:rPr lang="en-US" dirty="0"/>
              <a:t>)</a:t>
            </a:r>
          </a:p>
          <a:p>
            <a:r>
              <a:rPr lang="en-US" dirty="0"/>
              <a:t>label1: </a:t>
            </a:r>
            <a:r>
              <a:rPr lang="en-US" dirty="0" smtClean="0"/>
              <a:t>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r2</a:t>
            </a:r>
            <a:r>
              <a:rPr lang="en-US" dirty="0" smtClean="0"/>
              <a:t>, r0, label2    </a:t>
            </a:r>
            <a:r>
              <a:rPr lang="en-US" dirty="0"/>
              <a:t># not taken once, then taken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r3</a:t>
            </a:r>
            <a:r>
              <a:rPr lang="en-US" dirty="0" smtClean="0"/>
              <a:t>, 0(r2</a:t>
            </a:r>
            <a:r>
              <a:rPr lang="en-US" dirty="0"/>
              <a:t>)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r3</a:t>
            </a:r>
            <a:r>
              <a:rPr lang="en-US" dirty="0" smtClean="0"/>
              <a:t>, r0, label1     # </a:t>
            </a:r>
            <a:r>
              <a:rPr lang="en-US" dirty="0"/>
              <a:t>taken</a:t>
            </a:r>
          </a:p>
          <a:p>
            <a:r>
              <a:rPr lang="en-US" dirty="0" smtClean="0"/>
              <a:t>              add </a:t>
            </a:r>
            <a:r>
              <a:rPr lang="en-US" dirty="0"/>
              <a:t>r1</a:t>
            </a:r>
            <a:r>
              <a:rPr lang="en-US" dirty="0" smtClean="0"/>
              <a:t>, r3, r1</a:t>
            </a:r>
            <a:endParaRPr lang="en-US" dirty="0"/>
          </a:p>
          <a:p>
            <a:r>
              <a:rPr lang="en-US" dirty="0"/>
              <a:t>label2: 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r1,0(r2)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35086" y="3030109"/>
            <a:ext cx="58020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dirty="0"/>
              <a:t>that branches execute in the EX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0638"/>
            <a:ext cx="9029700" cy="8461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Dependencies &amp; Forwarding</a:t>
            </a:r>
            <a:endParaRPr lang="en-AU" altLang="en-US" dirty="0" smtClean="0"/>
          </a:p>
        </p:txBody>
      </p:sp>
      <p:sp>
        <p:nvSpPr>
          <p:cNvPr id="716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A05CE24-149F-4F69-8CA7-0CFEA4F31B6C}" type="slidenum">
              <a:rPr lang="en-AU" altLang="en-US" sz="1400"/>
              <a:pPr/>
              <a:t>32</a:t>
            </a:fld>
            <a:endParaRPr lang="en-AU" altLang="en-US" sz="1400"/>
          </a:p>
        </p:txBody>
      </p:sp>
      <p:pic>
        <p:nvPicPr>
          <p:cNvPr id="71683" name="Picture 7" descr="f04-5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346201"/>
            <a:ext cx="6999288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5610226" y="2959101"/>
            <a:ext cx="1365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6267451" y="2968625"/>
            <a:ext cx="138113" cy="153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36525"/>
            <a:ext cx="9029700" cy="8540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Detecting the Need to Forward</a:t>
            </a:r>
            <a:endParaRPr lang="en-AU" altLang="en-US" sz="4000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2220913" y="1341439"/>
            <a:ext cx="7772400" cy="4791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ID/EX.RegisterRs = register number for Rs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ID/EX.RegisterRs, ID/EX.RegisterRt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1a.</a:t>
            </a:r>
            <a:r>
              <a:rPr lang="en-US" altLang="en-US"/>
              <a:t> EX/MEM.RegisterRd = ID/EX.RegisterRs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1b.</a:t>
            </a:r>
            <a:r>
              <a:rPr lang="en-US" altLang="en-US"/>
              <a:t> EX/MEM.RegisterRd = ID/EX.RegisterRt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2a.</a:t>
            </a:r>
            <a:r>
              <a:rPr lang="en-US" altLang="en-US"/>
              <a:t> MEM/WB.RegisterRd = ID/EX.RegisterRs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2b.</a:t>
            </a:r>
            <a:r>
              <a:rPr lang="en-US" altLang="en-US"/>
              <a:t> MEM/WB.RegisterRd = ID/EX.RegisterRt</a:t>
            </a:r>
            <a:endParaRPr lang="en-AU" altLang="en-US"/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0BB449A-EE29-433C-911F-C358D3B9DC14}" type="slidenum">
              <a:rPr lang="en-AU" altLang="en-US" sz="1400"/>
              <a:pPr/>
              <a:t>33</a:t>
            </a:fld>
            <a:endParaRPr lang="en-AU" altLang="en-US" sz="140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9247189" y="4111626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EX/MEM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  <p:sp>
        <p:nvSpPr>
          <p:cNvPr id="72710" name="AutoShape 5"/>
          <p:cNvSpPr>
            <a:spLocks/>
          </p:cNvSpPr>
          <p:nvPr/>
        </p:nvSpPr>
        <p:spPr bwMode="auto">
          <a:xfrm>
            <a:off x="8997950" y="4129088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1" name="AutoShape 6"/>
          <p:cNvSpPr>
            <a:spLocks/>
          </p:cNvSpPr>
          <p:nvPr/>
        </p:nvSpPr>
        <p:spPr bwMode="auto">
          <a:xfrm>
            <a:off x="8997950" y="5033963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9247189" y="5105401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MEM/WB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83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815" y="152400"/>
            <a:ext cx="9029700" cy="7946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Forwarding Conditions</a:t>
            </a:r>
            <a:endParaRPr lang="en-AU" altLang="en-US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179616" y="1368424"/>
            <a:ext cx="10248899" cy="4879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EX hazard</a:t>
            </a:r>
            <a:endParaRPr lang="en-AU" altLang="en-US" sz="2400" dirty="0"/>
          </a:p>
          <a:p>
            <a:pPr lvl="1" eaLnBrk="1" hangingPunct="1"/>
            <a:r>
              <a:rPr lang="en-AU" altLang="en-US" sz="2000" dirty="0"/>
              <a:t>if (EX/</a:t>
            </a:r>
            <a:r>
              <a:rPr lang="en-AU" altLang="en-US" sz="2000" dirty="0" err="1"/>
              <a:t>MEM.RegWrite</a:t>
            </a:r>
            <a:r>
              <a:rPr lang="en-AU" altLang="en-US" sz="2000" dirty="0"/>
              <a:t> and (EX/</a:t>
            </a:r>
            <a:r>
              <a:rPr lang="en-AU" altLang="en-US" sz="2000" dirty="0" err="1"/>
              <a:t>MEM.RegisterRd</a:t>
            </a:r>
            <a:r>
              <a:rPr lang="en-AU" altLang="en-US" sz="2000" dirty="0"/>
              <a:t> ≠ 0)</a:t>
            </a:r>
            <a:br>
              <a:rPr lang="en-AU" altLang="en-US" sz="2000" dirty="0"/>
            </a:br>
            <a:r>
              <a:rPr lang="en-AU" altLang="en-US" sz="2000" dirty="0"/>
              <a:t>    and (EX/</a:t>
            </a:r>
            <a:r>
              <a:rPr lang="en-AU" altLang="en-US" sz="2000" dirty="0" err="1"/>
              <a:t>MEM.RegisterRd</a:t>
            </a:r>
            <a:r>
              <a:rPr lang="en-AU" altLang="en-US" sz="2000" dirty="0"/>
              <a:t> = ID/</a:t>
            </a:r>
            <a:r>
              <a:rPr lang="en-AU" altLang="en-US" sz="2000" dirty="0" err="1"/>
              <a:t>EX.RegisterRs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ForwardA</a:t>
            </a:r>
            <a:r>
              <a:rPr lang="en-AU" altLang="en-US" sz="2000" dirty="0">
                <a:solidFill>
                  <a:schemeClr val="hlink"/>
                </a:solidFill>
              </a:rPr>
              <a:t> = 10</a:t>
            </a:r>
          </a:p>
          <a:p>
            <a:pPr lvl="1" eaLnBrk="1" hangingPunct="1"/>
            <a:r>
              <a:rPr lang="en-AU" altLang="en-US" sz="2000" dirty="0"/>
              <a:t>if (EX/</a:t>
            </a:r>
            <a:r>
              <a:rPr lang="en-AU" altLang="en-US" sz="2000" dirty="0" err="1"/>
              <a:t>MEM.RegWrite</a:t>
            </a:r>
            <a:r>
              <a:rPr lang="en-AU" altLang="en-US" sz="2000" dirty="0"/>
              <a:t> and (EX/</a:t>
            </a:r>
            <a:r>
              <a:rPr lang="en-AU" altLang="en-US" sz="2000" dirty="0" err="1"/>
              <a:t>MEM.RegisterRd</a:t>
            </a:r>
            <a:r>
              <a:rPr lang="en-AU" altLang="en-US" sz="2000" dirty="0"/>
              <a:t> ≠ 0)</a:t>
            </a:r>
            <a:br>
              <a:rPr lang="en-AU" altLang="en-US" sz="2000" dirty="0"/>
            </a:br>
            <a:r>
              <a:rPr lang="en-AU" altLang="en-US" sz="2000" dirty="0"/>
              <a:t>    and (EX/</a:t>
            </a:r>
            <a:r>
              <a:rPr lang="en-AU" altLang="en-US" sz="2000" dirty="0" err="1"/>
              <a:t>MEM.RegisterRd</a:t>
            </a:r>
            <a:r>
              <a:rPr lang="en-AU" altLang="en-US" sz="2000" dirty="0"/>
              <a:t> = ID/</a:t>
            </a:r>
            <a:r>
              <a:rPr lang="en-AU" altLang="en-US" sz="2000" dirty="0" err="1"/>
              <a:t>EX.RegisterRt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ForwardB</a:t>
            </a:r>
            <a:r>
              <a:rPr lang="en-AU" altLang="en-US" sz="2000" dirty="0">
                <a:solidFill>
                  <a:schemeClr val="hlink"/>
                </a:solidFill>
              </a:rPr>
              <a:t> = 10</a:t>
            </a:r>
          </a:p>
          <a:p>
            <a:pPr eaLnBrk="1" hangingPunct="1"/>
            <a:r>
              <a:rPr lang="en-US" altLang="en-US" sz="2400" dirty="0"/>
              <a:t>MEM hazard</a:t>
            </a:r>
          </a:p>
          <a:p>
            <a:pPr lvl="1" eaLnBrk="1" hangingPunct="1"/>
            <a:r>
              <a:rPr lang="en-AU" altLang="en-US" sz="2000" dirty="0"/>
              <a:t>if (MEM/</a:t>
            </a:r>
            <a:r>
              <a:rPr lang="en-AU" altLang="en-US" sz="2000" dirty="0" err="1"/>
              <a:t>WB.RegWrite</a:t>
            </a:r>
            <a:r>
              <a:rPr lang="en-AU" altLang="en-US" sz="2000" dirty="0"/>
              <a:t> 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≠ 0)</a:t>
            </a:r>
            <a:br>
              <a:rPr lang="en-AU" altLang="en-US" sz="2000" dirty="0"/>
            </a:br>
            <a:r>
              <a:rPr lang="en-AU" altLang="en-US" sz="2000" dirty="0"/>
              <a:t>    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= ID/</a:t>
            </a:r>
            <a:r>
              <a:rPr lang="en-AU" altLang="en-US" sz="2000" dirty="0" err="1"/>
              <a:t>EX.RegisterRs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ForwardA</a:t>
            </a:r>
            <a:r>
              <a:rPr lang="en-AU" altLang="en-US" sz="2000" dirty="0">
                <a:solidFill>
                  <a:schemeClr val="hlink"/>
                </a:solidFill>
              </a:rPr>
              <a:t> = 01</a:t>
            </a:r>
          </a:p>
          <a:p>
            <a:pPr lvl="1" eaLnBrk="1" hangingPunct="1"/>
            <a:r>
              <a:rPr lang="en-AU" altLang="en-US" sz="2000" dirty="0"/>
              <a:t>if (MEM/</a:t>
            </a:r>
            <a:r>
              <a:rPr lang="en-AU" altLang="en-US" sz="2000" dirty="0" err="1"/>
              <a:t>WB.RegWrite</a:t>
            </a:r>
            <a:r>
              <a:rPr lang="en-AU" altLang="en-US" sz="2000" dirty="0"/>
              <a:t> 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≠ 0)</a:t>
            </a:r>
            <a:br>
              <a:rPr lang="en-AU" altLang="en-US" sz="2000" dirty="0"/>
            </a:br>
            <a:r>
              <a:rPr lang="en-AU" altLang="en-US" sz="2000" dirty="0"/>
              <a:t>    and (MEM/</a:t>
            </a:r>
            <a:r>
              <a:rPr lang="en-AU" altLang="en-US" sz="2000" dirty="0" err="1"/>
              <a:t>WB.RegisterRd</a:t>
            </a:r>
            <a:r>
              <a:rPr lang="en-AU" altLang="en-US" sz="2000" dirty="0"/>
              <a:t> = ID/</a:t>
            </a:r>
            <a:r>
              <a:rPr lang="en-AU" altLang="en-US" sz="2000" dirty="0" err="1"/>
              <a:t>EX.RegisterRt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ForwardB</a:t>
            </a:r>
            <a:r>
              <a:rPr lang="en-AU" altLang="en-US" sz="2000" dirty="0">
                <a:solidFill>
                  <a:schemeClr val="hlink"/>
                </a:solidFill>
              </a:rPr>
              <a:t> = 01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0132BFA-A1D4-4165-B9C7-98F32C8C1BF6}" type="slidenum">
              <a:rPr lang="en-AU" altLang="en-US" sz="1400"/>
              <a:pPr/>
              <a:t>34</a:t>
            </a:fld>
            <a:endParaRPr lang="en-AU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28" y="1118053"/>
            <a:ext cx="5739429" cy="31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Load-Use Hazard Detection</a:t>
            </a:r>
            <a:endParaRPr lang="en-AU" altLang="en-US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 when using instruction is decoded in ID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ALU operand register numbers in ID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IF/ID.RegisterRs, IF/ID.RegisterRt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Load-use hazard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ID/EX.MemRead and</a:t>
            </a:r>
            <a:br>
              <a:rPr lang="en-US" altLang="en-US" smtClean="0"/>
            </a:br>
            <a:r>
              <a:rPr lang="en-US" altLang="en-US" smtClean="0"/>
              <a:t>  ((ID/EX.RegisterRt = IF/ID.RegisterRs) or</a:t>
            </a:r>
            <a:br>
              <a:rPr lang="en-US" altLang="en-US" smtClean="0"/>
            </a:br>
            <a:r>
              <a:rPr lang="en-US" altLang="en-US" smtClean="0"/>
              <a:t>   (ID/EX.RegisterRt = IF/ID.RegisterRt))</a:t>
            </a:r>
            <a:endParaRPr lang="en-AU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detected, stall and insert bubble</a:t>
            </a:r>
            <a:endParaRPr lang="en-AU" altLang="en-US" smtClean="0"/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750E0B5-F817-46EF-98CD-5D0EE7EC4006}" type="slidenum">
              <a:rPr lang="en-AU" altLang="en-US" sz="1400"/>
              <a:pPr/>
              <a:t>35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37987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88900"/>
            <a:ext cx="9029700" cy="822325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Datapath</a:t>
            </a:r>
            <a:r>
              <a:rPr lang="en-US" altLang="en-US" sz="4000" dirty="0"/>
              <a:t> with Hazard Detection</a:t>
            </a:r>
            <a:endParaRPr lang="en-AU" altLang="en-US" sz="4000" dirty="0"/>
          </a:p>
        </p:txBody>
      </p:sp>
      <p:sp>
        <p:nvSpPr>
          <p:cNvPr id="849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BA011D1-C36F-4318-8582-44731D439B28}" type="slidenum">
              <a:rPr lang="en-AU" altLang="en-US" sz="1400"/>
              <a:pPr/>
              <a:t>36</a:t>
            </a:fld>
            <a:endParaRPr lang="en-AU" altLang="en-US" sz="1400"/>
          </a:p>
        </p:txBody>
      </p:sp>
      <p:pic>
        <p:nvPicPr>
          <p:cNvPr id="84995" name="Picture 5" descr="f04-6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1273175"/>
            <a:ext cx="820102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8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Prediction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Longer pipelines can’t readily determine branch outcome early</a:t>
            </a:r>
          </a:p>
          <a:p>
            <a:pPr lvl="1" eaLnBrk="1" hangingPunct="1"/>
            <a:r>
              <a:rPr lang="en-US" altLang="en-US" smtClean="0"/>
              <a:t>Stall penalty becomes unacceptable</a:t>
            </a:r>
          </a:p>
          <a:p>
            <a:pPr eaLnBrk="1" hangingPunct="1"/>
            <a:r>
              <a:rPr lang="en-US" altLang="en-US" smtClean="0"/>
              <a:t>Predict outcome of branch</a:t>
            </a:r>
          </a:p>
          <a:p>
            <a:pPr lvl="1" eaLnBrk="1" hangingPunct="1"/>
            <a:r>
              <a:rPr lang="en-US" altLang="en-US" smtClean="0"/>
              <a:t>Only stall if prediction is wrong</a:t>
            </a:r>
          </a:p>
          <a:p>
            <a:pPr eaLnBrk="1" hangingPunct="1"/>
            <a:r>
              <a:rPr lang="en-US" altLang="en-US" smtClean="0"/>
              <a:t>In MIPS pipeline</a:t>
            </a:r>
          </a:p>
          <a:p>
            <a:pPr lvl="1" eaLnBrk="1" hangingPunct="1"/>
            <a:r>
              <a:rPr lang="en-US" altLang="en-US" smtClean="0"/>
              <a:t>Can predict branches not taken</a:t>
            </a:r>
          </a:p>
          <a:p>
            <a:pPr lvl="1" eaLnBrk="1" hangingPunct="1"/>
            <a:r>
              <a:rPr lang="en-US" altLang="en-US" smtClean="0"/>
              <a:t>Fetch instruction after branch, with no delay</a:t>
            </a:r>
            <a:endParaRPr lang="en-AU" altLang="en-US" smtClean="0"/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561181E-E4E1-45F8-911F-B0C2590AD654}" type="slidenum">
              <a:rPr lang="en-AU" altLang="en-US" sz="1400"/>
              <a:pPr/>
              <a:t>37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41381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More-Realistic Branch Prediction</a:t>
            </a:r>
            <a:endParaRPr lang="en-AU" altLang="en-US" sz="40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branch prediction</a:t>
            </a:r>
          </a:p>
          <a:p>
            <a:pPr lvl="1" eaLnBrk="1" hangingPunct="1"/>
            <a:r>
              <a:rPr lang="en-US" altLang="en-US"/>
              <a:t>Based on typical branch behavior</a:t>
            </a:r>
          </a:p>
          <a:p>
            <a:pPr lvl="1" eaLnBrk="1" hangingPunct="1"/>
            <a:r>
              <a:rPr lang="en-US" altLang="en-US"/>
              <a:t>Example: loop and if-statement branches</a:t>
            </a:r>
          </a:p>
          <a:p>
            <a:pPr lvl="2" eaLnBrk="1" hangingPunct="1"/>
            <a:r>
              <a:rPr lang="en-US" altLang="en-US"/>
              <a:t>Predict backward branches taken</a:t>
            </a:r>
          </a:p>
          <a:p>
            <a:pPr lvl="2" eaLnBrk="1" hangingPunct="1"/>
            <a:r>
              <a:rPr lang="en-US" altLang="en-US"/>
              <a:t>Predict forward branches not taken</a:t>
            </a:r>
          </a:p>
          <a:p>
            <a:pPr eaLnBrk="1" hangingPunct="1"/>
            <a:r>
              <a:rPr lang="en-US" altLang="en-US"/>
              <a:t>Dynamic branch prediction</a:t>
            </a:r>
          </a:p>
          <a:p>
            <a:pPr lvl="1" eaLnBrk="1" hangingPunct="1"/>
            <a:r>
              <a:rPr lang="en-US" altLang="en-US"/>
              <a:t>Hardware measures actual branch behavior</a:t>
            </a:r>
          </a:p>
          <a:p>
            <a:pPr lvl="2" eaLnBrk="1" hangingPunct="1"/>
            <a:r>
              <a:rPr lang="en-US" altLang="en-US"/>
              <a:t>e.g., record recent history of each branch</a:t>
            </a:r>
          </a:p>
          <a:p>
            <a:pPr lvl="1" eaLnBrk="1" hangingPunct="1"/>
            <a:r>
              <a:rPr lang="en-US" altLang="en-US"/>
              <a:t>Assume future behavior will continue the trend</a:t>
            </a:r>
          </a:p>
          <a:p>
            <a:pPr lvl="2" eaLnBrk="1" hangingPunct="1"/>
            <a:r>
              <a:rPr lang="en-US" altLang="en-US"/>
              <a:t>When wrong, stall while re-fetching, and update history</a:t>
            </a:r>
            <a:endParaRPr lang="en-AU" altLang="en-US"/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72DB986-BDB8-477D-953B-9DE878DAA86B}" type="slidenum">
              <a:rPr lang="en-AU" altLang="en-US" sz="1400"/>
              <a:pPr/>
              <a:t>38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22418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9892" y="823866"/>
            <a:ext cx="9029700" cy="47983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Translate if statement to assembly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5641" y="1807518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Lucida Console" panose="020B0609040504020204" pitchFamily="49" charset="0"/>
              </a:rPr>
              <a:t>	if (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latin typeface="Lucida Console" panose="020B0609040504020204" pitchFamily="49" charset="0"/>
              </a:rPr>
              <a:t>==j) f =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g+h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else f = g-h;</a:t>
            </a:r>
          </a:p>
          <a:p>
            <a:pPr lvl="1"/>
            <a:r>
              <a:rPr lang="en-US" altLang="en-US" dirty="0" smtClean="0"/>
              <a:t>f, g, … in $s0, $s1, …</a:t>
            </a:r>
          </a:p>
          <a:p>
            <a:r>
              <a:rPr lang="en-US" altLang="en-US" dirty="0" smtClean="0"/>
              <a:t>MIPS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Lucida Console" panose="020B0609040504020204" pitchFamily="49" charset="0"/>
              </a:rPr>
              <a:t>	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bne</a:t>
            </a:r>
            <a:r>
              <a:rPr lang="en-US" altLang="en-US" dirty="0" smtClean="0">
                <a:latin typeface="Lucida Console" panose="020B0609040504020204" pitchFamily="49" charset="0"/>
              </a:rPr>
              <a:t> $s3, $s4, Else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    add $s0, $s1, $s2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    j   Exit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Else: sub $s0, $s1, $s2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Exit: …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6" descr="f02-09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4" y="1394234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943100" y="211217"/>
            <a:ext cx="9029700" cy="83898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Translate loop to assembly code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4447" y="1716983"/>
            <a:ext cx="10772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mtClean="0"/>
              <a:t>C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mtClean="0">
                <a:latin typeface="Lucida Console" panose="020B0609040504020204" pitchFamily="49" charset="0"/>
              </a:rPr>
              <a:t>	while (save[i] == k) i += 1;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i in $s3, k in $s5, address of save in $s6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Compiled MIPS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mtClean="0">
                <a:latin typeface="Lucida Console" panose="020B0609040504020204" pitchFamily="49" charset="0"/>
              </a:rPr>
              <a:t>	Loop: sll  $t1, $s3, 2    </a:t>
            </a:r>
            <a: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i&lt;&lt;2 = i*4</a:t>
            </a:r>
            <a:b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  add  $t1, $t1, $s6  </a:t>
            </a:r>
            <a: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t1 = addr. Of save[i]  </a:t>
            </a:r>
            <a:r>
              <a:rPr lang="en-US" altLang="en-US" smtClean="0">
                <a:latin typeface="Lucida Console" panose="020B0609040504020204" pitchFamily="49" charset="0"/>
              </a:rPr>
              <a:t/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  lw   $t0, 0($t1)    </a:t>
            </a:r>
            <a: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t0 = save[i]</a:t>
            </a:r>
            <a:b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  bne  $t0, $s5, Exit </a:t>
            </a:r>
            <a: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sz="2200" smtClean="0">
                <a:solidFill>
                  <a:schemeClr val="accent1"/>
                </a:solidFill>
                <a:latin typeface="Lucida Console" panose="020B0609040504020204" pitchFamily="49" charset="0"/>
              </a:rPr>
              <a:t>go to Exit if cond. false</a:t>
            </a:r>
            <a:br>
              <a:rPr lang="en-US" altLang="en-US" sz="220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  addi $s3, $s3, 1    </a:t>
            </a:r>
            <a: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i = i+1 </a:t>
            </a:r>
            <a:b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  j    Loop           </a:t>
            </a:r>
            <a:r>
              <a:rPr lang="en-US" altLang="en-US" smtClean="0">
                <a:solidFill>
                  <a:schemeClr val="accent1"/>
                </a:solidFill>
                <a:latin typeface="Lucida Console" panose="020B0609040504020204" pitchFamily="49" charset="0"/>
              </a:rPr>
              <a:t># go to Loop    </a:t>
            </a:r>
            <a:r>
              <a:rPr lang="en-US" altLang="en-US" smtClean="0">
                <a:latin typeface="Lucida Console" panose="020B0609040504020204" pitchFamily="49" charset="0"/>
              </a:rPr>
              <a:t/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Exit: …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 Instructions</a:t>
            </a:r>
            <a:endParaRPr lang="en-AU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call: jump and link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jal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ProcedureLabel</a:t>
            </a:r>
            <a:endParaRPr lang="en-US" dirty="0">
              <a:latin typeface="Lucida Console" charset="0"/>
            </a:endParaRPr>
          </a:p>
          <a:p>
            <a:pPr lvl="1"/>
            <a:r>
              <a:rPr lang="en-US" dirty="0"/>
              <a:t>Address of </a:t>
            </a:r>
            <a:r>
              <a:rPr lang="en-US" dirty="0">
                <a:solidFill>
                  <a:srgbClr val="008000"/>
                </a:solidFill>
              </a:rPr>
              <a:t>following</a:t>
            </a:r>
            <a:r>
              <a:rPr lang="en-US" dirty="0"/>
              <a:t> instruction put in $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Jumps to target address</a:t>
            </a:r>
          </a:p>
          <a:p>
            <a:r>
              <a:rPr lang="en-US" dirty="0"/>
              <a:t>Procedure return: jump register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jr</a:t>
            </a:r>
            <a:r>
              <a:rPr lang="en-US" dirty="0">
                <a:latin typeface="Lucida Console" charset="0"/>
              </a:rPr>
              <a:t> $</a:t>
            </a:r>
            <a:r>
              <a:rPr lang="en-US" dirty="0" err="1">
                <a:latin typeface="Lucida Console" charset="0"/>
              </a:rPr>
              <a:t>ra</a:t>
            </a:r>
            <a:endParaRPr lang="en-US" dirty="0">
              <a:latin typeface="Lucida Console" charset="0"/>
            </a:endParaRPr>
          </a:p>
          <a:p>
            <a:pPr lvl="1"/>
            <a:r>
              <a:rPr lang="en-US" dirty="0"/>
              <a:t>Copies $</a:t>
            </a:r>
            <a:r>
              <a:rPr lang="en-US" dirty="0" err="1"/>
              <a:t>ra</a:t>
            </a:r>
            <a:r>
              <a:rPr lang="en-US" dirty="0"/>
              <a:t> to program counter</a:t>
            </a:r>
          </a:p>
          <a:p>
            <a:pPr lvl="1"/>
            <a:r>
              <a:rPr lang="en-US" dirty="0"/>
              <a:t>Can also be used for computed jumps</a:t>
            </a:r>
          </a:p>
          <a:p>
            <a:pPr lvl="2"/>
            <a:r>
              <a:rPr lang="en-US" dirty="0"/>
              <a:t>e.g., for case/switch statements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8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stCxn id="11" idx="2"/>
            <a:endCxn id="2" idx="0"/>
          </p:cNvCxnSpPr>
          <p:nvPr/>
        </p:nvCxnSpPr>
        <p:spPr bwMode="auto">
          <a:xfrm>
            <a:off x="9829800" y="36576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0858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Parameter Passing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742" y="1689100"/>
            <a:ext cx="4391412" cy="3340100"/>
          </a:xfrm>
        </p:spPr>
        <p:txBody>
          <a:bodyPr/>
          <a:lstStyle/>
          <a:p>
            <a:r>
              <a:rPr lang="en-US" dirty="0"/>
              <a:t>Register usage </a:t>
            </a:r>
            <a:endParaRPr lang="en-US" dirty="0" smtClean="0"/>
          </a:p>
          <a:p>
            <a:r>
              <a:rPr lang="en-US" dirty="0" smtClean="0"/>
              <a:t>What about excess arguments?</a:t>
            </a:r>
            <a:endParaRPr lang="en-US" dirty="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6092575" y="1196975"/>
            <a:ext cx="3203825" cy="5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.data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arg1:	.word 22, 20, 16,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arg2:	.word 33,34,45,8</a:t>
            </a:r>
          </a:p>
          <a:p>
            <a:pPr algn="l">
              <a:lnSpc>
                <a:spcPct val="70000"/>
              </a:lnSpc>
            </a:pPr>
            <a:endParaRPr lang="en-US" sz="14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.text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$t0, $0,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$t3,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$t1,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move $t2, $0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loop: 	</a:t>
            </a:r>
            <a:r>
              <a:rPr lang="en-US" sz="1400" b="1" dirty="0" err="1">
                <a:latin typeface="Arial" charset="0"/>
              </a:rPr>
              <a:t>beq</a:t>
            </a:r>
            <a:r>
              <a:rPr lang="en-US" sz="1400" b="1" dirty="0">
                <a:latin typeface="Arial" charset="0"/>
              </a:rPr>
              <a:t> $t0, $0, exit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 $t0, $t0, -1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lw</a:t>
            </a:r>
            <a:r>
              <a:rPr lang="en-US" sz="1400" b="1" dirty="0">
                <a:latin typeface="Arial" charset="0"/>
              </a:rPr>
              <a:t> $a0, arg1($t1)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lw</a:t>
            </a:r>
            <a:r>
              <a:rPr lang="en-US" sz="1400" b="1" dirty="0">
                <a:latin typeface="Arial" charset="0"/>
              </a:rPr>
              <a:t> $a1, arg2($t2)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jal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func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add $t3, $t3, $v0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$t1, $t1,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addi</a:t>
            </a:r>
            <a:r>
              <a:rPr lang="en-US" sz="1400" b="1" dirty="0">
                <a:latin typeface="Arial" charset="0"/>
              </a:rPr>
              <a:t> $t2, $t2, 4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j loop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latin typeface="Arial" charset="0"/>
              </a:rPr>
              <a:t>func</a:t>
            </a:r>
            <a:r>
              <a:rPr lang="en-US" sz="1400" b="1" dirty="0">
                <a:latin typeface="Arial" charset="0"/>
              </a:rPr>
              <a:t>:	sub $v0, $a0, $a1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jr</a:t>
            </a:r>
            <a:r>
              <a:rPr lang="en-US" sz="1400" b="1" dirty="0">
                <a:latin typeface="Arial" charset="0"/>
              </a:rPr>
              <a:t> $</a:t>
            </a:r>
            <a:r>
              <a:rPr lang="en-US" sz="1400" b="1" dirty="0" err="1">
                <a:latin typeface="Arial" charset="0"/>
              </a:rPr>
              <a:t>ra</a:t>
            </a:r>
            <a:endParaRPr lang="en-US" sz="14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exit:	---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1400" b="1" dirty="0">
                <a:latin typeface="Arial" charset="0"/>
              </a:rPr>
              <a:t>	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20200" y="411480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3000" y="40386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$31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848600" y="4191000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220200" y="552959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545339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$31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220200" y="350520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3174" y="342900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20200" y="5105400"/>
            <a:ext cx="1219200" cy="15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>
            <a:off x="9829800" y="5257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686800" y="502920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9982200" y="38100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9677400" y="3657600"/>
            <a:ext cx="255198" cy="261610"/>
            <a:chOff x="8153400" y="3657600"/>
            <a:chExt cx="255198" cy="261610"/>
          </a:xfrm>
        </p:grpSpPr>
        <p:sp>
          <p:nvSpPr>
            <p:cNvPr id="14" name="Oval 13"/>
            <p:cNvSpPr/>
            <p:nvPr/>
          </p:nvSpPr>
          <p:spPr bwMode="auto">
            <a:xfrm>
              <a:off x="8229600" y="37338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2075" tIns="46038" rIns="92075" bIns="460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365760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363200" y="3657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696200" y="5562600"/>
            <a:ext cx="990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9113672" y="1015466"/>
            <a:ext cx="2465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Jal saves the next instruction address, which is return address, to $</a:t>
            </a:r>
            <a:r>
              <a:rPr lang="en-US" dirty="0" err="1" smtClean="0"/>
              <a:t>ra.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8714" y="6241456"/>
            <a:ext cx="228257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Jal restore return address from $</a:t>
            </a:r>
            <a:r>
              <a:rPr lang="en-US" dirty="0" err="1" smtClean="0"/>
              <a:t>ra.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10715946" y="3429000"/>
            <a:ext cx="256854" cy="838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6" idx="1"/>
          </p:cNvCxnSpPr>
          <p:nvPr/>
        </p:nvCxnSpPr>
        <p:spPr>
          <a:xfrm flipH="1">
            <a:off x="10972800" y="2215795"/>
            <a:ext cx="92467" cy="1632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10715946" y="5067300"/>
            <a:ext cx="142554" cy="6477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1"/>
          </p:cNvCxnSpPr>
          <p:nvPr/>
        </p:nvCxnSpPr>
        <p:spPr>
          <a:xfrm flipH="1" flipV="1">
            <a:off x="10858500" y="5391150"/>
            <a:ext cx="330200" cy="8425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0" grpId="0"/>
      <p:bldP spid="11" grpId="0" animBg="1"/>
      <p:bldP spid="12" grpId="0"/>
      <p:bldP spid="15" grpId="0" animBg="1"/>
      <p:bldP spid="1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0AC6149-0ED2-42DD-9437-E8FDCFB4733E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Usage</a:t>
            </a:r>
            <a:endParaRPr lang="en-AU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29197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29" y="161808"/>
            <a:ext cx="9029700" cy="701216"/>
          </a:xfrm>
        </p:spPr>
        <p:txBody>
          <a:bodyPr>
            <a:normAutofit fontScale="90000"/>
          </a:bodyPr>
          <a:lstStyle/>
          <a:p>
            <a:r>
              <a:rPr lang="en-US" dirty="0"/>
              <a:t>Leaf Procedure Example</a:t>
            </a:r>
            <a:endParaRPr lang="en-AU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927" y="990599"/>
            <a:ext cx="9382202" cy="5431221"/>
          </a:xfrm>
        </p:spPr>
        <p:txBody>
          <a:bodyPr/>
          <a:lstStyle/>
          <a:p>
            <a:r>
              <a:rPr lang="en-US" dirty="0"/>
              <a:t>C code: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leaf_example</a:t>
            </a:r>
            <a:r>
              <a:rPr lang="en-US" dirty="0">
                <a:latin typeface="Lucida Console" charset="0"/>
              </a:rPr>
              <a:t> (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g, h, </a:t>
            </a:r>
            <a:r>
              <a:rPr lang="en-US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, j)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{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f;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f = (g + h) - (</a:t>
            </a:r>
            <a:r>
              <a:rPr lang="en-US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j);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return f;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}</a:t>
            </a:r>
          </a:p>
          <a:p>
            <a:pPr lvl="1"/>
            <a:r>
              <a:rPr lang="en-US" dirty="0"/>
              <a:t>Arguments </a:t>
            </a:r>
            <a:r>
              <a:rPr lang="en-US" dirty="0">
                <a:solidFill>
                  <a:srgbClr val="FF0000"/>
                </a:solidFill>
              </a:rPr>
              <a:t>g, …, </a:t>
            </a:r>
            <a:r>
              <a:rPr lang="en-US" dirty="0" smtClean="0">
                <a:solidFill>
                  <a:srgbClr val="FF0000"/>
                </a:solidFill>
              </a:rPr>
              <a:t>j </a:t>
            </a:r>
            <a:r>
              <a:rPr lang="en-US" dirty="0" smtClean="0"/>
              <a:t>are passed in </a:t>
            </a:r>
            <a:r>
              <a:rPr lang="en-US" dirty="0">
                <a:solidFill>
                  <a:srgbClr val="FF0000"/>
                </a:solidFill>
              </a:rPr>
              <a:t>$a0, …, $a3</a:t>
            </a:r>
          </a:p>
          <a:p>
            <a:pPr lvl="1"/>
            <a:r>
              <a:rPr lang="en-US" dirty="0"/>
              <a:t>f in </a:t>
            </a:r>
            <a:r>
              <a:rPr lang="en-US" dirty="0">
                <a:solidFill>
                  <a:srgbClr val="FF0000"/>
                </a:solidFill>
              </a:rPr>
              <a:t>$s0 </a:t>
            </a:r>
            <a:r>
              <a:rPr lang="en-US" dirty="0" smtClean="0"/>
              <a:t>(we need </a:t>
            </a:r>
            <a:r>
              <a:rPr lang="en-US" dirty="0"/>
              <a:t>to save </a:t>
            </a:r>
            <a:r>
              <a:rPr lang="en-US" dirty="0">
                <a:solidFill>
                  <a:srgbClr val="FF0000"/>
                </a:solidFill>
              </a:rPr>
              <a:t>$s0 </a:t>
            </a:r>
            <a:r>
              <a:rPr lang="en-US" dirty="0"/>
              <a:t>on </a:t>
            </a:r>
            <a:r>
              <a:rPr lang="en-US" dirty="0" smtClean="0"/>
              <a:t>stack)</a:t>
            </a:r>
            <a:endParaRPr lang="en-US" dirty="0"/>
          </a:p>
          <a:p>
            <a:pPr lvl="1"/>
            <a:r>
              <a:rPr lang="en-US" dirty="0" smtClean="0"/>
              <a:t>Results are returned in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v0, $v1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5181600"/>
            <a:ext cx="2130370" cy="990600"/>
            <a:chOff x="6172200" y="4953000"/>
            <a:chExt cx="2130370" cy="990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6172200" y="5029200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48600" y="49530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$a0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172200" y="5254823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48600" y="517862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5486400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541020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172200" y="5712023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48600" y="563582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$a3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05607" y="5334000"/>
            <a:ext cx="2125562" cy="533400"/>
            <a:chOff x="4432229" y="6172200"/>
            <a:chExt cx="2125562" cy="533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432229" y="6248400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08629" y="6172200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$v0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432229" y="6474023"/>
              <a:ext cx="1676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08629" y="6397823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$v1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00200" y="5410200"/>
            <a:ext cx="1338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argument registers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9649" y="5257800"/>
            <a:ext cx="1338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result registers</a:t>
            </a:r>
          </a:p>
        </p:txBody>
      </p:sp>
      <p:sp>
        <p:nvSpPr>
          <p:cNvPr id="17" name="Multidocument 16"/>
          <p:cNvSpPr/>
          <p:nvPr/>
        </p:nvSpPr>
        <p:spPr bwMode="auto">
          <a:xfrm>
            <a:off x="5638800" y="5257800"/>
            <a:ext cx="990600" cy="6858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05400" y="56388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858000" y="56388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618991" y="5410201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41726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1920</Words>
  <Application>Microsoft Office PowerPoint</Application>
  <PresentationFormat>Widescreen</PresentationFormat>
  <Paragraphs>456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新細明體</vt:lpstr>
      <vt:lpstr>Arial</vt:lpstr>
      <vt:lpstr>Calibri</vt:lpstr>
      <vt:lpstr>Cambria</vt:lpstr>
      <vt:lpstr>Lucida Console</vt:lpstr>
      <vt:lpstr>Tahoma</vt:lpstr>
      <vt:lpstr>Times New Roman</vt:lpstr>
      <vt:lpstr>Verdana</vt:lpstr>
      <vt:lpstr>Wingdings</vt:lpstr>
      <vt:lpstr>Cloud skipper design template</vt:lpstr>
      <vt:lpstr>Final Review</vt:lpstr>
      <vt:lpstr>How to prepare for final</vt:lpstr>
      <vt:lpstr>Topics</vt:lpstr>
      <vt:lpstr>Translate if statement to assembly code </vt:lpstr>
      <vt:lpstr> Translate loop to assembly code </vt:lpstr>
      <vt:lpstr>Procedure Call Instructions</vt:lpstr>
      <vt:lpstr>Basic Parameter Passing</vt:lpstr>
      <vt:lpstr>Register Usage</vt:lpstr>
      <vt:lpstr>Leaf Procedure Example</vt:lpstr>
      <vt:lpstr>Leaf Procedure Example</vt:lpstr>
      <vt:lpstr>Leaf Procedure Example</vt:lpstr>
      <vt:lpstr>Template for a Procedure</vt:lpstr>
      <vt:lpstr>Pointer </vt:lpstr>
      <vt:lpstr>  Example</vt:lpstr>
      <vt:lpstr>Pointer as an argument</vt:lpstr>
      <vt:lpstr>Pointers to Functions</vt:lpstr>
      <vt:lpstr>Arrays</vt:lpstr>
      <vt:lpstr>Array as an argument</vt:lpstr>
      <vt:lpstr>Datapath</vt:lpstr>
      <vt:lpstr>Instruction Pipeline  Representation</vt:lpstr>
      <vt:lpstr>Simplified Pipeline  Datapath</vt:lpstr>
      <vt:lpstr>Pipeline Performance</vt:lpstr>
      <vt:lpstr>Motivation for pipeline register</vt:lpstr>
      <vt:lpstr>Store the controls in pipelined registers</vt:lpstr>
      <vt:lpstr>Pipelined Control</vt:lpstr>
      <vt:lpstr>Hazards</vt:lpstr>
      <vt:lpstr>                   P 4.10</vt:lpstr>
      <vt:lpstr>P14   Control Hazards</vt:lpstr>
      <vt:lpstr>PowerPoint Presentation</vt:lpstr>
      <vt:lpstr>  Identify the data hazards</vt:lpstr>
      <vt:lpstr>PowerPoint Presentation</vt:lpstr>
      <vt:lpstr>Dependencies &amp; Forwarding</vt:lpstr>
      <vt:lpstr>Detecting the Need to Forward</vt:lpstr>
      <vt:lpstr>Forwarding Conditions</vt:lpstr>
      <vt:lpstr>Load-Use Hazard Detection</vt:lpstr>
      <vt:lpstr>Datapath with Hazard Detection</vt:lpstr>
      <vt:lpstr>Branch Prediction</vt:lpstr>
      <vt:lpstr>More-Realistic Branch Prediction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2015-08-24T13:07:56Z</dcterms:created>
  <dcterms:modified xsi:type="dcterms:W3CDTF">2015-12-02T20:51:52Z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