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4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5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6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17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92.xml" ContentType="application/vnd.openxmlformats-officedocument.presentationml.tags+xml"/>
  <Override PartName="/ppt/notesSlides/notesSlide20.xml" ContentType="application/vnd.openxmlformats-officedocument.presentationml.notesSlid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24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25.xml" ContentType="application/vnd.openxmlformats-officedocument.presentationml.notesSlide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26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27.xml" ContentType="application/vnd.openxmlformats-officedocument.presentationml.notesSlid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notesSlides/notesSlide28.xml" ContentType="application/vnd.openxmlformats-officedocument.presentationml.notesSlide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notesSlides/notesSlide29.xml" ContentType="application/vnd.openxmlformats-officedocument.presentationml.notesSlide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notesSlides/notesSlide30.xml" ContentType="application/vnd.openxmlformats-officedocument.presentationml.notesSlide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notesSlides/notesSlide34.xml" ContentType="application/vnd.openxmlformats-officedocument.presentationml.notesSlide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notesSlides/notesSlide35.xml" ContentType="application/vnd.openxmlformats-officedocument.presentationml.notesSlide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notesSlides/notesSlide36.xml" ContentType="application/vnd.openxmlformats-officedocument.presentationml.notesSlide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tags/tag161.xml" ContentType="application/vnd.openxmlformats-officedocument.presentationml.tags+xml"/>
  <Override PartName="/ppt/notesSlides/notesSlide43.xml" ContentType="application/vnd.openxmlformats-officedocument.presentationml.notesSlide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notesSlides/notesSlide44.xml" ContentType="application/vnd.openxmlformats-officedocument.presentationml.notesSlide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notesSlides/notesSlide45.xml" ContentType="application/vnd.openxmlformats-officedocument.presentationml.notesSlide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notesSlides/notesSlide46.xml" ContentType="application/vnd.openxmlformats-officedocument.presentationml.notesSlide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notesSlides/notesSlide47.xml" ContentType="application/vnd.openxmlformats-officedocument.presentationml.notesSlide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notesSlides/notesSlide48.xml" ContentType="application/vnd.openxmlformats-officedocument.presentationml.notesSlide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notesSlides/notesSlide49.xml" ContentType="application/vnd.openxmlformats-officedocument.presentationml.notesSlide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notesSlides/notesSlide50.xml" ContentType="application/vnd.openxmlformats-officedocument.presentationml.notesSlide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notesSlides/notesSlide51.xml" ContentType="application/vnd.openxmlformats-officedocument.presentationml.notesSlide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notesSlides/notesSlide52.xml" ContentType="application/vnd.openxmlformats-officedocument.presentationml.notesSlide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notesSlides/notesSlide53.xml" ContentType="application/vnd.openxmlformats-officedocument.presentationml.notesSlide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notesSlides/notesSlide54.xml" ContentType="application/vnd.openxmlformats-officedocument.presentationml.notesSlide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tags/tag1070.xml" ContentType="application/vnd.openxmlformats-officedocument.presentationml.tags+xml"/>
  <Override PartName="/ppt/tags/tag1100.xml" ContentType="application/vnd.openxmlformats-officedocument.presentationml.tags+xml"/>
  <Override PartName="/ppt/tags/tag111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87"/>
  </p:notesMasterIdLst>
  <p:handoutMasterIdLst>
    <p:handoutMasterId r:id="rId88"/>
  </p:handoutMasterIdLst>
  <p:sldIdLst>
    <p:sldId id="270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50" r:id="rId31"/>
    <p:sldId id="301" r:id="rId32"/>
    <p:sldId id="302" r:id="rId33"/>
    <p:sldId id="303" r:id="rId34"/>
    <p:sldId id="304" r:id="rId35"/>
    <p:sldId id="305" r:id="rId36"/>
    <p:sldId id="306" r:id="rId37"/>
    <p:sldId id="308" r:id="rId38"/>
    <p:sldId id="309" r:id="rId39"/>
    <p:sldId id="310" r:id="rId40"/>
    <p:sldId id="311" r:id="rId41"/>
    <p:sldId id="312" r:id="rId42"/>
    <p:sldId id="313" r:id="rId43"/>
    <p:sldId id="314" r:id="rId44"/>
    <p:sldId id="315" r:id="rId45"/>
    <p:sldId id="316" r:id="rId46"/>
    <p:sldId id="317" r:id="rId47"/>
    <p:sldId id="318" r:id="rId48"/>
    <p:sldId id="319" r:id="rId49"/>
    <p:sldId id="320" r:id="rId50"/>
    <p:sldId id="321" r:id="rId51"/>
    <p:sldId id="322" r:id="rId52"/>
    <p:sldId id="323" r:id="rId53"/>
    <p:sldId id="376" r:id="rId54"/>
    <p:sldId id="324" r:id="rId55"/>
    <p:sldId id="325" r:id="rId56"/>
    <p:sldId id="326" r:id="rId57"/>
    <p:sldId id="327" r:id="rId58"/>
    <p:sldId id="328" r:id="rId59"/>
    <p:sldId id="329" r:id="rId60"/>
    <p:sldId id="333" r:id="rId61"/>
    <p:sldId id="351" r:id="rId62"/>
    <p:sldId id="352" r:id="rId63"/>
    <p:sldId id="353" r:id="rId64"/>
    <p:sldId id="370" r:id="rId65"/>
    <p:sldId id="355" r:id="rId66"/>
    <p:sldId id="356" r:id="rId67"/>
    <p:sldId id="357" r:id="rId68"/>
    <p:sldId id="371" r:id="rId69"/>
    <p:sldId id="358" r:id="rId70"/>
    <p:sldId id="372" r:id="rId71"/>
    <p:sldId id="373" r:id="rId72"/>
    <p:sldId id="374" r:id="rId73"/>
    <p:sldId id="375" r:id="rId74"/>
    <p:sldId id="368" r:id="rId75"/>
    <p:sldId id="334" r:id="rId76"/>
    <p:sldId id="335" r:id="rId77"/>
    <p:sldId id="336" r:id="rId78"/>
    <p:sldId id="377" r:id="rId79"/>
    <p:sldId id="378" r:id="rId80"/>
    <p:sldId id="379" r:id="rId81"/>
    <p:sldId id="380" r:id="rId82"/>
    <p:sldId id="344" r:id="rId83"/>
    <p:sldId id="345" r:id="rId84"/>
    <p:sldId id="346" r:id="rId85"/>
    <p:sldId id="348" r:id="rId8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A70091A-3AA1-4766-ABCF-8F866D66486C}">
          <p14:sldIdLst>
            <p14:sldId id="270"/>
          </p14:sldIdLst>
        </p14:section>
        <p14:section name="Untitled Section" id="{7D060FB0-24ED-4F32-A565-7F8E61073F2D}">
          <p14:sldIdLst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50"/>
            <p14:sldId id="301"/>
            <p14:sldId id="302"/>
            <p14:sldId id="303"/>
            <p14:sldId id="304"/>
            <p14:sldId id="305"/>
            <p14:sldId id="306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76"/>
            <p14:sldId id="324"/>
            <p14:sldId id="325"/>
            <p14:sldId id="326"/>
            <p14:sldId id="327"/>
            <p14:sldId id="328"/>
            <p14:sldId id="329"/>
            <p14:sldId id="333"/>
            <p14:sldId id="351"/>
            <p14:sldId id="352"/>
            <p14:sldId id="353"/>
            <p14:sldId id="370"/>
            <p14:sldId id="355"/>
            <p14:sldId id="356"/>
            <p14:sldId id="357"/>
            <p14:sldId id="371"/>
            <p14:sldId id="358"/>
            <p14:sldId id="372"/>
            <p14:sldId id="373"/>
            <p14:sldId id="374"/>
            <p14:sldId id="375"/>
            <p14:sldId id="368"/>
            <p14:sldId id="334"/>
            <p14:sldId id="335"/>
            <p14:sldId id="336"/>
            <p14:sldId id="377"/>
            <p14:sldId id="378"/>
            <p14:sldId id="379"/>
            <p14:sldId id="380"/>
            <p14:sldId id="344"/>
            <p14:sldId id="345"/>
            <p14:sldId id="346"/>
            <p14:sldId id="3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 showGuides="1">
      <p:cViewPr>
        <p:scale>
          <a:sx n="95" d="100"/>
          <a:sy n="95" d="100"/>
        </p:scale>
        <p:origin x="432" y="4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8663C6B-8E39-4D4D-AD81-C7B81887CAA0}" type="datetime4">
              <a:rPr lang="en-US" altLang="en-US" smtClean="0">
                <a:latin typeface="Times New Roman" panose="02020603050405020304" pitchFamily="18" charset="0"/>
              </a:rPr>
              <a:pPr/>
              <a:t>October 5,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C3237B0-C121-47A7-9E27-CC1258AA16E6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326625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 err="1" smtClean="0"/>
              <a:t>takeway</a:t>
            </a:r>
            <a:r>
              <a:rPr lang="en-US" baseline="0" dirty="0" err="1" smtClean="0"/>
              <a:t>s</a:t>
            </a:r>
            <a:r>
              <a:rPr lang="en-US" baseline="0" dirty="0" smtClean="0"/>
              <a:t> at end of a block.  Possibly build on takeaways throughout lecture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4D94F-AF2A-4900-812D-72EEE052D4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68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11163" y="700088"/>
            <a:ext cx="6200775" cy="34893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584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808" y="4422133"/>
            <a:ext cx="5146921" cy="418355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227" tIns="46115" rIns="92227" bIns="46115"/>
          <a:lstStyle/>
          <a:p>
            <a:r>
              <a:rPr lang="en-US" dirty="0" smtClean="0"/>
              <a:t>Flash Drives</a:t>
            </a:r>
          </a:p>
          <a:p>
            <a:r>
              <a:rPr lang="en-US" dirty="0" smtClean="0"/>
              <a:t>Create truth table of AND or </a:t>
            </a:r>
            <a:r>
              <a:rPr lang="en-US" dirty="0" err="1" smtClean="0"/>
              <a:t>OR</a:t>
            </a:r>
            <a:r>
              <a:rPr lang="en-US" dirty="0" smtClean="0"/>
              <a:t>: </a:t>
            </a:r>
            <a:r>
              <a:rPr lang="en-US" smtClean="0"/>
              <a:t>state what they 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618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11163" y="700088"/>
            <a:ext cx="6200775" cy="34893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584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808" y="4422133"/>
            <a:ext cx="5146921" cy="418355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227" tIns="46115" rIns="92227" bIns="46115"/>
          <a:lstStyle/>
          <a:p>
            <a:r>
              <a:rPr lang="en-US" dirty="0" smtClean="0"/>
              <a:t>Flash Drives</a:t>
            </a:r>
          </a:p>
          <a:p>
            <a:r>
              <a:rPr lang="en-US" dirty="0" smtClean="0"/>
              <a:t>Create truth table of AND or </a:t>
            </a:r>
            <a:r>
              <a:rPr lang="en-US" dirty="0" err="1" smtClean="0"/>
              <a:t>OR</a:t>
            </a:r>
            <a:r>
              <a:rPr lang="en-US" dirty="0" smtClean="0"/>
              <a:t>: state what they do</a:t>
            </a:r>
          </a:p>
          <a:p>
            <a:endParaRPr lang="en-US" dirty="0" smtClean="0"/>
          </a:p>
          <a:p>
            <a:r>
              <a:rPr lang="en-US" dirty="0" smtClean="0"/>
              <a:t>Did you know? Logic gates allow the computer to do things such as add, divide, multiply, do simple yes and no reasoning in certain situations along with other things.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1763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11163" y="700088"/>
            <a:ext cx="6200775" cy="34893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584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808" y="4422133"/>
            <a:ext cx="5146921" cy="418355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227" tIns="46115" rIns="92227" bIns="46115"/>
          <a:lstStyle/>
          <a:p>
            <a:r>
              <a:rPr lang="en-US" dirty="0" smtClean="0"/>
              <a:t>Flash Drives</a:t>
            </a:r>
          </a:p>
          <a:p>
            <a:r>
              <a:rPr lang="en-US" dirty="0" smtClean="0"/>
              <a:t>Create truth table of AND or </a:t>
            </a:r>
            <a:r>
              <a:rPr lang="en-US" dirty="0" err="1" smtClean="0"/>
              <a:t>OR</a:t>
            </a:r>
            <a:r>
              <a:rPr lang="en-US" dirty="0" smtClean="0"/>
              <a:t>: state what they do</a:t>
            </a:r>
          </a:p>
          <a:p>
            <a:endParaRPr lang="en-US" dirty="0" smtClean="0"/>
          </a:p>
          <a:p>
            <a:r>
              <a:rPr lang="en-US" dirty="0" smtClean="0"/>
              <a:t>Did you know? Logic gates allow the computer to do things such as add, divide, multiply, do simple yes and no reasoning in certain situations along with other things.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5285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Fill</a:t>
            </a:r>
            <a:r>
              <a:rPr lang="en-US" baseline="0" dirty="0" smtClean="0"/>
              <a:t> out table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Put, NOT, AND, OR labels in box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4D94F-AF2A-4900-812D-72EEE052D4B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593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Fill</a:t>
            </a:r>
            <a:r>
              <a:rPr lang="en-US" baseline="0" dirty="0" smtClean="0"/>
              <a:t> out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4D94F-AF2A-4900-812D-72EEE052D4B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515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Fill</a:t>
            </a:r>
            <a:r>
              <a:rPr lang="en-US" baseline="0" dirty="0" smtClean="0"/>
              <a:t> out table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Remove instructions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4D94F-AF2A-4900-812D-72EEE052D4B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690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Fill</a:t>
            </a:r>
            <a:r>
              <a:rPr lang="en-US" baseline="0" dirty="0" smtClean="0"/>
              <a:t> out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4D94F-AF2A-4900-812D-72EEE052D4B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642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Fill</a:t>
            </a:r>
            <a:r>
              <a:rPr lang="en-US" baseline="0" dirty="0" smtClean="0"/>
              <a:t> out table</a:t>
            </a:r>
          </a:p>
          <a:p>
            <a:r>
              <a:rPr lang="en-US" baseline="0" dirty="0" smtClean="0"/>
              <a:t>Ask rows in audience to fill in different rows of </a:t>
            </a:r>
            <a:r>
              <a:rPr lang="en-US" baseline="0" dirty="0" err="1" smtClean="0"/>
              <a:t>tabel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4D94F-AF2A-4900-812D-72EEE052D4B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443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3206" indent="-233206">
              <a:buAutoNum type="arabicParenR"/>
            </a:pPr>
            <a:r>
              <a:rPr lang="en-US" dirty="0" smtClean="0"/>
              <a:t>Can get logic circuit from truth table</a:t>
            </a:r>
          </a:p>
          <a:p>
            <a:pPr marL="233206" indent="-233206">
              <a:buAutoNum type="arabicParenR"/>
            </a:pPr>
            <a:r>
              <a:rPr lang="en-US" dirty="0" smtClean="0"/>
              <a:t>Minimize</a:t>
            </a:r>
            <a:r>
              <a:rPr lang="en-US" baseline="0" dirty="0" smtClean="0"/>
              <a:t> logic circuit through algebraic reductions or </a:t>
            </a:r>
            <a:r>
              <a:rPr lang="en-US" baseline="0" dirty="0" err="1" smtClean="0"/>
              <a:t>Karnaugh</a:t>
            </a:r>
            <a:r>
              <a:rPr lang="en-US" baseline="0" dirty="0" smtClean="0"/>
              <a:t> Maps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4D94F-AF2A-4900-812D-72EEE052D4B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39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1207097" y="700341"/>
            <a:ext cx="4607386" cy="348937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8236" tIns="44118" rIns="88236" bIns="44118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0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02620" y="4422131"/>
            <a:ext cx="5617871" cy="4197406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 smtClean="0">
                <a:latin typeface="Calibri" pitchFamily="34" charset="0"/>
              </a:rPr>
              <a:t>Pictures show the Bombe built by Alan Turing to break the enigma machine ciphers.</a:t>
            </a:r>
          </a:p>
          <a:p>
            <a:r>
              <a:rPr lang="en-US" dirty="0" smtClean="0">
                <a:latin typeface="Calibri" pitchFamily="34" charset="0"/>
              </a:rPr>
              <a:t>They were Fixed-Program Computers came before stored-program computers (general purpose)</a:t>
            </a:r>
          </a:p>
          <a:p>
            <a:r>
              <a:rPr lang="en-US" dirty="0" smtClean="0">
                <a:latin typeface="Calibri" pitchFamily="34" charset="0"/>
              </a:rPr>
              <a:t>The former required re-wiring (e.g. ENIAC took 3 weeks to “re-wire”).</a:t>
            </a:r>
          </a:p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4446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11163" y="700088"/>
            <a:ext cx="6200775" cy="34893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584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808" y="4422133"/>
            <a:ext cx="5146921" cy="418355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227" tIns="46115" rIns="92227" bIns="46115"/>
          <a:lstStyle/>
          <a:p>
            <a:r>
              <a:rPr lang="en-US" dirty="0" smtClean="0"/>
              <a:t>XOR is not a basic Logic</a:t>
            </a:r>
            <a:r>
              <a:rPr lang="en-US" baseline="0" dirty="0" smtClean="0"/>
              <a:t> Gate since it can be created from AND </a:t>
            </a:r>
            <a:r>
              <a:rPr lang="en-US" baseline="0" dirty="0" err="1" smtClean="0"/>
              <a:t>and</a:t>
            </a:r>
            <a:r>
              <a:rPr lang="en-US" baseline="0" dirty="0" smtClean="0"/>
              <a:t> OR gates, but it is often used as a basic Logic 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7070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11163" y="700088"/>
            <a:ext cx="6200775" cy="34893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584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808" y="4422133"/>
            <a:ext cx="5146921" cy="418355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227" tIns="46115" rIns="92227" bIns="46115"/>
          <a:lstStyle/>
          <a:p>
            <a:r>
              <a:rPr lang="en-US" dirty="0" smtClean="0"/>
              <a:t>XOR is not a basic Logic</a:t>
            </a:r>
            <a:r>
              <a:rPr lang="en-US" baseline="0" dirty="0" smtClean="0"/>
              <a:t> Gate since it can be created from AND </a:t>
            </a:r>
            <a:r>
              <a:rPr lang="en-US" baseline="0" dirty="0" err="1" smtClean="0"/>
              <a:t>and</a:t>
            </a:r>
            <a:r>
              <a:rPr lang="en-US" baseline="0" dirty="0" smtClean="0"/>
              <a:t> OR gates, but it is often used as a basic Logic 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4140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11163" y="700088"/>
            <a:ext cx="6200775" cy="34893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584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808" y="4422133"/>
            <a:ext cx="5146921" cy="418355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227" tIns="46115" rIns="92227" bIns="46115"/>
          <a:lstStyle/>
          <a:p>
            <a:r>
              <a:rPr lang="en-US" dirty="0" smtClean="0"/>
              <a:t>Apologize</a:t>
            </a:r>
            <a:r>
              <a:rPr lang="en-US" baseline="0" dirty="0" smtClean="0"/>
              <a:t> that there are three ways to represent the same logic equation</a:t>
            </a:r>
          </a:p>
          <a:p>
            <a:endParaRPr lang="en-US" dirty="0" smtClean="0"/>
          </a:p>
          <a:p>
            <a:r>
              <a:rPr lang="en-US" dirty="0" smtClean="0"/>
              <a:t>XOR is not a basic Logic</a:t>
            </a:r>
            <a:r>
              <a:rPr lang="en-US" baseline="0" dirty="0" smtClean="0"/>
              <a:t> Gate since it can be created from AND </a:t>
            </a:r>
            <a:r>
              <a:rPr lang="en-US" baseline="0" dirty="0" err="1" smtClean="0"/>
              <a:t>and</a:t>
            </a:r>
            <a:r>
              <a:rPr lang="en-US" baseline="0" dirty="0" smtClean="0"/>
              <a:t> OR gates, but it is often used as a basic Logic Operator</a:t>
            </a:r>
          </a:p>
          <a:p>
            <a:r>
              <a:rPr lang="en-US" baseline="0" dirty="0" smtClean="0"/>
              <a:t>AND is “product”</a:t>
            </a:r>
          </a:p>
          <a:p>
            <a:r>
              <a:rPr lang="en-US" baseline="0" dirty="0" smtClean="0"/>
              <a:t>OR is “sum”</a:t>
            </a:r>
          </a:p>
          <a:p>
            <a:r>
              <a:rPr lang="en-US" baseline="0" dirty="0" smtClean="0"/>
              <a:t>Read </a:t>
            </a:r>
            <a:r>
              <a:rPr lang="en-US" baseline="0" dirty="0" err="1" smtClean="0"/>
              <a:t>outloud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050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11163" y="700088"/>
            <a:ext cx="6200775" cy="34893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584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808" y="4422133"/>
            <a:ext cx="5146921" cy="418355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227" tIns="46115" rIns="92227" bIns="46115"/>
          <a:lstStyle/>
          <a:p>
            <a:r>
              <a:rPr lang="en-US" dirty="0" smtClean="0"/>
              <a:t>Apologize</a:t>
            </a:r>
            <a:r>
              <a:rPr lang="en-US" baseline="0" dirty="0" smtClean="0"/>
              <a:t> that there are three ways to represent the same logic equation</a:t>
            </a:r>
          </a:p>
          <a:p>
            <a:endParaRPr lang="en-US" dirty="0" smtClean="0"/>
          </a:p>
          <a:p>
            <a:r>
              <a:rPr lang="en-US" dirty="0" smtClean="0"/>
              <a:t>XOR is not a basic Logic</a:t>
            </a:r>
            <a:r>
              <a:rPr lang="en-US" baseline="0" dirty="0" smtClean="0"/>
              <a:t> Gate since it can be created from AND </a:t>
            </a:r>
            <a:r>
              <a:rPr lang="en-US" baseline="0" dirty="0" err="1" smtClean="0"/>
              <a:t>and</a:t>
            </a:r>
            <a:r>
              <a:rPr lang="en-US" baseline="0" dirty="0" smtClean="0"/>
              <a:t> OR gates, but it is often used as a basic Logic Operator</a:t>
            </a:r>
          </a:p>
          <a:p>
            <a:r>
              <a:rPr lang="en-US" baseline="0" dirty="0" smtClean="0"/>
              <a:t>AND is “product”</a:t>
            </a:r>
          </a:p>
          <a:p>
            <a:r>
              <a:rPr lang="en-US" baseline="0" dirty="0" smtClean="0"/>
              <a:t>OR is “sum”</a:t>
            </a:r>
          </a:p>
          <a:p>
            <a:r>
              <a:rPr lang="en-US" baseline="0" dirty="0" smtClean="0"/>
              <a:t>Read </a:t>
            </a:r>
            <a:r>
              <a:rPr lang="en-US" baseline="0" dirty="0" err="1" smtClean="0"/>
              <a:t>outloud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9438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5538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2620" y="4422135"/>
            <a:ext cx="5617871" cy="4188171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Minimization activity</a:t>
            </a:r>
          </a:p>
          <a:p>
            <a:r>
              <a:rPr lang="en-US" dirty="0" smtClean="0"/>
              <a:t>Maybe use picture to go through</a:t>
            </a:r>
          </a:p>
          <a:p>
            <a:endParaRPr lang="en-US" dirty="0" smtClean="0"/>
          </a:p>
          <a:p>
            <a:r>
              <a:rPr lang="en-US" dirty="0" smtClean="0"/>
              <a:t>Complement a+</a:t>
            </a:r>
            <a:r>
              <a:rPr lang="en-US" dirty="0">
                <a:latin typeface="Calibri" pitchFamily="34" charset="0"/>
                <a:cs typeface="Arial" pitchFamily="34" charset="0"/>
              </a:rPr>
              <a:t>ā</a:t>
            </a:r>
            <a:r>
              <a:rPr lang="en-US" dirty="0" smtClean="0"/>
              <a:t>=1 and a</a:t>
            </a:r>
            <a:r>
              <a:rPr lang="en-US" dirty="0">
                <a:latin typeface="Calibri" pitchFamily="34" charset="0"/>
                <a:cs typeface="Arial" pitchFamily="34" charset="0"/>
              </a:rPr>
              <a:t>ā</a:t>
            </a:r>
            <a:r>
              <a:rPr lang="en-US" dirty="0" smtClean="0"/>
              <a:t>=0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8115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5538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2620" y="4422135"/>
            <a:ext cx="5617871" cy="4188171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Minimization activity</a:t>
            </a:r>
          </a:p>
          <a:p>
            <a:r>
              <a:rPr lang="en-US" dirty="0" smtClean="0"/>
              <a:t>Maybe use picture to go through</a:t>
            </a:r>
          </a:p>
          <a:p>
            <a:endParaRPr lang="en-US" dirty="0" smtClean="0"/>
          </a:p>
          <a:p>
            <a:r>
              <a:rPr lang="en-US" dirty="0" smtClean="0"/>
              <a:t>Complement a+</a:t>
            </a:r>
            <a:r>
              <a:rPr lang="en-US" dirty="0">
                <a:latin typeface="Calibri" pitchFamily="34" charset="0"/>
                <a:cs typeface="Arial" pitchFamily="34" charset="0"/>
              </a:rPr>
              <a:t>ā</a:t>
            </a:r>
            <a:r>
              <a:rPr lang="en-US" dirty="0" smtClean="0"/>
              <a:t>=1 and a</a:t>
            </a:r>
            <a:r>
              <a:rPr lang="en-US" dirty="0">
                <a:latin typeface="Calibri" pitchFamily="34" charset="0"/>
                <a:cs typeface="Arial" pitchFamily="34" charset="0"/>
              </a:rPr>
              <a:t>ā</a:t>
            </a:r>
            <a:r>
              <a:rPr lang="en-US" dirty="0" smtClean="0"/>
              <a:t>=0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7803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5538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02620" y="4422135"/>
                <a:ext cx="5617871" cy="4188171"/>
              </a:xfrm>
              <a:prstGeom prst="rect">
                <a:avLst/>
              </a:prstGeom>
            </p:spPr>
            <p:txBody>
              <a:bodyPr/>
              <a:lstStyle/>
              <a:p>
                <a:r>
                  <a:rPr lang="en-US" dirty="0" smtClean="0"/>
                  <a:t>Minimization activity</a:t>
                </a:r>
              </a:p>
              <a:p>
                <a:r>
                  <a:rPr lang="en-US" dirty="0" smtClean="0"/>
                  <a:t>Maybe use picture to go through</a:t>
                </a:r>
              </a:p>
              <a:p>
                <a:endParaRPr lang="en-US" dirty="0" smtClean="0"/>
              </a:p>
              <a:p>
                <a:pPr marL="0" lvl="1" defTabSz="932822"/>
                <a:r>
                  <a:rPr lang="en-US" dirty="0" smtClean="0"/>
                  <a:t>De</a:t>
                </a:r>
                <a:r>
                  <a:rPr lang="en-US" baseline="0" dirty="0" smtClean="0"/>
                  <a:t> Morgan’s Law: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3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accPr>
                      <m:e>
                        <m:r>
                          <a:rPr lang="en-US" sz="3300">
                            <a:latin typeface="Cambria Math"/>
                            <a:cs typeface="Arial" pitchFamily="34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300">
                            <a:latin typeface="Cambria Math"/>
                            <a:cs typeface="Arial" pitchFamily="34" charset="0"/>
                          </a:rPr>
                          <m:t>a</m:t>
                        </m:r>
                        <m:r>
                          <a:rPr lang="en-US" sz="3300">
                            <a:latin typeface="Cambria Math"/>
                            <a:cs typeface="Arial" pitchFamily="34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3300">
                            <a:latin typeface="Cambria Math"/>
                            <a:cs typeface="Arial" pitchFamily="34" charset="0"/>
                          </a:rPr>
                          <m:t>b</m:t>
                        </m:r>
                        <m:r>
                          <a:rPr lang="en-US" sz="3300">
                            <a:latin typeface="Cambria Math"/>
                            <a:cs typeface="Arial" pitchFamily="34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sz="3300" dirty="0">
                    <a:latin typeface="Calibri" pitchFamily="34" charset="0"/>
                    <a:cs typeface="Arial" pitchFamily="34" charset="0"/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3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3300">
                            <a:latin typeface="Cambria Math"/>
                            <a:cs typeface="Arial" pitchFamily="34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sz="3300" dirty="0">
                    <a:latin typeface="Calibri" pitchFamily="34" charset="0"/>
                    <a:cs typeface="Arial" pitchFamily="34" charset="0"/>
                  </a:rPr>
                  <a:t> ∙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300" i="1" dirty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3300" dirty="0">
                            <a:latin typeface="Cambria Math"/>
                            <a:cs typeface="Arial" pitchFamily="34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sz="3300" dirty="0">
                    <a:latin typeface="Calibri" pitchFamily="34" charset="0"/>
                    <a:cs typeface="Arial" pitchFamily="34" charset="0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3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accPr>
                      <m:e>
                        <m:r>
                          <a:rPr lang="en-US" sz="3300">
                            <a:latin typeface="Cambria Math"/>
                            <a:cs typeface="Arial" pitchFamily="34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300">
                            <a:latin typeface="Cambria Math"/>
                            <a:cs typeface="Arial" pitchFamily="34" charset="0"/>
                          </a:rPr>
                          <m:t>a</m:t>
                        </m:r>
                        <m:r>
                          <a:rPr lang="en-US" sz="3300">
                            <a:latin typeface="Cambria Math"/>
                            <a:cs typeface="Arial" pitchFamily="34" charset="0"/>
                          </a:rPr>
                          <m:t> ∙</m:t>
                        </m:r>
                        <m:r>
                          <m:rPr>
                            <m:sty m:val="p"/>
                          </m:rPr>
                          <a:rPr lang="en-US" sz="3300">
                            <a:latin typeface="Cambria Math"/>
                            <a:cs typeface="Arial" pitchFamily="34" charset="0"/>
                          </a:rPr>
                          <m:t>b</m:t>
                        </m:r>
                        <m:r>
                          <a:rPr lang="en-US" sz="3300">
                            <a:latin typeface="Cambria Math"/>
                            <a:cs typeface="Arial" pitchFamily="34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sz="3300" dirty="0">
                    <a:latin typeface="Calibri" pitchFamily="34" charset="0"/>
                    <a:cs typeface="Arial" pitchFamily="34" charset="0"/>
                  </a:rPr>
                  <a:t> 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3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3300">
                            <a:latin typeface="Cambria Math"/>
                            <a:cs typeface="Arial" pitchFamily="34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sz="3300" dirty="0">
                    <a:latin typeface="Calibri" pitchFamily="34" charset="0"/>
                    <a:cs typeface="Arial" pitchFamily="34" charset="0"/>
                  </a:rPr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3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3300">
                            <a:latin typeface="Cambria Math"/>
                            <a:cs typeface="Arial" pitchFamily="34" charset="0"/>
                          </a:rPr>
                          <m:t>b</m:t>
                        </m:r>
                      </m:e>
                    </m:acc>
                  </m:oMath>
                </a14:m>
                <a:endParaRPr lang="en-US" sz="3300" dirty="0">
                  <a:latin typeface="Calibri" pitchFamily="34" charset="0"/>
                  <a:cs typeface="Arial" pitchFamily="34" charset="0"/>
                </a:endParaRPr>
              </a:p>
              <a:p>
                <a:pPr marL="0" lvl="1" defTabSz="932822"/>
                <a:endParaRPr lang="en-US" sz="3300" dirty="0">
                  <a:latin typeface="Calibri" pitchFamily="34" charset="0"/>
                  <a:cs typeface="Arial" pitchFamily="34" charset="0"/>
                </a:endParaRP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31839" y="4560889"/>
                <a:ext cx="5851525" cy="4319587"/>
              </a:xfrm>
              <a:prstGeom prst="rect">
                <a:avLst/>
              </a:prstGeom>
            </p:spPr>
            <p:txBody>
              <a:bodyPr/>
              <a:lstStyle/>
              <a:p>
                <a:r>
                  <a:rPr lang="en-US" dirty="0" smtClean="0"/>
                  <a:t>Minimization activity</a:t>
                </a:r>
              </a:p>
              <a:p>
                <a:r>
                  <a:rPr lang="en-US" dirty="0" smtClean="0"/>
                  <a:t>Maybe use picture to go through</a:t>
                </a:r>
              </a:p>
              <a:p>
                <a:endParaRPr lang="en-US" dirty="0" smtClean="0"/>
              </a:p>
              <a:p>
                <a:pPr marL="0" lvl="1" defTabSz="966612"/>
                <a:r>
                  <a:rPr lang="en-US" dirty="0" smtClean="0"/>
                  <a:t>De</a:t>
                </a:r>
                <a:r>
                  <a:rPr lang="en-US" baseline="0" dirty="0" smtClean="0"/>
                  <a:t> Morgan’s Law: </a:t>
                </a:r>
                <a:r>
                  <a:rPr lang="en-US" sz="3400" i="0">
                    <a:latin typeface="Cambria Math"/>
                    <a:cs typeface="Arial" pitchFamily="34" charset="0"/>
                  </a:rPr>
                  <a:t>((a+b)) ̅</a:t>
                </a:r>
                <a:r>
                  <a:rPr lang="en-US" sz="3400" dirty="0">
                    <a:latin typeface="Calibri" pitchFamily="34" charset="0"/>
                    <a:cs typeface="Arial" pitchFamily="34" charset="0"/>
                  </a:rPr>
                  <a:t> = </a:t>
                </a:r>
                <a:r>
                  <a:rPr lang="en-US" sz="3400" i="0">
                    <a:latin typeface="Cambria Math"/>
                    <a:cs typeface="Arial" pitchFamily="34" charset="0"/>
                  </a:rPr>
                  <a:t>a ̅</a:t>
                </a:r>
                <a:r>
                  <a:rPr lang="en-US" sz="3400" dirty="0">
                    <a:latin typeface="Calibri" pitchFamily="34" charset="0"/>
                    <a:cs typeface="Arial" pitchFamily="34" charset="0"/>
                  </a:rPr>
                  <a:t> ∙ </a:t>
                </a:r>
                <a:r>
                  <a:rPr lang="en-US" sz="3400" i="0" dirty="0">
                    <a:latin typeface="Cambria Math"/>
                    <a:cs typeface="Arial" pitchFamily="34" charset="0"/>
                  </a:rPr>
                  <a:t>b ̅</a:t>
                </a:r>
                <a:r>
                  <a:rPr lang="en-US" sz="3400" dirty="0">
                    <a:latin typeface="Calibri" pitchFamily="34" charset="0"/>
                    <a:cs typeface="Arial" pitchFamily="34" charset="0"/>
                  </a:rPr>
                  <a:t> and </a:t>
                </a:r>
                <a:r>
                  <a:rPr lang="en-US" sz="3400" i="0">
                    <a:latin typeface="Cambria Math"/>
                    <a:cs typeface="Arial" pitchFamily="34" charset="0"/>
                  </a:rPr>
                  <a:t>((a ∙b)) ̅</a:t>
                </a:r>
                <a:r>
                  <a:rPr lang="en-US" sz="3400" dirty="0">
                    <a:latin typeface="Calibri" pitchFamily="34" charset="0"/>
                    <a:cs typeface="Arial" pitchFamily="34" charset="0"/>
                  </a:rPr>
                  <a:t>  = </a:t>
                </a:r>
                <a:r>
                  <a:rPr lang="en-US" sz="3400" i="0">
                    <a:latin typeface="Cambria Math"/>
                    <a:cs typeface="Arial" pitchFamily="34" charset="0"/>
                  </a:rPr>
                  <a:t>a ̅</a:t>
                </a:r>
                <a:r>
                  <a:rPr lang="en-US" sz="3400" dirty="0">
                    <a:latin typeface="Calibri" pitchFamily="34" charset="0"/>
                    <a:cs typeface="Arial" pitchFamily="34" charset="0"/>
                  </a:rPr>
                  <a:t> + </a:t>
                </a:r>
                <a:r>
                  <a:rPr lang="en-US" sz="3400" i="0">
                    <a:latin typeface="Cambria Math"/>
                    <a:cs typeface="Arial" pitchFamily="34" charset="0"/>
                  </a:rPr>
                  <a:t>b</a:t>
                </a:r>
                <a:r>
                  <a:rPr lang="en-US" sz="3400" i="0">
                    <a:latin typeface="Cambria Math"/>
                    <a:cs typeface="Arial" pitchFamily="34" charset="0"/>
                  </a:rPr>
                  <a:t> ̅</a:t>
                </a:r>
                <a:endParaRPr lang="en-US" sz="3400" dirty="0">
                  <a:latin typeface="Calibri" pitchFamily="34" charset="0"/>
                  <a:cs typeface="Arial" pitchFamily="34" charset="0"/>
                </a:endParaRPr>
              </a:p>
              <a:p>
                <a:pPr marL="0" lvl="1" defTabSz="966612"/>
                <a:endParaRPr lang="en-US" sz="3400" dirty="0">
                  <a:latin typeface="Calibri" pitchFamily="34" charset="0"/>
                  <a:cs typeface="Arial" pitchFamily="34" charset="0"/>
                </a:endParaRPr>
              </a:p>
              <a:p>
                <a:endParaRPr lang="en-US" dirty="0" smtClean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30051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5538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02620" y="4422135"/>
                <a:ext cx="5617871" cy="4188171"/>
              </a:xfrm>
              <a:prstGeom prst="rect">
                <a:avLst/>
              </a:prstGeom>
            </p:spPr>
            <p:txBody>
              <a:bodyPr/>
              <a:lstStyle/>
              <a:p>
                <a:r>
                  <a:rPr lang="en-US" dirty="0" smtClean="0"/>
                  <a:t>Minimization activity</a:t>
                </a:r>
              </a:p>
              <a:p>
                <a:r>
                  <a:rPr lang="en-US" dirty="0" smtClean="0"/>
                  <a:t>Maybe use picture to go through</a:t>
                </a:r>
              </a:p>
              <a:p>
                <a:endParaRPr lang="en-US" dirty="0" smtClean="0"/>
              </a:p>
              <a:p>
                <a:pPr marL="0" lvl="1" defTabSz="932822"/>
                <a:r>
                  <a:rPr lang="en-US" dirty="0" smtClean="0"/>
                  <a:t>De</a:t>
                </a:r>
                <a:r>
                  <a:rPr lang="en-US" baseline="0" dirty="0" smtClean="0"/>
                  <a:t> Morgan’s Law: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3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accPr>
                      <m:e>
                        <m:r>
                          <a:rPr lang="en-US" sz="3300">
                            <a:latin typeface="Cambria Math"/>
                            <a:cs typeface="Arial" pitchFamily="34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300">
                            <a:latin typeface="Cambria Math"/>
                            <a:cs typeface="Arial" pitchFamily="34" charset="0"/>
                          </a:rPr>
                          <m:t>a</m:t>
                        </m:r>
                        <m:r>
                          <a:rPr lang="en-US" sz="3300">
                            <a:latin typeface="Cambria Math"/>
                            <a:cs typeface="Arial" pitchFamily="34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3300">
                            <a:latin typeface="Cambria Math"/>
                            <a:cs typeface="Arial" pitchFamily="34" charset="0"/>
                          </a:rPr>
                          <m:t>b</m:t>
                        </m:r>
                        <m:r>
                          <a:rPr lang="en-US" sz="3300">
                            <a:latin typeface="Cambria Math"/>
                            <a:cs typeface="Arial" pitchFamily="34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sz="3300" dirty="0">
                    <a:latin typeface="Calibri" pitchFamily="34" charset="0"/>
                    <a:cs typeface="Arial" pitchFamily="34" charset="0"/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3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3300">
                            <a:latin typeface="Cambria Math"/>
                            <a:cs typeface="Arial" pitchFamily="34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sz="3300" dirty="0">
                    <a:latin typeface="Calibri" pitchFamily="34" charset="0"/>
                    <a:cs typeface="Arial" pitchFamily="34" charset="0"/>
                  </a:rPr>
                  <a:t> ∙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300" i="1" dirty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3300" dirty="0">
                            <a:latin typeface="Cambria Math"/>
                            <a:cs typeface="Arial" pitchFamily="34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sz="3300" dirty="0">
                    <a:latin typeface="Calibri" pitchFamily="34" charset="0"/>
                    <a:cs typeface="Arial" pitchFamily="34" charset="0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3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accPr>
                      <m:e>
                        <m:r>
                          <a:rPr lang="en-US" sz="3300">
                            <a:latin typeface="Cambria Math"/>
                            <a:cs typeface="Arial" pitchFamily="34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300">
                            <a:latin typeface="Cambria Math"/>
                            <a:cs typeface="Arial" pitchFamily="34" charset="0"/>
                          </a:rPr>
                          <m:t>a</m:t>
                        </m:r>
                        <m:r>
                          <a:rPr lang="en-US" sz="3300">
                            <a:latin typeface="Cambria Math"/>
                            <a:cs typeface="Arial" pitchFamily="34" charset="0"/>
                          </a:rPr>
                          <m:t> ∙</m:t>
                        </m:r>
                        <m:r>
                          <m:rPr>
                            <m:sty m:val="p"/>
                          </m:rPr>
                          <a:rPr lang="en-US" sz="3300">
                            <a:latin typeface="Cambria Math"/>
                            <a:cs typeface="Arial" pitchFamily="34" charset="0"/>
                          </a:rPr>
                          <m:t>b</m:t>
                        </m:r>
                        <m:r>
                          <a:rPr lang="en-US" sz="3300">
                            <a:latin typeface="Cambria Math"/>
                            <a:cs typeface="Arial" pitchFamily="34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sz="3300" dirty="0">
                    <a:latin typeface="Calibri" pitchFamily="34" charset="0"/>
                    <a:cs typeface="Arial" pitchFamily="34" charset="0"/>
                  </a:rPr>
                  <a:t> 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3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3300">
                            <a:latin typeface="Cambria Math"/>
                            <a:cs typeface="Arial" pitchFamily="34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sz="3300" dirty="0">
                    <a:latin typeface="Calibri" pitchFamily="34" charset="0"/>
                    <a:cs typeface="Arial" pitchFamily="34" charset="0"/>
                  </a:rPr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3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3300">
                            <a:latin typeface="Cambria Math"/>
                            <a:cs typeface="Arial" pitchFamily="34" charset="0"/>
                          </a:rPr>
                          <m:t>b</m:t>
                        </m:r>
                      </m:e>
                    </m:acc>
                  </m:oMath>
                </a14:m>
                <a:endParaRPr lang="en-US" sz="3300" dirty="0">
                  <a:latin typeface="Calibri" pitchFamily="34" charset="0"/>
                  <a:cs typeface="Arial" pitchFamily="34" charset="0"/>
                </a:endParaRPr>
              </a:p>
              <a:p>
                <a:pPr marL="0" lvl="1" defTabSz="932822"/>
                <a:endParaRPr lang="en-US" sz="3300" dirty="0">
                  <a:latin typeface="Calibri" pitchFamily="34" charset="0"/>
                  <a:cs typeface="Arial" pitchFamily="34" charset="0"/>
                </a:endParaRP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31839" y="4560889"/>
                <a:ext cx="5851525" cy="4319587"/>
              </a:xfrm>
              <a:prstGeom prst="rect">
                <a:avLst/>
              </a:prstGeom>
            </p:spPr>
            <p:txBody>
              <a:bodyPr/>
              <a:lstStyle/>
              <a:p>
                <a:r>
                  <a:rPr lang="en-US" dirty="0" smtClean="0"/>
                  <a:t>Minimization activity</a:t>
                </a:r>
              </a:p>
              <a:p>
                <a:r>
                  <a:rPr lang="en-US" dirty="0" smtClean="0"/>
                  <a:t>Maybe use picture to go through</a:t>
                </a:r>
              </a:p>
              <a:p>
                <a:endParaRPr lang="en-US" dirty="0" smtClean="0"/>
              </a:p>
              <a:p>
                <a:pPr marL="0" lvl="1" defTabSz="966612"/>
                <a:r>
                  <a:rPr lang="en-US" dirty="0" smtClean="0"/>
                  <a:t>De</a:t>
                </a:r>
                <a:r>
                  <a:rPr lang="en-US" baseline="0" dirty="0" smtClean="0"/>
                  <a:t> Morgan’s Law: </a:t>
                </a:r>
                <a:r>
                  <a:rPr lang="en-US" sz="3400" i="0">
                    <a:latin typeface="Cambria Math"/>
                    <a:cs typeface="Arial" pitchFamily="34" charset="0"/>
                  </a:rPr>
                  <a:t>((a+b)) ̅</a:t>
                </a:r>
                <a:r>
                  <a:rPr lang="en-US" sz="3400" dirty="0">
                    <a:latin typeface="Calibri" pitchFamily="34" charset="0"/>
                    <a:cs typeface="Arial" pitchFamily="34" charset="0"/>
                  </a:rPr>
                  <a:t> = </a:t>
                </a:r>
                <a:r>
                  <a:rPr lang="en-US" sz="3400" i="0">
                    <a:latin typeface="Cambria Math"/>
                    <a:cs typeface="Arial" pitchFamily="34" charset="0"/>
                  </a:rPr>
                  <a:t>a ̅</a:t>
                </a:r>
                <a:r>
                  <a:rPr lang="en-US" sz="3400" dirty="0">
                    <a:latin typeface="Calibri" pitchFamily="34" charset="0"/>
                    <a:cs typeface="Arial" pitchFamily="34" charset="0"/>
                  </a:rPr>
                  <a:t> ∙ </a:t>
                </a:r>
                <a:r>
                  <a:rPr lang="en-US" sz="3400" i="0" dirty="0">
                    <a:latin typeface="Cambria Math"/>
                    <a:cs typeface="Arial" pitchFamily="34" charset="0"/>
                  </a:rPr>
                  <a:t>b ̅</a:t>
                </a:r>
                <a:r>
                  <a:rPr lang="en-US" sz="3400" dirty="0">
                    <a:latin typeface="Calibri" pitchFamily="34" charset="0"/>
                    <a:cs typeface="Arial" pitchFamily="34" charset="0"/>
                  </a:rPr>
                  <a:t> and </a:t>
                </a:r>
                <a:r>
                  <a:rPr lang="en-US" sz="3400" i="0">
                    <a:latin typeface="Cambria Math"/>
                    <a:cs typeface="Arial" pitchFamily="34" charset="0"/>
                  </a:rPr>
                  <a:t>((a ∙b)) ̅</a:t>
                </a:r>
                <a:r>
                  <a:rPr lang="en-US" sz="3400" dirty="0">
                    <a:latin typeface="Calibri" pitchFamily="34" charset="0"/>
                    <a:cs typeface="Arial" pitchFamily="34" charset="0"/>
                  </a:rPr>
                  <a:t>  = </a:t>
                </a:r>
                <a:r>
                  <a:rPr lang="en-US" sz="3400" i="0">
                    <a:latin typeface="Cambria Math"/>
                    <a:cs typeface="Arial" pitchFamily="34" charset="0"/>
                  </a:rPr>
                  <a:t>a ̅</a:t>
                </a:r>
                <a:r>
                  <a:rPr lang="en-US" sz="3400" dirty="0">
                    <a:latin typeface="Calibri" pitchFamily="34" charset="0"/>
                    <a:cs typeface="Arial" pitchFamily="34" charset="0"/>
                  </a:rPr>
                  <a:t> + </a:t>
                </a:r>
                <a:r>
                  <a:rPr lang="en-US" sz="3400" i="0">
                    <a:latin typeface="Cambria Math"/>
                    <a:cs typeface="Arial" pitchFamily="34" charset="0"/>
                  </a:rPr>
                  <a:t>b</a:t>
                </a:r>
                <a:r>
                  <a:rPr lang="en-US" sz="3400" i="0">
                    <a:latin typeface="Cambria Math"/>
                    <a:cs typeface="Arial" pitchFamily="34" charset="0"/>
                  </a:rPr>
                  <a:t> ̅</a:t>
                </a:r>
                <a:endParaRPr lang="en-US" sz="3400" dirty="0">
                  <a:latin typeface="Calibri" pitchFamily="34" charset="0"/>
                  <a:cs typeface="Arial" pitchFamily="34" charset="0"/>
                </a:endParaRPr>
              </a:p>
              <a:p>
                <a:pPr marL="0" lvl="1" defTabSz="966612"/>
                <a:endParaRPr lang="en-US" sz="3400" dirty="0">
                  <a:latin typeface="Calibri" pitchFamily="34" charset="0"/>
                  <a:cs typeface="Arial" pitchFamily="34" charset="0"/>
                </a:endParaRPr>
              </a:p>
              <a:p>
                <a:endParaRPr lang="en-US" dirty="0" smtClean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23003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5538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2620" y="4422135"/>
            <a:ext cx="5617871" cy="4188171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Minimization 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05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5538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2620" y="4422135"/>
            <a:ext cx="5617871" cy="4188171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Minimization 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465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11163" y="700088"/>
            <a:ext cx="6200775" cy="34893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13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808" y="4422133"/>
            <a:ext cx="5146921" cy="418355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227" tIns="46115" rIns="92227" bIns="46115"/>
          <a:lstStyle/>
          <a:p>
            <a:r>
              <a:rPr lang="en-US" dirty="0" smtClean="0"/>
              <a:t>Speed and size of a</a:t>
            </a:r>
            <a:r>
              <a:rPr lang="en-US" baseline="0" dirty="0" smtClean="0"/>
              <a:t> mechanical switch</a:t>
            </a:r>
          </a:p>
          <a:p>
            <a:endParaRPr lang="en-US" baseline="0" dirty="0" smtClean="0"/>
          </a:p>
          <a:p>
            <a:r>
              <a:rPr lang="en-US" baseline="0" dirty="0" smtClean="0"/>
              <a:t>Truth Table: defines the output for all possible combinations of values for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6806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5538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2620" y="4422135"/>
            <a:ext cx="5617871" cy="418817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800" dirty="0">
                <a:solidFill>
                  <a:srgbClr val="00B0F0"/>
                </a:solidFill>
                <a:latin typeface="Times New Roman" pitchFamily="18" charset="0"/>
              </a:rPr>
              <a:t>(</a:t>
            </a:r>
            <a:r>
              <a:rPr lang="en-US" sz="800" dirty="0" err="1">
                <a:solidFill>
                  <a:srgbClr val="00B0F0"/>
                </a:solidFill>
                <a:latin typeface="Times New Roman" pitchFamily="18" charset="0"/>
              </a:rPr>
              <a:t>a+b</a:t>
            </a:r>
            <a:r>
              <a:rPr lang="en-US" sz="800" dirty="0">
                <a:solidFill>
                  <a:srgbClr val="00B0F0"/>
                </a:solidFill>
                <a:latin typeface="Times New Roman" pitchFamily="18" charset="0"/>
              </a:rPr>
              <a:t>)(</a:t>
            </a:r>
            <a:r>
              <a:rPr lang="en-US" sz="800" dirty="0" err="1">
                <a:solidFill>
                  <a:srgbClr val="00B0F0"/>
                </a:solidFill>
                <a:latin typeface="Times New Roman" pitchFamily="18" charset="0"/>
              </a:rPr>
              <a:t>a+c</a:t>
            </a:r>
            <a:r>
              <a:rPr lang="en-US" sz="800" dirty="0">
                <a:solidFill>
                  <a:srgbClr val="00B0F0"/>
                </a:solidFill>
                <a:latin typeface="Times New Roman" pitchFamily="18" charset="0"/>
              </a:rPr>
              <a:t>)</a:t>
            </a:r>
          </a:p>
          <a:p>
            <a:r>
              <a:rPr lang="en-US" sz="800" dirty="0">
                <a:solidFill>
                  <a:srgbClr val="00B0F0"/>
                </a:solidFill>
                <a:latin typeface="Times New Roman" pitchFamily="18" charset="0"/>
              </a:rPr>
              <a:t>= </a:t>
            </a:r>
            <a:r>
              <a:rPr lang="en-US" sz="800" dirty="0" err="1">
                <a:solidFill>
                  <a:srgbClr val="00B0F0"/>
                </a:solidFill>
                <a:latin typeface="Times New Roman" pitchFamily="18" charset="0"/>
              </a:rPr>
              <a:t>aa</a:t>
            </a:r>
            <a:r>
              <a:rPr lang="en-US" sz="800" dirty="0">
                <a:solidFill>
                  <a:srgbClr val="00B0F0"/>
                </a:solidFill>
                <a:latin typeface="Times New Roman" pitchFamily="18" charset="0"/>
              </a:rPr>
              <a:t> + </a:t>
            </a:r>
            <a:r>
              <a:rPr lang="en-US" sz="800" dirty="0" err="1">
                <a:solidFill>
                  <a:srgbClr val="00B0F0"/>
                </a:solidFill>
                <a:latin typeface="Times New Roman" pitchFamily="18" charset="0"/>
              </a:rPr>
              <a:t>ab</a:t>
            </a:r>
            <a:r>
              <a:rPr lang="en-US" sz="800" dirty="0">
                <a:solidFill>
                  <a:srgbClr val="00B0F0"/>
                </a:solidFill>
                <a:latin typeface="Times New Roman" pitchFamily="18" charset="0"/>
              </a:rPr>
              <a:t> + ac + </a:t>
            </a:r>
            <a:r>
              <a:rPr lang="en-US" sz="800" dirty="0" err="1">
                <a:solidFill>
                  <a:srgbClr val="00B0F0"/>
                </a:solidFill>
                <a:latin typeface="Times New Roman" pitchFamily="18" charset="0"/>
              </a:rPr>
              <a:t>bc</a:t>
            </a:r>
            <a:endParaRPr lang="en-US" sz="800" dirty="0">
              <a:solidFill>
                <a:srgbClr val="00B0F0"/>
              </a:solidFill>
              <a:latin typeface="Times New Roman" pitchFamily="18" charset="0"/>
            </a:endParaRPr>
          </a:p>
          <a:p>
            <a:r>
              <a:rPr lang="en-US" sz="800" dirty="0">
                <a:solidFill>
                  <a:srgbClr val="00B0F0"/>
                </a:solidFill>
                <a:latin typeface="Times New Roman" pitchFamily="18" charset="0"/>
              </a:rPr>
              <a:t>= a + a(</a:t>
            </a:r>
            <a:r>
              <a:rPr lang="en-US" sz="800" dirty="0" err="1">
                <a:solidFill>
                  <a:srgbClr val="00B0F0"/>
                </a:solidFill>
                <a:latin typeface="Times New Roman" pitchFamily="18" charset="0"/>
              </a:rPr>
              <a:t>b+c</a:t>
            </a:r>
            <a:r>
              <a:rPr lang="en-US" sz="800" dirty="0">
                <a:solidFill>
                  <a:srgbClr val="00B0F0"/>
                </a:solidFill>
                <a:latin typeface="Times New Roman" pitchFamily="18" charset="0"/>
              </a:rPr>
              <a:t>) + </a:t>
            </a:r>
            <a:r>
              <a:rPr lang="en-US" sz="800" dirty="0" err="1">
                <a:solidFill>
                  <a:srgbClr val="00B0F0"/>
                </a:solidFill>
                <a:latin typeface="Times New Roman" pitchFamily="18" charset="0"/>
              </a:rPr>
              <a:t>bc</a:t>
            </a:r>
            <a:endParaRPr lang="en-US" sz="800" dirty="0">
              <a:solidFill>
                <a:srgbClr val="00B0F0"/>
              </a:solidFill>
              <a:latin typeface="Times New Roman" pitchFamily="18" charset="0"/>
            </a:endParaRPr>
          </a:p>
          <a:p>
            <a:r>
              <a:rPr lang="en-US" sz="800" dirty="0">
                <a:solidFill>
                  <a:srgbClr val="00B0F0"/>
                </a:solidFill>
                <a:latin typeface="Times New Roman" pitchFamily="18" charset="0"/>
              </a:rPr>
              <a:t>= a(1 + (</a:t>
            </a:r>
            <a:r>
              <a:rPr lang="en-US" sz="800" dirty="0" err="1">
                <a:solidFill>
                  <a:srgbClr val="00B0F0"/>
                </a:solidFill>
                <a:latin typeface="Times New Roman" pitchFamily="18" charset="0"/>
              </a:rPr>
              <a:t>b+c</a:t>
            </a:r>
            <a:r>
              <a:rPr lang="en-US" sz="800" dirty="0">
                <a:solidFill>
                  <a:srgbClr val="00B0F0"/>
                </a:solidFill>
                <a:latin typeface="Times New Roman" pitchFamily="18" charset="0"/>
              </a:rPr>
              <a:t>)) + </a:t>
            </a:r>
            <a:r>
              <a:rPr lang="en-US" sz="800" dirty="0" err="1">
                <a:solidFill>
                  <a:srgbClr val="00B0F0"/>
                </a:solidFill>
                <a:latin typeface="Times New Roman" pitchFamily="18" charset="0"/>
              </a:rPr>
              <a:t>bc</a:t>
            </a:r>
            <a:endParaRPr lang="en-US" sz="800" dirty="0">
              <a:solidFill>
                <a:srgbClr val="00B0F0"/>
              </a:solidFill>
              <a:latin typeface="Times New Roman" pitchFamily="18" charset="0"/>
            </a:endParaRPr>
          </a:p>
          <a:p>
            <a:r>
              <a:rPr lang="en-US" sz="800" dirty="0">
                <a:solidFill>
                  <a:srgbClr val="00B0F0"/>
                </a:solidFill>
                <a:latin typeface="Times New Roman" pitchFamily="18" charset="0"/>
              </a:rPr>
              <a:t>= a + </a:t>
            </a:r>
            <a:r>
              <a:rPr lang="en-US" sz="800" dirty="0" err="1">
                <a:solidFill>
                  <a:srgbClr val="00B0F0"/>
                </a:solidFill>
                <a:latin typeface="Times New Roman" pitchFamily="18" charset="0"/>
              </a:rPr>
              <a:t>bc</a:t>
            </a:r>
            <a:endParaRPr lang="en-US" sz="800" dirty="0">
              <a:solidFill>
                <a:srgbClr val="00B0F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0417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5538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2620" y="4422135"/>
            <a:ext cx="5617871" cy="418817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800" dirty="0">
                <a:solidFill>
                  <a:srgbClr val="00B0F0"/>
                </a:solidFill>
                <a:latin typeface="Times New Roman" pitchFamily="18" charset="0"/>
              </a:rPr>
              <a:t>(</a:t>
            </a:r>
            <a:r>
              <a:rPr lang="en-US" sz="800" dirty="0" err="1">
                <a:solidFill>
                  <a:srgbClr val="00B0F0"/>
                </a:solidFill>
                <a:latin typeface="Times New Roman" pitchFamily="18" charset="0"/>
              </a:rPr>
              <a:t>a+b</a:t>
            </a:r>
            <a:r>
              <a:rPr lang="en-US" sz="800" dirty="0">
                <a:solidFill>
                  <a:srgbClr val="00B0F0"/>
                </a:solidFill>
                <a:latin typeface="Times New Roman" pitchFamily="18" charset="0"/>
              </a:rPr>
              <a:t>)(</a:t>
            </a:r>
            <a:r>
              <a:rPr lang="en-US" sz="800" dirty="0" err="1">
                <a:solidFill>
                  <a:srgbClr val="00B0F0"/>
                </a:solidFill>
                <a:latin typeface="Times New Roman" pitchFamily="18" charset="0"/>
              </a:rPr>
              <a:t>a+c</a:t>
            </a:r>
            <a:r>
              <a:rPr lang="en-US" sz="800" dirty="0">
                <a:solidFill>
                  <a:srgbClr val="00B0F0"/>
                </a:solidFill>
                <a:latin typeface="Times New Roman" pitchFamily="18" charset="0"/>
              </a:rPr>
              <a:t>)</a:t>
            </a:r>
          </a:p>
          <a:p>
            <a:r>
              <a:rPr lang="en-US" sz="800" dirty="0">
                <a:solidFill>
                  <a:srgbClr val="00B0F0"/>
                </a:solidFill>
                <a:latin typeface="Times New Roman" pitchFamily="18" charset="0"/>
              </a:rPr>
              <a:t>= </a:t>
            </a:r>
            <a:r>
              <a:rPr lang="en-US" sz="800" dirty="0" err="1">
                <a:solidFill>
                  <a:srgbClr val="00B0F0"/>
                </a:solidFill>
                <a:latin typeface="Times New Roman" pitchFamily="18" charset="0"/>
              </a:rPr>
              <a:t>aa</a:t>
            </a:r>
            <a:r>
              <a:rPr lang="en-US" sz="800" dirty="0">
                <a:solidFill>
                  <a:srgbClr val="00B0F0"/>
                </a:solidFill>
                <a:latin typeface="Times New Roman" pitchFamily="18" charset="0"/>
              </a:rPr>
              <a:t> + </a:t>
            </a:r>
            <a:r>
              <a:rPr lang="en-US" sz="800" dirty="0" err="1">
                <a:solidFill>
                  <a:srgbClr val="00B0F0"/>
                </a:solidFill>
                <a:latin typeface="Times New Roman" pitchFamily="18" charset="0"/>
              </a:rPr>
              <a:t>ab</a:t>
            </a:r>
            <a:r>
              <a:rPr lang="en-US" sz="800" dirty="0">
                <a:solidFill>
                  <a:srgbClr val="00B0F0"/>
                </a:solidFill>
                <a:latin typeface="Times New Roman" pitchFamily="18" charset="0"/>
              </a:rPr>
              <a:t> + ac + </a:t>
            </a:r>
            <a:r>
              <a:rPr lang="en-US" sz="800" dirty="0" err="1">
                <a:solidFill>
                  <a:srgbClr val="00B0F0"/>
                </a:solidFill>
                <a:latin typeface="Times New Roman" pitchFamily="18" charset="0"/>
              </a:rPr>
              <a:t>bc</a:t>
            </a:r>
            <a:endParaRPr lang="en-US" sz="800" dirty="0">
              <a:solidFill>
                <a:srgbClr val="00B0F0"/>
              </a:solidFill>
              <a:latin typeface="Times New Roman" pitchFamily="18" charset="0"/>
            </a:endParaRPr>
          </a:p>
          <a:p>
            <a:r>
              <a:rPr lang="en-US" sz="800" dirty="0">
                <a:solidFill>
                  <a:srgbClr val="00B0F0"/>
                </a:solidFill>
                <a:latin typeface="Times New Roman" pitchFamily="18" charset="0"/>
              </a:rPr>
              <a:t>= a + a(</a:t>
            </a:r>
            <a:r>
              <a:rPr lang="en-US" sz="800" dirty="0" err="1">
                <a:solidFill>
                  <a:srgbClr val="00B0F0"/>
                </a:solidFill>
                <a:latin typeface="Times New Roman" pitchFamily="18" charset="0"/>
              </a:rPr>
              <a:t>b+c</a:t>
            </a:r>
            <a:r>
              <a:rPr lang="en-US" sz="800" dirty="0">
                <a:solidFill>
                  <a:srgbClr val="00B0F0"/>
                </a:solidFill>
                <a:latin typeface="Times New Roman" pitchFamily="18" charset="0"/>
              </a:rPr>
              <a:t>) + </a:t>
            </a:r>
            <a:r>
              <a:rPr lang="en-US" sz="800" dirty="0" err="1">
                <a:solidFill>
                  <a:srgbClr val="00B0F0"/>
                </a:solidFill>
                <a:latin typeface="Times New Roman" pitchFamily="18" charset="0"/>
              </a:rPr>
              <a:t>bc</a:t>
            </a:r>
            <a:endParaRPr lang="en-US" sz="800" dirty="0">
              <a:solidFill>
                <a:srgbClr val="00B0F0"/>
              </a:solidFill>
              <a:latin typeface="Times New Roman" pitchFamily="18" charset="0"/>
            </a:endParaRPr>
          </a:p>
          <a:p>
            <a:r>
              <a:rPr lang="en-US" sz="800" dirty="0">
                <a:solidFill>
                  <a:srgbClr val="00B0F0"/>
                </a:solidFill>
                <a:latin typeface="Times New Roman" pitchFamily="18" charset="0"/>
              </a:rPr>
              <a:t>= a(1 + (</a:t>
            </a:r>
            <a:r>
              <a:rPr lang="en-US" sz="800" dirty="0" err="1">
                <a:solidFill>
                  <a:srgbClr val="00B0F0"/>
                </a:solidFill>
                <a:latin typeface="Times New Roman" pitchFamily="18" charset="0"/>
              </a:rPr>
              <a:t>b+c</a:t>
            </a:r>
            <a:r>
              <a:rPr lang="en-US" sz="800" dirty="0">
                <a:solidFill>
                  <a:srgbClr val="00B0F0"/>
                </a:solidFill>
                <a:latin typeface="Times New Roman" pitchFamily="18" charset="0"/>
              </a:rPr>
              <a:t>)) + </a:t>
            </a:r>
            <a:r>
              <a:rPr lang="en-US" sz="800" dirty="0" err="1">
                <a:solidFill>
                  <a:srgbClr val="00B0F0"/>
                </a:solidFill>
                <a:latin typeface="Times New Roman" pitchFamily="18" charset="0"/>
              </a:rPr>
              <a:t>bc</a:t>
            </a:r>
            <a:endParaRPr lang="en-US" sz="800" dirty="0">
              <a:solidFill>
                <a:srgbClr val="00B0F0"/>
              </a:solidFill>
              <a:latin typeface="Times New Roman" pitchFamily="18" charset="0"/>
            </a:endParaRPr>
          </a:p>
          <a:p>
            <a:r>
              <a:rPr lang="en-US" sz="800" dirty="0">
                <a:solidFill>
                  <a:srgbClr val="00B0F0"/>
                </a:solidFill>
                <a:latin typeface="Times New Roman" pitchFamily="18" charset="0"/>
              </a:rPr>
              <a:t>= a + </a:t>
            </a:r>
            <a:r>
              <a:rPr lang="en-US" sz="800" dirty="0" err="1">
                <a:solidFill>
                  <a:srgbClr val="00B0F0"/>
                </a:solidFill>
                <a:latin typeface="Times New Roman" pitchFamily="18" charset="0"/>
              </a:rPr>
              <a:t>bc</a:t>
            </a:r>
            <a:endParaRPr lang="en-US" sz="800" dirty="0">
              <a:solidFill>
                <a:srgbClr val="00B0F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2778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 err="1" smtClean="0"/>
              <a:t>takeway</a:t>
            </a:r>
            <a:r>
              <a:rPr lang="en-US" baseline="0" dirty="0" err="1" smtClean="0"/>
              <a:t>s</a:t>
            </a:r>
            <a:r>
              <a:rPr lang="en-US" baseline="0" dirty="0" smtClean="0"/>
              <a:t> at end of a block.  Possibly build on takeaways throughout lecture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4D94F-AF2A-4900-812D-72EEE052D4B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634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11163" y="700088"/>
            <a:ext cx="6200775" cy="34893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56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7331" y="4422132"/>
            <a:ext cx="5145397" cy="418355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228" tIns="46116" rIns="92228" bIns="4611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573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1207097" y="700341"/>
            <a:ext cx="4607386" cy="348937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8236" tIns="44118" rIns="88236" bIns="44118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83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02620" y="4422131"/>
            <a:ext cx="5617871" cy="4197406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 smtClean="0">
                <a:latin typeface="Calibri" pitchFamily="34" charset="0"/>
              </a:rPr>
              <a:t>Draw circuit</a:t>
            </a:r>
            <a:r>
              <a:rPr lang="en-US" baseline="0" dirty="0" smtClean="0">
                <a:latin typeface="Calibri" pitchFamily="34" charset="0"/>
              </a:rPr>
              <a:t> and go through out=true cases</a:t>
            </a:r>
          </a:p>
          <a:p>
            <a:r>
              <a:rPr lang="en-US" baseline="0" dirty="0" smtClean="0">
                <a:latin typeface="Calibri" pitchFamily="34" charset="0"/>
              </a:rPr>
              <a:t>Have not done cheaply yet</a:t>
            </a: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4675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1207097" y="700341"/>
            <a:ext cx="4607386" cy="348937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8236" tIns="44118" rIns="88236" bIns="44118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83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02620" y="4422131"/>
            <a:ext cx="5617871" cy="4197406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 smtClean="0">
                <a:latin typeface="Calibri" pitchFamily="34" charset="0"/>
              </a:rPr>
              <a:t>Show what out equals</a:t>
            </a: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4783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1207097" y="700341"/>
            <a:ext cx="4607386" cy="348937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8236" tIns="44118" rIns="88236" bIns="44118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83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02620" y="4422131"/>
            <a:ext cx="5617871" cy="4197406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 smtClean="0">
                <a:latin typeface="Calibri" pitchFamily="34" charset="0"/>
              </a:rPr>
              <a:t>Show what out equals</a:t>
            </a: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8962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11163" y="700088"/>
            <a:ext cx="6200775" cy="34893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8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7331" y="4422132"/>
            <a:ext cx="5145397" cy="418355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228" tIns="46116" rIns="92228" bIns="46116"/>
          <a:lstStyle/>
          <a:p>
            <a:r>
              <a:rPr lang="en-US" dirty="0" smtClean="0"/>
              <a:t>What is the truth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7720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11163" y="700088"/>
            <a:ext cx="6200775" cy="34893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8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7331" y="4422132"/>
            <a:ext cx="5145397" cy="418355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228" tIns="46116" rIns="92228" bIns="4611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173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11163" y="700088"/>
            <a:ext cx="6200775" cy="34893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8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7331" y="4422132"/>
            <a:ext cx="5145397" cy="418355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228" tIns="46116" rIns="92228" bIns="4611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52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11163" y="700088"/>
            <a:ext cx="6200775" cy="34893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13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808" y="4422133"/>
            <a:ext cx="5146921" cy="418355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227" tIns="46115" rIns="92227" bIns="46115"/>
          <a:lstStyle/>
          <a:p>
            <a:r>
              <a:rPr lang="en-US" dirty="0" smtClean="0"/>
              <a:t>Speed and size of a</a:t>
            </a:r>
            <a:r>
              <a:rPr lang="en-US" baseline="0" dirty="0" smtClean="0"/>
              <a:t> mechanical 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94231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11163" y="700088"/>
            <a:ext cx="6200775" cy="34893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8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7331" y="4422132"/>
            <a:ext cx="5145397" cy="418355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228" tIns="46116" rIns="92228" bIns="4611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3850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11163" y="700088"/>
            <a:ext cx="6200775" cy="34893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9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7331" y="4422132"/>
            <a:ext cx="5145397" cy="418355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228" tIns="46116" rIns="92228" bIns="4611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357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 err="1" smtClean="0"/>
              <a:t>takeway</a:t>
            </a:r>
            <a:r>
              <a:rPr lang="en-US" baseline="0" dirty="0" err="1" smtClean="0"/>
              <a:t>s</a:t>
            </a:r>
            <a:r>
              <a:rPr lang="en-US" baseline="0" dirty="0" smtClean="0"/>
              <a:t> at end of a block.  Possibly build on takeaways throughout lecture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4D94F-AF2A-4900-812D-72EEE052D4BF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1170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8788" y="720725"/>
            <a:ext cx="6399212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9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56" y="4560902"/>
            <a:ext cx="5851497" cy="431955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33" tIns="48316" rIns="96633" bIns="48316"/>
          <a:lstStyle/>
          <a:p>
            <a:r>
              <a:rPr lang="en-US" dirty="0" smtClean="0"/>
              <a:t>Talk about </a:t>
            </a:r>
            <a:r>
              <a:rPr lang="en-US" dirty="0" err="1" smtClean="0"/>
              <a:t>Cin</a:t>
            </a:r>
            <a:r>
              <a:rPr lang="en-US" baseline="0" dirty="0" smtClean="0"/>
              <a:t> (carry in) and </a:t>
            </a:r>
            <a:r>
              <a:rPr lang="en-US" baseline="0" dirty="0" err="1" smtClean="0"/>
              <a:t>Cout</a:t>
            </a:r>
            <a:r>
              <a:rPr lang="en-US" baseline="0" dirty="0" smtClean="0"/>
              <a:t> (carry out)</a:t>
            </a:r>
          </a:p>
          <a:p>
            <a:r>
              <a:rPr lang="en-US" baseline="0" dirty="0" smtClean="0"/>
              <a:t>Animate this better</a:t>
            </a:r>
          </a:p>
          <a:p>
            <a:r>
              <a:rPr lang="en-US" baseline="0" dirty="0" smtClean="0"/>
              <a:t>Add another slide</a:t>
            </a:r>
          </a:p>
          <a:p>
            <a:r>
              <a:rPr lang="en-US" baseline="0" dirty="0" smtClean="0"/>
              <a:t>So we need two numbers, the sum, carry in, and carry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26722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8788" y="720725"/>
            <a:ext cx="6399212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7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56" y="4560902"/>
            <a:ext cx="5851497" cy="431955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33" tIns="48316" rIns="96633" bIns="48316"/>
          <a:lstStyle/>
          <a:p>
            <a:r>
              <a:rPr lang="en-US" dirty="0" smtClean="0"/>
              <a:t>Adds two 1-bit numbers, </a:t>
            </a:r>
            <a:br>
              <a:rPr lang="en-US" dirty="0" smtClean="0"/>
            </a:br>
            <a:r>
              <a:rPr lang="en-US" dirty="0" smtClean="0"/>
              <a:t>computes 1-bit result and carry out</a:t>
            </a:r>
          </a:p>
          <a:p>
            <a:r>
              <a:rPr lang="en-US" dirty="0" smtClean="0"/>
              <a:t>Useful for the rightmost binary digit, not much else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09294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8788" y="720725"/>
            <a:ext cx="6399212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7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56" y="4560902"/>
            <a:ext cx="5851497" cy="431955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33" tIns="48316" rIns="96633" bIns="48316"/>
          <a:lstStyle/>
          <a:p>
            <a:r>
              <a:rPr lang="en-US" dirty="0" smtClean="0"/>
              <a:t>Adds two 1-bit numbers, </a:t>
            </a:r>
            <a:br>
              <a:rPr lang="en-US" dirty="0" smtClean="0"/>
            </a:br>
            <a:r>
              <a:rPr lang="en-US" dirty="0" smtClean="0"/>
              <a:t>computes 1-bit result and carry out</a:t>
            </a:r>
          </a:p>
          <a:p>
            <a:r>
              <a:rPr lang="en-US" dirty="0" smtClean="0"/>
              <a:t>Useful for the rightmost binary digit, not much else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43481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8788" y="720725"/>
            <a:ext cx="6399212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7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56" y="4560902"/>
            <a:ext cx="5851497" cy="431955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33" tIns="48316" rIns="96633" bIns="48316"/>
          <a:lstStyle/>
          <a:p>
            <a:r>
              <a:rPr lang="en-US" dirty="0" smtClean="0"/>
              <a:t>Adds two 1-bit numbers, </a:t>
            </a:r>
            <a:br>
              <a:rPr lang="en-US" dirty="0" smtClean="0"/>
            </a:br>
            <a:r>
              <a:rPr lang="en-US" dirty="0" smtClean="0"/>
              <a:t>computes 1-bit result and carry out</a:t>
            </a:r>
          </a:p>
          <a:p>
            <a:r>
              <a:rPr lang="en-US" dirty="0" smtClean="0"/>
              <a:t>Useful for the rightmost binary digit, not much else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20974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8788" y="720725"/>
            <a:ext cx="6399212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74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56" y="4560902"/>
            <a:ext cx="5851497" cy="431955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33" tIns="48316" rIns="96633" bIns="4831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0143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8788" y="720725"/>
            <a:ext cx="6399212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74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56" y="4560902"/>
            <a:ext cx="5851497" cy="431955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33" tIns="48316" rIns="96633" bIns="48316"/>
          <a:lstStyle/>
          <a:p>
            <a:r>
              <a:rPr lang="en-US" dirty="0" smtClean="0"/>
              <a:t>Draw circuits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26326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8788" y="720725"/>
            <a:ext cx="6399212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74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56" y="4560902"/>
            <a:ext cx="5851497" cy="431955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33" tIns="48316" rIns="96633" bIns="4831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66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11163" y="700088"/>
            <a:ext cx="6200775" cy="34893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13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808" y="4422133"/>
            <a:ext cx="5146921" cy="418355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227" tIns="46115" rIns="92227" bIns="46115"/>
          <a:lstStyle/>
          <a:p>
            <a:r>
              <a:rPr lang="en-US" dirty="0" smtClean="0"/>
              <a:t>Speed and size of a</a:t>
            </a:r>
            <a:r>
              <a:rPr lang="en-US" baseline="0" dirty="0" smtClean="0"/>
              <a:t> mechanical 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1940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8788" y="720725"/>
            <a:ext cx="6399212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74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56" y="4560902"/>
            <a:ext cx="5851497" cy="431955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33" tIns="48316" rIns="96633" bIns="4831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0959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8788" y="720725"/>
            <a:ext cx="6399212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74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56" y="4560902"/>
            <a:ext cx="5851497" cy="431955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33" tIns="48316" rIns="96633" bIns="4831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3869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8788" y="720725"/>
            <a:ext cx="6399212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74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56" y="4560902"/>
            <a:ext cx="5851497" cy="431955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33" tIns="48316" rIns="96633" bIns="4831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7921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8788" y="720725"/>
            <a:ext cx="6399212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74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56" y="4560902"/>
            <a:ext cx="5851497" cy="431955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33" tIns="48316" rIns="96633" bIns="4831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0250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8788" y="720725"/>
            <a:ext cx="6399212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74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56" y="4560902"/>
            <a:ext cx="5851497" cy="431955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33" tIns="48316" rIns="96633" bIns="48316"/>
          <a:lstStyle/>
          <a:p>
            <a:r>
              <a:rPr lang="en-US" dirty="0" smtClean="0"/>
              <a:t>Adds two 1-bit numbers, along with carry-in, computes 1-bit result and carry out</a:t>
            </a:r>
          </a:p>
          <a:p>
            <a:r>
              <a:rPr lang="en-US" dirty="0" smtClean="0"/>
              <a:t>Can be cascaded to add N-bit numbers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46975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8788" y="720725"/>
            <a:ext cx="6399212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78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56" y="4560902"/>
            <a:ext cx="5851497" cy="431955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42" tIns="48321" rIns="96642" bIns="48321"/>
          <a:lstStyle/>
          <a:p>
            <a:r>
              <a:rPr lang="en-US" dirty="0" smtClean="0"/>
              <a:t>a – b, where b is so large that –B overflows</a:t>
            </a:r>
          </a:p>
          <a:p>
            <a:r>
              <a:rPr lang="en-US" dirty="0" smtClean="0"/>
              <a:t>B must be -8,</a:t>
            </a:r>
            <a:r>
              <a:rPr lang="en-US" baseline="0" dirty="0" smtClean="0"/>
              <a:t> so that –B = -8</a:t>
            </a:r>
            <a:endParaRPr lang="en-US" baseline="0" dirty="0"/>
          </a:p>
          <a:p>
            <a:r>
              <a:rPr lang="en-US" baseline="0" dirty="0" smtClean="0"/>
              <a:t>last bit will change</a:t>
            </a:r>
          </a:p>
          <a:p>
            <a:r>
              <a:rPr lang="en-US" baseline="0" dirty="0" smtClean="0"/>
              <a:t>if a &gt;= 0, will correctly signal overflow</a:t>
            </a:r>
          </a:p>
          <a:p>
            <a:r>
              <a:rPr lang="en-US" baseline="0" dirty="0" smtClean="0"/>
              <a:t>if a &lt; 0, will correctly subtract and not signal overflow</a:t>
            </a:r>
          </a:p>
        </p:txBody>
      </p:sp>
    </p:spTree>
    <p:extLst>
      <p:ext uri="{BB962C8B-B14F-4D97-AF65-F5344CB8AC3E}">
        <p14:creationId xmlns:p14="http://schemas.microsoft.com/office/powerpoint/2010/main" val="140465694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Everything that we have shown them can be constructed in silicon.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4D94F-AF2A-4900-812D-72EEE052D4BF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4311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11163" y="700088"/>
            <a:ext cx="6200775" cy="34893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19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808" y="4422133"/>
            <a:ext cx="5146921" cy="418355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227" tIns="46115" rIns="92227" bIns="46115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1542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11163" y="700088"/>
            <a:ext cx="6200775" cy="34893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19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808" y="4422133"/>
            <a:ext cx="5146921" cy="418355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227" tIns="46115" rIns="92227" bIns="46115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5154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11163" y="700088"/>
            <a:ext cx="6200775" cy="34893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0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7331" y="4422132"/>
            <a:ext cx="5145397" cy="418355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228" tIns="46116" rIns="92228" bIns="4611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341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11163" y="700088"/>
            <a:ext cx="6200775" cy="34893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13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808" y="4422133"/>
            <a:ext cx="5146921" cy="418355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227" tIns="46115" rIns="92227" bIns="46115"/>
          <a:lstStyle/>
          <a:p>
            <a:r>
              <a:rPr lang="en-US" dirty="0" smtClean="0"/>
              <a:t>Speed and size of a</a:t>
            </a:r>
            <a:r>
              <a:rPr lang="en-US" baseline="0" dirty="0" smtClean="0"/>
              <a:t> mechanical 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32559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9575" y="700088"/>
            <a:ext cx="6202363" cy="34893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21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808" y="4422133"/>
            <a:ext cx="5146921" cy="418355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227" tIns="46115" rIns="92227" bIns="46115"/>
          <a:lstStyle/>
          <a:p>
            <a:r>
              <a:rPr lang="en-US" dirty="0" smtClean="0"/>
              <a:t>John Bardeen</a:t>
            </a:r>
          </a:p>
          <a:p>
            <a:r>
              <a:rPr lang="en-US" dirty="0" smtClean="0"/>
              <a:t>Walter Brattain</a:t>
            </a:r>
          </a:p>
          <a:p>
            <a:r>
              <a:rPr lang="en-US" dirty="0" smtClean="0"/>
              <a:t>William</a:t>
            </a:r>
            <a:r>
              <a:rPr lang="en-US" baseline="0" dirty="0" smtClean="0"/>
              <a:t> Shockley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78555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9575" y="700088"/>
            <a:ext cx="6202363" cy="34893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21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808" y="4422133"/>
            <a:ext cx="5146921" cy="418355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227" tIns="46115" rIns="92227" bIns="46115"/>
          <a:lstStyle/>
          <a:p>
            <a:r>
              <a:rPr lang="en-US" dirty="0" smtClean="0"/>
              <a:t>John Bardeen</a:t>
            </a:r>
          </a:p>
          <a:p>
            <a:r>
              <a:rPr lang="en-US" dirty="0" smtClean="0"/>
              <a:t>Walter Brattain</a:t>
            </a:r>
          </a:p>
          <a:p>
            <a:r>
              <a:rPr lang="en-US" dirty="0" smtClean="0"/>
              <a:t>William</a:t>
            </a:r>
            <a:r>
              <a:rPr lang="en-US" baseline="0" dirty="0" smtClean="0"/>
              <a:t> Shockley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96863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11163" y="700088"/>
            <a:ext cx="6200775" cy="34893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56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7331" y="4422132"/>
            <a:ext cx="5145397" cy="418355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228" tIns="46116" rIns="92228" bIns="4611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26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11163" y="700088"/>
            <a:ext cx="6200775" cy="34893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13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808" y="4422133"/>
            <a:ext cx="5146921" cy="418355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227" tIns="46115" rIns="92227" bIns="46115"/>
          <a:lstStyle/>
          <a:p>
            <a:r>
              <a:rPr lang="en-US" dirty="0" smtClean="0"/>
              <a:t>Speed and size of a</a:t>
            </a:r>
            <a:r>
              <a:rPr lang="en-US" baseline="0" dirty="0" smtClean="0"/>
              <a:t> mechanical 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477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11163" y="700088"/>
            <a:ext cx="6200775" cy="34893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13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808" y="4422133"/>
            <a:ext cx="5146921" cy="418355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227" tIns="46115" rIns="92227" bIns="46115"/>
          <a:lstStyle/>
          <a:p>
            <a:r>
              <a:rPr lang="en-US" dirty="0" smtClean="0"/>
              <a:t>Speed and size of a</a:t>
            </a:r>
            <a:r>
              <a:rPr lang="en-US" baseline="0" dirty="0" smtClean="0"/>
              <a:t> mechanical 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71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11163" y="700088"/>
            <a:ext cx="6200775" cy="34893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13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808" y="4422133"/>
            <a:ext cx="5146921" cy="418355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227" tIns="46115" rIns="92227" bIns="46115"/>
          <a:lstStyle/>
          <a:p>
            <a:r>
              <a:rPr lang="en-US" dirty="0" smtClean="0"/>
              <a:t>E.g. logic statements:</a:t>
            </a:r>
          </a:p>
          <a:p>
            <a:r>
              <a:rPr lang="en-US" dirty="0" smtClean="0"/>
              <a:t>“Jane will only go to the cinema tonight if a good film is on AND she has enough</a:t>
            </a:r>
            <a:r>
              <a:rPr lang="en-US" baseline="0" dirty="0" smtClean="0"/>
              <a:t> </a:t>
            </a:r>
            <a:r>
              <a:rPr lang="en-US" dirty="0" smtClean="0"/>
              <a:t>money.”</a:t>
            </a:r>
          </a:p>
          <a:p>
            <a:r>
              <a:rPr lang="en-US" dirty="0" smtClean="0"/>
              <a:t>“Stuart will only go to the birthday party on Sunday if Katie OR </a:t>
            </a:r>
            <a:r>
              <a:rPr lang="en-US" dirty="0" err="1" smtClean="0"/>
              <a:t>Sujit</a:t>
            </a:r>
            <a:r>
              <a:rPr lang="en-US" baseline="0" dirty="0" smtClean="0"/>
              <a:t> </a:t>
            </a:r>
            <a:r>
              <a:rPr lang="en-US" dirty="0" smtClean="0"/>
              <a:t>is going too.”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586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4181-4F0B-4135-8DC2-4EF0F248BCA7}" type="datetime1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70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3667-F908-40FF-8AD9-C9D1FC952123}" type="datetime1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1825625"/>
            <a:ext cx="9791700" cy="43513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C8D67-19A9-4606-A980-EC581BDB112A}" type="datetime1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365125"/>
            <a:ext cx="70104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4711-8ABD-4011-ABF2-206586D4EAA2}" type="datetime1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651" y="0"/>
            <a:ext cx="10363200" cy="609600"/>
          </a:xfrm>
        </p:spPr>
        <p:txBody>
          <a:bodyPr/>
          <a:lstStyle>
            <a:lvl1pPr>
              <a:defRPr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39234" y="1011238"/>
            <a:ext cx="11044767" cy="5054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51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19D9-50F6-4CC5-8A16-FF8E625C40C2}" type="datetime1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9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C1CFD-3F19-490B-A1D4-03D9EB5B4BAF}" type="datetime1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658" y="4589463"/>
            <a:ext cx="10105791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658" y="1709738"/>
            <a:ext cx="10105791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D7B4-DC61-42B8-A572-754D644FE275}" type="datetime1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5325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520A-5760-4543-9F77-2658A6E406AA}" type="datetime1">
              <a:rPr lang="en-US" smtClean="0"/>
              <a:t>10/5/2015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892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892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210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274638"/>
            <a:ext cx="90233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F578-6D34-4647-A4E4-6EC9E953CFF4}" type="datetime1">
              <a:rPr lang="en-US" smtClean="0"/>
              <a:t>10/5/2015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8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72CD-D3C0-4470-B049-7DFD7B7E140B}" type="datetime1">
              <a:rPr lang="en-US" smtClean="0"/>
              <a:t>10/5/2015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D9B26-EA21-4F9B-8011-67795EBB5BAE}" type="datetime1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8905" y="987425"/>
            <a:ext cx="56764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272BC-1983-425F-A3E2-145E0452A2B6}" type="datetime1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5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286F9-2A04-45DD-BFA2-D422139FAB8B}" type="datetime1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36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81" r:id="rId12"/>
    <p:sldLayoutId id="2147483696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1464" userDrawn="1">
          <p15:clr>
            <a:srgbClr val="F26B43"/>
          </p15:clr>
        </p15:guide>
        <p15:guide id="3" pos="7152" userDrawn="1">
          <p15:clr>
            <a:srgbClr val="F26B43"/>
          </p15:clr>
        </p15:guide>
        <p15:guide id="4" pos="984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tags" Target="../tags/tag18.xml"/><Relationship Id="rId18" Type="http://schemas.openxmlformats.org/officeDocument/2006/relationships/tags" Target="../tags/tag23.xml"/><Relationship Id="rId3" Type="http://schemas.openxmlformats.org/officeDocument/2006/relationships/tags" Target="../tags/tag8.xml"/><Relationship Id="rId21" Type="http://schemas.openxmlformats.org/officeDocument/2006/relationships/tags" Target="../tags/tag26.xml"/><Relationship Id="rId7" Type="http://schemas.openxmlformats.org/officeDocument/2006/relationships/tags" Target="../tags/tag12.xml"/><Relationship Id="rId12" Type="http://schemas.openxmlformats.org/officeDocument/2006/relationships/tags" Target="../tags/tag17.xml"/><Relationship Id="rId17" Type="http://schemas.openxmlformats.org/officeDocument/2006/relationships/tags" Target="../tags/tag22.xml"/><Relationship Id="rId2" Type="http://schemas.openxmlformats.org/officeDocument/2006/relationships/tags" Target="../tags/tag7.xml"/><Relationship Id="rId16" Type="http://schemas.openxmlformats.org/officeDocument/2006/relationships/tags" Target="../tags/tag21.xml"/><Relationship Id="rId20" Type="http://schemas.openxmlformats.org/officeDocument/2006/relationships/tags" Target="../tags/tag25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tags" Target="../tags/tag16.xml"/><Relationship Id="rId24" Type="http://schemas.openxmlformats.org/officeDocument/2006/relationships/notesSlide" Target="../notesSlides/notesSlide14.xml"/><Relationship Id="rId5" Type="http://schemas.openxmlformats.org/officeDocument/2006/relationships/tags" Target="../tags/tag10.xml"/><Relationship Id="rId15" Type="http://schemas.openxmlformats.org/officeDocument/2006/relationships/tags" Target="../tags/tag20.xml"/><Relationship Id="rId23" Type="http://schemas.openxmlformats.org/officeDocument/2006/relationships/slideLayout" Target="../slideLayouts/slideLayout2.xml"/><Relationship Id="rId10" Type="http://schemas.openxmlformats.org/officeDocument/2006/relationships/tags" Target="../tags/tag15.xml"/><Relationship Id="rId19" Type="http://schemas.openxmlformats.org/officeDocument/2006/relationships/tags" Target="../tags/tag24.xml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tags" Target="../tags/tag19.xml"/><Relationship Id="rId22" Type="http://schemas.openxmlformats.org/officeDocument/2006/relationships/tags" Target="../tags/tag2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tags" Target="../tags/tag40.xml"/><Relationship Id="rId18" Type="http://schemas.openxmlformats.org/officeDocument/2006/relationships/tags" Target="../tags/tag45.xml"/><Relationship Id="rId3" Type="http://schemas.openxmlformats.org/officeDocument/2006/relationships/tags" Target="../tags/tag30.xml"/><Relationship Id="rId21" Type="http://schemas.openxmlformats.org/officeDocument/2006/relationships/tags" Target="../tags/tag48.xml"/><Relationship Id="rId7" Type="http://schemas.openxmlformats.org/officeDocument/2006/relationships/tags" Target="../tags/tag34.xml"/><Relationship Id="rId12" Type="http://schemas.openxmlformats.org/officeDocument/2006/relationships/tags" Target="../tags/tag39.xml"/><Relationship Id="rId17" Type="http://schemas.openxmlformats.org/officeDocument/2006/relationships/tags" Target="../tags/tag44.xml"/><Relationship Id="rId2" Type="http://schemas.openxmlformats.org/officeDocument/2006/relationships/tags" Target="../tags/tag29.xml"/><Relationship Id="rId16" Type="http://schemas.openxmlformats.org/officeDocument/2006/relationships/tags" Target="../tags/tag43.xml"/><Relationship Id="rId20" Type="http://schemas.openxmlformats.org/officeDocument/2006/relationships/tags" Target="../tags/tag47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tags" Target="../tags/tag38.xml"/><Relationship Id="rId24" Type="http://schemas.openxmlformats.org/officeDocument/2006/relationships/notesSlide" Target="../notesSlides/notesSlide15.xml"/><Relationship Id="rId5" Type="http://schemas.openxmlformats.org/officeDocument/2006/relationships/tags" Target="../tags/tag32.xml"/><Relationship Id="rId15" Type="http://schemas.openxmlformats.org/officeDocument/2006/relationships/tags" Target="../tags/tag42.xml"/><Relationship Id="rId23" Type="http://schemas.openxmlformats.org/officeDocument/2006/relationships/slideLayout" Target="../slideLayouts/slideLayout2.xml"/><Relationship Id="rId10" Type="http://schemas.openxmlformats.org/officeDocument/2006/relationships/tags" Target="../tags/tag37.xml"/><Relationship Id="rId19" Type="http://schemas.openxmlformats.org/officeDocument/2006/relationships/tags" Target="../tags/tag46.xml"/><Relationship Id="rId4" Type="http://schemas.openxmlformats.org/officeDocument/2006/relationships/tags" Target="../tags/tag31.xml"/><Relationship Id="rId9" Type="http://schemas.openxmlformats.org/officeDocument/2006/relationships/tags" Target="../tags/tag36.xml"/><Relationship Id="rId14" Type="http://schemas.openxmlformats.org/officeDocument/2006/relationships/tags" Target="../tags/tag41.xml"/><Relationship Id="rId22" Type="http://schemas.openxmlformats.org/officeDocument/2006/relationships/tags" Target="../tags/tag4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13" Type="http://schemas.openxmlformats.org/officeDocument/2006/relationships/tags" Target="../tags/tag66.xml"/><Relationship Id="rId18" Type="http://schemas.openxmlformats.org/officeDocument/2006/relationships/tags" Target="../tags/tag71.xml"/><Relationship Id="rId3" Type="http://schemas.openxmlformats.org/officeDocument/2006/relationships/tags" Target="../tags/tag56.xml"/><Relationship Id="rId21" Type="http://schemas.openxmlformats.org/officeDocument/2006/relationships/notesSlide" Target="../notesSlides/notesSlide17.xml"/><Relationship Id="rId7" Type="http://schemas.openxmlformats.org/officeDocument/2006/relationships/tags" Target="../tags/tag60.xml"/><Relationship Id="rId12" Type="http://schemas.openxmlformats.org/officeDocument/2006/relationships/tags" Target="../tags/tag65.xml"/><Relationship Id="rId17" Type="http://schemas.openxmlformats.org/officeDocument/2006/relationships/tags" Target="../tags/tag70.xml"/><Relationship Id="rId2" Type="http://schemas.openxmlformats.org/officeDocument/2006/relationships/tags" Target="../tags/tag55.xml"/><Relationship Id="rId16" Type="http://schemas.openxmlformats.org/officeDocument/2006/relationships/tags" Target="../tags/tag69.xml"/><Relationship Id="rId20" Type="http://schemas.openxmlformats.org/officeDocument/2006/relationships/slideLayout" Target="../slideLayouts/slideLayout2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11" Type="http://schemas.openxmlformats.org/officeDocument/2006/relationships/tags" Target="../tags/tag64.xml"/><Relationship Id="rId5" Type="http://schemas.openxmlformats.org/officeDocument/2006/relationships/tags" Target="../tags/tag58.xml"/><Relationship Id="rId15" Type="http://schemas.openxmlformats.org/officeDocument/2006/relationships/tags" Target="../tags/tag68.xml"/><Relationship Id="rId10" Type="http://schemas.openxmlformats.org/officeDocument/2006/relationships/tags" Target="../tags/tag63.xml"/><Relationship Id="rId19" Type="http://schemas.openxmlformats.org/officeDocument/2006/relationships/tags" Target="../tags/tag72.xml"/><Relationship Id="rId4" Type="http://schemas.openxmlformats.org/officeDocument/2006/relationships/tags" Target="../tags/tag57.xml"/><Relationship Id="rId9" Type="http://schemas.openxmlformats.org/officeDocument/2006/relationships/tags" Target="../tags/tag62.xml"/><Relationship Id="rId14" Type="http://schemas.openxmlformats.org/officeDocument/2006/relationships/tags" Target="../tags/tag6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13" Type="http://schemas.openxmlformats.org/officeDocument/2006/relationships/tags" Target="../tags/tag85.xml"/><Relationship Id="rId18" Type="http://schemas.openxmlformats.org/officeDocument/2006/relationships/tags" Target="../tags/tag90.xml"/><Relationship Id="rId3" Type="http://schemas.openxmlformats.org/officeDocument/2006/relationships/tags" Target="../tags/tag75.xml"/><Relationship Id="rId21" Type="http://schemas.openxmlformats.org/officeDocument/2006/relationships/notesSlide" Target="../notesSlides/notesSlide18.xml"/><Relationship Id="rId7" Type="http://schemas.openxmlformats.org/officeDocument/2006/relationships/tags" Target="../tags/tag79.xml"/><Relationship Id="rId12" Type="http://schemas.openxmlformats.org/officeDocument/2006/relationships/tags" Target="../tags/tag84.xml"/><Relationship Id="rId17" Type="http://schemas.openxmlformats.org/officeDocument/2006/relationships/tags" Target="../tags/tag89.xml"/><Relationship Id="rId2" Type="http://schemas.openxmlformats.org/officeDocument/2006/relationships/tags" Target="../tags/tag74.xml"/><Relationship Id="rId16" Type="http://schemas.openxmlformats.org/officeDocument/2006/relationships/tags" Target="../tags/tag88.xml"/><Relationship Id="rId20" Type="http://schemas.openxmlformats.org/officeDocument/2006/relationships/slideLayout" Target="../slideLayouts/slideLayout2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tags" Target="../tags/tag83.xml"/><Relationship Id="rId5" Type="http://schemas.openxmlformats.org/officeDocument/2006/relationships/tags" Target="../tags/tag77.xml"/><Relationship Id="rId15" Type="http://schemas.openxmlformats.org/officeDocument/2006/relationships/tags" Target="../tags/tag87.xml"/><Relationship Id="rId10" Type="http://schemas.openxmlformats.org/officeDocument/2006/relationships/tags" Target="../tags/tag82.xml"/><Relationship Id="rId19" Type="http://schemas.openxmlformats.org/officeDocument/2006/relationships/tags" Target="../tags/tag91.xml"/><Relationship Id="rId4" Type="http://schemas.openxmlformats.org/officeDocument/2006/relationships/tags" Target="../tags/tag76.xml"/><Relationship Id="rId9" Type="http://schemas.openxmlformats.org/officeDocument/2006/relationships/tags" Target="../tags/tag81.xml"/><Relationship Id="rId14" Type="http://schemas.openxmlformats.org/officeDocument/2006/relationships/tags" Target="../tags/tag8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4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4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image" Target="../media/image9.png"/><Relationship Id="rId5" Type="http://schemas.openxmlformats.org/officeDocument/2006/relationships/tags" Target="../tags/tag100.xml"/><Relationship Id="rId4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.jpeg"/><Relationship Id="rId5" Type="http://schemas.openxmlformats.org/officeDocument/2006/relationships/tags" Target="../tags/tag5.xml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104.xml"/><Relationship Id="rId3" Type="http://schemas.openxmlformats.org/officeDocument/2006/relationships/tags" Target="../tags/tag104.xml"/><Relationship Id="rId7" Type="http://schemas.openxmlformats.org/officeDocument/2006/relationships/image" Target="../media/image101.png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tags" Target="../tags/tag102.xml"/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110.png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0.png"/><Relationship Id="rId3" Type="http://schemas.openxmlformats.org/officeDocument/2006/relationships/tags" Target="../tags/tag107.xml"/><Relationship Id="rId12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tags" Target="../tags/tag1070.xml"/><Relationship Id="rId11" Type="http://schemas.openxmlformats.org/officeDocument/2006/relationships/image" Target="../media/image80.png"/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tags" Target="../tags/tag111.xml"/><Relationship Id="rId3" Type="http://schemas.openxmlformats.org/officeDocument/2006/relationships/tags" Target="../tags/tag110.xml"/><Relationship Id="rId12" Type="http://schemas.openxmlformats.org/officeDocument/2006/relationships/image" Target="../media/image80.png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11" Type="http://schemas.openxmlformats.org/officeDocument/2006/relationships/tags" Target="../tags/tag1100.xml"/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6.xml"/><Relationship Id="rId14" Type="http://schemas.openxmlformats.org/officeDocument/2006/relationships/image" Target="../media/image10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118.xml"/><Relationship Id="rId7" Type="http://schemas.openxmlformats.org/officeDocument/2006/relationships/notesSlide" Target="../notesSlides/notesSlide31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0.xml"/><Relationship Id="rId4" Type="http://schemas.openxmlformats.org/officeDocument/2006/relationships/tags" Target="../tags/tag11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tags" Target="../tags/tag131.xml"/><Relationship Id="rId13" Type="http://schemas.openxmlformats.org/officeDocument/2006/relationships/tags" Target="../tags/tag136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126.xml"/><Relationship Id="rId7" Type="http://schemas.openxmlformats.org/officeDocument/2006/relationships/tags" Target="../tags/tag130.xml"/><Relationship Id="rId12" Type="http://schemas.openxmlformats.org/officeDocument/2006/relationships/tags" Target="../tags/tag135.xml"/><Relationship Id="rId17" Type="http://schemas.openxmlformats.org/officeDocument/2006/relationships/tags" Target="../tags/tag140.xml"/><Relationship Id="rId2" Type="http://schemas.openxmlformats.org/officeDocument/2006/relationships/tags" Target="../tags/tag125.xml"/><Relationship Id="rId16" Type="http://schemas.openxmlformats.org/officeDocument/2006/relationships/tags" Target="../tags/tag139.xml"/><Relationship Id="rId1" Type="http://schemas.openxmlformats.org/officeDocument/2006/relationships/tags" Target="../tags/tag124.xml"/><Relationship Id="rId6" Type="http://schemas.openxmlformats.org/officeDocument/2006/relationships/tags" Target="../tags/tag129.xml"/><Relationship Id="rId11" Type="http://schemas.openxmlformats.org/officeDocument/2006/relationships/tags" Target="../tags/tag134.xml"/><Relationship Id="rId5" Type="http://schemas.openxmlformats.org/officeDocument/2006/relationships/tags" Target="../tags/tag128.xml"/><Relationship Id="rId15" Type="http://schemas.openxmlformats.org/officeDocument/2006/relationships/tags" Target="../tags/tag138.xml"/><Relationship Id="rId10" Type="http://schemas.openxmlformats.org/officeDocument/2006/relationships/tags" Target="../tags/tag133.xml"/><Relationship Id="rId19" Type="http://schemas.openxmlformats.org/officeDocument/2006/relationships/notesSlide" Target="../notesSlides/notesSlide35.xml"/><Relationship Id="rId4" Type="http://schemas.openxmlformats.org/officeDocument/2006/relationships/tags" Target="../tags/tag127.xml"/><Relationship Id="rId9" Type="http://schemas.openxmlformats.org/officeDocument/2006/relationships/tags" Target="../tags/tag132.xml"/><Relationship Id="rId14" Type="http://schemas.openxmlformats.org/officeDocument/2006/relationships/tags" Target="../tags/tag1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tags" Target="../tags/tag148.xml"/><Relationship Id="rId13" Type="http://schemas.openxmlformats.org/officeDocument/2006/relationships/tags" Target="../tags/tag153.xml"/><Relationship Id="rId18" Type="http://schemas.openxmlformats.org/officeDocument/2006/relationships/tags" Target="../tags/tag158.xml"/><Relationship Id="rId3" Type="http://schemas.openxmlformats.org/officeDocument/2006/relationships/tags" Target="../tags/tag143.xml"/><Relationship Id="rId21" Type="http://schemas.openxmlformats.org/officeDocument/2006/relationships/tags" Target="../tags/tag144.xml"/><Relationship Id="rId7" Type="http://schemas.openxmlformats.org/officeDocument/2006/relationships/tags" Target="../tags/tag147.xml"/><Relationship Id="rId12" Type="http://schemas.openxmlformats.org/officeDocument/2006/relationships/tags" Target="../tags/tag152.xml"/><Relationship Id="rId17" Type="http://schemas.openxmlformats.org/officeDocument/2006/relationships/tags" Target="../tags/tag157.xml"/><Relationship Id="rId2" Type="http://schemas.openxmlformats.org/officeDocument/2006/relationships/tags" Target="../tags/tag142.xml"/><Relationship Id="rId16" Type="http://schemas.openxmlformats.org/officeDocument/2006/relationships/tags" Target="../tags/tag156.xml"/><Relationship Id="rId20" Type="http://schemas.openxmlformats.org/officeDocument/2006/relationships/notesSlide" Target="../notesSlides/notesSlide36.xml"/><Relationship Id="rId1" Type="http://schemas.openxmlformats.org/officeDocument/2006/relationships/tags" Target="../tags/tag141.xml"/><Relationship Id="rId6" Type="http://schemas.openxmlformats.org/officeDocument/2006/relationships/tags" Target="../tags/tag146.xml"/><Relationship Id="rId11" Type="http://schemas.openxmlformats.org/officeDocument/2006/relationships/tags" Target="../tags/tag151.xml"/><Relationship Id="rId5" Type="http://schemas.openxmlformats.org/officeDocument/2006/relationships/tags" Target="../tags/tag145.xml"/><Relationship Id="rId15" Type="http://schemas.openxmlformats.org/officeDocument/2006/relationships/tags" Target="../tags/tag155.xml"/><Relationship Id="rId10" Type="http://schemas.openxmlformats.org/officeDocument/2006/relationships/tags" Target="../tags/tag150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144.xml"/><Relationship Id="rId9" Type="http://schemas.openxmlformats.org/officeDocument/2006/relationships/tags" Target="../tags/tag149.xml"/><Relationship Id="rId14" Type="http://schemas.openxmlformats.org/officeDocument/2006/relationships/tags" Target="../tags/tag154.xml"/><Relationship Id="rId22" Type="http://schemas.openxmlformats.org/officeDocument/2006/relationships/image" Target="../media/image13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0.xml"/><Relationship Id="rId1" Type="http://schemas.openxmlformats.org/officeDocument/2006/relationships/tags" Target="../tags/tag15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1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tags" Target="../tags/tag169.xml"/><Relationship Id="rId13" Type="http://schemas.openxmlformats.org/officeDocument/2006/relationships/notesSlide" Target="../notesSlides/notesSlide44.xml"/><Relationship Id="rId3" Type="http://schemas.openxmlformats.org/officeDocument/2006/relationships/tags" Target="../tags/tag164.xml"/><Relationship Id="rId7" Type="http://schemas.openxmlformats.org/officeDocument/2006/relationships/tags" Target="../tags/tag168.xml"/><Relationship Id="rId12" Type="http://schemas.openxmlformats.org/officeDocument/2006/relationships/slideLayout" Target="../slideLayouts/slideLayout6.xml"/><Relationship Id="rId2" Type="http://schemas.openxmlformats.org/officeDocument/2006/relationships/tags" Target="../tags/tag163.xml"/><Relationship Id="rId1" Type="http://schemas.openxmlformats.org/officeDocument/2006/relationships/tags" Target="../tags/tag162.xml"/><Relationship Id="rId6" Type="http://schemas.openxmlformats.org/officeDocument/2006/relationships/tags" Target="../tags/tag167.xml"/><Relationship Id="rId11" Type="http://schemas.openxmlformats.org/officeDocument/2006/relationships/tags" Target="../tags/tag172.xml"/><Relationship Id="rId5" Type="http://schemas.openxmlformats.org/officeDocument/2006/relationships/tags" Target="../tags/tag166.xml"/><Relationship Id="rId10" Type="http://schemas.openxmlformats.org/officeDocument/2006/relationships/tags" Target="../tags/tag171.xml"/><Relationship Id="rId4" Type="http://schemas.openxmlformats.org/officeDocument/2006/relationships/tags" Target="../tags/tag165.xml"/><Relationship Id="rId9" Type="http://schemas.openxmlformats.org/officeDocument/2006/relationships/tags" Target="../tags/tag170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tags" Target="../tags/tag180.xml"/><Relationship Id="rId13" Type="http://schemas.openxmlformats.org/officeDocument/2006/relationships/tags" Target="../tags/tag185.xml"/><Relationship Id="rId18" Type="http://schemas.openxmlformats.org/officeDocument/2006/relationships/tags" Target="../tags/tag190.xml"/><Relationship Id="rId26" Type="http://schemas.openxmlformats.org/officeDocument/2006/relationships/tags" Target="../tags/tag198.xml"/><Relationship Id="rId39" Type="http://schemas.openxmlformats.org/officeDocument/2006/relationships/notesSlide" Target="../notesSlides/notesSlide45.xml"/><Relationship Id="rId3" Type="http://schemas.openxmlformats.org/officeDocument/2006/relationships/tags" Target="../tags/tag175.xml"/><Relationship Id="rId21" Type="http://schemas.openxmlformats.org/officeDocument/2006/relationships/tags" Target="../tags/tag193.xml"/><Relationship Id="rId34" Type="http://schemas.openxmlformats.org/officeDocument/2006/relationships/tags" Target="../tags/tag206.xml"/><Relationship Id="rId7" Type="http://schemas.openxmlformats.org/officeDocument/2006/relationships/tags" Target="../tags/tag179.xml"/><Relationship Id="rId12" Type="http://schemas.openxmlformats.org/officeDocument/2006/relationships/tags" Target="../tags/tag184.xml"/><Relationship Id="rId17" Type="http://schemas.openxmlformats.org/officeDocument/2006/relationships/tags" Target="../tags/tag189.xml"/><Relationship Id="rId25" Type="http://schemas.openxmlformats.org/officeDocument/2006/relationships/tags" Target="../tags/tag197.xml"/><Relationship Id="rId33" Type="http://schemas.openxmlformats.org/officeDocument/2006/relationships/tags" Target="../tags/tag205.xml"/><Relationship Id="rId38" Type="http://schemas.openxmlformats.org/officeDocument/2006/relationships/slideLayout" Target="../slideLayouts/slideLayout6.xml"/><Relationship Id="rId2" Type="http://schemas.openxmlformats.org/officeDocument/2006/relationships/tags" Target="../tags/tag174.xml"/><Relationship Id="rId16" Type="http://schemas.openxmlformats.org/officeDocument/2006/relationships/tags" Target="../tags/tag188.xml"/><Relationship Id="rId20" Type="http://schemas.openxmlformats.org/officeDocument/2006/relationships/tags" Target="../tags/tag192.xml"/><Relationship Id="rId29" Type="http://schemas.openxmlformats.org/officeDocument/2006/relationships/tags" Target="../tags/tag201.xml"/><Relationship Id="rId1" Type="http://schemas.openxmlformats.org/officeDocument/2006/relationships/tags" Target="../tags/tag173.xml"/><Relationship Id="rId6" Type="http://schemas.openxmlformats.org/officeDocument/2006/relationships/tags" Target="../tags/tag178.xml"/><Relationship Id="rId11" Type="http://schemas.openxmlformats.org/officeDocument/2006/relationships/tags" Target="../tags/tag183.xml"/><Relationship Id="rId24" Type="http://schemas.openxmlformats.org/officeDocument/2006/relationships/tags" Target="../tags/tag196.xml"/><Relationship Id="rId32" Type="http://schemas.openxmlformats.org/officeDocument/2006/relationships/tags" Target="../tags/tag204.xml"/><Relationship Id="rId37" Type="http://schemas.openxmlformats.org/officeDocument/2006/relationships/tags" Target="../tags/tag209.xml"/><Relationship Id="rId40" Type="http://schemas.openxmlformats.org/officeDocument/2006/relationships/image" Target="../media/image23.png"/><Relationship Id="rId5" Type="http://schemas.openxmlformats.org/officeDocument/2006/relationships/tags" Target="../tags/tag177.xml"/><Relationship Id="rId15" Type="http://schemas.openxmlformats.org/officeDocument/2006/relationships/tags" Target="../tags/tag187.xml"/><Relationship Id="rId23" Type="http://schemas.openxmlformats.org/officeDocument/2006/relationships/tags" Target="../tags/tag195.xml"/><Relationship Id="rId28" Type="http://schemas.openxmlformats.org/officeDocument/2006/relationships/tags" Target="../tags/tag200.xml"/><Relationship Id="rId36" Type="http://schemas.openxmlformats.org/officeDocument/2006/relationships/tags" Target="../tags/tag208.xml"/><Relationship Id="rId10" Type="http://schemas.openxmlformats.org/officeDocument/2006/relationships/tags" Target="../tags/tag182.xml"/><Relationship Id="rId19" Type="http://schemas.openxmlformats.org/officeDocument/2006/relationships/tags" Target="../tags/tag191.xml"/><Relationship Id="rId31" Type="http://schemas.openxmlformats.org/officeDocument/2006/relationships/tags" Target="../tags/tag203.xml"/><Relationship Id="rId4" Type="http://schemas.openxmlformats.org/officeDocument/2006/relationships/tags" Target="../tags/tag176.xml"/><Relationship Id="rId9" Type="http://schemas.openxmlformats.org/officeDocument/2006/relationships/tags" Target="../tags/tag181.xml"/><Relationship Id="rId14" Type="http://schemas.openxmlformats.org/officeDocument/2006/relationships/tags" Target="../tags/tag186.xml"/><Relationship Id="rId22" Type="http://schemas.openxmlformats.org/officeDocument/2006/relationships/tags" Target="../tags/tag194.xml"/><Relationship Id="rId27" Type="http://schemas.openxmlformats.org/officeDocument/2006/relationships/tags" Target="../tags/tag199.xml"/><Relationship Id="rId30" Type="http://schemas.openxmlformats.org/officeDocument/2006/relationships/tags" Target="../tags/tag202.xml"/><Relationship Id="rId35" Type="http://schemas.openxmlformats.org/officeDocument/2006/relationships/tags" Target="../tags/tag207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tags" Target="../tags/tag217.xml"/><Relationship Id="rId13" Type="http://schemas.openxmlformats.org/officeDocument/2006/relationships/tags" Target="../tags/tag222.xml"/><Relationship Id="rId18" Type="http://schemas.openxmlformats.org/officeDocument/2006/relationships/tags" Target="../tags/tag227.xml"/><Relationship Id="rId26" Type="http://schemas.openxmlformats.org/officeDocument/2006/relationships/slideLayout" Target="../slideLayouts/slideLayout6.xml"/><Relationship Id="rId3" Type="http://schemas.openxmlformats.org/officeDocument/2006/relationships/tags" Target="../tags/tag212.xml"/><Relationship Id="rId21" Type="http://schemas.openxmlformats.org/officeDocument/2006/relationships/tags" Target="../tags/tag230.xml"/><Relationship Id="rId7" Type="http://schemas.openxmlformats.org/officeDocument/2006/relationships/tags" Target="../tags/tag216.xml"/><Relationship Id="rId12" Type="http://schemas.openxmlformats.org/officeDocument/2006/relationships/tags" Target="../tags/tag221.xml"/><Relationship Id="rId17" Type="http://schemas.openxmlformats.org/officeDocument/2006/relationships/tags" Target="../tags/tag226.xml"/><Relationship Id="rId25" Type="http://schemas.openxmlformats.org/officeDocument/2006/relationships/tags" Target="../tags/tag234.xml"/><Relationship Id="rId2" Type="http://schemas.openxmlformats.org/officeDocument/2006/relationships/tags" Target="../tags/tag211.xml"/><Relationship Id="rId16" Type="http://schemas.openxmlformats.org/officeDocument/2006/relationships/tags" Target="../tags/tag225.xml"/><Relationship Id="rId20" Type="http://schemas.openxmlformats.org/officeDocument/2006/relationships/tags" Target="../tags/tag229.xml"/><Relationship Id="rId1" Type="http://schemas.openxmlformats.org/officeDocument/2006/relationships/tags" Target="../tags/tag210.xml"/><Relationship Id="rId6" Type="http://schemas.openxmlformats.org/officeDocument/2006/relationships/tags" Target="../tags/tag215.xml"/><Relationship Id="rId11" Type="http://schemas.openxmlformats.org/officeDocument/2006/relationships/tags" Target="../tags/tag220.xml"/><Relationship Id="rId24" Type="http://schemas.openxmlformats.org/officeDocument/2006/relationships/tags" Target="../tags/tag233.xml"/><Relationship Id="rId5" Type="http://schemas.openxmlformats.org/officeDocument/2006/relationships/tags" Target="../tags/tag214.xml"/><Relationship Id="rId15" Type="http://schemas.openxmlformats.org/officeDocument/2006/relationships/tags" Target="../tags/tag224.xml"/><Relationship Id="rId23" Type="http://schemas.openxmlformats.org/officeDocument/2006/relationships/tags" Target="../tags/tag232.xml"/><Relationship Id="rId28" Type="http://schemas.openxmlformats.org/officeDocument/2006/relationships/image" Target="../media/image27.png"/><Relationship Id="rId10" Type="http://schemas.openxmlformats.org/officeDocument/2006/relationships/tags" Target="../tags/tag219.xml"/><Relationship Id="rId19" Type="http://schemas.openxmlformats.org/officeDocument/2006/relationships/tags" Target="../tags/tag228.xml"/><Relationship Id="rId4" Type="http://schemas.openxmlformats.org/officeDocument/2006/relationships/tags" Target="../tags/tag213.xml"/><Relationship Id="rId9" Type="http://schemas.openxmlformats.org/officeDocument/2006/relationships/tags" Target="../tags/tag218.xml"/><Relationship Id="rId14" Type="http://schemas.openxmlformats.org/officeDocument/2006/relationships/tags" Target="../tags/tag223.xml"/><Relationship Id="rId22" Type="http://schemas.openxmlformats.org/officeDocument/2006/relationships/tags" Target="../tags/tag231.xml"/><Relationship Id="rId27" Type="http://schemas.openxmlformats.org/officeDocument/2006/relationships/notesSlide" Target="../notesSlides/notesSlide46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tags" Target="../tags/tag242.xml"/><Relationship Id="rId13" Type="http://schemas.openxmlformats.org/officeDocument/2006/relationships/tags" Target="../tags/tag247.xml"/><Relationship Id="rId3" Type="http://schemas.openxmlformats.org/officeDocument/2006/relationships/tags" Target="../tags/tag237.xml"/><Relationship Id="rId7" Type="http://schemas.openxmlformats.org/officeDocument/2006/relationships/tags" Target="../tags/tag241.xml"/><Relationship Id="rId12" Type="http://schemas.openxmlformats.org/officeDocument/2006/relationships/tags" Target="../tags/tag246.xml"/><Relationship Id="rId2" Type="http://schemas.openxmlformats.org/officeDocument/2006/relationships/tags" Target="../tags/tag236.xml"/><Relationship Id="rId1" Type="http://schemas.openxmlformats.org/officeDocument/2006/relationships/tags" Target="../tags/tag235.xml"/><Relationship Id="rId6" Type="http://schemas.openxmlformats.org/officeDocument/2006/relationships/tags" Target="../tags/tag240.xml"/><Relationship Id="rId11" Type="http://schemas.openxmlformats.org/officeDocument/2006/relationships/tags" Target="../tags/tag245.xml"/><Relationship Id="rId5" Type="http://schemas.openxmlformats.org/officeDocument/2006/relationships/tags" Target="../tags/tag239.xml"/><Relationship Id="rId15" Type="http://schemas.openxmlformats.org/officeDocument/2006/relationships/notesSlide" Target="../notesSlides/notesSlide47.xml"/><Relationship Id="rId10" Type="http://schemas.openxmlformats.org/officeDocument/2006/relationships/tags" Target="../tags/tag244.xml"/><Relationship Id="rId4" Type="http://schemas.openxmlformats.org/officeDocument/2006/relationships/tags" Target="../tags/tag238.xml"/><Relationship Id="rId9" Type="http://schemas.openxmlformats.org/officeDocument/2006/relationships/tags" Target="../tags/tag243.xml"/><Relationship Id="rId14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3" Type="http://schemas.openxmlformats.org/officeDocument/2006/relationships/tags" Target="../tags/tag260.xml"/><Relationship Id="rId18" Type="http://schemas.openxmlformats.org/officeDocument/2006/relationships/tags" Target="../tags/tag265.xml"/><Relationship Id="rId26" Type="http://schemas.openxmlformats.org/officeDocument/2006/relationships/tags" Target="../tags/tag273.xml"/><Relationship Id="rId39" Type="http://schemas.openxmlformats.org/officeDocument/2006/relationships/tags" Target="../tags/tag286.xml"/><Relationship Id="rId21" Type="http://schemas.openxmlformats.org/officeDocument/2006/relationships/tags" Target="../tags/tag268.xml"/><Relationship Id="rId34" Type="http://schemas.openxmlformats.org/officeDocument/2006/relationships/tags" Target="../tags/tag281.xml"/><Relationship Id="rId42" Type="http://schemas.openxmlformats.org/officeDocument/2006/relationships/tags" Target="../tags/tag289.xml"/><Relationship Id="rId47" Type="http://schemas.openxmlformats.org/officeDocument/2006/relationships/tags" Target="../tags/tag294.xml"/><Relationship Id="rId50" Type="http://schemas.openxmlformats.org/officeDocument/2006/relationships/tags" Target="../tags/tag297.xml"/><Relationship Id="rId55" Type="http://schemas.openxmlformats.org/officeDocument/2006/relationships/tags" Target="../tags/tag302.xml"/><Relationship Id="rId63" Type="http://schemas.openxmlformats.org/officeDocument/2006/relationships/tags" Target="../tags/tag310.xml"/><Relationship Id="rId68" Type="http://schemas.openxmlformats.org/officeDocument/2006/relationships/tags" Target="../tags/tag315.xml"/><Relationship Id="rId7" Type="http://schemas.openxmlformats.org/officeDocument/2006/relationships/tags" Target="../tags/tag254.xml"/><Relationship Id="rId71" Type="http://schemas.openxmlformats.org/officeDocument/2006/relationships/tags" Target="../tags/tag318.xml"/><Relationship Id="rId2" Type="http://schemas.openxmlformats.org/officeDocument/2006/relationships/tags" Target="../tags/tag249.xml"/><Relationship Id="rId16" Type="http://schemas.openxmlformats.org/officeDocument/2006/relationships/tags" Target="../tags/tag263.xml"/><Relationship Id="rId29" Type="http://schemas.openxmlformats.org/officeDocument/2006/relationships/tags" Target="../tags/tag276.xml"/><Relationship Id="rId11" Type="http://schemas.openxmlformats.org/officeDocument/2006/relationships/tags" Target="../tags/tag258.xml"/><Relationship Id="rId24" Type="http://schemas.openxmlformats.org/officeDocument/2006/relationships/tags" Target="../tags/tag271.xml"/><Relationship Id="rId32" Type="http://schemas.openxmlformats.org/officeDocument/2006/relationships/tags" Target="../tags/tag279.xml"/><Relationship Id="rId37" Type="http://schemas.openxmlformats.org/officeDocument/2006/relationships/tags" Target="../tags/tag284.xml"/><Relationship Id="rId40" Type="http://schemas.openxmlformats.org/officeDocument/2006/relationships/tags" Target="../tags/tag287.xml"/><Relationship Id="rId45" Type="http://schemas.openxmlformats.org/officeDocument/2006/relationships/tags" Target="../tags/tag292.xml"/><Relationship Id="rId53" Type="http://schemas.openxmlformats.org/officeDocument/2006/relationships/tags" Target="../tags/tag300.xml"/><Relationship Id="rId58" Type="http://schemas.openxmlformats.org/officeDocument/2006/relationships/tags" Target="../tags/tag305.xml"/><Relationship Id="rId66" Type="http://schemas.openxmlformats.org/officeDocument/2006/relationships/tags" Target="../tags/tag313.xml"/><Relationship Id="rId74" Type="http://schemas.openxmlformats.org/officeDocument/2006/relationships/notesSlide" Target="../notesSlides/notesSlide48.xml"/><Relationship Id="rId5" Type="http://schemas.openxmlformats.org/officeDocument/2006/relationships/tags" Target="../tags/tag252.xml"/><Relationship Id="rId15" Type="http://schemas.openxmlformats.org/officeDocument/2006/relationships/tags" Target="../tags/tag262.xml"/><Relationship Id="rId23" Type="http://schemas.openxmlformats.org/officeDocument/2006/relationships/tags" Target="../tags/tag270.xml"/><Relationship Id="rId28" Type="http://schemas.openxmlformats.org/officeDocument/2006/relationships/tags" Target="../tags/tag275.xml"/><Relationship Id="rId36" Type="http://schemas.openxmlformats.org/officeDocument/2006/relationships/tags" Target="../tags/tag283.xml"/><Relationship Id="rId49" Type="http://schemas.openxmlformats.org/officeDocument/2006/relationships/tags" Target="../tags/tag296.xml"/><Relationship Id="rId57" Type="http://schemas.openxmlformats.org/officeDocument/2006/relationships/tags" Target="../tags/tag304.xml"/><Relationship Id="rId61" Type="http://schemas.openxmlformats.org/officeDocument/2006/relationships/tags" Target="../tags/tag308.xml"/><Relationship Id="rId10" Type="http://schemas.openxmlformats.org/officeDocument/2006/relationships/tags" Target="../tags/tag257.xml"/><Relationship Id="rId19" Type="http://schemas.openxmlformats.org/officeDocument/2006/relationships/tags" Target="../tags/tag266.xml"/><Relationship Id="rId31" Type="http://schemas.openxmlformats.org/officeDocument/2006/relationships/tags" Target="../tags/tag278.xml"/><Relationship Id="rId44" Type="http://schemas.openxmlformats.org/officeDocument/2006/relationships/tags" Target="../tags/tag291.xml"/><Relationship Id="rId52" Type="http://schemas.openxmlformats.org/officeDocument/2006/relationships/tags" Target="../tags/tag299.xml"/><Relationship Id="rId60" Type="http://schemas.openxmlformats.org/officeDocument/2006/relationships/tags" Target="../tags/tag307.xml"/><Relationship Id="rId65" Type="http://schemas.openxmlformats.org/officeDocument/2006/relationships/tags" Target="../tags/tag312.xml"/><Relationship Id="rId73" Type="http://schemas.openxmlformats.org/officeDocument/2006/relationships/slideLayout" Target="../slideLayouts/slideLayout6.xml"/><Relationship Id="rId4" Type="http://schemas.openxmlformats.org/officeDocument/2006/relationships/tags" Target="../tags/tag251.xml"/><Relationship Id="rId9" Type="http://schemas.openxmlformats.org/officeDocument/2006/relationships/tags" Target="../tags/tag256.xml"/><Relationship Id="rId14" Type="http://schemas.openxmlformats.org/officeDocument/2006/relationships/tags" Target="../tags/tag261.xml"/><Relationship Id="rId22" Type="http://schemas.openxmlformats.org/officeDocument/2006/relationships/tags" Target="../tags/tag269.xml"/><Relationship Id="rId27" Type="http://schemas.openxmlformats.org/officeDocument/2006/relationships/tags" Target="../tags/tag274.xml"/><Relationship Id="rId30" Type="http://schemas.openxmlformats.org/officeDocument/2006/relationships/tags" Target="../tags/tag277.xml"/><Relationship Id="rId35" Type="http://schemas.openxmlformats.org/officeDocument/2006/relationships/tags" Target="../tags/tag282.xml"/><Relationship Id="rId43" Type="http://schemas.openxmlformats.org/officeDocument/2006/relationships/tags" Target="../tags/tag290.xml"/><Relationship Id="rId48" Type="http://schemas.openxmlformats.org/officeDocument/2006/relationships/tags" Target="../tags/tag295.xml"/><Relationship Id="rId56" Type="http://schemas.openxmlformats.org/officeDocument/2006/relationships/tags" Target="../tags/tag303.xml"/><Relationship Id="rId64" Type="http://schemas.openxmlformats.org/officeDocument/2006/relationships/tags" Target="../tags/tag311.xml"/><Relationship Id="rId69" Type="http://schemas.openxmlformats.org/officeDocument/2006/relationships/tags" Target="../tags/tag316.xml"/><Relationship Id="rId8" Type="http://schemas.openxmlformats.org/officeDocument/2006/relationships/tags" Target="../tags/tag255.xml"/><Relationship Id="rId51" Type="http://schemas.openxmlformats.org/officeDocument/2006/relationships/tags" Target="../tags/tag298.xml"/><Relationship Id="rId72" Type="http://schemas.openxmlformats.org/officeDocument/2006/relationships/tags" Target="../tags/tag319.xml"/><Relationship Id="rId3" Type="http://schemas.openxmlformats.org/officeDocument/2006/relationships/tags" Target="../tags/tag250.xml"/><Relationship Id="rId12" Type="http://schemas.openxmlformats.org/officeDocument/2006/relationships/tags" Target="../tags/tag259.xml"/><Relationship Id="rId17" Type="http://schemas.openxmlformats.org/officeDocument/2006/relationships/tags" Target="../tags/tag264.xml"/><Relationship Id="rId25" Type="http://schemas.openxmlformats.org/officeDocument/2006/relationships/tags" Target="../tags/tag272.xml"/><Relationship Id="rId33" Type="http://schemas.openxmlformats.org/officeDocument/2006/relationships/tags" Target="../tags/tag280.xml"/><Relationship Id="rId38" Type="http://schemas.openxmlformats.org/officeDocument/2006/relationships/tags" Target="../tags/tag285.xml"/><Relationship Id="rId46" Type="http://schemas.openxmlformats.org/officeDocument/2006/relationships/tags" Target="../tags/tag293.xml"/><Relationship Id="rId59" Type="http://schemas.openxmlformats.org/officeDocument/2006/relationships/tags" Target="../tags/tag306.xml"/><Relationship Id="rId67" Type="http://schemas.openxmlformats.org/officeDocument/2006/relationships/tags" Target="../tags/tag314.xml"/><Relationship Id="rId20" Type="http://schemas.openxmlformats.org/officeDocument/2006/relationships/tags" Target="../tags/tag267.xml"/><Relationship Id="rId41" Type="http://schemas.openxmlformats.org/officeDocument/2006/relationships/tags" Target="../tags/tag288.xml"/><Relationship Id="rId54" Type="http://schemas.openxmlformats.org/officeDocument/2006/relationships/tags" Target="../tags/tag301.xml"/><Relationship Id="rId62" Type="http://schemas.openxmlformats.org/officeDocument/2006/relationships/tags" Target="../tags/tag309.xml"/><Relationship Id="rId70" Type="http://schemas.openxmlformats.org/officeDocument/2006/relationships/tags" Target="../tags/tag317.xml"/><Relationship Id="rId75" Type="http://schemas.openxmlformats.org/officeDocument/2006/relationships/image" Target="../media/image28.png"/><Relationship Id="rId1" Type="http://schemas.openxmlformats.org/officeDocument/2006/relationships/tags" Target="../tags/tag248.xml"/><Relationship Id="rId6" Type="http://schemas.openxmlformats.org/officeDocument/2006/relationships/tags" Target="../tags/tag253.xml"/></Relationships>
</file>

<file path=ppt/slides/_rels/slide66.xml.rels><?xml version="1.0" encoding="UTF-8" standalone="yes"?>
<Relationships xmlns="http://schemas.openxmlformats.org/package/2006/relationships"><Relationship Id="rId13" Type="http://schemas.openxmlformats.org/officeDocument/2006/relationships/tags" Target="../tags/tag332.xml"/><Relationship Id="rId18" Type="http://schemas.openxmlformats.org/officeDocument/2006/relationships/tags" Target="../tags/tag337.xml"/><Relationship Id="rId26" Type="http://schemas.openxmlformats.org/officeDocument/2006/relationships/tags" Target="../tags/tag345.xml"/><Relationship Id="rId39" Type="http://schemas.openxmlformats.org/officeDocument/2006/relationships/tags" Target="../tags/tag358.xml"/><Relationship Id="rId21" Type="http://schemas.openxmlformats.org/officeDocument/2006/relationships/tags" Target="../tags/tag340.xml"/><Relationship Id="rId34" Type="http://schemas.openxmlformats.org/officeDocument/2006/relationships/tags" Target="../tags/tag353.xml"/><Relationship Id="rId42" Type="http://schemas.openxmlformats.org/officeDocument/2006/relationships/tags" Target="../tags/tag361.xml"/><Relationship Id="rId47" Type="http://schemas.openxmlformats.org/officeDocument/2006/relationships/tags" Target="../tags/tag366.xml"/><Relationship Id="rId50" Type="http://schemas.openxmlformats.org/officeDocument/2006/relationships/tags" Target="../tags/tag369.xml"/><Relationship Id="rId55" Type="http://schemas.openxmlformats.org/officeDocument/2006/relationships/tags" Target="../tags/tag374.xml"/><Relationship Id="rId63" Type="http://schemas.openxmlformats.org/officeDocument/2006/relationships/tags" Target="../tags/tag382.xml"/><Relationship Id="rId68" Type="http://schemas.openxmlformats.org/officeDocument/2006/relationships/tags" Target="../tags/tag387.xml"/><Relationship Id="rId76" Type="http://schemas.openxmlformats.org/officeDocument/2006/relationships/slideLayout" Target="../slideLayouts/slideLayout6.xml"/><Relationship Id="rId7" Type="http://schemas.openxmlformats.org/officeDocument/2006/relationships/tags" Target="../tags/tag326.xml"/><Relationship Id="rId71" Type="http://schemas.openxmlformats.org/officeDocument/2006/relationships/tags" Target="../tags/tag390.xml"/><Relationship Id="rId2" Type="http://schemas.openxmlformats.org/officeDocument/2006/relationships/tags" Target="../tags/tag321.xml"/><Relationship Id="rId16" Type="http://schemas.openxmlformats.org/officeDocument/2006/relationships/tags" Target="../tags/tag335.xml"/><Relationship Id="rId29" Type="http://schemas.openxmlformats.org/officeDocument/2006/relationships/tags" Target="../tags/tag348.xml"/><Relationship Id="rId11" Type="http://schemas.openxmlformats.org/officeDocument/2006/relationships/tags" Target="../tags/tag330.xml"/><Relationship Id="rId24" Type="http://schemas.openxmlformats.org/officeDocument/2006/relationships/tags" Target="../tags/tag343.xml"/><Relationship Id="rId32" Type="http://schemas.openxmlformats.org/officeDocument/2006/relationships/tags" Target="../tags/tag351.xml"/><Relationship Id="rId37" Type="http://schemas.openxmlformats.org/officeDocument/2006/relationships/tags" Target="../tags/tag356.xml"/><Relationship Id="rId40" Type="http://schemas.openxmlformats.org/officeDocument/2006/relationships/tags" Target="../tags/tag359.xml"/><Relationship Id="rId45" Type="http://schemas.openxmlformats.org/officeDocument/2006/relationships/tags" Target="../tags/tag364.xml"/><Relationship Id="rId53" Type="http://schemas.openxmlformats.org/officeDocument/2006/relationships/tags" Target="../tags/tag372.xml"/><Relationship Id="rId58" Type="http://schemas.openxmlformats.org/officeDocument/2006/relationships/tags" Target="../tags/tag377.xml"/><Relationship Id="rId66" Type="http://schemas.openxmlformats.org/officeDocument/2006/relationships/tags" Target="../tags/tag385.xml"/><Relationship Id="rId74" Type="http://schemas.openxmlformats.org/officeDocument/2006/relationships/tags" Target="../tags/tag393.xml"/><Relationship Id="rId5" Type="http://schemas.openxmlformats.org/officeDocument/2006/relationships/tags" Target="../tags/tag324.xml"/><Relationship Id="rId15" Type="http://schemas.openxmlformats.org/officeDocument/2006/relationships/tags" Target="../tags/tag334.xml"/><Relationship Id="rId23" Type="http://schemas.openxmlformats.org/officeDocument/2006/relationships/tags" Target="../tags/tag342.xml"/><Relationship Id="rId28" Type="http://schemas.openxmlformats.org/officeDocument/2006/relationships/tags" Target="../tags/tag347.xml"/><Relationship Id="rId36" Type="http://schemas.openxmlformats.org/officeDocument/2006/relationships/tags" Target="../tags/tag355.xml"/><Relationship Id="rId49" Type="http://schemas.openxmlformats.org/officeDocument/2006/relationships/tags" Target="../tags/tag368.xml"/><Relationship Id="rId57" Type="http://schemas.openxmlformats.org/officeDocument/2006/relationships/tags" Target="../tags/tag376.xml"/><Relationship Id="rId61" Type="http://schemas.openxmlformats.org/officeDocument/2006/relationships/tags" Target="../tags/tag380.xml"/><Relationship Id="rId10" Type="http://schemas.openxmlformats.org/officeDocument/2006/relationships/tags" Target="../tags/tag329.xml"/><Relationship Id="rId19" Type="http://schemas.openxmlformats.org/officeDocument/2006/relationships/tags" Target="../tags/tag338.xml"/><Relationship Id="rId31" Type="http://schemas.openxmlformats.org/officeDocument/2006/relationships/tags" Target="../tags/tag350.xml"/><Relationship Id="rId44" Type="http://schemas.openxmlformats.org/officeDocument/2006/relationships/tags" Target="../tags/tag363.xml"/><Relationship Id="rId52" Type="http://schemas.openxmlformats.org/officeDocument/2006/relationships/tags" Target="../tags/tag371.xml"/><Relationship Id="rId60" Type="http://schemas.openxmlformats.org/officeDocument/2006/relationships/tags" Target="../tags/tag379.xml"/><Relationship Id="rId65" Type="http://schemas.openxmlformats.org/officeDocument/2006/relationships/tags" Target="../tags/tag384.xml"/><Relationship Id="rId73" Type="http://schemas.openxmlformats.org/officeDocument/2006/relationships/tags" Target="../tags/tag392.xml"/><Relationship Id="rId78" Type="http://schemas.openxmlformats.org/officeDocument/2006/relationships/image" Target="../media/image29.png"/><Relationship Id="rId4" Type="http://schemas.openxmlformats.org/officeDocument/2006/relationships/tags" Target="../tags/tag323.xml"/><Relationship Id="rId9" Type="http://schemas.openxmlformats.org/officeDocument/2006/relationships/tags" Target="../tags/tag328.xml"/><Relationship Id="rId14" Type="http://schemas.openxmlformats.org/officeDocument/2006/relationships/tags" Target="../tags/tag333.xml"/><Relationship Id="rId22" Type="http://schemas.openxmlformats.org/officeDocument/2006/relationships/tags" Target="../tags/tag341.xml"/><Relationship Id="rId27" Type="http://schemas.openxmlformats.org/officeDocument/2006/relationships/tags" Target="../tags/tag346.xml"/><Relationship Id="rId30" Type="http://schemas.openxmlformats.org/officeDocument/2006/relationships/tags" Target="../tags/tag349.xml"/><Relationship Id="rId35" Type="http://schemas.openxmlformats.org/officeDocument/2006/relationships/tags" Target="../tags/tag354.xml"/><Relationship Id="rId43" Type="http://schemas.openxmlformats.org/officeDocument/2006/relationships/tags" Target="../tags/tag362.xml"/><Relationship Id="rId48" Type="http://schemas.openxmlformats.org/officeDocument/2006/relationships/tags" Target="../tags/tag367.xml"/><Relationship Id="rId56" Type="http://schemas.openxmlformats.org/officeDocument/2006/relationships/tags" Target="../tags/tag375.xml"/><Relationship Id="rId64" Type="http://schemas.openxmlformats.org/officeDocument/2006/relationships/tags" Target="../tags/tag383.xml"/><Relationship Id="rId69" Type="http://schemas.openxmlformats.org/officeDocument/2006/relationships/tags" Target="../tags/tag388.xml"/><Relationship Id="rId77" Type="http://schemas.openxmlformats.org/officeDocument/2006/relationships/notesSlide" Target="../notesSlides/notesSlide49.xml"/><Relationship Id="rId8" Type="http://schemas.openxmlformats.org/officeDocument/2006/relationships/tags" Target="../tags/tag327.xml"/><Relationship Id="rId51" Type="http://schemas.openxmlformats.org/officeDocument/2006/relationships/tags" Target="../tags/tag370.xml"/><Relationship Id="rId72" Type="http://schemas.openxmlformats.org/officeDocument/2006/relationships/tags" Target="../tags/tag391.xml"/><Relationship Id="rId3" Type="http://schemas.openxmlformats.org/officeDocument/2006/relationships/tags" Target="../tags/tag322.xml"/><Relationship Id="rId12" Type="http://schemas.openxmlformats.org/officeDocument/2006/relationships/tags" Target="../tags/tag331.xml"/><Relationship Id="rId17" Type="http://schemas.openxmlformats.org/officeDocument/2006/relationships/tags" Target="../tags/tag336.xml"/><Relationship Id="rId25" Type="http://schemas.openxmlformats.org/officeDocument/2006/relationships/tags" Target="../tags/tag344.xml"/><Relationship Id="rId33" Type="http://schemas.openxmlformats.org/officeDocument/2006/relationships/tags" Target="../tags/tag352.xml"/><Relationship Id="rId38" Type="http://schemas.openxmlformats.org/officeDocument/2006/relationships/tags" Target="../tags/tag357.xml"/><Relationship Id="rId46" Type="http://schemas.openxmlformats.org/officeDocument/2006/relationships/tags" Target="../tags/tag365.xml"/><Relationship Id="rId59" Type="http://schemas.openxmlformats.org/officeDocument/2006/relationships/tags" Target="../tags/tag378.xml"/><Relationship Id="rId67" Type="http://schemas.openxmlformats.org/officeDocument/2006/relationships/tags" Target="../tags/tag386.xml"/><Relationship Id="rId20" Type="http://schemas.openxmlformats.org/officeDocument/2006/relationships/tags" Target="../tags/tag339.xml"/><Relationship Id="rId41" Type="http://schemas.openxmlformats.org/officeDocument/2006/relationships/tags" Target="../tags/tag360.xml"/><Relationship Id="rId54" Type="http://schemas.openxmlformats.org/officeDocument/2006/relationships/tags" Target="../tags/tag373.xml"/><Relationship Id="rId62" Type="http://schemas.openxmlformats.org/officeDocument/2006/relationships/tags" Target="../tags/tag381.xml"/><Relationship Id="rId70" Type="http://schemas.openxmlformats.org/officeDocument/2006/relationships/tags" Target="../tags/tag389.xml"/><Relationship Id="rId75" Type="http://schemas.openxmlformats.org/officeDocument/2006/relationships/tags" Target="../tags/tag394.xml"/><Relationship Id="rId1" Type="http://schemas.openxmlformats.org/officeDocument/2006/relationships/tags" Target="../tags/tag320.xml"/><Relationship Id="rId6" Type="http://schemas.openxmlformats.org/officeDocument/2006/relationships/tags" Target="../tags/tag325.xml"/></Relationships>
</file>

<file path=ppt/slides/_rels/slide67.xml.rels><?xml version="1.0" encoding="UTF-8" standalone="yes"?>
<Relationships xmlns="http://schemas.openxmlformats.org/package/2006/relationships"><Relationship Id="rId13" Type="http://schemas.openxmlformats.org/officeDocument/2006/relationships/tags" Target="../tags/tag407.xml"/><Relationship Id="rId18" Type="http://schemas.openxmlformats.org/officeDocument/2006/relationships/tags" Target="../tags/tag412.xml"/><Relationship Id="rId26" Type="http://schemas.openxmlformats.org/officeDocument/2006/relationships/tags" Target="../tags/tag420.xml"/><Relationship Id="rId39" Type="http://schemas.openxmlformats.org/officeDocument/2006/relationships/tags" Target="../tags/tag433.xml"/><Relationship Id="rId21" Type="http://schemas.openxmlformats.org/officeDocument/2006/relationships/tags" Target="../tags/tag415.xml"/><Relationship Id="rId34" Type="http://schemas.openxmlformats.org/officeDocument/2006/relationships/tags" Target="../tags/tag428.xml"/><Relationship Id="rId42" Type="http://schemas.openxmlformats.org/officeDocument/2006/relationships/tags" Target="../tags/tag436.xml"/><Relationship Id="rId47" Type="http://schemas.openxmlformats.org/officeDocument/2006/relationships/tags" Target="../tags/tag441.xml"/><Relationship Id="rId50" Type="http://schemas.openxmlformats.org/officeDocument/2006/relationships/tags" Target="../tags/tag444.xml"/><Relationship Id="rId55" Type="http://schemas.openxmlformats.org/officeDocument/2006/relationships/tags" Target="../tags/tag449.xml"/><Relationship Id="rId63" Type="http://schemas.openxmlformats.org/officeDocument/2006/relationships/tags" Target="../tags/tag457.xml"/><Relationship Id="rId68" Type="http://schemas.openxmlformats.org/officeDocument/2006/relationships/tags" Target="../tags/tag462.xml"/><Relationship Id="rId76" Type="http://schemas.openxmlformats.org/officeDocument/2006/relationships/slideLayout" Target="../slideLayouts/slideLayout6.xml"/><Relationship Id="rId7" Type="http://schemas.openxmlformats.org/officeDocument/2006/relationships/tags" Target="../tags/tag401.xml"/><Relationship Id="rId71" Type="http://schemas.openxmlformats.org/officeDocument/2006/relationships/tags" Target="../tags/tag465.xml"/><Relationship Id="rId2" Type="http://schemas.openxmlformats.org/officeDocument/2006/relationships/tags" Target="../tags/tag396.xml"/><Relationship Id="rId16" Type="http://schemas.openxmlformats.org/officeDocument/2006/relationships/tags" Target="../tags/tag410.xml"/><Relationship Id="rId29" Type="http://schemas.openxmlformats.org/officeDocument/2006/relationships/tags" Target="../tags/tag423.xml"/><Relationship Id="rId11" Type="http://schemas.openxmlformats.org/officeDocument/2006/relationships/tags" Target="../tags/tag405.xml"/><Relationship Id="rId24" Type="http://schemas.openxmlformats.org/officeDocument/2006/relationships/tags" Target="../tags/tag418.xml"/><Relationship Id="rId32" Type="http://schemas.openxmlformats.org/officeDocument/2006/relationships/tags" Target="../tags/tag426.xml"/><Relationship Id="rId37" Type="http://schemas.openxmlformats.org/officeDocument/2006/relationships/tags" Target="../tags/tag431.xml"/><Relationship Id="rId40" Type="http://schemas.openxmlformats.org/officeDocument/2006/relationships/tags" Target="../tags/tag434.xml"/><Relationship Id="rId45" Type="http://schemas.openxmlformats.org/officeDocument/2006/relationships/tags" Target="../tags/tag439.xml"/><Relationship Id="rId53" Type="http://schemas.openxmlformats.org/officeDocument/2006/relationships/tags" Target="../tags/tag447.xml"/><Relationship Id="rId58" Type="http://schemas.openxmlformats.org/officeDocument/2006/relationships/tags" Target="../tags/tag452.xml"/><Relationship Id="rId66" Type="http://schemas.openxmlformats.org/officeDocument/2006/relationships/tags" Target="../tags/tag460.xml"/><Relationship Id="rId74" Type="http://schemas.openxmlformats.org/officeDocument/2006/relationships/tags" Target="../tags/tag468.xml"/><Relationship Id="rId5" Type="http://schemas.openxmlformats.org/officeDocument/2006/relationships/tags" Target="../tags/tag399.xml"/><Relationship Id="rId15" Type="http://schemas.openxmlformats.org/officeDocument/2006/relationships/tags" Target="../tags/tag409.xml"/><Relationship Id="rId23" Type="http://schemas.openxmlformats.org/officeDocument/2006/relationships/tags" Target="../tags/tag417.xml"/><Relationship Id="rId28" Type="http://schemas.openxmlformats.org/officeDocument/2006/relationships/tags" Target="../tags/tag422.xml"/><Relationship Id="rId36" Type="http://schemas.openxmlformats.org/officeDocument/2006/relationships/tags" Target="../tags/tag430.xml"/><Relationship Id="rId49" Type="http://schemas.openxmlformats.org/officeDocument/2006/relationships/tags" Target="../tags/tag443.xml"/><Relationship Id="rId57" Type="http://schemas.openxmlformats.org/officeDocument/2006/relationships/tags" Target="../tags/tag451.xml"/><Relationship Id="rId61" Type="http://schemas.openxmlformats.org/officeDocument/2006/relationships/tags" Target="../tags/tag455.xml"/><Relationship Id="rId10" Type="http://schemas.openxmlformats.org/officeDocument/2006/relationships/tags" Target="../tags/tag404.xml"/><Relationship Id="rId19" Type="http://schemas.openxmlformats.org/officeDocument/2006/relationships/tags" Target="../tags/tag413.xml"/><Relationship Id="rId31" Type="http://schemas.openxmlformats.org/officeDocument/2006/relationships/tags" Target="../tags/tag425.xml"/><Relationship Id="rId44" Type="http://schemas.openxmlformats.org/officeDocument/2006/relationships/tags" Target="../tags/tag438.xml"/><Relationship Id="rId52" Type="http://schemas.openxmlformats.org/officeDocument/2006/relationships/tags" Target="../tags/tag446.xml"/><Relationship Id="rId60" Type="http://schemas.openxmlformats.org/officeDocument/2006/relationships/tags" Target="../tags/tag454.xml"/><Relationship Id="rId65" Type="http://schemas.openxmlformats.org/officeDocument/2006/relationships/tags" Target="../tags/tag459.xml"/><Relationship Id="rId73" Type="http://schemas.openxmlformats.org/officeDocument/2006/relationships/tags" Target="../tags/tag467.xml"/><Relationship Id="rId78" Type="http://schemas.openxmlformats.org/officeDocument/2006/relationships/image" Target="../media/image30.png"/><Relationship Id="rId4" Type="http://schemas.openxmlformats.org/officeDocument/2006/relationships/tags" Target="../tags/tag398.xml"/><Relationship Id="rId9" Type="http://schemas.openxmlformats.org/officeDocument/2006/relationships/tags" Target="../tags/tag403.xml"/><Relationship Id="rId14" Type="http://schemas.openxmlformats.org/officeDocument/2006/relationships/tags" Target="../tags/tag408.xml"/><Relationship Id="rId22" Type="http://schemas.openxmlformats.org/officeDocument/2006/relationships/tags" Target="../tags/tag416.xml"/><Relationship Id="rId27" Type="http://schemas.openxmlformats.org/officeDocument/2006/relationships/tags" Target="../tags/tag421.xml"/><Relationship Id="rId30" Type="http://schemas.openxmlformats.org/officeDocument/2006/relationships/tags" Target="../tags/tag424.xml"/><Relationship Id="rId35" Type="http://schemas.openxmlformats.org/officeDocument/2006/relationships/tags" Target="../tags/tag429.xml"/><Relationship Id="rId43" Type="http://schemas.openxmlformats.org/officeDocument/2006/relationships/tags" Target="../tags/tag437.xml"/><Relationship Id="rId48" Type="http://schemas.openxmlformats.org/officeDocument/2006/relationships/tags" Target="../tags/tag442.xml"/><Relationship Id="rId56" Type="http://schemas.openxmlformats.org/officeDocument/2006/relationships/tags" Target="../tags/tag450.xml"/><Relationship Id="rId64" Type="http://schemas.openxmlformats.org/officeDocument/2006/relationships/tags" Target="../tags/tag458.xml"/><Relationship Id="rId69" Type="http://schemas.openxmlformats.org/officeDocument/2006/relationships/tags" Target="../tags/tag463.xml"/><Relationship Id="rId77" Type="http://schemas.openxmlformats.org/officeDocument/2006/relationships/notesSlide" Target="../notesSlides/notesSlide50.xml"/><Relationship Id="rId8" Type="http://schemas.openxmlformats.org/officeDocument/2006/relationships/tags" Target="../tags/tag402.xml"/><Relationship Id="rId51" Type="http://schemas.openxmlformats.org/officeDocument/2006/relationships/tags" Target="../tags/tag445.xml"/><Relationship Id="rId72" Type="http://schemas.openxmlformats.org/officeDocument/2006/relationships/tags" Target="../tags/tag466.xml"/><Relationship Id="rId3" Type="http://schemas.openxmlformats.org/officeDocument/2006/relationships/tags" Target="../tags/tag397.xml"/><Relationship Id="rId12" Type="http://schemas.openxmlformats.org/officeDocument/2006/relationships/tags" Target="../tags/tag406.xml"/><Relationship Id="rId17" Type="http://schemas.openxmlformats.org/officeDocument/2006/relationships/tags" Target="../tags/tag411.xml"/><Relationship Id="rId25" Type="http://schemas.openxmlformats.org/officeDocument/2006/relationships/tags" Target="../tags/tag419.xml"/><Relationship Id="rId33" Type="http://schemas.openxmlformats.org/officeDocument/2006/relationships/tags" Target="../tags/tag427.xml"/><Relationship Id="rId38" Type="http://schemas.openxmlformats.org/officeDocument/2006/relationships/tags" Target="../tags/tag432.xml"/><Relationship Id="rId46" Type="http://schemas.openxmlformats.org/officeDocument/2006/relationships/tags" Target="../tags/tag440.xml"/><Relationship Id="rId59" Type="http://schemas.openxmlformats.org/officeDocument/2006/relationships/tags" Target="../tags/tag453.xml"/><Relationship Id="rId67" Type="http://schemas.openxmlformats.org/officeDocument/2006/relationships/tags" Target="../tags/tag461.xml"/><Relationship Id="rId20" Type="http://schemas.openxmlformats.org/officeDocument/2006/relationships/tags" Target="../tags/tag414.xml"/><Relationship Id="rId41" Type="http://schemas.openxmlformats.org/officeDocument/2006/relationships/tags" Target="../tags/tag435.xml"/><Relationship Id="rId54" Type="http://schemas.openxmlformats.org/officeDocument/2006/relationships/tags" Target="../tags/tag448.xml"/><Relationship Id="rId62" Type="http://schemas.openxmlformats.org/officeDocument/2006/relationships/tags" Target="../tags/tag456.xml"/><Relationship Id="rId70" Type="http://schemas.openxmlformats.org/officeDocument/2006/relationships/tags" Target="../tags/tag464.xml"/><Relationship Id="rId75" Type="http://schemas.openxmlformats.org/officeDocument/2006/relationships/tags" Target="../tags/tag469.xml"/><Relationship Id="rId1" Type="http://schemas.openxmlformats.org/officeDocument/2006/relationships/tags" Target="../tags/tag395.xml"/><Relationship Id="rId6" Type="http://schemas.openxmlformats.org/officeDocument/2006/relationships/tags" Target="../tags/tag400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tags" Target="../tags/tag477.xml"/><Relationship Id="rId13" Type="http://schemas.openxmlformats.org/officeDocument/2006/relationships/tags" Target="../tags/tag482.xml"/><Relationship Id="rId18" Type="http://schemas.openxmlformats.org/officeDocument/2006/relationships/tags" Target="../tags/tag487.xml"/><Relationship Id="rId26" Type="http://schemas.openxmlformats.org/officeDocument/2006/relationships/tags" Target="../tags/tag495.xml"/><Relationship Id="rId39" Type="http://schemas.openxmlformats.org/officeDocument/2006/relationships/tags" Target="../tags/tag508.xml"/><Relationship Id="rId3" Type="http://schemas.openxmlformats.org/officeDocument/2006/relationships/tags" Target="../tags/tag472.xml"/><Relationship Id="rId21" Type="http://schemas.openxmlformats.org/officeDocument/2006/relationships/tags" Target="../tags/tag490.xml"/><Relationship Id="rId34" Type="http://schemas.openxmlformats.org/officeDocument/2006/relationships/tags" Target="../tags/tag503.xml"/><Relationship Id="rId42" Type="http://schemas.openxmlformats.org/officeDocument/2006/relationships/tags" Target="../tags/tag511.xml"/><Relationship Id="rId47" Type="http://schemas.openxmlformats.org/officeDocument/2006/relationships/notesSlide" Target="../notesSlides/notesSlide51.xml"/><Relationship Id="rId7" Type="http://schemas.openxmlformats.org/officeDocument/2006/relationships/tags" Target="../tags/tag476.xml"/><Relationship Id="rId12" Type="http://schemas.openxmlformats.org/officeDocument/2006/relationships/tags" Target="../tags/tag481.xml"/><Relationship Id="rId17" Type="http://schemas.openxmlformats.org/officeDocument/2006/relationships/tags" Target="../tags/tag486.xml"/><Relationship Id="rId25" Type="http://schemas.openxmlformats.org/officeDocument/2006/relationships/tags" Target="../tags/tag494.xml"/><Relationship Id="rId33" Type="http://schemas.openxmlformats.org/officeDocument/2006/relationships/tags" Target="../tags/tag502.xml"/><Relationship Id="rId38" Type="http://schemas.openxmlformats.org/officeDocument/2006/relationships/tags" Target="../tags/tag507.xml"/><Relationship Id="rId46" Type="http://schemas.openxmlformats.org/officeDocument/2006/relationships/slideLayout" Target="../slideLayouts/slideLayout6.xml"/><Relationship Id="rId2" Type="http://schemas.openxmlformats.org/officeDocument/2006/relationships/tags" Target="../tags/tag471.xml"/><Relationship Id="rId16" Type="http://schemas.openxmlformats.org/officeDocument/2006/relationships/tags" Target="../tags/tag485.xml"/><Relationship Id="rId20" Type="http://schemas.openxmlformats.org/officeDocument/2006/relationships/tags" Target="../tags/tag489.xml"/><Relationship Id="rId29" Type="http://schemas.openxmlformats.org/officeDocument/2006/relationships/tags" Target="../tags/tag498.xml"/><Relationship Id="rId41" Type="http://schemas.openxmlformats.org/officeDocument/2006/relationships/tags" Target="../tags/tag510.xml"/><Relationship Id="rId1" Type="http://schemas.openxmlformats.org/officeDocument/2006/relationships/tags" Target="../tags/tag470.xml"/><Relationship Id="rId6" Type="http://schemas.openxmlformats.org/officeDocument/2006/relationships/tags" Target="../tags/tag475.xml"/><Relationship Id="rId11" Type="http://schemas.openxmlformats.org/officeDocument/2006/relationships/tags" Target="../tags/tag480.xml"/><Relationship Id="rId24" Type="http://schemas.openxmlformats.org/officeDocument/2006/relationships/tags" Target="../tags/tag493.xml"/><Relationship Id="rId32" Type="http://schemas.openxmlformats.org/officeDocument/2006/relationships/tags" Target="../tags/tag501.xml"/><Relationship Id="rId37" Type="http://schemas.openxmlformats.org/officeDocument/2006/relationships/tags" Target="../tags/tag506.xml"/><Relationship Id="rId40" Type="http://schemas.openxmlformats.org/officeDocument/2006/relationships/tags" Target="../tags/tag509.xml"/><Relationship Id="rId45" Type="http://schemas.openxmlformats.org/officeDocument/2006/relationships/tags" Target="../tags/tag514.xml"/><Relationship Id="rId5" Type="http://schemas.openxmlformats.org/officeDocument/2006/relationships/tags" Target="../tags/tag474.xml"/><Relationship Id="rId15" Type="http://schemas.openxmlformats.org/officeDocument/2006/relationships/tags" Target="../tags/tag484.xml"/><Relationship Id="rId23" Type="http://schemas.openxmlformats.org/officeDocument/2006/relationships/tags" Target="../tags/tag492.xml"/><Relationship Id="rId28" Type="http://schemas.openxmlformats.org/officeDocument/2006/relationships/tags" Target="../tags/tag497.xml"/><Relationship Id="rId36" Type="http://schemas.openxmlformats.org/officeDocument/2006/relationships/tags" Target="../tags/tag505.xml"/><Relationship Id="rId10" Type="http://schemas.openxmlformats.org/officeDocument/2006/relationships/tags" Target="../tags/tag479.xml"/><Relationship Id="rId19" Type="http://schemas.openxmlformats.org/officeDocument/2006/relationships/tags" Target="../tags/tag488.xml"/><Relationship Id="rId31" Type="http://schemas.openxmlformats.org/officeDocument/2006/relationships/tags" Target="../tags/tag500.xml"/><Relationship Id="rId44" Type="http://schemas.openxmlformats.org/officeDocument/2006/relationships/tags" Target="../tags/tag513.xml"/><Relationship Id="rId4" Type="http://schemas.openxmlformats.org/officeDocument/2006/relationships/tags" Target="../tags/tag473.xml"/><Relationship Id="rId9" Type="http://schemas.openxmlformats.org/officeDocument/2006/relationships/tags" Target="../tags/tag478.xml"/><Relationship Id="rId14" Type="http://schemas.openxmlformats.org/officeDocument/2006/relationships/tags" Target="../tags/tag483.xml"/><Relationship Id="rId22" Type="http://schemas.openxmlformats.org/officeDocument/2006/relationships/tags" Target="../tags/tag491.xml"/><Relationship Id="rId27" Type="http://schemas.openxmlformats.org/officeDocument/2006/relationships/tags" Target="../tags/tag496.xml"/><Relationship Id="rId30" Type="http://schemas.openxmlformats.org/officeDocument/2006/relationships/tags" Target="../tags/tag499.xml"/><Relationship Id="rId35" Type="http://schemas.openxmlformats.org/officeDocument/2006/relationships/tags" Target="../tags/tag504.xml"/><Relationship Id="rId43" Type="http://schemas.openxmlformats.org/officeDocument/2006/relationships/tags" Target="../tags/tag512.xml"/><Relationship Id="rId48" Type="http://schemas.openxmlformats.org/officeDocument/2006/relationships/image" Target="../media/image31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tags" Target="../tags/tag522.xml"/><Relationship Id="rId13" Type="http://schemas.openxmlformats.org/officeDocument/2006/relationships/tags" Target="../tags/tag527.xml"/><Relationship Id="rId18" Type="http://schemas.openxmlformats.org/officeDocument/2006/relationships/tags" Target="../tags/tag532.xml"/><Relationship Id="rId26" Type="http://schemas.openxmlformats.org/officeDocument/2006/relationships/tags" Target="../tags/tag540.xml"/><Relationship Id="rId39" Type="http://schemas.openxmlformats.org/officeDocument/2006/relationships/tags" Target="../tags/tag553.xml"/><Relationship Id="rId3" Type="http://schemas.openxmlformats.org/officeDocument/2006/relationships/tags" Target="../tags/tag517.xml"/><Relationship Id="rId21" Type="http://schemas.openxmlformats.org/officeDocument/2006/relationships/tags" Target="../tags/tag535.xml"/><Relationship Id="rId34" Type="http://schemas.openxmlformats.org/officeDocument/2006/relationships/tags" Target="../tags/tag548.xml"/><Relationship Id="rId42" Type="http://schemas.openxmlformats.org/officeDocument/2006/relationships/tags" Target="../tags/tag556.xml"/><Relationship Id="rId47" Type="http://schemas.openxmlformats.org/officeDocument/2006/relationships/notesSlide" Target="../notesSlides/notesSlide52.xml"/><Relationship Id="rId7" Type="http://schemas.openxmlformats.org/officeDocument/2006/relationships/tags" Target="../tags/tag521.xml"/><Relationship Id="rId12" Type="http://schemas.openxmlformats.org/officeDocument/2006/relationships/tags" Target="../tags/tag526.xml"/><Relationship Id="rId17" Type="http://schemas.openxmlformats.org/officeDocument/2006/relationships/tags" Target="../tags/tag531.xml"/><Relationship Id="rId25" Type="http://schemas.openxmlformats.org/officeDocument/2006/relationships/tags" Target="../tags/tag539.xml"/><Relationship Id="rId33" Type="http://schemas.openxmlformats.org/officeDocument/2006/relationships/tags" Target="../tags/tag547.xml"/><Relationship Id="rId38" Type="http://schemas.openxmlformats.org/officeDocument/2006/relationships/tags" Target="../tags/tag552.xml"/><Relationship Id="rId46" Type="http://schemas.openxmlformats.org/officeDocument/2006/relationships/slideLayout" Target="../slideLayouts/slideLayout6.xml"/><Relationship Id="rId2" Type="http://schemas.openxmlformats.org/officeDocument/2006/relationships/tags" Target="../tags/tag516.xml"/><Relationship Id="rId16" Type="http://schemas.openxmlformats.org/officeDocument/2006/relationships/tags" Target="../tags/tag530.xml"/><Relationship Id="rId20" Type="http://schemas.openxmlformats.org/officeDocument/2006/relationships/tags" Target="../tags/tag534.xml"/><Relationship Id="rId29" Type="http://schemas.openxmlformats.org/officeDocument/2006/relationships/tags" Target="../tags/tag543.xml"/><Relationship Id="rId41" Type="http://schemas.openxmlformats.org/officeDocument/2006/relationships/tags" Target="../tags/tag555.xml"/><Relationship Id="rId1" Type="http://schemas.openxmlformats.org/officeDocument/2006/relationships/tags" Target="../tags/tag515.xml"/><Relationship Id="rId6" Type="http://schemas.openxmlformats.org/officeDocument/2006/relationships/tags" Target="../tags/tag520.xml"/><Relationship Id="rId11" Type="http://schemas.openxmlformats.org/officeDocument/2006/relationships/tags" Target="../tags/tag525.xml"/><Relationship Id="rId24" Type="http://schemas.openxmlformats.org/officeDocument/2006/relationships/tags" Target="../tags/tag538.xml"/><Relationship Id="rId32" Type="http://schemas.openxmlformats.org/officeDocument/2006/relationships/tags" Target="../tags/tag546.xml"/><Relationship Id="rId37" Type="http://schemas.openxmlformats.org/officeDocument/2006/relationships/tags" Target="../tags/tag551.xml"/><Relationship Id="rId40" Type="http://schemas.openxmlformats.org/officeDocument/2006/relationships/tags" Target="../tags/tag554.xml"/><Relationship Id="rId45" Type="http://schemas.openxmlformats.org/officeDocument/2006/relationships/tags" Target="../tags/tag559.xml"/><Relationship Id="rId5" Type="http://schemas.openxmlformats.org/officeDocument/2006/relationships/tags" Target="../tags/tag519.xml"/><Relationship Id="rId15" Type="http://schemas.openxmlformats.org/officeDocument/2006/relationships/tags" Target="../tags/tag529.xml"/><Relationship Id="rId23" Type="http://schemas.openxmlformats.org/officeDocument/2006/relationships/tags" Target="../tags/tag537.xml"/><Relationship Id="rId28" Type="http://schemas.openxmlformats.org/officeDocument/2006/relationships/tags" Target="../tags/tag542.xml"/><Relationship Id="rId36" Type="http://schemas.openxmlformats.org/officeDocument/2006/relationships/tags" Target="../tags/tag550.xml"/><Relationship Id="rId10" Type="http://schemas.openxmlformats.org/officeDocument/2006/relationships/tags" Target="../tags/tag524.xml"/><Relationship Id="rId19" Type="http://schemas.openxmlformats.org/officeDocument/2006/relationships/tags" Target="../tags/tag533.xml"/><Relationship Id="rId31" Type="http://schemas.openxmlformats.org/officeDocument/2006/relationships/tags" Target="../tags/tag545.xml"/><Relationship Id="rId44" Type="http://schemas.openxmlformats.org/officeDocument/2006/relationships/tags" Target="../tags/tag558.xml"/><Relationship Id="rId4" Type="http://schemas.openxmlformats.org/officeDocument/2006/relationships/tags" Target="../tags/tag518.xml"/><Relationship Id="rId9" Type="http://schemas.openxmlformats.org/officeDocument/2006/relationships/tags" Target="../tags/tag523.xml"/><Relationship Id="rId14" Type="http://schemas.openxmlformats.org/officeDocument/2006/relationships/tags" Target="../tags/tag528.xml"/><Relationship Id="rId22" Type="http://schemas.openxmlformats.org/officeDocument/2006/relationships/tags" Target="../tags/tag536.xml"/><Relationship Id="rId27" Type="http://schemas.openxmlformats.org/officeDocument/2006/relationships/tags" Target="../tags/tag541.xml"/><Relationship Id="rId30" Type="http://schemas.openxmlformats.org/officeDocument/2006/relationships/tags" Target="../tags/tag544.xml"/><Relationship Id="rId35" Type="http://schemas.openxmlformats.org/officeDocument/2006/relationships/tags" Target="../tags/tag549.xml"/><Relationship Id="rId43" Type="http://schemas.openxmlformats.org/officeDocument/2006/relationships/tags" Target="../tags/tag557.xml"/><Relationship Id="rId48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tags" Target="../tags/tag567.xml"/><Relationship Id="rId13" Type="http://schemas.openxmlformats.org/officeDocument/2006/relationships/tags" Target="../tags/tag572.xml"/><Relationship Id="rId18" Type="http://schemas.openxmlformats.org/officeDocument/2006/relationships/image" Target="../media/image33.png"/><Relationship Id="rId3" Type="http://schemas.openxmlformats.org/officeDocument/2006/relationships/tags" Target="../tags/tag562.xml"/><Relationship Id="rId7" Type="http://schemas.openxmlformats.org/officeDocument/2006/relationships/tags" Target="../tags/tag566.xml"/><Relationship Id="rId12" Type="http://schemas.openxmlformats.org/officeDocument/2006/relationships/tags" Target="../tags/tag571.xml"/><Relationship Id="rId17" Type="http://schemas.openxmlformats.org/officeDocument/2006/relationships/image" Target="../media/image32.png"/><Relationship Id="rId2" Type="http://schemas.openxmlformats.org/officeDocument/2006/relationships/tags" Target="../tags/tag561.xml"/><Relationship Id="rId16" Type="http://schemas.openxmlformats.org/officeDocument/2006/relationships/notesSlide" Target="../notesSlides/notesSlide53.xml"/><Relationship Id="rId1" Type="http://schemas.openxmlformats.org/officeDocument/2006/relationships/tags" Target="../tags/tag560.xml"/><Relationship Id="rId6" Type="http://schemas.openxmlformats.org/officeDocument/2006/relationships/tags" Target="../tags/tag565.xml"/><Relationship Id="rId11" Type="http://schemas.openxmlformats.org/officeDocument/2006/relationships/tags" Target="../tags/tag570.xml"/><Relationship Id="rId5" Type="http://schemas.openxmlformats.org/officeDocument/2006/relationships/tags" Target="../tags/tag564.xml"/><Relationship Id="rId15" Type="http://schemas.openxmlformats.org/officeDocument/2006/relationships/slideLayout" Target="../slideLayouts/slideLayout6.xml"/><Relationship Id="rId10" Type="http://schemas.openxmlformats.org/officeDocument/2006/relationships/tags" Target="../tags/tag569.xml"/><Relationship Id="rId4" Type="http://schemas.openxmlformats.org/officeDocument/2006/relationships/tags" Target="../tags/tag563.xml"/><Relationship Id="rId9" Type="http://schemas.openxmlformats.org/officeDocument/2006/relationships/tags" Target="../tags/tag568.xml"/><Relationship Id="rId14" Type="http://schemas.openxmlformats.org/officeDocument/2006/relationships/tags" Target="../tags/tag573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tags" Target="../tags/tag581.xml"/><Relationship Id="rId13" Type="http://schemas.openxmlformats.org/officeDocument/2006/relationships/tags" Target="../tags/tag586.xml"/><Relationship Id="rId3" Type="http://schemas.openxmlformats.org/officeDocument/2006/relationships/tags" Target="../tags/tag576.xml"/><Relationship Id="rId7" Type="http://schemas.openxmlformats.org/officeDocument/2006/relationships/tags" Target="../tags/tag580.xml"/><Relationship Id="rId12" Type="http://schemas.openxmlformats.org/officeDocument/2006/relationships/tags" Target="../tags/tag585.xml"/><Relationship Id="rId2" Type="http://schemas.openxmlformats.org/officeDocument/2006/relationships/tags" Target="../tags/tag575.xml"/><Relationship Id="rId1" Type="http://schemas.openxmlformats.org/officeDocument/2006/relationships/tags" Target="../tags/tag574.xml"/><Relationship Id="rId6" Type="http://schemas.openxmlformats.org/officeDocument/2006/relationships/tags" Target="../tags/tag579.xml"/><Relationship Id="rId11" Type="http://schemas.openxmlformats.org/officeDocument/2006/relationships/tags" Target="../tags/tag584.xml"/><Relationship Id="rId5" Type="http://schemas.openxmlformats.org/officeDocument/2006/relationships/tags" Target="../tags/tag578.xml"/><Relationship Id="rId15" Type="http://schemas.openxmlformats.org/officeDocument/2006/relationships/notesSlide" Target="../notesSlides/notesSlide54.xml"/><Relationship Id="rId10" Type="http://schemas.openxmlformats.org/officeDocument/2006/relationships/tags" Target="../tags/tag583.xml"/><Relationship Id="rId4" Type="http://schemas.openxmlformats.org/officeDocument/2006/relationships/tags" Target="../tags/tag577.xml"/><Relationship Id="rId9" Type="http://schemas.openxmlformats.org/officeDocument/2006/relationships/tags" Target="../tags/tag582.xml"/><Relationship Id="rId14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8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89.xml"/><Relationship Id="rId1" Type="http://schemas.openxmlformats.org/officeDocument/2006/relationships/tags" Target="../tags/tag588.xml"/><Relationship Id="rId6" Type="http://schemas.openxmlformats.org/officeDocument/2006/relationships/image" Target="../media/image36.emf"/><Relationship Id="rId5" Type="http://schemas.openxmlformats.org/officeDocument/2006/relationships/image" Target="../media/image35.png"/><Relationship Id="rId4" Type="http://schemas.openxmlformats.org/officeDocument/2006/relationships/notesSlide" Target="../notesSlides/notesSlide5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e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458684" y="324334"/>
            <a:ext cx="10406213" cy="2387600"/>
          </a:xfrm>
        </p:spPr>
        <p:txBody>
          <a:bodyPr/>
          <a:lstStyle/>
          <a:p>
            <a:r>
              <a:rPr lang="en-US" altLang="en-US" dirty="0" smtClean="0"/>
              <a:t>Logic Gates and Combinational Logic Circuits</a:t>
            </a:r>
            <a:endParaRPr lang="en-US" altLang="en-US" dirty="0"/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568603" y="3372286"/>
            <a:ext cx="5832475" cy="1066800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Instructor  Dr. Jianhui Yue</a:t>
            </a:r>
          </a:p>
          <a:p>
            <a:pPr eaLnBrk="1" hangingPunct="1"/>
            <a:r>
              <a:rPr lang="en-US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Fall  2015  CSE, Miami Univ.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50702" y="4914772"/>
            <a:ext cx="433873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en-US" dirty="0"/>
              <a:t>Notes adapted </a:t>
            </a:r>
            <a:r>
              <a:rPr lang="en-US" altLang="en-US" dirty="0" smtClean="0"/>
              <a:t>from </a:t>
            </a:r>
            <a:r>
              <a:rPr lang="en-US" b="1" dirty="0"/>
              <a:t>Hakim Weatherspoon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34420" y="5979890"/>
            <a:ext cx="5017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See: </a:t>
            </a:r>
            <a:r>
              <a:rPr lang="en-US" dirty="0" smtClean="0">
                <a:solidFill>
                  <a:srgbClr val="FF0000"/>
                </a:solidFill>
              </a:rPr>
              <a:t>Textbook </a:t>
            </a:r>
            <a:r>
              <a:rPr lang="en-US" dirty="0">
                <a:solidFill>
                  <a:srgbClr val="FF0000"/>
                </a:solidFill>
              </a:rPr>
              <a:t>Appendix </a:t>
            </a:r>
            <a:r>
              <a:rPr lang="en-US" dirty="0" smtClean="0">
                <a:solidFill>
                  <a:srgbClr val="FF0000"/>
                </a:solidFill>
              </a:rPr>
              <a:t>B.2 </a:t>
            </a:r>
            <a:r>
              <a:rPr lang="en-US" dirty="0">
                <a:solidFill>
                  <a:srgbClr val="FF0000"/>
                </a:solidFill>
              </a:rPr>
              <a:t>and </a:t>
            </a:r>
            <a:r>
              <a:rPr lang="en-US" dirty="0" smtClean="0">
                <a:solidFill>
                  <a:srgbClr val="FF0000"/>
                </a:solidFill>
              </a:rPr>
              <a:t>B.3 </a:t>
            </a:r>
            <a:r>
              <a:rPr lang="en-US" dirty="0">
                <a:solidFill>
                  <a:srgbClr val="FF0000"/>
                </a:solidFill>
              </a:rPr>
              <a:t>(Also, see  </a:t>
            </a:r>
            <a:r>
              <a:rPr lang="en-US" dirty="0" smtClean="0">
                <a:solidFill>
                  <a:srgbClr val="FF0000"/>
                </a:solidFill>
              </a:rPr>
              <a:t>B.1</a:t>
            </a:r>
            <a:r>
              <a:rPr lang="en-US" dirty="0">
                <a:solidFill>
                  <a:srgbClr val="FF0000"/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83697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533400"/>
          </a:xfrm>
        </p:spPr>
        <p:txBody>
          <a:bodyPr>
            <a:noAutofit/>
          </a:bodyPr>
          <a:lstStyle/>
          <a:p>
            <a:r>
              <a:rPr lang="en-US" sz="3800" dirty="0"/>
              <a:t>Basic Building Blocks: Switches to Logic Gates</a:t>
            </a:r>
          </a:p>
        </p:txBody>
      </p:sp>
      <p:sp>
        <p:nvSpPr>
          <p:cNvPr id="121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19800" y="4525962"/>
            <a:ext cx="4648201" cy="21034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Did you know?</a:t>
            </a:r>
          </a:p>
          <a:p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George Boole </a:t>
            </a:r>
            <a:r>
              <a:rPr lang="en-US" sz="2400" dirty="0"/>
              <a:t>Inventor of the idea of logic gates. He was born in Lincoln, England and he was the son of a shoemaker in a low class family. </a:t>
            </a:r>
          </a:p>
          <a:p>
            <a:endParaRPr lang="en-US" dirty="0"/>
          </a:p>
        </p:txBody>
      </p:sp>
      <p:sp>
        <p:nvSpPr>
          <p:cNvPr id="1212421" name="Line 5"/>
          <p:cNvSpPr>
            <a:spLocks noChangeShapeType="1"/>
          </p:cNvSpPr>
          <p:nvPr/>
        </p:nvSpPr>
        <p:spPr bwMode="auto">
          <a:xfrm>
            <a:off x="2286000" y="3362325"/>
            <a:ext cx="723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2423" name="Line 7"/>
          <p:cNvSpPr>
            <a:spLocks noChangeShapeType="1"/>
          </p:cNvSpPr>
          <p:nvPr/>
        </p:nvSpPr>
        <p:spPr bwMode="auto">
          <a:xfrm>
            <a:off x="4781550" y="2782415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2427" name="Line 11"/>
          <p:cNvSpPr>
            <a:spLocks noChangeShapeType="1"/>
          </p:cNvSpPr>
          <p:nvPr/>
        </p:nvSpPr>
        <p:spPr bwMode="auto">
          <a:xfrm>
            <a:off x="2286000" y="2219325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2433" name="Line 17"/>
          <p:cNvSpPr>
            <a:spLocks noChangeShapeType="1"/>
          </p:cNvSpPr>
          <p:nvPr/>
        </p:nvSpPr>
        <p:spPr bwMode="auto">
          <a:xfrm>
            <a:off x="2057400" y="6105525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2435" name="Line 19"/>
          <p:cNvSpPr>
            <a:spLocks noChangeShapeType="1"/>
          </p:cNvSpPr>
          <p:nvPr/>
        </p:nvSpPr>
        <p:spPr bwMode="auto">
          <a:xfrm>
            <a:off x="5045136" y="5551824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2439" name="Line 23"/>
          <p:cNvSpPr>
            <a:spLocks noChangeShapeType="1"/>
          </p:cNvSpPr>
          <p:nvPr/>
        </p:nvSpPr>
        <p:spPr bwMode="auto">
          <a:xfrm>
            <a:off x="2057400" y="5038725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AutoShape 30"/>
          <p:cNvSpPr>
            <a:spLocks noChangeArrowheads="1"/>
          </p:cNvSpPr>
          <p:nvPr/>
        </p:nvSpPr>
        <p:spPr bwMode="auto">
          <a:xfrm>
            <a:off x="2807344" y="4788606"/>
            <a:ext cx="2237792" cy="1526436"/>
          </a:xfrm>
          <a:prstGeom prst="flowChartDelay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59" name="AutoShape 15"/>
          <p:cNvSpPr>
            <a:spLocks noChangeArrowheads="1"/>
          </p:cNvSpPr>
          <p:nvPr/>
        </p:nvSpPr>
        <p:spPr bwMode="auto">
          <a:xfrm flipH="1">
            <a:off x="2876552" y="2062066"/>
            <a:ext cx="1904998" cy="1440699"/>
          </a:xfrm>
          <a:prstGeom prst="moon">
            <a:avLst>
              <a:gd name="adj" fmla="val 78771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2514600" y="1752600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514600" y="2905780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415056" y="4582180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427112" y="5648980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pic>
        <p:nvPicPr>
          <p:cNvPr id="33" name="Picture 32"/>
          <p:cNvPicPr/>
          <p:nvPr/>
        </p:nvPicPr>
        <p:blipFill>
          <a:blip r:embed="rId3"/>
          <a:srcRect t="1176"/>
          <a:stretch>
            <a:fillRect/>
          </a:stretch>
        </p:blipFill>
        <p:spPr bwMode="auto">
          <a:xfrm>
            <a:off x="7315200" y="685800"/>
            <a:ext cx="22098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Rectangle 33"/>
          <p:cNvSpPr/>
          <p:nvPr/>
        </p:nvSpPr>
        <p:spPr>
          <a:xfrm>
            <a:off x="6553200" y="3348336"/>
            <a:ext cx="441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omic Sans MS"/>
                <a:cs typeface="Comic Sans MS"/>
              </a:rPr>
              <a:t>George Boole,(1815-1864)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3434806" y="2438401"/>
            <a:ext cx="679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OR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200401" y="5206426"/>
            <a:ext cx="939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AND</a:t>
            </a:r>
          </a:p>
        </p:txBody>
      </p:sp>
    </p:spTree>
    <p:extLst>
      <p:ext uri="{BB962C8B-B14F-4D97-AF65-F5344CB8AC3E}">
        <p14:creationId xmlns:p14="http://schemas.microsoft.com/office/powerpoint/2010/main" val="275950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Takeaway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Binary (two symbols: true and false) is the basis of Logic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4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37014" y="20276"/>
            <a:ext cx="9029700" cy="624429"/>
          </a:xfrm>
        </p:spPr>
        <p:txBody>
          <a:bodyPr>
            <a:normAutofit fontScale="90000"/>
          </a:bodyPr>
          <a:lstStyle/>
          <a:p>
            <a:r>
              <a:rPr lang="en-US" dirty="0"/>
              <a:t>Building </a:t>
            </a:r>
            <a:r>
              <a:rPr lang="en-US" dirty="0" smtClean="0"/>
              <a:t>Functions: Logic Gates</a:t>
            </a:r>
            <a:endParaRPr lang="en-US" dirty="0"/>
          </a:p>
        </p:txBody>
      </p:sp>
      <p:sp>
        <p:nvSpPr>
          <p:cNvPr id="1257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61151" y="780882"/>
            <a:ext cx="9680000" cy="582063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2000"/>
              </a:lnSpc>
            </a:pPr>
            <a:r>
              <a:rPr lang="en-US" dirty="0"/>
              <a:t>NOT:</a:t>
            </a:r>
          </a:p>
          <a:p>
            <a:pPr>
              <a:lnSpc>
                <a:spcPct val="82000"/>
              </a:lnSpc>
            </a:pPr>
            <a:endParaRPr lang="en-US" dirty="0"/>
          </a:p>
          <a:p>
            <a:pPr>
              <a:lnSpc>
                <a:spcPct val="82000"/>
              </a:lnSpc>
            </a:pPr>
            <a:endParaRPr lang="en-US" dirty="0"/>
          </a:p>
          <a:p>
            <a:pPr>
              <a:lnSpc>
                <a:spcPct val="82000"/>
              </a:lnSpc>
            </a:pPr>
            <a:r>
              <a:rPr lang="en-US" dirty="0"/>
              <a:t>AND:</a:t>
            </a:r>
          </a:p>
          <a:p>
            <a:pPr>
              <a:lnSpc>
                <a:spcPct val="82000"/>
              </a:lnSpc>
            </a:pPr>
            <a:endParaRPr lang="en-US" dirty="0"/>
          </a:p>
          <a:p>
            <a:pPr>
              <a:lnSpc>
                <a:spcPct val="82000"/>
              </a:lnSpc>
            </a:pPr>
            <a:endParaRPr lang="en-US" dirty="0"/>
          </a:p>
          <a:p>
            <a:pPr>
              <a:lnSpc>
                <a:spcPct val="82000"/>
              </a:lnSpc>
            </a:pPr>
            <a:r>
              <a:rPr lang="en-US" dirty="0"/>
              <a:t>OR:</a:t>
            </a:r>
          </a:p>
          <a:p>
            <a:pPr>
              <a:lnSpc>
                <a:spcPct val="82000"/>
              </a:lnSpc>
            </a:pPr>
            <a:endParaRPr lang="en-US" dirty="0"/>
          </a:p>
          <a:p>
            <a:pPr>
              <a:lnSpc>
                <a:spcPct val="82000"/>
              </a:lnSpc>
            </a:pPr>
            <a:endParaRPr lang="en-US" dirty="0"/>
          </a:p>
          <a:p>
            <a:pPr>
              <a:lnSpc>
                <a:spcPct val="82000"/>
              </a:lnSpc>
            </a:pPr>
            <a:endParaRPr lang="en-US" dirty="0"/>
          </a:p>
          <a:p>
            <a:pPr>
              <a:lnSpc>
                <a:spcPct val="82000"/>
              </a:lnSpc>
            </a:pPr>
            <a:endParaRPr lang="en-US" dirty="0"/>
          </a:p>
          <a:p>
            <a:pPr>
              <a:lnSpc>
                <a:spcPct val="82000"/>
              </a:lnSpc>
            </a:pPr>
            <a:r>
              <a:rPr lang="en-US" dirty="0"/>
              <a:t>Logic Gates</a:t>
            </a:r>
          </a:p>
          <a:p>
            <a:pPr lvl="1">
              <a:lnSpc>
                <a:spcPct val="82000"/>
              </a:lnSpc>
            </a:pPr>
            <a:r>
              <a:rPr lang="en-US" dirty="0"/>
              <a:t>digital circuit that either allows a signal to pass through it or not.</a:t>
            </a:r>
          </a:p>
          <a:p>
            <a:pPr lvl="1">
              <a:lnSpc>
                <a:spcPct val="82000"/>
              </a:lnSpc>
            </a:pPr>
            <a:r>
              <a:rPr lang="en-US" dirty="0"/>
              <a:t>Used to build logic functions</a:t>
            </a:r>
          </a:p>
          <a:p>
            <a:pPr lvl="1">
              <a:lnSpc>
                <a:spcPct val="82000"/>
              </a:lnSpc>
            </a:pPr>
            <a:r>
              <a:rPr lang="en-US" dirty="0"/>
              <a:t>There are seven basic logic gates: </a:t>
            </a:r>
          </a:p>
          <a:p>
            <a:pPr marL="457200" lvl="1" indent="0">
              <a:lnSpc>
                <a:spcPct val="82000"/>
              </a:lnSpc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OR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NOT</a:t>
            </a:r>
            <a:endParaRPr lang="en-US" dirty="0"/>
          </a:p>
        </p:txBody>
      </p:sp>
      <p:grpSp>
        <p:nvGrpSpPr>
          <p:cNvPr id="1257476" name="Group 4"/>
          <p:cNvGrpSpPr>
            <a:grpSpLocks/>
          </p:cNvGrpSpPr>
          <p:nvPr/>
        </p:nvGrpSpPr>
        <p:grpSpPr bwMode="auto">
          <a:xfrm>
            <a:off x="3175001" y="2030416"/>
            <a:ext cx="1446213" cy="519113"/>
            <a:chOff x="1056" y="1636"/>
            <a:chExt cx="911" cy="327"/>
          </a:xfrm>
        </p:grpSpPr>
        <p:sp>
          <p:nvSpPr>
            <p:cNvPr id="1257477" name="AutoShape 5"/>
            <p:cNvSpPr>
              <a:spLocks noChangeArrowheads="1"/>
            </p:cNvSpPr>
            <p:nvPr/>
          </p:nvSpPr>
          <p:spPr bwMode="auto">
            <a:xfrm>
              <a:off x="1248" y="1636"/>
              <a:ext cx="528" cy="327"/>
            </a:xfrm>
            <a:prstGeom prst="flowChartDelay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57478" name="Line 6"/>
            <p:cNvSpPr>
              <a:spLocks noChangeShapeType="1"/>
            </p:cNvSpPr>
            <p:nvPr/>
          </p:nvSpPr>
          <p:spPr bwMode="auto">
            <a:xfrm flipH="1">
              <a:off x="1056" y="168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57479" name="Line 7"/>
            <p:cNvSpPr>
              <a:spLocks noChangeShapeType="1"/>
            </p:cNvSpPr>
            <p:nvPr/>
          </p:nvSpPr>
          <p:spPr bwMode="auto">
            <a:xfrm flipH="1">
              <a:off x="1056" y="192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57480" name="Line 8"/>
            <p:cNvSpPr>
              <a:spLocks noChangeShapeType="1"/>
            </p:cNvSpPr>
            <p:nvPr/>
          </p:nvSpPr>
          <p:spPr bwMode="auto">
            <a:xfrm flipH="1">
              <a:off x="1775" y="179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1257481" name="Group 9"/>
          <p:cNvGrpSpPr>
            <a:grpSpLocks/>
          </p:cNvGrpSpPr>
          <p:nvPr/>
        </p:nvGrpSpPr>
        <p:grpSpPr bwMode="auto">
          <a:xfrm>
            <a:off x="2889545" y="1036982"/>
            <a:ext cx="1595438" cy="366713"/>
            <a:chOff x="3583" y="1731"/>
            <a:chExt cx="1005" cy="231"/>
          </a:xfrm>
        </p:grpSpPr>
        <p:sp>
          <p:nvSpPr>
            <p:cNvPr id="1257482" name="AutoShape 10"/>
            <p:cNvSpPr>
              <a:spLocks noChangeArrowheads="1"/>
            </p:cNvSpPr>
            <p:nvPr/>
          </p:nvSpPr>
          <p:spPr bwMode="auto">
            <a:xfrm rot="5400000">
              <a:off x="3974" y="1616"/>
              <a:ext cx="231" cy="462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57483" name="Oval 11"/>
            <p:cNvSpPr>
              <a:spLocks noChangeArrowheads="1"/>
            </p:cNvSpPr>
            <p:nvPr/>
          </p:nvSpPr>
          <p:spPr bwMode="auto">
            <a:xfrm>
              <a:off x="4326" y="1804"/>
              <a:ext cx="96" cy="1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257484" name="Line 12"/>
            <p:cNvSpPr>
              <a:spLocks noChangeShapeType="1"/>
            </p:cNvSpPr>
            <p:nvPr/>
          </p:nvSpPr>
          <p:spPr bwMode="auto">
            <a:xfrm flipH="1">
              <a:off x="3583" y="1847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57485" name="Line 13"/>
            <p:cNvSpPr>
              <a:spLocks noChangeShapeType="1"/>
            </p:cNvSpPr>
            <p:nvPr/>
          </p:nvSpPr>
          <p:spPr bwMode="auto">
            <a:xfrm flipH="1" flipV="1">
              <a:off x="4422" y="1847"/>
              <a:ext cx="166" cy="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257486" name="Group 14"/>
          <p:cNvGrpSpPr>
            <a:grpSpLocks/>
          </p:cNvGrpSpPr>
          <p:nvPr/>
        </p:nvGrpSpPr>
        <p:grpSpPr bwMode="auto">
          <a:xfrm>
            <a:off x="3254375" y="3308354"/>
            <a:ext cx="1295400" cy="598488"/>
            <a:chOff x="4685" y="3103"/>
            <a:chExt cx="816" cy="377"/>
          </a:xfrm>
        </p:grpSpPr>
        <p:sp>
          <p:nvSpPr>
            <p:cNvPr id="1257487" name="AutoShape 15"/>
            <p:cNvSpPr>
              <a:spLocks noChangeArrowheads="1"/>
            </p:cNvSpPr>
            <p:nvPr/>
          </p:nvSpPr>
          <p:spPr bwMode="auto">
            <a:xfrm flipH="1">
              <a:off x="4732" y="3103"/>
              <a:ext cx="588" cy="377"/>
            </a:xfrm>
            <a:prstGeom prst="moon">
              <a:avLst>
                <a:gd name="adj" fmla="val 7169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57488" name="Line 16"/>
            <p:cNvSpPr>
              <a:spLocks noChangeShapeType="1"/>
            </p:cNvSpPr>
            <p:nvPr/>
          </p:nvSpPr>
          <p:spPr bwMode="auto">
            <a:xfrm flipH="1">
              <a:off x="4685" y="3190"/>
              <a:ext cx="1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57489" name="Line 17"/>
            <p:cNvSpPr>
              <a:spLocks noChangeShapeType="1"/>
            </p:cNvSpPr>
            <p:nvPr/>
          </p:nvSpPr>
          <p:spPr bwMode="auto">
            <a:xfrm flipH="1">
              <a:off x="4685" y="3410"/>
              <a:ext cx="1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57490" name="Line 18"/>
            <p:cNvSpPr>
              <a:spLocks noChangeShapeType="1"/>
            </p:cNvSpPr>
            <p:nvPr/>
          </p:nvSpPr>
          <p:spPr bwMode="auto">
            <a:xfrm flipH="1">
              <a:off x="5325" y="3295"/>
              <a:ext cx="1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20" name="Group 53"/>
          <p:cNvGraphicFramePr>
            <a:graphicFrameLocks/>
          </p:cNvGraphicFramePr>
          <p:nvPr>
            <p:extLst/>
          </p:nvPr>
        </p:nvGraphicFramePr>
        <p:xfrm>
          <a:off x="4724400" y="3124200"/>
          <a:ext cx="939800" cy="1371600"/>
        </p:xfrm>
        <a:graphic>
          <a:graphicData uri="http://schemas.openxmlformats.org/drawingml/2006/table">
            <a:tbl>
              <a:tblPr/>
              <a:tblGrid>
                <a:gridCol w="208280"/>
                <a:gridCol w="243840"/>
                <a:gridCol w="48768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A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Out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Group 53"/>
          <p:cNvGraphicFramePr>
            <a:graphicFrameLocks/>
          </p:cNvGraphicFramePr>
          <p:nvPr>
            <p:extLst/>
          </p:nvPr>
        </p:nvGraphicFramePr>
        <p:xfrm>
          <a:off x="4724400" y="1600200"/>
          <a:ext cx="939800" cy="1371600"/>
        </p:xfrm>
        <a:graphic>
          <a:graphicData uri="http://schemas.openxmlformats.org/drawingml/2006/table">
            <a:tbl>
              <a:tblPr/>
              <a:tblGrid>
                <a:gridCol w="208280"/>
                <a:gridCol w="243840"/>
                <a:gridCol w="48768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A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Out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Group 5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8910084"/>
              </p:ext>
            </p:extLst>
          </p:nvPr>
        </p:nvGraphicFramePr>
        <p:xfrm>
          <a:off x="4773614" y="685800"/>
          <a:ext cx="865187" cy="822960"/>
        </p:xfrm>
        <a:graphic>
          <a:graphicData uri="http://schemas.openxmlformats.org/drawingml/2006/table">
            <a:tbl>
              <a:tblPr/>
              <a:tblGrid>
                <a:gridCol w="324173"/>
                <a:gridCol w="541014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A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Out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124200" y="3289756"/>
            <a:ext cx="10419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124200" y="3670756"/>
            <a:ext cx="10419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48000" y="1994356"/>
            <a:ext cx="10419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48000" y="2375356"/>
            <a:ext cx="10419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B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048000" y="914400"/>
            <a:ext cx="152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25341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474" name="Rectangle 2"/>
          <p:cNvSpPr>
            <a:spLocks noGrp="1" noChangeArrowheads="1"/>
          </p:cNvSpPr>
          <p:nvPr>
            <p:ph type="title"/>
          </p:nvPr>
        </p:nvSpPr>
        <p:spPr>
          <a:xfrm>
            <a:off x="2171700" y="9525"/>
            <a:ext cx="9029700" cy="429533"/>
          </a:xfrm>
        </p:spPr>
        <p:txBody>
          <a:bodyPr>
            <a:normAutofit fontScale="90000"/>
          </a:bodyPr>
          <a:lstStyle/>
          <a:p>
            <a:r>
              <a:rPr lang="en-US" dirty="0"/>
              <a:t>Building </a:t>
            </a:r>
            <a:r>
              <a:rPr lang="en-US" dirty="0" smtClean="0"/>
              <a:t>Functions: Logic Gates</a:t>
            </a:r>
            <a:endParaRPr lang="en-US" dirty="0"/>
          </a:p>
        </p:txBody>
      </p:sp>
      <p:sp>
        <p:nvSpPr>
          <p:cNvPr id="1257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8516" y="597698"/>
            <a:ext cx="8496300" cy="6019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2000"/>
              </a:lnSpc>
            </a:pPr>
            <a:r>
              <a:rPr lang="en-US" dirty="0"/>
              <a:t>NOT:</a:t>
            </a:r>
          </a:p>
          <a:p>
            <a:pPr>
              <a:lnSpc>
                <a:spcPct val="82000"/>
              </a:lnSpc>
            </a:pPr>
            <a:endParaRPr lang="en-US" dirty="0"/>
          </a:p>
          <a:p>
            <a:pPr>
              <a:lnSpc>
                <a:spcPct val="82000"/>
              </a:lnSpc>
            </a:pPr>
            <a:endParaRPr lang="en-US" dirty="0"/>
          </a:p>
          <a:p>
            <a:pPr>
              <a:lnSpc>
                <a:spcPct val="82000"/>
              </a:lnSpc>
            </a:pPr>
            <a:r>
              <a:rPr lang="en-US" dirty="0"/>
              <a:t>AND:</a:t>
            </a:r>
          </a:p>
          <a:p>
            <a:pPr>
              <a:lnSpc>
                <a:spcPct val="82000"/>
              </a:lnSpc>
            </a:pPr>
            <a:endParaRPr lang="en-US" dirty="0"/>
          </a:p>
          <a:p>
            <a:pPr>
              <a:lnSpc>
                <a:spcPct val="82000"/>
              </a:lnSpc>
            </a:pPr>
            <a:endParaRPr lang="en-US" dirty="0"/>
          </a:p>
          <a:p>
            <a:pPr>
              <a:lnSpc>
                <a:spcPct val="82000"/>
              </a:lnSpc>
            </a:pPr>
            <a:r>
              <a:rPr lang="en-US" dirty="0"/>
              <a:t>OR:</a:t>
            </a:r>
          </a:p>
          <a:p>
            <a:pPr>
              <a:lnSpc>
                <a:spcPct val="82000"/>
              </a:lnSpc>
            </a:pPr>
            <a:endParaRPr lang="en-US" dirty="0"/>
          </a:p>
          <a:p>
            <a:pPr>
              <a:lnSpc>
                <a:spcPct val="82000"/>
              </a:lnSpc>
            </a:pPr>
            <a:endParaRPr lang="en-US" dirty="0"/>
          </a:p>
          <a:p>
            <a:pPr>
              <a:lnSpc>
                <a:spcPct val="82000"/>
              </a:lnSpc>
            </a:pPr>
            <a:endParaRPr lang="en-US" dirty="0"/>
          </a:p>
          <a:p>
            <a:pPr>
              <a:lnSpc>
                <a:spcPct val="82000"/>
              </a:lnSpc>
            </a:pPr>
            <a:endParaRPr lang="en-US" dirty="0"/>
          </a:p>
          <a:p>
            <a:pPr>
              <a:lnSpc>
                <a:spcPct val="82000"/>
              </a:lnSpc>
            </a:pPr>
            <a:r>
              <a:rPr lang="en-US" dirty="0"/>
              <a:t>Logic Gates</a:t>
            </a:r>
          </a:p>
          <a:p>
            <a:pPr lvl="1">
              <a:lnSpc>
                <a:spcPct val="82000"/>
              </a:lnSpc>
            </a:pPr>
            <a:r>
              <a:rPr lang="en-US" dirty="0"/>
              <a:t>digital circuit that either allows a signal to pass through it or not.</a:t>
            </a:r>
          </a:p>
          <a:p>
            <a:pPr lvl="1">
              <a:lnSpc>
                <a:spcPct val="82000"/>
              </a:lnSpc>
            </a:pPr>
            <a:r>
              <a:rPr lang="en-US" dirty="0"/>
              <a:t>Used to build logic functions</a:t>
            </a:r>
          </a:p>
          <a:p>
            <a:pPr lvl="1">
              <a:lnSpc>
                <a:spcPct val="82000"/>
              </a:lnSpc>
            </a:pPr>
            <a:r>
              <a:rPr lang="en-US" dirty="0"/>
              <a:t>There are seven basic logic gates: </a:t>
            </a:r>
          </a:p>
          <a:p>
            <a:pPr marL="457200" lvl="1" indent="0">
              <a:lnSpc>
                <a:spcPct val="82000"/>
              </a:lnSpc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OR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NOT</a:t>
            </a:r>
            <a:r>
              <a:rPr lang="en-US" dirty="0"/>
              <a:t>, </a:t>
            </a:r>
          </a:p>
          <a:p>
            <a:pPr marL="457200" lvl="1" indent="0">
              <a:lnSpc>
                <a:spcPct val="82000"/>
              </a:lnSpc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2"/>
                </a:solidFill>
              </a:rPr>
              <a:t>NAND</a:t>
            </a:r>
            <a:r>
              <a:rPr lang="en-US" dirty="0"/>
              <a:t> (not AND), </a:t>
            </a:r>
            <a:r>
              <a:rPr lang="en-US" dirty="0">
                <a:solidFill>
                  <a:schemeClr val="accent2"/>
                </a:solidFill>
              </a:rPr>
              <a:t>NOR</a:t>
            </a:r>
            <a:r>
              <a:rPr lang="en-US" dirty="0"/>
              <a:t> (not OR), </a:t>
            </a:r>
            <a:r>
              <a:rPr lang="en-US" dirty="0">
                <a:solidFill>
                  <a:schemeClr val="accent2"/>
                </a:solidFill>
              </a:rPr>
              <a:t>XOR</a:t>
            </a:r>
            <a:r>
              <a:rPr lang="en-US" dirty="0"/>
              <a:t>, and </a:t>
            </a:r>
            <a:r>
              <a:rPr lang="en-US" dirty="0">
                <a:solidFill>
                  <a:schemeClr val="accent2"/>
                </a:solidFill>
              </a:rPr>
              <a:t>XNOR</a:t>
            </a:r>
            <a:r>
              <a:rPr lang="en-US" dirty="0"/>
              <a:t> (not XOR) [later]</a:t>
            </a:r>
          </a:p>
        </p:txBody>
      </p:sp>
      <p:grpSp>
        <p:nvGrpSpPr>
          <p:cNvPr id="1257476" name="Group 4"/>
          <p:cNvGrpSpPr>
            <a:grpSpLocks/>
          </p:cNvGrpSpPr>
          <p:nvPr/>
        </p:nvGrpSpPr>
        <p:grpSpPr bwMode="auto">
          <a:xfrm>
            <a:off x="3175001" y="2030416"/>
            <a:ext cx="1446213" cy="519113"/>
            <a:chOff x="1056" y="1636"/>
            <a:chExt cx="911" cy="327"/>
          </a:xfrm>
        </p:grpSpPr>
        <p:sp>
          <p:nvSpPr>
            <p:cNvPr id="1257477" name="AutoShape 5"/>
            <p:cNvSpPr>
              <a:spLocks noChangeArrowheads="1"/>
            </p:cNvSpPr>
            <p:nvPr/>
          </p:nvSpPr>
          <p:spPr bwMode="auto">
            <a:xfrm>
              <a:off x="1248" y="1636"/>
              <a:ext cx="528" cy="327"/>
            </a:xfrm>
            <a:prstGeom prst="flowChartDelay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57478" name="Line 6"/>
            <p:cNvSpPr>
              <a:spLocks noChangeShapeType="1"/>
            </p:cNvSpPr>
            <p:nvPr/>
          </p:nvSpPr>
          <p:spPr bwMode="auto">
            <a:xfrm flipH="1">
              <a:off x="1056" y="168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57479" name="Line 7"/>
            <p:cNvSpPr>
              <a:spLocks noChangeShapeType="1"/>
            </p:cNvSpPr>
            <p:nvPr/>
          </p:nvSpPr>
          <p:spPr bwMode="auto">
            <a:xfrm flipH="1">
              <a:off x="1056" y="192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57480" name="Line 8"/>
            <p:cNvSpPr>
              <a:spLocks noChangeShapeType="1"/>
            </p:cNvSpPr>
            <p:nvPr/>
          </p:nvSpPr>
          <p:spPr bwMode="auto">
            <a:xfrm flipH="1">
              <a:off x="1775" y="179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1257481" name="Group 9"/>
          <p:cNvGrpSpPr>
            <a:grpSpLocks/>
          </p:cNvGrpSpPr>
          <p:nvPr/>
        </p:nvGrpSpPr>
        <p:grpSpPr bwMode="auto">
          <a:xfrm>
            <a:off x="3067050" y="1095830"/>
            <a:ext cx="1482725" cy="366713"/>
            <a:chOff x="3654" y="1732"/>
            <a:chExt cx="934" cy="231"/>
          </a:xfrm>
        </p:grpSpPr>
        <p:sp>
          <p:nvSpPr>
            <p:cNvPr id="1257482" name="AutoShape 10"/>
            <p:cNvSpPr>
              <a:spLocks noChangeArrowheads="1"/>
            </p:cNvSpPr>
            <p:nvPr/>
          </p:nvSpPr>
          <p:spPr bwMode="auto">
            <a:xfrm rot="5400000">
              <a:off x="4012" y="1617"/>
              <a:ext cx="231" cy="462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57483" name="Oval 11"/>
            <p:cNvSpPr>
              <a:spLocks noChangeArrowheads="1"/>
            </p:cNvSpPr>
            <p:nvPr/>
          </p:nvSpPr>
          <p:spPr bwMode="auto">
            <a:xfrm>
              <a:off x="4340" y="1789"/>
              <a:ext cx="100" cy="12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257484" name="Line 12"/>
            <p:cNvSpPr>
              <a:spLocks noChangeShapeType="1"/>
            </p:cNvSpPr>
            <p:nvPr/>
          </p:nvSpPr>
          <p:spPr bwMode="auto">
            <a:xfrm flipH="1">
              <a:off x="3654" y="1847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57485" name="Line 13"/>
            <p:cNvSpPr>
              <a:spLocks noChangeShapeType="1"/>
            </p:cNvSpPr>
            <p:nvPr/>
          </p:nvSpPr>
          <p:spPr bwMode="auto">
            <a:xfrm flipH="1" flipV="1">
              <a:off x="4422" y="1847"/>
              <a:ext cx="166" cy="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257486" name="Group 14"/>
          <p:cNvGrpSpPr>
            <a:grpSpLocks/>
          </p:cNvGrpSpPr>
          <p:nvPr/>
        </p:nvGrpSpPr>
        <p:grpSpPr bwMode="auto">
          <a:xfrm>
            <a:off x="3254375" y="3308354"/>
            <a:ext cx="1295400" cy="598488"/>
            <a:chOff x="4685" y="3103"/>
            <a:chExt cx="816" cy="377"/>
          </a:xfrm>
        </p:grpSpPr>
        <p:sp>
          <p:nvSpPr>
            <p:cNvPr id="1257487" name="AutoShape 15"/>
            <p:cNvSpPr>
              <a:spLocks noChangeArrowheads="1"/>
            </p:cNvSpPr>
            <p:nvPr/>
          </p:nvSpPr>
          <p:spPr bwMode="auto">
            <a:xfrm flipH="1">
              <a:off x="4732" y="3103"/>
              <a:ext cx="588" cy="377"/>
            </a:xfrm>
            <a:prstGeom prst="moon">
              <a:avLst>
                <a:gd name="adj" fmla="val 7169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57488" name="Line 16"/>
            <p:cNvSpPr>
              <a:spLocks noChangeShapeType="1"/>
            </p:cNvSpPr>
            <p:nvPr/>
          </p:nvSpPr>
          <p:spPr bwMode="auto">
            <a:xfrm flipH="1">
              <a:off x="4685" y="3190"/>
              <a:ext cx="1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57489" name="Line 17"/>
            <p:cNvSpPr>
              <a:spLocks noChangeShapeType="1"/>
            </p:cNvSpPr>
            <p:nvPr/>
          </p:nvSpPr>
          <p:spPr bwMode="auto">
            <a:xfrm flipH="1">
              <a:off x="4685" y="3410"/>
              <a:ext cx="1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57490" name="Line 18"/>
            <p:cNvSpPr>
              <a:spLocks noChangeShapeType="1"/>
            </p:cNvSpPr>
            <p:nvPr/>
          </p:nvSpPr>
          <p:spPr bwMode="auto">
            <a:xfrm flipH="1">
              <a:off x="5325" y="3295"/>
              <a:ext cx="1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20" name="Group 53"/>
          <p:cNvGraphicFramePr>
            <a:graphicFrameLocks/>
          </p:cNvGraphicFramePr>
          <p:nvPr>
            <p:extLst/>
          </p:nvPr>
        </p:nvGraphicFramePr>
        <p:xfrm>
          <a:off x="4724400" y="3124200"/>
          <a:ext cx="939800" cy="1371600"/>
        </p:xfrm>
        <a:graphic>
          <a:graphicData uri="http://schemas.openxmlformats.org/drawingml/2006/table">
            <a:tbl>
              <a:tblPr/>
              <a:tblGrid>
                <a:gridCol w="208280"/>
                <a:gridCol w="243840"/>
                <a:gridCol w="48768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A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Out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Group 53"/>
          <p:cNvGraphicFramePr>
            <a:graphicFrameLocks/>
          </p:cNvGraphicFramePr>
          <p:nvPr>
            <p:extLst/>
          </p:nvPr>
        </p:nvGraphicFramePr>
        <p:xfrm>
          <a:off x="4724400" y="1600200"/>
          <a:ext cx="939800" cy="1371600"/>
        </p:xfrm>
        <a:graphic>
          <a:graphicData uri="http://schemas.openxmlformats.org/drawingml/2006/table">
            <a:tbl>
              <a:tblPr/>
              <a:tblGrid>
                <a:gridCol w="208280"/>
                <a:gridCol w="243840"/>
                <a:gridCol w="48768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A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Out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Group 53"/>
          <p:cNvGraphicFramePr>
            <a:graphicFrameLocks/>
          </p:cNvGraphicFramePr>
          <p:nvPr>
            <p:extLst/>
          </p:nvPr>
        </p:nvGraphicFramePr>
        <p:xfrm>
          <a:off x="4773614" y="685800"/>
          <a:ext cx="865187" cy="822960"/>
        </p:xfrm>
        <a:graphic>
          <a:graphicData uri="http://schemas.openxmlformats.org/drawingml/2006/table">
            <a:tbl>
              <a:tblPr/>
              <a:tblGrid>
                <a:gridCol w="324173"/>
                <a:gridCol w="541014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A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Out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124200" y="3289756"/>
            <a:ext cx="10419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124200" y="3670756"/>
            <a:ext cx="10419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48000" y="1994356"/>
            <a:ext cx="10419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48000" y="2375356"/>
            <a:ext cx="10419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B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048000" y="914400"/>
            <a:ext cx="152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36418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66900" y="587607"/>
            <a:ext cx="8496300" cy="6019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2000"/>
              </a:lnSpc>
            </a:pPr>
            <a:r>
              <a:rPr lang="en-US" dirty="0"/>
              <a:t>NOT:</a:t>
            </a:r>
          </a:p>
          <a:p>
            <a:pPr>
              <a:lnSpc>
                <a:spcPct val="82000"/>
              </a:lnSpc>
            </a:pPr>
            <a:endParaRPr lang="en-US" dirty="0"/>
          </a:p>
          <a:p>
            <a:pPr>
              <a:lnSpc>
                <a:spcPct val="82000"/>
              </a:lnSpc>
            </a:pPr>
            <a:endParaRPr lang="en-US" dirty="0"/>
          </a:p>
          <a:p>
            <a:pPr>
              <a:lnSpc>
                <a:spcPct val="82000"/>
              </a:lnSpc>
            </a:pPr>
            <a:r>
              <a:rPr lang="en-US" dirty="0"/>
              <a:t>AND:</a:t>
            </a:r>
          </a:p>
          <a:p>
            <a:pPr>
              <a:lnSpc>
                <a:spcPct val="82000"/>
              </a:lnSpc>
            </a:pPr>
            <a:endParaRPr lang="en-US" dirty="0"/>
          </a:p>
          <a:p>
            <a:pPr>
              <a:lnSpc>
                <a:spcPct val="82000"/>
              </a:lnSpc>
            </a:pPr>
            <a:endParaRPr lang="en-US" dirty="0"/>
          </a:p>
          <a:p>
            <a:pPr>
              <a:lnSpc>
                <a:spcPct val="82000"/>
              </a:lnSpc>
            </a:pPr>
            <a:r>
              <a:rPr lang="en-US" dirty="0"/>
              <a:t>OR:</a:t>
            </a:r>
          </a:p>
          <a:p>
            <a:pPr>
              <a:lnSpc>
                <a:spcPct val="82000"/>
              </a:lnSpc>
            </a:pPr>
            <a:endParaRPr lang="en-US" dirty="0"/>
          </a:p>
          <a:p>
            <a:pPr>
              <a:lnSpc>
                <a:spcPct val="82000"/>
              </a:lnSpc>
            </a:pPr>
            <a:endParaRPr lang="en-US" dirty="0"/>
          </a:p>
          <a:p>
            <a:pPr>
              <a:lnSpc>
                <a:spcPct val="82000"/>
              </a:lnSpc>
            </a:pPr>
            <a:endParaRPr lang="en-US" dirty="0"/>
          </a:p>
          <a:p>
            <a:pPr>
              <a:lnSpc>
                <a:spcPct val="82000"/>
              </a:lnSpc>
            </a:pPr>
            <a:endParaRPr lang="en-US" dirty="0"/>
          </a:p>
          <a:p>
            <a:pPr>
              <a:lnSpc>
                <a:spcPct val="82000"/>
              </a:lnSpc>
            </a:pPr>
            <a:r>
              <a:rPr lang="en-US" dirty="0"/>
              <a:t>Logic Gates</a:t>
            </a:r>
          </a:p>
          <a:p>
            <a:pPr lvl="1">
              <a:lnSpc>
                <a:spcPct val="82000"/>
              </a:lnSpc>
            </a:pPr>
            <a:r>
              <a:rPr lang="en-US" dirty="0"/>
              <a:t>digital circuit that either allows a signal to pass through it or not.</a:t>
            </a:r>
          </a:p>
          <a:p>
            <a:pPr lvl="1">
              <a:lnSpc>
                <a:spcPct val="82000"/>
              </a:lnSpc>
            </a:pPr>
            <a:r>
              <a:rPr lang="en-US" dirty="0"/>
              <a:t>Used to build logic functions</a:t>
            </a:r>
          </a:p>
          <a:p>
            <a:pPr lvl="1">
              <a:lnSpc>
                <a:spcPct val="82000"/>
              </a:lnSpc>
            </a:pPr>
            <a:r>
              <a:rPr lang="en-US" dirty="0"/>
              <a:t>There are seven basic logic gates: </a:t>
            </a:r>
          </a:p>
          <a:p>
            <a:pPr marL="457200" lvl="1" indent="0">
              <a:lnSpc>
                <a:spcPct val="82000"/>
              </a:lnSpc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OR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NOT</a:t>
            </a:r>
            <a:r>
              <a:rPr lang="en-US" dirty="0"/>
              <a:t>, </a:t>
            </a:r>
          </a:p>
          <a:p>
            <a:pPr marL="457200" lvl="1" indent="0">
              <a:lnSpc>
                <a:spcPct val="82000"/>
              </a:lnSpc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NAND</a:t>
            </a:r>
            <a:r>
              <a:rPr lang="en-US" dirty="0"/>
              <a:t> (not AND),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NOR</a:t>
            </a:r>
            <a:r>
              <a:rPr lang="en-US" dirty="0"/>
              <a:t> (not OR), </a:t>
            </a:r>
            <a:r>
              <a:rPr lang="en-US" dirty="0">
                <a:solidFill>
                  <a:schemeClr val="accent2"/>
                </a:solidFill>
              </a:rPr>
              <a:t>XOR</a:t>
            </a:r>
            <a:r>
              <a:rPr lang="en-US" dirty="0"/>
              <a:t>, and </a:t>
            </a:r>
            <a:r>
              <a:rPr lang="en-US" dirty="0">
                <a:solidFill>
                  <a:schemeClr val="accent2"/>
                </a:solidFill>
              </a:rPr>
              <a:t>XNOR</a:t>
            </a:r>
            <a:r>
              <a:rPr lang="en-US" dirty="0"/>
              <a:t> (not XOR) [later]</a:t>
            </a:r>
          </a:p>
        </p:txBody>
      </p:sp>
      <p:sp>
        <p:nvSpPr>
          <p:cNvPr id="1257474" name="Rectangle 2"/>
          <p:cNvSpPr>
            <a:spLocks noGrp="1" noChangeArrowheads="1"/>
          </p:cNvSpPr>
          <p:nvPr>
            <p:ph type="title"/>
          </p:nvPr>
        </p:nvSpPr>
        <p:spPr>
          <a:xfrm>
            <a:off x="2436742" y="-6351"/>
            <a:ext cx="9029700" cy="579439"/>
          </a:xfrm>
        </p:spPr>
        <p:txBody>
          <a:bodyPr>
            <a:normAutofit fontScale="90000"/>
          </a:bodyPr>
          <a:lstStyle/>
          <a:p>
            <a:r>
              <a:rPr lang="en-US" dirty="0"/>
              <a:t>Building </a:t>
            </a:r>
            <a:r>
              <a:rPr lang="en-US" dirty="0" smtClean="0"/>
              <a:t>Functions: Logic Gates</a:t>
            </a:r>
            <a:endParaRPr lang="en-US" dirty="0"/>
          </a:p>
        </p:txBody>
      </p:sp>
      <p:grpSp>
        <p:nvGrpSpPr>
          <p:cNvPr id="1257476" name="Group 4"/>
          <p:cNvGrpSpPr>
            <a:grpSpLocks/>
          </p:cNvGrpSpPr>
          <p:nvPr/>
        </p:nvGrpSpPr>
        <p:grpSpPr bwMode="auto">
          <a:xfrm>
            <a:off x="3175001" y="2030416"/>
            <a:ext cx="1446213" cy="519113"/>
            <a:chOff x="1056" y="1636"/>
            <a:chExt cx="911" cy="327"/>
          </a:xfrm>
        </p:grpSpPr>
        <p:sp>
          <p:nvSpPr>
            <p:cNvPr id="1257477" name="AutoShape 5"/>
            <p:cNvSpPr>
              <a:spLocks noChangeArrowheads="1"/>
            </p:cNvSpPr>
            <p:nvPr/>
          </p:nvSpPr>
          <p:spPr bwMode="auto">
            <a:xfrm>
              <a:off x="1248" y="1636"/>
              <a:ext cx="528" cy="327"/>
            </a:xfrm>
            <a:prstGeom prst="flowChartDelay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57478" name="Line 6"/>
            <p:cNvSpPr>
              <a:spLocks noChangeShapeType="1"/>
            </p:cNvSpPr>
            <p:nvPr/>
          </p:nvSpPr>
          <p:spPr bwMode="auto">
            <a:xfrm flipH="1">
              <a:off x="1056" y="168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57479" name="Line 7"/>
            <p:cNvSpPr>
              <a:spLocks noChangeShapeType="1"/>
            </p:cNvSpPr>
            <p:nvPr/>
          </p:nvSpPr>
          <p:spPr bwMode="auto">
            <a:xfrm flipH="1">
              <a:off x="1056" y="192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57480" name="Line 8"/>
            <p:cNvSpPr>
              <a:spLocks noChangeShapeType="1"/>
            </p:cNvSpPr>
            <p:nvPr/>
          </p:nvSpPr>
          <p:spPr bwMode="auto">
            <a:xfrm flipH="1">
              <a:off x="1775" y="179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1257481" name="Group 9"/>
          <p:cNvGrpSpPr>
            <a:grpSpLocks/>
          </p:cNvGrpSpPr>
          <p:nvPr/>
        </p:nvGrpSpPr>
        <p:grpSpPr bwMode="auto">
          <a:xfrm>
            <a:off x="3022601" y="1039817"/>
            <a:ext cx="1482725" cy="366713"/>
            <a:chOff x="3654" y="1732"/>
            <a:chExt cx="934" cy="231"/>
          </a:xfrm>
        </p:grpSpPr>
        <p:sp>
          <p:nvSpPr>
            <p:cNvPr id="1257482" name="AutoShape 10"/>
            <p:cNvSpPr>
              <a:spLocks noChangeArrowheads="1"/>
            </p:cNvSpPr>
            <p:nvPr/>
          </p:nvSpPr>
          <p:spPr bwMode="auto">
            <a:xfrm rot="5400000">
              <a:off x="4012" y="1617"/>
              <a:ext cx="231" cy="462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57483" name="Oval 11"/>
            <p:cNvSpPr>
              <a:spLocks noChangeArrowheads="1"/>
            </p:cNvSpPr>
            <p:nvPr/>
          </p:nvSpPr>
          <p:spPr bwMode="auto">
            <a:xfrm>
              <a:off x="4344" y="1789"/>
              <a:ext cx="96" cy="13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257484" name="Line 12"/>
            <p:cNvSpPr>
              <a:spLocks noChangeShapeType="1"/>
            </p:cNvSpPr>
            <p:nvPr/>
          </p:nvSpPr>
          <p:spPr bwMode="auto">
            <a:xfrm flipH="1">
              <a:off x="3654" y="1847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57485" name="Line 13"/>
            <p:cNvSpPr>
              <a:spLocks noChangeShapeType="1"/>
            </p:cNvSpPr>
            <p:nvPr/>
          </p:nvSpPr>
          <p:spPr bwMode="auto">
            <a:xfrm flipH="1" flipV="1">
              <a:off x="4422" y="1847"/>
              <a:ext cx="166" cy="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257486" name="Group 14"/>
          <p:cNvGrpSpPr>
            <a:grpSpLocks/>
          </p:cNvGrpSpPr>
          <p:nvPr/>
        </p:nvGrpSpPr>
        <p:grpSpPr bwMode="auto">
          <a:xfrm>
            <a:off x="3254375" y="3308354"/>
            <a:ext cx="1295400" cy="598488"/>
            <a:chOff x="4685" y="3103"/>
            <a:chExt cx="816" cy="377"/>
          </a:xfrm>
        </p:grpSpPr>
        <p:sp>
          <p:nvSpPr>
            <p:cNvPr id="1257487" name="AutoShape 15"/>
            <p:cNvSpPr>
              <a:spLocks noChangeArrowheads="1"/>
            </p:cNvSpPr>
            <p:nvPr/>
          </p:nvSpPr>
          <p:spPr bwMode="auto">
            <a:xfrm flipH="1">
              <a:off x="4732" y="3103"/>
              <a:ext cx="588" cy="377"/>
            </a:xfrm>
            <a:prstGeom prst="moon">
              <a:avLst>
                <a:gd name="adj" fmla="val 7169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57488" name="Line 16"/>
            <p:cNvSpPr>
              <a:spLocks noChangeShapeType="1"/>
            </p:cNvSpPr>
            <p:nvPr/>
          </p:nvSpPr>
          <p:spPr bwMode="auto">
            <a:xfrm flipH="1">
              <a:off x="4685" y="3190"/>
              <a:ext cx="1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57489" name="Line 17"/>
            <p:cNvSpPr>
              <a:spLocks noChangeShapeType="1"/>
            </p:cNvSpPr>
            <p:nvPr/>
          </p:nvSpPr>
          <p:spPr bwMode="auto">
            <a:xfrm flipH="1">
              <a:off x="4685" y="3410"/>
              <a:ext cx="1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57490" name="Line 18"/>
            <p:cNvSpPr>
              <a:spLocks noChangeShapeType="1"/>
            </p:cNvSpPr>
            <p:nvPr/>
          </p:nvSpPr>
          <p:spPr bwMode="auto">
            <a:xfrm flipH="1">
              <a:off x="5325" y="3295"/>
              <a:ext cx="1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20" name="Group 53"/>
          <p:cNvGraphicFramePr>
            <a:graphicFrameLocks/>
          </p:cNvGraphicFramePr>
          <p:nvPr>
            <p:extLst/>
          </p:nvPr>
        </p:nvGraphicFramePr>
        <p:xfrm>
          <a:off x="4724400" y="3124200"/>
          <a:ext cx="939800" cy="1371600"/>
        </p:xfrm>
        <a:graphic>
          <a:graphicData uri="http://schemas.openxmlformats.org/drawingml/2006/table">
            <a:tbl>
              <a:tblPr/>
              <a:tblGrid>
                <a:gridCol w="208280"/>
                <a:gridCol w="243840"/>
                <a:gridCol w="48768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A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Out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Group 53"/>
          <p:cNvGraphicFramePr>
            <a:graphicFrameLocks/>
          </p:cNvGraphicFramePr>
          <p:nvPr>
            <p:extLst/>
          </p:nvPr>
        </p:nvGraphicFramePr>
        <p:xfrm>
          <a:off x="4724400" y="1600200"/>
          <a:ext cx="939800" cy="1371600"/>
        </p:xfrm>
        <a:graphic>
          <a:graphicData uri="http://schemas.openxmlformats.org/drawingml/2006/table">
            <a:tbl>
              <a:tblPr/>
              <a:tblGrid>
                <a:gridCol w="208280"/>
                <a:gridCol w="243840"/>
                <a:gridCol w="48768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A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Out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Group 53"/>
          <p:cNvGraphicFramePr>
            <a:graphicFrameLocks/>
          </p:cNvGraphicFramePr>
          <p:nvPr>
            <p:extLst/>
          </p:nvPr>
        </p:nvGraphicFramePr>
        <p:xfrm>
          <a:off x="4773614" y="685800"/>
          <a:ext cx="865187" cy="822960"/>
        </p:xfrm>
        <a:graphic>
          <a:graphicData uri="http://schemas.openxmlformats.org/drawingml/2006/table">
            <a:tbl>
              <a:tblPr/>
              <a:tblGrid>
                <a:gridCol w="324173"/>
                <a:gridCol w="541014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A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Out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124200" y="3289756"/>
            <a:ext cx="10419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124200" y="3670756"/>
            <a:ext cx="10419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48000" y="1994356"/>
            <a:ext cx="10419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48000" y="2375356"/>
            <a:ext cx="10419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B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048000" y="914400"/>
            <a:ext cx="152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graphicFrame>
        <p:nvGraphicFramePr>
          <p:cNvPr id="40" name="Group 53"/>
          <p:cNvGraphicFramePr>
            <a:graphicFrameLocks/>
          </p:cNvGraphicFramePr>
          <p:nvPr>
            <p:extLst/>
          </p:nvPr>
        </p:nvGraphicFramePr>
        <p:xfrm>
          <a:off x="9423400" y="3124200"/>
          <a:ext cx="939800" cy="1371600"/>
        </p:xfrm>
        <a:graphic>
          <a:graphicData uri="http://schemas.openxmlformats.org/drawingml/2006/table">
            <a:tbl>
              <a:tblPr/>
              <a:tblGrid>
                <a:gridCol w="208280"/>
                <a:gridCol w="243840"/>
                <a:gridCol w="48768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A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Out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" name="Group 53"/>
          <p:cNvGraphicFramePr>
            <a:graphicFrameLocks/>
          </p:cNvGraphicFramePr>
          <p:nvPr>
            <p:extLst/>
          </p:nvPr>
        </p:nvGraphicFramePr>
        <p:xfrm>
          <a:off x="9423400" y="1600200"/>
          <a:ext cx="939800" cy="1371600"/>
        </p:xfrm>
        <a:graphic>
          <a:graphicData uri="http://schemas.openxmlformats.org/drawingml/2006/table">
            <a:tbl>
              <a:tblPr/>
              <a:tblGrid>
                <a:gridCol w="208280"/>
                <a:gridCol w="243840"/>
                <a:gridCol w="48768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A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Out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7504113" y="1986194"/>
            <a:ext cx="1752602" cy="596444"/>
            <a:chOff x="5791200" y="1994356"/>
            <a:chExt cx="1752602" cy="596444"/>
          </a:xfrm>
        </p:grpSpPr>
        <p:sp>
          <p:nvSpPr>
            <p:cNvPr id="31" name="AutoShape 5"/>
            <p:cNvSpPr>
              <a:spLocks noChangeArrowheads="1"/>
            </p:cNvSpPr>
            <p:nvPr/>
          </p:nvSpPr>
          <p:spPr bwMode="auto">
            <a:xfrm>
              <a:off x="6223001" y="2031086"/>
              <a:ext cx="838201" cy="519351"/>
            </a:xfrm>
            <a:prstGeom prst="flowChartDelay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2" name="Line 6"/>
            <p:cNvSpPr>
              <a:spLocks noChangeShapeType="1"/>
            </p:cNvSpPr>
            <p:nvPr/>
          </p:nvSpPr>
          <p:spPr bwMode="auto">
            <a:xfrm flipH="1">
              <a:off x="5918201" y="2100262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3" name="Line 7"/>
            <p:cNvSpPr>
              <a:spLocks noChangeShapeType="1"/>
            </p:cNvSpPr>
            <p:nvPr/>
          </p:nvSpPr>
          <p:spPr bwMode="auto">
            <a:xfrm flipH="1">
              <a:off x="5918201" y="2481262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4" name="Line 8"/>
            <p:cNvSpPr>
              <a:spLocks noChangeShapeType="1"/>
            </p:cNvSpPr>
            <p:nvPr/>
          </p:nvSpPr>
          <p:spPr bwMode="auto">
            <a:xfrm flipH="1">
              <a:off x="7239002" y="2284412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791200" y="1994356"/>
              <a:ext cx="104196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/>
                <a:t>A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791200" y="2375356"/>
              <a:ext cx="10419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B</a:t>
              </a:r>
            </a:p>
          </p:txBody>
        </p:sp>
        <p:sp>
          <p:nvSpPr>
            <p:cNvPr id="46" name="Oval 11"/>
            <p:cNvSpPr>
              <a:spLocks noChangeArrowheads="1"/>
            </p:cNvSpPr>
            <p:nvPr/>
          </p:nvSpPr>
          <p:spPr bwMode="auto">
            <a:xfrm>
              <a:off x="7043313" y="2150924"/>
              <a:ext cx="183566" cy="22443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620000" y="3289756"/>
            <a:ext cx="1544365" cy="616010"/>
            <a:chOff x="5867400" y="3289756"/>
            <a:chExt cx="1544365" cy="616010"/>
          </a:xfrm>
        </p:grpSpPr>
        <p:sp>
          <p:nvSpPr>
            <p:cNvPr id="36" name="AutoShape 15"/>
            <p:cNvSpPr>
              <a:spLocks noChangeArrowheads="1"/>
            </p:cNvSpPr>
            <p:nvPr/>
          </p:nvSpPr>
          <p:spPr bwMode="auto">
            <a:xfrm flipH="1">
              <a:off x="6072188" y="3307834"/>
              <a:ext cx="933450" cy="597932"/>
            </a:xfrm>
            <a:prstGeom prst="moon">
              <a:avLst>
                <a:gd name="adj" fmla="val 7169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" name="Line 16"/>
            <p:cNvSpPr>
              <a:spLocks noChangeShapeType="1"/>
            </p:cNvSpPr>
            <p:nvPr/>
          </p:nvSpPr>
          <p:spPr bwMode="auto">
            <a:xfrm flipH="1">
              <a:off x="5997575" y="3446463"/>
              <a:ext cx="279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8" name="Line 17"/>
            <p:cNvSpPr>
              <a:spLocks noChangeShapeType="1"/>
            </p:cNvSpPr>
            <p:nvPr/>
          </p:nvSpPr>
          <p:spPr bwMode="auto">
            <a:xfrm flipH="1">
              <a:off x="5997575" y="3795713"/>
              <a:ext cx="279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9" name="Line 18"/>
            <p:cNvSpPr>
              <a:spLocks noChangeShapeType="1"/>
            </p:cNvSpPr>
            <p:nvPr/>
          </p:nvSpPr>
          <p:spPr bwMode="auto">
            <a:xfrm flipH="1">
              <a:off x="7132365" y="3597507"/>
              <a:ext cx="279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867400" y="3289756"/>
              <a:ext cx="104196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/>
                <a:t>A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7400" y="3670756"/>
              <a:ext cx="10419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B</a:t>
              </a:r>
            </a:p>
          </p:txBody>
        </p:sp>
        <p:sp>
          <p:nvSpPr>
            <p:cNvPr id="47" name="Oval 11"/>
            <p:cNvSpPr>
              <a:spLocks noChangeArrowheads="1"/>
            </p:cNvSpPr>
            <p:nvPr/>
          </p:nvSpPr>
          <p:spPr bwMode="auto">
            <a:xfrm>
              <a:off x="6979965" y="3492839"/>
              <a:ext cx="152400" cy="22792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400800" y="1828801"/>
            <a:ext cx="11015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NAND: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423610" y="2905036"/>
            <a:ext cx="89159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NOR:</a:t>
            </a:r>
          </a:p>
        </p:txBody>
      </p:sp>
    </p:spTree>
    <p:extLst>
      <p:ext uri="{BB962C8B-B14F-4D97-AF65-F5344CB8AC3E}">
        <p14:creationId xmlns:p14="http://schemas.microsoft.com/office/powerpoint/2010/main" val="266292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6216" y="1028699"/>
            <a:ext cx="8915400" cy="5638800"/>
          </a:xfrm>
        </p:spPr>
        <p:txBody>
          <a:bodyPr/>
          <a:lstStyle/>
          <a:p>
            <a:r>
              <a:rPr lang="en-US" dirty="0" smtClean="0"/>
              <a:t>Fill in the truth table, given the following Logic Circuit made from </a:t>
            </a:r>
            <a:r>
              <a:rPr lang="en-US" dirty="0"/>
              <a:t>L</a:t>
            </a:r>
            <a:r>
              <a:rPr lang="en-US" dirty="0" smtClean="0"/>
              <a:t>ogic AND, OR, and NOT gates.</a:t>
            </a:r>
          </a:p>
          <a:p>
            <a:r>
              <a:rPr lang="en-US" dirty="0" smtClean="0"/>
              <a:t>What does the logic circuit do?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1112" y="127386"/>
            <a:ext cx="9029700" cy="48846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Activity#1: Logic Gates</a:t>
            </a:r>
            <a:endParaRPr lang="en-US" dirty="0"/>
          </a:p>
        </p:txBody>
      </p:sp>
      <p:sp>
        <p:nvSpPr>
          <p:cNvPr id="32" name="AutoShap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263833" y="4715862"/>
            <a:ext cx="838200" cy="685801"/>
          </a:xfrm>
          <a:prstGeom prst="flowChartDelay">
            <a:avLst/>
          </a:prstGeom>
          <a:noFill/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3" name="Line 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 flipH="1">
            <a:off x="6998362" y="4868261"/>
            <a:ext cx="267059" cy="0"/>
          </a:xfrm>
          <a:prstGeom prst="line">
            <a:avLst/>
          </a:prstGeom>
          <a:noFill/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4" name="Line 6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H="1" flipV="1">
            <a:off x="5144262" y="5249259"/>
            <a:ext cx="2121159" cy="1"/>
          </a:xfrm>
          <a:prstGeom prst="line">
            <a:avLst/>
          </a:prstGeom>
          <a:noFill/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5" name="Line 7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H="1">
            <a:off x="8098857" y="5052409"/>
            <a:ext cx="328530" cy="1590"/>
          </a:xfrm>
          <a:prstGeom prst="line">
            <a:avLst/>
          </a:prstGeom>
          <a:noFill/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6" name="AutoShap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265421" y="5867400"/>
            <a:ext cx="838200" cy="685801"/>
          </a:xfrm>
          <a:prstGeom prst="flowChartDelay">
            <a:avLst/>
          </a:prstGeom>
          <a:noFill/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" name="Line 6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H="1" flipV="1">
            <a:off x="5930073" y="5960077"/>
            <a:ext cx="1343637" cy="0"/>
          </a:xfrm>
          <a:prstGeom prst="line">
            <a:avLst/>
          </a:prstGeom>
          <a:noFill/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" name="Line 7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H="1" flipV="1">
            <a:off x="8102032" y="6210299"/>
            <a:ext cx="304798" cy="0"/>
          </a:xfrm>
          <a:prstGeom prst="line">
            <a:avLst/>
          </a:prstGeom>
          <a:noFill/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" name="AutoShape 14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 flipH="1">
            <a:off x="8996741" y="5266358"/>
            <a:ext cx="933449" cy="812799"/>
          </a:xfrm>
          <a:prstGeom prst="moon">
            <a:avLst>
              <a:gd name="adj" fmla="val 87500"/>
            </a:avLst>
          </a:prstGeom>
          <a:noFill/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" name="Line 15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H="1" flipV="1">
            <a:off x="8406833" y="5496881"/>
            <a:ext cx="666107" cy="18714"/>
          </a:xfrm>
          <a:prstGeom prst="line">
            <a:avLst/>
          </a:prstGeom>
          <a:noFill/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2" name="Line 16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H="1">
            <a:off x="8406832" y="5861670"/>
            <a:ext cx="666108" cy="0"/>
          </a:xfrm>
          <a:prstGeom prst="line">
            <a:avLst/>
          </a:prstGeom>
          <a:noFill/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" name="Line 17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H="1">
            <a:off x="9939714" y="5672757"/>
            <a:ext cx="603251" cy="7937"/>
          </a:xfrm>
          <a:prstGeom prst="line">
            <a:avLst/>
          </a:prstGeom>
          <a:noFill/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" name="AutoShape 9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 rot="5400000">
            <a:off x="6264587" y="4563461"/>
            <a:ext cx="533399" cy="609600"/>
          </a:xfrm>
          <a:prstGeom prst="triangle">
            <a:avLst>
              <a:gd name="adj" fmla="val 50000"/>
            </a:avLst>
          </a:prstGeom>
          <a:noFill/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" name="Oval 10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845962" y="4792061"/>
            <a:ext cx="152400" cy="152400"/>
          </a:xfrm>
          <a:prstGeom prst="ellipse">
            <a:avLst/>
          </a:prstGeom>
          <a:noFill/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" name="Line 11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H="1" flipV="1">
            <a:off x="5144262" y="4868260"/>
            <a:ext cx="1082221" cy="6886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" name="Line 16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 rot="5400000" flipH="1" flipV="1">
            <a:off x="8232517" y="6035983"/>
            <a:ext cx="348629" cy="2"/>
          </a:xfrm>
          <a:prstGeom prst="line">
            <a:avLst/>
          </a:prstGeom>
          <a:noFill/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" name="Line 16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 rot="5400000" flipH="1">
            <a:off x="5021911" y="5825029"/>
            <a:ext cx="1151539" cy="0"/>
          </a:xfrm>
          <a:prstGeom prst="line">
            <a:avLst/>
          </a:prstGeom>
          <a:noFill/>
          <a:ln w="28440">
            <a:solidFill>
              <a:schemeClr val="tx1"/>
            </a:solidFill>
            <a:miter lim="800000"/>
            <a:headEnd/>
            <a:tailEnd type="oval"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9" name="Line 16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 flipH="1">
            <a:off x="5597680" y="6394553"/>
            <a:ext cx="664784" cy="0"/>
          </a:xfrm>
          <a:prstGeom prst="line">
            <a:avLst/>
          </a:prstGeom>
          <a:noFill/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0" name="Line 16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 rot="5400000" flipH="1" flipV="1">
            <a:off x="8205152" y="5274643"/>
            <a:ext cx="444469" cy="2"/>
          </a:xfrm>
          <a:prstGeom prst="line">
            <a:avLst/>
          </a:prstGeom>
          <a:noFill/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1" name="TextBox 50"/>
          <p:cNvSpPr txBox="1"/>
          <p:nvPr/>
        </p:nvSpPr>
        <p:spPr bwMode="auto">
          <a:xfrm>
            <a:off x="4833461" y="4561636"/>
            <a:ext cx="292366" cy="396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rtlCol="0">
            <a:spAutoFit/>
          </a:bodyPr>
          <a:lstStyle/>
          <a:p>
            <a:pPr algn="ctr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dirty="0">
                <a:latin typeface="Calibri" pitchFamily="34" charset="0"/>
              </a:rPr>
              <a:t>a</a:t>
            </a:r>
          </a:p>
        </p:txBody>
      </p:sp>
      <p:sp>
        <p:nvSpPr>
          <p:cNvPr id="52" name="TextBox 51"/>
          <p:cNvSpPr txBox="1"/>
          <p:nvPr/>
        </p:nvSpPr>
        <p:spPr bwMode="auto">
          <a:xfrm>
            <a:off x="4820637" y="4944461"/>
            <a:ext cx="303586" cy="396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rtlCol="0">
            <a:spAutoFit/>
          </a:bodyPr>
          <a:lstStyle/>
          <a:p>
            <a:pPr algn="ctr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dirty="0">
                <a:latin typeface="Calibri" pitchFamily="34" charset="0"/>
              </a:rPr>
              <a:t>b</a:t>
            </a:r>
          </a:p>
        </p:txBody>
      </p:sp>
      <p:sp>
        <p:nvSpPr>
          <p:cNvPr id="54" name="TextBox 53"/>
          <p:cNvSpPr txBox="1"/>
          <p:nvPr/>
        </p:nvSpPr>
        <p:spPr bwMode="auto">
          <a:xfrm>
            <a:off x="10019871" y="5190493"/>
            <a:ext cx="532815" cy="41582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rtlCol="0">
            <a:spAutoFit/>
          </a:bodyPr>
          <a:lstStyle/>
          <a:p>
            <a:pPr algn="ctr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dirty="0">
                <a:latin typeface="Calibri" pitchFamily="34" charset="0"/>
              </a:rPr>
              <a:t>Out</a:t>
            </a:r>
          </a:p>
        </p:txBody>
      </p:sp>
      <p:sp>
        <p:nvSpPr>
          <p:cNvPr id="30" name="AutoShape 9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 rot="5400000">
            <a:off x="6286501" y="6095999"/>
            <a:ext cx="533399" cy="609600"/>
          </a:xfrm>
          <a:prstGeom prst="triangle">
            <a:avLst>
              <a:gd name="adj" fmla="val 50000"/>
            </a:avLst>
          </a:prstGeom>
          <a:noFill/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" name="Oval 10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6867876" y="6324599"/>
            <a:ext cx="152400" cy="152400"/>
          </a:xfrm>
          <a:prstGeom prst="ellipse">
            <a:avLst/>
          </a:prstGeom>
          <a:noFill/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6" name="Line 5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 flipH="1">
            <a:off x="7006651" y="6394553"/>
            <a:ext cx="267059" cy="0"/>
          </a:xfrm>
          <a:prstGeom prst="line">
            <a:avLst/>
          </a:prstGeom>
          <a:noFill/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7" name="Line 16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 rot="5400000" flipH="1">
            <a:off x="5401451" y="5417611"/>
            <a:ext cx="1084931" cy="0"/>
          </a:xfrm>
          <a:prstGeom prst="line">
            <a:avLst/>
          </a:prstGeom>
          <a:noFill/>
          <a:ln w="28440">
            <a:solidFill>
              <a:schemeClr val="tx1"/>
            </a:solidFill>
            <a:miter lim="800000"/>
            <a:headEnd/>
            <a:tailEnd type="oval"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042917"/>
              </p:ext>
            </p:extLst>
          </p:nvPr>
        </p:nvGraphicFramePr>
        <p:xfrm>
          <a:off x="2002001" y="3336293"/>
          <a:ext cx="168535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785"/>
                <a:gridCol w="561785"/>
                <a:gridCol w="5617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799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685800"/>
            <a:ext cx="8915400" cy="56388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XOR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out</a:t>
            </a:r>
            <a:r>
              <a:rPr lang="en-US" dirty="0" smtClean="0"/>
              <a:t> = 1 if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b</a:t>
            </a:r>
            <a:r>
              <a:rPr lang="en-US" dirty="0" smtClean="0"/>
              <a:t> is 1, but not both; </a:t>
            </a:r>
            <a:r>
              <a:rPr lang="en-US" dirty="0"/>
              <a:t> </a:t>
            </a:r>
          </a:p>
          <a:p>
            <a:r>
              <a:rPr lang="en-US" dirty="0" smtClean="0"/>
              <a:t>         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out</a:t>
            </a:r>
            <a:r>
              <a:rPr lang="en-US" dirty="0" smtClean="0"/>
              <a:t> = 0 otherwise.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out</a:t>
            </a:r>
            <a:r>
              <a:rPr lang="en-US" dirty="0" smtClean="0"/>
              <a:t> =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r>
              <a:rPr lang="en-US" dirty="0" smtClean="0"/>
              <a:t>, only if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</a:t>
            </a:r>
            <a:r>
              <a:rPr lang="en-US" dirty="0" smtClean="0"/>
              <a:t> = 1 AND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b</a:t>
            </a:r>
            <a:r>
              <a:rPr lang="en-US" dirty="0" smtClean="0"/>
              <a:t> = 0 </a:t>
            </a:r>
          </a:p>
          <a:p>
            <a:r>
              <a:rPr lang="en-US" dirty="0"/>
              <a:t>	</a:t>
            </a:r>
            <a:r>
              <a:rPr lang="en-US" dirty="0" smtClean="0"/>
              <a:t>				OR 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</a:t>
            </a:r>
            <a:r>
              <a:rPr lang="en-US" dirty="0" smtClean="0"/>
              <a:t> = 0 AND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b</a:t>
            </a:r>
            <a:r>
              <a:rPr lang="en-US" dirty="0" smtClean="0"/>
              <a:t> = 1</a:t>
            </a:r>
            <a:endParaRPr lang="en-US" dirty="0"/>
          </a:p>
        </p:txBody>
      </p:sp>
      <p:sp>
        <p:nvSpPr>
          <p:cNvPr id="34" name="Line 6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H="1" flipV="1">
            <a:off x="5144262" y="5249259"/>
            <a:ext cx="2121159" cy="1"/>
          </a:xfrm>
          <a:prstGeom prst="line">
            <a:avLst/>
          </a:prstGeom>
          <a:noFill/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943600" y="5134962"/>
            <a:ext cx="0" cy="30662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3026" y="69356"/>
            <a:ext cx="9029700" cy="5464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Activity#1: Logic Gates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4502"/>
              </p:ext>
            </p:extLst>
          </p:nvPr>
        </p:nvGraphicFramePr>
        <p:xfrm>
          <a:off x="2096264" y="3352800"/>
          <a:ext cx="168535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785"/>
                <a:gridCol w="561785"/>
                <a:gridCol w="5617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32" name="AutoShap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263833" y="4715862"/>
            <a:ext cx="838200" cy="685801"/>
          </a:xfrm>
          <a:prstGeom prst="flowChartDelay">
            <a:avLst/>
          </a:prstGeom>
          <a:noFill/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3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H="1">
            <a:off x="6998362" y="4868261"/>
            <a:ext cx="267059" cy="0"/>
          </a:xfrm>
          <a:prstGeom prst="line">
            <a:avLst/>
          </a:prstGeom>
          <a:noFill/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5" name="Line 7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H="1">
            <a:off x="8098857" y="5052409"/>
            <a:ext cx="328530" cy="1590"/>
          </a:xfrm>
          <a:prstGeom prst="line">
            <a:avLst/>
          </a:prstGeom>
          <a:noFill/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6" name="AutoShap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265421" y="5867400"/>
            <a:ext cx="838200" cy="685801"/>
          </a:xfrm>
          <a:prstGeom prst="flowChartDelay">
            <a:avLst/>
          </a:prstGeom>
          <a:noFill/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" name="Line 6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H="1" flipV="1">
            <a:off x="5930073" y="5960077"/>
            <a:ext cx="1343637" cy="0"/>
          </a:xfrm>
          <a:prstGeom prst="line">
            <a:avLst/>
          </a:prstGeom>
          <a:noFill/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" name="Line 7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H="1" flipV="1">
            <a:off x="8102032" y="6210299"/>
            <a:ext cx="304798" cy="0"/>
          </a:xfrm>
          <a:prstGeom prst="line">
            <a:avLst/>
          </a:prstGeom>
          <a:noFill/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" name="AutoShape 14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 flipH="1">
            <a:off x="8996741" y="5266358"/>
            <a:ext cx="933449" cy="812799"/>
          </a:xfrm>
          <a:prstGeom prst="moon">
            <a:avLst>
              <a:gd name="adj" fmla="val 87500"/>
            </a:avLst>
          </a:prstGeom>
          <a:noFill/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" name="Line 15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H="1" flipV="1">
            <a:off x="8406833" y="5496881"/>
            <a:ext cx="666107" cy="18714"/>
          </a:xfrm>
          <a:prstGeom prst="line">
            <a:avLst/>
          </a:prstGeom>
          <a:noFill/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2" name="Line 16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H="1">
            <a:off x="8406832" y="5861670"/>
            <a:ext cx="666108" cy="0"/>
          </a:xfrm>
          <a:prstGeom prst="line">
            <a:avLst/>
          </a:prstGeom>
          <a:noFill/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" name="Line 17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H="1">
            <a:off x="9939714" y="5672757"/>
            <a:ext cx="603251" cy="7937"/>
          </a:xfrm>
          <a:prstGeom prst="line">
            <a:avLst/>
          </a:prstGeom>
          <a:noFill/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" name="AutoShape 9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 rot="5400000">
            <a:off x="6264587" y="4563461"/>
            <a:ext cx="533399" cy="609600"/>
          </a:xfrm>
          <a:prstGeom prst="triangle">
            <a:avLst>
              <a:gd name="adj" fmla="val 50000"/>
            </a:avLst>
          </a:prstGeom>
          <a:noFill/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" name="Oval 10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845962" y="4792061"/>
            <a:ext cx="152400" cy="152400"/>
          </a:xfrm>
          <a:prstGeom prst="ellipse">
            <a:avLst/>
          </a:prstGeom>
          <a:noFill/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" name="Line 11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H="1" flipV="1">
            <a:off x="5144262" y="4868260"/>
            <a:ext cx="1082221" cy="6886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" name="Line 16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 rot="5400000" flipH="1" flipV="1">
            <a:off x="8232517" y="6035983"/>
            <a:ext cx="348629" cy="2"/>
          </a:xfrm>
          <a:prstGeom prst="line">
            <a:avLst/>
          </a:prstGeom>
          <a:noFill/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" name="Line 16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 rot="5400000" flipH="1">
            <a:off x="5021911" y="5825029"/>
            <a:ext cx="1151539" cy="0"/>
          </a:xfrm>
          <a:prstGeom prst="line">
            <a:avLst/>
          </a:prstGeom>
          <a:noFill/>
          <a:ln w="28440">
            <a:solidFill>
              <a:schemeClr val="tx1"/>
            </a:solidFill>
            <a:miter lim="800000"/>
            <a:headEnd/>
            <a:tailEnd type="oval"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9" name="Line 16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 flipH="1">
            <a:off x="5597680" y="6394553"/>
            <a:ext cx="664784" cy="0"/>
          </a:xfrm>
          <a:prstGeom prst="line">
            <a:avLst/>
          </a:prstGeom>
          <a:noFill/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0" name="Line 16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 rot="5400000" flipH="1" flipV="1">
            <a:off x="8205152" y="5274643"/>
            <a:ext cx="444469" cy="2"/>
          </a:xfrm>
          <a:prstGeom prst="line">
            <a:avLst/>
          </a:prstGeom>
          <a:noFill/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1" name="TextBox 50"/>
          <p:cNvSpPr txBox="1"/>
          <p:nvPr/>
        </p:nvSpPr>
        <p:spPr bwMode="auto">
          <a:xfrm>
            <a:off x="4833461" y="4561636"/>
            <a:ext cx="292366" cy="396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rtlCol="0">
            <a:spAutoFit/>
          </a:bodyPr>
          <a:lstStyle/>
          <a:p>
            <a:pPr algn="ctr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dirty="0">
                <a:latin typeface="Calibri" pitchFamily="34" charset="0"/>
              </a:rPr>
              <a:t>a</a:t>
            </a:r>
          </a:p>
        </p:txBody>
      </p:sp>
      <p:sp>
        <p:nvSpPr>
          <p:cNvPr id="52" name="TextBox 51"/>
          <p:cNvSpPr txBox="1"/>
          <p:nvPr/>
        </p:nvSpPr>
        <p:spPr bwMode="auto">
          <a:xfrm>
            <a:off x="4820637" y="4944461"/>
            <a:ext cx="303586" cy="396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rtlCol="0">
            <a:spAutoFit/>
          </a:bodyPr>
          <a:lstStyle/>
          <a:p>
            <a:pPr algn="ctr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dirty="0">
                <a:latin typeface="Calibri" pitchFamily="34" charset="0"/>
              </a:rPr>
              <a:t>b</a:t>
            </a:r>
          </a:p>
        </p:txBody>
      </p:sp>
      <p:sp>
        <p:nvSpPr>
          <p:cNvPr id="54" name="TextBox 53"/>
          <p:cNvSpPr txBox="1"/>
          <p:nvPr/>
        </p:nvSpPr>
        <p:spPr bwMode="auto">
          <a:xfrm>
            <a:off x="10019871" y="5190493"/>
            <a:ext cx="532815" cy="396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rtlCol="0">
            <a:spAutoFit/>
          </a:bodyPr>
          <a:lstStyle/>
          <a:p>
            <a:pPr algn="ctr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dirty="0">
                <a:latin typeface="Calibri" pitchFamily="34" charset="0"/>
              </a:rPr>
              <a:t>Out</a:t>
            </a:r>
          </a:p>
        </p:txBody>
      </p:sp>
      <p:sp>
        <p:nvSpPr>
          <p:cNvPr id="30" name="AutoShape 9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 rot="5400000">
            <a:off x="6286501" y="6095999"/>
            <a:ext cx="533399" cy="609600"/>
          </a:xfrm>
          <a:prstGeom prst="triangle">
            <a:avLst>
              <a:gd name="adj" fmla="val 50000"/>
            </a:avLst>
          </a:prstGeom>
          <a:noFill/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" name="Oval 10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6867876" y="6324599"/>
            <a:ext cx="152400" cy="152400"/>
          </a:xfrm>
          <a:prstGeom prst="ellipse">
            <a:avLst/>
          </a:prstGeom>
          <a:noFill/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6" name="Line 5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 flipH="1">
            <a:off x="7006651" y="6394553"/>
            <a:ext cx="267059" cy="0"/>
          </a:xfrm>
          <a:prstGeom prst="line">
            <a:avLst/>
          </a:prstGeom>
          <a:noFill/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7" name="Line 16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 rot="5400000" flipH="1">
            <a:off x="5401451" y="5417611"/>
            <a:ext cx="1084931" cy="0"/>
          </a:xfrm>
          <a:prstGeom prst="line">
            <a:avLst/>
          </a:prstGeom>
          <a:noFill/>
          <a:ln w="28440">
            <a:solidFill>
              <a:schemeClr val="tx1"/>
            </a:solidFill>
            <a:miter lim="800000"/>
            <a:headEnd/>
            <a:tailEnd type="oval"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30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685800"/>
            <a:ext cx="8915400" cy="56388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XOR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out</a:t>
            </a:r>
            <a:r>
              <a:rPr lang="en-US" dirty="0" smtClean="0"/>
              <a:t> = 1 if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b</a:t>
            </a:r>
            <a:r>
              <a:rPr lang="en-US" dirty="0" smtClean="0"/>
              <a:t> is 1, but not both; </a:t>
            </a:r>
            <a:r>
              <a:rPr lang="en-US" dirty="0"/>
              <a:t> </a:t>
            </a:r>
          </a:p>
          <a:p>
            <a:r>
              <a:rPr lang="en-US" dirty="0" smtClean="0"/>
              <a:t>         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out</a:t>
            </a:r>
            <a:r>
              <a:rPr lang="en-US" dirty="0" smtClean="0"/>
              <a:t> = 0 otherwise.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out</a:t>
            </a:r>
            <a:r>
              <a:rPr lang="en-US" dirty="0" smtClean="0"/>
              <a:t> =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r>
              <a:rPr lang="en-US" dirty="0" smtClean="0"/>
              <a:t>, only if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</a:t>
            </a:r>
            <a:r>
              <a:rPr lang="en-US" dirty="0" smtClean="0"/>
              <a:t> = 1 AND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b</a:t>
            </a:r>
            <a:r>
              <a:rPr lang="en-US" dirty="0" smtClean="0"/>
              <a:t> = 0 </a:t>
            </a:r>
          </a:p>
          <a:p>
            <a:r>
              <a:rPr lang="en-US" dirty="0"/>
              <a:t>	</a:t>
            </a:r>
            <a:r>
              <a:rPr lang="en-US" dirty="0" smtClean="0"/>
              <a:t>				OR 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</a:t>
            </a:r>
            <a:r>
              <a:rPr lang="en-US" dirty="0" smtClean="0"/>
              <a:t> = 0 AND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b</a:t>
            </a:r>
            <a:r>
              <a:rPr lang="en-US" dirty="0" smtClean="0"/>
              <a:t> = 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7709"/>
            <a:ext cx="9029700" cy="5769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Activity#1: Logic Gates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247903"/>
              </p:ext>
            </p:extLst>
          </p:nvPr>
        </p:nvGraphicFramePr>
        <p:xfrm>
          <a:off x="2096264" y="3352800"/>
          <a:ext cx="168535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785"/>
                <a:gridCol w="561785"/>
                <a:gridCol w="5617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34" name="Line 6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H="1" flipV="1">
            <a:off x="5144262" y="5226768"/>
            <a:ext cx="550880" cy="0"/>
          </a:xfrm>
          <a:prstGeom prst="line">
            <a:avLst/>
          </a:prstGeom>
          <a:noFill/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" name="Line 11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 flipH="1" flipV="1">
            <a:off x="5144259" y="4868260"/>
            <a:ext cx="550882" cy="6886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1" name="TextBox 50"/>
          <p:cNvSpPr txBox="1"/>
          <p:nvPr/>
        </p:nvSpPr>
        <p:spPr bwMode="auto">
          <a:xfrm>
            <a:off x="4833461" y="4561636"/>
            <a:ext cx="292366" cy="396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rtlCol="0">
            <a:spAutoFit/>
          </a:bodyPr>
          <a:lstStyle/>
          <a:p>
            <a:pPr algn="ctr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dirty="0">
                <a:latin typeface="Calibri" pitchFamily="34" charset="0"/>
              </a:rPr>
              <a:t>a</a:t>
            </a:r>
          </a:p>
        </p:txBody>
      </p:sp>
      <p:sp>
        <p:nvSpPr>
          <p:cNvPr id="52" name="TextBox 51"/>
          <p:cNvSpPr txBox="1"/>
          <p:nvPr/>
        </p:nvSpPr>
        <p:spPr bwMode="auto">
          <a:xfrm>
            <a:off x="4820637" y="4944461"/>
            <a:ext cx="303586" cy="396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rtlCol="0">
            <a:spAutoFit/>
          </a:bodyPr>
          <a:lstStyle/>
          <a:p>
            <a:pPr algn="ctr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dirty="0">
                <a:latin typeface="Calibri" pitchFamily="34" charset="0"/>
              </a:rPr>
              <a:t>b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638801" y="4672288"/>
            <a:ext cx="1076323" cy="838508"/>
            <a:chOff x="4114800" y="4672288"/>
            <a:chExt cx="1076323" cy="838508"/>
          </a:xfrm>
        </p:grpSpPr>
        <p:sp>
          <p:nvSpPr>
            <p:cNvPr id="40" name="AutoShape 14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4257674" y="4697997"/>
              <a:ext cx="933449" cy="812799"/>
            </a:xfrm>
            <a:prstGeom prst="moon">
              <a:avLst>
                <a:gd name="adj" fmla="val 875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" name="Freeform 5"/>
            <p:cNvSpPr/>
            <p:nvPr/>
          </p:nvSpPr>
          <p:spPr>
            <a:xfrm>
              <a:off x="4114800" y="4672288"/>
              <a:ext cx="112685" cy="838507"/>
            </a:xfrm>
            <a:custGeom>
              <a:avLst/>
              <a:gdLst>
                <a:gd name="connsiteX0" fmla="*/ 0 w 135084"/>
                <a:gd name="connsiteY0" fmla="*/ 0 h 749508"/>
                <a:gd name="connsiteX1" fmla="*/ 134912 w 135084"/>
                <a:gd name="connsiteY1" fmla="*/ 419725 h 749508"/>
                <a:gd name="connsiteX2" fmla="*/ 29981 w 135084"/>
                <a:gd name="connsiteY2" fmla="*/ 749508 h 749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084" h="749508">
                  <a:moveTo>
                    <a:pt x="0" y="0"/>
                  </a:moveTo>
                  <a:cubicBezTo>
                    <a:pt x="64957" y="147403"/>
                    <a:pt x="129915" y="294807"/>
                    <a:pt x="134912" y="419725"/>
                  </a:cubicBezTo>
                  <a:cubicBezTo>
                    <a:pt x="139909" y="544643"/>
                    <a:pt x="34978" y="647075"/>
                    <a:pt x="29981" y="7495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Line 6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H="1" flipV="1">
            <a:off x="6715123" y="5091541"/>
            <a:ext cx="550880" cy="0"/>
          </a:xfrm>
          <a:prstGeom prst="line">
            <a:avLst/>
          </a:prstGeom>
          <a:noFill/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3" name="TextBox 52"/>
          <p:cNvSpPr txBox="1"/>
          <p:nvPr/>
        </p:nvSpPr>
        <p:spPr bwMode="auto">
          <a:xfrm>
            <a:off x="6816161" y="4676918"/>
            <a:ext cx="532815" cy="396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rtlCol="0">
            <a:spAutoFit/>
          </a:bodyPr>
          <a:lstStyle/>
          <a:p>
            <a:pPr algn="ctr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dirty="0">
                <a:latin typeface="Calibri" pitchFamily="34" charset="0"/>
              </a:rPr>
              <a:t>Out</a:t>
            </a:r>
          </a:p>
        </p:txBody>
      </p:sp>
    </p:spTree>
    <p:extLst>
      <p:ext uri="{BB962C8B-B14F-4D97-AF65-F5344CB8AC3E}">
        <p14:creationId xmlns:p14="http://schemas.microsoft.com/office/powerpoint/2010/main" val="100267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511" y="0"/>
            <a:ext cx="9029700" cy="949327"/>
          </a:xfrm>
        </p:spPr>
        <p:txBody>
          <a:bodyPr>
            <a:normAutofit/>
          </a:bodyPr>
          <a:lstStyle/>
          <a:p>
            <a:r>
              <a:rPr lang="en-US" dirty="0" smtClean="0"/>
              <a:t>Activity#2: Logic 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394" y="1219200"/>
            <a:ext cx="8686800" cy="5638800"/>
          </a:xfrm>
        </p:spPr>
        <p:txBody>
          <a:bodyPr/>
          <a:lstStyle/>
          <a:p>
            <a:r>
              <a:rPr lang="en-US" dirty="0" smtClean="0"/>
              <a:t>Fill in the truth table, given the following Logic Circuit made from </a:t>
            </a:r>
            <a:r>
              <a:rPr lang="en-US" dirty="0"/>
              <a:t>L</a:t>
            </a:r>
            <a:r>
              <a:rPr lang="en-US" dirty="0" smtClean="0"/>
              <a:t>ogic AND, OR, and NOT gates.</a:t>
            </a:r>
          </a:p>
          <a:p>
            <a:r>
              <a:rPr lang="en-US" dirty="0" smtClean="0"/>
              <a:t>What does the logic circuit do?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820639" y="4464768"/>
            <a:ext cx="5732047" cy="2088432"/>
            <a:chOff x="3296638" y="3389075"/>
            <a:chExt cx="5732047" cy="2088432"/>
          </a:xfrm>
        </p:grpSpPr>
        <p:sp>
          <p:nvSpPr>
            <p:cNvPr id="5" name="AutoShape 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5739833" y="3640168"/>
              <a:ext cx="838200" cy="685801"/>
            </a:xfrm>
            <a:prstGeom prst="flowChartDelay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" name="Line 5"/>
            <p:cNvSpPr>
              <a:spLocks noChangeShapeType="1"/>
            </p:cNvSpPr>
            <p:nvPr>
              <p:custDataLst>
                <p:tags r:id="rId2"/>
              </p:custDataLst>
            </p:nvPr>
          </p:nvSpPr>
          <p:spPr bwMode="auto">
            <a:xfrm flipH="1">
              <a:off x="3380165" y="3792568"/>
              <a:ext cx="2361256" cy="0"/>
            </a:xfrm>
            <a:prstGeom prst="line">
              <a:avLst/>
            </a:prstGeom>
            <a:noFill/>
            <a:ln w="284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" name="Line 6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 flipH="1">
              <a:off x="5433446" y="4173568"/>
              <a:ext cx="307975" cy="1588"/>
            </a:xfrm>
            <a:prstGeom prst="line">
              <a:avLst/>
            </a:prstGeom>
            <a:noFill/>
            <a:ln w="284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8" name="Line 7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6574858" y="3976718"/>
              <a:ext cx="307975" cy="1588"/>
            </a:xfrm>
            <a:prstGeom prst="line">
              <a:avLst/>
            </a:prstGeom>
            <a:noFill/>
            <a:ln w="284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9" name="AutoShape 4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351336" y="4791706"/>
              <a:ext cx="838200" cy="685801"/>
            </a:xfrm>
            <a:prstGeom prst="flowChartDelay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0" name="Line 5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 flipH="1">
              <a:off x="4044949" y="4944106"/>
              <a:ext cx="307975" cy="1588"/>
            </a:xfrm>
            <a:prstGeom prst="line">
              <a:avLst/>
            </a:prstGeom>
            <a:noFill/>
            <a:ln w="284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" name="Line 6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 flipH="1">
              <a:off x="3380165" y="5325106"/>
              <a:ext cx="972758" cy="1588"/>
            </a:xfrm>
            <a:prstGeom prst="line">
              <a:avLst/>
            </a:prstGeom>
            <a:noFill/>
            <a:ln w="284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2" name="Line 7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 flipH="1" flipV="1">
              <a:off x="5186360" y="5129844"/>
              <a:ext cx="1696472" cy="4762"/>
            </a:xfrm>
            <a:prstGeom prst="line">
              <a:avLst/>
            </a:prstGeom>
            <a:noFill/>
            <a:ln w="284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3" name="AutoShape 14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 flipH="1">
              <a:off x="7472740" y="4190664"/>
              <a:ext cx="933449" cy="812799"/>
            </a:xfrm>
            <a:prstGeom prst="moon">
              <a:avLst>
                <a:gd name="adj" fmla="val 87500"/>
              </a:avLst>
            </a:prstGeom>
            <a:noFill/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4" name="Line 15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 flipH="1" flipV="1">
              <a:off x="6882832" y="4421188"/>
              <a:ext cx="666107" cy="18714"/>
            </a:xfrm>
            <a:prstGeom prst="line">
              <a:avLst/>
            </a:prstGeom>
            <a:noFill/>
            <a:ln w="284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5" name="Line 16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 flipH="1">
              <a:off x="6882832" y="4785977"/>
              <a:ext cx="666108" cy="0"/>
            </a:xfrm>
            <a:prstGeom prst="line">
              <a:avLst/>
            </a:prstGeom>
            <a:noFill/>
            <a:ln w="284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6" name="Line 17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 flipH="1">
              <a:off x="8415713" y="4597063"/>
              <a:ext cx="603251" cy="7937"/>
            </a:xfrm>
            <a:prstGeom prst="line">
              <a:avLst/>
            </a:prstGeom>
            <a:noFill/>
            <a:ln w="284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7" name="AutoShape 9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 rot="5400000">
              <a:off x="4705727" y="3849687"/>
              <a:ext cx="533399" cy="609600"/>
            </a:xfrm>
            <a:prstGeom prst="triangle">
              <a:avLst>
                <a:gd name="adj" fmla="val 50000"/>
              </a:avLst>
            </a:prstGeom>
            <a:noFill/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8" name="Oval 10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285165" y="4075112"/>
              <a:ext cx="152400" cy="152400"/>
            </a:xfrm>
            <a:prstGeom prst="ellips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9" name="Line 11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H="1">
              <a:off x="4044949" y="4151313"/>
              <a:ext cx="632204" cy="0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0" name="Line 16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 rot="5400000" flipH="1">
              <a:off x="6718795" y="4950013"/>
              <a:ext cx="348629" cy="20556"/>
            </a:xfrm>
            <a:prstGeom prst="line">
              <a:avLst/>
            </a:prstGeom>
            <a:noFill/>
            <a:ln w="284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1" name="Line 16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 rot="5400000" flipH="1">
              <a:off x="3657134" y="4542302"/>
              <a:ext cx="775630" cy="0"/>
            </a:xfrm>
            <a:prstGeom prst="line">
              <a:avLst/>
            </a:prstGeom>
            <a:noFill/>
            <a:ln w="284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2" name="Line 16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 flipH="1">
              <a:off x="3380165" y="4530262"/>
              <a:ext cx="664784" cy="0"/>
            </a:xfrm>
            <a:prstGeom prst="line">
              <a:avLst/>
            </a:prstGeom>
            <a:noFill/>
            <a:ln w="284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3" name="Line 16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 rot="5400000" flipH="1">
              <a:off x="6670873" y="4188673"/>
              <a:ext cx="444469" cy="20557"/>
            </a:xfrm>
            <a:prstGeom prst="line">
              <a:avLst/>
            </a:prstGeom>
            <a:noFill/>
            <a:ln w="284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 bwMode="auto">
            <a:xfrm>
              <a:off x="3309461" y="3389075"/>
              <a:ext cx="292366" cy="39645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rtlCol="0">
              <a:spAutoFit/>
            </a:bodyPr>
            <a:lstStyle/>
            <a:p>
              <a:pPr algn="ctr">
                <a:lnSpc>
                  <a:spcPct val="116000"/>
                </a:lnSpc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US" dirty="0">
                  <a:latin typeface="Calibri" pitchFamily="34" charset="0"/>
                </a:rPr>
                <a:t>a</a:t>
              </a:r>
            </a:p>
          </p:txBody>
        </p:sp>
        <p:sp>
          <p:nvSpPr>
            <p:cNvPr id="26" name="TextBox 25"/>
            <p:cNvSpPr txBox="1"/>
            <p:nvPr/>
          </p:nvSpPr>
          <p:spPr bwMode="auto">
            <a:xfrm>
              <a:off x="3296638" y="4953000"/>
              <a:ext cx="303586" cy="39645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rtlCol="0">
              <a:spAutoFit/>
            </a:bodyPr>
            <a:lstStyle/>
            <a:p>
              <a:pPr algn="ctr">
                <a:lnSpc>
                  <a:spcPct val="116000"/>
                </a:lnSpc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US" dirty="0">
                  <a:latin typeface="Calibri" pitchFamily="34" charset="0"/>
                </a:rPr>
                <a:t>b</a:t>
              </a:r>
            </a:p>
          </p:txBody>
        </p:sp>
        <p:sp>
          <p:nvSpPr>
            <p:cNvPr id="27" name="TextBox 26"/>
            <p:cNvSpPr txBox="1"/>
            <p:nvPr/>
          </p:nvSpPr>
          <p:spPr bwMode="auto">
            <a:xfrm>
              <a:off x="3296638" y="4151075"/>
              <a:ext cx="303586" cy="39645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rtlCol="0">
              <a:spAutoFit/>
            </a:bodyPr>
            <a:lstStyle/>
            <a:p>
              <a:pPr algn="ctr">
                <a:lnSpc>
                  <a:spcPct val="116000"/>
                </a:lnSpc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US" dirty="0">
                  <a:latin typeface="Calibri" pitchFamily="34" charset="0"/>
                </a:rPr>
                <a:t>d</a:t>
              </a:r>
            </a:p>
          </p:txBody>
        </p:sp>
        <p:sp>
          <p:nvSpPr>
            <p:cNvPr id="28" name="TextBox 27"/>
            <p:cNvSpPr txBox="1"/>
            <p:nvPr/>
          </p:nvSpPr>
          <p:spPr bwMode="auto">
            <a:xfrm>
              <a:off x="8495870" y="4114800"/>
              <a:ext cx="532815" cy="39645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rtlCol="0">
              <a:spAutoFit/>
            </a:bodyPr>
            <a:lstStyle/>
            <a:p>
              <a:pPr algn="ctr">
                <a:lnSpc>
                  <a:spcPct val="116000"/>
                </a:lnSpc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US" dirty="0">
                  <a:latin typeface="Calibri" pitchFamily="34" charset="0"/>
                </a:rPr>
                <a:t>Out</a:t>
              </a:r>
            </a:p>
          </p:txBody>
        </p:sp>
      </p:grp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207511"/>
              </p:ext>
            </p:extLst>
          </p:nvPr>
        </p:nvGraphicFramePr>
        <p:xfrm>
          <a:off x="2096263" y="3352800"/>
          <a:ext cx="224714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785"/>
                <a:gridCol w="561785"/>
                <a:gridCol w="561785"/>
                <a:gridCol w="5617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211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511" y="23453"/>
            <a:ext cx="9029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Activity#2: Logic 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737" y="1219200"/>
            <a:ext cx="8915400" cy="56388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Multiplexor</a:t>
            </a:r>
            <a:r>
              <a:rPr lang="en-US" dirty="0" smtClean="0"/>
              <a:t>: select (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</a:t>
            </a:r>
            <a:r>
              <a:rPr lang="en-US" dirty="0" smtClean="0"/>
              <a:t>) between two inputs (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b</a:t>
            </a:r>
            <a:r>
              <a:rPr lang="en-US" dirty="0" smtClean="0"/>
              <a:t>) and set one as the output (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out</a:t>
            </a:r>
            <a:r>
              <a:rPr lang="en-US" dirty="0" smtClean="0"/>
              <a:t>)?</a:t>
            </a:r>
          </a:p>
          <a:p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out</a:t>
            </a:r>
            <a:r>
              <a:rPr lang="en-US" dirty="0" smtClean="0"/>
              <a:t> =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</a:t>
            </a:r>
            <a:r>
              <a:rPr lang="en-US" dirty="0" smtClean="0"/>
              <a:t>, if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</a:t>
            </a:r>
            <a:r>
              <a:rPr lang="en-US" dirty="0" smtClean="0"/>
              <a:t> = 0</a:t>
            </a:r>
          </a:p>
          <a:p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out</a:t>
            </a:r>
            <a:r>
              <a:rPr lang="en-US" dirty="0" smtClean="0"/>
              <a:t> =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b</a:t>
            </a:r>
            <a:r>
              <a:rPr lang="en-US" dirty="0" smtClean="0"/>
              <a:t>, if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</a:t>
            </a:r>
            <a:r>
              <a:rPr lang="en-US" dirty="0" smtClean="0"/>
              <a:t> = 1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05094"/>
              </p:ext>
            </p:extLst>
          </p:nvPr>
        </p:nvGraphicFramePr>
        <p:xfrm>
          <a:off x="2096263" y="3352800"/>
          <a:ext cx="224714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785"/>
                <a:gridCol w="561785"/>
                <a:gridCol w="561785"/>
                <a:gridCol w="5617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20639" y="4464768"/>
            <a:ext cx="5732047" cy="2088432"/>
            <a:chOff x="4820639" y="4464768"/>
            <a:chExt cx="5732047" cy="2088432"/>
          </a:xfrm>
        </p:grpSpPr>
        <p:sp>
          <p:nvSpPr>
            <p:cNvPr id="32" name="AutoShape 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7263834" y="4715861"/>
              <a:ext cx="838200" cy="685801"/>
            </a:xfrm>
            <a:prstGeom prst="flowChartDelay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3" name="Line 5"/>
            <p:cNvSpPr>
              <a:spLocks noChangeShapeType="1"/>
            </p:cNvSpPr>
            <p:nvPr>
              <p:custDataLst>
                <p:tags r:id="rId2"/>
              </p:custDataLst>
            </p:nvPr>
          </p:nvSpPr>
          <p:spPr bwMode="auto">
            <a:xfrm flipH="1">
              <a:off x="4904166" y="4868261"/>
              <a:ext cx="2361256" cy="0"/>
            </a:xfrm>
            <a:prstGeom prst="line">
              <a:avLst/>
            </a:prstGeom>
            <a:noFill/>
            <a:ln w="284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4" name="Line 6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 flipH="1">
              <a:off x="6957447" y="5249261"/>
              <a:ext cx="307975" cy="1588"/>
            </a:xfrm>
            <a:prstGeom prst="line">
              <a:avLst/>
            </a:prstGeom>
            <a:noFill/>
            <a:ln w="284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5" name="Line 7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8098859" y="5052411"/>
              <a:ext cx="307975" cy="1588"/>
            </a:xfrm>
            <a:prstGeom prst="line">
              <a:avLst/>
            </a:prstGeom>
            <a:noFill/>
            <a:ln w="284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6" name="AutoShape 4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5875337" y="5867399"/>
              <a:ext cx="838200" cy="685801"/>
            </a:xfrm>
            <a:prstGeom prst="flowChartDelay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7" name="Line 5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 flipH="1">
              <a:off x="5568950" y="6019799"/>
              <a:ext cx="307975" cy="1588"/>
            </a:xfrm>
            <a:prstGeom prst="line">
              <a:avLst/>
            </a:prstGeom>
            <a:noFill/>
            <a:ln w="284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8" name="Line 6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 flipH="1">
              <a:off x="4904166" y="6400799"/>
              <a:ext cx="972758" cy="1588"/>
            </a:xfrm>
            <a:prstGeom prst="line">
              <a:avLst/>
            </a:prstGeom>
            <a:noFill/>
            <a:ln w="284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9" name="Line 7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 flipH="1" flipV="1">
              <a:off x="6710361" y="6205537"/>
              <a:ext cx="1696472" cy="4762"/>
            </a:xfrm>
            <a:prstGeom prst="line">
              <a:avLst/>
            </a:prstGeom>
            <a:noFill/>
            <a:ln w="284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0" name="AutoShape 14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 flipH="1">
              <a:off x="8996741" y="5266357"/>
              <a:ext cx="933449" cy="812799"/>
            </a:xfrm>
            <a:prstGeom prst="moon">
              <a:avLst>
                <a:gd name="adj" fmla="val 87500"/>
              </a:avLst>
            </a:prstGeom>
            <a:noFill/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1" name="Line 15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 flipH="1" flipV="1">
              <a:off x="8406833" y="5496881"/>
              <a:ext cx="666107" cy="18714"/>
            </a:xfrm>
            <a:prstGeom prst="line">
              <a:avLst/>
            </a:prstGeom>
            <a:noFill/>
            <a:ln w="284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2" name="Line 16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 flipH="1">
              <a:off x="8406833" y="5861670"/>
              <a:ext cx="666108" cy="0"/>
            </a:xfrm>
            <a:prstGeom prst="line">
              <a:avLst/>
            </a:prstGeom>
            <a:noFill/>
            <a:ln w="284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3" name="Line 17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 flipH="1">
              <a:off x="9939714" y="5672756"/>
              <a:ext cx="603251" cy="7937"/>
            </a:xfrm>
            <a:prstGeom prst="line">
              <a:avLst/>
            </a:prstGeom>
            <a:noFill/>
            <a:ln w="284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4" name="AutoShape 9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 rot="5400000">
              <a:off x="6229728" y="4925380"/>
              <a:ext cx="533399" cy="609600"/>
            </a:xfrm>
            <a:prstGeom prst="triangle">
              <a:avLst>
                <a:gd name="adj" fmla="val 50000"/>
              </a:avLst>
            </a:prstGeom>
            <a:noFill/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5" name="Oval 10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6809166" y="5150805"/>
              <a:ext cx="152400" cy="152400"/>
            </a:xfrm>
            <a:prstGeom prst="ellips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6" name="Line 11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H="1">
              <a:off x="5568950" y="5227006"/>
              <a:ext cx="632204" cy="0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7" name="Line 16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 rot="5400000" flipH="1">
              <a:off x="8242796" y="6025706"/>
              <a:ext cx="348629" cy="20556"/>
            </a:xfrm>
            <a:prstGeom prst="line">
              <a:avLst/>
            </a:prstGeom>
            <a:noFill/>
            <a:ln w="284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8" name="Line 16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 rot="5400000" flipH="1">
              <a:off x="5181135" y="5617995"/>
              <a:ext cx="775630" cy="0"/>
            </a:xfrm>
            <a:prstGeom prst="line">
              <a:avLst/>
            </a:prstGeom>
            <a:noFill/>
            <a:ln w="284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9" name="Line 16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 flipH="1">
              <a:off x="4904166" y="5605955"/>
              <a:ext cx="664784" cy="0"/>
            </a:xfrm>
            <a:prstGeom prst="line">
              <a:avLst/>
            </a:prstGeom>
            <a:noFill/>
            <a:ln w="284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0" name="Line 16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 rot="5400000" flipH="1">
              <a:off x="8194874" y="5264366"/>
              <a:ext cx="444469" cy="20557"/>
            </a:xfrm>
            <a:prstGeom prst="line">
              <a:avLst/>
            </a:prstGeom>
            <a:noFill/>
            <a:ln w="284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 bwMode="auto">
            <a:xfrm>
              <a:off x="4833462" y="4464768"/>
              <a:ext cx="292366" cy="39645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rtlCol="0">
              <a:spAutoFit/>
            </a:bodyPr>
            <a:lstStyle/>
            <a:p>
              <a:pPr algn="ctr">
                <a:lnSpc>
                  <a:spcPct val="116000"/>
                </a:lnSpc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US" dirty="0">
                  <a:latin typeface="Calibri" pitchFamily="34" charset="0"/>
                </a:rPr>
                <a:t>a</a:t>
              </a:r>
            </a:p>
          </p:txBody>
        </p:sp>
        <p:sp>
          <p:nvSpPr>
            <p:cNvPr id="52" name="TextBox 51"/>
            <p:cNvSpPr txBox="1"/>
            <p:nvPr/>
          </p:nvSpPr>
          <p:spPr bwMode="auto">
            <a:xfrm>
              <a:off x="4820639" y="6028693"/>
              <a:ext cx="303586" cy="39645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rtlCol="0">
              <a:spAutoFit/>
            </a:bodyPr>
            <a:lstStyle/>
            <a:p>
              <a:pPr algn="ctr">
                <a:lnSpc>
                  <a:spcPct val="116000"/>
                </a:lnSpc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US" dirty="0">
                  <a:latin typeface="Calibri" pitchFamily="34" charset="0"/>
                </a:rPr>
                <a:t>b</a:t>
              </a:r>
            </a:p>
          </p:txBody>
        </p:sp>
        <p:sp>
          <p:nvSpPr>
            <p:cNvPr id="53" name="TextBox 52"/>
            <p:cNvSpPr txBox="1"/>
            <p:nvPr/>
          </p:nvSpPr>
          <p:spPr bwMode="auto">
            <a:xfrm>
              <a:off x="4820639" y="5226768"/>
              <a:ext cx="303586" cy="39645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rtlCol="0">
              <a:spAutoFit/>
            </a:bodyPr>
            <a:lstStyle/>
            <a:p>
              <a:pPr algn="ctr">
                <a:lnSpc>
                  <a:spcPct val="116000"/>
                </a:lnSpc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US" dirty="0">
                  <a:latin typeface="Calibri" pitchFamily="34" charset="0"/>
                </a:rPr>
                <a:t>d</a:t>
              </a:r>
            </a:p>
          </p:txBody>
        </p:sp>
        <p:sp>
          <p:nvSpPr>
            <p:cNvPr id="54" name="TextBox 53"/>
            <p:cNvSpPr txBox="1"/>
            <p:nvPr/>
          </p:nvSpPr>
          <p:spPr bwMode="auto">
            <a:xfrm>
              <a:off x="10019871" y="5190493"/>
              <a:ext cx="532815" cy="39645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rtlCol="0">
              <a:spAutoFit/>
            </a:bodyPr>
            <a:lstStyle/>
            <a:p>
              <a:pPr algn="ctr">
                <a:lnSpc>
                  <a:spcPct val="116000"/>
                </a:lnSpc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US" dirty="0">
                  <a:latin typeface="Calibri" pitchFamily="34" charset="0"/>
                </a:rPr>
                <a:t>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043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577" y="130014"/>
            <a:ext cx="9029700" cy="1008322"/>
          </a:xfrm>
        </p:spPr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9577" y="1138336"/>
            <a:ext cx="8686800" cy="5554824"/>
          </a:xfrm>
        </p:spPr>
        <p:txBody>
          <a:bodyPr>
            <a:normAutofit/>
          </a:bodyPr>
          <a:lstStyle/>
          <a:p>
            <a:r>
              <a:rPr lang="en-US" dirty="0"/>
              <a:t>From </a:t>
            </a:r>
            <a:r>
              <a:rPr lang="en-US" dirty="0" smtClean="0"/>
              <a:t>Switches </a:t>
            </a:r>
            <a:r>
              <a:rPr lang="en-US" dirty="0"/>
              <a:t>to </a:t>
            </a:r>
            <a:r>
              <a:rPr lang="en-US" dirty="0" smtClean="0"/>
              <a:t>Logic Gates </a:t>
            </a:r>
            <a:r>
              <a:rPr lang="en-US" dirty="0"/>
              <a:t>to Logic </a:t>
            </a:r>
            <a:r>
              <a:rPr lang="en-US" dirty="0" smtClean="0"/>
              <a:t>Circuits</a:t>
            </a:r>
            <a:endParaRPr lang="en-US" dirty="0"/>
          </a:p>
          <a:p>
            <a:r>
              <a:rPr lang="en-US" dirty="0"/>
              <a:t>Logic Gates</a:t>
            </a:r>
          </a:p>
          <a:p>
            <a:pPr lvl="1"/>
            <a:r>
              <a:rPr lang="en-US" dirty="0" smtClean="0"/>
              <a:t>From switches</a:t>
            </a:r>
            <a:endParaRPr lang="en-US" dirty="0"/>
          </a:p>
          <a:p>
            <a:pPr lvl="1"/>
            <a:r>
              <a:rPr lang="en-US" dirty="0"/>
              <a:t>Truth Tables</a:t>
            </a:r>
          </a:p>
          <a:p>
            <a:r>
              <a:rPr lang="en-US" dirty="0"/>
              <a:t>Logic  Circuits</a:t>
            </a:r>
          </a:p>
          <a:p>
            <a:pPr lvl="1"/>
            <a:r>
              <a:rPr lang="en-US" dirty="0" smtClean="0"/>
              <a:t>Identity </a:t>
            </a:r>
            <a:r>
              <a:rPr lang="en-US" dirty="0"/>
              <a:t>Laws</a:t>
            </a:r>
          </a:p>
          <a:p>
            <a:pPr lvl="1"/>
            <a:r>
              <a:rPr lang="en-US" dirty="0"/>
              <a:t>From Truth Tables to Circuits (Sum of Products)</a:t>
            </a:r>
          </a:p>
          <a:p>
            <a:r>
              <a:rPr lang="en-US" dirty="0"/>
              <a:t>Logic Circuit Minimization</a:t>
            </a:r>
          </a:p>
          <a:p>
            <a:pPr lvl="1"/>
            <a:r>
              <a:rPr lang="en-US" dirty="0"/>
              <a:t>Algebraic Manipulations</a:t>
            </a:r>
          </a:p>
          <a:p>
            <a:pPr lvl="1"/>
            <a:r>
              <a:rPr lang="en-US" dirty="0" smtClean="0"/>
              <a:t>Truth </a:t>
            </a:r>
            <a:r>
              <a:rPr lang="en-US" dirty="0"/>
              <a:t>Tables (</a:t>
            </a:r>
            <a:r>
              <a:rPr lang="en-US" dirty="0" err="1"/>
              <a:t>Karnaugh</a:t>
            </a:r>
            <a:r>
              <a:rPr lang="en-US" dirty="0"/>
              <a:t> Maps) </a:t>
            </a:r>
          </a:p>
          <a:p>
            <a:r>
              <a:rPr lang="en-US" dirty="0"/>
              <a:t>Transistors (electronic switch)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89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285" y="86345"/>
            <a:ext cx="9029700" cy="861509"/>
          </a:xfrm>
        </p:spPr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2239" y="1321419"/>
            <a:ext cx="8686800" cy="6324600"/>
          </a:xfrm>
        </p:spPr>
        <p:txBody>
          <a:bodyPr>
            <a:normAutofit/>
          </a:bodyPr>
          <a:lstStyle/>
          <a:p>
            <a:r>
              <a:rPr lang="en-US" dirty="0"/>
              <a:t>From </a:t>
            </a:r>
            <a:r>
              <a:rPr lang="en-US" dirty="0" smtClean="0"/>
              <a:t>Switches </a:t>
            </a:r>
            <a:r>
              <a:rPr lang="en-US" dirty="0"/>
              <a:t>to </a:t>
            </a:r>
            <a:r>
              <a:rPr lang="en-US" dirty="0" smtClean="0"/>
              <a:t>Logic Gates </a:t>
            </a:r>
            <a:r>
              <a:rPr lang="en-US" dirty="0"/>
              <a:t>to Logic </a:t>
            </a:r>
            <a:r>
              <a:rPr lang="en-US" dirty="0" smtClean="0"/>
              <a:t>Circuits</a:t>
            </a:r>
            <a:endParaRPr lang="en-US" dirty="0"/>
          </a:p>
          <a:p>
            <a:r>
              <a:rPr lang="en-US" i="1" dirty="0">
                <a:solidFill>
                  <a:schemeClr val="accent1"/>
                </a:solidFill>
              </a:rPr>
              <a:t>Logic Gates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</a:rPr>
              <a:t>From switches</a:t>
            </a:r>
            <a:endParaRPr lang="en-US" i="1" dirty="0">
              <a:solidFill>
                <a:schemeClr val="accent1"/>
              </a:solidFill>
            </a:endParaRPr>
          </a:p>
          <a:p>
            <a:pPr lvl="1"/>
            <a:r>
              <a:rPr lang="en-US" i="1" dirty="0">
                <a:solidFill>
                  <a:schemeClr val="accent1"/>
                </a:solidFill>
              </a:rPr>
              <a:t>Truth Tables</a:t>
            </a:r>
          </a:p>
          <a:p>
            <a:r>
              <a:rPr lang="en-US" dirty="0"/>
              <a:t>Logic  Circuits</a:t>
            </a:r>
          </a:p>
          <a:p>
            <a:pPr lvl="1"/>
            <a:r>
              <a:rPr lang="en-US" dirty="0" smtClean="0"/>
              <a:t>Identity </a:t>
            </a:r>
            <a:r>
              <a:rPr lang="en-US" dirty="0"/>
              <a:t>Laws</a:t>
            </a:r>
          </a:p>
          <a:p>
            <a:pPr lvl="1"/>
            <a:r>
              <a:rPr lang="en-US" dirty="0"/>
              <a:t>From Truth Tables to Circuits (Sum of Products)</a:t>
            </a:r>
          </a:p>
          <a:p>
            <a:r>
              <a:rPr lang="en-US" dirty="0"/>
              <a:t>Logic Circuit Minimization</a:t>
            </a:r>
          </a:p>
          <a:p>
            <a:pPr lvl="1"/>
            <a:r>
              <a:rPr lang="en-US" dirty="0"/>
              <a:t>Algebraic Manipulations</a:t>
            </a:r>
          </a:p>
          <a:p>
            <a:pPr lvl="1"/>
            <a:r>
              <a:rPr lang="en-US" dirty="0" smtClean="0"/>
              <a:t>Truth </a:t>
            </a:r>
            <a:r>
              <a:rPr lang="en-US" dirty="0"/>
              <a:t>Tables (</a:t>
            </a:r>
            <a:r>
              <a:rPr lang="en-US" dirty="0" err="1"/>
              <a:t>Karnaugh</a:t>
            </a:r>
            <a:r>
              <a:rPr lang="en-US" dirty="0"/>
              <a:t> Maps) </a:t>
            </a:r>
          </a:p>
          <a:p>
            <a:r>
              <a:rPr lang="en-US" dirty="0"/>
              <a:t>Transistors (electronic switch)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64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2802" y="29311"/>
            <a:ext cx="9029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Next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2961" y="1354874"/>
            <a:ext cx="8686800" cy="4811750"/>
          </a:xfrm>
        </p:spPr>
        <p:txBody>
          <a:bodyPr/>
          <a:lstStyle/>
          <a:p>
            <a:r>
              <a:rPr lang="en-US" dirty="0" smtClean="0"/>
              <a:t>Given a Logic function, create a Logic Circuit that implements the Logic Function…</a:t>
            </a:r>
          </a:p>
          <a:p>
            <a:r>
              <a:rPr lang="en-US" dirty="0" smtClean="0"/>
              <a:t>…and,  </a:t>
            </a:r>
            <a:r>
              <a:rPr lang="en-US" i="1" dirty="0" smtClean="0"/>
              <a:t>with the minimum number of logic gates</a:t>
            </a:r>
          </a:p>
          <a:p>
            <a:endParaRPr lang="en-US" dirty="0"/>
          </a:p>
          <a:p>
            <a:r>
              <a:rPr lang="en-US" dirty="0"/>
              <a:t>F</a:t>
            </a:r>
            <a:r>
              <a:rPr lang="en-US" dirty="0" smtClean="0"/>
              <a:t>ewer gates: A cheaper ($$$) circuit!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19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 txBox="1">
            <a:spLocks noChangeArrowheads="1"/>
          </p:cNvSpPr>
          <p:nvPr/>
        </p:nvSpPr>
        <p:spPr>
          <a:xfrm>
            <a:off x="1676400" y="838200"/>
            <a:ext cx="8496300" cy="6019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2000"/>
              </a:lnSpc>
            </a:pPr>
            <a:r>
              <a:rPr lang="en-US" sz="2800" dirty="0"/>
              <a:t>NOT:</a:t>
            </a:r>
          </a:p>
          <a:p>
            <a:pPr lvl="1">
              <a:lnSpc>
                <a:spcPct val="82000"/>
              </a:lnSpc>
            </a:pPr>
            <a:endParaRPr lang="en-US" sz="2400" dirty="0"/>
          </a:p>
          <a:p>
            <a:pPr>
              <a:lnSpc>
                <a:spcPct val="82000"/>
              </a:lnSpc>
            </a:pPr>
            <a:endParaRPr lang="en-US" sz="2800" dirty="0"/>
          </a:p>
          <a:p>
            <a:pPr>
              <a:lnSpc>
                <a:spcPct val="82000"/>
              </a:lnSpc>
            </a:pPr>
            <a:r>
              <a:rPr lang="en-US" sz="2800" dirty="0"/>
              <a:t>AND:</a:t>
            </a:r>
          </a:p>
          <a:p>
            <a:pPr lvl="1">
              <a:lnSpc>
                <a:spcPct val="82000"/>
              </a:lnSpc>
            </a:pPr>
            <a:endParaRPr lang="en-US" sz="2400" dirty="0"/>
          </a:p>
          <a:p>
            <a:pPr>
              <a:lnSpc>
                <a:spcPct val="82000"/>
              </a:lnSpc>
            </a:pPr>
            <a:endParaRPr lang="en-US" sz="2800" dirty="0"/>
          </a:p>
          <a:p>
            <a:pPr>
              <a:lnSpc>
                <a:spcPct val="82000"/>
              </a:lnSpc>
            </a:pPr>
            <a:r>
              <a:rPr lang="en-US" sz="2800" dirty="0"/>
              <a:t>OR:</a:t>
            </a:r>
          </a:p>
          <a:p>
            <a:pPr lvl="1">
              <a:lnSpc>
                <a:spcPct val="82000"/>
              </a:lnSpc>
            </a:pPr>
            <a:endParaRPr lang="en-US" sz="2400" dirty="0"/>
          </a:p>
          <a:p>
            <a:pPr>
              <a:lnSpc>
                <a:spcPct val="82000"/>
              </a:lnSpc>
            </a:pPr>
            <a:endParaRPr lang="en-US" sz="2800" dirty="0"/>
          </a:p>
          <a:p>
            <a:pPr>
              <a:lnSpc>
                <a:spcPct val="82000"/>
              </a:lnSpc>
            </a:pPr>
            <a:r>
              <a:rPr lang="en-US" sz="2800" dirty="0"/>
              <a:t>XOR:</a:t>
            </a:r>
          </a:p>
          <a:p>
            <a:pPr>
              <a:lnSpc>
                <a:spcPct val="82000"/>
              </a:lnSpc>
            </a:pPr>
            <a:endParaRPr lang="en-US" sz="2800" dirty="0">
              <a:solidFill>
                <a:schemeClr val="bg1"/>
              </a:solidFill>
            </a:endParaRPr>
          </a:p>
          <a:p>
            <a:pPr>
              <a:lnSpc>
                <a:spcPct val="82000"/>
              </a:lnSpc>
            </a:pPr>
            <a:endParaRPr lang="en-US" sz="2800" dirty="0">
              <a:solidFill>
                <a:schemeClr val="bg1"/>
              </a:solidFill>
            </a:endParaRPr>
          </a:p>
          <a:p>
            <a:pPr>
              <a:lnSpc>
                <a:spcPct val="82000"/>
              </a:lnSpc>
            </a:pPr>
            <a:endParaRPr lang="en-US" sz="2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82000"/>
              </a:lnSpc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82000"/>
              </a:lnSpc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82000"/>
              </a:lnSpc>
              <a:buNone/>
            </a:pPr>
            <a:r>
              <a:rPr lang="en-US" sz="2400" dirty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257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314451" y="74885"/>
            <a:ext cx="9029700" cy="5159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Logic Gates</a:t>
            </a:r>
            <a:endParaRPr lang="en-US" dirty="0"/>
          </a:p>
        </p:txBody>
      </p:sp>
      <p:grpSp>
        <p:nvGrpSpPr>
          <p:cNvPr id="1257476" name="Group 4"/>
          <p:cNvGrpSpPr>
            <a:grpSpLocks/>
          </p:cNvGrpSpPr>
          <p:nvPr/>
        </p:nvGrpSpPr>
        <p:grpSpPr bwMode="auto">
          <a:xfrm>
            <a:off x="3365501" y="2030416"/>
            <a:ext cx="1446213" cy="519113"/>
            <a:chOff x="1056" y="1636"/>
            <a:chExt cx="911" cy="327"/>
          </a:xfrm>
        </p:grpSpPr>
        <p:sp>
          <p:nvSpPr>
            <p:cNvPr id="1257477" name="AutoShape 5"/>
            <p:cNvSpPr>
              <a:spLocks noChangeArrowheads="1"/>
            </p:cNvSpPr>
            <p:nvPr/>
          </p:nvSpPr>
          <p:spPr bwMode="auto">
            <a:xfrm>
              <a:off x="1248" y="1636"/>
              <a:ext cx="528" cy="327"/>
            </a:xfrm>
            <a:prstGeom prst="flowChartDelay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57478" name="Line 6"/>
            <p:cNvSpPr>
              <a:spLocks noChangeShapeType="1"/>
            </p:cNvSpPr>
            <p:nvPr/>
          </p:nvSpPr>
          <p:spPr bwMode="auto">
            <a:xfrm flipH="1">
              <a:off x="1056" y="168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57479" name="Line 7"/>
            <p:cNvSpPr>
              <a:spLocks noChangeShapeType="1"/>
            </p:cNvSpPr>
            <p:nvPr/>
          </p:nvSpPr>
          <p:spPr bwMode="auto">
            <a:xfrm flipH="1">
              <a:off x="1056" y="192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57480" name="Line 8"/>
            <p:cNvSpPr>
              <a:spLocks noChangeShapeType="1"/>
            </p:cNvSpPr>
            <p:nvPr/>
          </p:nvSpPr>
          <p:spPr bwMode="auto">
            <a:xfrm flipH="1">
              <a:off x="1775" y="179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1257481" name="Group 9"/>
          <p:cNvGrpSpPr>
            <a:grpSpLocks/>
          </p:cNvGrpSpPr>
          <p:nvPr/>
        </p:nvGrpSpPr>
        <p:grpSpPr bwMode="auto">
          <a:xfrm>
            <a:off x="3237069" y="1040042"/>
            <a:ext cx="1482725" cy="366713"/>
            <a:chOff x="3654" y="1732"/>
            <a:chExt cx="934" cy="231"/>
          </a:xfrm>
        </p:grpSpPr>
        <p:sp>
          <p:nvSpPr>
            <p:cNvPr id="1257482" name="AutoShape 10"/>
            <p:cNvSpPr>
              <a:spLocks noChangeArrowheads="1"/>
            </p:cNvSpPr>
            <p:nvPr/>
          </p:nvSpPr>
          <p:spPr bwMode="auto">
            <a:xfrm rot="5400000">
              <a:off x="4012" y="1617"/>
              <a:ext cx="231" cy="462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57483" name="Oval 11"/>
            <p:cNvSpPr>
              <a:spLocks noChangeArrowheads="1"/>
            </p:cNvSpPr>
            <p:nvPr/>
          </p:nvSpPr>
          <p:spPr bwMode="auto">
            <a:xfrm>
              <a:off x="4334" y="1770"/>
              <a:ext cx="88" cy="11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257484" name="Line 12"/>
            <p:cNvSpPr>
              <a:spLocks noChangeShapeType="1"/>
            </p:cNvSpPr>
            <p:nvPr/>
          </p:nvSpPr>
          <p:spPr bwMode="auto">
            <a:xfrm flipH="1">
              <a:off x="3654" y="1847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57485" name="Line 13"/>
            <p:cNvSpPr>
              <a:spLocks noChangeShapeType="1"/>
            </p:cNvSpPr>
            <p:nvPr/>
          </p:nvSpPr>
          <p:spPr bwMode="auto">
            <a:xfrm flipH="1" flipV="1">
              <a:off x="4422" y="1847"/>
              <a:ext cx="166" cy="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257486" name="Group 14"/>
          <p:cNvGrpSpPr>
            <a:grpSpLocks/>
          </p:cNvGrpSpPr>
          <p:nvPr/>
        </p:nvGrpSpPr>
        <p:grpSpPr bwMode="auto">
          <a:xfrm>
            <a:off x="3444875" y="3308354"/>
            <a:ext cx="1295400" cy="598488"/>
            <a:chOff x="4685" y="3103"/>
            <a:chExt cx="816" cy="377"/>
          </a:xfrm>
        </p:grpSpPr>
        <p:sp>
          <p:nvSpPr>
            <p:cNvPr id="1257487" name="AutoShape 15"/>
            <p:cNvSpPr>
              <a:spLocks noChangeArrowheads="1"/>
            </p:cNvSpPr>
            <p:nvPr/>
          </p:nvSpPr>
          <p:spPr bwMode="auto">
            <a:xfrm flipH="1">
              <a:off x="4732" y="3103"/>
              <a:ext cx="588" cy="377"/>
            </a:xfrm>
            <a:prstGeom prst="moon">
              <a:avLst>
                <a:gd name="adj" fmla="val 7169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57488" name="Line 16"/>
            <p:cNvSpPr>
              <a:spLocks noChangeShapeType="1"/>
            </p:cNvSpPr>
            <p:nvPr/>
          </p:nvSpPr>
          <p:spPr bwMode="auto">
            <a:xfrm flipH="1">
              <a:off x="4685" y="3190"/>
              <a:ext cx="1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57489" name="Line 17"/>
            <p:cNvSpPr>
              <a:spLocks noChangeShapeType="1"/>
            </p:cNvSpPr>
            <p:nvPr/>
          </p:nvSpPr>
          <p:spPr bwMode="auto">
            <a:xfrm flipH="1">
              <a:off x="4685" y="3410"/>
              <a:ext cx="1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57490" name="Line 18"/>
            <p:cNvSpPr>
              <a:spLocks noChangeShapeType="1"/>
            </p:cNvSpPr>
            <p:nvPr/>
          </p:nvSpPr>
          <p:spPr bwMode="auto">
            <a:xfrm flipH="1">
              <a:off x="5325" y="3295"/>
              <a:ext cx="1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20" name="Group 53"/>
          <p:cNvGraphicFramePr>
            <a:graphicFrameLocks/>
          </p:cNvGraphicFramePr>
          <p:nvPr>
            <p:extLst/>
          </p:nvPr>
        </p:nvGraphicFramePr>
        <p:xfrm>
          <a:off x="4914900" y="3124200"/>
          <a:ext cx="939800" cy="1371600"/>
        </p:xfrm>
        <a:graphic>
          <a:graphicData uri="http://schemas.openxmlformats.org/drawingml/2006/table">
            <a:tbl>
              <a:tblPr/>
              <a:tblGrid>
                <a:gridCol w="208280"/>
                <a:gridCol w="243840"/>
                <a:gridCol w="48768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A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Out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Group 53"/>
          <p:cNvGraphicFramePr>
            <a:graphicFrameLocks/>
          </p:cNvGraphicFramePr>
          <p:nvPr>
            <p:extLst/>
          </p:nvPr>
        </p:nvGraphicFramePr>
        <p:xfrm>
          <a:off x="4914900" y="1600200"/>
          <a:ext cx="939800" cy="1371600"/>
        </p:xfrm>
        <a:graphic>
          <a:graphicData uri="http://schemas.openxmlformats.org/drawingml/2006/table">
            <a:tbl>
              <a:tblPr/>
              <a:tblGrid>
                <a:gridCol w="208280"/>
                <a:gridCol w="243840"/>
                <a:gridCol w="48768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A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Out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Group 53"/>
          <p:cNvGraphicFramePr>
            <a:graphicFrameLocks/>
          </p:cNvGraphicFramePr>
          <p:nvPr>
            <p:extLst/>
          </p:nvPr>
        </p:nvGraphicFramePr>
        <p:xfrm>
          <a:off x="4964114" y="685800"/>
          <a:ext cx="865187" cy="822960"/>
        </p:xfrm>
        <a:graphic>
          <a:graphicData uri="http://schemas.openxmlformats.org/drawingml/2006/table">
            <a:tbl>
              <a:tblPr/>
              <a:tblGrid>
                <a:gridCol w="324173"/>
                <a:gridCol w="541014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A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Out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314700" y="3289756"/>
            <a:ext cx="10419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14700" y="3670756"/>
            <a:ext cx="10419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38500" y="1994356"/>
            <a:ext cx="10419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38500" y="2375356"/>
            <a:ext cx="10419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B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009900" y="1066800"/>
            <a:ext cx="152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32" name="AutoShape 1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 flipH="1">
            <a:off x="3529140" y="4826001"/>
            <a:ext cx="903161" cy="812799"/>
          </a:xfrm>
          <a:prstGeom prst="moon">
            <a:avLst>
              <a:gd name="adj" fmla="val 87500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3" name="Freeform 32"/>
          <p:cNvSpPr/>
          <p:nvPr/>
        </p:nvSpPr>
        <p:spPr>
          <a:xfrm>
            <a:off x="3390902" y="4800292"/>
            <a:ext cx="109029" cy="838507"/>
          </a:xfrm>
          <a:custGeom>
            <a:avLst/>
            <a:gdLst>
              <a:gd name="connsiteX0" fmla="*/ 0 w 135084"/>
              <a:gd name="connsiteY0" fmla="*/ 0 h 749508"/>
              <a:gd name="connsiteX1" fmla="*/ 134912 w 135084"/>
              <a:gd name="connsiteY1" fmla="*/ 419725 h 749508"/>
              <a:gd name="connsiteX2" fmla="*/ 29981 w 135084"/>
              <a:gd name="connsiteY2" fmla="*/ 749508 h 749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084" h="749508">
                <a:moveTo>
                  <a:pt x="0" y="0"/>
                </a:moveTo>
                <a:cubicBezTo>
                  <a:pt x="64957" y="147403"/>
                  <a:pt x="129915" y="294807"/>
                  <a:pt x="134912" y="419725"/>
                </a:cubicBezTo>
                <a:cubicBezTo>
                  <a:pt x="139909" y="544643"/>
                  <a:pt x="34978" y="647075"/>
                  <a:pt x="29981" y="74950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Group 53"/>
          <p:cNvGraphicFramePr>
            <a:graphicFrameLocks/>
          </p:cNvGraphicFramePr>
          <p:nvPr>
            <p:extLst/>
          </p:nvPr>
        </p:nvGraphicFramePr>
        <p:xfrm>
          <a:off x="4914900" y="4648200"/>
          <a:ext cx="939800" cy="1371600"/>
        </p:xfrm>
        <a:graphic>
          <a:graphicData uri="http://schemas.openxmlformats.org/drawingml/2006/table">
            <a:tbl>
              <a:tblPr/>
              <a:tblGrid>
                <a:gridCol w="208280"/>
                <a:gridCol w="243840"/>
                <a:gridCol w="48768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A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Out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Line 16"/>
          <p:cNvSpPr>
            <a:spLocks noChangeShapeType="1"/>
          </p:cNvSpPr>
          <p:nvPr/>
        </p:nvSpPr>
        <p:spPr bwMode="auto">
          <a:xfrm flipH="1">
            <a:off x="3187700" y="5060950"/>
            <a:ext cx="27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" name="Line 17"/>
          <p:cNvSpPr>
            <a:spLocks noChangeShapeType="1"/>
          </p:cNvSpPr>
          <p:nvPr/>
        </p:nvSpPr>
        <p:spPr bwMode="auto">
          <a:xfrm flipH="1">
            <a:off x="3187700" y="5410200"/>
            <a:ext cx="27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" name="Line 18"/>
          <p:cNvSpPr>
            <a:spLocks noChangeShapeType="1"/>
          </p:cNvSpPr>
          <p:nvPr/>
        </p:nvSpPr>
        <p:spPr bwMode="auto">
          <a:xfrm flipH="1">
            <a:off x="4432300" y="5232400"/>
            <a:ext cx="27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086100" y="4966156"/>
            <a:ext cx="10419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086100" y="5347156"/>
            <a:ext cx="10419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87198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9" grpId="0"/>
      <p:bldP spid="4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 txBox="1">
            <a:spLocks noChangeArrowheads="1"/>
          </p:cNvSpPr>
          <p:nvPr/>
        </p:nvSpPr>
        <p:spPr>
          <a:xfrm>
            <a:off x="1676400" y="838200"/>
            <a:ext cx="8496300" cy="6019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2000"/>
              </a:lnSpc>
            </a:pPr>
            <a:r>
              <a:rPr lang="en-US" sz="2800" dirty="0"/>
              <a:t>NOT:</a:t>
            </a:r>
          </a:p>
          <a:p>
            <a:pPr lvl="1">
              <a:lnSpc>
                <a:spcPct val="82000"/>
              </a:lnSpc>
            </a:pPr>
            <a:endParaRPr lang="en-US" sz="2400" dirty="0"/>
          </a:p>
          <a:p>
            <a:pPr>
              <a:lnSpc>
                <a:spcPct val="82000"/>
              </a:lnSpc>
            </a:pPr>
            <a:endParaRPr lang="en-US" sz="2800" dirty="0"/>
          </a:p>
          <a:p>
            <a:pPr>
              <a:lnSpc>
                <a:spcPct val="82000"/>
              </a:lnSpc>
            </a:pPr>
            <a:r>
              <a:rPr lang="en-US" sz="2800" dirty="0"/>
              <a:t>AND:</a:t>
            </a:r>
          </a:p>
          <a:p>
            <a:pPr lvl="1">
              <a:lnSpc>
                <a:spcPct val="82000"/>
              </a:lnSpc>
            </a:pPr>
            <a:endParaRPr lang="en-US" sz="2400" dirty="0"/>
          </a:p>
          <a:p>
            <a:pPr>
              <a:lnSpc>
                <a:spcPct val="82000"/>
              </a:lnSpc>
            </a:pPr>
            <a:endParaRPr lang="en-US" sz="2800" dirty="0"/>
          </a:p>
          <a:p>
            <a:pPr>
              <a:lnSpc>
                <a:spcPct val="82000"/>
              </a:lnSpc>
            </a:pPr>
            <a:r>
              <a:rPr lang="en-US" sz="2800" dirty="0"/>
              <a:t>OR:</a:t>
            </a:r>
          </a:p>
          <a:p>
            <a:pPr lvl="1">
              <a:lnSpc>
                <a:spcPct val="82000"/>
              </a:lnSpc>
            </a:pPr>
            <a:endParaRPr lang="en-US" sz="2400" dirty="0"/>
          </a:p>
          <a:p>
            <a:pPr>
              <a:lnSpc>
                <a:spcPct val="82000"/>
              </a:lnSpc>
            </a:pPr>
            <a:endParaRPr lang="en-US" sz="2800" dirty="0"/>
          </a:p>
          <a:p>
            <a:pPr>
              <a:lnSpc>
                <a:spcPct val="82000"/>
              </a:lnSpc>
            </a:pPr>
            <a:r>
              <a:rPr lang="en-US" sz="2800" dirty="0"/>
              <a:t>XOR:</a:t>
            </a:r>
          </a:p>
          <a:p>
            <a:pPr>
              <a:lnSpc>
                <a:spcPct val="82000"/>
              </a:lnSpc>
            </a:pPr>
            <a:endParaRPr lang="en-US" sz="2800" dirty="0">
              <a:solidFill>
                <a:schemeClr val="bg1"/>
              </a:solidFill>
            </a:endParaRPr>
          </a:p>
          <a:p>
            <a:pPr>
              <a:lnSpc>
                <a:spcPct val="82000"/>
              </a:lnSpc>
            </a:pPr>
            <a:endParaRPr lang="en-US" sz="2800" dirty="0">
              <a:solidFill>
                <a:schemeClr val="bg1"/>
              </a:solidFill>
            </a:endParaRPr>
          </a:p>
          <a:p>
            <a:pPr>
              <a:lnSpc>
                <a:spcPct val="82000"/>
              </a:lnSpc>
            </a:pPr>
            <a:endParaRPr lang="en-US" sz="2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82000"/>
              </a:lnSpc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82000"/>
              </a:lnSpc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82000"/>
              </a:lnSpc>
              <a:buNone/>
            </a:pPr>
            <a:r>
              <a:rPr lang="en-US" sz="2400" dirty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257474" name="Rectangle 2"/>
          <p:cNvSpPr>
            <a:spLocks noGrp="1" noChangeArrowheads="1"/>
          </p:cNvSpPr>
          <p:nvPr>
            <p:ph type="title"/>
          </p:nvPr>
        </p:nvSpPr>
        <p:spPr>
          <a:xfrm>
            <a:off x="2354555" y="31357"/>
            <a:ext cx="9029700" cy="6028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Logic Gates</a:t>
            </a:r>
            <a:endParaRPr lang="en-US" dirty="0"/>
          </a:p>
        </p:txBody>
      </p:sp>
      <p:grpSp>
        <p:nvGrpSpPr>
          <p:cNvPr id="1257476" name="Group 4"/>
          <p:cNvGrpSpPr>
            <a:grpSpLocks/>
          </p:cNvGrpSpPr>
          <p:nvPr/>
        </p:nvGrpSpPr>
        <p:grpSpPr bwMode="auto">
          <a:xfrm>
            <a:off x="3365501" y="2030416"/>
            <a:ext cx="1446213" cy="519113"/>
            <a:chOff x="1056" y="1636"/>
            <a:chExt cx="911" cy="327"/>
          </a:xfrm>
        </p:grpSpPr>
        <p:sp>
          <p:nvSpPr>
            <p:cNvPr id="1257477" name="AutoShape 5"/>
            <p:cNvSpPr>
              <a:spLocks noChangeArrowheads="1"/>
            </p:cNvSpPr>
            <p:nvPr/>
          </p:nvSpPr>
          <p:spPr bwMode="auto">
            <a:xfrm>
              <a:off x="1248" y="1636"/>
              <a:ext cx="528" cy="327"/>
            </a:xfrm>
            <a:prstGeom prst="flowChartDelay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57478" name="Line 6"/>
            <p:cNvSpPr>
              <a:spLocks noChangeShapeType="1"/>
            </p:cNvSpPr>
            <p:nvPr/>
          </p:nvSpPr>
          <p:spPr bwMode="auto">
            <a:xfrm flipH="1">
              <a:off x="1056" y="168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57479" name="Line 7"/>
            <p:cNvSpPr>
              <a:spLocks noChangeShapeType="1"/>
            </p:cNvSpPr>
            <p:nvPr/>
          </p:nvSpPr>
          <p:spPr bwMode="auto">
            <a:xfrm flipH="1">
              <a:off x="1056" y="192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57480" name="Line 8"/>
            <p:cNvSpPr>
              <a:spLocks noChangeShapeType="1"/>
            </p:cNvSpPr>
            <p:nvPr/>
          </p:nvSpPr>
          <p:spPr bwMode="auto">
            <a:xfrm flipH="1">
              <a:off x="1775" y="179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1257481" name="Group 9"/>
          <p:cNvGrpSpPr>
            <a:grpSpLocks/>
          </p:cNvGrpSpPr>
          <p:nvPr/>
        </p:nvGrpSpPr>
        <p:grpSpPr bwMode="auto">
          <a:xfrm>
            <a:off x="3213101" y="1039817"/>
            <a:ext cx="1482725" cy="366713"/>
            <a:chOff x="3654" y="1732"/>
            <a:chExt cx="934" cy="231"/>
          </a:xfrm>
        </p:grpSpPr>
        <p:sp>
          <p:nvSpPr>
            <p:cNvPr id="1257482" name="AutoShape 10"/>
            <p:cNvSpPr>
              <a:spLocks noChangeArrowheads="1"/>
            </p:cNvSpPr>
            <p:nvPr/>
          </p:nvSpPr>
          <p:spPr bwMode="auto">
            <a:xfrm rot="5400000">
              <a:off x="4012" y="1617"/>
              <a:ext cx="231" cy="462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57483" name="Oval 11"/>
            <p:cNvSpPr>
              <a:spLocks noChangeArrowheads="1"/>
            </p:cNvSpPr>
            <p:nvPr/>
          </p:nvSpPr>
          <p:spPr bwMode="auto">
            <a:xfrm>
              <a:off x="4326" y="1777"/>
              <a:ext cx="109" cy="10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257484" name="Line 12"/>
            <p:cNvSpPr>
              <a:spLocks noChangeShapeType="1"/>
            </p:cNvSpPr>
            <p:nvPr/>
          </p:nvSpPr>
          <p:spPr bwMode="auto">
            <a:xfrm flipH="1">
              <a:off x="3654" y="1847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57485" name="Line 13"/>
            <p:cNvSpPr>
              <a:spLocks noChangeShapeType="1"/>
            </p:cNvSpPr>
            <p:nvPr/>
          </p:nvSpPr>
          <p:spPr bwMode="auto">
            <a:xfrm flipH="1" flipV="1">
              <a:off x="4422" y="1847"/>
              <a:ext cx="166" cy="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257486" name="Group 14"/>
          <p:cNvGrpSpPr>
            <a:grpSpLocks/>
          </p:cNvGrpSpPr>
          <p:nvPr/>
        </p:nvGrpSpPr>
        <p:grpSpPr bwMode="auto">
          <a:xfrm>
            <a:off x="3444875" y="3308354"/>
            <a:ext cx="1295400" cy="598488"/>
            <a:chOff x="4685" y="3103"/>
            <a:chExt cx="816" cy="377"/>
          </a:xfrm>
        </p:grpSpPr>
        <p:sp>
          <p:nvSpPr>
            <p:cNvPr id="1257487" name="AutoShape 15"/>
            <p:cNvSpPr>
              <a:spLocks noChangeArrowheads="1"/>
            </p:cNvSpPr>
            <p:nvPr/>
          </p:nvSpPr>
          <p:spPr bwMode="auto">
            <a:xfrm flipH="1">
              <a:off x="4732" y="3103"/>
              <a:ext cx="588" cy="377"/>
            </a:xfrm>
            <a:prstGeom prst="moon">
              <a:avLst>
                <a:gd name="adj" fmla="val 7169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57488" name="Line 16"/>
            <p:cNvSpPr>
              <a:spLocks noChangeShapeType="1"/>
            </p:cNvSpPr>
            <p:nvPr/>
          </p:nvSpPr>
          <p:spPr bwMode="auto">
            <a:xfrm flipH="1">
              <a:off x="4685" y="3190"/>
              <a:ext cx="1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57489" name="Line 17"/>
            <p:cNvSpPr>
              <a:spLocks noChangeShapeType="1"/>
            </p:cNvSpPr>
            <p:nvPr/>
          </p:nvSpPr>
          <p:spPr bwMode="auto">
            <a:xfrm flipH="1">
              <a:off x="4685" y="3410"/>
              <a:ext cx="1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57490" name="Line 18"/>
            <p:cNvSpPr>
              <a:spLocks noChangeShapeType="1"/>
            </p:cNvSpPr>
            <p:nvPr/>
          </p:nvSpPr>
          <p:spPr bwMode="auto">
            <a:xfrm flipH="1">
              <a:off x="5325" y="3295"/>
              <a:ext cx="1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20" name="Group 53"/>
          <p:cNvGraphicFramePr>
            <a:graphicFrameLocks/>
          </p:cNvGraphicFramePr>
          <p:nvPr>
            <p:extLst/>
          </p:nvPr>
        </p:nvGraphicFramePr>
        <p:xfrm>
          <a:off x="4914900" y="3124200"/>
          <a:ext cx="939800" cy="1371600"/>
        </p:xfrm>
        <a:graphic>
          <a:graphicData uri="http://schemas.openxmlformats.org/drawingml/2006/table">
            <a:tbl>
              <a:tblPr/>
              <a:tblGrid>
                <a:gridCol w="208280"/>
                <a:gridCol w="243840"/>
                <a:gridCol w="48768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A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Out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Group 53"/>
          <p:cNvGraphicFramePr>
            <a:graphicFrameLocks/>
          </p:cNvGraphicFramePr>
          <p:nvPr>
            <p:extLst/>
          </p:nvPr>
        </p:nvGraphicFramePr>
        <p:xfrm>
          <a:off x="4914900" y="1600200"/>
          <a:ext cx="939800" cy="1371600"/>
        </p:xfrm>
        <a:graphic>
          <a:graphicData uri="http://schemas.openxmlformats.org/drawingml/2006/table">
            <a:tbl>
              <a:tblPr/>
              <a:tblGrid>
                <a:gridCol w="208280"/>
                <a:gridCol w="243840"/>
                <a:gridCol w="48768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A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Out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Group 53"/>
          <p:cNvGraphicFramePr>
            <a:graphicFrameLocks/>
          </p:cNvGraphicFramePr>
          <p:nvPr>
            <p:extLst/>
          </p:nvPr>
        </p:nvGraphicFramePr>
        <p:xfrm>
          <a:off x="4964114" y="685800"/>
          <a:ext cx="865187" cy="822960"/>
        </p:xfrm>
        <a:graphic>
          <a:graphicData uri="http://schemas.openxmlformats.org/drawingml/2006/table">
            <a:tbl>
              <a:tblPr/>
              <a:tblGrid>
                <a:gridCol w="324173"/>
                <a:gridCol w="541014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A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Out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314700" y="3289756"/>
            <a:ext cx="10419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14700" y="3670756"/>
            <a:ext cx="10419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38500" y="1994356"/>
            <a:ext cx="10419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38500" y="2375356"/>
            <a:ext cx="10419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B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009900" y="1066800"/>
            <a:ext cx="152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3390902" y="4800292"/>
            <a:ext cx="1041399" cy="838508"/>
            <a:chOff x="4114800" y="4672288"/>
            <a:chExt cx="1076323" cy="838508"/>
          </a:xfrm>
        </p:grpSpPr>
        <p:sp>
          <p:nvSpPr>
            <p:cNvPr id="32" name="AutoShape 14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 flipH="1">
              <a:off x="4257674" y="4697997"/>
              <a:ext cx="933449" cy="812799"/>
            </a:xfrm>
            <a:prstGeom prst="moon">
              <a:avLst>
                <a:gd name="adj" fmla="val 875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3" name="Freeform 32"/>
            <p:cNvSpPr/>
            <p:nvPr/>
          </p:nvSpPr>
          <p:spPr>
            <a:xfrm>
              <a:off x="4114800" y="4672288"/>
              <a:ext cx="112685" cy="838507"/>
            </a:xfrm>
            <a:custGeom>
              <a:avLst/>
              <a:gdLst>
                <a:gd name="connsiteX0" fmla="*/ 0 w 135084"/>
                <a:gd name="connsiteY0" fmla="*/ 0 h 749508"/>
                <a:gd name="connsiteX1" fmla="*/ 134912 w 135084"/>
                <a:gd name="connsiteY1" fmla="*/ 419725 h 749508"/>
                <a:gd name="connsiteX2" fmla="*/ 29981 w 135084"/>
                <a:gd name="connsiteY2" fmla="*/ 749508 h 749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084" h="749508">
                  <a:moveTo>
                    <a:pt x="0" y="0"/>
                  </a:moveTo>
                  <a:cubicBezTo>
                    <a:pt x="64957" y="147403"/>
                    <a:pt x="129915" y="294807"/>
                    <a:pt x="134912" y="419725"/>
                  </a:cubicBezTo>
                  <a:cubicBezTo>
                    <a:pt x="139909" y="544643"/>
                    <a:pt x="34978" y="647075"/>
                    <a:pt x="29981" y="7495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4" name="Group 53"/>
          <p:cNvGraphicFramePr>
            <a:graphicFrameLocks/>
          </p:cNvGraphicFramePr>
          <p:nvPr>
            <p:extLst/>
          </p:nvPr>
        </p:nvGraphicFramePr>
        <p:xfrm>
          <a:off x="4914900" y="4648200"/>
          <a:ext cx="939800" cy="1371600"/>
        </p:xfrm>
        <a:graphic>
          <a:graphicData uri="http://schemas.openxmlformats.org/drawingml/2006/table">
            <a:tbl>
              <a:tblPr/>
              <a:tblGrid>
                <a:gridCol w="208280"/>
                <a:gridCol w="243840"/>
                <a:gridCol w="48768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A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Out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Line 16"/>
          <p:cNvSpPr>
            <a:spLocks noChangeShapeType="1"/>
          </p:cNvSpPr>
          <p:nvPr/>
        </p:nvSpPr>
        <p:spPr bwMode="auto">
          <a:xfrm flipH="1">
            <a:off x="3187700" y="5060950"/>
            <a:ext cx="27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" name="Line 17"/>
          <p:cNvSpPr>
            <a:spLocks noChangeShapeType="1"/>
          </p:cNvSpPr>
          <p:nvPr/>
        </p:nvSpPr>
        <p:spPr bwMode="auto">
          <a:xfrm flipH="1">
            <a:off x="3187700" y="5410200"/>
            <a:ext cx="27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" name="Line 18"/>
          <p:cNvSpPr>
            <a:spLocks noChangeShapeType="1"/>
          </p:cNvSpPr>
          <p:nvPr/>
        </p:nvSpPr>
        <p:spPr bwMode="auto">
          <a:xfrm flipH="1">
            <a:off x="4432300" y="5232400"/>
            <a:ext cx="27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086100" y="4966156"/>
            <a:ext cx="10419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086100" y="5347156"/>
            <a:ext cx="10419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B</a:t>
            </a:r>
          </a:p>
        </p:txBody>
      </p:sp>
      <p:graphicFrame>
        <p:nvGraphicFramePr>
          <p:cNvPr id="38" name="Group 53"/>
          <p:cNvGraphicFramePr>
            <a:graphicFrameLocks/>
          </p:cNvGraphicFramePr>
          <p:nvPr>
            <p:extLst/>
          </p:nvPr>
        </p:nvGraphicFramePr>
        <p:xfrm>
          <a:off x="9423400" y="3124200"/>
          <a:ext cx="939800" cy="1371600"/>
        </p:xfrm>
        <a:graphic>
          <a:graphicData uri="http://schemas.openxmlformats.org/drawingml/2006/table">
            <a:tbl>
              <a:tblPr/>
              <a:tblGrid>
                <a:gridCol w="208280"/>
                <a:gridCol w="243840"/>
                <a:gridCol w="48768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A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Out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" name="Group 53"/>
          <p:cNvGraphicFramePr>
            <a:graphicFrameLocks/>
          </p:cNvGraphicFramePr>
          <p:nvPr>
            <p:extLst/>
          </p:nvPr>
        </p:nvGraphicFramePr>
        <p:xfrm>
          <a:off x="9423400" y="1600200"/>
          <a:ext cx="939800" cy="1371600"/>
        </p:xfrm>
        <a:graphic>
          <a:graphicData uri="http://schemas.openxmlformats.org/drawingml/2006/table">
            <a:tbl>
              <a:tblPr/>
              <a:tblGrid>
                <a:gridCol w="208280"/>
                <a:gridCol w="243840"/>
                <a:gridCol w="48768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A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Out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2" name="Group 41"/>
          <p:cNvGrpSpPr/>
          <p:nvPr/>
        </p:nvGrpSpPr>
        <p:grpSpPr>
          <a:xfrm>
            <a:off x="7543800" y="1994356"/>
            <a:ext cx="1752602" cy="596444"/>
            <a:chOff x="5791200" y="1994356"/>
            <a:chExt cx="1752602" cy="596444"/>
          </a:xfrm>
        </p:grpSpPr>
        <p:sp>
          <p:nvSpPr>
            <p:cNvPr id="43" name="AutoShape 5"/>
            <p:cNvSpPr>
              <a:spLocks noChangeArrowheads="1"/>
            </p:cNvSpPr>
            <p:nvPr/>
          </p:nvSpPr>
          <p:spPr bwMode="auto">
            <a:xfrm>
              <a:off x="6223001" y="2031086"/>
              <a:ext cx="838201" cy="519351"/>
            </a:xfrm>
            <a:prstGeom prst="flowChartDelay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" name="Line 6"/>
            <p:cNvSpPr>
              <a:spLocks noChangeShapeType="1"/>
            </p:cNvSpPr>
            <p:nvPr/>
          </p:nvSpPr>
          <p:spPr bwMode="auto">
            <a:xfrm flipH="1">
              <a:off x="5918201" y="2100262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5" name="Line 7"/>
            <p:cNvSpPr>
              <a:spLocks noChangeShapeType="1"/>
            </p:cNvSpPr>
            <p:nvPr/>
          </p:nvSpPr>
          <p:spPr bwMode="auto">
            <a:xfrm flipH="1">
              <a:off x="5918201" y="2481262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6" name="Line 8"/>
            <p:cNvSpPr>
              <a:spLocks noChangeShapeType="1"/>
            </p:cNvSpPr>
            <p:nvPr/>
          </p:nvSpPr>
          <p:spPr bwMode="auto">
            <a:xfrm flipH="1">
              <a:off x="7239002" y="2284412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791200" y="1994356"/>
              <a:ext cx="104196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/>
                <a:t>A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791200" y="2375356"/>
              <a:ext cx="10419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B</a:t>
              </a:r>
            </a:p>
          </p:txBody>
        </p:sp>
        <p:sp>
          <p:nvSpPr>
            <p:cNvPr id="49" name="Oval 11"/>
            <p:cNvSpPr>
              <a:spLocks noChangeArrowheads="1"/>
            </p:cNvSpPr>
            <p:nvPr/>
          </p:nvSpPr>
          <p:spPr bwMode="auto">
            <a:xfrm>
              <a:off x="7064298" y="2201788"/>
              <a:ext cx="152400" cy="1735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620000" y="3289756"/>
            <a:ext cx="1574800" cy="616010"/>
            <a:chOff x="5867400" y="3289756"/>
            <a:chExt cx="1574800" cy="616010"/>
          </a:xfrm>
        </p:grpSpPr>
        <p:sp>
          <p:nvSpPr>
            <p:cNvPr id="51" name="AutoShape 15"/>
            <p:cNvSpPr>
              <a:spLocks noChangeArrowheads="1"/>
            </p:cNvSpPr>
            <p:nvPr/>
          </p:nvSpPr>
          <p:spPr bwMode="auto">
            <a:xfrm flipH="1">
              <a:off x="6072188" y="3307834"/>
              <a:ext cx="933450" cy="597932"/>
            </a:xfrm>
            <a:prstGeom prst="moon">
              <a:avLst>
                <a:gd name="adj" fmla="val 7169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2" name="Line 16"/>
            <p:cNvSpPr>
              <a:spLocks noChangeShapeType="1"/>
            </p:cNvSpPr>
            <p:nvPr/>
          </p:nvSpPr>
          <p:spPr bwMode="auto">
            <a:xfrm flipH="1">
              <a:off x="5997575" y="3446463"/>
              <a:ext cx="279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3" name="Line 17"/>
            <p:cNvSpPr>
              <a:spLocks noChangeShapeType="1"/>
            </p:cNvSpPr>
            <p:nvPr/>
          </p:nvSpPr>
          <p:spPr bwMode="auto">
            <a:xfrm flipH="1">
              <a:off x="5997575" y="3795713"/>
              <a:ext cx="279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4" name="Line 18"/>
            <p:cNvSpPr>
              <a:spLocks noChangeShapeType="1"/>
            </p:cNvSpPr>
            <p:nvPr/>
          </p:nvSpPr>
          <p:spPr bwMode="auto">
            <a:xfrm flipH="1">
              <a:off x="7162800" y="3581400"/>
              <a:ext cx="279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867400" y="3289756"/>
              <a:ext cx="104196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/>
                <a:t>A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867400" y="3670756"/>
              <a:ext cx="10419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B</a:t>
              </a:r>
            </a:p>
          </p:txBody>
        </p:sp>
        <p:sp>
          <p:nvSpPr>
            <p:cNvPr id="57" name="Oval 11"/>
            <p:cNvSpPr>
              <a:spLocks noChangeArrowheads="1"/>
            </p:cNvSpPr>
            <p:nvPr/>
          </p:nvSpPr>
          <p:spPr bwMode="auto">
            <a:xfrm>
              <a:off x="7010400" y="3446389"/>
              <a:ext cx="152400" cy="22436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6400800" y="1828801"/>
            <a:ext cx="11015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NAND: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23610" y="2905036"/>
            <a:ext cx="89159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NOR:</a:t>
            </a:r>
          </a:p>
        </p:txBody>
      </p:sp>
      <p:graphicFrame>
        <p:nvGraphicFramePr>
          <p:cNvPr id="63" name="Group 53"/>
          <p:cNvGraphicFramePr>
            <a:graphicFrameLocks/>
          </p:cNvGraphicFramePr>
          <p:nvPr>
            <p:extLst/>
          </p:nvPr>
        </p:nvGraphicFramePr>
        <p:xfrm>
          <a:off x="9423400" y="4648200"/>
          <a:ext cx="939800" cy="1371600"/>
        </p:xfrm>
        <a:graphic>
          <a:graphicData uri="http://schemas.openxmlformats.org/drawingml/2006/table">
            <a:tbl>
              <a:tblPr/>
              <a:tblGrid>
                <a:gridCol w="208280"/>
                <a:gridCol w="243840"/>
                <a:gridCol w="48768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A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Out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7467600" y="4800292"/>
            <a:ext cx="1803400" cy="838508"/>
            <a:chOff x="5943600" y="4800292"/>
            <a:chExt cx="1803400" cy="838508"/>
          </a:xfrm>
        </p:grpSpPr>
        <p:grpSp>
          <p:nvGrpSpPr>
            <p:cNvPr id="60" name="Group 59"/>
            <p:cNvGrpSpPr/>
            <p:nvPr/>
          </p:nvGrpSpPr>
          <p:grpSpPr>
            <a:xfrm>
              <a:off x="6248401" y="4800292"/>
              <a:ext cx="1041399" cy="838508"/>
              <a:chOff x="4114800" y="4672288"/>
              <a:chExt cx="1076323" cy="838508"/>
            </a:xfrm>
          </p:grpSpPr>
          <p:sp>
            <p:nvSpPr>
              <p:cNvPr id="61" name="AutoShape 14"/>
              <p:cNvSpPr>
                <a:spLocks noChangeArrowheads="1"/>
              </p:cNvSpPr>
              <p:nvPr>
                <p:custDataLst>
                  <p:tags r:id="rId1"/>
                </p:custDataLst>
              </p:nvPr>
            </p:nvSpPr>
            <p:spPr bwMode="auto">
              <a:xfrm flipH="1">
                <a:off x="4257674" y="4697997"/>
                <a:ext cx="933449" cy="812799"/>
              </a:xfrm>
              <a:prstGeom prst="moon">
                <a:avLst>
                  <a:gd name="adj" fmla="val 87500"/>
                </a:avLst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62" name="Freeform 61"/>
              <p:cNvSpPr/>
              <p:nvPr/>
            </p:nvSpPr>
            <p:spPr>
              <a:xfrm>
                <a:off x="4114800" y="4672288"/>
                <a:ext cx="112685" cy="838507"/>
              </a:xfrm>
              <a:custGeom>
                <a:avLst/>
                <a:gdLst>
                  <a:gd name="connsiteX0" fmla="*/ 0 w 135084"/>
                  <a:gd name="connsiteY0" fmla="*/ 0 h 749508"/>
                  <a:gd name="connsiteX1" fmla="*/ 134912 w 135084"/>
                  <a:gd name="connsiteY1" fmla="*/ 419725 h 749508"/>
                  <a:gd name="connsiteX2" fmla="*/ 29981 w 135084"/>
                  <a:gd name="connsiteY2" fmla="*/ 749508 h 749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5084" h="749508">
                    <a:moveTo>
                      <a:pt x="0" y="0"/>
                    </a:moveTo>
                    <a:cubicBezTo>
                      <a:pt x="64957" y="147403"/>
                      <a:pt x="129915" y="294807"/>
                      <a:pt x="134912" y="419725"/>
                    </a:cubicBezTo>
                    <a:cubicBezTo>
                      <a:pt x="139909" y="544643"/>
                      <a:pt x="34978" y="647075"/>
                      <a:pt x="29981" y="749508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4" name="Line 16"/>
            <p:cNvSpPr>
              <a:spLocks noChangeShapeType="1"/>
            </p:cNvSpPr>
            <p:nvPr/>
          </p:nvSpPr>
          <p:spPr bwMode="auto">
            <a:xfrm flipH="1">
              <a:off x="6045200" y="5060950"/>
              <a:ext cx="279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5" name="Line 17"/>
            <p:cNvSpPr>
              <a:spLocks noChangeShapeType="1"/>
            </p:cNvSpPr>
            <p:nvPr/>
          </p:nvSpPr>
          <p:spPr bwMode="auto">
            <a:xfrm flipH="1">
              <a:off x="6045200" y="5410200"/>
              <a:ext cx="279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6" name="Line 18"/>
            <p:cNvSpPr>
              <a:spLocks noChangeShapeType="1"/>
            </p:cNvSpPr>
            <p:nvPr/>
          </p:nvSpPr>
          <p:spPr bwMode="auto">
            <a:xfrm flipH="1">
              <a:off x="7467600" y="5219545"/>
              <a:ext cx="279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943600" y="4966156"/>
              <a:ext cx="104196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/>
                <a:t>A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943600" y="5347156"/>
              <a:ext cx="10419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B</a:t>
              </a:r>
            </a:p>
          </p:txBody>
        </p:sp>
        <p:sp>
          <p:nvSpPr>
            <p:cNvPr id="69" name="Oval 11"/>
            <p:cNvSpPr>
              <a:spLocks noChangeArrowheads="1"/>
            </p:cNvSpPr>
            <p:nvPr/>
          </p:nvSpPr>
          <p:spPr bwMode="auto">
            <a:xfrm>
              <a:off x="7304378" y="5118556"/>
              <a:ext cx="137822" cy="2459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6550786" y="4231958"/>
            <a:ext cx="10647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XNOR:</a:t>
            </a:r>
          </a:p>
        </p:txBody>
      </p:sp>
    </p:spTree>
    <p:extLst>
      <p:ext uri="{BB962C8B-B14F-4D97-AF65-F5344CB8AC3E}">
        <p14:creationId xmlns:p14="http://schemas.microsoft.com/office/powerpoint/2010/main" val="257664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22656" y="1"/>
            <a:ext cx="9029700" cy="68022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Logic Equations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74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743307" y="680225"/>
                <a:ext cx="9073376" cy="6019800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82000"/>
                  </a:lnSpc>
                </a:pPr>
                <a:r>
                  <a:rPr lang="en-US" dirty="0"/>
                  <a:t>NOT:</a:t>
                </a:r>
              </a:p>
              <a:p>
                <a:pPr lvl="1">
                  <a:lnSpc>
                    <a:spcPct val="82000"/>
                  </a:lnSpc>
                </a:pPr>
                <a:r>
                  <a:rPr lang="en-US" dirty="0"/>
                  <a:t>out = ā         = !a        = </a:t>
                </a:r>
                <a:r>
                  <a:rPr lang="en-US" dirty="0">
                    <a:sym typeface="Symbol" pitchFamily="18" charset="2"/>
                  </a:rPr>
                  <a:t>a</a:t>
                </a:r>
                <a:endParaRPr lang="en-US" dirty="0"/>
              </a:p>
              <a:p>
                <a:pPr>
                  <a:lnSpc>
                    <a:spcPct val="82000"/>
                  </a:lnSpc>
                </a:pPr>
                <a:endParaRPr lang="en-US" dirty="0"/>
              </a:p>
              <a:p>
                <a:pPr>
                  <a:lnSpc>
                    <a:spcPct val="82000"/>
                  </a:lnSpc>
                </a:pPr>
                <a:r>
                  <a:rPr lang="en-US" dirty="0"/>
                  <a:t>AND:</a:t>
                </a:r>
              </a:p>
              <a:p>
                <a:pPr lvl="1">
                  <a:lnSpc>
                    <a:spcPct val="82000"/>
                  </a:lnSpc>
                </a:pPr>
                <a:r>
                  <a:rPr lang="en-US" dirty="0"/>
                  <a:t>out = a ∙ b   = a &amp; b  = a </a:t>
                </a:r>
                <a:r>
                  <a:rPr lang="en-US" dirty="0">
                    <a:sym typeface="Symbol" pitchFamily="18" charset="2"/>
                  </a:rPr>
                  <a:t> </a:t>
                </a:r>
                <a:r>
                  <a:rPr lang="en-US" dirty="0"/>
                  <a:t>b</a:t>
                </a:r>
              </a:p>
              <a:p>
                <a:pPr>
                  <a:lnSpc>
                    <a:spcPct val="82000"/>
                  </a:lnSpc>
                </a:pPr>
                <a:endParaRPr lang="en-US" dirty="0"/>
              </a:p>
              <a:p>
                <a:pPr>
                  <a:lnSpc>
                    <a:spcPct val="82000"/>
                  </a:lnSpc>
                </a:pPr>
                <a:r>
                  <a:rPr lang="en-US" dirty="0"/>
                  <a:t>OR:</a:t>
                </a:r>
              </a:p>
              <a:p>
                <a:pPr lvl="1">
                  <a:lnSpc>
                    <a:spcPct val="82000"/>
                  </a:lnSpc>
                </a:pPr>
                <a:r>
                  <a:rPr lang="en-US" dirty="0"/>
                  <a:t>out = a + b  = a | b  = a </a:t>
                </a:r>
                <a:r>
                  <a:rPr lang="en-US" dirty="0">
                    <a:sym typeface="Symbol" pitchFamily="18" charset="2"/>
                  </a:rPr>
                  <a:t></a:t>
                </a:r>
                <a:r>
                  <a:rPr lang="en-US" dirty="0"/>
                  <a:t> b</a:t>
                </a:r>
                <a:endParaRPr lang="en-US" sz="2800" dirty="0"/>
              </a:p>
              <a:p>
                <a:pPr>
                  <a:lnSpc>
                    <a:spcPct val="82000"/>
                  </a:lnSpc>
                </a:pPr>
                <a:endParaRPr lang="en-US" dirty="0"/>
              </a:p>
              <a:p>
                <a:pPr>
                  <a:lnSpc>
                    <a:spcPct val="82000"/>
                  </a:lnSpc>
                </a:pPr>
                <a:r>
                  <a:rPr lang="en-US" dirty="0"/>
                  <a:t>XOR: </a:t>
                </a:r>
              </a:p>
              <a:p>
                <a:pPr lvl="1">
                  <a:lnSpc>
                    <a:spcPct val="82000"/>
                  </a:lnSpc>
                </a:pPr>
                <a:r>
                  <a:rPr lang="en-US" dirty="0"/>
                  <a:t>out = a </a:t>
                </a:r>
                <a:r>
                  <a:rPr lang="en-US" dirty="0">
                    <a:sym typeface="Symbol"/>
                  </a:rPr>
                  <a:t> </a:t>
                </a:r>
                <a:r>
                  <a:rPr lang="en-US" dirty="0"/>
                  <a:t>b = a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dirty="0"/>
                  <a:t> + </a:t>
                </a:r>
                <a:r>
                  <a:rPr lang="en-US" dirty="0" err="1"/>
                  <a:t>āb</a:t>
                </a:r>
                <a:endParaRPr lang="en-US" dirty="0"/>
              </a:p>
              <a:p>
                <a:pPr>
                  <a:lnSpc>
                    <a:spcPct val="82000"/>
                  </a:lnSpc>
                </a:pPr>
                <a:endParaRPr lang="en-US" dirty="0"/>
              </a:p>
              <a:p>
                <a:pPr>
                  <a:lnSpc>
                    <a:spcPct val="82000"/>
                  </a:lnSpc>
                </a:pPr>
                <a:r>
                  <a:rPr lang="en-US" dirty="0"/>
                  <a:t>Logic Equations</a:t>
                </a:r>
              </a:p>
              <a:p>
                <a:pPr lvl="1">
                  <a:lnSpc>
                    <a:spcPct val="82000"/>
                  </a:lnSpc>
                </a:pPr>
                <a:r>
                  <a:rPr lang="en-US" dirty="0"/>
                  <a:t>Constants: true = 1, false = 0</a:t>
                </a:r>
              </a:p>
              <a:p>
                <a:pPr lvl="1">
                  <a:lnSpc>
                    <a:spcPct val="82000"/>
                  </a:lnSpc>
                </a:pPr>
                <a:r>
                  <a:rPr lang="en-US" dirty="0"/>
                  <a:t>Variables: a, b, out, …</a:t>
                </a:r>
              </a:p>
              <a:p>
                <a:pPr lvl="1">
                  <a:lnSpc>
                    <a:spcPct val="82000"/>
                  </a:lnSpc>
                </a:pPr>
                <a:r>
                  <a:rPr lang="en-US" dirty="0"/>
                  <a:t>Operators (above): AND, OR, NOT, etc.</a:t>
                </a:r>
              </a:p>
            </p:txBody>
          </p:sp>
        </mc:Choice>
        <mc:Fallback xmlns="">
          <p:sp>
            <p:nvSpPr>
              <p:cNvPr id="12574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43307" y="680225"/>
                <a:ext cx="9073376" cy="6019800"/>
              </a:xfrm>
              <a:blipFill rotWithShape="0">
                <a:blip r:embed="rId3"/>
                <a:stretch>
                  <a:fillRect l="-1075" t="-2533"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631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474" name="Rectangle 2"/>
          <p:cNvSpPr>
            <a:spLocks noGrp="1" noChangeArrowheads="1"/>
          </p:cNvSpPr>
          <p:nvPr>
            <p:ph type="title"/>
          </p:nvPr>
        </p:nvSpPr>
        <p:spPr>
          <a:xfrm>
            <a:off x="2190285" y="152400"/>
            <a:ext cx="9029700" cy="5501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Logic Equations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74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787912" y="838200"/>
                <a:ext cx="8496300" cy="6019800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82000"/>
                  </a:lnSpc>
                </a:pPr>
                <a:r>
                  <a:rPr lang="en-US" dirty="0"/>
                  <a:t>NOT:</a:t>
                </a:r>
              </a:p>
              <a:p>
                <a:pPr lvl="1">
                  <a:lnSpc>
                    <a:spcPct val="82000"/>
                  </a:lnSpc>
                </a:pPr>
                <a:r>
                  <a:rPr lang="en-US" dirty="0"/>
                  <a:t>out = ā         = !a        = </a:t>
                </a:r>
                <a:r>
                  <a:rPr lang="en-US" dirty="0">
                    <a:sym typeface="Symbol" pitchFamily="18" charset="2"/>
                  </a:rPr>
                  <a:t>a</a:t>
                </a:r>
                <a:endParaRPr lang="en-US" dirty="0"/>
              </a:p>
              <a:p>
                <a:pPr>
                  <a:lnSpc>
                    <a:spcPct val="82000"/>
                  </a:lnSpc>
                </a:pPr>
                <a:endParaRPr lang="en-US" dirty="0"/>
              </a:p>
              <a:p>
                <a:pPr>
                  <a:lnSpc>
                    <a:spcPct val="82000"/>
                  </a:lnSpc>
                </a:pPr>
                <a:r>
                  <a:rPr lang="en-US" dirty="0"/>
                  <a:t>AND:</a:t>
                </a:r>
              </a:p>
              <a:p>
                <a:pPr lvl="1">
                  <a:lnSpc>
                    <a:spcPct val="82000"/>
                  </a:lnSpc>
                </a:pPr>
                <a:r>
                  <a:rPr lang="en-US" dirty="0"/>
                  <a:t>out = a ∙ b   = a &amp; b  = a </a:t>
                </a:r>
                <a:r>
                  <a:rPr lang="en-US" dirty="0">
                    <a:sym typeface="Symbol" pitchFamily="18" charset="2"/>
                  </a:rPr>
                  <a:t> </a:t>
                </a:r>
                <a:r>
                  <a:rPr lang="en-US" dirty="0"/>
                  <a:t>b</a:t>
                </a:r>
              </a:p>
              <a:p>
                <a:pPr>
                  <a:lnSpc>
                    <a:spcPct val="82000"/>
                  </a:lnSpc>
                </a:pPr>
                <a:endParaRPr lang="en-US" dirty="0"/>
              </a:p>
              <a:p>
                <a:pPr>
                  <a:lnSpc>
                    <a:spcPct val="82000"/>
                  </a:lnSpc>
                </a:pPr>
                <a:r>
                  <a:rPr lang="en-US" dirty="0"/>
                  <a:t>OR:</a:t>
                </a:r>
              </a:p>
              <a:p>
                <a:pPr lvl="1">
                  <a:lnSpc>
                    <a:spcPct val="82000"/>
                  </a:lnSpc>
                </a:pPr>
                <a:r>
                  <a:rPr lang="en-US" dirty="0"/>
                  <a:t>out = a + b  = a | b  = a </a:t>
                </a:r>
                <a:r>
                  <a:rPr lang="en-US" dirty="0">
                    <a:sym typeface="Symbol" pitchFamily="18" charset="2"/>
                  </a:rPr>
                  <a:t></a:t>
                </a:r>
                <a:r>
                  <a:rPr lang="en-US" dirty="0"/>
                  <a:t> b</a:t>
                </a:r>
                <a:endParaRPr lang="en-US" sz="2800" dirty="0"/>
              </a:p>
              <a:p>
                <a:pPr>
                  <a:lnSpc>
                    <a:spcPct val="82000"/>
                  </a:lnSpc>
                </a:pPr>
                <a:endParaRPr lang="en-US" dirty="0"/>
              </a:p>
              <a:p>
                <a:pPr>
                  <a:lnSpc>
                    <a:spcPct val="82000"/>
                  </a:lnSpc>
                </a:pPr>
                <a:r>
                  <a:rPr lang="en-US" dirty="0"/>
                  <a:t>XOR: </a:t>
                </a:r>
              </a:p>
              <a:p>
                <a:pPr lvl="1">
                  <a:lnSpc>
                    <a:spcPct val="82000"/>
                  </a:lnSpc>
                </a:pPr>
                <a:r>
                  <a:rPr lang="en-US" dirty="0"/>
                  <a:t>out = a </a:t>
                </a:r>
                <a:r>
                  <a:rPr lang="en-US" dirty="0">
                    <a:sym typeface="Symbol"/>
                  </a:rPr>
                  <a:t> </a:t>
                </a:r>
                <a:r>
                  <a:rPr lang="en-US" dirty="0"/>
                  <a:t>b = a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dirty="0"/>
                  <a:t> + </a:t>
                </a:r>
                <a:r>
                  <a:rPr lang="en-US" dirty="0" err="1"/>
                  <a:t>āb</a:t>
                </a:r>
                <a:endParaRPr lang="en-US" dirty="0"/>
              </a:p>
              <a:p>
                <a:pPr>
                  <a:lnSpc>
                    <a:spcPct val="82000"/>
                  </a:lnSpc>
                </a:pPr>
                <a:endParaRPr lang="en-US" dirty="0"/>
              </a:p>
              <a:p>
                <a:pPr>
                  <a:lnSpc>
                    <a:spcPct val="82000"/>
                  </a:lnSpc>
                </a:pPr>
                <a:r>
                  <a:rPr lang="en-US" dirty="0"/>
                  <a:t>Logic Equations</a:t>
                </a:r>
              </a:p>
              <a:p>
                <a:pPr lvl="1">
                  <a:lnSpc>
                    <a:spcPct val="82000"/>
                  </a:lnSpc>
                </a:pPr>
                <a:r>
                  <a:rPr lang="en-US" dirty="0"/>
                  <a:t>Constants: true = 1, false = 0</a:t>
                </a:r>
              </a:p>
              <a:p>
                <a:pPr lvl="1">
                  <a:lnSpc>
                    <a:spcPct val="82000"/>
                  </a:lnSpc>
                </a:pPr>
                <a:r>
                  <a:rPr lang="en-US" dirty="0"/>
                  <a:t>Variables: a, b, out, …</a:t>
                </a:r>
              </a:p>
              <a:p>
                <a:pPr lvl="1">
                  <a:lnSpc>
                    <a:spcPct val="82000"/>
                  </a:lnSpc>
                </a:pPr>
                <a:r>
                  <a:rPr lang="en-US" dirty="0"/>
                  <a:t>Operators (above): AND, OR, NOT, etc.</a:t>
                </a:r>
              </a:p>
            </p:txBody>
          </p:sp>
        </mc:Choice>
        <mc:Fallback xmlns="">
          <p:sp>
            <p:nvSpPr>
              <p:cNvPr id="12574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87912" y="838200"/>
                <a:ext cx="8496300" cy="6019800"/>
              </a:xfrm>
              <a:blipFill rotWithShape="0">
                <a:blip r:embed="rId3"/>
                <a:stretch>
                  <a:fillRect l="-1076" t="-2533"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 txBox="1">
                <a:spLocks noChangeArrowheads="1"/>
              </p:cNvSpPr>
              <p:nvPr/>
            </p:nvSpPr>
            <p:spPr>
              <a:xfrm>
                <a:off x="5753100" y="838200"/>
                <a:ext cx="5219700" cy="6019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0" indent="0" algn="l" defTabSz="914400" rtl="0" eaLnBrk="1" latinLnBrk="0" hangingPunct="1">
                  <a:spcBef>
                    <a:spcPct val="20000"/>
                  </a:spcBef>
                  <a:buFontTx/>
                  <a:buNone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Calibri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82000"/>
                  </a:lnSpc>
                </a:pPr>
                <a:endParaRPr lang="en-US" sz="2800" dirty="0"/>
              </a:p>
              <a:p>
                <a:pPr lvl="1">
                  <a:lnSpc>
                    <a:spcPct val="82000"/>
                  </a:lnSpc>
                </a:pPr>
                <a:endParaRPr lang="en-US" sz="2400" dirty="0"/>
              </a:p>
              <a:p>
                <a:pPr>
                  <a:lnSpc>
                    <a:spcPct val="82000"/>
                  </a:lnSpc>
                </a:pPr>
                <a:endParaRPr lang="en-US" sz="2800" dirty="0"/>
              </a:p>
              <a:p>
                <a:pPr>
                  <a:lnSpc>
                    <a:spcPct val="82000"/>
                  </a:lnSpc>
                </a:pPr>
                <a:r>
                  <a:rPr lang="en-US" sz="2800" dirty="0"/>
                  <a:t>NAND:</a:t>
                </a:r>
              </a:p>
              <a:p>
                <a:pPr lvl="1">
                  <a:lnSpc>
                    <a:spcPct val="82000"/>
                  </a:lnSpc>
                  <a:buClr>
                    <a:schemeClr val="accent5">
                      <a:lumMod val="60000"/>
                      <a:lumOff val="40000"/>
                    </a:schemeClr>
                  </a:buClr>
                </a:pPr>
                <a:r>
                  <a:rPr lang="en-US" sz="2400" dirty="0"/>
                  <a:t>out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sz="2400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∙</m:t>
                        </m:r>
                        <m:r>
                          <a:rPr lang="en-US" sz="2400" dirty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sz="2400" dirty="0"/>
                  <a:t>   = !(a &amp; b)  = </a:t>
                </a:r>
                <a:r>
                  <a:rPr lang="en-US" sz="2400" dirty="0">
                    <a:sym typeface="Symbol" pitchFamily="18" charset="2"/>
                  </a:rPr>
                  <a:t> (</a:t>
                </a:r>
                <a:r>
                  <a:rPr lang="en-US" sz="2400" dirty="0"/>
                  <a:t>a </a:t>
                </a:r>
                <a:r>
                  <a:rPr lang="en-US" sz="2400" dirty="0">
                    <a:sym typeface="Symbol" pitchFamily="18" charset="2"/>
                  </a:rPr>
                  <a:t> </a:t>
                </a:r>
                <a:r>
                  <a:rPr lang="en-US" sz="2400" dirty="0"/>
                  <a:t>b)</a:t>
                </a:r>
              </a:p>
              <a:p>
                <a:pPr>
                  <a:lnSpc>
                    <a:spcPct val="82000"/>
                  </a:lnSpc>
                </a:pPr>
                <a:endParaRPr lang="en-US" sz="2800" dirty="0"/>
              </a:p>
              <a:p>
                <a:pPr>
                  <a:lnSpc>
                    <a:spcPct val="82000"/>
                  </a:lnSpc>
                </a:pPr>
                <a:r>
                  <a:rPr lang="en-US" sz="2800" dirty="0"/>
                  <a:t>NOR:</a:t>
                </a:r>
              </a:p>
              <a:p>
                <a:pPr lvl="1">
                  <a:lnSpc>
                    <a:spcPct val="82000"/>
                  </a:lnSpc>
                  <a:buClr>
                    <a:schemeClr val="accent5">
                      <a:lumMod val="60000"/>
                      <a:lumOff val="40000"/>
                    </a:schemeClr>
                  </a:buClr>
                </a:pPr>
                <a:r>
                  <a:rPr lang="en-US" sz="2400" dirty="0"/>
                  <a:t>out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a</m:t>
                        </m:r>
                        <m:r>
                          <a:rPr lang="en-US" sz="2400">
                            <a:latin typeface="Cambria Math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sz="2400" dirty="0"/>
                  <a:t> = !(a | b)  = </a:t>
                </a:r>
                <a:r>
                  <a:rPr lang="en-US" sz="2400" dirty="0">
                    <a:sym typeface="Symbol" pitchFamily="18" charset="2"/>
                  </a:rPr>
                  <a:t> (</a:t>
                </a:r>
                <a:r>
                  <a:rPr lang="en-US" sz="2400" dirty="0"/>
                  <a:t>a </a:t>
                </a:r>
                <a:r>
                  <a:rPr lang="en-US" sz="2400" dirty="0">
                    <a:sym typeface="Symbol" pitchFamily="18" charset="2"/>
                  </a:rPr>
                  <a:t></a:t>
                </a:r>
                <a:r>
                  <a:rPr lang="en-US" sz="2400" dirty="0"/>
                  <a:t> b)</a:t>
                </a:r>
                <a:endParaRPr lang="en-US" dirty="0"/>
              </a:p>
              <a:p>
                <a:pPr>
                  <a:lnSpc>
                    <a:spcPct val="82000"/>
                  </a:lnSpc>
                </a:pPr>
                <a:endParaRPr lang="en-US" sz="2800" dirty="0"/>
              </a:p>
              <a:p>
                <a:pPr>
                  <a:lnSpc>
                    <a:spcPct val="82000"/>
                  </a:lnSpc>
                </a:pPr>
                <a:r>
                  <a:rPr lang="en-US" sz="2800" dirty="0"/>
                  <a:t>XNOR: </a:t>
                </a:r>
              </a:p>
              <a:p>
                <a:pPr lvl="1">
                  <a:lnSpc>
                    <a:spcPct val="82000"/>
                  </a:lnSpc>
                  <a:buClr>
                    <a:schemeClr val="accent5">
                      <a:lumMod val="60000"/>
                      <a:lumOff val="40000"/>
                    </a:schemeClr>
                  </a:buClr>
                </a:pPr>
                <a:r>
                  <a:rPr lang="en-US" sz="2400" dirty="0"/>
                  <a:t>out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a</m:t>
                        </m:r>
                        <m:r>
                          <a:rPr lang="en-US" sz="2400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sym typeface="Symbol"/>
                          </a:rPr>
                          <m:t></m:t>
                        </m:r>
                        <m:r>
                          <a:rPr lang="en-US" sz="2400" dirty="0">
                            <a:latin typeface="Cambria Math"/>
                            <a:sym typeface="Symbol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latin typeface="Cambria Math"/>
                            <a:sym typeface="Symbol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sz="2400" dirty="0"/>
                  <a:t> = </a:t>
                </a:r>
                <a:r>
                  <a:rPr lang="en-US" sz="2400" dirty="0" err="1"/>
                  <a:t>ab</a:t>
                </a:r>
                <a:r>
                  <a:rPr lang="en-US" sz="2400" dirty="0"/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ab</m:t>
                        </m:r>
                      </m:e>
                    </m:acc>
                  </m:oMath>
                </a14:m>
                <a:endParaRPr lang="en-US" sz="2400" dirty="0"/>
              </a:p>
              <a:p>
                <a:pPr>
                  <a:lnSpc>
                    <a:spcPct val="82000"/>
                  </a:lnSpc>
                </a:pPr>
                <a:endParaRPr lang="en-US" sz="2800" dirty="0"/>
              </a:p>
              <a:p>
                <a:pPr>
                  <a:lnSpc>
                    <a:spcPct val="82000"/>
                  </a:lnSpc>
                </a:pPr>
                <a:endParaRPr lang="en-US" sz="2800" dirty="0"/>
              </a:p>
              <a:p>
                <a:pPr lvl="1">
                  <a:lnSpc>
                    <a:spcPct val="82000"/>
                  </a:lnSpc>
                </a:pPr>
                <a:endParaRPr lang="en-US" sz="2400" dirty="0"/>
              </a:p>
              <a:p>
                <a:pPr lvl="1">
                  <a:lnSpc>
                    <a:spcPct val="82000"/>
                  </a:lnSpc>
                </a:pPr>
                <a:endParaRPr lang="en-US" sz="2400" dirty="0"/>
              </a:p>
              <a:p>
                <a:pPr lvl="1">
                  <a:lnSpc>
                    <a:spcPct val="82000"/>
                  </a:lnSpc>
                  <a:buClr>
                    <a:schemeClr val="bg2"/>
                  </a:buClr>
                </a:pPr>
                <a:r>
                  <a:rPr lang="en-US" sz="2400" dirty="0">
                    <a:solidFill>
                      <a:schemeClr val="bg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100" y="838200"/>
                <a:ext cx="5219700" cy="6019800"/>
              </a:xfrm>
              <a:prstGeom prst="rect">
                <a:avLst/>
              </a:prstGeom>
              <a:blipFill rotWithShape="1">
                <a:blip r:embed="rId4"/>
                <a:stretch>
                  <a:fillRect l="-2453" b="-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2971800" y="838200"/>
            <a:ext cx="1066800" cy="4495800"/>
          </a:xfrm>
          <a:prstGeom prst="ellipse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086600" y="1828800"/>
            <a:ext cx="1066800" cy="3352800"/>
          </a:xfrm>
          <a:prstGeom prst="ellipse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0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Identities</a:t>
            </a:r>
            <a:endParaRPr lang="en-US" dirty="0"/>
          </a:p>
        </p:txBody>
      </p:sp>
      <p:sp>
        <p:nvSpPr>
          <p:cNvPr id="7" name="Rectangle 2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64473" y="1445941"/>
            <a:ext cx="8610600" cy="6248400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/>
          <a:p>
            <a:pPr marL="341313" indent="-341313">
              <a:lnSpc>
                <a:spcPct val="82000"/>
              </a:lnSpc>
              <a:spcBef>
                <a:spcPts val="700"/>
              </a:spcBef>
              <a:buClr>
                <a:srgbClr val="FFFF66"/>
              </a:buClr>
              <a:buSzPct val="8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800" dirty="0">
                <a:latin typeface="Calibri" pitchFamily="34" charset="0"/>
                <a:cs typeface="Arial" pitchFamily="34" charset="0"/>
              </a:rPr>
              <a:t>Identities useful for manipulating logic equations</a:t>
            </a:r>
          </a:p>
          <a:p>
            <a:pPr marL="741363" lvl="1" indent="-284163">
              <a:lnSpc>
                <a:spcPct val="82000"/>
              </a:lnSpc>
              <a:spcBef>
                <a:spcPts val="600"/>
              </a:spcBef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>
                <a:latin typeface="Calibri" pitchFamily="34" charset="0"/>
                <a:cs typeface="Arial" pitchFamily="34" charset="0"/>
              </a:rPr>
              <a:t>For optimization &amp; ease of implementation</a:t>
            </a:r>
          </a:p>
          <a:p>
            <a:pPr marL="741363" lvl="1" indent="-284163">
              <a:lnSpc>
                <a:spcPct val="82000"/>
              </a:lnSpc>
              <a:spcBef>
                <a:spcPts val="600"/>
              </a:spcBef>
              <a:buClr>
                <a:schemeClr val="accent5">
                  <a:lumMod val="60000"/>
                  <a:lumOff val="40000"/>
                </a:schemeClr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00" dirty="0">
              <a:latin typeface="Calibri" pitchFamily="34" charset="0"/>
              <a:cs typeface="Arial" pitchFamily="34" charset="0"/>
            </a:endParaRPr>
          </a:p>
          <a:p>
            <a:pPr marL="741363" lvl="1" indent="-284163">
              <a:lnSpc>
                <a:spcPct val="82000"/>
              </a:lnSpc>
              <a:spcBef>
                <a:spcPts val="600"/>
              </a:spcBef>
              <a:buClr>
                <a:srgbClr val="FFFF6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200" dirty="0">
                <a:latin typeface="Calibri" pitchFamily="34" charset="0"/>
                <a:cs typeface="Arial" pitchFamily="34" charset="0"/>
              </a:rPr>
              <a:t>a + 0 = </a:t>
            </a:r>
          </a:p>
          <a:p>
            <a:pPr marL="741363" lvl="1" indent="-284163">
              <a:lnSpc>
                <a:spcPct val="82000"/>
              </a:lnSpc>
              <a:spcBef>
                <a:spcPts val="600"/>
              </a:spcBef>
              <a:buClr>
                <a:srgbClr val="FFFF6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200" dirty="0">
                <a:latin typeface="Calibri" pitchFamily="34" charset="0"/>
                <a:cs typeface="Arial" pitchFamily="34" charset="0"/>
              </a:rPr>
              <a:t>a + 1 = </a:t>
            </a:r>
          </a:p>
          <a:p>
            <a:pPr marL="741363" lvl="1" indent="-284163">
              <a:lnSpc>
                <a:spcPct val="82000"/>
              </a:lnSpc>
              <a:spcBef>
                <a:spcPts val="600"/>
              </a:spcBef>
              <a:buClr>
                <a:srgbClr val="FFFF6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200" dirty="0">
                <a:latin typeface="Calibri" pitchFamily="34" charset="0"/>
                <a:cs typeface="Arial" pitchFamily="34" charset="0"/>
              </a:rPr>
              <a:t>a + ā = </a:t>
            </a:r>
          </a:p>
          <a:p>
            <a:pPr marL="741363" lvl="1" indent="-284163">
              <a:lnSpc>
                <a:spcPct val="82000"/>
              </a:lnSpc>
              <a:spcBef>
                <a:spcPts val="600"/>
              </a:spcBef>
              <a:buClr>
                <a:srgbClr val="FFFF6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3200" dirty="0">
              <a:latin typeface="Calibri" pitchFamily="34" charset="0"/>
              <a:cs typeface="Arial" pitchFamily="34" charset="0"/>
            </a:endParaRPr>
          </a:p>
          <a:p>
            <a:pPr marL="741363" lvl="1" indent="-284163">
              <a:lnSpc>
                <a:spcPct val="82000"/>
              </a:lnSpc>
              <a:spcBef>
                <a:spcPts val="600"/>
              </a:spcBef>
              <a:buClr>
                <a:srgbClr val="FFFF6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3200" dirty="0">
              <a:latin typeface="Calibri" pitchFamily="34" charset="0"/>
              <a:cs typeface="Arial" pitchFamily="34" charset="0"/>
            </a:endParaRPr>
          </a:p>
          <a:p>
            <a:pPr marL="741363" lvl="1" indent="-284163">
              <a:lnSpc>
                <a:spcPct val="82000"/>
              </a:lnSpc>
              <a:spcBef>
                <a:spcPts val="600"/>
              </a:spcBef>
              <a:buClr>
                <a:srgbClr val="FFFF6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200" dirty="0">
                <a:latin typeface="Calibri" pitchFamily="34" charset="0"/>
                <a:cs typeface="Arial" pitchFamily="34" charset="0"/>
              </a:rPr>
              <a:t>a </a:t>
            </a:r>
            <a:r>
              <a:rPr lang="en-US" sz="3200" dirty="0"/>
              <a:t>∙ </a:t>
            </a:r>
            <a:r>
              <a:rPr lang="en-US" sz="3200" dirty="0">
                <a:latin typeface="Calibri" pitchFamily="34" charset="0"/>
                <a:cs typeface="Arial" pitchFamily="34" charset="0"/>
              </a:rPr>
              <a:t>0  = </a:t>
            </a:r>
          </a:p>
          <a:p>
            <a:pPr marL="741363" lvl="1" indent="-284163">
              <a:lnSpc>
                <a:spcPct val="82000"/>
              </a:lnSpc>
              <a:spcBef>
                <a:spcPts val="600"/>
              </a:spcBef>
              <a:buClr>
                <a:srgbClr val="FFFF6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200" dirty="0">
                <a:latin typeface="Calibri" pitchFamily="34" charset="0"/>
                <a:cs typeface="Arial" pitchFamily="34" charset="0"/>
              </a:rPr>
              <a:t>a </a:t>
            </a:r>
            <a:r>
              <a:rPr lang="en-US" sz="3200" dirty="0"/>
              <a:t>∙ </a:t>
            </a:r>
            <a:r>
              <a:rPr lang="en-US" sz="3200" dirty="0">
                <a:latin typeface="Calibri" pitchFamily="34" charset="0"/>
                <a:cs typeface="Arial" pitchFamily="34" charset="0"/>
              </a:rPr>
              <a:t>1  = </a:t>
            </a:r>
          </a:p>
          <a:p>
            <a:pPr marL="741363" lvl="1" indent="-284163">
              <a:lnSpc>
                <a:spcPct val="82000"/>
              </a:lnSpc>
              <a:spcBef>
                <a:spcPts val="600"/>
              </a:spcBef>
              <a:buClr>
                <a:srgbClr val="FFFF6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200" dirty="0">
                <a:latin typeface="Calibri" pitchFamily="34" charset="0"/>
                <a:cs typeface="Arial" pitchFamily="34" charset="0"/>
              </a:rPr>
              <a:t>a </a:t>
            </a:r>
            <a:r>
              <a:rPr lang="en-US" sz="3200" dirty="0"/>
              <a:t>∙ </a:t>
            </a:r>
            <a:r>
              <a:rPr lang="en-US" sz="3200" dirty="0">
                <a:latin typeface="Calibri" pitchFamily="34" charset="0"/>
                <a:cs typeface="Arial" pitchFamily="34" charset="0"/>
              </a:rPr>
              <a:t>ā  =  </a:t>
            </a:r>
          </a:p>
        </p:txBody>
      </p:sp>
    </p:spTree>
    <p:extLst>
      <p:ext uri="{BB962C8B-B14F-4D97-AF65-F5344CB8AC3E}">
        <p14:creationId xmlns:p14="http://schemas.microsoft.com/office/powerpoint/2010/main" val="27282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66950" y="97631"/>
            <a:ext cx="9029700" cy="850108"/>
          </a:xfrm>
        </p:spPr>
        <p:txBody>
          <a:bodyPr>
            <a:normAutofit/>
          </a:bodyPr>
          <a:lstStyle/>
          <a:p>
            <a:r>
              <a:rPr lang="en-US" dirty="0" smtClean="0"/>
              <a:t>Identities</a:t>
            </a:r>
            <a:endParaRPr lang="en-US" dirty="0"/>
          </a:p>
        </p:txBody>
      </p:sp>
      <p:sp>
        <p:nvSpPr>
          <p:cNvPr id="7" name="Rectangle 2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524000" y="1093787"/>
            <a:ext cx="8610600" cy="6248400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/>
          <a:p>
            <a:pPr marL="341313" indent="-341313">
              <a:lnSpc>
                <a:spcPct val="82000"/>
              </a:lnSpc>
              <a:spcBef>
                <a:spcPts val="700"/>
              </a:spcBef>
              <a:buClr>
                <a:srgbClr val="FFFF66"/>
              </a:buClr>
              <a:buSzPct val="8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800" dirty="0">
                <a:latin typeface="Calibri" pitchFamily="34" charset="0"/>
                <a:cs typeface="Arial" pitchFamily="34" charset="0"/>
              </a:rPr>
              <a:t>Identities useful for manipulating logic equations</a:t>
            </a:r>
          </a:p>
          <a:p>
            <a:pPr marL="741363" lvl="1" indent="-284163">
              <a:lnSpc>
                <a:spcPct val="82000"/>
              </a:lnSpc>
              <a:spcBef>
                <a:spcPts val="600"/>
              </a:spcBef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>
                <a:latin typeface="Calibri" pitchFamily="34" charset="0"/>
                <a:cs typeface="Arial" pitchFamily="34" charset="0"/>
              </a:rPr>
              <a:t>For optimization &amp; ease of implementation</a:t>
            </a:r>
          </a:p>
          <a:p>
            <a:pPr marL="741363" lvl="1" indent="-284163">
              <a:lnSpc>
                <a:spcPct val="82000"/>
              </a:lnSpc>
              <a:spcBef>
                <a:spcPts val="600"/>
              </a:spcBef>
              <a:buClr>
                <a:srgbClr val="FFFF6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00" dirty="0">
              <a:latin typeface="Calibri" pitchFamily="34" charset="0"/>
              <a:cs typeface="Arial" pitchFamily="34" charset="0"/>
            </a:endParaRPr>
          </a:p>
          <a:p>
            <a:pPr marL="741363" lvl="1" indent="-284163">
              <a:lnSpc>
                <a:spcPct val="82000"/>
              </a:lnSpc>
              <a:spcBef>
                <a:spcPts val="600"/>
              </a:spcBef>
              <a:buClr>
                <a:srgbClr val="FFFF6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200" dirty="0">
                <a:latin typeface="Calibri" pitchFamily="34" charset="0"/>
                <a:cs typeface="Arial" pitchFamily="34" charset="0"/>
              </a:rPr>
              <a:t>a + 0 = </a:t>
            </a:r>
          </a:p>
          <a:p>
            <a:pPr marL="741363" lvl="1" indent="-284163">
              <a:lnSpc>
                <a:spcPct val="82000"/>
              </a:lnSpc>
              <a:spcBef>
                <a:spcPts val="600"/>
              </a:spcBef>
              <a:buClr>
                <a:srgbClr val="FFFF6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200" dirty="0">
                <a:latin typeface="Calibri" pitchFamily="34" charset="0"/>
                <a:cs typeface="Arial" pitchFamily="34" charset="0"/>
              </a:rPr>
              <a:t>a + 1 = </a:t>
            </a:r>
          </a:p>
          <a:p>
            <a:pPr marL="741363" lvl="1" indent="-284163">
              <a:lnSpc>
                <a:spcPct val="82000"/>
              </a:lnSpc>
              <a:spcBef>
                <a:spcPts val="600"/>
              </a:spcBef>
              <a:buClr>
                <a:srgbClr val="FFFF6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200" dirty="0">
                <a:latin typeface="Calibri" pitchFamily="34" charset="0"/>
                <a:cs typeface="Arial" pitchFamily="34" charset="0"/>
              </a:rPr>
              <a:t>a + ā = </a:t>
            </a:r>
          </a:p>
          <a:p>
            <a:pPr marL="741363" lvl="1" indent="-284163">
              <a:lnSpc>
                <a:spcPct val="82000"/>
              </a:lnSpc>
              <a:spcBef>
                <a:spcPts val="600"/>
              </a:spcBef>
              <a:buClr>
                <a:srgbClr val="FFFF6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3200" dirty="0">
              <a:latin typeface="Calibri" pitchFamily="34" charset="0"/>
              <a:cs typeface="Arial" pitchFamily="34" charset="0"/>
            </a:endParaRPr>
          </a:p>
          <a:p>
            <a:pPr marL="741363" lvl="1" indent="-284163">
              <a:lnSpc>
                <a:spcPct val="82000"/>
              </a:lnSpc>
              <a:spcBef>
                <a:spcPts val="600"/>
              </a:spcBef>
              <a:buClr>
                <a:srgbClr val="FFFF6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3200" dirty="0">
              <a:latin typeface="Calibri" pitchFamily="34" charset="0"/>
              <a:cs typeface="Arial" pitchFamily="34" charset="0"/>
            </a:endParaRPr>
          </a:p>
          <a:p>
            <a:pPr marL="741363" lvl="1" indent="-284163">
              <a:lnSpc>
                <a:spcPct val="82000"/>
              </a:lnSpc>
              <a:spcBef>
                <a:spcPts val="600"/>
              </a:spcBef>
              <a:buClr>
                <a:srgbClr val="FFFF6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200" dirty="0">
                <a:latin typeface="Calibri" pitchFamily="34" charset="0"/>
                <a:cs typeface="Arial" pitchFamily="34" charset="0"/>
              </a:rPr>
              <a:t>a </a:t>
            </a:r>
            <a:r>
              <a:rPr lang="en-US" sz="3200" dirty="0"/>
              <a:t>∙ </a:t>
            </a:r>
            <a:r>
              <a:rPr lang="en-US" sz="3200" dirty="0">
                <a:latin typeface="Calibri" pitchFamily="34" charset="0"/>
                <a:cs typeface="Arial" pitchFamily="34" charset="0"/>
              </a:rPr>
              <a:t>0  = </a:t>
            </a:r>
          </a:p>
          <a:p>
            <a:pPr marL="741363" lvl="1" indent="-284163">
              <a:lnSpc>
                <a:spcPct val="82000"/>
              </a:lnSpc>
              <a:spcBef>
                <a:spcPts val="600"/>
              </a:spcBef>
              <a:buClr>
                <a:srgbClr val="FFFF6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200" dirty="0">
                <a:latin typeface="Calibri" pitchFamily="34" charset="0"/>
                <a:cs typeface="Arial" pitchFamily="34" charset="0"/>
              </a:rPr>
              <a:t>a </a:t>
            </a:r>
            <a:r>
              <a:rPr lang="en-US" sz="3200" dirty="0"/>
              <a:t>∙ </a:t>
            </a:r>
            <a:r>
              <a:rPr lang="en-US" sz="3200" dirty="0">
                <a:latin typeface="Calibri" pitchFamily="34" charset="0"/>
                <a:cs typeface="Arial" pitchFamily="34" charset="0"/>
              </a:rPr>
              <a:t>1  = </a:t>
            </a:r>
          </a:p>
          <a:p>
            <a:pPr marL="741363" lvl="1" indent="-284163">
              <a:lnSpc>
                <a:spcPct val="82000"/>
              </a:lnSpc>
              <a:spcBef>
                <a:spcPts val="600"/>
              </a:spcBef>
              <a:buClr>
                <a:srgbClr val="FFFF6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200" dirty="0">
                <a:latin typeface="Calibri" pitchFamily="34" charset="0"/>
                <a:cs typeface="Arial" pitchFamily="34" charset="0"/>
              </a:rPr>
              <a:t>a </a:t>
            </a:r>
            <a:r>
              <a:rPr lang="en-US" sz="3200" dirty="0"/>
              <a:t>∙ </a:t>
            </a:r>
            <a:r>
              <a:rPr lang="en-US" sz="3200" dirty="0">
                <a:latin typeface="Calibri" pitchFamily="34" charset="0"/>
                <a:cs typeface="Arial" pitchFamily="34" charset="0"/>
              </a:rPr>
              <a:t>ā  =  </a:t>
            </a:r>
          </a:p>
        </p:txBody>
      </p:sp>
      <p:sp>
        <p:nvSpPr>
          <p:cNvPr id="23" name="Rectangle 2"/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2872256" y="2008187"/>
            <a:ext cx="2590800" cy="5334000"/>
          </a:xfrm>
          <a:prstGeom prst="rect">
            <a:avLst/>
          </a:prstGeom>
          <a:ln/>
        </p:spPr>
        <p:txBody>
          <a:bodyPr vert="horz" lIns="91440" tIns="45720" rIns="91440" bIns="45720" rtlCol="0">
            <a:noAutofit/>
          </a:bodyPr>
          <a:lstStyle/>
          <a:p>
            <a:pPr marL="804863" lvl="1" indent="-284163">
              <a:lnSpc>
                <a:spcPct val="82000"/>
              </a:lnSpc>
              <a:spcBef>
                <a:spcPts val="600"/>
              </a:spcBef>
              <a:buClr>
                <a:srgbClr val="FFFF6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200" dirty="0">
                <a:latin typeface="Calibri" pitchFamily="34" charset="0"/>
                <a:cs typeface="Arial" pitchFamily="34" charset="0"/>
              </a:rPr>
              <a:t> </a:t>
            </a:r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itchFamily="34" charset="0"/>
                <a:cs typeface="Arial" pitchFamily="34" charset="0"/>
              </a:rPr>
              <a:t>a</a:t>
            </a:r>
          </a:p>
          <a:p>
            <a:pPr marL="804863" lvl="1" indent="-284163">
              <a:lnSpc>
                <a:spcPct val="82000"/>
              </a:lnSpc>
              <a:spcBef>
                <a:spcPts val="600"/>
              </a:spcBef>
              <a:buClr>
                <a:srgbClr val="FFFF6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itchFamily="34" charset="0"/>
                <a:cs typeface="Arial" pitchFamily="34" charset="0"/>
              </a:rPr>
              <a:t> 1</a:t>
            </a:r>
          </a:p>
          <a:p>
            <a:pPr marL="804863" lvl="1" indent="-284163">
              <a:lnSpc>
                <a:spcPct val="82000"/>
              </a:lnSpc>
              <a:spcBef>
                <a:spcPts val="600"/>
              </a:spcBef>
              <a:buClr>
                <a:srgbClr val="FFFF6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itchFamily="34" charset="0"/>
                <a:cs typeface="Arial" pitchFamily="34" charset="0"/>
              </a:rPr>
              <a:t> 1</a:t>
            </a:r>
          </a:p>
          <a:p>
            <a:pPr marL="465138" lvl="1" indent="-284163">
              <a:lnSpc>
                <a:spcPct val="82000"/>
              </a:lnSpc>
              <a:spcBef>
                <a:spcPts val="600"/>
              </a:spcBef>
              <a:buClr>
                <a:srgbClr val="FFFF6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200" dirty="0">
                <a:solidFill>
                  <a:schemeClr val="accent1"/>
                </a:solidFill>
                <a:latin typeface="Calibri" pitchFamily="34" charset="0"/>
                <a:cs typeface="Arial" pitchFamily="34" charset="0"/>
              </a:rPr>
              <a:t>     </a:t>
            </a:r>
          </a:p>
          <a:p>
            <a:pPr marL="465138" lvl="1" indent="-284163">
              <a:lnSpc>
                <a:spcPct val="82000"/>
              </a:lnSpc>
              <a:spcBef>
                <a:spcPts val="600"/>
              </a:spcBef>
              <a:buClr>
                <a:srgbClr val="FFFF6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3200" dirty="0">
              <a:solidFill>
                <a:schemeClr val="accent1"/>
              </a:solidFill>
              <a:latin typeface="Calibri" pitchFamily="34" charset="0"/>
              <a:cs typeface="Arial" pitchFamily="34" charset="0"/>
            </a:endParaRPr>
          </a:p>
          <a:p>
            <a:pPr marL="465138" lvl="1" indent="-284163">
              <a:lnSpc>
                <a:spcPct val="82000"/>
              </a:lnSpc>
              <a:spcBef>
                <a:spcPts val="600"/>
              </a:spcBef>
              <a:buClr>
                <a:srgbClr val="FFFF6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200" dirty="0">
                <a:solidFill>
                  <a:schemeClr val="accent1"/>
                </a:solidFill>
                <a:latin typeface="Calibri" pitchFamily="34" charset="0"/>
                <a:cs typeface="Arial" pitchFamily="34" charset="0"/>
              </a:rPr>
              <a:t>     </a:t>
            </a:r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itchFamily="34" charset="0"/>
                <a:cs typeface="Arial" pitchFamily="34" charset="0"/>
              </a:rPr>
              <a:t>0</a:t>
            </a:r>
          </a:p>
          <a:p>
            <a:pPr marL="465138" lvl="1" indent="-284163">
              <a:lnSpc>
                <a:spcPct val="82000"/>
              </a:lnSpc>
              <a:spcBef>
                <a:spcPts val="600"/>
              </a:spcBef>
              <a:buClr>
                <a:srgbClr val="FFFF6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200" dirty="0">
                <a:solidFill>
                  <a:schemeClr val="accent1"/>
                </a:solidFill>
                <a:latin typeface="Calibri" pitchFamily="34" charset="0"/>
                <a:cs typeface="Arial" pitchFamily="34" charset="0"/>
              </a:rPr>
              <a:t>     </a:t>
            </a:r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itchFamily="34" charset="0"/>
                <a:cs typeface="Arial" pitchFamily="34" charset="0"/>
              </a:rPr>
              <a:t>a</a:t>
            </a:r>
          </a:p>
          <a:p>
            <a:pPr marL="465138" lvl="1" indent="-284163">
              <a:lnSpc>
                <a:spcPct val="82000"/>
              </a:lnSpc>
              <a:spcBef>
                <a:spcPts val="600"/>
              </a:spcBef>
              <a:buClr>
                <a:srgbClr val="FFFF6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200" dirty="0">
                <a:solidFill>
                  <a:schemeClr val="accent1"/>
                </a:solidFill>
                <a:latin typeface="Calibri" pitchFamily="34" charset="0"/>
                <a:cs typeface="Arial" pitchFamily="34" charset="0"/>
              </a:rPr>
              <a:t>     </a:t>
            </a:r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itchFamily="34" charset="0"/>
                <a:cs typeface="Arial" pitchFamily="34" charset="0"/>
              </a:rPr>
              <a:t>0</a:t>
            </a:r>
          </a:p>
          <a:p>
            <a:pPr marL="1028700" lvl="1" indent="-284163">
              <a:lnSpc>
                <a:spcPct val="82000"/>
              </a:lnSpc>
              <a:spcBef>
                <a:spcPts val="600"/>
              </a:spcBef>
              <a:buClr>
                <a:srgbClr val="FFFF6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3200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50" name="Line 5"/>
          <p:cNvSpPr>
            <a:spLocks noChangeShapeType="1"/>
          </p:cNvSpPr>
          <p:nvPr/>
        </p:nvSpPr>
        <p:spPr bwMode="auto">
          <a:xfrm>
            <a:off x="5715000" y="3514725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Oval 6"/>
          <p:cNvSpPr>
            <a:spLocks noChangeArrowheads="1"/>
          </p:cNvSpPr>
          <p:nvPr/>
        </p:nvSpPr>
        <p:spPr bwMode="auto">
          <a:xfrm>
            <a:off x="6477000" y="332581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7"/>
          <p:cNvSpPr>
            <a:spLocks noChangeShapeType="1"/>
          </p:cNvSpPr>
          <p:nvPr/>
        </p:nvSpPr>
        <p:spPr bwMode="auto">
          <a:xfrm>
            <a:off x="8001000" y="3514725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Oval 8"/>
          <p:cNvSpPr>
            <a:spLocks noChangeArrowheads="1"/>
          </p:cNvSpPr>
          <p:nvPr/>
        </p:nvSpPr>
        <p:spPr bwMode="auto">
          <a:xfrm>
            <a:off x="7620000" y="332581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9"/>
          <p:cNvSpPr>
            <a:spLocks noChangeShapeType="1"/>
          </p:cNvSpPr>
          <p:nvPr/>
        </p:nvSpPr>
        <p:spPr bwMode="auto">
          <a:xfrm flipV="1">
            <a:off x="6867525" y="2895600"/>
            <a:ext cx="9144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Line 11"/>
          <p:cNvSpPr>
            <a:spLocks noChangeShapeType="1"/>
          </p:cNvSpPr>
          <p:nvPr/>
        </p:nvSpPr>
        <p:spPr bwMode="auto">
          <a:xfrm>
            <a:off x="5715000" y="2371725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Oval 12"/>
          <p:cNvSpPr>
            <a:spLocks noChangeArrowheads="1"/>
          </p:cNvSpPr>
          <p:nvPr/>
        </p:nvSpPr>
        <p:spPr bwMode="auto">
          <a:xfrm>
            <a:off x="6477000" y="218281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13"/>
          <p:cNvSpPr>
            <a:spLocks noChangeShapeType="1"/>
          </p:cNvSpPr>
          <p:nvPr/>
        </p:nvSpPr>
        <p:spPr bwMode="auto">
          <a:xfrm>
            <a:off x="8001000" y="2371725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Oval 14"/>
          <p:cNvSpPr>
            <a:spLocks noChangeArrowheads="1"/>
          </p:cNvSpPr>
          <p:nvPr/>
        </p:nvSpPr>
        <p:spPr bwMode="auto">
          <a:xfrm>
            <a:off x="7620000" y="218281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15"/>
          <p:cNvSpPr>
            <a:spLocks noChangeShapeType="1"/>
          </p:cNvSpPr>
          <p:nvPr/>
        </p:nvSpPr>
        <p:spPr bwMode="auto">
          <a:xfrm flipV="1">
            <a:off x="6867525" y="1752600"/>
            <a:ext cx="9144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Line 28"/>
          <p:cNvSpPr>
            <a:spLocks noChangeShapeType="1"/>
          </p:cNvSpPr>
          <p:nvPr/>
        </p:nvSpPr>
        <p:spPr bwMode="auto">
          <a:xfrm flipV="1">
            <a:off x="5715000" y="1981200"/>
            <a:ext cx="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Litebulb"/>
          <p:cNvSpPr>
            <a:spLocks noEditPoints="1" noChangeArrowheads="1"/>
          </p:cNvSpPr>
          <p:nvPr/>
        </p:nvSpPr>
        <p:spPr bwMode="auto">
          <a:xfrm>
            <a:off x="8991600" y="1371601"/>
            <a:ext cx="1004888" cy="1471613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7782 h 21600"/>
              <a:gd name="T4" fmla="*/ 0 w 21600"/>
              <a:gd name="T5" fmla="*/ 7782 h 21600"/>
              <a:gd name="T6" fmla="*/ 10800 w 21600"/>
              <a:gd name="T7" fmla="*/ 21600 h 21600"/>
              <a:gd name="T8" fmla="*/ 3556 w 21600"/>
              <a:gd name="T9" fmla="*/ 2188 h 21600"/>
              <a:gd name="T10" fmla="*/ 18277 w 21600"/>
              <a:gd name="T11" fmla="*/ 9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" name="Line 31"/>
          <p:cNvSpPr>
            <a:spLocks noChangeShapeType="1"/>
          </p:cNvSpPr>
          <p:nvPr/>
        </p:nvSpPr>
        <p:spPr bwMode="auto">
          <a:xfrm>
            <a:off x="8763000" y="2362200"/>
            <a:ext cx="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Line 32"/>
          <p:cNvSpPr>
            <a:spLocks noChangeShapeType="1"/>
          </p:cNvSpPr>
          <p:nvPr/>
        </p:nvSpPr>
        <p:spPr bwMode="auto">
          <a:xfrm>
            <a:off x="8763000" y="37338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Line 33"/>
          <p:cNvSpPr>
            <a:spLocks noChangeShapeType="1"/>
          </p:cNvSpPr>
          <p:nvPr/>
        </p:nvSpPr>
        <p:spPr bwMode="auto">
          <a:xfrm flipV="1">
            <a:off x="9525000" y="28956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Line 34"/>
          <p:cNvSpPr>
            <a:spLocks noChangeShapeType="1"/>
          </p:cNvSpPr>
          <p:nvPr/>
        </p:nvSpPr>
        <p:spPr bwMode="auto">
          <a:xfrm flipH="1" flipV="1">
            <a:off x="9677400" y="25908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5943600" y="1905000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943600" y="3058180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70" name="Line 15"/>
          <p:cNvSpPr>
            <a:spLocks noChangeShapeType="1"/>
          </p:cNvSpPr>
          <p:nvPr/>
        </p:nvSpPr>
        <p:spPr bwMode="auto">
          <a:xfrm flipV="1">
            <a:off x="6858000" y="23622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Line 15"/>
          <p:cNvSpPr>
            <a:spLocks noChangeShapeType="1"/>
          </p:cNvSpPr>
          <p:nvPr/>
        </p:nvSpPr>
        <p:spPr bwMode="auto">
          <a:xfrm flipV="1">
            <a:off x="6858000" y="35052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Line 15"/>
          <p:cNvSpPr>
            <a:spLocks noChangeShapeType="1"/>
          </p:cNvSpPr>
          <p:nvPr/>
        </p:nvSpPr>
        <p:spPr bwMode="auto">
          <a:xfrm flipV="1">
            <a:off x="6858000" y="2362200"/>
            <a:ext cx="762000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Line 15"/>
          <p:cNvSpPr>
            <a:spLocks noChangeShapeType="1"/>
          </p:cNvSpPr>
          <p:nvPr/>
        </p:nvSpPr>
        <p:spPr bwMode="auto">
          <a:xfrm flipV="1">
            <a:off x="6858000" y="3505200"/>
            <a:ext cx="762000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4" name="Group 73"/>
          <p:cNvGrpSpPr/>
          <p:nvPr/>
        </p:nvGrpSpPr>
        <p:grpSpPr>
          <a:xfrm>
            <a:off x="8686800" y="1066800"/>
            <a:ext cx="1600200" cy="1127124"/>
            <a:chOff x="3505200" y="3521076"/>
            <a:chExt cx="1600200" cy="1127124"/>
          </a:xfrm>
        </p:grpSpPr>
        <p:cxnSp>
          <p:nvCxnSpPr>
            <p:cNvPr id="75" name="Straight Connector 74"/>
            <p:cNvCxnSpPr/>
            <p:nvPr/>
          </p:nvCxnSpPr>
          <p:spPr>
            <a:xfrm flipV="1">
              <a:off x="4312444" y="3521076"/>
              <a:ext cx="0" cy="28892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4572000" y="3597276"/>
              <a:ext cx="242888" cy="28892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 flipV="1">
              <a:off x="3810000" y="3597276"/>
              <a:ext cx="228600" cy="273048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 flipV="1">
              <a:off x="3505200" y="3970338"/>
              <a:ext cx="304800" cy="144462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4800600" y="3870324"/>
              <a:ext cx="304800" cy="16827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3505200" y="4359276"/>
              <a:ext cx="304800" cy="18653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 flipV="1">
              <a:off x="4814888" y="4359276"/>
              <a:ext cx="290512" cy="28892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Line 17"/>
          <p:cNvSpPr>
            <a:spLocks noChangeShapeType="1"/>
          </p:cNvSpPr>
          <p:nvPr/>
        </p:nvSpPr>
        <p:spPr bwMode="auto">
          <a:xfrm>
            <a:off x="5638800" y="6437312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Oval 18"/>
          <p:cNvSpPr>
            <a:spLocks noChangeArrowheads="1"/>
          </p:cNvSpPr>
          <p:nvPr/>
        </p:nvSpPr>
        <p:spPr bwMode="auto">
          <a:xfrm>
            <a:off x="6400800" y="62484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Line 19"/>
          <p:cNvSpPr>
            <a:spLocks noChangeShapeType="1"/>
          </p:cNvSpPr>
          <p:nvPr/>
        </p:nvSpPr>
        <p:spPr bwMode="auto">
          <a:xfrm>
            <a:off x="7924800" y="6437312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Oval 20"/>
          <p:cNvSpPr>
            <a:spLocks noChangeArrowheads="1"/>
          </p:cNvSpPr>
          <p:nvPr/>
        </p:nvSpPr>
        <p:spPr bwMode="auto">
          <a:xfrm>
            <a:off x="7543800" y="62484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Line 21"/>
          <p:cNvSpPr>
            <a:spLocks noChangeShapeType="1"/>
          </p:cNvSpPr>
          <p:nvPr/>
        </p:nvSpPr>
        <p:spPr bwMode="auto">
          <a:xfrm flipV="1">
            <a:off x="6791325" y="5818187"/>
            <a:ext cx="9144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Line 23"/>
          <p:cNvSpPr>
            <a:spLocks noChangeShapeType="1"/>
          </p:cNvSpPr>
          <p:nvPr/>
        </p:nvSpPr>
        <p:spPr bwMode="auto">
          <a:xfrm>
            <a:off x="5638800" y="5370512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" name="Oval 24"/>
          <p:cNvSpPr>
            <a:spLocks noChangeArrowheads="1"/>
          </p:cNvSpPr>
          <p:nvPr/>
        </p:nvSpPr>
        <p:spPr bwMode="auto">
          <a:xfrm>
            <a:off x="6400800" y="518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Line 25"/>
          <p:cNvSpPr>
            <a:spLocks noChangeShapeType="1"/>
          </p:cNvSpPr>
          <p:nvPr/>
        </p:nvSpPr>
        <p:spPr bwMode="auto">
          <a:xfrm>
            <a:off x="7924800" y="5370512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" name="Oval 26"/>
          <p:cNvSpPr>
            <a:spLocks noChangeArrowheads="1"/>
          </p:cNvSpPr>
          <p:nvPr/>
        </p:nvSpPr>
        <p:spPr bwMode="auto">
          <a:xfrm>
            <a:off x="7543800" y="518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Line 27"/>
          <p:cNvSpPr>
            <a:spLocks noChangeShapeType="1"/>
          </p:cNvSpPr>
          <p:nvPr/>
        </p:nvSpPr>
        <p:spPr bwMode="auto">
          <a:xfrm flipV="1">
            <a:off x="6791325" y="4751387"/>
            <a:ext cx="9144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" name="Line 36"/>
          <p:cNvSpPr>
            <a:spLocks noChangeShapeType="1"/>
          </p:cNvSpPr>
          <p:nvPr/>
        </p:nvSpPr>
        <p:spPr bwMode="auto">
          <a:xfrm>
            <a:off x="8686800" y="5360987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" name="Line 37"/>
          <p:cNvSpPr>
            <a:spLocks noChangeShapeType="1"/>
          </p:cNvSpPr>
          <p:nvPr/>
        </p:nvSpPr>
        <p:spPr bwMode="auto">
          <a:xfrm>
            <a:off x="8686800" y="6437312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" name="Line 38"/>
          <p:cNvSpPr>
            <a:spLocks noChangeShapeType="1"/>
          </p:cNvSpPr>
          <p:nvPr/>
        </p:nvSpPr>
        <p:spPr bwMode="auto">
          <a:xfrm flipV="1">
            <a:off x="9448800" y="5589587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" name="Line 39"/>
          <p:cNvSpPr>
            <a:spLocks noChangeShapeType="1"/>
          </p:cNvSpPr>
          <p:nvPr/>
        </p:nvSpPr>
        <p:spPr bwMode="auto">
          <a:xfrm flipH="1">
            <a:off x="5638800" y="5665787"/>
            <a:ext cx="3048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Line 40"/>
          <p:cNvSpPr>
            <a:spLocks noChangeShapeType="1"/>
          </p:cNvSpPr>
          <p:nvPr/>
        </p:nvSpPr>
        <p:spPr bwMode="auto">
          <a:xfrm flipH="1" flipV="1">
            <a:off x="5638800" y="5665787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" name="Litebulb"/>
          <p:cNvSpPr>
            <a:spLocks noEditPoints="1" noChangeArrowheads="1"/>
          </p:cNvSpPr>
          <p:nvPr/>
        </p:nvSpPr>
        <p:spPr bwMode="auto">
          <a:xfrm>
            <a:off x="8915400" y="4141788"/>
            <a:ext cx="1004888" cy="1471613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7782 h 21600"/>
              <a:gd name="T4" fmla="*/ 0 w 21600"/>
              <a:gd name="T5" fmla="*/ 7782 h 21600"/>
              <a:gd name="T6" fmla="*/ 10800 w 21600"/>
              <a:gd name="T7" fmla="*/ 21600 h 21600"/>
              <a:gd name="T8" fmla="*/ 3556 w 21600"/>
              <a:gd name="T9" fmla="*/ 2188 h 21600"/>
              <a:gd name="T10" fmla="*/ 18277 w 21600"/>
              <a:gd name="T11" fmla="*/ 9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" name="Line 42"/>
          <p:cNvSpPr>
            <a:spLocks noChangeShapeType="1"/>
          </p:cNvSpPr>
          <p:nvPr/>
        </p:nvSpPr>
        <p:spPr bwMode="auto">
          <a:xfrm flipH="1" flipV="1">
            <a:off x="9601200" y="5360987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5996456" y="4913967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008512" y="5980767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102" name="Line 27"/>
          <p:cNvSpPr>
            <a:spLocks noChangeShapeType="1"/>
          </p:cNvSpPr>
          <p:nvPr/>
        </p:nvSpPr>
        <p:spPr bwMode="auto">
          <a:xfrm flipV="1">
            <a:off x="6781800" y="5360987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Line 27"/>
          <p:cNvSpPr>
            <a:spLocks noChangeShapeType="1"/>
          </p:cNvSpPr>
          <p:nvPr/>
        </p:nvSpPr>
        <p:spPr bwMode="auto">
          <a:xfrm flipV="1">
            <a:off x="6781800" y="6427787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Line 27"/>
          <p:cNvSpPr>
            <a:spLocks noChangeShapeType="1"/>
          </p:cNvSpPr>
          <p:nvPr/>
        </p:nvSpPr>
        <p:spPr bwMode="auto">
          <a:xfrm flipV="1">
            <a:off x="6781800" y="5360987"/>
            <a:ext cx="762000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" name="Line 27"/>
          <p:cNvSpPr>
            <a:spLocks noChangeShapeType="1"/>
          </p:cNvSpPr>
          <p:nvPr/>
        </p:nvSpPr>
        <p:spPr bwMode="auto">
          <a:xfrm flipV="1">
            <a:off x="6781800" y="6427787"/>
            <a:ext cx="762000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6" name="Group 105"/>
          <p:cNvGrpSpPr/>
          <p:nvPr/>
        </p:nvGrpSpPr>
        <p:grpSpPr>
          <a:xfrm>
            <a:off x="8610600" y="3852863"/>
            <a:ext cx="1600200" cy="1127124"/>
            <a:chOff x="3505200" y="3521076"/>
            <a:chExt cx="1600200" cy="1127124"/>
          </a:xfrm>
        </p:grpSpPr>
        <p:cxnSp>
          <p:nvCxnSpPr>
            <p:cNvPr id="107" name="Straight Connector 106"/>
            <p:cNvCxnSpPr/>
            <p:nvPr/>
          </p:nvCxnSpPr>
          <p:spPr>
            <a:xfrm flipV="1">
              <a:off x="4312444" y="3521076"/>
              <a:ext cx="0" cy="28892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4572000" y="3597276"/>
              <a:ext cx="242888" cy="28892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 flipV="1">
              <a:off x="3810000" y="3597276"/>
              <a:ext cx="228600" cy="273048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H="1" flipV="1">
              <a:off x="3505200" y="3970338"/>
              <a:ext cx="304800" cy="144462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V="1">
              <a:off x="4800600" y="3870324"/>
              <a:ext cx="304800" cy="16827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V="1">
              <a:off x="3505200" y="4359276"/>
              <a:ext cx="304800" cy="18653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 flipV="1">
              <a:off x="4814888" y="4359276"/>
              <a:ext cx="290512" cy="28892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651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4" grpId="1" animBg="1"/>
      <p:bldP spid="59" grpId="0" animBg="1"/>
      <p:bldP spid="59" grpId="1" animBg="1"/>
      <p:bldP spid="59" grpId="2" animBg="1"/>
      <p:bldP spid="72" grpId="0" animBg="1"/>
      <p:bldP spid="72" grpId="1" animBg="1"/>
      <p:bldP spid="72" grpId="2" animBg="1"/>
      <p:bldP spid="73" grpId="0" animBg="1"/>
      <p:bldP spid="73" grpId="1" animBg="1"/>
      <p:bldP spid="86" grpId="0" animBg="1"/>
      <p:bldP spid="86" grpId="1" animBg="1"/>
      <p:bldP spid="91" grpId="0" animBg="1"/>
      <p:bldP spid="91" grpId="1" animBg="1"/>
      <p:bldP spid="91" grpId="2" animBg="1"/>
      <p:bldP spid="104" grpId="0" animBg="1"/>
      <p:bldP spid="104" grpId="1" animBg="1"/>
      <p:bldP spid="104" grpId="2" animBg="1"/>
      <p:bldP spid="105" grpId="0" animBg="1"/>
      <p:bldP spid="105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>
                <p:custDataLst>
                  <p:tags r:id="rId1"/>
                </p:custDataLst>
              </p:nvPr>
            </p:nvSpPr>
            <p:spPr>
              <a:xfrm>
                <a:off x="2109439" y="765716"/>
                <a:ext cx="8610600" cy="6248400"/>
              </a:xfrm>
              <a:prstGeom prst="rect">
                <a:avLst/>
              </a:prstGeom>
              <a:ln/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1313" indent="-341313">
                  <a:lnSpc>
                    <a:spcPct val="82000"/>
                  </a:lnSpc>
                  <a:spcBef>
                    <a:spcPts val="700"/>
                  </a:spcBef>
                  <a:buClr>
                    <a:srgbClr val="FFFF66"/>
                  </a:buClr>
                  <a:buSzPct val="80000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r>
                  <a:rPr lang="en-US" sz="2800" dirty="0">
                    <a:latin typeface="Calibri" pitchFamily="34" charset="0"/>
                    <a:cs typeface="Arial" pitchFamily="34" charset="0"/>
                  </a:rPr>
                  <a:t>Identities useful for manipulating logic equations</a:t>
                </a:r>
              </a:p>
              <a:p>
                <a:pPr marL="741363" lvl="1" indent="-284163">
                  <a:lnSpc>
                    <a:spcPct val="82000"/>
                  </a:lnSpc>
                  <a:spcBef>
                    <a:spcPts val="600"/>
                  </a:spcBef>
                  <a:buClr>
                    <a:schemeClr val="accent5">
                      <a:lumMod val="60000"/>
                      <a:lumOff val="40000"/>
                    </a:schemeClr>
                  </a:buClr>
                  <a:buFont typeface="Arial" pitchFamily="34" charset="0"/>
                  <a:buChar char="–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r>
                  <a:rPr lang="en-US" sz="2400" dirty="0">
                    <a:latin typeface="Calibri" pitchFamily="34" charset="0"/>
                    <a:cs typeface="Arial" pitchFamily="34" charset="0"/>
                  </a:rPr>
                  <a:t>For optimization &amp; ease of implementation</a:t>
                </a:r>
              </a:p>
              <a:p>
                <a:pPr marL="741363" lvl="1" indent="-284163">
                  <a:lnSpc>
                    <a:spcPct val="82000"/>
                  </a:lnSpc>
                  <a:spcBef>
                    <a:spcPts val="600"/>
                  </a:spcBef>
                  <a:buClr>
                    <a:srgbClr val="FFFF66"/>
                  </a:buClr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endParaRPr lang="en-US" sz="3200" dirty="0">
                  <a:latin typeface="Calibri" pitchFamily="34" charset="0"/>
                  <a:cs typeface="Arial" pitchFamily="34" charset="0"/>
                </a:endParaRPr>
              </a:p>
              <a:p>
                <a:pPr marL="741363" lvl="1" indent="-284163">
                  <a:lnSpc>
                    <a:spcPct val="82000"/>
                  </a:lnSpc>
                  <a:spcBef>
                    <a:spcPts val="600"/>
                  </a:spcBef>
                  <a:buClr>
                    <a:srgbClr val="FFFF66"/>
                  </a:buClr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accPr>
                      <m:e>
                        <m:r>
                          <a:rPr lang="en-US" sz="3200">
                            <a:latin typeface="Cambria Math"/>
                            <a:cs typeface="Arial" pitchFamily="34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  <a:cs typeface="Arial" pitchFamily="34" charset="0"/>
                          </a:rPr>
                          <m:t>a</m:t>
                        </m:r>
                        <m:r>
                          <a:rPr lang="en-US" sz="3200">
                            <a:latin typeface="Cambria Math"/>
                            <a:cs typeface="Arial" pitchFamily="34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  <a:cs typeface="Arial" pitchFamily="34" charset="0"/>
                          </a:rPr>
                          <m:t>b</m:t>
                        </m:r>
                        <m:r>
                          <a:rPr lang="en-US" sz="3200">
                            <a:latin typeface="Cambria Math"/>
                            <a:cs typeface="Arial" pitchFamily="34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sz="3200" dirty="0">
                    <a:latin typeface="Calibri" pitchFamily="34" charset="0"/>
                    <a:cs typeface="Arial" pitchFamily="34" charset="0"/>
                  </a:rPr>
                  <a:t>   = </a:t>
                </a:r>
              </a:p>
              <a:p>
                <a:pPr marL="741363" lvl="1" indent="-284163">
                  <a:lnSpc>
                    <a:spcPct val="82000"/>
                  </a:lnSpc>
                  <a:spcBef>
                    <a:spcPts val="600"/>
                  </a:spcBef>
                  <a:buClr>
                    <a:srgbClr val="FFFF66"/>
                  </a:buClr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endParaRPr lang="en-US" sz="3200" dirty="0">
                  <a:latin typeface="Calibri" pitchFamily="34" charset="0"/>
                  <a:cs typeface="Arial" pitchFamily="34" charset="0"/>
                </a:endParaRPr>
              </a:p>
              <a:p>
                <a:pPr marL="741363" lvl="1" indent="-284163">
                  <a:lnSpc>
                    <a:spcPct val="82000"/>
                  </a:lnSpc>
                  <a:spcBef>
                    <a:spcPts val="600"/>
                  </a:spcBef>
                  <a:buClr>
                    <a:srgbClr val="FFFF66"/>
                  </a:buClr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accPr>
                      <m:e>
                        <m:r>
                          <a:rPr lang="en-US" sz="3200">
                            <a:latin typeface="Cambria Math"/>
                            <a:cs typeface="Arial" pitchFamily="34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  <a:cs typeface="Arial" pitchFamily="34" charset="0"/>
                          </a:rPr>
                          <m:t>a</m:t>
                        </m:r>
                        <m:r>
                          <a:rPr lang="en-US" sz="3200">
                            <a:latin typeface="Cambria Math"/>
                            <a:cs typeface="Arial" pitchFamily="34" charset="0"/>
                          </a:rPr>
                          <m:t> ∙</m:t>
                        </m:r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  <a:cs typeface="Arial" pitchFamily="34" charset="0"/>
                          </a:rPr>
                          <m:t>b</m:t>
                        </m:r>
                        <m:r>
                          <a:rPr lang="en-US" sz="3200">
                            <a:latin typeface="Cambria Math"/>
                            <a:cs typeface="Arial" pitchFamily="34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sz="3200" dirty="0">
                    <a:latin typeface="Calibri" pitchFamily="34" charset="0"/>
                    <a:cs typeface="Arial" pitchFamily="34" charset="0"/>
                  </a:rPr>
                  <a:t>    = </a:t>
                </a:r>
              </a:p>
              <a:p>
                <a:pPr marL="741363" lvl="1" indent="-284163">
                  <a:lnSpc>
                    <a:spcPct val="82000"/>
                  </a:lnSpc>
                  <a:spcBef>
                    <a:spcPts val="600"/>
                  </a:spcBef>
                  <a:buClr>
                    <a:srgbClr val="FFFF66"/>
                  </a:buClr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endParaRPr lang="en-US" sz="3200" dirty="0">
                  <a:latin typeface="Calibri" pitchFamily="34" charset="0"/>
                  <a:cs typeface="Arial" pitchFamily="34" charset="0"/>
                </a:endParaRPr>
              </a:p>
              <a:p>
                <a:pPr marL="741363" lvl="1" indent="-284163">
                  <a:lnSpc>
                    <a:spcPct val="82000"/>
                  </a:lnSpc>
                  <a:spcBef>
                    <a:spcPts val="600"/>
                  </a:spcBef>
                  <a:buClr>
                    <a:srgbClr val="FFFF66"/>
                  </a:buClr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r>
                  <a:rPr lang="en-US" sz="3200" dirty="0">
                    <a:latin typeface="Calibri" pitchFamily="34" charset="0"/>
                    <a:cs typeface="Arial" pitchFamily="34" charset="0"/>
                  </a:rPr>
                  <a:t>a + a b     = </a:t>
                </a:r>
              </a:p>
              <a:p>
                <a:pPr marL="741363" lvl="1" indent="-284163">
                  <a:lnSpc>
                    <a:spcPct val="82000"/>
                  </a:lnSpc>
                  <a:spcBef>
                    <a:spcPts val="600"/>
                  </a:spcBef>
                  <a:buClr>
                    <a:srgbClr val="FFFF66"/>
                  </a:buClr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endParaRPr lang="en-US" sz="3200" dirty="0">
                  <a:latin typeface="Calibri" pitchFamily="34" charset="0"/>
                  <a:cs typeface="Arial" pitchFamily="34" charset="0"/>
                </a:endParaRPr>
              </a:p>
              <a:p>
                <a:pPr marL="741363" lvl="1" indent="-284163">
                  <a:lnSpc>
                    <a:spcPct val="82000"/>
                  </a:lnSpc>
                  <a:spcBef>
                    <a:spcPts val="600"/>
                  </a:spcBef>
                  <a:buClr>
                    <a:srgbClr val="FFFF66"/>
                  </a:buClr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r>
                  <a:rPr lang="en-US" sz="3200" dirty="0">
                    <a:latin typeface="Calibri" pitchFamily="34" charset="0"/>
                    <a:cs typeface="Arial" pitchFamily="34" charset="0"/>
                  </a:rPr>
                  <a:t>a(</a:t>
                </a:r>
                <a:r>
                  <a:rPr lang="en-US" sz="3200" dirty="0" err="1">
                    <a:latin typeface="Calibri" pitchFamily="34" charset="0"/>
                    <a:cs typeface="Arial" pitchFamily="34" charset="0"/>
                  </a:rPr>
                  <a:t>b+c</a:t>
                </a:r>
                <a:r>
                  <a:rPr lang="en-US" sz="3200" dirty="0">
                    <a:latin typeface="Calibri" pitchFamily="34" charset="0"/>
                    <a:cs typeface="Arial" pitchFamily="34" charset="0"/>
                  </a:rPr>
                  <a:t>)     = </a:t>
                </a:r>
              </a:p>
              <a:p>
                <a:pPr marL="741363" lvl="1" indent="-284163">
                  <a:lnSpc>
                    <a:spcPct val="82000"/>
                  </a:lnSpc>
                  <a:spcBef>
                    <a:spcPts val="600"/>
                  </a:spcBef>
                  <a:buClr>
                    <a:srgbClr val="FFFF66"/>
                  </a:buClr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endParaRPr lang="en-US" sz="3200" i="1" dirty="0">
                  <a:latin typeface="Cambria Math"/>
                  <a:cs typeface="Arial" pitchFamily="34" charset="0"/>
                </a:endParaRPr>
              </a:p>
              <a:p>
                <a:pPr marL="741363" lvl="1" indent="-284163">
                  <a:lnSpc>
                    <a:spcPct val="82000"/>
                  </a:lnSpc>
                  <a:spcBef>
                    <a:spcPts val="600"/>
                  </a:spcBef>
                  <a:buClr>
                    <a:srgbClr val="FFFF66"/>
                  </a:buClr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  <a:cs typeface="Arial" pitchFamily="34" charset="0"/>
                          </a:rPr>
                          <m:t>a</m:t>
                        </m:r>
                        <m:r>
                          <a:rPr lang="en-US" sz="3200">
                            <a:latin typeface="Cambria Math"/>
                            <a:cs typeface="Arial" pitchFamily="34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  <a:cs typeface="Arial" pitchFamily="34" charset="0"/>
                          </a:rPr>
                          <m:t>b</m:t>
                        </m:r>
                        <m:r>
                          <a:rPr lang="en-US" sz="3200">
                            <a:latin typeface="Cambria Math"/>
                            <a:cs typeface="Arial" pitchFamily="34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  <a:cs typeface="Arial" pitchFamily="34" charset="0"/>
                          </a:rPr>
                          <m:t>c</m:t>
                        </m:r>
                        <m:r>
                          <a:rPr lang="en-US" sz="3200">
                            <a:latin typeface="Cambria Math"/>
                            <a:cs typeface="Arial" pitchFamily="34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sz="3200" dirty="0">
                    <a:latin typeface="Calibri" pitchFamily="34" charset="0"/>
                    <a:cs typeface="Arial" pitchFamily="34" charset="0"/>
                  </a:rPr>
                  <a:t> =</a:t>
                </a:r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2109439" y="765716"/>
                <a:ext cx="8610600" cy="6248400"/>
              </a:xfrm>
              <a:prstGeom prst="rect">
                <a:avLst/>
              </a:prstGeom>
              <a:blipFill rotWithShape="0">
                <a:blip r:embed="rId6"/>
                <a:stretch>
                  <a:fillRect l="-1415" t="-2146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324100" y="31169"/>
            <a:ext cx="9029700" cy="57099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Identities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36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53340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 Morgan’s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95400"/>
            <a:ext cx="8229600" cy="5334000"/>
          </a:xfrm>
        </p:spPr>
        <p:txBody>
          <a:bodyPr/>
          <a:lstStyle/>
          <a:p>
            <a:pPr marL="274320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924553" y="4114800"/>
            <a:ext cx="1453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pic>
        <p:nvPicPr>
          <p:cNvPr id="1032" name="Picture 8" descr="M:\Gate_Pics\220px-OR_gat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440" y="1755550"/>
            <a:ext cx="1453496" cy="89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M:\Gate_Pics\220px-NOR_gat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593" y="1800793"/>
            <a:ext cx="1519388" cy="80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:\Gate_Pics\220px-AND_gate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6635" y="5590493"/>
            <a:ext cx="1449465" cy="89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M:\Gate_Pics\220px-NAND_gate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502" y="5693060"/>
            <a:ext cx="1449465" cy="698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Group 41"/>
          <p:cNvGrpSpPr/>
          <p:nvPr/>
        </p:nvGrpSpPr>
        <p:grpSpPr>
          <a:xfrm>
            <a:off x="4305995" y="5616860"/>
            <a:ext cx="1449465" cy="896033"/>
            <a:chOff x="5715000" y="4818713"/>
            <a:chExt cx="1449465" cy="896033"/>
          </a:xfrm>
        </p:grpSpPr>
        <p:pic>
          <p:nvPicPr>
            <p:cNvPr id="53" name="Picture 10" descr="M:\Gate_Pics\220px-AND_gate.svg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0" y="4818713"/>
              <a:ext cx="1449465" cy="8960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7" name="Picture 13" descr="M:\Gate_Pics\NOT_Circle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4700" y="5082242"/>
              <a:ext cx="133350" cy="13335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55" name="Picture 13" descr="M:\Gate_Pics\NOT_Circle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4700" y="5320140"/>
              <a:ext cx="133350" cy="133350"/>
            </a:xfrm>
            <a:prstGeom prst="rect">
              <a:avLst/>
            </a:prstGeom>
            <a:solidFill>
              <a:schemeClr val="bg1"/>
            </a:solidFill>
          </p:spPr>
        </p:pic>
      </p:grpSp>
      <p:grpSp>
        <p:nvGrpSpPr>
          <p:cNvPr id="57" name="Group 56"/>
          <p:cNvGrpSpPr/>
          <p:nvPr/>
        </p:nvGrpSpPr>
        <p:grpSpPr>
          <a:xfrm>
            <a:off x="2367496" y="5657168"/>
            <a:ext cx="1449465" cy="896033"/>
            <a:chOff x="5715000" y="4818713"/>
            <a:chExt cx="1449465" cy="896033"/>
          </a:xfrm>
        </p:grpSpPr>
        <p:pic>
          <p:nvPicPr>
            <p:cNvPr id="58" name="Picture 10" descr="M:\Gate_Pics\220px-AND_gate.svg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0" y="4818713"/>
              <a:ext cx="1449465" cy="8960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13" descr="M:\Gate_Pics\NOT_Circle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4700" y="5082242"/>
              <a:ext cx="133350" cy="13335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60" name="Picture 13" descr="M:\Gate_Pics\NOT_Circle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4700" y="5320140"/>
              <a:ext cx="133350" cy="13335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61" name="Picture 13" descr="M:\Gate_Pics\NOT_Circle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9772" y="5201480"/>
              <a:ext cx="133350" cy="133350"/>
            </a:xfrm>
            <a:prstGeom prst="rect">
              <a:avLst/>
            </a:prstGeom>
            <a:solidFill>
              <a:schemeClr val="bg1"/>
            </a:solidFill>
          </p:spPr>
        </p:pic>
      </p:grpSp>
      <p:grpSp>
        <p:nvGrpSpPr>
          <p:cNvPr id="50" name="Group 49"/>
          <p:cNvGrpSpPr/>
          <p:nvPr/>
        </p:nvGrpSpPr>
        <p:grpSpPr>
          <a:xfrm>
            <a:off x="6231240" y="1752601"/>
            <a:ext cx="1453496" cy="898525"/>
            <a:chOff x="4267200" y="3064340"/>
            <a:chExt cx="1453496" cy="898525"/>
          </a:xfrm>
        </p:grpSpPr>
        <p:pic>
          <p:nvPicPr>
            <p:cNvPr id="90" name="Picture 8" descr="M:\Gate_Pics\220px-OR_gate.svg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7200" y="3064340"/>
              <a:ext cx="1453496" cy="898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13" descr="M:\Gate_Pics\NOT_Circle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4242" y="3311217"/>
              <a:ext cx="129429" cy="129429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69" name="Picture 13" descr="M:\Gate_Pics\NOT_Circle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6371" y="3568927"/>
              <a:ext cx="129429" cy="129429"/>
            </a:xfrm>
            <a:prstGeom prst="rect">
              <a:avLst/>
            </a:prstGeom>
            <a:solidFill>
              <a:schemeClr val="bg1"/>
            </a:solidFill>
          </p:spPr>
        </p:pic>
      </p:grpSp>
      <p:grpSp>
        <p:nvGrpSpPr>
          <p:cNvPr id="51" name="Group 50"/>
          <p:cNvGrpSpPr/>
          <p:nvPr/>
        </p:nvGrpSpPr>
        <p:grpSpPr>
          <a:xfrm>
            <a:off x="8158012" y="1797844"/>
            <a:ext cx="1519388" cy="808038"/>
            <a:chOff x="6193972" y="3109584"/>
            <a:chExt cx="1519388" cy="808038"/>
          </a:xfrm>
        </p:grpSpPr>
        <p:pic>
          <p:nvPicPr>
            <p:cNvPr id="91" name="Picture 9" descr="M:\Gate_Pics\220px-NOR_gate.sv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3972" y="3109584"/>
              <a:ext cx="1519388" cy="8080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13" descr="M:\Gate_Pics\NOT_Circle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1194" y="3311217"/>
              <a:ext cx="129429" cy="129429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66" name="Picture 13" descr="M:\Gate_Pics\NOT_Circle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1194" y="3579813"/>
              <a:ext cx="129429" cy="129429"/>
            </a:xfrm>
            <a:prstGeom prst="rect">
              <a:avLst/>
            </a:prstGeom>
            <a:solidFill>
              <a:schemeClr val="bg1"/>
            </a:solidFill>
          </p:spPr>
        </p:pic>
      </p:grpSp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2590801" y="2743200"/>
          <a:ext cx="954591" cy="1020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18197"/>
                <a:gridCol w="318197"/>
                <a:gridCol w="318197"/>
              </a:tblGrid>
              <a:tr h="20412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z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2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2"/>
                        </a:solidFill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2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2"/>
                        </a:solidFill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2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2"/>
                        </a:solidFill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2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2"/>
                        </a:solidFill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/>
          </p:nvPr>
        </p:nvGraphicFramePr>
        <p:xfrm>
          <a:off x="4457954" y="2743200"/>
          <a:ext cx="954591" cy="1020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18197"/>
                <a:gridCol w="318197"/>
                <a:gridCol w="318197"/>
              </a:tblGrid>
              <a:tr h="20412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z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2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2"/>
                        </a:solidFill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2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2"/>
                        </a:solidFill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2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2"/>
                        </a:solidFill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2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2"/>
                        </a:solidFill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/>
          </p:nvPr>
        </p:nvGraphicFramePr>
        <p:xfrm>
          <a:off x="6324601" y="2743200"/>
          <a:ext cx="954591" cy="1020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18197"/>
                <a:gridCol w="318197"/>
                <a:gridCol w="318197"/>
              </a:tblGrid>
              <a:tr h="20412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z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2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2"/>
                        </a:solidFill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2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2"/>
                        </a:solidFill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2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2"/>
                        </a:solidFill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2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2"/>
                        </a:solidFill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/>
          </p:nvPr>
        </p:nvGraphicFramePr>
        <p:xfrm>
          <a:off x="8316649" y="2743200"/>
          <a:ext cx="954591" cy="1020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18197"/>
                <a:gridCol w="318197"/>
                <a:gridCol w="318197"/>
              </a:tblGrid>
              <a:tr h="20412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z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2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2"/>
                        </a:solidFill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2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2"/>
                        </a:solidFill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2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2"/>
                        </a:solidFill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2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2"/>
                        </a:solidFill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/>
          </p:nvPr>
        </p:nvGraphicFramePr>
        <p:xfrm>
          <a:off x="8285235" y="4501530"/>
          <a:ext cx="954591" cy="1020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18197"/>
                <a:gridCol w="318197"/>
                <a:gridCol w="318197"/>
              </a:tblGrid>
              <a:tr h="20412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z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2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2"/>
                        </a:solidFill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2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2"/>
                        </a:solidFill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2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2"/>
                        </a:solidFill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2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2"/>
                        </a:solidFill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6330412" y="4506125"/>
          <a:ext cx="954591" cy="1020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18197"/>
                <a:gridCol w="318197"/>
                <a:gridCol w="318197"/>
              </a:tblGrid>
              <a:tr h="20412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z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2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2"/>
                        </a:solidFill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2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2"/>
                        </a:solidFill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2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2"/>
                        </a:solidFill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2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2"/>
                        </a:solidFill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/>
          </p:nvPr>
        </p:nvGraphicFramePr>
        <p:xfrm>
          <a:off x="4456117" y="4506125"/>
          <a:ext cx="954591" cy="1020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18197"/>
                <a:gridCol w="318197"/>
                <a:gridCol w="318197"/>
              </a:tblGrid>
              <a:tr h="20412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z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2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2"/>
                        </a:solidFill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2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2"/>
                        </a:solidFill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2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2"/>
                        </a:solidFill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2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2"/>
                        </a:solidFill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2561472" y="4502889"/>
          <a:ext cx="954591" cy="1020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18197"/>
                <a:gridCol w="318197"/>
                <a:gridCol w="318197"/>
              </a:tblGrid>
              <a:tr h="20412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z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2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2"/>
                        </a:solidFill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2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2"/>
                        </a:solidFill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2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2"/>
                        </a:solidFill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2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2"/>
                        </a:solidFill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/>
          </p:nvPr>
        </p:nvGraphicFramePr>
        <p:xfrm>
          <a:off x="2587472" y="2743200"/>
          <a:ext cx="954591" cy="1020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18197"/>
                <a:gridCol w="318197"/>
                <a:gridCol w="318197"/>
              </a:tblGrid>
              <a:tr h="20412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z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2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000" b="1" dirty="0">
                        <a:solidFill>
                          <a:schemeClr val="tx2"/>
                        </a:solidFill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2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sz="1000" b="1" dirty="0">
                        <a:solidFill>
                          <a:schemeClr val="tx2"/>
                        </a:solidFill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2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sz="1000" b="1" dirty="0">
                        <a:solidFill>
                          <a:schemeClr val="tx2"/>
                        </a:solidFill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2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sz="1000" b="1" dirty="0">
                        <a:solidFill>
                          <a:schemeClr val="tx2"/>
                        </a:solidFill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4454625" y="2743200"/>
          <a:ext cx="954591" cy="1020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18197"/>
                <a:gridCol w="318197"/>
                <a:gridCol w="318197"/>
              </a:tblGrid>
              <a:tr h="20412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z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2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sz="1000" b="1" dirty="0">
                        <a:solidFill>
                          <a:schemeClr val="tx2"/>
                        </a:solidFill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2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000" b="1" dirty="0">
                        <a:solidFill>
                          <a:schemeClr val="tx2"/>
                        </a:solidFill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2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000" b="1" dirty="0">
                        <a:solidFill>
                          <a:schemeClr val="tx2"/>
                        </a:solidFill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2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000" b="1" dirty="0">
                        <a:solidFill>
                          <a:schemeClr val="tx2"/>
                        </a:solidFill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/>
          </p:nvPr>
        </p:nvGraphicFramePr>
        <p:xfrm>
          <a:off x="6321272" y="2743200"/>
          <a:ext cx="954591" cy="1020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18197"/>
                <a:gridCol w="318197"/>
                <a:gridCol w="318197"/>
              </a:tblGrid>
              <a:tr h="20412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z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2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sz="1000" b="1" dirty="0">
                        <a:solidFill>
                          <a:schemeClr val="tx2"/>
                        </a:solidFill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2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sz="1000" b="1" dirty="0">
                        <a:solidFill>
                          <a:schemeClr val="tx2"/>
                        </a:solidFill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2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sz="1000" b="1" dirty="0">
                        <a:solidFill>
                          <a:schemeClr val="tx2"/>
                        </a:solidFill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2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000" b="1" dirty="0">
                        <a:solidFill>
                          <a:schemeClr val="tx2"/>
                        </a:solidFill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8313320" y="2743200"/>
          <a:ext cx="954591" cy="1020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18197"/>
                <a:gridCol w="318197"/>
                <a:gridCol w="318197"/>
              </a:tblGrid>
              <a:tr h="20412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z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2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000" b="1" dirty="0">
                        <a:solidFill>
                          <a:schemeClr val="tx2"/>
                        </a:solidFill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2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000" b="1" dirty="0">
                        <a:solidFill>
                          <a:schemeClr val="tx2"/>
                        </a:solidFill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2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000" b="1" dirty="0">
                        <a:solidFill>
                          <a:schemeClr val="tx2"/>
                        </a:solidFill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2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sz="1000" b="1" dirty="0">
                        <a:solidFill>
                          <a:schemeClr val="tx2"/>
                        </a:solidFill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8281906" y="4501530"/>
          <a:ext cx="954591" cy="1020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18197"/>
                <a:gridCol w="318197"/>
                <a:gridCol w="318197"/>
              </a:tblGrid>
              <a:tr h="20412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z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2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000" b="1" dirty="0">
                        <a:solidFill>
                          <a:schemeClr val="tx2"/>
                        </a:solidFill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2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000" b="1" dirty="0">
                        <a:solidFill>
                          <a:schemeClr val="tx2"/>
                        </a:solidFill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2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000" b="1" dirty="0">
                        <a:solidFill>
                          <a:schemeClr val="tx2"/>
                        </a:solidFill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2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sz="1000" b="1" dirty="0">
                        <a:solidFill>
                          <a:schemeClr val="tx2"/>
                        </a:solidFill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/>
          </p:nvPr>
        </p:nvGraphicFramePr>
        <p:xfrm>
          <a:off x="6327083" y="4506125"/>
          <a:ext cx="954591" cy="1020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18197"/>
                <a:gridCol w="318197"/>
                <a:gridCol w="318197"/>
              </a:tblGrid>
              <a:tr h="20412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z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2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sz="1000" b="1" dirty="0">
                        <a:solidFill>
                          <a:schemeClr val="tx2"/>
                        </a:solidFill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2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sz="1000" b="1" dirty="0">
                        <a:solidFill>
                          <a:schemeClr val="tx2"/>
                        </a:solidFill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2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sz="1000" b="1" dirty="0">
                        <a:solidFill>
                          <a:schemeClr val="tx2"/>
                        </a:solidFill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2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000" b="1" dirty="0">
                        <a:solidFill>
                          <a:schemeClr val="tx2"/>
                        </a:solidFill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/>
          </p:nvPr>
        </p:nvGraphicFramePr>
        <p:xfrm>
          <a:off x="4452788" y="4506125"/>
          <a:ext cx="954591" cy="1020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18197"/>
                <a:gridCol w="318197"/>
                <a:gridCol w="318197"/>
              </a:tblGrid>
              <a:tr h="20412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z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2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sz="1000" b="1" dirty="0">
                        <a:solidFill>
                          <a:schemeClr val="tx2"/>
                        </a:solidFill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2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000" b="1" dirty="0">
                        <a:solidFill>
                          <a:schemeClr val="tx2"/>
                        </a:solidFill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2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000" b="1" dirty="0">
                        <a:solidFill>
                          <a:schemeClr val="tx2"/>
                        </a:solidFill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2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000" b="1" dirty="0">
                        <a:solidFill>
                          <a:schemeClr val="tx2"/>
                        </a:solidFill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2558143" y="4502889"/>
          <a:ext cx="954591" cy="1020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18197"/>
                <a:gridCol w="318197"/>
                <a:gridCol w="318197"/>
              </a:tblGrid>
              <a:tr h="20412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z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2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000" b="1" dirty="0">
                        <a:solidFill>
                          <a:schemeClr val="tx2"/>
                        </a:solidFill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2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sz="1000" b="1" dirty="0">
                        <a:solidFill>
                          <a:schemeClr val="tx2"/>
                        </a:solidFill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2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sz="1000" b="1" dirty="0">
                        <a:solidFill>
                          <a:schemeClr val="tx2"/>
                        </a:solidFill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2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sz="1000" b="1" dirty="0">
                        <a:solidFill>
                          <a:schemeClr val="tx2"/>
                        </a:solidFill>
                      </a:endParaRPr>
                    </a:p>
                  </a:txBody>
                  <a:tcPr marL="49805" marR="49805" marT="24902" marB="249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44" name="Straight Arrow Connector 43"/>
          <p:cNvCxnSpPr/>
          <p:nvPr/>
        </p:nvCxnSpPr>
        <p:spPr>
          <a:xfrm>
            <a:off x="8803191" y="3856160"/>
            <a:ext cx="0" cy="53340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800221" y="3856160"/>
            <a:ext cx="0" cy="53340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945037" y="3856160"/>
            <a:ext cx="0" cy="53340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055535" y="3856160"/>
            <a:ext cx="0" cy="53340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33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05201" y="3667126"/>
            <a:ext cx="409575" cy="752475"/>
          </a:xfrm>
          <a:prstGeom prst="rect">
            <a:avLst/>
          </a:prstGeom>
          <a:noFill/>
          <a:ln w="18360">
            <a:noFill/>
            <a:round/>
            <a:headEnd/>
            <a:tailEnd/>
          </a:ln>
          <a:effectLst/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1851621" y="-71041"/>
            <a:ext cx="9029700" cy="1325563"/>
          </a:xfrm>
          <a:ln/>
        </p:spPr>
        <p:txBody>
          <a:bodyPr anchor="ctr" anchorCtr="0">
            <a:normAutofit/>
          </a:bodyPr>
          <a:lstStyle/>
          <a:p>
            <a:pPr>
              <a:tabLst>
                <a:tab pos="0" algn="l"/>
                <a:tab pos="914305" algn="l"/>
                <a:tab pos="1828610" algn="l"/>
                <a:tab pos="2742915" algn="l"/>
                <a:tab pos="3657220" algn="l"/>
                <a:tab pos="4571526" algn="l"/>
                <a:tab pos="5485831" algn="l"/>
                <a:tab pos="6400137" algn="l"/>
                <a:tab pos="7314442" algn="l"/>
                <a:tab pos="8228747" algn="l"/>
                <a:tab pos="9143052" algn="l"/>
                <a:tab pos="10057357" algn="l"/>
              </a:tabLst>
            </a:pPr>
            <a:r>
              <a:rPr lang="en-US" dirty="0"/>
              <a:t>A switch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6096001" y="838200"/>
            <a:ext cx="4184009" cy="1295400"/>
          </a:xfrm>
          <a:ln/>
        </p:spPr>
        <p:txBody>
          <a:bodyPr/>
          <a:lstStyle/>
          <a:p>
            <a:pPr marL="341277" indent="-341277">
              <a:buClr>
                <a:srgbClr val="FFFF66"/>
              </a:buClr>
              <a:buFont typeface="Arial" charset="0"/>
              <a:buChar char="•"/>
              <a:tabLst>
                <a:tab pos="911130" algn="l"/>
                <a:tab pos="1825435" algn="l"/>
                <a:tab pos="2739741" algn="l"/>
                <a:tab pos="3654046" algn="l"/>
                <a:tab pos="4568352" algn="l"/>
                <a:tab pos="5482657" algn="l"/>
                <a:tab pos="6396962" algn="l"/>
                <a:tab pos="7311267" algn="l"/>
                <a:tab pos="8225572" algn="l"/>
                <a:tab pos="9139877" algn="l"/>
                <a:tab pos="10054183" algn="l"/>
              </a:tabLst>
            </a:pPr>
            <a:r>
              <a:rPr lang="en-US" dirty="0"/>
              <a:t>Acts as a </a:t>
            </a:r>
            <a:r>
              <a:rPr lang="en-US" i="1" dirty="0"/>
              <a:t>conductor</a:t>
            </a:r>
            <a:r>
              <a:rPr lang="en-US" dirty="0"/>
              <a:t> or </a:t>
            </a:r>
            <a:r>
              <a:rPr lang="en-US" i="1" dirty="0" smtClean="0"/>
              <a:t>insulator</a:t>
            </a:r>
            <a:endParaRPr lang="en-US" dirty="0"/>
          </a:p>
        </p:txBody>
      </p:sp>
      <p:sp>
        <p:nvSpPr>
          <p:cNvPr id="5130" name="AutoShape 10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505200" y="4419600"/>
            <a:ext cx="228600" cy="228600"/>
          </a:xfrm>
          <a:prstGeom prst="downArrow">
            <a:avLst>
              <a:gd name="adj1" fmla="val 36481"/>
              <a:gd name="adj2" fmla="val 30505"/>
            </a:avLst>
          </a:prstGeom>
          <a:solidFill>
            <a:schemeClr val="accent5">
              <a:lumMod val="60000"/>
              <a:lumOff val="40000"/>
            </a:schemeClr>
          </a:solidFill>
          <a:ln w="18360">
            <a:solidFill>
              <a:schemeClr val="accent5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lIns="91430" tIns="45715" rIns="91430" bIns="45715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>
            <p:custDataLst>
              <p:tags r:id="rId5"/>
            </p:custDataLst>
          </p:nvPr>
        </p:nvSpPr>
        <p:spPr>
          <a:xfrm>
            <a:off x="6161688" y="2133601"/>
            <a:ext cx="4184009" cy="1244601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/>
          <a:p>
            <a:pPr marL="341277" indent="-341277">
              <a:spcBef>
                <a:spcPct val="20000"/>
              </a:spcBef>
              <a:buClr>
                <a:srgbClr val="FFFF66"/>
              </a:buClr>
              <a:buSzPct val="80000"/>
              <a:buFont typeface="Arial" charset="0"/>
              <a:buChar char="•"/>
              <a:tabLst>
                <a:tab pos="911130" algn="l"/>
                <a:tab pos="1825435" algn="l"/>
                <a:tab pos="2739741" algn="l"/>
                <a:tab pos="3654046" algn="l"/>
                <a:tab pos="4568352" algn="l"/>
                <a:tab pos="5482657" algn="l"/>
                <a:tab pos="6396962" algn="l"/>
                <a:tab pos="7311267" algn="l"/>
                <a:tab pos="8225572" algn="l"/>
                <a:tab pos="9139877" algn="l"/>
                <a:tab pos="10054183" algn="l"/>
              </a:tabLst>
              <a:defRPr/>
            </a:pPr>
            <a:r>
              <a:rPr lang="en-US" sz="3200" dirty="0">
                <a:latin typeface="Calibri" pitchFamily="34" charset="0"/>
                <a:cs typeface="Arial" pitchFamily="34" charset="0"/>
              </a:rPr>
              <a:t>Can be used to build amazing things…</a:t>
            </a:r>
          </a:p>
        </p:txBody>
      </p:sp>
      <p:pic>
        <p:nvPicPr>
          <p:cNvPr id="1026" name="Picture 2" descr="http://static.politifact.com.s3.amazonaws.com/photos%2FLight_switch_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079" y="1265634"/>
            <a:ext cx="2857500" cy="214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Litebulb"/>
          <p:cNvSpPr>
            <a:spLocks noEditPoints="1" noChangeArrowheads="1"/>
          </p:cNvSpPr>
          <p:nvPr/>
        </p:nvSpPr>
        <p:spPr bwMode="auto">
          <a:xfrm>
            <a:off x="5334000" y="3810001"/>
            <a:ext cx="1004888" cy="1471613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7782 h 21600"/>
              <a:gd name="T4" fmla="*/ 0 w 21600"/>
              <a:gd name="T5" fmla="*/ 7782 h 21600"/>
              <a:gd name="T6" fmla="*/ 10800 w 21600"/>
              <a:gd name="T7" fmla="*/ 21600 h 21600"/>
              <a:gd name="T8" fmla="*/ 3556 w 21600"/>
              <a:gd name="T9" fmla="*/ 2188 h 21600"/>
              <a:gd name="T10" fmla="*/ 18277 w 21600"/>
              <a:gd name="T11" fmla="*/ 9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23"/>
          <p:cNvSpPr>
            <a:spLocks noChangeShapeType="1"/>
          </p:cNvSpPr>
          <p:nvPr/>
        </p:nvSpPr>
        <p:spPr bwMode="auto">
          <a:xfrm>
            <a:off x="2057400" y="5038725"/>
            <a:ext cx="762000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24"/>
          <p:cNvSpPr>
            <a:spLocks noChangeArrowheads="1"/>
          </p:cNvSpPr>
          <p:nvPr/>
        </p:nvSpPr>
        <p:spPr bwMode="auto">
          <a:xfrm>
            <a:off x="2819400" y="4849813"/>
            <a:ext cx="381000" cy="3810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25"/>
          <p:cNvSpPr>
            <a:spLocks noChangeShapeType="1"/>
          </p:cNvSpPr>
          <p:nvPr/>
        </p:nvSpPr>
        <p:spPr bwMode="auto">
          <a:xfrm>
            <a:off x="4343400" y="5038725"/>
            <a:ext cx="762000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26"/>
          <p:cNvSpPr>
            <a:spLocks noChangeArrowheads="1"/>
          </p:cNvSpPr>
          <p:nvPr/>
        </p:nvSpPr>
        <p:spPr bwMode="auto">
          <a:xfrm>
            <a:off x="3962400" y="4849813"/>
            <a:ext cx="381000" cy="3810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27"/>
          <p:cNvSpPr>
            <a:spLocks noChangeShapeType="1"/>
          </p:cNvSpPr>
          <p:nvPr/>
        </p:nvSpPr>
        <p:spPr bwMode="auto">
          <a:xfrm flipV="1">
            <a:off x="3209925" y="4419600"/>
            <a:ext cx="914400" cy="609600"/>
          </a:xfrm>
          <a:prstGeom prst="lin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 flipV="1">
            <a:off x="3218592" y="5040313"/>
            <a:ext cx="752475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27"/>
          <p:cNvSpPr>
            <a:spLocks noChangeShapeType="1"/>
          </p:cNvSpPr>
          <p:nvPr/>
        </p:nvSpPr>
        <p:spPr bwMode="auto">
          <a:xfrm flipV="1">
            <a:off x="3200401" y="5029200"/>
            <a:ext cx="752475" cy="0"/>
          </a:xfrm>
          <a:prstGeom prst="line">
            <a:avLst/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366471" y="6172201"/>
            <a:ext cx="3819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Bombe used to break the German </a:t>
            </a:r>
          </a:p>
          <a:p>
            <a:r>
              <a:rPr lang="en-US" dirty="0"/>
              <a:t>Enigma machine during World War II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5029200" y="3521076"/>
            <a:ext cx="1600200" cy="1127124"/>
            <a:chOff x="3505200" y="3521076"/>
            <a:chExt cx="1600200" cy="1127124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4312444" y="3521076"/>
              <a:ext cx="0" cy="28892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4572000" y="3597276"/>
              <a:ext cx="242888" cy="28892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 flipV="1">
              <a:off x="3810000" y="3597276"/>
              <a:ext cx="228600" cy="273048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 flipV="1">
              <a:off x="3505200" y="3970338"/>
              <a:ext cx="304800" cy="144462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4800600" y="3870324"/>
              <a:ext cx="304800" cy="16827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3505200" y="4359276"/>
              <a:ext cx="304800" cy="18653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 flipV="1">
              <a:off x="4814888" y="4359276"/>
              <a:ext cx="290512" cy="28892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144" y="4043362"/>
            <a:ext cx="3714371" cy="199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 descr="C:\Users\hweather\AppData\Local\Microsoft\Windows\Temporary Internet Files\Content.IE5\568C2J3L\IMG_20111004_155237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496" y="3352800"/>
            <a:ext cx="38862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005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1" grpId="0" animBg="1"/>
      <p:bldP spid="31" grpId="0" animBg="1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>
                <p:custDataLst>
                  <p:tags r:id="rId1"/>
                </p:custDataLst>
              </p:nvPr>
            </p:nvSpPr>
            <p:spPr>
              <a:xfrm>
                <a:off x="1614196" y="1144859"/>
                <a:ext cx="8610600" cy="6248400"/>
              </a:xfrm>
              <a:prstGeom prst="rect">
                <a:avLst/>
              </a:prstGeom>
              <a:ln/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1313" indent="-341313">
                  <a:lnSpc>
                    <a:spcPct val="82000"/>
                  </a:lnSpc>
                  <a:spcBef>
                    <a:spcPts val="700"/>
                  </a:spcBef>
                  <a:buClr>
                    <a:srgbClr val="FFFF66"/>
                  </a:buClr>
                  <a:buSzPct val="80000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r>
                  <a:rPr lang="en-US" sz="2800" dirty="0">
                    <a:latin typeface="Calibri" pitchFamily="34" charset="0"/>
                    <a:cs typeface="Arial" pitchFamily="34" charset="0"/>
                  </a:rPr>
                  <a:t>Identities useful for manipulating logic equations</a:t>
                </a:r>
              </a:p>
              <a:p>
                <a:pPr marL="741363" lvl="1" indent="-284163">
                  <a:lnSpc>
                    <a:spcPct val="82000"/>
                  </a:lnSpc>
                  <a:spcBef>
                    <a:spcPts val="600"/>
                  </a:spcBef>
                  <a:buClr>
                    <a:schemeClr val="accent5">
                      <a:lumMod val="60000"/>
                      <a:lumOff val="40000"/>
                    </a:schemeClr>
                  </a:buClr>
                  <a:buFont typeface="Arial" pitchFamily="34" charset="0"/>
                  <a:buChar char="–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r>
                  <a:rPr lang="en-US" sz="2400" dirty="0">
                    <a:latin typeface="Calibri" pitchFamily="34" charset="0"/>
                    <a:cs typeface="Arial" pitchFamily="34" charset="0"/>
                  </a:rPr>
                  <a:t>For optimization &amp; ease of implementation</a:t>
                </a:r>
              </a:p>
              <a:p>
                <a:pPr marL="741363" lvl="1" indent="-284163">
                  <a:lnSpc>
                    <a:spcPct val="82000"/>
                  </a:lnSpc>
                  <a:spcBef>
                    <a:spcPts val="600"/>
                  </a:spcBef>
                  <a:buClr>
                    <a:srgbClr val="FFFF66"/>
                  </a:buClr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endParaRPr lang="en-US" sz="3200" dirty="0">
                  <a:latin typeface="Calibri" pitchFamily="34" charset="0"/>
                  <a:cs typeface="Arial" pitchFamily="34" charset="0"/>
                </a:endParaRPr>
              </a:p>
              <a:p>
                <a:pPr marL="741363" lvl="1" indent="-284163">
                  <a:lnSpc>
                    <a:spcPct val="82000"/>
                  </a:lnSpc>
                  <a:spcBef>
                    <a:spcPts val="600"/>
                  </a:spcBef>
                  <a:buClr>
                    <a:srgbClr val="FFFF66"/>
                  </a:buClr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accPr>
                      <m:e>
                        <m:r>
                          <a:rPr lang="en-US" sz="3200">
                            <a:latin typeface="Cambria Math"/>
                            <a:cs typeface="Arial" pitchFamily="34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  <a:cs typeface="Arial" pitchFamily="34" charset="0"/>
                          </a:rPr>
                          <m:t>a</m:t>
                        </m:r>
                        <m:r>
                          <a:rPr lang="en-US" sz="3200">
                            <a:latin typeface="Cambria Math"/>
                            <a:cs typeface="Arial" pitchFamily="34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  <a:cs typeface="Arial" pitchFamily="34" charset="0"/>
                          </a:rPr>
                          <m:t>b</m:t>
                        </m:r>
                        <m:r>
                          <a:rPr lang="en-US" sz="3200">
                            <a:latin typeface="Cambria Math"/>
                            <a:cs typeface="Arial" pitchFamily="34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sz="3200" dirty="0">
                    <a:latin typeface="Calibri" pitchFamily="34" charset="0"/>
                    <a:cs typeface="Arial" pitchFamily="34" charset="0"/>
                  </a:rPr>
                  <a:t>   = </a:t>
                </a:r>
              </a:p>
              <a:p>
                <a:pPr marL="741363" lvl="1" indent="-284163">
                  <a:lnSpc>
                    <a:spcPct val="82000"/>
                  </a:lnSpc>
                  <a:spcBef>
                    <a:spcPts val="600"/>
                  </a:spcBef>
                  <a:buClr>
                    <a:srgbClr val="FFFF66"/>
                  </a:buClr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endParaRPr lang="en-US" sz="3200" dirty="0">
                  <a:latin typeface="Calibri" pitchFamily="34" charset="0"/>
                  <a:cs typeface="Arial" pitchFamily="34" charset="0"/>
                </a:endParaRPr>
              </a:p>
              <a:p>
                <a:pPr marL="741363" lvl="1" indent="-284163">
                  <a:lnSpc>
                    <a:spcPct val="82000"/>
                  </a:lnSpc>
                  <a:spcBef>
                    <a:spcPts val="600"/>
                  </a:spcBef>
                  <a:buClr>
                    <a:srgbClr val="FFFF66"/>
                  </a:buClr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accPr>
                      <m:e>
                        <m:r>
                          <a:rPr lang="en-US" sz="3200">
                            <a:latin typeface="Cambria Math"/>
                            <a:cs typeface="Arial" pitchFamily="34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  <a:cs typeface="Arial" pitchFamily="34" charset="0"/>
                          </a:rPr>
                          <m:t>a</m:t>
                        </m:r>
                        <m:r>
                          <a:rPr lang="en-US" sz="3200">
                            <a:latin typeface="Cambria Math"/>
                            <a:cs typeface="Arial" pitchFamily="34" charset="0"/>
                          </a:rPr>
                          <m:t> ∙</m:t>
                        </m:r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  <a:cs typeface="Arial" pitchFamily="34" charset="0"/>
                          </a:rPr>
                          <m:t>b</m:t>
                        </m:r>
                        <m:r>
                          <a:rPr lang="en-US" sz="3200">
                            <a:latin typeface="Cambria Math"/>
                            <a:cs typeface="Arial" pitchFamily="34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sz="3200" dirty="0">
                    <a:latin typeface="Calibri" pitchFamily="34" charset="0"/>
                    <a:cs typeface="Arial" pitchFamily="34" charset="0"/>
                  </a:rPr>
                  <a:t>    = </a:t>
                </a:r>
              </a:p>
              <a:p>
                <a:pPr marL="741363" lvl="1" indent="-284163">
                  <a:lnSpc>
                    <a:spcPct val="82000"/>
                  </a:lnSpc>
                  <a:spcBef>
                    <a:spcPts val="600"/>
                  </a:spcBef>
                  <a:buClr>
                    <a:srgbClr val="FFFF66"/>
                  </a:buClr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endParaRPr lang="en-US" sz="3200" dirty="0">
                  <a:latin typeface="Calibri" pitchFamily="34" charset="0"/>
                  <a:cs typeface="Arial" pitchFamily="34" charset="0"/>
                </a:endParaRPr>
              </a:p>
              <a:p>
                <a:pPr marL="741363" lvl="1" indent="-284163">
                  <a:lnSpc>
                    <a:spcPct val="82000"/>
                  </a:lnSpc>
                  <a:spcBef>
                    <a:spcPts val="600"/>
                  </a:spcBef>
                  <a:buClr>
                    <a:srgbClr val="FFFF66"/>
                  </a:buClr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r>
                  <a:rPr lang="en-US" sz="3200" dirty="0">
                    <a:latin typeface="Calibri" pitchFamily="34" charset="0"/>
                    <a:cs typeface="Arial" pitchFamily="34" charset="0"/>
                  </a:rPr>
                  <a:t>a + a b     = </a:t>
                </a:r>
              </a:p>
              <a:p>
                <a:pPr marL="741363" lvl="1" indent="-284163">
                  <a:lnSpc>
                    <a:spcPct val="82000"/>
                  </a:lnSpc>
                  <a:spcBef>
                    <a:spcPts val="600"/>
                  </a:spcBef>
                  <a:buClr>
                    <a:srgbClr val="FFFF66"/>
                  </a:buClr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endParaRPr lang="en-US" sz="3200" dirty="0">
                  <a:latin typeface="Calibri" pitchFamily="34" charset="0"/>
                  <a:cs typeface="Arial" pitchFamily="34" charset="0"/>
                </a:endParaRPr>
              </a:p>
              <a:p>
                <a:pPr marL="741363" lvl="1" indent="-284163">
                  <a:lnSpc>
                    <a:spcPct val="82000"/>
                  </a:lnSpc>
                  <a:spcBef>
                    <a:spcPts val="600"/>
                  </a:spcBef>
                  <a:buClr>
                    <a:srgbClr val="FFFF66"/>
                  </a:buClr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r>
                  <a:rPr lang="en-US" sz="3200" dirty="0">
                    <a:latin typeface="Calibri" pitchFamily="34" charset="0"/>
                    <a:cs typeface="Arial" pitchFamily="34" charset="0"/>
                  </a:rPr>
                  <a:t>a(</a:t>
                </a:r>
                <a:r>
                  <a:rPr lang="en-US" sz="3200" dirty="0" err="1">
                    <a:latin typeface="Calibri" pitchFamily="34" charset="0"/>
                    <a:cs typeface="Arial" pitchFamily="34" charset="0"/>
                  </a:rPr>
                  <a:t>b+c</a:t>
                </a:r>
                <a:r>
                  <a:rPr lang="en-US" sz="3200" dirty="0">
                    <a:latin typeface="Calibri" pitchFamily="34" charset="0"/>
                    <a:cs typeface="Arial" pitchFamily="34" charset="0"/>
                  </a:rPr>
                  <a:t>)     = </a:t>
                </a:r>
              </a:p>
              <a:p>
                <a:pPr marL="741363" lvl="1" indent="-284163">
                  <a:lnSpc>
                    <a:spcPct val="82000"/>
                  </a:lnSpc>
                  <a:spcBef>
                    <a:spcPts val="600"/>
                  </a:spcBef>
                  <a:buClr>
                    <a:srgbClr val="FFFF66"/>
                  </a:buClr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endParaRPr lang="en-US" sz="3200" i="1" dirty="0">
                  <a:latin typeface="Cambria Math"/>
                  <a:cs typeface="Arial" pitchFamily="34" charset="0"/>
                </a:endParaRPr>
              </a:p>
              <a:p>
                <a:pPr marL="741363" lvl="1" indent="-284163">
                  <a:lnSpc>
                    <a:spcPct val="82000"/>
                  </a:lnSpc>
                  <a:spcBef>
                    <a:spcPts val="600"/>
                  </a:spcBef>
                  <a:buClr>
                    <a:srgbClr val="FFFF66"/>
                  </a:buClr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  <a:cs typeface="Arial" pitchFamily="34" charset="0"/>
                          </a:rPr>
                          <m:t>a</m:t>
                        </m:r>
                        <m:r>
                          <a:rPr lang="en-US" sz="3200">
                            <a:latin typeface="Cambria Math"/>
                            <a:cs typeface="Arial" pitchFamily="34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  <a:cs typeface="Arial" pitchFamily="34" charset="0"/>
                          </a:rPr>
                          <m:t>b</m:t>
                        </m:r>
                        <m:r>
                          <a:rPr lang="en-US" sz="3200">
                            <a:latin typeface="Cambria Math"/>
                            <a:cs typeface="Arial" pitchFamily="34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  <a:cs typeface="Arial" pitchFamily="34" charset="0"/>
                          </a:rPr>
                          <m:t>c</m:t>
                        </m:r>
                        <m:r>
                          <a:rPr lang="en-US" sz="3200">
                            <a:latin typeface="Cambria Math"/>
                            <a:cs typeface="Arial" pitchFamily="34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sz="3200" dirty="0">
                    <a:latin typeface="Calibri" pitchFamily="34" charset="0"/>
                    <a:cs typeface="Arial" pitchFamily="34" charset="0"/>
                  </a:rPr>
                  <a:t> =</a:t>
                </a:r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"/>
                </p:custDataLst>
              </p:nvPr>
            </p:nvSpPr>
            <p:spPr>
              <a:xfrm>
                <a:off x="1614196" y="1144859"/>
                <a:ext cx="8610600" cy="6248400"/>
              </a:xfrm>
              <a:prstGeom prst="rect">
                <a:avLst/>
              </a:prstGeom>
              <a:blipFill rotWithShape="0">
                <a:blip r:embed="rId7"/>
                <a:stretch>
                  <a:fillRect l="-1487" t="-2146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784349" y="7938"/>
            <a:ext cx="9029700" cy="768463"/>
          </a:xfrm>
        </p:spPr>
        <p:txBody>
          <a:bodyPr>
            <a:normAutofit/>
          </a:bodyPr>
          <a:lstStyle/>
          <a:p>
            <a:r>
              <a:rPr lang="en-US" dirty="0" smtClean="0"/>
              <a:t>Identities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"/>
              <p:cNvSpPr txBox="1">
                <a:spLocks noChangeArrowheads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3063580" y="2427717"/>
                <a:ext cx="4038600" cy="5334000"/>
              </a:xfrm>
              <a:prstGeom prst="rect">
                <a:avLst/>
              </a:prstGeom>
              <a:ln/>
            </p:spPr>
            <p:txBody>
              <a:bodyPr vert="horz" lIns="91440" tIns="45720" rIns="91440" bIns="45720" rtlCol="0">
                <a:noAutofit/>
              </a:bodyPr>
              <a:lstStyle/>
              <a:p>
                <a:pPr marL="1028700" lvl="1" indent="-284163">
                  <a:lnSpc>
                    <a:spcPct val="82000"/>
                  </a:lnSpc>
                  <a:spcBef>
                    <a:spcPts val="600"/>
                  </a:spcBef>
                  <a:buClr>
                    <a:srgbClr val="FFFF66"/>
                  </a:buClr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r>
                  <a:rPr lang="en-US" sz="3200" dirty="0">
                    <a:latin typeface="Calibri" pitchFamily="34" charset="0"/>
                    <a:cs typeface="Arial" pitchFamily="34" charset="0"/>
                  </a:rPr>
                  <a:t>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cs typeface="Arial" pitchFamily="34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sz="32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Calibri" pitchFamily="34" charset="0"/>
                    <a:cs typeface="Arial" pitchFamily="34" charset="0"/>
                  </a:rPr>
                  <a:t> ∙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i="1" dirty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3200" dirty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cs typeface="Arial" pitchFamily="34" charset="0"/>
                          </a:rPr>
                          <m:t>b</m:t>
                        </m:r>
                      </m:e>
                    </m:acc>
                  </m:oMath>
                </a14:m>
                <a:endParaRPr lang="en-US" sz="3200" dirty="0">
                  <a:solidFill>
                    <a:schemeClr val="accent1"/>
                  </a:solidFill>
                  <a:latin typeface="Calibri" pitchFamily="34" charset="0"/>
                  <a:cs typeface="Arial" pitchFamily="34" charset="0"/>
                </a:endParaRPr>
              </a:p>
              <a:p>
                <a:pPr marL="1028700" lvl="1" indent="-284163">
                  <a:lnSpc>
                    <a:spcPct val="82000"/>
                  </a:lnSpc>
                  <a:spcBef>
                    <a:spcPts val="600"/>
                  </a:spcBef>
                  <a:buClr>
                    <a:srgbClr val="FFFF66"/>
                  </a:buClr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endParaRPr lang="en-US" sz="3200" dirty="0">
                  <a:solidFill>
                    <a:schemeClr val="accent1"/>
                  </a:solidFill>
                  <a:latin typeface="Calibri" pitchFamily="34" charset="0"/>
                  <a:cs typeface="Arial" pitchFamily="34" charset="0"/>
                </a:endParaRPr>
              </a:p>
              <a:p>
                <a:pPr marL="803275" lvl="1" indent="-284163">
                  <a:lnSpc>
                    <a:spcPct val="82000"/>
                  </a:lnSpc>
                  <a:spcBef>
                    <a:spcPts val="600"/>
                  </a:spcBef>
                  <a:buClr>
                    <a:srgbClr val="FFFF66"/>
                  </a:buClr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r>
                  <a:rPr lang="en-US" sz="3200" dirty="0">
                    <a:solidFill>
                      <a:schemeClr val="accent1"/>
                    </a:solidFill>
                    <a:latin typeface="Calibri" pitchFamily="34" charset="0"/>
                    <a:cs typeface="Arial" pitchFamily="34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3200">
                        <a:solidFill>
                          <a:schemeClr val="accent1"/>
                        </a:solidFill>
                        <a:latin typeface="Cambria Math"/>
                        <a:cs typeface="Arial" pitchFamily="34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sz="32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cs typeface="Arial" pitchFamily="34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sz="32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Calibri" pitchFamily="34" charset="0"/>
                    <a:cs typeface="Arial" pitchFamily="34" charset="0"/>
                  </a:rPr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cs typeface="Arial" pitchFamily="34" charset="0"/>
                          </a:rPr>
                          <m:t>b</m:t>
                        </m:r>
                      </m:e>
                    </m:acc>
                  </m:oMath>
                </a14:m>
                <a:endParaRPr lang="en-US" sz="3200" dirty="0">
                  <a:solidFill>
                    <a:schemeClr val="accent1"/>
                  </a:solidFill>
                  <a:latin typeface="Calibri" pitchFamily="34" charset="0"/>
                  <a:cs typeface="Arial" pitchFamily="34" charset="0"/>
                </a:endParaRPr>
              </a:p>
              <a:p>
                <a:pPr marL="803275" lvl="1" indent="-284163">
                  <a:lnSpc>
                    <a:spcPct val="82000"/>
                  </a:lnSpc>
                  <a:spcBef>
                    <a:spcPts val="600"/>
                  </a:spcBef>
                  <a:buClr>
                    <a:srgbClr val="FFFF66"/>
                  </a:buClr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endParaRPr lang="en-US" sz="3200" dirty="0">
                  <a:solidFill>
                    <a:schemeClr val="accent1"/>
                  </a:solidFill>
                  <a:latin typeface="Calibri" pitchFamily="34" charset="0"/>
                  <a:cs typeface="Arial" pitchFamily="34" charset="0"/>
                </a:endParaRPr>
              </a:p>
              <a:p>
                <a:pPr marL="1196975" lvl="1" indent="-395288">
                  <a:lnSpc>
                    <a:spcPct val="82000"/>
                  </a:lnSpc>
                  <a:spcBef>
                    <a:spcPts val="600"/>
                  </a:spcBef>
                  <a:buClr>
                    <a:srgbClr val="FFFF66"/>
                  </a:buClr>
                  <a:tabLst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r>
                  <a:rPr lang="en-US" sz="3200" dirty="0">
                    <a:solidFill>
                      <a:schemeClr val="accent1"/>
                    </a:solidFill>
                    <a:latin typeface="Calibri" pitchFamily="34" charset="0"/>
                    <a:cs typeface="Arial" pitchFamily="34" charset="0"/>
                  </a:rPr>
                  <a:t>    </a:t>
                </a:r>
                <a:r>
                  <a:rPr lang="en-US" sz="32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Calibri" pitchFamily="34" charset="0"/>
                    <a:cs typeface="Arial" pitchFamily="34" charset="0"/>
                  </a:rPr>
                  <a:t>a</a:t>
                </a:r>
              </a:p>
              <a:p>
                <a:pPr marL="1196975" lvl="1" indent="-395288">
                  <a:lnSpc>
                    <a:spcPct val="82000"/>
                  </a:lnSpc>
                  <a:spcBef>
                    <a:spcPts val="600"/>
                  </a:spcBef>
                  <a:buClr>
                    <a:srgbClr val="FFFF66"/>
                  </a:buClr>
                  <a:tabLst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endParaRPr lang="en-US" sz="3200" dirty="0">
                  <a:solidFill>
                    <a:schemeClr val="accent1"/>
                  </a:solidFill>
                  <a:latin typeface="Calibri" pitchFamily="34" charset="0"/>
                  <a:cs typeface="Arial" pitchFamily="34" charset="0"/>
                </a:endParaRPr>
              </a:p>
              <a:p>
                <a:pPr marL="631825" lvl="1" indent="112713">
                  <a:lnSpc>
                    <a:spcPct val="82000"/>
                  </a:lnSpc>
                  <a:spcBef>
                    <a:spcPts val="600"/>
                  </a:spcBef>
                  <a:buClr>
                    <a:srgbClr val="FFFF66"/>
                  </a:buClr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r>
                  <a:rPr lang="en-US" sz="3200" dirty="0">
                    <a:solidFill>
                      <a:schemeClr val="accent1"/>
                    </a:solidFill>
                    <a:latin typeface="Calibri" pitchFamily="34" charset="0"/>
                    <a:cs typeface="Arial" pitchFamily="34" charset="0"/>
                  </a:rPr>
                  <a:t>    </a:t>
                </a:r>
                <a:r>
                  <a:rPr lang="en-US" sz="3200" dirty="0" err="1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Calibri" pitchFamily="34" charset="0"/>
                    <a:cs typeface="Arial" pitchFamily="34" charset="0"/>
                  </a:rPr>
                  <a:t>ab</a:t>
                </a:r>
                <a:r>
                  <a:rPr lang="en-US" sz="32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Calibri" pitchFamily="34" charset="0"/>
                    <a:cs typeface="Arial" pitchFamily="34" charset="0"/>
                  </a:rPr>
                  <a:t> + ac</a:t>
                </a:r>
              </a:p>
              <a:p>
                <a:pPr marL="631825" lvl="1" indent="112713">
                  <a:lnSpc>
                    <a:spcPct val="82000"/>
                  </a:lnSpc>
                  <a:spcBef>
                    <a:spcPts val="600"/>
                  </a:spcBef>
                  <a:buClr>
                    <a:srgbClr val="FFFF66"/>
                  </a:buClr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endParaRPr lang="en-US" sz="3200" dirty="0">
                  <a:solidFill>
                    <a:schemeClr val="accent1"/>
                  </a:solidFill>
                  <a:latin typeface="Calibri" pitchFamily="34" charset="0"/>
                  <a:cs typeface="Arial" pitchFamily="34" charset="0"/>
                </a:endParaRPr>
              </a:p>
              <a:p>
                <a:pPr marL="1027113" lvl="1" indent="-282575">
                  <a:lnSpc>
                    <a:spcPct val="82000"/>
                  </a:lnSpc>
                  <a:spcBef>
                    <a:spcPts val="600"/>
                  </a:spcBef>
                  <a:buClr>
                    <a:srgbClr val="FFFF66"/>
                  </a:buClr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r>
                  <a:rPr lang="en-US" sz="3200" dirty="0">
                    <a:latin typeface="Calibri" pitchFamily="34" charset="0"/>
                    <a:cs typeface="Arial" pitchFamily="34" charset="0"/>
                  </a:rPr>
                  <a:t>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cs typeface="Arial" pitchFamily="34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sz="32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Calibri" pitchFamily="34" charset="0"/>
                    <a:cs typeface="Arial" pitchFamily="34" charset="0"/>
                  </a:rPr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cs typeface="Arial" pitchFamily="34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sz="32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Calibri" pitchFamily="34" charset="0"/>
                    <a:cs typeface="Arial" pitchFamily="34" charset="0"/>
                  </a:rPr>
                  <a:t>∙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cs typeface="Arial" pitchFamily="34" charset="0"/>
                          </a:rPr>
                          <m:t>c</m:t>
                        </m:r>
                      </m:e>
                    </m:acc>
                  </m:oMath>
                </a14:m>
                <a:r>
                  <a:rPr lang="en-US" sz="3200" dirty="0">
                    <a:latin typeface="Calibri" pitchFamily="34" charset="0"/>
                    <a:cs typeface="Arial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3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3063580" y="2427717"/>
                <a:ext cx="4038600" cy="5334000"/>
              </a:xfrm>
              <a:prstGeom prst="rect">
                <a:avLst/>
              </a:prstGeom>
              <a:blipFill rotWithShape="0">
                <a:blip r:embed="rId9"/>
                <a:stretch>
                  <a:fillRect t="-2857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5989898" y="1841956"/>
            <a:ext cx="1574800" cy="616010"/>
            <a:chOff x="5867400" y="3289756"/>
            <a:chExt cx="1574800" cy="616010"/>
          </a:xfrm>
        </p:grpSpPr>
        <p:sp>
          <p:nvSpPr>
            <p:cNvPr id="6" name="AutoShape 15"/>
            <p:cNvSpPr>
              <a:spLocks noChangeArrowheads="1"/>
            </p:cNvSpPr>
            <p:nvPr/>
          </p:nvSpPr>
          <p:spPr bwMode="auto">
            <a:xfrm flipH="1">
              <a:off x="6072188" y="3307834"/>
              <a:ext cx="933450" cy="597932"/>
            </a:xfrm>
            <a:prstGeom prst="moon">
              <a:avLst>
                <a:gd name="adj" fmla="val 7169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" name="Line 16"/>
            <p:cNvSpPr>
              <a:spLocks noChangeShapeType="1"/>
            </p:cNvSpPr>
            <p:nvPr/>
          </p:nvSpPr>
          <p:spPr bwMode="auto">
            <a:xfrm flipH="1">
              <a:off x="5997575" y="3446463"/>
              <a:ext cx="279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" name="Line 17"/>
            <p:cNvSpPr>
              <a:spLocks noChangeShapeType="1"/>
            </p:cNvSpPr>
            <p:nvPr/>
          </p:nvSpPr>
          <p:spPr bwMode="auto">
            <a:xfrm flipH="1">
              <a:off x="5997575" y="3795713"/>
              <a:ext cx="279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" name="Line 18"/>
            <p:cNvSpPr>
              <a:spLocks noChangeShapeType="1"/>
            </p:cNvSpPr>
            <p:nvPr/>
          </p:nvSpPr>
          <p:spPr bwMode="auto">
            <a:xfrm flipH="1">
              <a:off x="7162800" y="3581400"/>
              <a:ext cx="279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867400" y="3289756"/>
              <a:ext cx="104196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/>
                <a:t>A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867400" y="3670756"/>
              <a:ext cx="10419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B</a:t>
              </a: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7010400" y="3462339"/>
              <a:ext cx="134099" cy="20841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534401" y="1799095"/>
            <a:ext cx="1751013" cy="596444"/>
            <a:chOff x="7010400" y="1799094"/>
            <a:chExt cx="1751013" cy="596444"/>
          </a:xfrm>
        </p:grpSpPr>
        <p:sp>
          <p:nvSpPr>
            <p:cNvPr id="15" name="AutoShape 5"/>
            <p:cNvSpPr>
              <a:spLocks noChangeArrowheads="1"/>
            </p:cNvSpPr>
            <p:nvPr/>
          </p:nvSpPr>
          <p:spPr bwMode="auto">
            <a:xfrm>
              <a:off x="7620000" y="1835824"/>
              <a:ext cx="838201" cy="519351"/>
            </a:xfrm>
            <a:prstGeom prst="flowChartDelay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Line 6"/>
            <p:cNvSpPr>
              <a:spLocks noChangeShapeType="1"/>
            </p:cNvSpPr>
            <p:nvPr/>
          </p:nvSpPr>
          <p:spPr bwMode="auto">
            <a:xfrm flipH="1">
              <a:off x="7163320" y="1905000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7" name="Line 7"/>
            <p:cNvSpPr>
              <a:spLocks noChangeShapeType="1"/>
            </p:cNvSpPr>
            <p:nvPr/>
          </p:nvSpPr>
          <p:spPr bwMode="auto">
            <a:xfrm flipH="1">
              <a:off x="7163320" y="2286000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8" name="Line 8"/>
            <p:cNvSpPr>
              <a:spLocks noChangeShapeType="1"/>
            </p:cNvSpPr>
            <p:nvPr/>
          </p:nvSpPr>
          <p:spPr bwMode="auto">
            <a:xfrm flipH="1">
              <a:off x="8456613" y="2089150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010400" y="1799094"/>
              <a:ext cx="104196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/>
                <a:t>A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010400" y="2180094"/>
              <a:ext cx="10419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B</a:t>
              </a:r>
            </a:p>
          </p:txBody>
        </p:sp>
        <p:sp>
          <p:nvSpPr>
            <p:cNvPr id="21" name="Oval 11"/>
            <p:cNvSpPr>
              <a:spLocks noChangeArrowheads="1"/>
            </p:cNvSpPr>
            <p:nvPr/>
          </p:nvSpPr>
          <p:spPr bwMode="auto">
            <a:xfrm>
              <a:off x="7512570" y="1860033"/>
              <a:ext cx="107429" cy="15450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22" name="Oval 11"/>
            <p:cNvSpPr>
              <a:spLocks noChangeArrowheads="1"/>
            </p:cNvSpPr>
            <p:nvPr/>
          </p:nvSpPr>
          <p:spPr bwMode="auto">
            <a:xfrm>
              <a:off x="7495390" y="2216150"/>
              <a:ext cx="107366" cy="1397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7620001" y="1828801"/>
            <a:ext cx="713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↔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867398" y="2789694"/>
            <a:ext cx="1752602" cy="596444"/>
            <a:chOff x="5791200" y="1994356"/>
            <a:chExt cx="1752602" cy="596444"/>
          </a:xfrm>
        </p:grpSpPr>
        <p:sp>
          <p:nvSpPr>
            <p:cNvPr id="25" name="AutoShape 5"/>
            <p:cNvSpPr>
              <a:spLocks noChangeArrowheads="1"/>
            </p:cNvSpPr>
            <p:nvPr/>
          </p:nvSpPr>
          <p:spPr bwMode="auto">
            <a:xfrm>
              <a:off x="6223001" y="2031086"/>
              <a:ext cx="838201" cy="519351"/>
            </a:xfrm>
            <a:prstGeom prst="flowChartDelay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6" name="Line 6"/>
            <p:cNvSpPr>
              <a:spLocks noChangeShapeType="1"/>
            </p:cNvSpPr>
            <p:nvPr/>
          </p:nvSpPr>
          <p:spPr bwMode="auto">
            <a:xfrm flipH="1">
              <a:off x="5918201" y="2100262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7" name="Line 7"/>
            <p:cNvSpPr>
              <a:spLocks noChangeShapeType="1"/>
            </p:cNvSpPr>
            <p:nvPr/>
          </p:nvSpPr>
          <p:spPr bwMode="auto">
            <a:xfrm flipH="1">
              <a:off x="5918201" y="2481262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8" name="Line 8"/>
            <p:cNvSpPr>
              <a:spLocks noChangeShapeType="1"/>
            </p:cNvSpPr>
            <p:nvPr/>
          </p:nvSpPr>
          <p:spPr bwMode="auto">
            <a:xfrm flipH="1">
              <a:off x="7239002" y="2284412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91200" y="1994356"/>
              <a:ext cx="104196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/>
                <a:t>A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791200" y="2375356"/>
              <a:ext cx="10419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B</a:t>
              </a:r>
            </a:p>
          </p:txBody>
        </p:sp>
        <p:sp>
          <p:nvSpPr>
            <p:cNvPr id="31" name="Oval 11"/>
            <p:cNvSpPr>
              <a:spLocks noChangeArrowheads="1"/>
            </p:cNvSpPr>
            <p:nvPr/>
          </p:nvSpPr>
          <p:spPr bwMode="auto">
            <a:xfrm>
              <a:off x="7086600" y="2163307"/>
              <a:ext cx="138407" cy="21204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627576" y="2743201"/>
            <a:ext cx="1583225" cy="622757"/>
            <a:chOff x="7103575" y="2743200"/>
            <a:chExt cx="1583225" cy="622757"/>
          </a:xfrm>
        </p:grpSpPr>
        <p:sp>
          <p:nvSpPr>
            <p:cNvPr id="33" name="AutoShape 15"/>
            <p:cNvSpPr>
              <a:spLocks noChangeArrowheads="1"/>
            </p:cNvSpPr>
            <p:nvPr/>
          </p:nvSpPr>
          <p:spPr bwMode="auto">
            <a:xfrm flipH="1">
              <a:off x="7487558" y="2768025"/>
              <a:ext cx="933450" cy="597932"/>
            </a:xfrm>
            <a:prstGeom prst="moon">
              <a:avLst>
                <a:gd name="adj" fmla="val 7169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" name="Line 16"/>
            <p:cNvSpPr>
              <a:spLocks noChangeShapeType="1"/>
            </p:cNvSpPr>
            <p:nvPr/>
          </p:nvSpPr>
          <p:spPr bwMode="auto">
            <a:xfrm flipH="1">
              <a:off x="7233171" y="2913063"/>
              <a:ext cx="279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5" name="Line 17"/>
            <p:cNvSpPr>
              <a:spLocks noChangeShapeType="1"/>
            </p:cNvSpPr>
            <p:nvPr/>
          </p:nvSpPr>
          <p:spPr bwMode="auto">
            <a:xfrm flipH="1">
              <a:off x="7233171" y="3262313"/>
              <a:ext cx="279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6" name="Line 18"/>
            <p:cNvSpPr>
              <a:spLocks noChangeShapeType="1"/>
            </p:cNvSpPr>
            <p:nvPr/>
          </p:nvSpPr>
          <p:spPr bwMode="auto">
            <a:xfrm flipH="1">
              <a:off x="8407400" y="3079750"/>
              <a:ext cx="279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7" name="Oval 11"/>
            <p:cNvSpPr>
              <a:spLocks noChangeArrowheads="1"/>
            </p:cNvSpPr>
            <p:nvPr/>
          </p:nvSpPr>
          <p:spPr bwMode="auto">
            <a:xfrm>
              <a:off x="7509651" y="2893855"/>
              <a:ext cx="173561" cy="11128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38" name="Oval 11"/>
            <p:cNvSpPr>
              <a:spLocks noChangeArrowheads="1"/>
            </p:cNvSpPr>
            <p:nvPr/>
          </p:nvSpPr>
          <p:spPr bwMode="auto">
            <a:xfrm>
              <a:off x="7509651" y="3187243"/>
              <a:ext cx="110348" cy="13799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103575" y="2743200"/>
              <a:ext cx="104196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/>
                <a:t>A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103575" y="3124200"/>
              <a:ext cx="10419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B</a:t>
              </a: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7620001" y="2768026"/>
            <a:ext cx="713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↔</a:t>
            </a:r>
          </a:p>
        </p:txBody>
      </p:sp>
    </p:spTree>
    <p:extLst>
      <p:ext uri="{BB962C8B-B14F-4D97-AF65-F5344CB8AC3E}">
        <p14:creationId xmlns:p14="http://schemas.microsoft.com/office/powerpoint/2010/main" val="129022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86000" y="5149"/>
            <a:ext cx="9029700" cy="50780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Activity #3: Identities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1676400" y="838200"/>
                <a:ext cx="8610600" cy="6248400"/>
              </a:xfrm>
              <a:prstGeom prst="rect">
                <a:avLst/>
              </a:prstGeom>
              <a:ln/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284163" indent="-284163">
                  <a:lnSpc>
                    <a:spcPct val="82000"/>
                  </a:lnSpc>
                  <a:spcBef>
                    <a:spcPts val="600"/>
                  </a:spcBef>
                  <a:buClr>
                    <a:srgbClr val="FFFF66"/>
                  </a:buClr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r>
                  <a:rPr lang="en-US" sz="3200" dirty="0">
                    <a:cs typeface="Arial" pitchFamily="34" charset="0"/>
                  </a:rPr>
                  <a:t>a + 0 = </a:t>
                </a:r>
              </a:p>
              <a:p>
                <a:pPr marL="284163" indent="-284163">
                  <a:lnSpc>
                    <a:spcPct val="82000"/>
                  </a:lnSpc>
                  <a:spcBef>
                    <a:spcPts val="600"/>
                  </a:spcBef>
                  <a:buClr>
                    <a:srgbClr val="FFFF66"/>
                  </a:buClr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r>
                  <a:rPr lang="en-US" sz="3200" dirty="0">
                    <a:cs typeface="Arial" pitchFamily="34" charset="0"/>
                  </a:rPr>
                  <a:t>a + 1 = </a:t>
                </a:r>
              </a:p>
              <a:p>
                <a:pPr marL="284163" indent="-284163">
                  <a:lnSpc>
                    <a:spcPct val="82000"/>
                  </a:lnSpc>
                  <a:spcBef>
                    <a:spcPts val="600"/>
                  </a:spcBef>
                  <a:buClr>
                    <a:srgbClr val="FFFF66"/>
                  </a:buClr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r>
                  <a:rPr lang="en-US" sz="3200" dirty="0">
                    <a:cs typeface="Arial" pitchFamily="34" charset="0"/>
                  </a:rPr>
                  <a:t>a + ā = </a:t>
                </a:r>
              </a:p>
              <a:p>
                <a:pPr marL="284163" indent="-284163">
                  <a:lnSpc>
                    <a:spcPct val="82000"/>
                  </a:lnSpc>
                  <a:spcBef>
                    <a:spcPts val="600"/>
                  </a:spcBef>
                  <a:buClr>
                    <a:srgbClr val="FFFF66"/>
                  </a:buClr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r>
                  <a:rPr lang="en-US" sz="3200" dirty="0">
                    <a:cs typeface="Arial" pitchFamily="34" charset="0"/>
                  </a:rPr>
                  <a:t>a 0    = </a:t>
                </a:r>
              </a:p>
              <a:p>
                <a:pPr marL="284163" indent="-284163">
                  <a:lnSpc>
                    <a:spcPct val="82000"/>
                  </a:lnSpc>
                  <a:spcBef>
                    <a:spcPts val="600"/>
                  </a:spcBef>
                  <a:buClr>
                    <a:srgbClr val="FFFF66"/>
                  </a:buClr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r>
                  <a:rPr lang="en-US" sz="3200" dirty="0">
                    <a:cs typeface="Arial" pitchFamily="34" charset="0"/>
                  </a:rPr>
                  <a:t>a 1    = </a:t>
                </a:r>
              </a:p>
              <a:p>
                <a:pPr marL="284163" indent="-284163">
                  <a:lnSpc>
                    <a:spcPct val="82000"/>
                  </a:lnSpc>
                  <a:spcBef>
                    <a:spcPts val="600"/>
                  </a:spcBef>
                  <a:buClr>
                    <a:srgbClr val="FFFF66"/>
                  </a:buClr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r>
                  <a:rPr lang="en-US" sz="3200" dirty="0">
                    <a:cs typeface="Arial" pitchFamily="34" charset="0"/>
                  </a:rPr>
                  <a:t>a ā    =</a:t>
                </a:r>
              </a:p>
              <a:p>
                <a:pPr marL="284163" indent="-284163">
                  <a:lnSpc>
                    <a:spcPct val="82000"/>
                  </a:lnSpc>
                  <a:spcBef>
                    <a:spcPts val="600"/>
                  </a:spcBef>
                  <a:buClr>
                    <a:srgbClr val="FFFF66"/>
                  </a:buClr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r>
                  <a:rPr lang="en-US" sz="3200" dirty="0">
                    <a:cs typeface="Arial" pitchFamily="34" charset="0"/>
                  </a:rPr>
                  <a:t> </a:t>
                </a:r>
              </a:p>
              <a:p>
                <a:pPr marL="284163" indent="-284163">
                  <a:lnSpc>
                    <a:spcPct val="82000"/>
                  </a:lnSpc>
                  <a:spcBef>
                    <a:spcPts val="600"/>
                  </a:spcBef>
                  <a:buClr>
                    <a:srgbClr val="FFFF66"/>
                  </a:buClr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accPr>
                      <m:e>
                        <m:r>
                          <a:rPr lang="en-US" sz="3200">
                            <a:latin typeface="Cambria Math"/>
                            <a:cs typeface="Arial" pitchFamily="34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  <a:cs typeface="Arial" pitchFamily="34" charset="0"/>
                          </a:rPr>
                          <m:t>a</m:t>
                        </m:r>
                        <m:r>
                          <a:rPr lang="en-US" sz="3200">
                            <a:latin typeface="Cambria Math"/>
                            <a:cs typeface="Arial" pitchFamily="34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  <a:cs typeface="Arial" pitchFamily="34" charset="0"/>
                          </a:rPr>
                          <m:t>b</m:t>
                        </m:r>
                        <m:r>
                          <a:rPr lang="en-US" sz="3200">
                            <a:latin typeface="Cambria Math"/>
                            <a:cs typeface="Arial" pitchFamily="34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sz="3200" dirty="0">
                    <a:cs typeface="Arial" pitchFamily="34" charset="0"/>
                  </a:rPr>
                  <a:t>   = </a:t>
                </a:r>
              </a:p>
              <a:p>
                <a:pPr marL="284163" indent="-284163">
                  <a:lnSpc>
                    <a:spcPct val="82000"/>
                  </a:lnSpc>
                  <a:spcBef>
                    <a:spcPts val="600"/>
                  </a:spcBef>
                  <a:buClr>
                    <a:srgbClr val="FFFF66"/>
                  </a:buClr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accPr>
                      <m:e>
                        <m:r>
                          <a:rPr lang="en-US" sz="3200">
                            <a:latin typeface="Cambria Math"/>
                            <a:cs typeface="Arial" pitchFamily="34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  <a:cs typeface="Arial" pitchFamily="34" charset="0"/>
                          </a:rPr>
                          <m:t>a</m:t>
                        </m:r>
                        <m:r>
                          <a:rPr lang="en-US" sz="3200">
                            <a:latin typeface="Cambria Math"/>
                            <a:cs typeface="Arial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  <a:cs typeface="Arial" pitchFamily="34" charset="0"/>
                          </a:rPr>
                          <m:t>b</m:t>
                        </m:r>
                        <m:r>
                          <a:rPr lang="en-US" sz="3200">
                            <a:latin typeface="Cambria Math"/>
                            <a:cs typeface="Arial" pitchFamily="34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sz="3200" dirty="0">
                    <a:cs typeface="Arial" pitchFamily="34" charset="0"/>
                  </a:rPr>
                  <a:t>       = </a:t>
                </a:r>
              </a:p>
              <a:p>
                <a:pPr marL="284163" indent="-284163">
                  <a:lnSpc>
                    <a:spcPct val="82000"/>
                  </a:lnSpc>
                  <a:spcBef>
                    <a:spcPts val="600"/>
                  </a:spcBef>
                  <a:buClr>
                    <a:srgbClr val="FFFF66"/>
                  </a:buClr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r>
                  <a:rPr lang="en-US" sz="3200" dirty="0">
                    <a:cs typeface="Arial" pitchFamily="34" charset="0"/>
                  </a:rPr>
                  <a:t>a + a b     = </a:t>
                </a:r>
              </a:p>
              <a:p>
                <a:pPr marL="284163" indent="-284163">
                  <a:lnSpc>
                    <a:spcPct val="82000"/>
                  </a:lnSpc>
                  <a:spcBef>
                    <a:spcPts val="600"/>
                  </a:spcBef>
                  <a:buClr>
                    <a:srgbClr val="FFFF66"/>
                  </a:buClr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r>
                  <a:rPr lang="en-US" sz="3200" dirty="0">
                    <a:cs typeface="Arial" pitchFamily="34" charset="0"/>
                  </a:rPr>
                  <a:t>a(</a:t>
                </a:r>
                <a:r>
                  <a:rPr lang="en-US" sz="3200" dirty="0" err="1">
                    <a:cs typeface="Arial" pitchFamily="34" charset="0"/>
                  </a:rPr>
                  <a:t>b+c</a:t>
                </a:r>
                <a:r>
                  <a:rPr lang="en-US" sz="3200" dirty="0">
                    <a:cs typeface="Arial" pitchFamily="34" charset="0"/>
                  </a:rPr>
                  <a:t>)     = </a:t>
                </a:r>
              </a:p>
              <a:p>
                <a:pPr marL="284163" indent="-284163">
                  <a:lnSpc>
                    <a:spcPct val="82000"/>
                  </a:lnSpc>
                  <a:spcBef>
                    <a:spcPts val="600"/>
                  </a:spcBef>
                  <a:buClr>
                    <a:srgbClr val="FFFF66"/>
                  </a:buClr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  <a:cs typeface="Arial" pitchFamily="34" charset="0"/>
                          </a:rPr>
                          <m:t>a</m:t>
                        </m:r>
                        <m:r>
                          <a:rPr lang="en-US" sz="3200">
                            <a:latin typeface="Cambria Math"/>
                            <a:cs typeface="Arial" pitchFamily="34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  <a:cs typeface="Arial" pitchFamily="34" charset="0"/>
                          </a:rPr>
                          <m:t>b</m:t>
                        </m:r>
                        <m:r>
                          <a:rPr lang="en-US" sz="3200">
                            <a:latin typeface="Cambria Math"/>
                            <a:cs typeface="Arial" pitchFamily="34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  <a:cs typeface="Arial" pitchFamily="34" charset="0"/>
                          </a:rPr>
                          <m:t>c</m:t>
                        </m:r>
                        <m:r>
                          <a:rPr lang="en-US" sz="3200">
                            <a:latin typeface="Cambria Math"/>
                            <a:cs typeface="Arial" pitchFamily="34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sz="3200" dirty="0">
                    <a:cs typeface="Arial" pitchFamily="34" charset="0"/>
                  </a:rPr>
                  <a:t> =</a:t>
                </a:r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"/>
                </p:custDataLst>
              </p:nvPr>
            </p:nvSpPr>
            <p:spPr>
              <a:xfrm>
                <a:off x="152400" y="838200"/>
                <a:ext cx="8610600" cy="6248400"/>
              </a:xfrm>
              <a:prstGeom prst="rect">
                <a:avLst/>
              </a:prstGeom>
              <a:blipFill rotWithShape="1">
                <a:blip r:embed="rId11"/>
                <a:stretch>
                  <a:fillRect l="-1769" t="-2537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"/>
              <p:cNvSpPr txBox="1">
                <a:spLocks noChangeArrowheads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2514601" y="860192"/>
                <a:ext cx="2590800" cy="5334000"/>
              </a:xfrm>
              <a:prstGeom prst="rect">
                <a:avLst/>
              </a:prstGeom>
              <a:ln/>
            </p:spPr>
            <p:txBody>
              <a:bodyPr vert="horz" lIns="91440" tIns="45720" rIns="91440" bIns="45720" rtlCol="0">
                <a:noAutofit/>
              </a:bodyPr>
              <a:lstStyle/>
              <a:p>
                <a:pPr marL="804863" lvl="1" indent="-284163">
                  <a:lnSpc>
                    <a:spcPct val="82000"/>
                  </a:lnSpc>
                  <a:spcBef>
                    <a:spcPts val="600"/>
                  </a:spcBef>
                  <a:buClr>
                    <a:srgbClr val="FFFF66"/>
                  </a:buClr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r>
                  <a:rPr lang="en-US" sz="3200" dirty="0">
                    <a:cs typeface="Arial" pitchFamily="34" charset="0"/>
                  </a:rPr>
                  <a:t> a</a:t>
                </a:r>
              </a:p>
              <a:p>
                <a:pPr marL="804863" lvl="1" indent="-284163">
                  <a:lnSpc>
                    <a:spcPct val="82000"/>
                  </a:lnSpc>
                  <a:spcBef>
                    <a:spcPts val="600"/>
                  </a:spcBef>
                  <a:buClr>
                    <a:srgbClr val="FFFF66"/>
                  </a:buClr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r>
                  <a:rPr lang="en-US" sz="3200" dirty="0">
                    <a:cs typeface="Arial" pitchFamily="34" charset="0"/>
                  </a:rPr>
                  <a:t> 1</a:t>
                </a:r>
              </a:p>
              <a:p>
                <a:pPr marL="804863" lvl="1" indent="-284163">
                  <a:lnSpc>
                    <a:spcPct val="82000"/>
                  </a:lnSpc>
                  <a:spcBef>
                    <a:spcPts val="600"/>
                  </a:spcBef>
                  <a:buClr>
                    <a:srgbClr val="FFFF66"/>
                  </a:buClr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r>
                  <a:rPr lang="en-US" sz="3200" dirty="0">
                    <a:cs typeface="Arial" pitchFamily="34" charset="0"/>
                  </a:rPr>
                  <a:t> 1</a:t>
                </a:r>
              </a:p>
              <a:p>
                <a:pPr marL="465138" lvl="1" indent="-284163">
                  <a:lnSpc>
                    <a:spcPct val="82000"/>
                  </a:lnSpc>
                  <a:spcBef>
                    <a:spcPts val="600"/>
                  </a:spcBef>
                  <a:buClr>
                    <a:srgbClr val="FFFF66"/>
                  </a:buClr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r>
                  <a:rPr lang="en-US" sz="3200" dirty="0">
                    <a:cs typeface="Arial" pitchFamily="34" charset="0"/>
                  </a:rPr>
                  <a:t>     0</a:t>
                </a:r>
              </a:p>
              <a:p>
                <a:pPr marL="465138" lvl="1" indent="-284163">
                  <a:lnSpc>
                    <a:spcPct val="82000"/>
                  </a:lnSpc>
                  <a:spcBef>
                    <a:spcPts val="600"/>
                  </a:spcBef>
                  <a:buClr>
                    <a:srgbClr val="FFFF66"/>
                  </a:buClr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r>
                  <a:rPr lang="en-US" sz="3200" dirty="0">
                    <a:cs typeface="Arial" pitchFamily="34" charset="0"/>
                  </a:rPr>
                  <a:t>     a</a:t>
                </a:r>
              </a:p>
              <a:p>
                <a:pPr marL="465138" lvl="1" indent="-284163">
                  <a:lnSpc>
                    <a:spcPct val="82000"/>
                  </a:lnSpc>
                  <a:spcBef>
                    <a:spcPts val="600"/>
                  </a:spcBef>
                  <a:buClr>
                    <a:srgbClr val="FFFF66"/>
                  </a:buClr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r>
                  <a:rPr lang="en-US" sz="3200" dirty="0">
                    <a:cs typeface="Arial" pitchFamily="34" charset="0"/>
                  </a:rPr>
                  <a:t>     0</a:t>
                </a:r>
              </a:p>
              <a:p>
                <a:pPr marL="465138" lvl="1" indent="-284163">
                  <a:lnSpc>
                    <a:spcPct val="82000"/>
                  </a:lnSpc>
                  <a:spcBef>
                    <a:spcPts val="600"/>
                  </a:spcBef>
                  <a:buClr>
                    <a:srgbClr val="FFFF66"/>
                  </a:buClr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endParaRPr lang="en-US" sz="3200" dirty="0">
                  <a:cs typeface="Arial" pitchFamily="34" charset="0"/>
                </a:endParaRPr>
              </a:p>
              <a:p>
                <a:pPr marL="1028700" lvl="1" indent="-284163">
                  <a:lnSpc>
                    <a:spcPct val="82000"/>
                  </a:lnSpc>
                  <a:spcBef>
                    <a:spcPts val="600"/>
                  </a:spcBef>
                  <a:buClr>
                    <a:srgbClr val="FFFF66"/>
                  </a:buClr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r>
                  <a:rPr lang="en-US" sz="3200" dirty="0">
                    <a:cs typeface="Arial" pitchFamily="34" charset="0"/>
                  </a:rPr>
                  <a:t>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  <a:cs typeface="Arial" pitchFamily="34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sz="3200" dirty="0"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i="1" dirty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3200" dirty="0">
                            <a:latin typeface="Cambria Math"/>
                            <a:cs typeface="Arial" pitchFamily="34" charset="0"/>
                          </a:rPr>
                          <m:t>b</m:t>
                        </m:r>
                      </m:e>
                    </m:acc>
                  </m:oMath>
                </a14:m>
                <a:endParaRPr lang="en-US" sz="3200" dirty="0">
                  <a:cs typeface="Arial" pitchFamily="34" charset="0"/>
                </a:endParaRPr>
              </a:p>
              <a:p>
                <a:pPr marL="803275" lvl="1" indent="-284163">
                  <a:lnSpc>
                    <a:spcPct val="82000"/>
                  </a:lnSpc>
                  <a:spcBef>
                    <a:spcPts val="600"/>
                  </a:spcBef>
                  <a:buClr>
                    <a:srgbClr val="FFFF66"/>
                  </a:buClr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r>
                  <a:rPr lang="en-US" sz="3200" dirty="0">
                    <a:cs typeface="Arial" pitchFamily="34" charset="0"/>
                  </a:rPr>
                  <a:t>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  <a:cs typeface="Arial" pitchFamily="34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sz="3200" dirty="0">
                    <a:cs typeface="Arial" pitchFamily="34" charset="0"/>
                  </a:rPr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  <a:cs typeface="Arial" pitchFamily="34" charset="0"/>
                          </a:rPr>
                          <m:t>b</m:t>
                        </m:r>
                      </m:e>
                    </m:acc>
                  </m:oMath>
                </a14:m>
                <a:endParaRPr lang="en-US" sz="3200" dirty="0">
                  <a:cs typeface="Arial" pitchFamily="34" charset="0"/>
                </a:endParaRPr>
              </a:p>
              <a:p>
                <a:pPr marL="1196975" lvl="1" indent="-395288">
                  <a:lnSpc>
                    <a:spcPct val="82000"/>
                  </a:lnSpc>
                  <a:spcBef>
                    <a:spcPts val="600"/>
                  </a:spcBef>
                  <a:buClr>
                    <a:srgbClr val="FFFF66"/>
                  </a:buClr>
                  <a:tabLst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r>
                  <a:rPr lang="en-US" sz="3200" dirty="0">
                    <a:cs typeface="Arial" pitchFamily="34" charset="0"/>
                  </a:rPr>
                  <a:t>    a</a:t>
                </a:r>
              </a:p>
              <a:p>
                <a:pPr marL="631825" lvl="1" indent="112713">
                  <a:lnSpc>
                    <a:spcPct val="82000"/>
                  </a:lnSpc>
                  <a:spcBef>
                    <a:spcPts val="600"/>
                  </a:spcBef>
                  <a:buClr>
                    <a:srgbClr val="FFFF66"/>
                  </a:buClr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r>
                  <a:rPr lang="en-US" sz="3200" dirty="0">
                    <a:cs typeface="Arial" pitchFamily="34" charset="0"/>
                  </a:rPr>
                  <a:t>    </a:t>
                </a:r>
                <a:r>
                  <a:rPr lang="en-US" sz="3200" dirty="0" err="1">
                    <a:cs typeface="Arial" pitchFamily="34" charset="0"/>
                  </a:rPr>
                  <a:t>ab</a:t>
                </a:r>
                <a:r>
                  <a:rPr lang="en-US" sz="3200" dirty="0">
                    <a:cs typeface="Arial" pitchFamily="34" charset="0"/>
                  </a:rPr>
                  <a:t> + ac</a:t>
                </a:r>
              </a:p>
              <a:p>
                <a:pPr marL="1027113" lvl="1" indent="-282575">
                  <a:lnSpc>
                    <a:spcPct val="82000"/>
                  </a:lnSpc>
                  <a:spcBef>
                    <a:spcPts val="600"/>
                  </a:spcBef>
                  <a:buClr>
                    <a:srgbClr val="FFFF66"/>
                  </a:buClr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r>
                  <a:rPr lang="en-US" sz="3200" dirty="0">
                    <a:cs typeface="Arial" pitchFamily="34" charset="0"/>
                  </a:rPr>
                  <a:t>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  <a:cs typeface="Arial" pitchFamily="34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sz="3200" dirty="0">
                    <a:cs typeface="Arial" pitchFamily="34" charset="0"/>
                  </a:rPr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  <a:cs typeface="Arial" pitchFamily="34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sz="3200" dirty="0">
                    <a:solidFill>
                      <a:schemeClr val="bg1"/>
                    </a:solidFill>
                    <a:latin typeface="Calibri" pitchFamily="34" charset="0"/>
                    <a:cs typeface="Arial" pitchFamily="34" charset="0"/>
                  </a:rPr>
                  <a:t>∙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  <a:cs typeface="Arial" pitchFamily="34" charset="0"/>
                          </a:rPr>
                          <m:t>c</m:t>
                        </m:r>
                      </m:e>
                    </m:acc>
                  </m:oMath>
                </a14:m>
                <a:endParaRPr lang="en-US" sz="3200" dirty="0"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3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2"/>
                </p:custDataLst>
              </p:nvPr>
            </p:nvSpPr>
            <p:spPr>
              <a:xfrm>
                <a:off x="2514601" y="860192"/>
                <a:ext cx="2590800" cy="5334000"/>
              </a:xfrm>
              <a:prstGeom prst="rect">
                <a:avLst/>
              </a:prstGeom>
              <a:blipFill rotWithShape="0">
                <a:blip r:embed="rId13"/>
                <a:stretch>
                  <a:fillRect t="-2971" r="-706" b="-11771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 Box 98"/>
          <p:cNvSpPr txBox="1">
            <a:spLocks noChangeArrowheads="1"/>
          </p:cNvSpPr>
          <p:nvPr/>
        </p:nvSpPr>
        <p:spPr bwMode="auto">
          <a:xfrm>
            <a:off x="5257800" y="860192"/>
            <a:ext cx="5410200" cy="4091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3200" dirty="0"/>
              <a:t>Show that the Logic equations</a:t>
            </a:r>
          </a:p>
          <a:p>
            <a:pPr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3200" dirty="0"/>
              <a:t>below are equivalent.</a:t>
            </a:r>
          </a:p>
          <a:p>
            <a:pPr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endParaRPr lang="en-US" sz="3200" dirty="0"/>
          </a:p>
          <a:p>
            <a:pPr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3200" dirty="0"/>
              <a:t>(</a:t>
            </a:r>
            <a:r>
              <a:rPr lang="en-US" sz="3200" dirty="0" err="1"/>
              <a:t>a+b</a:t>
            </a:r>
            <a:r>
              <a:rPr lang="en-US" sz="3200" dirty="0"/>
              <a:t>)(</a:t>
            </a:r>
            <a:r>
              <a:rPr lang="en-US" sz="3200" dirty="0" err="1"/>
              <a:t>a+c</a:t>
            </a:r>
            <a:r>
              <a:rPr lang="en-US" sz="3200" dirty="0"/>
              <a:t>)	= a + </a:t>
            </a:r>
            <a:r>
              <a:rPr lang="en-US" sz="3200" dirty="0" err="1"/>
              <a:t>bc</a:t>
            </a:r>
            <a:endParaRPr lang="en-US" sz="3200" dirty="0"/>
          </a:p>
          <a:p>
            <a:pPr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endParaRPr lang="en-US" sz="3200" dirty="0"/>
          </a:p>
          <a:p>
            <a:pPr>
              <a:lnSpc>
                <a:spcPct val="116000"/>
              </a:lnSpc>
              <a:buClr>
                <a:srgbClr val="40458C"/>
              </a:buClr>
              <a:buSzPct val="100000"/>
            </a:pPr>
            <a:r>
              <a:rPr lang="en-US" sz="3200" dirty="0"/>
              <a:t>(</a:t>
            </a:r>
            <a:r>
              <a:rPr lang="en-US" sz="3200" dirty="0" err="1"/>
              <a:t>a+b</a:t>
            </a:r>
            <a:r>
              <a:rPr lang="en-US" sz="3200" dirty="0"/>
              <a:t>)(</a:t>
            </a:r>
            <a:r>
              <a:rPr lang="en-US" sz="3200" dirty="0" err="1"/>
              <a:t>a+c</a:t>
            </a:r>
            <a:r>
              <a:rPr lang="en-US" sz="3200" dirty="0"/>
              <a:t>)	=</a:t>
            </a:r>
          </a:p>
          <a:p>
            <a:pPr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3200" dirty="0"/>
              <a:t>		</a:t>
            </a:r>
            <a:endParaRPr lang="en-US" dirty="0">
              <a:latin typeface="Arial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4953000" y="609600"/>
            <a:ext cx="0" cy="60960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63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676400" y="64097"/>
            <a:ext cx="9029700" cy="5861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Activity #3: Identities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1676400" y="838200"/>
                <a:ext cx="8610600" cy="6248400"/>
              </a:xfrm>
              <a:prstGeom prst="rect">
                <a:avLst/>
              </a:prstGeom>
              <a:ln/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284163" indent="-284163">
                  <a:lnSpc>
                    <a:spcPct val="82000"/>
                  </a:lnSpc>
                  <a:spcBef>
                    <a:spcPts val="600"/>
                  </a:spcBef>
                  <a:buClr>
                    <a:srgbClr val="FFFF66"/>
                  </a:buClr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r>
                  <a:rPr lang="en-US" sz="3200" dirty="0">
                    <a:latin typeface="Calibri" pitchFamily="34" charset="0"/>
                    <a:cs typeface="Arial" pitchFamily="34" charset="0"/>
                  </a:rPr>
                  <a:t>a + 0 = </a:t>
                </a:r>
              </a:p>
              <a:p>
                <a:pPr marL="284163" indent="-284163">
                  <a:lnSpc>
                    <a:spcPct val="82000"/>
                  </a:lnSpc>
                  <a:spcBef>
                    <a:spcPts val="600"/>
                  </a:spcBef>
                  <a:buClr>
                    <a:srgbClr val="FFFF66"/>
                  </a:buClr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r>
                  <a:rPr lang="en-US" sz="3200" dirty="0">
                    <a:latin typeface="Calibri" pitchFamily="34" charset="0"/>
                    <a:cs typeface="Arial" pitchFamily="34" charset="0"/>
                  </a:rPr>
                  <a:t>a + 1 = </a:t>
                </a:r>
              </a:p>
              <a:p>
                <a:pPr marL="284163" indent="-284163">
                  <a:lnSpc>
                    <a:spcPct val="82000"/>
                  </a:lnSpc>
                  <a:spcBef>
                    <a:spcPts val="600"/>
                  </a:spcBef>
                  <a:buClr>
                    <a:srgbClr val="FFFF66"/>
                  </a:buClr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r>
                  <a:rPr lang="en-US" sz="3200" dirty="0">
                    <a:latin typeface="Calibri" pitchFamily="34" charset="0"/>
                    <a:cs typeface="Arial" pitchFamily="34" charset="0"/>
                  </a:rPr>
                  <a:t>a + ā = </a:t>
                </a:r>
              </a:p>
              <a:p>
                <a:pPr marL="284163" indent="-284163">
                  <a:lnSpc>
                    <a:spcPct val="82000"/>
                  </a:lnSpc>
                  <a:spcBef>
                    <a:spcPts val="600"/>
                  </a:spcBef>
                  <a:buClr>
                    <a:srgbClr val="FFFF66"/>
                  </a:buClr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r>
                  <a:rPr lang="en-US" sz="3200" dirty="0">
                    <a:latin typeface="Calibri" pitchFamily="34" charset="0"/>
                    <a:cs typeface="Arial" pitchFamily="34" charset="0"/>
                  </a:rPr>
                  <a:t>a 0    = </a:t>
                </a:r>
              </a:p>
              <a:p>
                <a:pPr marL="284163" indent="-284163">
                  <a:lnSpc>
                    <a:spcPct val="82000"/>
                  </a:lnSpc>
                  <a:spcBef>
                    <a:spcPts val="600"/>
                  </a:spcBef>
                  <a:buClr>
                    <a:srgbClr val="FFFF66"/>
                  </a:buClr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r>
                  <a:rPr lang="en-US" sz="3200" dirty="0">
                    <a:latin typeface="Calibri" pitchFamily="34" charset="0"/>
                    <a:cs typeface="Arial" pitchFamily="34" charset="0"/>
                  </a:rPr>
                  <a:t>a 1    = </a:t>
                </a:r>
              </a:p>
              <a:p>
                <a:pPr marL="284163" indent="-284163">
                  <a:lnSpc>
                    <a:spcPct val="82000"/>
                  </a:lnSpc>
                  <a:spcBef>
                    <a:spcPts val="600"/>
                  </a:spcBef>
                  <a:buClr>
                    <a:srgbClr val="FFFF66"/>
                  </a:buClr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r>
                  <a:rPr lang="en-US" sz="3200" dirty="0">
                    <a:latin typeface="Calibri" pitchFamily="34" charset="0"/>
                    <a:cs typeface="Arial" pitchFamily="34" charset="0"/>
                  </a:rPr>
                  <a:t>a ā    =</a:t>
                </a:r>
              </a:p>
              <a:p>
                <a:pPr marL="284163" indent="-284163">
                  <a:lnSpc>
                    <a:spcPct val="82000"/>
                  </a:lnSpc>
                  <a:spcBef>
                    <a:spcPts val="600"/>
                  </a:spcBef>
                  <a:buClr>
                    <a:srgbClr val="FFFF66"/>
                  </a:buClr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r>
                  <a:rPr lang="en-US" sz="3200" dirty="0">
                    <a:latin typeface="Calibri" pitchFamily="34" charset="0"/>
                    <a:cs typeface="Arial" pitchFamily="34" charset="0"/>
                  </a:rPr>
                  <a:t> </a:t>
                </a:r>
              </a:p>
              <a:p>
                <a:pPr marL="284163" indent="-284163">
                  <a:lnSpc>
                    <a:spcPct val="82000"/>
                  </a:lnSpc>
                  <a:spcBef>
                    <a:spcPts val="600"/>
                  </a:spcBef>
                  <a:buClr>
                    <a:srgbClr val="FFFF66"/>
                  </a:buClr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accPr>
                      <m:e>
                        <m:r>
                          <a:rPr lang="en-US" sz="3200">
                            <a:latin typeface="Cambria Math"/>
                            <a:cs typeface="Arial" pitchFamily="34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  <a:cs typeface="Arial" pitchFamily="34" charset="0"/>
                          </a:rPr>
                          <m:t>a</m:t>
                        </m:r>
                        <m:r>
                          <a:rPr lang="en-US" sz="3200">
                            <a:latin typeface="Cambria Math"/>
                            <a:cs typeface="Arial" pitchFamily="34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  <a:cs typeface="Arial" pitchFamily="34" charset="0"/>
                          </a:rPr>
                          <m:t>b</m:t>
                        </m:r>
                        <m:r>
                          <a:rPr lang="en-US" sz="3200">
                            <a:latin typeface="Cambria Math"/>
                            <a:cs typeface="Arial" pitchFamily="34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sz="3200" dirty="0">
                    <a:latin typeface="Calibri" pitchFamily="34" charset="0"/>
                    <a:cs typeface="Arial" pitchFamily="34" charset="0"/>
                  </a:rPr>
                  <a:t>   = </a:t>
                </a:r>
              </a:p>
              <a:p>
                <a:pPr marL="284163" indent="-284163">
                  <a:lnSpc>
                    <a:spcPct val="82000"/>
                  </a:lnSpc>
                  <a:spcBef>
                    <a:spcPts val="600"/>
                  </a:spcBef>
                  <a:buClr>
                    <a:srgbClr val="FFFF66"/>
                  </a:buClr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accPr>
                      <m:e>
                        <m:r>
                          <a:rPr lang="en-US" sz="3200">
                            <a:latin typeface="Cambria Math"/>
                            <a:cs typeface="Arial" pitchFamily="34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  <a:cs typeface="Arial" pitchFamily="34" charset="0"/>
                          </a:rPr>
                          <m:t>a</m:t>
                        </m:r>
                        <m:r>
                          <a:rPr lang="en-US" sz="3200">
                            <a:latin typeface="Cambria Math"/>
                            <a:cs typeface="Arial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  <a:cs typeface="Arial" pitchFamily="34" charset="0"/>
                          </a:rPr>
                          <m:t>b</m:t>
                        </m:r>
                        <m:r>
                          <a:rPr lang="en-US" sz="3200">
                            <a:latin typeface="Cambria Math"/>
                            <a:cs typeface="Arial" pitchFamily="34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sz="3200" dirty="0">
                    <a:latin typeface="Calibri" pitchFamily="34" charset="0"/>
                    <a:cs typeface="Arial" pitchFamily="34" charset="0"/>
                  </a:rPr>
                  <a:t>       = </a:t>
                </a:r>
              </a:p>
              <a:p>
                <a:pPr marL="284163" indent="-284163">
                  <a:lnSpc>
                    <a:spcPct val="82000"/>
                  </a:lnSpc>
                  <a:spcBef>
                    <a:spcPts val="600"/>
                  </a:spcBef>
                  <a:buClr>
                    <a:srgbClr val="FFFF66"/>
                  </a:buClr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r>
                  <a:rPr lang="en-US" sz="3200" dirty="0">
                    <a:latin typeface="Calibri" pitchFamily="34" charset="0"/>
                    <a:cs typeface="Arial" pitchFamily="34" charset="0"/>
                  </a:rPr>
                  <a:t>a + a b     = </a:t>
                </a:r>
              </a:p>
              <a:p>
                <a:pPr marL="284163" indent="-284163">
                  <a:lnSpc>
                    <a:spcPct val="82000"/>
                  </a:lnSpc>
                  <a:spcBef>
                    <a:spcPts val="600"/>
                  </a:spcBef>
                  <a:buClr>
                    <a:srgbClr val="FFFF66"/>
                  </a:buClr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r>
                  <a:rPr lang="en-US" sz="3200" dirty="0">
                    <a:latin typeface="Calibri" pitchFamily="34" charset="0"/>
                    <a:cs typeface="Arial" pitchFamily="34" charset="0"/>
                  </a:rPr>
                  <a:t>a(</a:t>
                </a:r>
                <a:r>
                  <a:rPr lang="en-US" sz="3200" dirty="0" err="1">
                    <a:latin typeface="Calibri" pitchFamily="34" charset="0"/>
                    <a:cs typeface="Arial" pitchFamily="34" charset="0"/>
                  </a:rPr>
                  <a:t>b+c</a:t>
                </a:r>
                <a:r>
                  <a:rPr lang="en-US" sz="3200" dirty="0">
                    <a:latin typeface="Calibri" pitchFamily="34" charset="0"/>
                    <a:cs typeface="Arial" pitchFamily="34" charset="0"/>
                  </a:rPr>
                  <a:t>)     = </a:t>
                </a:r>
              </a:p>
              <a:p>
                <a:pPr marL="284163" indent="-284163">
                  <a:lnSpc>
                    <a:spcPct val="82000"/>
                  </a:lnSpc>
                  <a:spcBef>
                    <a:spcPts val="600"/>
                  </a:spcBef>
                  <a:buClr>
                    <a:srgbClr val="FFFF66"/>
                  </a:buClr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  <a:cs typeface="Arial" pitchFamily="34" charset="0"/>
                          </a:rPr>
                          <m:t>a</m:t>
                        </m:r>
                        <m:r>
                          <a:rPr lang="en-US" sz="3200">
                            <a:latin typeface="Cambria Math"/>
                            <a:cs typeface="Arial" pitchFamily="34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  <a:cs typeface="Arial" pitchFamily="34" charset="0"/>
                          </a:rPr>
                          <m:t>b</m:t>
                        </m:r>
                        <m:r>
                          <a:rPr lang="en-US" sz="3200">
                            <a:latin typeface="Cambria Math"/>
                            <a:cs typeface="Arial" pitchFamily="34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  <a:cs typeface="Arial" pitchFamily="34" charset="0"/>
                          </a:rPr>
                          <m:t>c</m:t>
                        </m:r>
                        <m:r>
                          <a:rPr lang="en-US" sz="3200">
                            <a:latin typeface="Cambria Math"/>
                            <a:cs typeface="Arial" pitchFamily="34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sz="3200" dirty="0">
                    <a:latin typeface="Calibri" pitchFamily="34" charset="0"/>
                    <a:cs typeface="Arial" pitchFamily="34" charset="0"/>
                  </a:rPr>
                  <a:t> =</a:t>
                </a:r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1"/>
                </p:custDataLst>
              </p:nvPr>
            </p:nvSpPr>
            <p:spPr>
              <a:xfrm>
                <a:off x="152400" y="838200"/>
                <a:ext cx="8610600" cy="6248400"/>
              </a:xfrm>
              <a:prstGeom prst="rect">
                <a:avLst/>
              </a:prstGeom>
              <a:blipFill rotWithShape="1">
                <a:blip r:embed="rId12"/>
                <a:stretch>
                  <a:fillRect l="-1769" t="-2537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"/>
              <p:cNvSpPr txBox="1">
                <a:spLocks noChangeArrowheads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2438400" y="838200"/>
                <a:ext cx="2590800" cy="5334000"/>
              </a:xfrm>
              <a:prstGeom prst="rect">
                <a:avLst/>
              </a:prstGeom>
              <a:ln/>
            </p:spPr>
            <p:txBody>
              <a:bodyPr vert="horz" lIns="91440" tIns="45720" rIns="91440" bIns="45720" rtlCol="0">
                <a:noAutofit/>
              </a:bodyPr>
              <a:lstStyle/>
              <a:p>
                <a:pPr marL="804863" lvl="1" indent="-284163">
                  <a:lnSpc>
                    <a:spcPct val="82000"/>
                  </a:lnSpc>
                  <a:spcBef>
                    <a:spcPts val="600"/>
                  </a:spcBef>
                  <a:buClr>
                    <a:srgbClr val="FFFF66"/>
                  </a:buClr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r>
                  <a:rPr lang="en-US" sz="3200" dirty="0">
                    <a:latin typeface="Calibri" pitchFamily="34" charset="0"/>
                    <a:cs typeface="Arial" pitchFamily="34" charset="0"/>
                  </a:rPr>
                  <a:t> a</a:t>
                </a:r>
              </a:p>
              <a:p>
                <a:pPr marL="804863" lvl="1" indent="-284163">
                  <a:lnSpc>
                    <a:spcPct val="82000"/>
                  </a:lnSpc>
                  <a:spcBef>
                    <a:spcPts val="600"/>
                  </a:spcBef>
                  <a:buClr>
                    <a:srgbClr val="FFFF66"/>
                  </a:buClr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r>
                  <a:rPr lang="en-US" sz="3200" dirty="0">
                    <a:latin typeface="Calibri" pitchFamily="34" charset="0"/>
                    <a:cs typeface="Arial" pitchFamily="34" charset="0"/>
                  </a:rPr>
                  <a:t> 1</a:t>
                </a:r>
              </a:p>
              <a:p>
                <a:pPr marL="804863" lvl="1" indent="-284163">
                  <a:lnSpc>
                    <a:spcPct val="82000"/>
                  </a:lnSpc>
                  <a:spcBef>
                    <a:spcPts val="600"/>
                  </a:spcBef>
                  <a:buClr>
                    <a:srgbClr val="FFFF66"/>
                  </a:buClr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r>
                  <a:rPr lang="en-US" sz="3200" dirty="0">
                    <a:latin typeface="Calibri" pitchFamily="34" charset="0"/>
                    <a:cs typeface="Arial" pitchFamily="34" charset="0"/>
                  </a:rPr>
                  <a:t> 1</a:t>
                </a:r>
              </a:p>
              <a:p>
                <a:pPr marL="465138" lvl="1" indent="-284163">
                  <a:lnSpc>
                    <a:spcPct val="82000"/>
                  </a:lnSpc>
                  <a:spcBef>
                    <a:spcPts val="600"/>
                  </a:spcBef>
                  <a:buClr>
                    <a:srgbClr val="FFFF66"/>
                  </a:buClr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r>
                  <a:rPr lang="en-US" sz="3200" dirty="0">
                    <a:latin typeface="Calibri" pitchFamily="34" charset="0"/>
                    <a:cs typeface="Arial" pitchFamily="34" charset="0"/>
                  </a:rPr>
                  <a:t>     0</a:t>
                </a:r>
              </a:p>
              <a:p>
                <a:pPr marL="465138" lvl="1" indent="-284163">
                  <a:lnSpc>
                    <a:spcPct val="82000"/>
                  </a:lnSpc>
                  <a:spcBef>
                    <a:spcPts val="600"/>
                  </a:spcBef>
                  <a:buClr>
                    <a:srgbClr val="FFFF66"/>
                  </a:buClr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r>
                  <a:rPr lang="en-US" sz="3200" dirty="0">
                    <a:latin typeface="Calibri" pitchFamily="34" charset="0"/>
                    <a:cs typeface="Arial" pitchFamily="34" charset="0"/>
                  </a:rPr>
                  <a:t>     a</a:t>
                </a:r>
              </a:p>
              <a:p>
                <a:pPr marL="465138" lvl="1" indent="-284163">
                  <a:lnSpc>
                    <a:spcPct val="82000"/>
                  </a:lnSpc>
                  <a:spcBef>
                    <a:spcPts val="600"/>
                  </a:spcBef>
                  <a:buClr>
                    <a:srgbClr val="FFFF66"/>
                  </a:buClr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r>
                  <a:rPr lang="en-US" sz="3200" dirty="0">
                    <a:latin typeface="Calibri" pitchFamily="34" charset="0"/>
                    <a:cs typeface="Arial" pitchFamily="34" charset="0"/>
                  </a:rPr>
                  <a:t>     0</a:t>
                </a:r>
              </a:p>
              <a:p>
                <a:pPr marL="465138" lvl="1" indent="-284163">
                  <a:lnSpc>
                    <a:spcPct val="82000"/>
                  </a:lnSpc>
                  <a:spcBef>
                    <a:spcPts val="600"/>
                  </a:spcBef>
                  <a:buClr>
                    <a:srgbClr val="FFFF66"/>
                  </a:buClr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endParaRPr lang="en-US" sz="3200" dirty="0">
                  <a:latin typeface="Calibri" pitchFamily="34" charset="0"/>
                  <a:cs typeface="Arial" pitchFamily="34" charset="0"/>
                </a:endParaRPr>
              </a:p>
              <a:p>
                <a:pPr marL="1028700" lvl="1" indent="-284163">
                  <a:lnSpc>
                    <a:spcPct val="82000"/>
                  </a:lnSpc>
                  <a:spcBef>
                    <a:spcPts val="600"/>
                  </a:spcBef>
                  <a:buClr>
                    <a:srgbClr val="FFFF66"/>
                  </a:buClr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r>
                  <a:rPr lang="en-US" sz="3200" dirty="0">
                    <a:latin typeface="Calibri" pitchFamily="34" charset="0"/>
                    <a:cs typeface="Arial" pitchFamily="34" charset="0"/>
                  </a:rPr>
                  <a:t>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  <a:cs typeface="Arial" pitchFamily="34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sz="3200" dirty="0">
                    <a:latin typeface="Calibri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i="1" dirty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3200" dirty="0">
                            <a:latin typeface="Cambria Math"/>
                            <a:cs typeface="Arial" pitchFamily="34" charset="0"/>
                          </a:rPr>
                          <m:t>b</m:t>
                        </m:r>
                      </m:e>
                    </m:acc>
                  </m:oMath>
                </a14:m>
                <a:endParaRPr lang="en-US" sz="3200" dirty="0">
                  <a:latin typeface="Calibri" pitchFamily="34" charset="0"/>
                  <a:cs typeface="Arial" pitchFamily="34" charset="0"/>
                </a:endParaRPr>
              </a:p>
              <a:p>
                <a:pPr marL="803275" lvl="1" indent="-284163">
                  <a:lnSpc>
                    <a:spcPct val="82000"/>
                  </a:lnSpc>
                  <a:spcBef>
                    <a:spcPts val="600"/>
                  </a:spcBef>
                  <a:buClr>
                    <a:srgbClr val="FFFF66"/>
                  </a:buClr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r>
                  <a:rPr lang="en-US" sz="3200" dirty="0">
                    <a:latin typeface="Calibri" pitchFamily="34" charset="0"/>
                    <a:cs typeface="Arial" pitchFamily="34" charset="0"/>
                  </a:rPr>
                  <a:t>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  <a:cs typeface="Arial" pitchFamily="34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sz="3200" dirty="0">
                    <a:latin typeface="Calibri" pitchFamily="34" charset="0"/>
                    <a:cs typeface="Arial" pitchFamily="34" charset="0"/>
                  </a:rPr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  <a:cs typeface="Arial" pitchFamily="34" charset="0"/>
                          </a:rPr>
                          <m:t>b</m:t>
                        </m:r>
                      </m:e>
                    </m:acc>
                  </m:oMath>
                </a14:m>
                <a:endParaRPr lang="en-US" sz="3200" dirty="0">
                  <a:latin typeface="Calibri" pitchFamily="34" charset="0"/>
                  <a:cs typeface="Arial" pitchFamily="34" charset="0"/>
                </a:endParaRPr>
              </a:p>
              <a:p>
                <a:pPr marL="1196975" lvl="1" indent="-395288">
                  <a:lnSpc>
                    <a:spcPct val="82000"/>
                  </a:lnSpc>
                  <a:spcBef>
                    <a:spcPts val="600"/>
                  </a:spcBef>
                  <a:buClr>
                    <a:srgbClr val="FFFF66"/>
                  </a:buClr>
                  <a:tabLst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r>
                  <a:rPr lang="en-US" sz="3200" dirty="0">
                    <a:latin typeface="Calibri" pitchFamily="34" charset="0"/>
                    <a:cs typeface="Arial" pitchFamily="34" charset="0"/>
                  </a:rPr>
                  <a:t>    a</a:t>
                </a:r>
              </a:p>
              <a:p>
                <a:pPr marL="631825" lvl="1" indent="112713">
                  <a:lnSpc>
                    <a:spcPct val="82000"/>
                  </a:lnSpc>
                  <a:spcBef>
                    <a:spcPts val="600"/>
                  </a:spcBef>
                  <a:buClr>
                    <a:srgbClr val="FFFF66"/>
                  </a:buClr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r>
                  <a:rPr lang="en-US" sz="3200" dirty="0">
                    <a:latin typeface="Calibri" pitchFamily="34" charset="0"/>
                    <a:cs typeface="Arial" pitchFamily="34" charset="0"/>
                  </a:rPr>
                  <a:t>    </a:t>
                </a:r>
                <a:r>
                  <a:rPr lang="en-US" sz="3200" dirty="0" err="1">
                    <a:latin typeface="Calibri" pitchFamily="34" charset="0"/>
                    <a:cs typeface="Arial" pitchFamily="34" charset="0"/>
                  </a:rPr>
                  <a:t>ab</a:t>
                </a:r>
                <a:r>
                  <a:rPr lang="en-US" sz="3200" dirty="0">
                    <a:latin typeface="Calibri" pitchFamily="34" charset="0"/>
                    <a:cs typeface="Arial" pitchFamily="34" charset="0"/>
                  </a:rPr>
                  <a:t> + ac</a:t>
                </a:r>
              </a:p>
              <a:p>
                <a:pPr marL="1027113" lvl="1" indent="-282575">
                  <a:lnSpc>
                    <a:spcPct val="82000"/>
                  </a:lnSpc>
                  <a:spcBef>
                    <a:spcPts val="600"/>
                  </a:spcBef>
                  <a:buClr>
                    <a:srgbClr val="FFFF66"/>
                  </a:buClr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r>
                  <a:rPr lang="en-US" sz="3200" dirty="0">
                    <a:latin typeface="Calibri" pitchFamily="34" charset="0"/>
                    <a:cs typeface="Arial" pitchFamily="34" charset="0"/>
                  </a:rPr>
                  <a:t>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  <a:cs typeface="Arial" pitchFamily="34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sz="3200" dirty="0">
                    <a:latin typeface="Calibri" pitchFamily="34" charset="0"/>
                    <a:cs typeface="Arial" pitchFamily="34" charset="0"/>
                  </a:rPr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  <a:cs typeface="Arial" pitchFamily="34" charset="0"/>
                          </a:rPr>
                          <m:t>b</m:t>
                        </m:r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  <a:cs typeface="Arial" pitchFamily="34" charset="0"/>
                          </a:rPr>
                          <m:t>c</m:t>
                        </m:r>
                      </m:e>
                    </m:acc>
                  </m:oMath>
                </a14:m>
                <a:endParaRPr lang="en-US" sz="3200" dirty="0">
                  <a:latin typeface="Calibri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3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3"/>
                </p:custDataLst>
              </p:nvPr>
            </p:nvSpPr>
            <p:spPr>
              <a:xfrm>
                <a:off x="914400" y="838200"/>
                <a:ext cx="2590800" cy="5334000"/>
              </a:xfrm>
              <a:prstGeom prst="rect">
                <a:avLst/>
              </a:prstGeom>
              <a:blipFill rotWithShape="0">
                <a:blip r:embed="rId14"/>
                <a:stretch>
                  <a:fillRect t="-2971" r="-706" b="-11657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 Box 98"/>
          <p:cNvSpPr txBox="1">
            <a:spLocks noChangeArrowheads="1"/>
          </p:cNvSpPr>
          <p:nvPr/>
        </p:nvSpPr>
        <p:spPr bwMode="auto">
          <a:xfrm>
            <a:off x="5124450" y="710559"/>
            <a:ext cx="5410200" cy="6376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3200" dirty="0"/>
              <a:t>Show that the Logic equations</a:t>
            </a:r>
          </a:p>
          <a:p>
            <a:pPr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3200" dirty="0"/>
              <a:t>below are equivalent.</a:t>
            </a:r>
          </a:p>
          <a:p>
            <a:pPr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endParaRPr lang="en-US" sz="3200" dirty="0"/>
          </a:p>
          <a:p>
            <a:pPr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3200" dirty="0"/>
              <a:t>(</a:t>
            </a:r>
            <a:r>
              <a:rPr lang="en-US" sz="3200" dirty="0" err="1"/>
              <a:t>a+b</a:t>
            </a:r>
            <a:r>
              <a:rPr lang="en-US" sz="3200" dirty="0"/>
              <a:t>)(</a:t>
            </a:r>
            <a:r>
              <a:rPr lang="en-US" sz="3200" dirty="0" err="1"/>
              <a:t>a+c</a:t>
            </a:r>
            <a:r>
              <a:rPr lang="en-US" sz="3200" dirty="0"/>
              <a:t>)	= a + </a:t>
            </a:r>
            <a:r>
              <a:rPr lang="en-US" sz="3200" dirty="0" err="1"/>
              <a:t>bc</a:t>
            </a:r>
            <a:endParaRPr lang="en-US" sz="3200" dirty="0"/>
          </a:p>
          <a:p>
            <a:pPr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endParaRPr lang="en-US" sz="3200" dirty="0"/>
          </a:p>
          <a:p>
            <a:pPr>
              <a:lnSpc>
                <a:spcPct val="116000"/>
              </a:lnSpc>
              <a:buClr>
                <a:srgbClr val="40458C"/>
              </a:buClr>
              <a:buSzPct val="100000"/>
            </a:pPr>
            <a:r>
              <a:rPr lang="en-US" sz="3200" dirty="0"/>
              <a:t>(</a:t>
            </a:r>
            <a:r>
              <a:rPr lang="en-US" sz="3200" dirty="0" err="1"/>
              <a:t>a+b</a:t>
            </a:r>
            <a:r>
              <a:rPr lang="en-US" sz="3200" dirty="0"/>
              <a:t>)(</a:t>
            </a:r>
            <a:r>
              <a:rPr lang="en-US" sz="3200" dirty="0" err="1"/>
              <a:t>a+c</a:t>
            </a:r>
            <a:r>
              <a:rPr lang="en-US" sz="3200" dirty="0"/>
              <a:t>)	= </a:t>
            </a:r>
            <a:r>
              <a:rPr lang="en-US" sz="3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aa</a:t>
            </a:r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+ </a:t>
            </a:r>
            <a:r>
              <a:rPr lang="en-US" sz="3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ab</a:t>
            </a:r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+ ac + </a:t>
            </a:r>
            <a:r>
              <a:rPr lang="en-US" sz="3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bc</a:t>
            </a:r>
            <a:endParaRPr lang="en-US" sz="3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16000"/>
              </a:lnSpc>
              <a:buClr>
                <a:srgbClr val="40458C"/>
              </a:buClr>
              <a:buSzPct val="100000"/>
            </a:pPr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		= a + a(</a:t>
            </a:r>
            <a:r>
              <a:rPr lang="en-US" sz="3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b+c</a:t>
            </a:r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) + </a:t>
            </a:r>
            <a:r>
              <a:rPr lang="en-US" sz="3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bc</a:t>
            </a:r>
            <a:endParaRPr lang="en-US" sz="3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16000"/>
              </a:lnSpc>
              <a:buClr>
                <a:srgbClr val="40458C"/>
              </a:buClr>
              <a:buSzPct val="100000"/>
            </a:pPr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		= a(1 + (</a:t>
            </a:r>
            <a:r>
              <a:rPr lang="en-US" sz="3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b+c</a:t>
            </a:r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)) + </a:t>
            </a:r>
            <a:r>
              <a:rPr lang="en-US" sz="3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bc</a:t>
            </a:r>
            <a:endParaRPr lang="en-US" sz="3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16000"/>
              </a:lnSpc>
              <a:buClr>
                <a:srgbClr val="40458C"/>
              </a:buClr>
              <a:buSzPct val="100000"/>
            </a:pPr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		= a + </a:t>
            </a:r>
            <a:r>
              <a:rPr lang="en-US" sz="3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bc</a:t>
            </a:r>
            <a:endParaRPr lang="en-US" sz="3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16000"/>
              </a:lnSpc>
              <a:buClr>
                <a:srgbClr val="40458C"/>
              </a:buClr>
              <a:buSzPct val="100000"/>
            </a:pPr>
            <a:endParaRPr lang="en-US" sz="3200" dirty="0"/>
          </a:p>
          <a:p>
            <a:pPr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3200" dirty="0"/>
              <a:t>		</a:t>
            </a:r>
            <a:endParaRPr lang="en-US" dirty="0">
              <a:latin typeface="Arial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4953000" y="609600"/>
            <a:ext cx="0" cy="60960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04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68344" y="0"/>
            <a:ext cx="9029700" cy="5352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Logic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752600" y="687658"/>
            <a:ext cx="8686800" cy="5562600"/>
          </a:xfrm>
        </p:spPr>
        <p:txBody>
          <a:bodyPr/>
          <a:lstStyle/>
          <a:p>
            <a:pPr marL="341313" indent="-341313">
              <a:lnSpc>
                <a:spcPct val="82000"/>
              </a:lnSpc>
              <a:spcBef>
                <a:spcPts val="700"/>
              </a:spcBef>
              <a:buClr>
                <a:schemeClr val="accent5">
                  <a:lumMod val="60000"/>
                  <a:lumOff val="40000"/>
                </a:schemeClr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functions: gates ↔ truth tables ↔ equations</a:t>
            </a:r>
          </a:p>
          <a:p>
            <a:pPr marL="341313" indent="-341313">
              <a:lnSpc>
                <a:spcPct val="82000"/>
              </a:lnSpc>
              <a:spcBef>
                <a:spcPts val="700"/>
              </a:spcBef>
              <a:buClr>
                <a:schemeClr val="accent5">
                  <a:lumMod val="60000"/>
                  <a:lumOff val="40000"/>
                </a:schemeClr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Example: (</a:t>
            </a:r>
            <a:r>
              <a:rPr lang="en-US" dirty="0" err="1" smtClean="0"/>
              <a:t>a+b</a:t>
            </a:r>
            <a:r>
              <a:rPr lang="en-US" dirty="0" smtClean="0"/>
              <a:t>)(</a:t>
            </a:r>
            <a:r>
              <a:rPr lang="en-US" dirty="0" err="1" smtClean="0"/>
              <a:t>a+c</a:t>
            </a:r>
            <a:r>
              <a:rPr lang="en-US" dirty="0" smtClean="0"/>
              <a:t>) = a + </a:t>
            </a:r>
            <a:r>
              <a:rPr lang="en-US" dirty="0" err="1" smtClean="0"/>
              <a:t>bc</a:t>
            </a:r>
            <a:endParaRPr lang="en-US" dirty="0" smtClean="0"/>
          </a:p>
        </p:txBody>
      </p:sp>
      <p:graphicFrame>
        <p:nvGraphicFramePr>
          <p:cNvPr id="7" name="Group 2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269296358"/>
              </p:ext>
            </p:extLst>
          </p:nvPr>
        </p:nvGraphicFramePr>
        <p:xfrm>
          <a:off x="2133600" y="1639885"/>
          <a:ext cx="7696200" cy="4876802"/>
        </p:xfrm>
        <a:graphic>
          <a:graphicData uri="http://schemas.openxmlformats.org/drawingml/2006/table">
            <a:tbl>
              <a:tblPr/>
              <a:tblGrid>
                <a:gridCol w="485448"/>
                <a:gridCol w="483160"/>
                <a:gridCol w="570173"/>
                <a:gridCol w="1209043"/>
                <a:gridCol w="1101421"/>
                <a:gridCol w="1428869"/>
                <a:gridCol w="1318956"/>
                <a:gridCol w="1099130"/>
              </a:tblGrid>
              <a:tr h="682554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a</a:t>
                      </a:r>
                    </a:p>
                  </a:txBody>
                  <a:tcPr marL="90000" marR="90000" marT="60912" marB="46800" horzOverflow="overflow">
                    <a:lnL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b</a:t>
                      </a: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c</a:t>
                      </a: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4281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90000" marR="90000" marT="60912" marB="46800" horzOverflow="overflow">
                    <a:lnL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4281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90000" marR="90000" marT="60912" marB="46800" horzOverflow="overflow">
                    <a:lnL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4281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90000" marR="90000" marT="60912" marB="46800" horzOverflow="overflow">
                    <a:lnL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4281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90000" marR="90000" marT="60912" marB="46800" horzOverflow="overflow">
                    <a:lnL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4281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90000" marR="90000" marT="60912" marB="46800" horzOverflow="overflow">
                    <a:lnL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4281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90000" marR="90000" marT="60912" marB="46800" horzOverflow="overflow">
                    <a:lnL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4281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90000" marR="90000" marT="60912" marB="46800" horzOverflow="overflow">
                    <a:lnL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4281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90000" marR="90000" marT="60912" marB="46800" horzOverflow="overflow">
                    <a:lnL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2"/>
          <p:cNvGraphicFramePr>
            <a:graphicFrameLocks noGrp="1"/>
          </p:cNvGraphicFramePr>
          <p:nvPr>
            <p:custDataLst>
              <p:tags r:id="rId4"/>
            </p:custDataLst>
            <p:extLst/>
          </p:nvPr>
        </p:nvGraphicFramePr>
        <p:xfrm>
          <a:off x="2133601" y="1639885"/>
          <a:ext cx="1538781" cy="4876802"/>
        </p:xfrm>
        <a:graphic>
          <a:graphicData uri="http://schemas.openxmlformats.org/drawingml/2006/table">
            <a:tbl>
              <a:tblPr/>
              <a:tblGrid>
                <a:gridCol w="485448"/>
                <a:gridCol w="483160"/>
                <a:gridCol w="570173"/>
              </a:tblGrid>
              <a:tr h="682554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4281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4281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4281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4281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4281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4281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4281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4281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392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2"/>
          <p:cNvGraphicFramePr>
            <a:graphicFrameLocks noGrp="1"/>
          </p:cNvGraphicFramePr>
          <p:nvPr>
            <p:custDataLst>
              <p:tags r:id="rId1"/>
            </p:custDataLst>
            <p:extLst/>
          </p:nvPr>
        </p:nvGraphicFramePr>
        <p:xfrm>
          <a:off x="2133600" y="1639885"/>
          <a:ext cx="7696200" cy="4876802"/>
        </p:xfrm>
        <a:graphic>
          <a:graphicData uri="http://schemas.openxmlformats.org/drawingml/2006/table">
            <a:tbl>
              <a:tblPr/>
              <a:tblGrid>
                <a:gridCol w="485448"/>
                <a:gridCol w="483160"/>
                <a:gridCol w="570173"/>
                <a:gridCol w="1209043"/>
                <a:gridCol w="1101421"/>
                <a:gridCol w="1428869"/>
                <a:gridCol w="1318956"/>
                <a:gridCol w="1099130"/>
              </a:tblGrid>
              <a:tr h="682554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a</a:t>
                      </a:r>
                    </a:p>
                  </a:txBody>
                  <a:tcPr marL="90000" marR="90000" marT="60912" marB="46800" horzOverflow="overflow">
                    <a:lnL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b</a:t>
                      </a: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c</a:t>
                      </a: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4281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90000" marR="90000" marT="60912" marB="46800" horzOverflow="overflow">
                    <a:lnL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4281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90000" marR="90000" marT="60912" marB="46800" horzOverflow="overflow">
                    <a:lnL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4281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90000" marR="90000" marT="60912" marB="46800" horzOverflow="overflow">
                    <a:lnL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4281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90000" marR="90000" marT="60912" marB="46800" horzOverflow="overflow">
                    <a:lnL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4281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90000" marR="90000" marT="60912" marB="46800" horzOverflow="overflow">
                    <a:lnL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4281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90000" marR="90000" marT="60912" marB="46800" horzOverflow="overflow">
                    <a:lnL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4281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90000" marR="90000" marT="60912" marB="46800" horzOverflow="overflow">
                    <a:lnL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4281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90000" marR="90000" marT="60912" marB="46800" horzOverflow="overflow">
                    <a:lnL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2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89656310"/>
              </p:ext>
            </p:extLst>
          </p:nvPr>
        </p:nvGraphicFramePr>
        <p:xfrm>
          <a:off x="2133600" y="1639885"/>
          <a:ext cx="7696200" cy="4876802"/>
        </p:xfrm>
        <a:graphic>
          <a:graphicData uri="http://schemas.openxmlformats.org/drawingml/2006/table">
            <a:tbl>
              <a:tblPr/>
              <a:tblGrid>
                <a:gridCol w="485448"/>
                <a:gridCol w="483160"/>
                <a:gridCol w="570173"/>
                <a:gridCol w="1209043"/>
                <a:gridCol w="1101421"/>
                <a:gridCol w="1428869"/>
                <a:gridCol w="1318956"/>
                <a:gridCol w="1099130"/>
              </a:tblGrid>
              <a:tr h="682554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bc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RHS</a:t>
                      </a: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4281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4281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4281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4281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4281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4281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4281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4281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2"/>
          <p:cNvGraphicFramePr>
            <a:graphicFrameLocks noGrp="1"/>
          </p:cNvGraphicFramePr>
          <p:nvPr>
            <p:custDataLst>
              <p:tags r:id="rId3"/>
            </p:custDataLst>
            <p:extLst/>
          </p:nvPr>
        </p:nvGraphicFramePr>
        <p:xfrm>
          <a:off x="2133600" y="1639885"/>
          <a:ext cx="7696200" cy="4876802"/>
        </p:xfrm>
        <a:graphic>
          <a:graphicData uri="http://schemas.openxmlformats.org/drawingml/2006/table">
            <a:tbl>
              <a:tblPr/>
              <a:tblGrid>
                <a:gridCol w="485448"/>
                <a:gridCol w="483160"/>
                <a:gridCol w="570173"/>
                <a:gridCol w="1209043"/>
                <a:gridCol w="1101421"/>
                <a:gridCol w="1428869"/>
                <a:gridCol w="1318956"/>
                <a:gridCol w="1099130"/>
              </a:tblGrid>
              <a:tr h="682554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a+b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a+c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LHS</a:t>
                      </a: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4281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4281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4281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4281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4281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4281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4281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4281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0912" marB="46800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2402159" y="1"/>
            <a:ext cx="9029700" cy="62927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Logic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1929161" y="629277"/>
            <a:ext cx="8686800" cy="5562600"/>
          </a:xfrm>
        </p:spPr>
        <p:txBody>
          <a:bodyPr/>
          <a:lstStyle/>
          <a:p>
            <a:pPr marL="341313" indent="-341313">
              <a:lnSpc>
                <a:spcPct val="82000"/>
              </a:lnSpc>
              <a:spcBef>
                <a:spcPts val="700"/>
              </a:spcBef>
              <a:buClr>
                <a:schemeClr val="accent5">
                  <a:lumMod val="60000"/>
                  <a:lumOff val="40000"/>
                </a:schemeClr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functions: gates ↔ truth tables ↔ equations</a:t>
            </a:r>
          </a:p>
          <a:p>
            <a:pPr marL="341313" indent="-341313">
              <a:lnSpc>
                <a:spcPct val="82000"/>
              </a:lnSpc>
              <a:spcBef>
                <a:spcPts val="700"/>
              </a:spcBef>
              <a:buClr>
                <a:schemeClr val="accent5">
                  <a:lumMod val="60000"/>
                  <a:lumOff val="40000"/>
                </a:schemeClr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Example: (</a:t>
            </a:r>
            <a:r>
              <a:rPr lang="en-US" dirty="0" err="1" smtClean="0"/>
              <a:t>a+b</a:t>
            </a:r>
            <a:r>
              <a:rPr lang="en-US" dirty="0" smtClean="0"/>
              <a:t>)(</a:t>
            </a:r>
            <a:r>
              <a:rPr lang="en-US" dirty="0" err="1" smtClean="0"/>
              <a:t>a+c</a:t>
            </a:r>
            <a:r>
              <a:rPr lang="en-US" dirty="0" smtClean="0"/>
              <a:t>) = a + </a:t>
            </a:r>
            <a:r>
              <a:rPr lang="en-US" dirty="0" err="1" smtClean="0"/>
              <a:t>bc</a:t>
            </a:r>
            <a:endParaRPr lang="en-US" dirty="0" smtClean="0"/>
          </a:p>
        </p:txBody>
      </p:sp>
      <p:sp>
        <p:nvSpPr>
          <p:cNvPr id="10" name="Oval 9"/>
          <p:cNvSpPr/>
          <p:nvPr/>
        </p:nvSpPr>
        <p:spPr>
          <a:xfrm>
            <a:off x="8686800" y="1524000"/>
            <a:ext cx="1066800" cy="5181600"/>
          </a:xfrm>
          <a:prstGeom prst="ellipse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172200" y="1524000"/>
            <a:ext cx="1066800" cy="5181600"/>
          </a:xfrm>
          <a:prstGeom prst="ellipse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6785548" y="1199189"/>
            <a:ext cx="2434652" cy="374779"/>
          </a:xfrm>
          <a:custGeom>
            <a:avLst/>
            <a:gdLst>
              <a:gd name="connsiteX0" fmla="*/ 0 w 2248524"/>
              <a:gd name="connsiteY0" fmla="*/ 374779 h 374779"/>
              <a:gd name="connsiteX1" fmla="*/ 1109272 w 2248524"/>
              <a:gd name="connsiteY1" fmla="*/ 25 h 374779"/>
              <a:gd name="connsiteX2" fmla="*/ 2248524 w 2248524"/>
              <a:gd name="connsiteY2" fmla="*/ 359789 h 374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8524" h="374779">
                <a:moveTo>
                  <a:pt x="0" y="374779"/>
                </a:moveTo>
                <a:cubicBezTo>
                  <a:pt x="367259" y="188651"/>
                  <a:pt x="734518" y="2523"/>
                  <a:pt x="1109272" y="25"/>
                </a:cubicBezTo>
                <a:cubicBezTo>
                  <a:pt x="1484026" y="-2473"/>
                  <a:pt x="1866275" y="178658"/>
                  <a:pt x="2248524" y="359789"/>
                </a:cubicBezTo>
              </a:path>
            </a:pathLst>
          </a:custGeom>
          <a:noFill/>
          <a:ln w="38100">
            <a:solidFill>
              <a:schemeClr val="accent5">
                <a:lumMod val="60000"/>
                <a:lumOff val="40000"/>
              </a:schemeClr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5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Takeaway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Binary (two symbols: true and false) is the basis of Logic Design</a:t>
            </a:r>
          </a:p>
          <a:p>
            <a:endParaRPr lang="en-US" dirty="0"/>
          </a:p>
          <a:p>
            <a:r>
              <a:rPr lang="en-US" dirty="0" smtClean="0"/>
              <a:t>More than one Logic Circuit can implement same Logic function.  Use Algebra (Identities) or Truth Tables to show equivalence.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78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2227" y="40462"/>
            <a:ext cx="9029700" cy="6843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4111" y="724829"/>
            <a:ext cx="9277815" cy="5798634"/>
          </a:xfrm>
        </p:spPr>
        <p:txBody>
          <a:bodyPr>
            <a:normAutofit/>
          </a:bodyPr>
          <a:lstStyle/>
          <a:p>
            <a:r>
              <a:rPr lang="en-US" dirty="0"/>
              <a:t>From </a:t>
            </a:r>
            <a:r>
              <a:rPr lang="en-US" dirty="0" smtClean="0"/>
              <a:t>Switches </a:t>
            </a:r>
            <a:r>
              <a:rPr lang="en-US" dirty="0"/>
              <a:t>to </a:t>
            </a:r>
            <a:r>
              <a:rPr lang="en-US" dirty="0" smtClean="0"/>
              <a:t>Logic Gates </a:t>
            </a:r>
            <a:r>
              <a:rPr lang="en-US" dirty="0"/>
              <a:t>to Logic </a:t>
            </a:r>
            <a:r>
              <a:rPr lang="en-US" dirty="0" smtClean="0"/>
              <a:t>Circuits</a:t>
            </a:r>
            <a:endParaRPr lang="en-US" dirty="0"/>
          </a:p>
          <a:p>
            <a:r>
              <a:rPr lang="en-US" i="1" dirty="0">
                <a:solidFill>
                  <a:schemeClr val="accent1"/>
                </a:solidFill>
              </a:rPr>
              <a:t>Logic Gates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</a:rPr>
              <a:t>From switches</a:t>
            </a:r>
            <a:endParaRPr lang="en-US" i="1" dirty="0">
              <a:solidFill>
                <a:schemeClr val="accent1"/>
              </a:solidFill>
            </a:endParaRPr>
          </a:p>
          <a:p>
            <a:pPr lvl="1"/>
            <a:r>
              <a:rPr lang="en-US" i="1" dirty="0">
                <a:solidFill>
                  <a:schemeClr val="accent1"/>
                </a:solidFill>
              </a:rPr>
              <a:t>Truth Tables</a:t>
            </a:r>
          </a:p>
          <a:p>
            <a:r>
              <a:rPr lang="en-US" i="1" dirty="0">
                <a:solidFill>
                  <a:schemeClr val="accent1"/>
                </a:solidFill>
              </a:rPr>
              <a:t>Logic  Circuits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</a:rPr>
              <a:t>Identity </a:t>
            </a:r>
            <a:r>
              <a:rPr lang="en-US" i="1" dirty="0">
                <a:solidFill>
                  <a:schemeClr val="accent1"/>
                </a:solidFill>
              </a:rPr>
              <a:t>Laws</a:t>
            </a:r>
          </a:p>
          <a:p>
            <a:pPr lvl="1"/>
            <a:r>
              <a:rPr lang="en-US" i="1" dirty="0">
                <a:solidFill>
                  <a:schemeClr val="accent1"/>
                </a:solidFill>
              </a:rPr>
              <a:t>From Truth Tables to Circuits (Sum of Products)</a:t>
            </a:r>
          </a:p>
          <a:p>
            <a:r>
              <a:rPr lang="en-US" dirty="0"/>
              <a:t>Logic Circuit Minimization</a:t>
            </a:r>
          </a:p>
          <a:p>
            <a:pPr lvl="1"/>
            <a:r>
              <a:rPr lang="en-US" dirty="0"/>
              <a:t>Algebraic Manipulations</a:t>
            </a:r>
          </a:p>
          <a:p>
            <a:pPr lvl="1"/>
            <a:r>
              <a:rPr lang="en-US" dirty="0" smtClean="0"/>
              <a:t>Truth </a:t>
            </a:r>
            <a:r>
              <a:rPr lang="en-US" dirty="0"/>
              <a:t>Tables (</a:t>
            </a:r>
            <a:r>
              <a:rPr lang="en-US" dirty="0" err="1"/>
              <a:t>Karnaugh</a:t>
            </a:r>
            <a:r>
              <a:rPr lang="en-US" dirty="0"/>
              <a:t> Maps) </a:t>
            </a:r>
          </a:p>
          <a:p>
            <a:r>
              <a:rPr lang="en-US" dirty="0"/>
              <a:t>Transistors (electronic switch)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32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Goal</a:t>
            </a:r>
            <a:endParaRPr lang="en-US" dirty="0"/>
          </a:p>
        </p:txBody>
      </p:sp>
      <p:sp>
        <p:nvSpPr>
          <p:cNvPr id="105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544444"/>
            <a:ext cx="8686800" cy="4432610"/>
          </a:xfrm>
        </p:spPr>
        <p:txBody>
          <a:bodyPr/>
          <a:lstStyle/>
          <a:p>
            <a:r>
              <a:rPr lang="en-US" dirty="0" smtClean="0"/>
              <a:t>How to standardize minimizing logic circuits?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8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24100" y="53241"/>
            <a:ext cx="9029700" cy="6381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Logic Minimization</a:t>
            </a:r>
            <a:endParaRPr lang="en-US" dirty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4541" y="691376"/>
            <a:ext cx="9144000" cy="685800"/>
          </a:xfrm>
          <a:ln/>
        </p:spPr>
        <p:txBody>
          <a:bodyPr>
            <a:normAutofit/>
          </a:bodyPr>
          <a:lstStyle/>
          <a:p>
            <a:pPr marL="341313" indent="-341313">
              <a:lnSpc>
                <a:spcPct val="92000"/>
              </a:lnSpc>
              <a:spcBef>
                <a:spcPts val="600"/>
              </a:spcBef>
              <a:buClr>
                <a:srgbClr val="FFFF6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How to implement a desired logic function? </a:t>
            </a:r>
            <a:endParaRPr lang="en-US" sz="2400" dirty="0"/>
          </a:p>
          <a:p>
            <a:pPr marL="341313" indent="-341313">
              <a:lnSpc>
                <a:spcPct val="92000"/>
              </a:lnSpc>
              <a:spcBef>
                <a:spcPts val="600"/>
              </a:spcBef>
              <a:buClr>
                <a:srgbClr val="FFFF66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dirty="0"/>
          </a:p>
          <a:p>
            <a:pPr marL="341313" indent="-341313">
              <a:lnSpc>
                <a:spcPct val="92000"/>
              </a:lnSpc>
              <a:spcBef>
                <a:spcPts val="600"/>
              </a:spcBef>
              <a:buClr>
                <a:srgbClr val="FFFF66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dirty="0"/>
          </a:p>
          <a:p>
            <a:pPr marL="341313" indent="-341313">
              <a:lnSpc>
                <a:spcPct val="92000"/>
              </a:lnSpc>
              <a:spcBef>
                <a:spcPts val="600"/>
              </a:spcBef>
              <a:buClr>
                <a:srgbClr val="FFFF66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dirty="0"/>
          </a:p>
          <a:p>
            <a:pPr marL="341313" indent="-341313">
              <a:lnSpc>
                <a:spcPct val="92000"/>
              </a:lnSpc>
              <a:spcBef>
                <a:spcPts val="600"/>
              </a:spcBef>
              <a:buClr>
                <a:srgbClr val="FFFF66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dirty="0"/>
          </a:p>
          <a:p>
            <a:pPr marL="341313" indent="-341313">
              <a:lnSpc>
                <a:spcPct val="92000"/>
              </a:lnSpc>
              <a:spcBef>
                <a:spcPts val="600"/>
              </a:spcBef>
              <a:buClr>
                <a:srgbClr val="FFFF66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dirty="0"/>
          </a:p>
        </p:txBody>
      </p:sp>
      <p:graphicFrame>
        <p:nvGraphicFramePr>
          <p:cNvPr id="19459" name="Group 3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05140177"/>
              </p:ext>
            </p:extLst>
          </p:nvPr>
        </p:nvGraphicFramePr>
        <p:xfrm>
          <a:off x="1981200" y="1378804"/>
          <a:ext cx="1882774" cy="4038597"/>
        </p:xfrm>
        <a:graphic>
          <a:graphicData uri="http://schemas.openxmlformats.org/drawingml/2006/table">
            <a:tbl>
              <a:tblPr/>
              <a:tblGrid>
                <a:gridCol w="287109"/>
                <a:gridCol w="344531"/>
                <a:gridCol w="403149"/>
                <a:gridCol w="847985"/>
              </a:tblGrid>
              <a:tr h="44873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out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44873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44873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44873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44873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44873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44873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44873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44873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15868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46402" y="11075"/>
            <a:ext cx="9029700" cy="5295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Logic Minimization</a:t>
            </a:r>
            <a:endParaRPr lang="en-US" dirty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797205" y="593574"/>
            <a:ext cx="8686800" cy="685800"/>
          </a:xfrm>
          <a:ln/>
        </p:spPr>
        <p:txBody>
          <a:bodyPr/>
          <a:lstStyle/>
          <a:p>
            <a:pPr marL="341313" indent="-341313">
              <a:lnSpc>
                <a:spcPct val="92000"/>
              </a:lnSpc>
              <a:spcBef>
                <a:spcPts val="600"/>
              </a:spcBef>
              <a:buClr>
                <a:srgbClr val="FFFF6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How to implement a desired logic function?</a:t>
            </a:r>
            <a:endParaRPr lang="en-US" sz="2400" dirty="0"/>
          </a:p>
          <a:p>
            <a:pPr marL="341313" indent="-341313">
              <a:lnSpc>
                <a:spcPct val="92000"/>
              </a:lnSpc>
              <a:spcBef>
                <a:spcPts val="600"/>
              </a:spcBef>
              <a:buClr>
                <a:srgbClr val="FFFF66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dirty="0"/>
          </a:p>
          <a:p>
            <a:pPr marL="341313" indent="-341313">
              <a:lnSpc>
                <a:spcPct val="92000"/>
              </a:lnSpc>
              <a:spcBef>
                <a:spcPts val="600"/>
              </a:spcBef>
              <a:buClr>
                <a:srgbClr val="FFFF66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dirty="0"/>
          </a:p>
          <a:p>
            <a:pPr marL="341313" indent="-341313">
              <a:lnSpc>
                <a:spcPct val="92000"/>
              </a:lnSpc>
              <a:spcBef>
                <a:spcPts val="600"/>
              </a:spcBef>
              <a:buClr>
                <a:srgbClr val="FFFF66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dirty="0"/>
          </a:p>
          <a:p>
            <a:pPr marL="341313" indent="-341313">
              <a:lnSpc>
                <a:spcPct val="92000"/>
              </a:lnSpc>
              <a:spcBef>
                <a:spcPts val="600"/>
              </a:spcBef>
              <a:buClr>
                <a:srgbClr val="FFFF66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dirty="0"/>
          </a:p>
          <a:p>
            <a:pPr marL="341313" indent="-341313">
              <a:lnSpc>
                <a:spcPct val="92000"/>
              </a:lnSpc>
              <a:spcBef>
                <a:spcPts val="600"/>
              </a:spcBef>
              <a:buClr>
                <a:srgbClr val="FFFF66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dirty="0"/>
          </a:p>
          <a:p>
            <a:pPr marL="341313" indent="-341313">
              <a:lnSpc>
                <a:spcPct val="92000"/>
              </a:lnSpc>
              <a:spcBef>
                <a:spcPts val="600"/>
              </a:spcBef>
              <a:buClr>
                <a:srgbClr val="FFFF66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dirty="0"/>
          </a:p>
        </p:txBody>
      </p:sp>
      <p:graphicFrame>
        <p:nvGraphicFramePr>
          <p:cNvPr id="19459" name="Group 3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911928151"/>
              </p:ext>
            </p:extLst>
          </p:nvPr>
        </p:nvGraphicFramePr>
        <p:xfrm>
          <a:off x="1981200" y="1378804"/>
          <a:ext cx="1882774" cy="4038597"/>
        </p:xfrm>
        <a:graphic>
          <a:graphicData uri="http://schemas.openxmlformats.org/drawingml/2006/table">
            <a:tbl>
              <a:tblPr/>
              <a:tblGrid>
                <a:gridCol w="287109"/>
                <a:gridCol w="344531"/>
                <a:gridCol w="403149"/>
                <a:gridCol w="847985"/>
              </a:tblGrid>
              <a:tr h="44873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out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44873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44873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44873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44873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44873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44873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44873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44873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>
            <p:custDataLst>
              <p:tags r:id="rId4"/>
            </p:custDataLst>
          </p:nvPr>
        </p:nvSpPr>
        <p:spPr bwMode="auto">
          <a:xfrm>
            <a:off x="5942670" y="1893153"/>
            <a:ext cx="5219700" cy="181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pPr marL="514350" indent="-514350">
              <a:buClr>
                <a:schemeClr val="accent5">
                  <a:lumMod val="60000"/>
                  <a:lumOff val="40000"/>
                </a:schemeClr>
              </a:buClr>
              <a:buAutoNum type="arabicParenR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>
                <a:latin typeface="+mj-lt"/>
              </a:rPr>
              <a:t>Write</a:t>
            </a:r>
            <a:r>
              <a:rPr lang="en-US" sz="280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+mj-lt"/>
              </a:rPr>
              <a:t>minterms</a:t>
            </a:r>
            <a:endParaRPr lang="en-US" sz="2800" dirty="0">
              <a:solidFill>
                <a:srgbClr val="C00000"/>
              </a:solidFill>
              <a:latin typeface="+mj-lt"/>
            </a:endParaRPr>
          </a:p>
          <a:p>
            <a:pPr marL="514350" indent="-514350">
              <a:buClr>
                <a:schemeClr val="accent5">
                  <a:lumMod val="60000"/>
                  <a:lumOff val="40000"/>
                </a:schemeClr>
              </a:buClr>
              <a:buAutoNum type="arabicParenR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>
                <a:solidFill>
                  <a:srgbClr val="C00000"/>
                </a:solidFill>
                <a:latin typeface="+mj-lt"/>
              </a:rPr>
              <a:t>sum of products</a:t>
            </a: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:</a:t>
            </a:r>
          </a:p>
          <a:p>
            <a:pPr marL="341313" indent="-341313"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>
                <a:latin typeface="+mj-lt"/>
              </a:rPr>
              <a:t>OR of all minterms where out=1</a:t>
            </a:r>
          </a:p>
        </p:txBody>
      </p:sp>
      <p:graphicFrame>
        <p:nvGraphicFramePr>
          <p:cNvPr id="11" name="Group 3"/>
          <p:cNvGraphicFramePr>
            <a:graphicFrameLocks noGrp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867492437"/>
              </p:ext>
            </p:extLst>
          </p:nvPr>
        </p:nvGraphicFramePr>
        <p:xfrm>
          <a:off x="3863974" y="1378804"/>
          <a:ext cx="1329338" cy="4038597"/>
        </p:xfrm>
        <a:graphic>
          <a:graphicData uri="http://schemas.openxmlformats.org/drawingml/2006/table">
            <a:tbl>
              <a:tblPr/>
              <a:tblGrid>
                <a:gridCol w="1329338"/>
              </a:tblGrid>
              <a:tr h="44873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minterm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4873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a b c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4873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a b c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4873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a b c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4873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a b c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4873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a b c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4873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a b c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4873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a b c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4873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a b c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13" name="Straight Connector 12"/>
          <p:cNvCxnSpPr/>
          <p:nvPr>
            <p:custDataLst>
              <p:tags r:id="rId6"/>
            </p:custDataLst>
          </p:nvPr>
        </p:nvCxnSpPr>
        <p:spPr>
          <a:xfrm>
            <a:off x="4191000" y="1893153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>
            <p:custDataLst>
              <p:tags r:id="rId7"/>
            </p:custDataLst>
          </p:nvPr>
        </p:nvCxnSpPr>
        <p:spPr>
          <a:xfrm>
            <a:off x="4476750" y="1893153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>
            <p:custDataLst>
              <p:tags r:id="rId8"/>
            </p:custDataLst>
          </p:nvPr>
        </p:nvCxnSpPr>
        <p:spPr>
          <a:xfrm>
            <a:off x="4724400" y="1893153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>
            <p:custDataLst>
              <p:tags r:id="rId9"/>
            </p:custDataLst>
          </p:nvPr>
        </p:nvCxnSpPr>
        <p:spPr>
          <a:xfrm>
            <a:off x="4191000" y="2331303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>
            <p:custDataLst>
              <p:tags r:id="rId10"/>
            </p:custDataLst>
          </p:nvPr>
        </p:nvCxnSpPr>
        <p:spPr>
          <a:xfrm>
            <a:off x="4476750" y="2331303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>
            <p:custDataLst>
              <p:tags r:id="rId11"/>
            </p:custDataLst>
          </p:nvPr>
        </p:nvCxnSpPr>
        <p:spPr>
          <a:xfrm>
            <a:off x="4191000" y="2769453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>
            <p:custDataLst>
              <p:tags r:id="rId12"/>
            </p:custDataLst>
          </p:nvPr>
        </p:nvCxnSpPr>
        <p:spPr>
          <a:xfrm>
            <a:off x="4724400" y="2769453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>
            <p:custDataLst>
              <p:tags r:id="rId13"/>
            </p:custDataLst>
          </p:nvPr>
        </p:nvCxnSpPr>
        <p:spPr>
          <a:xfrm>
            <a:off x="4191000" y="3207603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>
            <p:custDataLst>
              <p:tags r:id="rId14"/>
            </p:custDataLst>
          </p:nvPr>
        </p:nvCxnSpPr>
        <p:spPr>
          <a:xfrm>
            <a:off x="4476750" y="3683853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>
            <p:custDataLst>
              <p:tags r:id="rId15"/>
            </p:custDataLst>
          </p:nvPr>
        </p:nvCxnSpPr>
        <p:spPr>
          <a:xfrm>
            <a:off x="4724400" y="3683853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>
            <p:custDataLst>
              <p:tags r:id="rId16"/>
            </p:custDataLst>
          </p:nvPr>
        </p:nvCxnSpPr>
        <p:spPr>
          <a:xfrm>
            <a:off x="4476750" y="4122003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>
            <p:custDataLst>
              <p:tags r:id="rId17"/>
            </p:custDataLst>
          </p:nvPr>
        </p:nvCxnSpPr>
        <p:spPr>
          <a:xfrm>
            <a:off x="4724400" y="4588728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5728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Group 53"/>
          <p:cNvGraphicFramePr>
            <a:graphicFrameLocks/>
          </p:cNvGraphicFramePr>
          <p:nvPr>
            <p:extLst/>
          </p:nvPr>
        </p:nvGraphicFramePr>
        <p:xfrm>
          <a:off x="7467600" y="2057400"/>
          <a:ext cx="1905000" cy="16764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85800"/>
              </a:tblGrid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Light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OFF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OFF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8" name="Group 53"/>
          <p:cNvGraphicFramePr>
            <a:graphicFrameLocks/>
          </p:cNvGraphicFramePr>
          <p:nvPr>
            <p:extLst/>
          </p:nvPr>
        </p:nvGraphicFramePr>
        <p:xfrm>
          <a:off x="7467600" y="2057400"/>
          <a:ext cx="1905000" cy="16764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85800"/>
              </a:tblGrid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Light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OFF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OFF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OFF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6" name="Group 53"/>
          <p:cNvGraphicFramePr>
            <a:graphicFrameLocks/>
          </p:cNvGraphicFramePr>
          <p:nvPr>
            <p:extLst/>
          </p:nvPr>
        </p:nvGraphicFramePr>
        <p:xfrm>
          <a:off x="7467600" y="2057400"/>
          <a:ext cx="1905000" cy="16764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85800"/>
              </a:tblGrid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Light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OFF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OFF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OFF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OFF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3" name="Group 53"/>
          <p:cNvGraphicFramePr>
            <a:graphicFrameLocks/>
          </p:cNvGraphicFramePr>
          <p:nvPr>
            <p:extLst/>
          </p:nvPr>
        </p:nvGraphicFramePr>
        <p:xfrm>
          <a:off x="7467600" y="2057400"/>
          <a:ext cx="1905000" cy="16764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85800"/>
              </a:tblGrid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Light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12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425448"/>
            <a:ext cx="9144000" cy="533400"/>
          </a:xfrm>
        </p:spPr>
        <p:txBody>
          <a:bodyPr>
            <a:noAutofit/>
          </a:bodyPr>
          <a:lstStyle/>
          <a:p>
            <a:r>
              <a:rPr lang="en-US" sz="3800" dirty="0"/>
              <a:t>Basic Building Blocks: Switches to Logic Gates</a:t>
            </a:r>
          </a:p>
        </p:txBody>
      </p:sp>
      <p:sp>
        <p:nvSpPr>
          <p:cNvPr id="1212421" name="Line 5"/>
          <p:cNvSpPr>
            <a:spLocks noChangeShapeType="1"/>
          </p:cNvSpPr>
          <p:nvPr/>
        </p:nvSpPr>
        <p:spPr bwMode="auto">
          <a:xfrm>
            <a:off x="2286000" y="3362325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2422" name="Oval 6"/>
          <p:cNvSpPr>
            <a:spLocks noChangeArrowheads="1"/>
          </p:cNvSpPr>
          <p:nvPr/>
        </p:nvSpPr>
        <p:spPr bwMode="auto">
          <a:xfrm>
            <a:off x="3048000" y="317341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2423" name="Line 7"/>
          <p:cNvSpPr>
            <a:spLocks noChangeShapeType="1"/>
          </p:cNvSpPr>
          <p:nvPr/>
        </p:nvSpPr>
        <p:spPr bwMode="auto">
          <a:xfrm>
            <a:off x="4572000" y="3362325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2424" name="Oval 8"/>
          <p:cNvSpPr>
            <a:spLocks noChangeArrowheads="1"/>
          </p:cNvSpPr>
          <p:nvPr/>
        </p:nvSpPr>
        <p:spPr bwMode="auto">
          <a:xfrm>
            <a:off x="4191000" y="317341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2425" name="Line 9"/>
          <p:cNvSpPr>
            <a:spLocks noChangeShapeType="1"/>
          </p:cNvSpPr>
          <p:nvPr/>
        </p:nvSpPr>
        <p:spPr bwMode="auto">
          <a:xfrm flipV="1">
            <a:off x="3438525" y="2743200"/>
            <a:ext cx="9144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2427" name="Line 11"/>
          <p:cNvSpPr>
            <a:spLocks noChangeShapeType="1"/>
          </p:cNvSpPr>
          <p:nvPr/>
        </p:nvSpPr>
        <p:spPr bwMode="auto">
          <a:xfrm>
            <a:off x="2286000" y="2219325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2428" name="Oval 12"/>
          <p:cNvSpPr>
            <a:spLocks noChangeArrowheads="1"/>
          </p:cNvSpPr>
          <p:nvPr/>
        </p:nvSpPr>
        <p:spPr bwMode="auto">
          <a:xfrm>
            <a:off x="3048000" y="203041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2429" name="Line 13"/>
          <p:cNvSpPr>
            <a:spLocks noChangeShapeType="1"/>
          </p:cNvSpPr>
          <p:nvPr/>
        </p:nvSpPr>
        <p:spPr bwMode="auto">
          <a:xfrm>
            <a:off x="4572000" y="2219325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2430" name="Oval 14"/>
          <p:cNvSpPr>
            <a:spLocks noChangeArrowheads="1"/>
          </p:cNvSpPr>
          <p:nvPr/>
        </p:nvSpPr>
        <p:spPr bwMode="auto">
          <a:xfrm>
            <a:off x="4191000" y="203041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2431" name="Line 15"/>
          <p:cNvSpPr>
            <a:spLocks noChangeShapeType="1"/>
          </p:cNvSpPr>
          <p:nvPr/>
        </p:nvSpPr>
        <p:spPr bwMode="auto">
          <a:xfrm flipV="1">
            <a:off x="3438525" y="1600200"/>
            <a:ext cx="9144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2444" name="Line 28"/>
          <p:cNvSpPr>
            <a:spLocks noChangeShapeType="1"/>
          </p:cNvSpPr>
          <p:nvPr/>
        </p:nvSpPr>
        <p:spPr bwMode="auto">
          <a:xfrm flipV="1">
            <a:off x="2286000" y="1828800"/>
            <a:ext cx="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2445" name="Text Box 29"/>
          <p:cNvSpPr txBox="1">
            <a:spLocks noChangeArrowheads="1"/>
          </p:cNvSpPr>
          <p:nvPr/>
        </p:nvSpPr>
        <p:spPr bwMode="auto">
          <a:xfrm>
            <a:off x="2133600" y="1295401"/>
            <a:ext cx="381000" cy="413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charset="0"/>
              <a:buNone/>
            </a:pPr>
            <a:r>
              <a:rPr lang="en-US" b="1"/>
              <a:t>+</a:t>
            </a:r>
          </a:p>
        </p:txBody>
      </p:sp>
      <p:sp>
        <p:nvSpPr>
          <p:cNvPr id="1212446" name="Litebulb"/>
          <p:cNvSpPr>
            <a:spLocks noEditPoints="1" noChangeArrowheads="1"/>
          </p:cNvSpPr>
          <p:nvPr/>
        </p:nvSpPr>
        <p:spPr bwMode="auto">
          <a:xfrm>
            <a:off x="5562600" y="1219201"/>
            <a:ext cx="1004888" cy="1471613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7782 h 21600"/>
              <a:gd name="T4" fmla="*/ 0 w 21600"/>
              <a:gd name="T5" fmla="*/ 7782 h 21600"/>
              <a:gd name="T6" fmla="*/ 10800 w 21600"/>
              <a:gd name="T7" fmla="*/ 21600 h 21600"/>
              <a:gd name="T8" fmla="*/ 3556 w 21600"/>
              <a:gd name="T9" fmla="*/ 2188 h 21600"/>
              <a:gd name="T10" fmla="*/ 18277 w 21600"/>
              <a:gd name="T11" fmla="*/ 9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12447" name="Line 31"/>
          <p:cNvSpPr>
            <a:spLocks noChangeShapeType="1"/>
          </p:cNvSpPr>
          <p:nvPr/>
        </p:nvSpPr>
        <p:spPr bwMode="auto">
          <a:xfrm>
            <a:off x="5334000" y="2209800"/>
            <a:ext cx="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2448" name="Line 32"/>
          <p:cNvSpPr>
            <a:spLocks noChangeShapeType="1"/>
          </p:cNvSpPr>
          <p:nvPr/>
        </p:nvSpPr>
        <p:spPr bwMode="auto">
          <a:xfrm>
            <a:off x="5334000" y="35814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2449" name="Line 33"/>
          <p:cNvSpPr>
            <a:spLocks noChangeShapeType="1"/>
          </p:cNvSpPr>
          <p:nvPr/>
        </p:nvSpPr>
        <p:spPr bwMode="auto">
          <a:xfrm flipV="1">
            <a:off x="6096000" y="27432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2450" name="Line 34"/>
          <p:cNvSpPr>
            <a:spLocks noChangeShapeType="1"/>
          </p:cNvSpPr>
          <p:nvPr/>
        </p:nvSpPr>
        <p:spPr bwMode="auto">
          <a:xfrm flipH="1" flipV="1">
            <a:off x="6248400" y="24384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2451" name="Text Box 35"/>
          <p:cNvSpPr txBox="1">
            <a:spLocks noChangeArrowheads="1"/>
          </p:cNvSpPr>
          <p:nvPr/>
        </p:nvSpPr>
        <p:spPr bwMode="auto">
          <a:xfrm>
            <a:off x="6477000" y="2133601"/>
            <a:ext cx="381000" cy="413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charset="0"/>
              <a:buNone/>
            </a:pPr>
            <a:r>
              <a:rPr lang="en-US" b="1"/>
              <a:t>-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4600" y="1752600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514600" y="2905780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61" name="Line 15"/>
          <p:cNvSpPr>
            <a:spLocks noChangeShapeType="1"/>
          </p:cNvSpPr>
          <p:nvPr/>
        </p:nvSpPr>
        <p:spPr bwMode="auto">
          <a:xfrm flipV="1">
            <a:off x="3429000" y="22098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Line 15"/>
          <p:cNvSpPr>
            <a:spLocks noChangeShapeType="1"/>
          </p:cNvSpPr>
          <p:nvPr/>
        </p:nvSpPr>
        <p:spPr bwMode="auto">
          <a:xfrm flipV="1">
            <a:off x="3429000" y="33528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Line 15"/>
          <p:cNvSpPr>
            <a:spLocks noChangeShapeType="1"/>
          </p:cNvSpPr>
          <p:nvPr/>
        </p:nvSpPr>
        <p:spPr bwMode="auto">
          <a:xfrm flipV="1">
            <a:off x="3429000" y="2209800"/>
            <a:ext cx="762000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Line 15"/>
          <p:cNvSpPr>
            <a:spLocks noChangeShapeType="1"/>
          </p:cNvSpPr>
          <p:nvPr/>
        </p:nvSpPr>
        <p:spPr bwMode="auto">
          <a:xfrm flipV="1">
            <a:off x="3429000" y="3352800"/>
            <a:ext cx="762000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7" name="Group 53"/>
          <p:cNvGraphicFramePr>
            <a:graphicFrameLocks/>
          </p:cNvGraphicFramePr>
          <p:nvPr>
            <p:extLst/>
          </p:nvPr>
        </p:nvGraphicFramePr>
        <p:xfrm>
          <a:off x="7467600" y="2057400"/>
          <a:ext cx="1905000" cy="16764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85800"/>
              </a:tblGrid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Light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OFF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OFF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OFF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OFF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391401" y="1661081"/>
            <a:ext cx="1231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Truth Table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5257800" y="914400"/>
            <a:ext cx="1600200" cy="1127124"/>
            <a:chOff x="3505200" y="3521076"/>
            <a:chExt cx="1600200" cy="1127124"/>
          </a:xfrm>
        </p:grpSpPr>
        <p:cxnSp>
          <p:nvCxnSpPr>
            <p:cNvPr id="83" name="Straight Connector 82"/>
            <p:cNvCxnSpPr/>
            <p:nvPr/>
          </p:nvCxnSpPr>
          <p:spPr>
            <a:xfrm flipV="1">
              <a:off x="4312444" y="3521076"/>
              <a:ext cx="0" cy="28892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4572000" y="3597276"/>
              <a:ext cx="242888" cy="28892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 flipV="1">
              <a:off x="3810000" y="3597276"/>
              <a:ext cx="228600" cy="273048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 flipV="1">
              <a:off x="3505200" y="3970338"/>
              <a:ext cx="304800" cy="144462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4800600" y="3870324"/>
              <a:ext cx="304800" cy="16827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3505200" y="4359276"/>
              <a:ext cx="304800" cy="18653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 flipV="1">
              <a:off x="4814888" y="4359276"/>
              <a:ext cx="290512" cy="28892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170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2425" grpId="0" animBg="1"/>
      <p:bldP spid="1212425" grpId="1" animBg="1"/>
      <p:bldP spid="1212425" grpId="2" animBg="1"/>
      <p:bldP spid="1212431" grpId="0" animBg="1"/>
      <p:bldP spid="63" grpId="0" animBg="1"/>
      <p:bldP spid="64" grpId="0" animBg="1"/>
      <p:bldP spid="64" grpId="1" animBg="1"/>
      <p:bldP spid="64" grpId="2" animBg="1"/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12318" y="-2413"/>
            <a:ext cx="9029700" cy="60667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Logic Minimization</a:t>
            </a:r>
            <a:endParaRPr lang="en-US" dirty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-76200" y="838199"/>
            <a:ext cx="8686800" cy="685800"/>
          </a:xfrm>
          <a:ln/>
        </p:spPr>
        <p:txBody>
          <a:bodyPr/>
          <a:lstStyle/>
          <a:p>
            <a:pPr marL="341313" indent="-341313">
              <a:lnSpc>
                <a:spcPct val="92000"/>
              </a:lnSpc>
              <a:spcBef>
                <a:spcPts val="600"/>
              </a:spcBef>
              <a:buClr>
                <a:srgbClr val="FFFF6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How to implement a desired logic function?</a:t>
            </a:r>
            <a:endParaRPr lang="en-US" sz="2400" dirty="0"/>
          </a:p>
          <a:p>
            <a:pPr marL="341313" indent="-341313">
              <a:lnSpc>
                <a:spcPct val="92000"/>
              </a:lnSpc>
              <a:spcBef>
                <a:spcPts val="600"/>
              </a:spcBef>
              <a:buClr>
                <a:srgbClr val="FFFF66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dirty="0"/>
          </a:p>
          <a:p>
            <a:pPr marL="341313" indent="-341313">
              <a:lnSpc>
                <a:spcPct val="92000"/>
              </a:lnSpc>
              <a:spcBef>
                <a:spcPts val="600"/>
              </a:spcBef>
              <a:buClr>
                <a:srgbClr val="FFFF66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dirty="0"/>
          </a:p>
          <a:p>
            <a:pPr marL="341313" indent="-341313">
              <a:lnSpc>
                <a:spcPct val="92000"/>
              </a:lnSpc>
              <a:spcBef>
                <a:spcPts val="600"/>
              </a:spcBef>
              <a:buClr>
                <a:srgbClr val="FFFF66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dirty="0"/>
          </a:p>
          <a:p>
            <a:pPr marL="341313" indent="-341313">
              <a:lnSpc>
                <a:spcPct val="92000"/>
              </a:lnSpc>
              <a:spcBef>
                <a:spcPts val="600"/>
              </a:spcBef>
              <a:buClr>
                <a:srgbClr val="FFFF66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dirty="0"/>
          </a:p>
          <a:p>
            <a:pPr marL="341313" indent="-341313">
              <a:lnSpc>
                <a:spcPct val="92000"/>
              </a:lnSpc>
              <a:spcBef>
                <a:spcPts val="600"/>
              </a:spcBef>
              <a:buClr>
                <a:srgbClr val="FFFF66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dirty="0"/>
          </a:p>
          <a:p>
            <a:pPr marL="341313" indent="-341313">
              <a:lnSpc>
                <a:spcPct val="92000"/>
              </a:lnSpc>
              <a:spcBef>
                <a:spcPts val="600"/>
              </a:spcBef>
              <a:buClr>
                <a:srgbClr val="FFFF66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dirty="0"/>
          </a:p>
        </p:txBody>
      </p:sp>
      <p:graphicFrame>
        <p:nvGraphicFramePr>
          <p:cNvPr id="19459" name="Group 3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166902252"/>
              </p:ext>
            </p:extLst>
          </p:nvPr>
        </p:nvGraphicFramePr>
        <p:xfrm>
          <a:off x="1981200" y="1378804"/>
          <a:ext cx="1882774" cy="4038597"/>
        </p:xfrm>
        <a:graphic>
          <a:graphicData uri="http://schemas.openxmlformats.org/drawingml/2006/table">
            <a:tbl>
              <a:tblPr/>
              <a:tblGrid>
                <a:gridCol w="287109"/>
                <a:gridCol w="344531"/>
                <a:gridCol w="403149"/>
                <a:gridCol w="847985"/>
              </a:tblGrid>
              <a:tr h="44873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out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44873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44873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44873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44873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44873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44873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44873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44873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>
                <p:custDataLst>
                  <p:tags r:id="rId4"/>
                </p:custDataLst>
              </p:nvPr>
            </p:nvSpPr>
            <p:spPr bwMode="auto">
              <a:xfrm>
                <a:off x="6522524" y="714455"/>
                <a:ext cx="6000489" cy="2073967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90000" tIns="46800" rIns="90000" bIns="46800" rtlCol="0">
                <a:spAutoFit/>
              </a:bodyPr>
              <a:lstStyle/>
              <a:p>
                <a:pPr marL="514350" indent="-514350">
                  <a:buClr>
                    <a:schemeClr val="accent5">
                      <a:lumMod val="60000"/>
                      <a:lumOff val="40000"/>
                    </a:schemeClr>
                  </a:buClr>
                  <a:buAutoNum type="arabicParenR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sz="2800" dirty="0">
                    <a:latin typeface="+mj-lt"/>
                  </a:rPr>
                  <a:t>Write</a:t>
                </a:r>
                <a:r>
                  <a:rPr lang="en-US" sz="2800" dirty="0">
                    <a:solidFill>
                      <a:schemeClr val="accent1"/>
                    </a:solidFill>
                    <a:latin typeface="+mj-lt"/>
                  </a:rPr>
                  <a:t> </a:t>
                </a:r>
                <a:r>
                  <a:rPr lang="en-US" sz="2800" dirty="0" err="1">
                    <a:solidFill>
                      <a:srgbClr val="C00000"/>
                    </a:solidFill>
                    <a:latin typeface="+mj-lt"/>
                  </a:rPr>
                  <a:t>minterms</a:t>
                </a:r>
                <a:endParaRPr lang="en-US" sz="2800" dirty="0">
                  <a:solidFill>
                    <a:srgbClr val="C00000"/>
                  </a:solidFill>
                  <a:latin typeface="+mj-lt"/>
                </a:endParaRPr>
              </a:p>
              <a:p>
                <a:pPr marL="514350" indent="-514350">
                  <a:buClr>
                    <a:schemeClr val="accent5">
                      <a:lumMod val="60000"/>
                      <a:lumOff val="40000"/>
                    </a:schemeClr>
                  </a:buClr>
                  <a:buAutoNum type="arabicParenR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sz="2800" dirty="0">
                    <a:solidFill>
                      <a:srgbClr val="C00000"/>
                    </a:solidFill>
                    <a:latin typeface="+mj-lt"/>
                  </a:rPr>
                  <a:t>sum of products</a:t>
                </a:r>
                <a:r>
                  <a:rPr lang="en-US" sz="28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:</a:t>
                </a:r>
              </a:p>
              <a:p>
                <a:pPr marL="341313" indent="-341313">
                  <a:buClr>
                    <a:schemeClr val="accent5">
                      <a:lumMod val="60000"/>
                      <a:lumOff val="40000"/>
                    </a:schemeClr>
                  </a:buClr>
                  <a:buFont typeface="Arial" pitchFamily="34" charset="0"/>
                  <a:buChar char="•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sz="2800" dirty="0">
                    <a:latin typeface="+mj-lt"/>
                  </a:rPr>
                  <a:t>OR of all minterms where out=1</a:t>
                </a:r>
              </a:p>
              <a:p>
                <a:pPr marL="341313" indent="-341313">
                  <a:buClr>
                    <a:schemeClr val="accent5">
                      <a:lumMod val="60000"/>
                      <a:lumOff val="40000"/>
                    </a:schemeClr>
                  </a:buClr>
                  <a:buFont typeface="Arial" pitchFamily="34" charset="0"/>
                  <a:buChar char="•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endParaRPr lang="en-US" sz="1600" dirty="0">
                  <a:latin typeface="+mj-lt"/>
                </a:endParaRPr>
              </a:p>
              <a:p>
                <a:pPr marL="798513" lvl="1" indent="-341313">
                  <a:buClr>
                    <a:schemeClr val="accent5">
                      <a:lumMod val="60000"/>
                      <a:lumOff val="40000"/>
                    </a:schemeClr>
                  </a:buClr>
                  <a:buFont typeface="Arial" pitchFamily="34" charset="0"/>
                  <a:buChar char="•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sz="2800" dirty="0">
                    <a:latin typeface="+mj-lt"/>
                  </a:rPr>
                  <a:t>E.g</a:t>
                </a:r>
                <a:r>
                  <a:rPr lang="en-US" sz="2800" dirty="0" smtClean="0">
                    <a:solidFill>
                      <a:srgbClr val="C00000"/>
                    </a:solidFill>
                    <a:latin typeface="+mj-lt"/>
                  </a:rPr>
                  <a:t>. </a:t>
                </a:r>
                <a:r>
                  <a:rPr lang="en-US" sz="2800" dirty="0">
                    <a:solidFill>
                      <a:srgbClr val="C00000"/>
                    </a:solidFill>
                  </a:rPr>
                  <a:t>out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C00000"/>
                            </a:solidFill>
                            <a:latin typeface="Cambria Math"/>
                          </a:rPr>
                          <m:t>ab</m:t>
                        </m:r>
                      </m:e>
                    </m:acc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c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C00000"/>
                            </a:solidFill>
                            <a:latin typeface="Cambria Math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sz="2800" dirty="0" err="1">
                    <a:solidFill>
                      <a:srgbClr val="C00000"/>
                    </a:solidFill>
                  </a:rPr>
                  <a:t>bc</a:t>
                </a:r>
                <a:r>
                  <a:rPr lang="en-US" sz="2800" dirty="0">
                    <a:solidFill>
                      <a:srgbClr val="C00000"/>
                    </a:solidFill>
                  </a:rPr>
                  <a:t> + a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C00000"/>
                            </a:solidFill>
                            <a:latin typeface="Cambria Math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c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6522524" y="714455"/>
                <a:ext cx="6000489" cy="2073967"/>
              </a:xfrm>
              <a:prstGeom prst="rect">
                <a:avLst/>
              </a:prstGeom>
              <a:blipFill rotWithShape="0">
                <a:blip r:embed="rId22"/>
                <a:stretch>
                  <a:fillRect l="-2033" t="-2941" b="-7647"/>
                </a:stretch>
              </a:blip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>
            <p:custDataLst>
              <p:tags r:id="rId5"/>
            </p:custDataLst>
          </p:nvPr>
        </p:nvSpPr>
        <p:spPr>
          <a:xfrm>
            <a:off x="1981200" y="5646004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41313">
              <a:buClr>
                <a:srgbClr val="FFFF6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latin typeface="+mj-lt"/>
              </a:rPr>
              <a:t>corollary: </a:t>
            </a:r>
            <a:r>
              <a:rPr lang="en-US" sz="2400" i="1" dirty="0">
                <a:solidFill>
                  <a:srgbClr val="C00000"/>
                </a:solidFill>
                <a:latin typeface="+mj-lt"/>
              </a:rPr>
              <a:t>any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400" dirty="0">
                <a:latin typeface="+mj-lt"/>
              </a:rPr>
              <a:t>combinational circuit </a:t>
            </a:r>
            <a:r>
              <a:rPr lang="en-US" sz="2400" i="1" dirty="0">
                <a:solidFill>
                  <a:srgbClr val="C00000"/>
                </a:solidFill>
                <a:latin typeface="+mj-lt"/>
              </a:rPr>
              <a:t>can be</a:t>
            </a:r>
            <a:r>
              <a:rPr lang="en-US" sz="2400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400" dirty="0">
                <a:latin typeface="+mj-lt"/>
              </a:rPr>
              <a:t>implemented in two levels of logic (ignoring inverters)</a:t>
            </a:r>
          </a:p>
        </p:txBody>
      </p:sp>
      <p:graphicFrame>
        <p:nvGraphicFramePr>
          <p:cNvPr id="11" name="Group 3"/>
          <p:cNvGraphicFramePr>
            <a:graphicFrameLocks noGrp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848740017"/>
              </p:ext>
            </p:extLst>
          </p:nvPr>
        </p:nvGraphicFramePr>
        <p:xfrm>
          <a:off x="3863974" y="1378804"/>
          <a:ext cx="1329338" cy="4038597"/>
        </p:xfrm>
        <a:graphic>
          <a:graphicData uri="http://schemas.openxmlformats.org/drawingml/2006/table">
            <a:tbl>
              <a:tblPr/>
              <a:tblGrid>
                <a:gridCol w="1329338"/>
              </a:tblGrid>
              <a:tr h="44873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minterm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4873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a b c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4873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a b c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4873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a b c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4873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a b c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4873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a b c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4873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a b c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4873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a b c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4873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a b c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13" name="Straight Connector 12"/>
          <p:cNvCxnSpPr/>
          <p:nvPr>
            <p:custDataLst>
              <p:tags r:id="rId7"/>
            </p:custDataLst>
          </p:nvPr>
        </p:nvCxnSpPr>
        <p:spPr>
          <a:xfrm>
            <a:off x="4191000" y="1893153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>
            <p:custDataLst>
              <p:tags r:id="rId8"/>
            </p:custDataLst>
          </p:nvPr>
        </p:nvCxnSpPr>
        <p:spPr>
          <a:xfrm>
            <a:off x="4476750" y="1893153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>
            <p:custDataLst>
              <p:tags r:id="rId9"/>
            </p:custDataLst>
          </p:nvPr>
        </p:nvCxnSpPr>
        <p:spPr>
          <a:xfrm>
            <a:off x="4724400" y="1893153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>
            <p:custDataLst>
              <p:tags r:id="rId10"/>
            </p:custDataLst>
          </p:nvPr>
        </p:nvCxnSpPr>
        <p:spPr>
          <a:xfrm>
            <a:off x="4191000" y="2331303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>
            <p:custDataLst>
              <p:tags r:id="rId11"/>
            </p:custDataLst>
          </p:nvPr>
        </p:nvCxnSpPr>
        <p:spPr>
          <a:xfrm>
            <a:off x="4476750" y="2331303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>
            <p:custDataLst>
              <p:tags r:id="rId12"/>
            </p:custDataLst>
          </p:nvPr>
        </p:nvCxnSpPr>
        <p:spPr>
          <a:xfrm>
            <a:off x="4191000" y="2769453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>
            <p:custDataLst>
              <p:tags r:id="rId13"/>
            </p:custDataLst>
          </p:nvPr>
        </p:nvCxnSpPr>
        <p:spPr>
          <a:xfrm>
            <a:off x="4724400" y="2769453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>
            <p:custDataLst>
              <p:tags r:id="rId14"/>
            </p:custDataLst>
          </p:nvPr>
        </p:nvCxnSpPr>
        <p:spPr>
          <a:xfrm>
            <a:off x="4191000" y="3207603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>
            <p:custDataLst>
              <p:tags r:id="rId15"/>
            </p:custDataLst>
          </p:nvPr>
        </p:nvCxnSpPr>
        <p:spPr>
          <a:xfrm>
            <a:off x="4476750" y="3683853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>
            <p:custDataLst>
              <p:tags r:id="rId16"/>
            </p:custDataLst>
          </p:nvPr>
        </p:nvCxnSpPr>
        <p:spPr>
          <a:xfrm>
            <a:off x="4724400" y="3683853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>
            <p:custDataLst>
              <p:tags r:id="rId17"/>
            </p:custDataLst>
          </p:nvPr>
        </p:nvCxnSpPr>
        <p:spPr>
          <a:xfrm>
            <a:off x="4476750" y="4122003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>
            <p:custDataLst>
              <p:tags r:id="rId18"/>
            </p:custDataLst>
          </p:nvPr>
        </p:nvCxnSpPr>
        <p:spPr>
          <a:xfrm>
            <a:off x="4724400" y="4588728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5938031" y="2811895"/>
            <a:ext cx="4766514" cy="2756447"/>
            <a:chOff x="4419600" y="3429000"/>
            <a:chExt cx="4766514" cy="2337712"/>
          </a:xfrm>
        </p:grpSpPr>
        <p:sp>
          <p:nvSpPr>
            <p:cNvPr id="20" name="AutoShape 92"/>
            <p:cNvSpPr>
              <a:spLocks noChangeArrowheads="1"/>
            </p:cNvSpPr>
            <p:nvPr/>
          </p:nvSpPr>
          <p:spPr bwMode="auto">
            <a:xfrm>
              <a:off x="6019800" y="3504086"/>
              <a:ext cx="838197" cy="632193"/>
            </a:xfrm>
            <a:prstGeom prst="flowChartDelay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23" name="Line 93"/>
            <p:cNvSpPr>
              <a:spLocks noChangeShapeType="1"/>
            </p:cNvSpPr>
            <p:nvPr/>
          </p:nvSpPr>
          <p:spPr bwMode="auto">
            <a:xfrm flipH="1" flipV="1">
              <a:off x="4719682" y="3640138"/>
              <a:ext cx="11477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24" name="Text Box 94"/>
            <p:cNvSpPr txBox="1">
              <a:spLocks noChangeArrowheads="1"/>
            </p:cNvSpPr>
            <p:nvPr/>
          </p:nvSpPr>
          <p:spPr bwMode="auto">
            <a:xfrm>
              <a:off x="4419600" y="3863799"/>
              <a:ext cx="300082" cy="327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16000"/>
                </a:lnSpc>
                <a:buClr>
                  <a:srgbClr val="40458C"/>
                </a:buClr>
                <a:buSzPct val="100000"/>
                <a:buFont typeface="Times New Roman" charset="0"/>
                <a:buNone/>
              </a:pPr>
              <a:r>
                <a:rPr lang="en-US" dirty="0">
                  <a:latin typeface="Arial" charset="0"/>
                </a:rPr>
                <a:t>c</a:t>
              </a:r>
            </a:p>
          </p:txBody>
        </p:sp>
        <p:sp>
          <p:nvSpPr>
            <p:cNvPr id="25" name="Line 95"/>
            <p:cNvSpPr>
              <a:spLocks noChangeShapeType="1"/>
            </p:cNvSpPr>
            <p:nvPr/>
          </p:nvSpPr>
          <p:spPr bwMode="auto">
            <a:xfrm flipH="1" flipV="1">
              <a:off x="6857998" y="3838575"/>
              <a:ext cx="30480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28" name="Text Box 96"/>
            <p:cNvSpPr txBox="1">
              <a:spLocks noChangeArrowheads="1"/>
            </p:cNvSpPr>
            <p:nvPr/>
          </p:nvSpPr>
          <p:spPr bwMode="auto">
            <a:xfrm>
              <a:off x="8680847" y="4126825"/>
              <a:ext cx="505267" cy="4136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16000"/>
                </a:lnSpc>
                <a:buClr>
                  <a:srgbClr val="40458C"/>
                </a:buClr>
                <a:buSzPct val="100000"/>
                <a:buFont typeface="Times New Roman" charset="0"/>
                <a:buNone/>
              </a:pPr>
              <a:r>
                <a:rPr lang="en-US" dirty="0">
                  <a:latin typeface="Arial" charset="0"/>
                </a:rPr>
                <a:t>out</a:t>
              </a:r>
            </a:p>
          </p:txBody>
        </p:sp>
        <p:sp>
          <p:nvSpPr>
            <p:cNvPr id="30" name="Text Box 100"/>
            <p:cNvSpPr txBox="1">
              <a:spLocks noChangeArrowheads="1"/>
            </p:cNvSpPr>
            <p:nvPr/>
          </p:nvSpPr>
          <p:spPr bwMode="auto">
            <a:xfrm>
              <a:off x="4419600" y="3640138"/>
              <a:ext cx="312906" cy="327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16000"/>
                </a:lnSpc>
                <a:buClr>
                  <a:srgbClr val="40458C"/>
                </a:buClr>
                <a:buSzPct val="100000"/>
                <a:buFont typeface="Times New Roman" charset="0"/>
                <a:buNone/>
              </a:pPr>
              <a:r>
                <a:rPr lang="en-US" dirty="0">
                  <a:latin typeface="Arial" charset="0"/>
                </a:rPr>
                <a:t>b</a:t>
              </a:r>
            </a:p>
          </p:txBody>
        </p:sp>
        <p:sp>
          <p:nvSpPr>
            <p:cNvPr id="31" name="Text Box 102"/>
            <p:cNvSpPr txBox="1">
              <a:spLocks noChangeArrowheads="1"/>
            </p:cNvSpPr>
            <p:nvPr/>
          </p:nvSpPr>
          <p:spPr bwMode="auto">
            <a:xfrm>
              <a:off x="4419600" y="3429000"/>
              <a:ext cx="312906" cy="3508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16000"/>
                </a:lnSpc>
                <a:buClr>
                  <a:srgbClr val="40458C"/>
                </a:buClr>
                <a:buSzPct val="100000"/>
                <a:buFont typeface="Times New Roman" charset="0"/>
                <a:buNone/>
              </a:pPr>
              <a:r>
                <a:rPr lang="en-US" dirty="0">
                  <a:latin typeface="Arial" charset="0"/>
                </a:rPr>
                <a:t>a</a:t>
              </a:r>
            </a:p>
          </p:txBody>
        </p:sp>
        <p:sp>
          <p:nvSpPr>
            <p:cNvPr id="32" name="Oval 107"/>
            <p:cNvSpPr>
              <a:spLocks noChangeArrowheads="1"/>
            </p:cNvSpPr>
            <p:nvPr/>
          </p:nvSpPr>
          <p:spPr bwMode="auto">
            <a:xfrm>
              <a:off x="5886654" y="3790473"/>
              <a:ext cx="142063" cy="1093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>
                <a:solidFill>
                  <a:srgbClr val="FFFFFF"/>
                </a:solidFill>
                <a:latin typeface="Times New Roman" charset="0"/>
              </a:endParaRPr>
            </a:p>
          </p:txBody>
        </p:sp>
        <p:grpSp>
          <p:nvGrpSpPr>
            <p:cNvPr id="34" name="Group 112"/>
            <p:cNvGrpSpPr>
              <a:grpSpLocks/>
            </p:cNvGrpSpPr>
            <p:nvPr/>
          </p:nvGrpSpPr>
          <p:grpSpPr bwMode="auto">
            <a:xfrm>
              <a:off x="7162800" y="4357692"/>
              <a:ext cx="1358900" cy="598488"/>
              <a:chOff x="4645" y="3103"/>
              <a:chExt cx="856" cy="377"/>
            </a:xfrm>
          </p:grpSpPr>
          <p:sp>
            <p:nvSpPr>
              <p:cNvPr id="35" name="AutoShape 113"/>
              <p:cNvSpPr>
                <a:spLocks noChangeArrowheads="1"/>
              </p:cNvSpPr>
              <p:nvPr/>
            </p:nvSpPr>
            <p:spPr bwMode="auto">
              <a:xfrm flipH="1">
                <a:off x="4732" y="3103"/>
                <a:ext cx="588" cy="377"/>
              </a:xfrm>
              <a:prstGeom prst="moon">
                <a:avLst>
                  <a:gd name="adj" fmla="val 71690"/>
                </a:avLst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B8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>
                  <a:solidFill>
                    <a:srgbClr val="FFFFFF"/>
                  </a:solidFill>
                  <a:latin typeface="Times New Roman" charset="0"/>
                </a:endParaRPr>
              </a:p>
            </p:txBody>
          </p:sp>
          <p:sp>
            <p:nvSpPr>
              <p:cNvPr id="36" name="Line 114"/>
              <p:cNvSpPr>
                <a:spLocks noChangeShapeType="1"/>
              </p:cNvSpPr>
              <p:nvPr/>
            </p:nvSpPr>
            <p:spPr bwMode="auto">
              <a:xfrm flipH="1">
                <a:off x="4645" y="3131"/>
                <a:ext cx="1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FFFFFF"/>
                  </a:solidFill>
                  <a:latin typeface="Times New Roman" charset="0"/>
                </a:endParaRPr>
              </a:p>
            </p:txBody>
          </p:sp>
          <p:sp>
            <p:nvSpPr>
              <p:cNvPr id="37" name="Line 115"/>
              <p:cNvSpPr>
                <a:spLocks noChangeShapeType="1"/>
              </p:cNvSpPr>
              <p:nvPr/>
            </p:nvSpPr>
            <p:spPr bwMode="auto">
              <a:xfrm flipH="1">
                <a:off x="4645" y="3467"/>
                <a:ext cx="1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FFFFFF"/>
                  </a:solidFill>
                  <a:latin typeface="Times New Roman" charset="0"/>
                </a:endParaRPr>
              </a:p>
            </p:txBody>
          </p:sp>
          <p:sp>
            <p:nvSpPr>
              <p:cNvPr id="38" name="Line 116"/>
              <p:cNvSpPr>
                <a:spLocks noChangeShapeType="1"/>
              </p:cNvSpPr>
              <p:nvPr/>
            </p:nvSpPr>
            <p:spPr bwMode="auto">
              <a:xfrm flipH="1">
                <a:off x="5325" y="3295"/>
                <a:ext cx="1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FFFFFF"/>
                  </a:solidFill>
                  <a:latin typeface="Times New Roman" charset="0"/>
                </a:endParaRPr>
              </a:p>
            </p:txBody>
          </p:sp>
        </p:grpSp>
        <p:sp>
          <p:nvSpPr>
            <p:cNvPr id="40" name="Line 101"/>
            <p:cNvSpPr>
              <a:spLocks noChangeShapeType="1"/>
            </p:cNvSpPr>
            <p:nvPr/>
          </p:nvSpPr>
          <p:spPr bwMode="auto">
            <a:xfrm flipH="1" flipV="1">
              <a:off x="6838746" y="4630738"/>
              <a:ext cx="70505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41" name="AutoShape 92"/>
            <p:cNvSpPr>
              <a:spLocks noChangeArrowheads="1"/>
            </p:cNvSpPr>
            <p:nvPr/>
          </p:nvSpPr>
          <p:spPr bwMode="auto">
            <a:xfrm>
              <a:off x="6000546" y="4409162"/>
              <a:ext cx="838200" cy="519351"/>
            </a:xfrm>
            <a:prstGeom prst="flowChartDelay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43" name="AutoShape 92"/>
            <p:cNvSpPr>
              <a:spLocks noChangeArrowheads="1"/>
            </p:cNvSpPr>
            <p:nvPr/>
          </p:nvSpPr>
          <p:spPr bwMode="auto">
            <a:xfrm>
              <a:off x="6000546" y="5255977"/>
              <a:ext cx="779023" cy="510735"/>
            </a:xfrm>
            <a:prstGeom prst="flowChartDelay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45" name="Line 93"/>
            <p:cNvSpPr>
              <a:spLocks noChangeShapeType="1"/>
            </p:cNvSpPr>
            <p:nvPr/>
          </p:nvSpPr>
          <p:spPr bwMode="auto">
            <a:xfrm flipH="1" flipV="1">
              <a:off x="4719682" y="3853748"/>
              <a:ext cx="11669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46" name="Line 93"/>
            <p:cNvSpPr>
              <a:spLocks noChangeShapeType="1"/>
            </p:cNvSpPr>
            <p:nvPr/>
          </p:nvSpPr>
          <p:spPr bwMode="auto">
            <a:xfrm flipH="1" flipV="1">
              <a:off x="4719682" y="4084794"/>
              <a:ext cx="1280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FFFFFF"/>
                </a:solidFill>
                <a:latin typeface="Times New Roman" charset="0"/>
              </a:endParaRP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5392119" y="3640138"/>
              <a:ext cx="0" cy="1639888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5392120" y="5280026"/>
              <a:ext cx="60842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5181600" y="3838575"/>
              <a:ext cx="0" cy="1670051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 flipV="1">
              <a:off x="5181600" y="5508626"/>
              <a:ext cx="685800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4953000" y="5737226"/>
              <a:ext cx="10475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953000" y="4084793"/>
              <a:ext cx="0" cy="1652433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5392119" y="4478338"/>
              <a:ext cx="475281" cy="0"/>
            </a:xfrm>
            <a:prstGeom prst="line">
              <a:avLst/>
            </a:prstGeom>
            <a:ln w="254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5181600" y="4706938"/>
              <a:ext cx="818946" cy="0"/>
            </a:xfrm>
            <a:prstGeom prst="line">
              <a:avLst/>
            </a:prstGeom>
            <a:ln w="254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953000" y="4935538"/>
              <a:ext cx="1047546" cy="0"/>
            </a:xfrm>
            <a:prstGeom prst="line">
              <a:avLst/>
            </a:prstGeom>
            <a:ln w="254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7162800" y="3838575"/>
              <a:ext cx="0" cy="5635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7162800" y="4911009"/>
              <a:ext cx="0" cy="59761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endCxn id="43" idx="3"/>
            </p:cNvCxnSpPr>
            <p:nvPr/>
          </p:nvCxnSpPr>
          <p:spPr>
            <a:xfrm flipH="1">
              <a:off x="6779569" y="5508626"/>
              <a:ext cx="383232" cy="27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Oval 2"/>
          <p:cNvSpPr/>
          <p:nvPr/>
        </p:nvSpPr>
        <p:spPr>
          <a:xfrm>
            <a:off x="1752600" y="2286000"/>
            <a:ext cx="3733800" cy="43815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1676400" y="3143250"/>
            <a:ext cx="3733800" cy="43815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752600" y="4057650"/>
            <a:ext cx="3733800" cy="43815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398569" y="2736109"/>
            <a:ext cx="3570157" cy="2909895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107"/>
          <p:cNvSpPr>
            <a:spLocks noChangeArrowheads="1"/>
          </p:cNvSpPr>
          <p:nvPr/>
        </p:nvSpPr>
        <p:spPr bwMode="auto">
          <a:xfrm>
            <a:off x="7405084" y="2969040"/>
            <a:ext cx="142063" cy="12892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62" name="Oval 107"/>
          <p:cNvSpPr>
            <a:spLocks noChangeArrowheads="1"/>
          </p:cNvSpPr>
          <p:nvPr/>
        </p:nvSpPr>
        <p:spPr bwMode="auto">
          <a:xfrm>
            <a:off x="7376914" y="3989639"/>
            <a:ext cx="142063" cy="12892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63" name="Oval 107"/>
          <p:cNvSpPr>
            <a:spLocks noChangeArrowheads="1"/>
          </p:cNvSpPr>
          <p:nvPr/>
        </p:nvSpPr>
        <p:spPr bwMode="auto">
          <a:xfrm>
            <a:off x="7366934" y="5192183"/>
            <a:ext cx="142063" cy="12892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0862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34168" y="0"/>
            <a:ext cx="9029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Karnaugh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797205" y="1690688"/>
            <a:ext cx="8686800" cy="5486400"/>
          </a:xfrm>
        </p:spPr>
        <p:txBody>
          <a:bodyPr>
            <a:normAutofit/>
          </a:bodyPr>
          <a:lstStyle/>
          <a:p>
            <a:pPr marL="284163" lvl="4" indent="-284163">
              <a:lnSpc>
                <a:spcPct val="92000"/>
              </a:lnSpc>
              <a:spcBef>
                <a:spcPts val="600"/>
              </a:spcBef>
              <a:buClr>
                <a:srgbClr val="FFFF66"/>
              </a:buClr>
              <a:buNone/>
              <a:tabLst>
                <a:tab pos="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>
                <a:solidFill>
                  <a:srgbClr val="C00000"/>
                </a:solidFill>
              </a:rPr>
              <a:t>How does one find the most efficient equation?</a:t>
            </a:r>
          </a:p>
          <a:p>
            <a:pPr marL="284163" lvl="5" indent="-284163">
              <a:lnSpc>
                <a:spcPct val="92000"/>
              </a:lnSpc>
              <a:spcBef>
                <a:spcPts val="500"/>
              </a:spcBef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–"/>
              <a:tabLst>
                <a:tab pos="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/>
              <a:t>Manipulate algebraically until…?</a:t>
            </a:r>
          </a:p>
          <a:p>
            <a:pPr marL="284163" lvl="5" indent="-284163">
              <a:lnSpc>
                <a:spcPct val="92000"/>
              </a:lnSpc>
              <a:spcBef>
                <a:spcPts val="500"/>
              </a:spcBef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–"/>
              <a:tabLst>
                <a:tab pos="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/>
              <a:t>Use Karnaugh maps (optimize visually)</a:t>
            </a:r>
          </a:p>
          <a:p>
            <a:pPr marL="284163" lvl="5" indent="-284163">
              <a:lnSpc>
                <a:spcPct val="92000"/>
              </a:lnSpc>
              <a:spcBef>
                <a:spcPts val="500"/>
              </a:spcBef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–"/>
              <a:tabLst>
                <a:tab pos="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/>
              <a:t>Use a software optimizer</a:t>
            </a:r>
          </a:p>
          <a:p>
            <a:pPr marL="284163" lvl="5" indent="-284163">
              <a:lnSpc>
                <a:spcPct val="92000"/>
              </a:lnSpc>
              <a:spcBef>
                <a:spcPts val="500"/>
              </a:spcBef>
              <a:buClr>
                <a:srgbClr val="FFFF66"/>
              </a:buClr>
              <a:buNone/>
              <a:tabLst>
                <a:tab pos="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3200" dirty="0">
              <a:solidFill>
                <a:schemeClr val="bg1"/>
              </a:solidFill>
            </a:endParaRPr>
          </a:p>
          <a:p>
            <a:pPr marL="284163" lvl="5" indent="-284163">
              <a:lnSpc>
                <a:spcPct val="92000"/>
              </a:lnSpc>
              <a:spcBef>
                <a:spcPts val="500"/>
              </a:spcBef>
              <a:buClr>
                <a:srgbClr val="FFFF66"/>
              </a:buClr>
              <a:buNone/>
              <a:tabLst>
                <a:tab pos="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>
                <a:solidFill>
                  <a:srgbClr val="C00000"/>
                </a:solidFill>
              </a:rPr>
              <a:t>For large circuits</a:t>
            </a:r>
          </a:p>
          <a:p>
            <a:pPr marL="284163" lvl="5" indent="-284163">
              <a:lnSpc>
                <a:spcPct val="92000"/>
              </a:lnSpc>
              <a:spcBef>
                <a:spcPts val="500"/>
              </a:spcBef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–"/>
              <a:tabLst>
                <a:tab pos="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/>
              <a:t>Decomposition &amp; reuse of building blocks</a:t>
            </a:r>
          </a:p>
          <a:p>
            <a:pPr marL="284163" lvl="5" indent="-284163">
              <a:lnSpc>
                <a:spcPct val="92000"/>
              </a:lnSpc>
              <a:spcBef>
                <a:spcPts val="500"/>
              </a:spcBef>
              <a:buClr>
                <a:srgbClr val="FFFF66"/>
              </a:buClr>
              <a:buNone/>
              <a:tabLst>
                <a:tab pos="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49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358" name="Group 110"/>
          <p:cNvGraphicFramePr>
            <a:graphicFrameLocks noGrp="1"/>
          </p:cNvGraphicFramePr>
          <p:nvPr>
            <p:ph idx="1"/>
            <p:extLst/>
          </p:nvPr>
        </p:nvGraphicFramePr>
        <p:xfrm>
          <a:off x="2362200" y="1905001"/>
          <a:ext cx="2362200" cy="2781495"/>
        </p:xfrm>
        <a:graphic>
          <a:graphicData uri="http://schemas.openxmlformats.org/drawingml/2006/table">
            <a:tbl>
              <a:tblPr/>
              <a:tblGrid>
                <a:gridCol w="328613"/>
                <a:gridCol w="393700"/>
                <a:gridCol w="458787"/>
                <a:gridCol w="1181100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1359" name="Rectangle 111"/>
              <p:cNvSpPr>
                <a:spLocks noChangeArrowheads="1"/>
              </p:cNvSpPr>
              <p:nvPr/>
            </p:nvSpPr>
            <p:spPr bwMode="auto">
              <a:xfrm>
                <a:off x="5334001" y="1143000"/>
                <a:ext cx="4799013" cy="1066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marL="341313" indent="-341313">
                  <a:lnSpc>
                    <a:spcPct val="102000"/>
                  </a:lnSpc>
                  <a:spcBef>
                    <a:spcPts val="800"/>
                  </a:spcBef>
                  <a:buClr>
                    <a:srgbClr val="000000"/>
                  </a:buClr>
                  <a:buSzPct val="126000"/>
                  <a:buBlip>
                    <a:blip r:embed="rId2"/>
                  </a:buBlip>
                </a:pPr>
                <a:r>
                  <a:rPr lang="en-US" sz="2800" dirty="0">
                    <a:latin typeface="Tahoma" pitchFamily="34" charset="0"/>
                  </a:rPr>
                  <a:t>Sum of </a:t>
                </a:r>
                <a:r>
                  <a:rPr lang="en-US" sz="2800" dirty="0" err="1">
                    <a:latin typeface="Tahoma" pitchFamily="34" charset="0"/>
                  </a:rPr>
                  <a:t>minterms</a:t>
                </a:r>
                <a:r>
                  <a:rPr lang="en-US" sz="2800" dirty="0">
                    <a:latin typeface="Tahoma" pitchFamily="34" charset="0"/>
                  </a:rPr>
                  <a:t> yields</a:t>
                </a:r>
              </a:p>
              <a:p>
                <a:pPr marL="741363" lvl="1" indent="-284163">
                  <a:lnSpc>
                    <a:spcPct val="102000"/>
                  </a:lnSpc>
                  <a:spcBef>
                    <a:spcPts val="700"/>
                  </a:spcBef>
                  <a:buSzPct val="60000"/>
                  <a:buFont typeface="Wingdings" pitchFamily="2" charset="2"/>
                  <a:buChar char=""/>
                </a:pPr>
                <a:r>
                  <a:rPr lang="en-US" sz="2400" dirty="0">
                    <a:latin typeface="Tahoma" pitchFamily="34" charset="0"/>
                  </a:rPr>
                  <a:t>out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ab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Tahoma" pitchFamily="34" charset="0"/>
                  </a:rPr>
                  <a:t>c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Tahoma" pitchFamily="34" charset="0"/>
                  </a:rPr>
                  <a:t>bc + a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bc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Tahoma" pitchFamily="34" charset="0"/>
                  </a:rPr>
                  <a:t> + a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Tahoma" pitchFamily="34" charset="0"/>
                  </a:rPr>
                  <a:t>c </a:t>
                </a:r>
              </a:p>
            </p:txBody>
          </p:sp>
        </mc:Choice>
        <mc:Fallback xmlns="">
          <p:sp>
            <p:nvSpPr>
              <p:cNvPr id="181359" name="Rectangle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1" y="1143000"/>
                <a:ext cx="4799013" cy="1066800"/>
              </a:xfrm>
              <a:prstGeom prst="rect">
                <a:avLst/>
              </a:prstGeom>
              <a:blipFill rotWithShape="0">
                <a:blip r:embed="rId3"/>
                <a:stretch>
                  <a:fillRect t="-12571" r="-317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64630"/>
            <a:ext cx="86868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Minimization with </a:t>
            </a:r>
            <a:r>
              <a:rPr lang="en-US" dirty="0" err="1"/>
              <a:t>Karnaugh</a:t>
            </a:r>
            <a:r>
              <a:rPr lang="en-US" dirty="0"/>
              <a:t> maps 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133600" y="2438400"/>
            <a:ext cx="2895600" cy="381000"/>
          </a:xfrm>
          <a:prstGeom prst="ellipse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33600" y="3164174"/>
            <a:ext cx="2895600" cy="264826"/>
          </a:xfrm>
          <a:prstGeom prst="ellipse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133600" y="3468974"/>
            <a:ext cx="2895600" cy="264826"/>
          </a:xfrm>
          <a:prstGeom prst="ellipse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133600" y="3810000"/>
            <a:ext cx="2895600" cy="264826"/>
          </a:xfrm>
          <a:prstGeom prst="ellipse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858000" y="1676400"/>
            <a:ext cx="609600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467600" y="1676400"/>
            <a:ext cx="838200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382000" y="1676400"/>
            <a:ext cx="838200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220200" y="1676400"/>
            <a:ext cx="838200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1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3" grpId="0" animBg="1"/>
      <p:bldP spid="14" grpId="0" animBg="1"/>
      <p:bldP spid="4" grpId="0" animBg="1"/>
      <p:bldP spid="16" grpId="0" animBg="1"/>
      <p:bldP spid="17" grpId="0" animBg="1"/>
      <p:bldP spid="1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23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2362200" y="1905001"/>
          <a:ext cx="2362200" cy="2781495"/>
        </p:xfrm>
        <a:graphic>
          <a:graphicData uri="http://schemas.openxmlformats.org/drawingml/2006/table">
            <a:tbl>
              <a:tblPr/>
              <a:tblGrid>
                <a:gridCol w="328613"/>
                <a:gridCol w="393700"/>
                <a:gridCol w="458787"/>
                <a:gridCol w="1181100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84375" name="Rectangle 55"/>
              <p:cNvSpPr>
                <a:spLocks noChangeArrowheads="1"/>
              </p:cNvSpPr>
              <p:nvPr/>
            </p:nvSpPr>
            <p:spPr bwMode="auto">
              <a:xfrm>
                <a:off x="5334000" y="1143000"/>
                <a:ext cx="6857999" cy="40519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marL="341313" indent="-341313">
                  <a:lnSpc>
                    <a:spcPct val="102000"/>
                  </a:lnSpc>
                  <a:spcBef>
                    <a:spcPts val="800"/>
                  </a:spcBef>
                  <a:buClr>
                    <a:srgbClr val="000000"/>
                  </a:buClr>
                  <a:buSzPct val="126000"/>
                  <a:buBlip>
                    <a:blip r:embed="rId2"/>
                  </a:buBlip>
                </a:pPr>
                <a:r>
                  <a:rPr lang="en-US" sz="2800" dirty="0">
                    <a:latin typeface="Tahoma" pitchFamily="34" charset="0"/>
                  </a:rPr>
                  <a:t>Sum of </a:t>
                </a:r>
                <a:r>
                  <a:rPr lang="en-US" sz="2800" dirty="0" err="1">
                    <a:latin typeface="Tahoma" pitchFamily="34" charset="0"/>
                  </a:rPr>
                  <a:t>minterms</a:t>
                </a:r>
                <a:r>
                  <a:rPr lang="en-US" sz="2800" dirty="0">
                    <a:latin typeface="Tahoma" pitchFamily="34" charset="0"/>
                  </a:rPr>
                  <a:t> yields</a:t>
                </a:r>
              </a:p>
              <a:p>
                <a:pPr marL="741363" lvl="1" indent="-284163">
                  <a:lnSpc>
                    <a:spcPct val="102000"/>
                  </a:lnSpc>
                  <a:spcBef>
                    <a:spcPts val="700"/>
                  </a:spcBef>
                  <a:buSzPct val="60000"/>
                  <a:buFont typeface="Wingdings" pitchFamily="2" charset="2"/>
                  <a:buChar char=""/>
                </a:pPr>
                <a:r>
                  <a:rPr lang="en-US" sz="2400" dirty="0" smtClean="0">
                    <a:solidFill>
                      <a:schemeClr val="tx1"/>
                    </a:solidFill>
                    <a:latin typeface="Tahoma" pitchFamily="34" charset="0"/>
                  </a:rPr>
                  <a:t>out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/>
                          </a:rPr>
                          <m:t>ab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ahoma" pitchFamily="34" charset="0"/>
                  </a:rPr>
                  <a:t>c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ahoma" pitchFamily="34" charset="0"/>
                  </a:rPr>
                  <a:t>bc + a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/>
                          </a:rPr>
                          <m:t>bc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ahoma" pitchFamily="34" charset="0"/>
                  </a:rPr>
                  <a:t> + a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ahoma" pitchFamily="34" charset="0"/>
                  </a:rPr>
                  <a:t>c </a:t>
                </a:r>
                <a:endParaRPr lang="en-US" sz="2800" dirty="0">
                  <a:solidFill>
                    <a:srgbClr val="40458C"/>
                  </a:solidFill>
                  <a:latin typeface="Tahoma" pitchFamily="34" charset="0"/>
                </a:endParaRPr>
              </a:p>
              <a:p>
                <a:pPr marL="341313" indent="-341313">
                  <a:lnSpc>
                    <a:spcPct val="102000"/>
                  </a:lnSpc>
                  <a:spcBef>
                    <a:spcPts val="800"/>
                  </a:spcBef>
                  <a:buClr>
                    <a:srgbClr val="000000"/>
                  </a:buClr>
                  <a:buSzPct val="126000"/>
                  <a:buBlip>
                    <a:blip r:embed="rId2"/>
                  </a:buBlip>
                </a:pPr>
                <a:r>
                  <a:rPr lang="en-US" sz="2800" dirty="0" err="1">
                    <a:latin typeface="Tahoma" pitchFamily="34" charset="0"/>
                  </a:rPr>
                  <a:t>Karnaugh</a:t>
                </a:r>
                <a:r>
                  <a:rPr lang="en-US" sz="2800" dirty="0">
                    <a:latin typeface="Tahoma" pitchFamily="34" charset="0"/>
                  </a:rPr>
                  <a:t> maps identify which inputs are (</a:t>
                </a:r>
                <a:r>
                  <a:rPr lang="en-US" sz="2800" dirty="0" err="1">
                    <a:latin typeface="Tahoma" pitchFamily="34" charset="0"/>
                  </a:rPr>
                  <a:t>ir</a:t>
                </a:r>
                <a:r>
                  <a:rPr lang="en-US" sz="2800" dirty="0">
                    <a:latin typeface="Tahoma" pitchFamily="34" charset="0"/>
                  </a:rPr>
                  <a:t>)relevant to the </a:t>
                </a:r>
                <a:r>
                  <a:rPr lang="en-US" sz="2800" dirty="0" smtClean="0">
                    <a:latin typeface="Tahoma" pitchFamily="34" charset="0"/>
                  </a:rPr>
                  <a:t>output</a:t>
                </a:r>
              </a:p>
              <a:p>
                <a:pPr marL="341313" indent="-341313">
                  <a:lnSpc>
                    <a:spcPct val="102000"/>
                  </a:lnSpc>
                  <a:spcBef>
                    <a:spcPts val="800"/>
                  </a:spcBef>
                  <a:buClr>
                    <a:srgbClr val="000000"/>
                  </a:buClr>
                  <a:buSzPct val="126000"/>
                  <a:buBlip>
                    <a:blip r:embed="rId2"/>
                  </a:buBlip>
                </a:pPr>
                <a:r>
                  <a:rPr lang="en-US" sz="2800" dirty="0">
                    <a:latin typeface="Tahoma" pitchFamily="34" charset="0"/>
                  </a:rPr>
                  <a:t> </a:t>
                </a:r>
                <a:r>
                  <a:rPr lang="en-US" sz="2800" dirty="0" smtClean="0">
                    <a:latin typeface="Tahoma" pitchFamily="34" charset="0"/>
                  </a:rPr>
                  <a:t>The rows and columns of map represent different combinations of inputs.</a:t>
                </a:r>
              </a:p>
              <a:p>
                <a:pPr marL="341313" indent="-341313">
                  <a:lnSpc>
                    <a:spcPct val="102000"/>
                  </a:lnSpc>
                  <a:spcBef>
                    <a:spcPts val="800"/>
                  </a:spcBef>
                  <a:buClr>
                    <a:srgbClr val="000000"/>
                  </a:buClr>
                  <a:buSzPct val="126000"/>
                  <a:buBlip>
                    <a:blip r:embed="rId2"/>
                  </a:buBlip>
                </a:pPr>
                <a:r>
                  <a:rPr lang="en-US" sz="2800" dirty="0" smtClean="0">
                    <a:latin typeface="Tahoma" pitchFamily="34" charset="0"/>
                  </a:rPr>
                  <a:t>Each cell is the logic function output under its corresponding inputs.</a:t>
                </a:r>
              </a:p>
              <a:p>
                <a:pPr>
                  <a:lnSpc>
                    <a:spcPct val="102000"/>
                  </a:lnSpc>
                  <a:spcBef>
                    <a:spcPts val="800"/>
                  </a:spcBef>
                  <a:buClr>
                    <a:srgbClr val="000000"/>
                  </a:buClr>
                  <a:buSzPct val="126000"/>
                </a:pPr>
                <a:endParaRPr lang="en-US" sz="2800" dirty="0">
                  <a:latin typeface="Tahoma" pitchFamily="34" charset="0"/>
                </a:endParaRPr>
              </a:p>
            </p:txBody>
          </p:sp>
        </mc:Choice>
        <mc:Fallback>
          <p:sp>
            <p:nvSpPr>
              <p:cNvPr id="184375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0" y="1143000"/>
                <a:ext cx="6857999" cy="4051998"/>
              </a:xfrm>
              <a:prstGeom prst="rect">
                <a:avLst/>
              </a:prstGeom>
              <a:blipFill rotWithShape="0">
                <a:blip r:embed="rId3"/>
                <a:stretch>
                  <a:fillRect t="-3313" r="-4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4380" name="Group 60"/>
          <p:cNvGraphicFramePr>
            <a:graphicFrameLocks noGrp="1"/>
          </p:cNvGraphicFramePr>
          <p:nvPr>
            <p:extLst/>
          </p:nvPr>
        </p:nvGraphicFramePr>
        <p:xfrm>
          <a:off x="2743200" y="5410200"/>
          <a:ext cx="2057400" cy="1066800"/>
        </p:xfrm>
        <a:graphic>
          <a:graphicData uri="http://schemas.openxmlformats.org/drawingml/2006/table">
            <a:tbl>
              <a:tblPr/>
              <a:tblGrid>
                <a:gridCol w="514350"/>
                <a:gridCol w="514350"/>
                <a:gridCol w="514350"/>
                <a:gridCol w="51435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397" name="Line 77"/>
          <p:cNvSpPr>
            <a:spLocks noChangeShapeType="1"/>
          </p:cNvSpPr>
          <p:nvPr/>
        </p:nvSpPr>
        <p:spPr bwMode="auto">
          <a:xfrm flipH="1" flipV="1">
            <a:off x="2362200" y="50292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398" name="Text Box 78"/>
          <p:cNvSpPr txBox="1">
            <a:spLocks noChangeArrowheads="1"/>
          </p:cNvSpPr>
          <p:nvPr/>
        </p:nvSpPr>
        <p:spPr bwMode="auto">
          <a:xfrm>
            <a:off x="2743201" y="4953000"/>
            <a:ext cx="20201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00     01      11      10</a:t>
            </a:r>
          </a:p>
        </p:txBody>
      </p:sp>
      <p:sp>
        <p:nvSpPr>
          <p:cNvPr id="184399" name="Text Box 79"/>
          <p:cNvSpPr txBox="1">
            <a:spLocks noChangeArrowheads="1"/>
          </p:cNvSpPr>
          <p:nvPr/>
        </p:nvSpPr>
        <p:spPr bwMode="auto">
          <a:xfrm>
            <a:off x="2338388" y="5402263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84400" name="Text Box 80"/>
          <p:cNvSpPr txBox="1">
            <a:spLocks noChangeArrowheads="1"/>
          </p:cNvSpPr>
          <p:nvPr/>
        </p:nvSpPr>
        <p:spPr bwMode="auto">
          <a:xfrm>
            <a:off x="2362200" y="59436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84401" name="Text Box 81"/>
          <p:cNvSpPr txBox="1">
            <a:spLocks noChangeArrowheads="1"/>
          </p:cNvSpPr>
          <p:nvPr/>
        </p:nvSpPr>
        <p:spPr bwMode="auto">
          <a:xfrm>
            <a:off x="2133600" y="4876800"/>
            <a:ext cx="2824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</a:t>
            </a:r>
          </a:p>
        </p:txBody>
      </p:sp>
      <p:sp>
        <p:nvSpPr>
          <p:cNvPr id="184402" name="Text Box 82"/>
          <p:cNvSpPr txBox="1">
            <a:spLocks noChangeArrowheads="1"/>
          </p:cNvSpPr>
          <p:nvPr/>
        </p:nvSpPr>
        <p:spPr bwMode="auto">
          <a:xfrm>
            <a:off x="2362200" y="4724400"/>
            <a:ext cx="4171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ab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808" y="264835"/>
            <a:ext cx="86106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Minimization with </a:t>
            </a:r>
            <a:r>
              <a:rPr lang="en-US" dirty="0" err="1"/>
              <a:t>Karnaugh</a:t>
            </a:r>
            <a:r>
              <a:rPr lang="en-US" dirty="0"/>
              <a:t> maps (2)</a:t>
            </a:r>
          </a:p>
        </p:txBody>
      </p:sp>
      <p:sp>
        <p:nvSpPr>
          <p:cNvPr id="3" name="Rectangle 2"/>
          <p:cNvSpPr/>
          <p:nvPr/>
        </p:nvSpPr>
        <p:spPr>
          <a:xfrm>
            <a:off x="2819401" y="5486401"/>
            <a:ext cx="238125" cy="25796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819401" y="6019801"/>
            <a:ext cx="238125" cy="25796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343276" y="5486401"/>
            <a:ext cx="238125" cy="25796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352801" y="6019801"/>
            <a:ext cx="238125" cy="25796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343401" y="5486401"/>
            <a:ext cx="238125" cy="25796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333876" y="6019801"/>
            <a:ext cx="238125" cy="25796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810001" y="5486401"/>
            <a:ext cx="238125" cy="25796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810001" y="6019801"/>
            <a:ext cx="238125" cy="25796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029201" y="5097215"/>
            <a:ext cx="6878096" cy="169277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600" dirty="0" smtClean="0">
                <a:solidFill>
                  <a:srgbClr val="C00000"/>
                </a:solidFill>
              </a:rPr>
              <a:t>The </a:t>
            </a:r>
            <a:r>
              <a:rPr lang="en-US" sz="2600" dirty="0">
                <a:solidFill>
                  <a:srgbClr val="C00000"/>
                </a:solidFill>
              </a:rPr>
              <a:t>ordering of </a:t>
            </a:r>
            <a:r>
              <a:rPr lang="en-US" sz="2600" dirty="0" err="1" smtClean="0">
                <a:solidFill>
                  <a:srgbClr val="C00000"/>
                </a:solidFill>
              </a:rPr>
              <a:t>col.s</a:t>
            </a:r>
            <a:r>
              <a:rPr lang="en-US" sz="2600" dirty="0" smtClean="0">
                <a:solidFill>
                  <a:srgbClr val="C00000"/>
                </a:solidFill>
              </a:rPr>
              <a:t>/rows </a:t>
            </a:r>
            <a:r>
              <a:rPr lang="en-US" sz="2600" dirty="0" smtClean="0"/>
              <a:t>: the  </a:t>
            </a:r>
            <a:r>
              <a:rPr lang="en-US" sz="2600" dirty="0" err="1" smtClean="0"/>
              <a:t>col.s</a:t>
            </a:r>
            <a:r>
              <a:rPr lang="en-US" sz="2600" dirty="0" smtClean="0"/>
              <a:t>/rows </a:t>
            </a:r>
            <a:r>
              <a:rPr lang="en-US" sz="2600" dirty="0"/>
              <a:t>are numbered so that the binary representations for the numbers of two adjacent </a:t>
            </a:r>
            <a:r>
              <a:rPr lang="en-US" sz="2600" dirty="0" err="1" smtClean="0"/>
              <a:t>col.s</a:t>
            </a:r>
            <a:r>
              <a:rPr lang="en-US" sz="2600" dirty="0" smtClean="0"/>
              <a:t>/rows </a:t>
            </a:r>
            <a:r>
              <a:rPr lang="en-US" sz="2600" dirty="0"/>
              <a:t>differ in exactly one position.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24577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23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2362200" y="1905001"/>
          <a:ext cx="2362200" cy="2781495"/>
        </p:xfrm>
        <a:graphic>
          <a:graphicData uri="http://schemas.openxmlformats.org/drawingml/2006/table">
            <a:tbl>
              <a:tblPr/>
              <a:tblGrid>
                <a:gridCol w="328613"/>
                <a:gridCol w="393700"/>
                <a:gridCol w="458787"/>
                <a:gridCol w="1181100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84375" name="Rectangle 55"/>
              <p:cNvSpPr>
                <a:spLocks noChangeArrowheads="1"/>
              </p:cNvSpPr>
              <p:nvPr/>
            </p:nvSpPr>
            <p:spPr bwMode="auto">
              <a:xfrm>
                <a:off x="5334001" y="1143000"/>
                <a:ext cx="6251748" cy="4038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marL="341313" indent="-341313">
                  <a:lnSpc>
                    <a:spcPct val="102000"/>
                  </a:lnSpc>
                  <a:spcBef>
                    <a:spcPts val="800"/>
                  </a:spcBef>
                  <a:buClr>
                    <a:srgbClr val="000000"/>
                  </a:buClr>
                  <a:buSzPct val="126000"/>
                  <a:buBlip>
                    <a:blip r:embed="rId2"/>
                  </a:buBlip>
                </a:pPr>
                <a:r>
                  <a:rPr lang="en-US" sz="2800" dirty="0" smtClean="0">
                    <a:solidFill>
                      <a:schemeClr val="tx1"/>
                    </a:solidFill>
                    <a:latin typeface="Tahoma" pitchFamily="34" charset="0"/>
                  </a:rPr>
                  <a:t>Sum of </a:t>
                </a:r>
                <a:r>
                  <a:rPr lang="en-US" sz="2800" dirty="0" err="1">
                    <a:solidFill>
                      <a:schemeClr val="tx1"/>
                    </a:solidFill>
                    <a:latin typeface="Tahoma" pitchFamily="34" charset="0"/>
                  </a:rPr>
                  <a:t>minterms</a:t>
                </a:r>
                <a:r>
                  <a:rPr lang="en-US" sz="2800" dirty="0">
                    <a:solidFill>
                      <a:schemeClr val="tx1"/>
                    </a:solidFill>
                    <a:latin typeface="Tahoma" pitchFamily="34" charset="0"/>
                  </a:rPr>
                  <a:t> yields</a:t>
                </a:r>
              </a:p>
              <a:p>
                <a:pPr marL="741363" lvl="1" indent="-284163">
                  <a:lnSpc>
                    <a:spcPct val="102000"/>
                  </a:lnSpc>
                  <a:spcBef>
                    <a:spcPts val="700"/>
                  </a:spcBef>
                  <a:buSzPct val="60000"/>
                  <a:buFont typeface="Wingdings" pitchFamily="2" charset="2"/>
                  <a:buChar char=""/>
                </a:pPr>
                <a:r>
                  <a:rPr lang="en-US" sz="2400" dirty="0">
                    <a:solidFill>
                      <a:schemeClr val="tx1"/>
                    </a:solidFill>
                    <a:latin typeface="Tahoma" pitchFamily="34" charset="0"/>
                  </a:rPr>
                  <a:t>out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/>
                          </a:rPr>
                          <m:t>ab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ahoma" pitchFamily="34" charset="0"/>
                  </a:rPr>
                  <a:t>c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ahoma" pitchFamily="34" charset="0"/>
                  </a:rPr>
                  <a:t>bc + a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/>
                          </a:rPr>
                          <m:t>bc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ahoma" pitchFamily="34" charset="0"/>
                  </a:rPr>
                  <a:t> + a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ahoma" pitchFamily="34" charset="0"/>
                  </a:rPr>
                  <a:t>c </a:t>
                </a:r>
              </a:p>
              <a:p>
                <a:pPr lvl="1">
                  <a:lnSpc>
                    <a:spcPct val="102000"/>
                  </a:lnSpc>
                  <a:spcBef>
                    <a:spcPts val="700"/>
                  </a:spcBef>
                  <a:buSzPct val="60000"/>
                </a:pPr>
                <a:endParaRPr lang="en-US" sz="2800" dirty="0">
                  <a:solidFill>
                    <a:schemeClr val="tx1"/>
                  </a:solidFill>
                  <a:latin typeface="Tahoma" pitchFamily="34" charset="0"/>
                </a:endParaRPr>
              </a:p>
              <a:p>
                <a:pPr marL="341313" indent="-341313">
                  <a:lnSpc>
                    <a:spcPct val="102000"/>
                  </a:lnSpc>
                  <a:spcBef>
                    <a:spcPts val="800"/>
                  </a:spcBef>
                  <a:buClr>
                    <a:srgbClr val="000000"/>
                  </a:buClr>
                  <a:buSzPct val="126000"/>
                  <a:buBlip>
                    <a:blip r:embed="rId2"/>
                  </a:buBlip>
                </a:pPr>
                <a:r>
                  <a:rPr lang="en-US" sz="2800" dirty="0" err="1">
                    <a:solidFill>
                      <a:schemeClr val="tx1"/>
                    </a:solidFill>
                    <a:latin typeface="Tahoma" pitchFamily="34" charset="0"/>
                  </a:rPr>
                  <a:t>Karnaugh</a:t>
                </a:r>
                <a:r>
                  <a:rPr lang="en-US" sz="2800" dirty="0">
                    <a:solidFill>
                      <a:schemeClr val="tx1"/>
                    </a:solidFill>
                    <a:latin typeface="Tahoma" pitchFamily="34" charset="0"/>
                  </a:rPr>
                  <a:t> maps identify which inputs are (</a:t>
                </a:r>
                <a:r>
                  <a:rPr lang="en-US" sz="2800" dirty="0" err="1">
                    <a:solidFill>
                      <a:schemeClr val="tx1"/>
                    </a:solidFill>
                    <a:latin typeface="Tahoma" pitchFamily="34" charset="0"/>
                  </a:rPr>
                  <a:t>ir</a:t>
                </a:r>
                <a:r>
                  <a:rPr lang="en-US" sz="2800" dirty="0">
                    <a:solidFill>
                      <a:schemeClr val="tx1"/>
                    </a:solidFill>
                    <a:latin typeface="Tahoma" pitchFamily="34" charset="0"/>
                  </a:rPr>
                  <a:t>)relevant to the output</a:t>
                </a:r>
              </a:p>
            </p:txBody>
          </p:sp>
        </mc:Choice>
        <mc:Fallback>
          <p:sp>
            <p:nvSpPr>
              <p:cNvPr id="184375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1" y="1143000"/>
                <a:ext cx="6251748" cy="4038600"/>
              </a:xfrm>
              <a:prstGeom prst="rect">
                <a:avLst/>
              </a:prstGeom>
              <a:blipFill rotWithShape="0">
                <a:blip r:embed="rId3"/>
                <a:stretch>
                  <a:fillRect t="-3323" r="-321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4380" name="Group 60"/>
          <p:cNvGraphicFramePr>
            <a:graphicFrameLocks noGrp="1"/>
          </p:cNvGraphicFramePr>
          <p:nvPr>
            <p:extLst/>
          </p:nvPr>
        </p:nvGraphicFramePr>
        <p:xfrm>
          <a:off x="2743200" y="5410200"/>
          <a:ext cx="2057400" cy="1066800"/>
        </p:xfrm>
        <a:graphic>
          <a:graphicData uri="http://schemas.openxmlformats.org/drawingml/2006/table">
            <a:tbl>
              <a:tblPr/>
              <a:tblGrid>
                <a:gridCol w="514350"/>
                <a:gridCol w="514350"/>
                <a:gridCol w="514350"/>
                <a:gridCol w="51435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397" name="Line 77"/>
          <p:cNvSpPr>
            <a:spLocks noChangeShapeType="1"/>
          </p:cNvSpPr>
          <p:nvPr/>
        </p:nvSpPr>
        <p:spPr bwMode="auto">
          <a:xfrm flipH="1" flipV="1">
            <a:off x="2362200" y="50292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398" name="Text Box 78"/>
          <p:cNvSpPr txBox="1">
            <a:spLocks noChangeArrowheads="1"/>
          </p:cNvSpPr>
          <p:nvPr/>
        </p:nvSpPr>
        <p:spPr bwMode="auto">
          <a:xfrm>
            <a:off x="2743201" y="4953000"/>
            <a:ext cx="20201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00     01      11      10</a:t>
            </a:r>
          </a:p>
        </p:txBody>
      </p:sp>
      <p:sp>
        <p:nvSpPr>
          <p:cNvPr id="184399" name="Text Box 79"/>
          <p:cNvSpPr txBox="1">
            <a:spLocks noChangeArrowheads="1"/>
          </p:cNvSpPr>
          <p:nvPr/>
        </p:nvSpPr>
        <p:spPr bwMode="auto">
          <a:xfrm>
            <a:off x="2338388" y="5402263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84400" name="Text Box 80"/>
          <p:cNvSpPr txBox="1">
            <a:spLocks noChangeArrowheads="1"/>
          </p:cNvSpPr>
          <p:nvPr/>
        </p:nvSpPr>
        <p:spPr bwMode="auto">
          <a:xfrm>
            <a:off x="2362200" y="59436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84401" name="Text Box 81"/>
          <p:cNvSpPr txBox="1">
            <a:spLocks noChangeArrowheads="1"/>
          </p:cNvSpPr>
          <p:nvPr/>
        </p:nvSpPr>
        <p:spPr bwMode="auto">
          <a:xfrm>
            <a:off x="2133600" y="4876800"/>
            <a:ext cx="2824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</a:t>
            </a:r>
          </a:p>
        </p:txBody>
      </p:sp>
      <p:sp>
        <p:nvSpPr>
          <p:cNvPr id="184402" name="Text Box 82"/>
          <p:cNvSpPr txBox="1">
            <a:spLocks noChangeArrowheads="1"/>
          </p:cNvSpPr>
          <p:nvPr/>
        </p:nvSpPr>
        <p:spPr bwMode="auto">
          <a:xfrm>
            <a:off x="2362200" y="4724400"/>
            <a:ext cx="4171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ab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86106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Minimization with </a:t>
            </a:r>
            <a:r>
              <a:rPr lang="en-US" dirty="0" err="1"/>
              <a:t>Karnaugh</a:t>
            </a:r>
            <a:r>
              <a:rPr lang="en-US" dirty="0"/>
              <a:t> maps (2)</a:t>
            </a:r>
          </a:p>
        </p:txBody>
      </p:sp>
    </p:spTree>
    <p:extLst>
      <p:ext uri="{BB962C8B-B14F-4D97-AF65-F5344CB8AC3E}">
        <p14:creationId xmlns:p14="http://schemas.microsoft.com/office/powerpoint/2010/main" val="117747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5347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2362200" y="1905001"/>
          <a:ext cx="2362200" cy="2781495"/>
        </p:xfrm>
        <a:graphic>
          <a:graphicData uri="http://schemas.openxmlformats.org/drawingml/2006/table">
            <a:tbl>
              <a:tblPr/>
              <a:tblGrid>
                <a:gridCol w="328613"/>
                <a:gridCol w="393700"/>
                <a:gridCol w="458787"/>
                <a:gridCol w="1181100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5399" name="Rectangle 55"/>
              <p:cNvSpPr>
                <a:spLocks noChangeArrowheads="1"/>
              </p:cNvSpPr>
              <p:nvPr/>
            </p:nvSpPr>
            <p:spPr bwMode="auto">
              <a:xfrm>
                <a:off x="5334001" y="1143000"/>
                <a:ext cx="4799013" cy="4038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marL="341313" indent="-341313">
                  <a:lnSpc>
                    <a:spcPct val="102000"/>
                  </a:lnSpc>
                  <a:spcBef>
                    <a:spcPts val="800"/>
                  </a:spcBef>
                  <a:buClr>
                    <a:srgbClr val="000000"/>
                  </a:buClr>
                  <a:buSzPct val="126000"/>
                  <a:buBlip>
                    <a:blip r:embed="rId2"/>
                  </a:buBlip>
                </a:pPr>
                <a:r>
                  <a:rPr lang="en-US" sz="2800" dirty="0" smtClean="0">
                    <a:solidFill>
                      <a:schemeClr val="tx1"/>
                    </a:solidFill>
                    <a:latin typeface="Tahoma" pitchFamily="34" charset="0"/>
                  </a:rPr>
                  <a:t>Sum of </a:t>
                </a:r>
                <a:r>
                  <a:rPr lang="en-US" sz="2800" dirty="0" err="1">
                    <a:solidFill>
                      <a:schemeClr val="tx1"/>
                    </a:solidFill>
                    <a:latin typeface="Tahoma" pitchFamily="34" charset="0"/>
                  </a:rPr>
                  <a:t>minterms</a:t>
                </a:r>
                <a:r>
                  <a:rPr lang="en-US" sz="2800" dirty="0">
                    <a:solidFill>
                      <a:schemeClr val="tx1"/>
                    </a:solidFill>
                    <a:latin typeface="Tahoma" pitchFamily="34" charset="0"/>
                  </a:rPr>
                  <a:t> yields</a:t>
                </a:r>
              </a:p>
              <a:p>
                <a:pPr marL="741363" lvl="1" indent="-284163">
                  <a:lnSpc>
                    <a:spcPct val="102000"/>
                  </a:lnSpc>
                  <a:spcBef>
                    <a:spcPts val="700"/>
                  </a:spcBef>
                  <a:buSzPct val="60000"/>
                  <a:buFont typeface="Wingdings" pitchFamily="2" charset="2"/>
                  <a:buChar char=""/>
                </a:pPr>
                <a:r>
                  <a:rPr lang="en-US" sz="2400" dirty="0">
                    <a:solidFill>
                      <a:schemeClr val="tx1"/>
                    </a:solidFill>
                    <a:latin typeface="Tahoma" pitchFamily="34" charset="0"/>
                  </a:rPr>
                  <a:t>out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/>
                          </a:rPr>
                          <m:t>ab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ahoma" pitchFamily="34" charset="0"/>
                  </a:rPr>
                  <a:t>c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ahoma" pitchFamily="34" charset="0"/>
                  </a:rPr>
                  <a:t>bc + a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/>
                          </a:rPr>
                          <m:t>bc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ahoma" pitchFamily="34" charset="0"/>
                  </a:rPr>
                  <a:t> + a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ahoma" pitchFamily="34" charset="0"/>
                  </a:rPr>
                  <a:t>c</a:t>
                </a:r>
              </a:p>
              <a:p>
                <a:pPr marL="341313" indent="-341313">
                  <a:lnSpc>
                    <a:spcPct val="102000"/>
                  </a:lnSpc>
                  <a:spcBef>
                    <a:spcPts val="800"/>
                  </a:spcBef>
                  <a:buClr>
                    <a:srgbClr val="000000"/>
                  </a:buClr>
                  <a:buSzPct val="126000"/>
                  <a:buBlip>
                    <a:blip r:embed="rId2"/>
                  </a:buBlip>
                </a:pPr>
                <a:endParaRPr lang="en-US" sz="2800" dirty="0">
                  <a:solidFill>
                    <a:schemeClr val="tx1"/>
                  </a:solidFill>
                  <a:latin typeface="Tahoma" pitchFamily="34" charset="0"/>
                </a:endParaRPr>
              </a:p>
              <a:p>
                <a:pPr marL="341313" indent="-341313">
                  <a:lnSpc>
                    <a:spcPct val="102000"/>
                  </a:lnSpc>
                  <a:spcBef>
                    <a:spcPts val="800"/>
                  </a:spcBef>
                  <a:buClr>
                    <a:srgbClr val="000000"/>
                  </a:buClr>
                  <a:buSzPct val="126000"/>
                  <a:buBlip>
                    <a:blip r:embed="rId2"/>
                  </a:buBlip>
                </a:pPr>
                <a:r>
                  <a:rPr lang="en-US" sz="2800" dirty="0" err="1">
                    <a:solidFill>
                      <a:schemeClr val="tx1"/>
                    </a:solidFill>
                    <a:latin typeface="Tahoma" pitchFamily="34" charset="0"/>
                  </a:rPr>
                  <a:t>Karnaugh</a:t>
                </a:r>
                <a:r>
                  <a:rPr lang="en-US" sz="2800" dirty="0">
                    <a:solidFill>
                      <a:schemeClr val="tx1"/>
                    </a:solidFill>
                    <a:latin typeface="Tahoma" pitchFamily="34" charset="0"/>
                  </a:rPr>
                  <a:t> map minimization</a:t>
                </a:r>
              </a:p>
              <a:p>
                <a:pPr marL="741363" lvl="1" indent="-284163">
                  <a:lnSpc>
                    <a:spcPct val="102000"/>
                  </a:lnSpc>
                  <a:spcBef>
                    <a:spcPts val="700"/>
                  </a:spcBef>
                  <a:buSzPct val="60000"/>
                  <a:buFont typeface="Wingdings" pitchFamily="2" charset="2"/>
                  <a:buChar char=""/>
                </a:pPr>
                <a:r>
                  <a:rPr lang="en-US" sz="2400" dirty="0">
                    <a:solidFill>
                      <a:schemeClr val="tx1"/>
                    </a:solidFill>
                    <a:latin typeface="Tahoma" pitchFamily="34" charset="0"/>
                  </a:rPr>
                  <a:t>Cover all 1’s</a:t>
                </a:r>
              </a:p>
              <a:p>
                <a:pPr marL="741363" lvl="1" indent="-284163">
                  <a:lnSpc>
                    <a:spcPct val="102000"/>
                  </a:lnSpc>
                  <a:spcBef>
                    <a:spcPts val="700"/>
                  </a:spcBef>
                  <a:buSzPct val="60000"/>
                  <a:buFont typeface="Wingdings" pitchFamily="2" charset="2"/>
                  <a:buChar char=""/>
                </a:pPr>
                <a:r>
                  <a:rPr lang="en-US" sz="2400" dirty="0">
                    <a:solidFill>
                      <a:schemeClr val="tx1"/>
                    </a:solidFill>
                    <a:latin typeface="Tahoma" pitchFamily="34" charset="0"/>
                  </a:rPr>
                  <a:t>Group adjacent blocks of 2</a:t>
                </a:r>
                <a:r>
                  <a:rPr lang="en-US" sz="2400" baseline="30000" dirty="0">
                    <a:solidFill>
                      <a:schemeClr val="tx1"/>
                    </a:solidFill>
                    <a:latin typeface="Tahoma" pitchFamily="34" charset="0"/>
                  </a:rPr>
                  <a:t>n</a:t>
                </a:r>
                <a:r>
                  <a:rPr lang="en-US" sz="2400" dirty="0">
                    <a:solidFill>
                      <a:schemeClr val="tx1"/>
                    </a:solidFill>
                    <a:latin typeface="Tahoma" pitchFamily="34" charset="0"/>
                  </a:rPr>
                  <a:t> 1’s that yield a rectangular shape</a:t>
                </a:r>
              </a:p>
              <a:p>
                <a:pPr marL="741363" lvl="1" indent="-284163">
                  <a:lnSpc>
                    <a:spcPct val="102000"/>
                  </a:lnSpc>
                  <a:spcBef>
                    <a:spcPts val="700"/>
                  </a:spcBef>
                  <a:buSzPct val="60000"/>
                  <a:buFont typeface="Wingdings" pitchFamily="2" charset="2"/>
                  <a:buChar char=""/>
                </a:pPr>
                <a:r>
                  <a:rPr lang="en-US" sz="2400" dirty="0">
                    <a:solidFill>
                      <a:schemeClr val="tx1"/>
                    </a:solidFill>
                    <a:latin typeface="Tahoma" pitchFamily="34" charset="0"/>
                  </a:rPr>
                  <a:t>Encode the common features of the rectangle</a:t>
                </a:r>
              </a:p>
              <a:p>
                <a:pPr marL="1143000" lvl="2" indent="-228600">
                  <a:lnSpc>
                    <a:spcPct val="102000"/>
                  </a:lnSpc>
                  <a:spcBef>
                    <a:spcPts val="600"/>
                  </a:spcBef>
                  <a:buClr>
                    <a:srgbClr val="6F89F7"/>
                  </a:buClr>
                  <a:buSzPct val="95000"/>
                  <a:buFont typeface="Wingdings" pitchFamily="2" charset="2"/>
                  <a:buChar char=""/>
                </a:pPr>
                <a:r>
                  <a:rPr lang="en-US" sz="2400" dirty="0">
                    <a:solidFill>
                      <a:schemeClr val="tx1"/>
                    </a:solidFill>
                    <a:latin typeface="Tahoma" pitchFamily="34" charset="0"/>
                  </a:rPr>
                  <a:t>out = a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ahoma" pitchFamily="34" charset="0"/>
                  </a:rPr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ahoma" pitchFamily="34" charset="0"/>
                  </a:rPr>
                  <a:t>c</a:t>
                </a:r>
              </a:p>
            </p:txBody>
          </p:sp>
        </mc:Choice>
        <mc:Fallback xmlns="">
          <p:sp>
            <p:nvSpPr>
              <p:cNvPr id="185399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1" y="1143000"/>
                <a:ext cx="4799013" cy="4038600"/>
              </a:xfrm>
              <a:prstGeom prst="rect">
                <a:avLst/>
              </a:prstGeom>
              <a:blipFill rotWithShape="0">
                <a:blip r:embed="rId3"/>
                <a:stretch>
                  <a:fillRect t="-3323" r="-3431" b="-261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5404" name="Group 60"/>
          <p:cNvGraphicFramePr>
            <a:graphicFrameLocks noGrp="1"/>
          </p:cNvGraphicFramePr>
          <p:nvPr>
            <p:extLst/>
          </p:nvPr>
        </p:nvGraphicFramePr>
        <p:xfrm>
          <a:off x="2743200" y="5410200"/>
          <a:ext cx="2057400" cy="1066800"/>
        </p:xfrm>
        <a:graphic>
          <a:graphicData uri="http://schemas.openxmlformats.org/drawingml/2006/table">
            <a:tbl>
              <a:tblPr/>
              <a:tblGrid>
                <a:gridCol w="514350"/>
                <a:gridCol w="514350"/>
                <a:gridCol w="514350"/>
                <a:gridCol w="51435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5421" name="Line 77"/>
          <p:cNvSpPr>
            <a:spLocks noChangeShapeType="1"/>
          </p:cNvSpPr>
          <p:nvPr/>
        </p:nvSpPr>
        <p:spPr bwMode="auto">
          <a:xfrm flipH="1" flipV="1">
            <a:off x="2362200" y="50292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5422" name="Text Box 78"/>
          <p:cNvSpPr txBox="1">
            <a:spLocks noChangeArrowheads="1"/>
          </p:cNvSpPr>
          <p:nvPr/>
        </p:nvSpPr>
        <p:spPr bwMode="auto">
          <a:xfrm>
            <a:off x="2743201" y="4953000"/>
            <a:ext cx="20201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00     01      11      10</a:t>
            </a:r>
          </a:p>
        </p:txBody>
      </p:sp>
      <p:sp>
        <p:nvSpPr>
          <p:cNvPr id="185423" name="Text Box 79"/>
          <p:cNvSpPr txBox="1">
            <a:spLocks noChangeArrowheads="1"/>
          </p:cNvSpPr>
          <p:nvPr/>
        </p:nvSpPr>
        <p:spPr bwMode="auto">
          <a:xfrm>
            <a:off x="2338388" y="5402263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5424" name="Text Box 80"/>
          <p:cNvSpPr txBox="1">
            <a:spLocks noChangeArrowheads="1"/>
          </p:cNvSpPr>
          <p:nvPr/>
        </p:nvSpPr>
        <p:spPr bwMode="auto">
          <a:xfrm>
            <a:off x="2362200" y="59436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85425" name="Text Box 81"/>
          <p:cNvSpPr txBox="1">
            <a:spLocks noChangeArrowheads="1"/>
          </p:cNvSpPr>
          <p:nvPr/>
        </p:nvSpPr>
        <p:spPr bwMode="auto">
          <a:xfrm>
            <a:off x="2133600" y="4876800"/>
            <a:ext cx="2824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85426" name="Text Box 82"/>
          <p:cNvSpPr txBox="1">
            <a:spLocks noChangeArrowheads="1"/>
          </p:cNvSpPr>
          <p:nvPr/>
        </p:nvSpPr>
        <p:spPr bwMode="auto">
          <a:xfrm>
            <a:off x="2362200" y="4724400"/>
            <a:ext cx="4171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ab</a:t>
            </a:r>
          </a:p>
        </p:txBody>
      </p:sp>
      <p:sp>
        <p:nvSpPr>
          <p:cNvPr id="185427" name="AutoShape 83"/>
          <p:cNvSpPr>
            <a:spLocks noChangeArrowheads="1"/>
          </p:cNvSpPr>
          <p:nvPr/>
        </p:nvSpPr>
        <p:spPr bwMode="auto">
          <a:xfrm>
            <a:off x="4343401" y="5750005"/>
            <a:ext cx="204383" cy="387191"/>
          </a:xfrm>
          <a:prstGeom prst="roundRect">
            <a:avLst>
              <a:gd name="adj" fmla="val 16667"/>
            </a:avLst>
          </a:prstGeom>
          <a:solidFill>
            <a:srgbClr val="99CCFF">
              <a:alpha val="45000"/>
            </a:srgbClr>
          </a:solidFill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5428" name="AutoShape 84"/>
          <p:cNvSpPr>
            <a:spLocks noChangeArrowheads="1"/>
          </p:cNvSpPr>
          <p:nvPr/>
        </p:nvSpPr>
        <p:spPr bwMode="auto">
          <a:xfrm>
            <a:off x="2809876" y="5996465"/>
            <a:ext cx="923925" cy="408623"/>
          </a:xfrm>
          <a:prstGeom prst="roundRect">
            <a:avLst>
              <a:gd name="adj" fmla="val 16667"/>
            </a:avLst>
          </a:prstGeom>
          <a:solidFill>
            <a:srgbClr val="99CCFF">
              <a:alpha val="45000"/>
            </a:srgbClr>
          </a:solidFill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0"/>
            <a:ext cx="86868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Minimization with </a:t>
            </a:r>
            <a:r>
              <a:rPr lang="en-US" dirty="0" err="1"/>
              <a:t>Karnaugh</a:t>
            </a:r>
            <a:r>
              <a:rPr lang="en-US" dirty="0"/>
              <a:t> maps (2)</a:t>
            </a:r>
          </a:p>
        </p:txBody>
      </p:sp>
      <p:sp>
        <p:nvSpPr>
          <p:cNvPr id="3" name="Rectangle 2"/>
          <p:cNvSpPr/>
          <p:nvPr/>
        </p:nvSpPr>
        <p:spPr>
          <a:xfrm>
            <a:off x="7772400" y="5660231"/>
            <a:ext cx="609600" cy="54133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239000" y="5638800"/>
            <a:ext cx="457200" cy="54133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33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427" grpId="0" animBg="1"/>
      <p:bldP spid="185428" grpId="0" animBg="1"/>
      <p:bldP spid="3" grpId="0" animBg="1"/>
      <p:bldP spid="1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-76200"/>
            <a:ext cx="8534400" cy="989013"/>
          </a:xfrm>
        </p:spPr>
        <p:txBody>
          <a:bodyPr/>
          <a:lstStyle/>
          <a:p>
            <a:r>
              <a:rPr lang="en-US" dirty="0" err="1"/>
              <a:t>Karnaugh</a:t>
            </a:r>
            <a:r>
              <a:rPr lang="en-US" dirty="0"/>
              <a:t> Minimization Tricks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423" name="Rectangle 55"/>
              <p:cNvSpPr>
                <a:spLocks noChangeArrowheads="1"/>
              </p:cNvSpPr>
              <p:nvPr/>
            </p:nvSpPr>
            <p:spPr bwMode="auto">
              <a:xfrm>
                <a:off x="5334001" y="1905000"/>
                <a:ext cx="4799013" cy="4038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marL="341313" indent="-341313">
                  <a:lnSpc>
                    <a:spcPct val="102000"/>
                  </a:lnSpc>
                  <a:spcBef>
                    <a:spcPts val="800"/>
                  </a:spcBef>
                  <a:buClr>
                    <a:srgbClr val="000000"/>
                  </a:buClr>
                  <a:buSzPct val="126000"/>
                  <a:buBlip>
                    <a:blip r:embed="rId2"/>
                  </a:buBlip>
                </a:pPr>
                <a:r>
                  <a:rPr lang="en-US" sz="2800" dirty="0" smtClean="0">
                    <a:solidFill>
                      <a:schemeClr val="tx1"/>
                    </a:solidFill>
                    <a:latin typeface="Tahoma" pitchFamily="34" charset="0"/>
                  </a:rPr>
                  <a:t>Minterms</a:t>
                </a:r>
                <a:r>
                  <a:rPr lang="en-US" sz="2800" dirty="0">
                    <a:solidFill>
                      <a:schemeClr val="tx1"/>
                    </a:solidFill>
                    <a:latin typeface="Tahoma" pitchFamily="34" charset="0"/>
                  </a:rPr>
                  <a:t> can overlap</a:t>
                </a:r>
              </a:p>
              <a:p>
                <a:pPr marL="741363" lvl="1" indent="-284163">
                  <a:lnSpc>
                    <a:spcPct val="102000"/>
                  </a:lnSpc>
                  <a:spcBef>
                    <a:spcPts val="700"/>
                  </a:spcBef>
                  <a:buSzPct val="60000"/>
                  <a:buFont typeface="Wingdings" pitchFamily="2" charset="2"/>
                  <a:buChar char=""/>
                </a:pPr>
                <a:r>
                  <a:rPr lang="en-US" sz="2400" dirty="0">
                    <a:solidFill>
                      <a:schemeClr val="tx1"/>
                    </a:solidFill>
                    <a:latin typeface="Tahoma" pitchFamily="34" charset="0"/>
                  </a:rPr>
                  <a:t>out = b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/>
                          </a:rPr>
                          <m:t>c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ahoma" pitchFamily="34" charset="0"/>
                  </a:rPr>
                  <a:t> + a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/>
                          </a:rPr>
                          <m:t>c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ahoma" pitchFamily="34" charset="0"/>
                  </a:rPr>
                  <a:t> + </a:t>
                </a:r>
                <a:r>
                  <a:rPr lang="en-US" sz="2400" dirty="0" err="1">
                    <a:solidFill>
                      <a:schemeClr val="tx1"/>
                    </a:solidFill>
                    <a:latin typeface="Tahoma" pitchFamily="34" charset="0"/>
                  </a:rPr>
                  <a:t>ab</a:t>
                </a:r>
                <a:endParaRPr lang="en-US" sz="2400" dirty="0">
                  <a:solidFill>
                    <a:schemeClr val="tx1"/>
                  </a:solidFill>
                  <a:latin typeface="Tahoma" pitchFamily="34" charset="0"/>
                </a:endParaRPr>
              </a:p>
              <a:p>
                <a:pPr marL="341313" indent="-341313">
                  <a:lnSpc>
                    <a:spcPct val="102000"/>
                  </a:lnSpc>
                  <a:spcBef>
                    <a:spcPts val="800"/>
                  </a:spcBef>
                  <a:buClr>
                    <a:srgbClr val="000000"/>
                  </a:buClr>
                  <a:buSzPct val="126000"/>
                  <a:buBlip>
                    <a:blip r:embed="rId2"/>
                  </a:buBlip>
                </a:pPr>
                <a:endParaRPr lang="en-US" sz="2800" dirty="0">
                  <a:solidFill>
                    <a:schemeClr val="tx1"/>
                  </a:solidFill>
                  <a:latin typeface="Tahoma" pitchFamily="34" charset="0"/>
                </a:endParaRPr>
              </a:p>
              <a:p>
                <a:pPr marL="341313" indent="-341313">
                  <a:lnSpc>
                    <a:spcPct val="102000"/>
                  </a:lnSpc>
                  <a:spcBef>
                    <a:spcPts val="800"/>
                  </a:spcBef>
                  <a:buClr>
                    <a:srgbClr val="000000"/>
                  </a:buClr>
                  <a:buSzPct val="126000"/>
                  <a:buBlip>
                    <a:blip r:embed="rId2"/>
                  </a:buBlip>
                </a:pPr>
                <a:endParaRPr lang="en-US" sz="2800" dirty="0">
                  <a:solidFill>
                    <a:schemeClr val="tx1"/>
                  </a:solidFill>
                  <a:latin typeface="Tahoma" pitchFamily="34" charset="0"/>
                </a:endParaRPr>
              </a:p>
              <a:p>
                <a:pPr marL="341313" indent="-341313">
                  <a:lnSpc>
                    <a:spcPct val="102000"/>
                  </a:lnSpc>
                  <a:spcBef>
                    <a:spcPts val="800"/>
                  </a:spcBef>
                  <a:buClr>
                    <a:srgbClr val="000000"/>
                  </a:buClr>
                  <a:buSzPct val="126000"/>
                  <a:buBlip>
                    <a:blip r:embed="rId2"/>
                  </a:buBlip>
                </a:pPr>
                <a:r>
                  <a:rPr lang="en-US" sz="2800" dirty="0" err="1">
                    <a:solidFill>
                      <a:schemeClr val="tx1"/>
                    </a:solidFill>
                    <a:latin typeface="Tahoma" pitchFamily="34" charset="0"/>
                  </a:rPr>
                  <a:t>Minterms</a:t>
                </a:r>
                <a:r>
                  <a:rPr lang="en-US" sz="2800" dirty="0">
                    <a:solidFill>
                      <a:schemeClr val="tx1"/>
                    </a:solidFill>
                    <a:latin typeface="Tahoma" pitchFamily="34" charset="0"/>
                  </a:rPr>
                  <a:t> can span 2, 4, 8 or more cells</a:t>
                </a:r>
                <a:endParaRPr lang="en-US" sz="2800" dirty="0">
                  <a:solidFill>
                    <a:srgbClr val="FFFFFF"/>
                  </a:solidFill>
                  <a:latin typeface="Tahoma" pitchFamily="34" charset="0"/>
                </a:endParaRPr>
              </a:p>
              <a:p>
                <a:pPr marL="741363" lvl="1" indent="-284163">
                  <a:lnSpc>
                    <a:spcPct val="102000"/>
                  </a:lnSpc>
                  <a:spcBef>
                    <a:spcPts val="700"/>
                  </a:spcBef>
                  <a:buSzPct val="60000"/>
                  <a:buFont typeface="Wingdings" pitchFamily="2" charset="2"/>
                  <a:buChar char=""/>
                </a:pP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Tahoma" pitchFamily="34" charset="0"/>
                  </a:rPr>
                  <a:t>out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c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Tahoma" pitchFamily="34" charset="0"/>
                  </a:rPr>
                  <a:t> + </a:t>
                </a:r>
                <a:r>
                  <a:rPr lang="en-US" sz="2400" dirty="0" err="1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Tahoma" pitchFamily="34" charset="0"/>
                  </a:rPr>
                  <a:t>ab</a:t>
                </a:r>
                <a:endParaRPr lang="en-US" sz="2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186423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1" y="1905000"/>
                <a:ext cx="4799013" cy="4038600"/>
              </a:xfrm>
              <a:prstGeom prst="rect">
                <a:avLst/>
              </a:prstGeom>
              <a:blipFill rotWithShape="0">
                <a:blip r:embed="rId3"/>
                <a:stretch>
                  <a:fillRect t="-332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6428" name="Group 60"/>
          <p:cNvGraphicFramePr>
            <a:graphicFrameLocks noGrp="1"/>
          </p:cNvGraphicFramePr>
          <p:nvPr>
            <p:extLst/>
          </p:nvPr>
        </p:nvGraphicFramePr>
        <p:xfrm>
          <a:off x="2743200" y="2209800"/>
          <a:ext cx="2057400" cy="1066800"/>
        </p:xfrm>
        <a:graphic>
          <a:graphicData uri="http://schemas.openxmlformats.org/drawingml/2006/table">
            <a:tbl>
              <a:tblPr/>
              <a:tblGrid>
                <a:gridCol w="514350"/>
                <a:gridCol w="514350"/>
                <a:gridCol w="514350"/>
                <a:gridCol w="51435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6445" name="Line 77"/>
          <p:cNvSpPr>
            <a:spLocks noChangeShapeType="1"/>
          </p:cNvSpPr>
          <p:nvPr/>
        </p:nvSpPr>
        <p:spPr bwMode="auto">
          <a:xfrm flipH="1" flipV="1">
            <a:off x="2362200" y="18288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6446" name="Text Box 78"/>
          <p:cNvSpPr txBox="1">
            <a:spLocks noChangeArrowheads="1"/>
          </p:cNvSpPr>
          <p:nvPr/>
        </p:nvSpPr>
        <p:spPr bwMode="auto">
          <a:xfrm>
            <a:off x="2743201" y="1752600"/>
            <a:ext cx="19143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00     01     11     10</a:t>
            </a:r>
          </a:p>
        </p:txBody>
      </p:sp>
      <p:sp>
        <p:nvSpPr>
          <p:cNvPr id="186447" name="Text Box 79"/>
          <p:cNvSpPr txBox="1">
            <a:spLocks noChangeArrowheads="1"/>
          </p:cNvSpPr>
          <p:nvPr/>
        </p:nvSpPr>
        <p:spPr bwMode="auto">
          <a:xfrm>
            <a:off x="2338388" y="2201863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86448" name="Text Box 80"/>
          <p:cNvSpPr txBox="1">
            <a:spLocks noChangeArrowheads="1"/>
          </p:cNvSpPr>
          <p:nvPr/>
        </p:nvSpPr>
        <p:spPr bwMode="auto">
          <a:xfrm>
            <a:off x="2362200" y="27432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86449" name="Text Box 81"/>
          <p:cNvSpPr txBox="1">
            <a:spLocks noChangeArrowheads="1"/>
          </p:cNvSpPr>
          <p:nvPr/>
        </p:nvSpPr>
        <p:spPr bwMode="auto">
          <a:xfrm>
            <a:off x="2133600" y="1676400"/>
            <a:ext cx="2824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86450" name="Text Box 82"/>
          <p:cNvSpPr txBox="1">
            <a:spLocks noChangeArrowheads="1"/>
          </p:cNvSpPr>
          <p:nvPr/>
        </p:nvSpPr>
        <p:spPr bwMode="auto">
          <a:xfrm>
            <a:off x="2362200" y="1524000"/>
            <a:ext cx="4171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ab</a:t>
            </a:r>
          </a:p>
        </p:txBody>
      </p:sp>
      <p:sp>
        <p:nvSpPr>
          <p:cNvPr id="186451" name="AutoShape 83"/>
          <p:cNvSpPr>
            <a:spLocks noChangeArrowheads="1"/>
          </p:cNvSpPr>
          <p:nvPr/>
        </p:nvSpPr>
        <p:spPr bwMode="auto">
          <a:xfrm>
            <a:off x="3810001" y="2549605"/>
            <a:ext cx="204383" cy="387191"/>
          </a:xfrm>
          <a:prstGeom prst="roundRect">
            <a:avLst>
              <a:gd name="adj" fmla="val 16667"/>
            </a:avLst>
          </a:prstGeom>
          <a:solidFill>
            <a:srgbClr val="FFFF99">
              <a:alpha val="45000"/>
            </a:srgbClr>
          </a:solidFill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6452" name="AutoShape 84"/>
          <p:cNvSpPr>
            <a:spLocks noChangeArrowheads="1"/>
          </p:cNvSpPr>
          <p:nvPr/>
        </p:nvSpPr>
        <p:spPr bwMode="auto">
          <a:xfrm>
            <a:off x="3276600" y="2272190"/>
            <a:ext cx="838200" cy="408623"/>
          </a:xfrm>
          <a:prstGeom prst="roundRect">
            <a:avLst>
              <a:gd name="adj" fmla="val 16667"/>
            </a:avLst>
          </a:prstGeom>
          <a:solidFill>
            <a:srgbClr val="99CCFF">
              <a:alpha val="45000"/>
            </a:srgbClr>
          </a:solidFill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6457" name="AutoShape 89"/>
          <p:cNvSpPr>
            <a:spLocks noChangeArrowheads="1"/>
          </p:cNvSpPr>
          <p:nvPr/>
        </p:nvSpPr>
        <p:spPr bwMode="auto">
          <a:xfrm>
            <a:off x="3810000" y="2272190"/>
            <a:ext cx="838200" cy="408623"/>
          </a:xfrm>
          <a:prstGeom prst="roundRect">
            <a:avLst>
              <a:gd name="adj" fmla="val 16667"/>
            </a:avLst>
          </a:prstGeom>
          <a:solidFill>
            <a:srgbClr val="FF99CC">
              <a:alpha val="45000"/>
            </a:srgbClr>
          </a:solidFill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186458" name="Group 90"/>
          <p:cNvGraphicFramePr>
            <a:graphicFrameLocks noGrp="1"/>
          </p:cNvGraphicFramePr>
          <p:nvPr>
            <p:extLst/>
          </p:nvPr>
        </p:nvGraphicFramePr>
        <p:xfrm>
          <a:off x="2819400" y="4038600"/>
          <a:ext cx="2057400" cy="1066800"/>
        </p:xfrm>
        <a:graphic>
          <a:graphicData uri="http://schemas.openxmlformats.org/drawingml/2006/table">
            <a:tbl>
              <a:tblPr/>
              <a:tblGrid>
                <a:gridCol w="514350"/>
                <a:gridCol w="514350"/>
                <a:gridCol w="514350"/>
                <a:gridCol w="51435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6475" name="Line 107"/>
          <p:cNvSpPr>
            <a:spLocks noChangeShapeType="1"/>
          </p:cNvSpPr>
          <p:nvPr/>
        </p:nvSpPr>
        <p:spPr bwMode="auto">
          <a:xfrm flipH="1" flipV="1">
            <a:off x="2438400" y="36576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6476" name="Text Box 108"/>
          <p:cNvSpPr txBox="1">
            <a:spLocks noChangeArrowheads="1"/>
          </p:cNvSpPr>
          <p:nvPr/>
        </p:nvSpPr>
        <p:spPr bwMode="auto">
          <a:xfrm>
            <a:off x="2819401" y="3581400"/>
            <a:ext cx="19143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00     01     11     10</a:t>
            </a:r>
          </a:p>
        </p:txBody>
      </p:sp>
      <p:sp>
        <p:nvSpPr>
          <p:cNvPr id="186477" name="Text Box 109"/>
          <p:cNvSpPr txBox="1">
            <a:spLocks noChangeArrowheads="1"/>
          </p:cNvSpPr>
          <p:nvPr/>
        </p:nvSpPr>
        <p:spPr bwMode="auto">
          <a:xfrm>
            <a:off x="2414588" y="4030663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86478" name="Text Box 110"/>
          <p:cNvSpPr txBox="1">
            <a:spLocks noChangeArrowheads="1"/>
          </p:cNvSpPr>
          <p:nvPr/>
        </p:nvSpPr>
        <p:spPr bwMode="auto">
          <a:xfrm>
            <a:off x="2438400" y="45720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6479" name="Text Box 111"/>
          <p:cNvSpPr txBox="1">
            <a:spLocks noChangeArrowheads="1"/>
          </p:cNvSpPr>
          <p:nvPr/>
        </p:nvSpPr>
        <p:spPr bwMode="auto">
          <a:xfrm>
            <a:off x="2209800" y="3505200"/>
            <a:ext cx="2824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86480" name="AutoShape 112"/>
          <p:cNvSpPr>
            <a:spLocks noChangeArrowheads="1"/>
          </p:cNvSpPr>
          <p:nvPr/>
        </p:nvSpPr>
        <p:spPr bwMode="auto">
          <a:xfrm>
            <a:off x="3886201" y="4378405"/>
            <a:ext cx="204383" cy="387191"/>
          </a:xfrm>
          <a:prstGeom prst="roundRect">
            <a:avLst>
              <a:gd name="adj" fmla="val 16667"/>
            </a:avLst>
          </a:prstGeom>
          <a:solidFill>
            <a:srgbClr val="FFFF99">
              <a:alpha val="45000"/>
            </a:srgbClr>
          </a:solidFill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6481" name="AutoShape 113"/>
          <p:cNvSpPr>
            <a:spLocks noChangeArrowheads="1"/>
          </p:cNvSpPr>
          <p:nvPr/>
        </p:nvSpPr>
        <p:spPr bwMode="auto">
          <a:xfrm>
            <a:off x="2895600" y="4100990"/>
            <a:ext cx="1905000" cy="408623"/>
          </a:xfrm>
          <a:prstGeom prst="roundRect">
            <a:avLst>
              <a:gd name="adj" fmla="val 16667"/>
            </a:avLst>
          </a:prstGeom>
          <a:solidFill>
            <a:srgbClr val="99CCFF">
              <a:alpha val="45000"/>
            </a:srgbClr>
          </a:solidFill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6483" name="Text Box 115"/>
          <p:cNvSpPr txBox="1">
            <a:spLocks noChangeArrowheads="1"/>
          </p:cNvSpPr>
          <p:nvPr/>
        </p:nvSpPr>
        <p:spPr bwMode="auto">
          <a:xfrm>
            <a:off x="2438400" y="3276600"/>
            <a:ext cx="4171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ab</a:t>
            </a:r>
          </a:p>
        </p:txBody>
      </p:sp>
      <p:sp>
        <p:nvSpPr>
          <p:cNvPr id="2" name="Rectangle 1"/>
          <p:cNvSpPr/>
          <p:nvPr/>
        </p:nvSpPr>
        <p:spPr>
          <a:xfrm>
            <a:off x="6857066" y="2420470"/>
            <a:ext cx="457200" cy="35956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305893" y="2428911"/>
            <a:ext cx="762000" cy="35956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067893" y="2428910"/>
            <a:ext cx="762000" cy="35956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705600" y="4898232"/>
            <a:ext cx="457200" cy="35956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162800" y="4925615"/>
            <a:ext cx="762000" cy="35956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37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451" grpId="0" animBg="1"/>
      <p:bldP spid="186452" grpId="0" animBg="1"/>
      <p:bldP spid="186457" grpId="0" animBg="1"/>
      <p:bldP spid="186475" grpId="0" animBg="1"/>
      <p:bldP spid="186476" grpId="0"/>
      <p:bldP spid="186477" grpId="0"/>
      <p:bldP spid="186478" grpId="0"/>
      <p:bldP spid="186479" grpId="0"/>
      <p:bldP spid="186480" grpId="0" animBg="1"/>
      <p:bldP spid="186481" grpId="0" animBg="1"/>
      <p:bldP spid="186483" grpId="0"/>
      <p:bldP spid="2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-76200"/>
            <a:ext cx="8534400" cy="989013"/>
          </a:xfrm>
        </p:spPr>
        <p:txBody>
          <a:bodyPr/>
          <a:lstStyle/>
          <a:p>
            <a:r>
              <a:rPr lang="en-US" dirty="0" err="1"/>
              <a:t>Karnaugh</a:t>
            </a:r>
            <a:r>
              <a:rPr lang="en-US" dirty="0"/>
              <a:t> Minimization Tricks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423" name="Rectangle 55"/>
              <p:cNvSpPr>
                <a:spLocks noChangeArrowheads="1"/>
              </p:cNvSpPr>
              <p:nvPr/>
            </p:nvSpPr>
            <p:spPr bwMode="auto">
              <a:xfrm>
                <a:off x="5334001" y="1905000"/>
                <a:ext cx="4799013" cy="4038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marL="341313" indent="-341313">
                  <a:lnSpc>
                    <a:spcPct val="102000"/>
                  </a:lnSpc>
                  <a:spcBef>
                    <a:spcPts val="800"/>
                  </a:spcBef>
                  <a:buClr>
                    <a:srgbClr val="000000"/>
                  </a:buClr>
                  <a:buSzPct val="126000"/>
                  <a:buBlip>
                    <a:blip r:embed="rId2"/>
                  </a:buBlip>
                </a:pPr>
                <a:r>
                  <a:rPr lang="en-US" sz="2800" dirty="0">
                    <a:latin typeface="Tahoma" pitchFamily="34" charset="0"/>
                  </a:rPr>
                  <a:t>Minterms can overlap</a:t>
                </a:r>
              </a:p>
              <a:p>
                <a:pPr marL="741363" lvl="1" indent="-284163">
                  <a:lnSpc>
                    <a:spcPct val="102000"/>
                  </a:lnSpc>
                  <a:spcBef>
                    <a:spcPts val="700"/>
                  </a:spcBef>
                  <a:buSzPct val="60000"/>
                  <a:buFont typeface="Wingdings" pitchFamily="2" charset="2"/>
                  <a:buChar char=""/>
                </a:pP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Tahoma" pitchFamily="34" charset="0"/>
                  </a:rPr>
                  <a:t>out = b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c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Tahoma" pitchFamily="34" charset="0"/>
                  </a:rPr>
                  <a:t> + a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c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Tahoma" pitchFamily="34" charset="0"/>
                  </a:rPr>
                  <a:t> + </a:t>
                </a:r>
                <a:r>
                  <a:rPr lang="en-US" sz="2400" dirty="0" err="1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Tahoma" pitchFamily="34" charset="0"/>
                  </a:rPr>
                  <a:t>ab</a:t>
                </a:r>
                <a:endParaRPr lang="en-US" sz="2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Tahoma" pitchFamily="34" charset="0"/>
                </a:endParaRPr>
              </a:p>
              <a:p>
                <a:pPr marL="341313" indent="-341313">
                  <a:lnSpc>
                    <a:spcPct val="102000"/>
                  </a:lnSpc>
                  <a:spcBef>
                    <a:spcPts val="800"/>
                  </a:spcBef>
                  <a:buClr>
                    <a:srgbClr val="000000"/>
                  </a:buClr>
                  <a:buSzPct val="126000"/>
                  <a:buBlip>
                    <a:blip r:embed="rId2"/>
                  </a:buBlip>
                </a:pPr>
                <a:endParaRPr lang="en-US" sz="2800" dirty="0">
                  <a:solidFill>
                    <a:srgbClr val="40458C"/>
                  </a:solidFill>
                  <a:latin typeface="Tahoma" pitchFamily="34" charset="0"/>
                </a:endParaRPr>
              </a:p>
              <a:p>
                <a:pPr marL="341313" indent="-341313">
                  <a:lnSpc>
                    <a:spcPct val="102000"/>
                  </a:lnSpc>
                  <a:spcBef>
                    <a:spcPts val="800"/>
                  </a:spcBef>
                  <a:buClr>
                    <a:srgbClr val="000000"/>
                  </a:buClr>
                  <a:buSzPct val="126000"/>
                  <a:buBlip>
                    <a:blip r:embed="rId2"/>
                  </a:buBlip>
                </a:pPr>
                <a:endParaRPr lang="en-US" sz="2800" dirty="0">
                  <a:solidFill>
                    <a:srgbClr val="40458C"/>
                  </a:solidFill>
                  <a:latin typeface="Tahoma" pitchFamily="34" charset="0"/>
                </a:endParaRPr>
              </a:p>
              <a:p>
                <a:pPr marL="341313" indent="-341313">
                  <a:lnSpc>
                    <a:spcPct val="102000"/>
                  </a:lnSpc>
                  <a:spcBef>
                    <a:spcPts val="800"/>
                  </a:spcBef>
                  <a:buClr>
                    <a:srgbClr val="000000"/>
                  </a:buClr>
                  <a:buSzPct val="126000"/>
                  <a:buBlip>
                    <a:blip r:embed="rId2"/>
                  </a:buBlip>
                </a:pPr>
                <a:r>
                  <a:rPr lang="en-US" sz="2800" dirty="0" err="1">
                    <a:latin typeface="Tahoma" pitchFamily="34" charset="0"/>
                  </a:rPr>
                  <a:t>Minterms</a:t>
                </a:r>
                <a:r>
                  <a:rPr lang="en-US" sz="2800" dirty="0">
                    <a:latin typeface="Tahoma" pitchFamily="34" charset="0"/>
                  </a:rPr>
                  <a:t> can span 2, 4, 8 or more cells</a:t>
                </a:r>
              </a:p>
              <a:p>
                <a:pPr marL="741363" lvl="1" indent="-284163">
                  <a:lnSpc>
                    <a:spcPct val="102000"/>
                  </a:lnSpc>
                  <a:spcBef>
                    <a:spcPts val="700"/>
                  </a:spcBef>
                  <a:buSzPct val="60000"/>
                  <a:buFont typeface="Wingdings" pitchFamily="2" charset="2"/>
                  <a:buChar char=""/>
                </a:pP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Tahoma" pitchFamily="34" charset="0"/>
                  </a:rPr>
                  <a:t>out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c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Tahoma" pitchFamily="34" charset="0"/>
                  </a:rPr>
                  <a:t> + </a:t>
                </a:r>
                <a:r>
                  <a:rPr lang="en-US" sz="2400" dirty="0" err="1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Tahoma" pitchFamily="34" charset="0"/>
                  </a:rPr>
                  <a:t>ab</a:t>
                </a:r>
                <a:endParaRPr lang="en-US" sz="2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186423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1" y="1905000"/>
                <a:ext cx="4799013" cy="4038600"/>
              </a:xfrm>
              <a:prstGeom prst="rect">
                <a:avLst/>
              </a:prstGeom>
              <a:blipFill rotWithShape="0">
                <a:blip r:embed="rId3"/>
                <a:stretch>
                  <a:fillRect t="-332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6428" name="Group 60"/>
          <p:cNvGraphicFramePr>
            <a:graphicFrameLocks noGrp="1"/>
          </p:cNvGraphicFramePr>
          <p:nvPr>
            <p:extLst/>
          </p:nvPr>
        </p:nvGraphicFramePr>
        <p:xfrm>
          <a:off x="2743200" y="2209800"/>
          <a:ext cx="2057400" cy="1066800"/>
        </p:xfrm>
        <a:graphic>
          <a:graphicData uri="http://schemas.openxmlformats.org/drawingml/2006/table">
            <a:tbl>
              <a:tblPr/>
              <a:tblGrid>
                <a:gridCol w="514350"/>
                <a:gridCol w="514350"/>
                <a:gridCol w="514350"/>
                <a:gridCol w="51435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6445" name="Line 77"/>
          <p:cNvSpPr>
            <a:spLocks noChangeShapeType="1"/>
          </p:cNvSpPr>
          <p:nvPr/>
        </p:nvSpPr>
        <p:spPr bwMode="auto">
          <a:xfrm flipH="1" flipV="1">
            <a:off x="2362200" y="18288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6446" name="Text Box 78"/>
          <p:cNvSpPr txBox="1">
            <a:spLocks noChangeArrowheads="1"/>
          </p:cNvSpPr>
          <p:nvPr/>
        </p:nvSpPr>
        <p:spPr bwMode="auto">
          <a:xfrm>
            <a:off x="2743201" y="1752600"/>
            <a:ext cx="19143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00     01     11     10</a:t>
            </a:r>
          </a:p>
        </p:txBody>
      </p:sp>
      <p:sp>
        <p:nvSpPr>
          <p:cNvPr id="186447" name="Text Box 79"/>
          <p:cNvSpPr txBox="1">
            <a:spLocks noChangeArrowheads="1"/>
          </p:cNvSpPr>
          <p:nvPr/>
        </p:nvSpPr>
        <p:spPr bwMode="auto">
          <a:xfrm>
            <a:off x="2338388" y="2201863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86448" name="Text Box 80"/>
          <p:cNvSpPr txBox="1">
            <a:spLocks noChangeArrowheads="1"/>
          </p:cNvSpPr>
          <p:nvPr/>
        </p:nvSpPr>
        <p:spPr bwMode="auto">
          <a:xfrm>
            <a:off x="2362200" y="27432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86449" name="Text Box 81"/>
          <p:cNvSpPr txBox="1">
            <a:spLocks noChangeArrowheads="1"/>
          </p:cNvSpPr>
          <p:nvPr/>
        </p:nvSpPr>
        <p:spPr bwMode="auto">
          <a:xfrm>
            <a:off x="2160605" y="1712397"/>
            <a:ext cx="2824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86450" name="Text Box 82"/>
          <p:cNvSpPr txBox="1">
            <a:spLocks noChangeArrowheads="1"/>
          </p:cNvSpPr>
          <p:nvPr/>
        </p:nvSpPr>
        <p:spPr bwMode="auto">
          <a:xfrm>
            <a:off x="2362200" y="1524000"/>
            <a:ext cx="4171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ab</a:t>
            </a:r>
          </a:p>
        </p:txBody>
      </p:sp>
      <p:sp>
        <p:nvSpPr>
          <p:cNvPr id="186451" name="AutoShape 83"/>
          <p:cNvSpPr>
            <a:spLocks noChangeArrowheads="1"/>
          </p:cNvSpPr>
          <p:nvPr/>
        </p:nvSpPr>
        <p:spPr bwMode="auto">
          <a:xfrm>
            <a:off x="3810001" y="2549605"/>
            <a:ext cx="204383" cy="387191"/>
          </a:xfrm>
          <a:prstGeom prst="roundRect">
            <a:avLst>
              <a:gd name="adj" fmla="val 16667"/>
            </a:avLst>
          </a:prstGeom>
          <a:solidFill>
            <a:srgbClr val="FFFF99">
              <a:alpha val="45000"/>
            </a:srgbClr>
          </a:solidFill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6452" name="AutoShape 84"/>
          <p:cNvSpPr>
            <a:spLocks noChangeArrowheads="1"/>
          </p:cNvSpPr>
          <p:nvPr/>
        </p:nvSpPr>
        <p:spPr bwMode="auto">
          <a:xfrm>
            <a:off x="3276600" y="2272190"/>
            <a:ext cx="838200" cy="408623"/>
          </a:xfrm>
          <a:prstGeom prst="roundRect">
            <a:avLst>
              <a:gd name="adj" fmla="val 16667"/>
            </a:avLst>
          </a:prstGeom>
          <a:solidFill>
            <a:srgbClr val="99CCFF">
              <a:alpha val="45000"/>
            </a:srgbClr>
          </a:solidFill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6457" name="AutoShape 89"/>
          <p:cNvSpPr>
            <a:spLocks noChangeArrowheads="1"/>
          </p:cNvSpPr>
          <p:nvPr/>
        </p:nvSpPr>
        <p:spPr bwMode="auto">
          <a:xfrm>
            <a:off x="3810000" y="2272190"/>
            <a:ext cx="838200" cy="408623"/>
          </a:xfrm>
          <a:prstGeom prst="roundRect">
            <a:avLst>
              <a:gd name="adj" fmla="val 16667"/>
            </a:avLst>
          </a:prstGeom>
          <a:solidFill>
            <a:srgbClr val="FF99CC">
              <a:alpha val="45000"/>
            </a:srgbClr>
          </a:solidFill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186458" name="Group 90"/>
          <p:cNvGraphicFramePr>
            <a:graphicFrameLocks noGrp="1"/>
          </p:cNvGraphicFramePr>
          <p:nvPr>
            <p:extLst/>
          </p:nvPr>
        </p:nvGraphicFramePr>
        <p:xfrm>
          <a:off x="2819400" y="4038600"/>
          <a:ext cx="2057400" cy="1066800"/>
        </p:xfrm>
        <a:graphic>
          <a:graphicData uri="http://schemas.openxmlformats.org/drawingml/2006/table">
            <a:tbl>
              <a:tblPr/>
              <a:tblGrid>
                <a:gridCol w="514350"/>
                <a:gridCol w="514350"/>
                <a:gridCol w="514350"/>
                <a:gridCol w="51435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6475" name="Line 107"/>
          <p:cNvSpPr>
            <a:spLocks noChangeShapeType="1"/>
          </p:cNvSpPr>
          <p:nvPr/>
        </p:nvSpPr>
        <p:spPr bwMode="auto">
          <a:xfrm flipH="1" flipV="1">
            <a:off x="2438400" y="36576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6476" name="Text Box 108"/>
          <p:cNvSpPr txBox="1">
            <a:spLocks noChangeArrowheads="1"/>
          </p:cNvSpPr>
          <p:nvPr/>
        </p:nvSpPr>
        <p:spPr bwMode="auto">
          <a:xfrm>
            <a:off x="2819401" y="3581400"/>
            <a:ext cx="19143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00     01     11     10</a:t>
            </a:r>
          </a:p>
        </p:txBody>
      </p:sp>
      <p:sp>
        <p:nvSpPr>
          <p:cNvPr id="186477" name="Text Box 109"/>
          <p:cNvSpPr txBox="1">
            <a:spLocks noChangeArrowheads="1"/>
          </p:cNvSpPr>
          <p:nvPr/>
        </p:nvSpPr>
        <p:spPr bwMode="auto">
          <a:xfrm>
            <a:off x="2414588" y="4030663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86478" name="Text Box 110"/>
          <p:cNvSpPr txBox="1">
            <a:spLocks noChangeArrowheads="1"/>
          </p:cNvSpPr>
          <p:nvPr/>
        </p:nvSpPr>
        <p:spPr bwMode="auto">
          <a:xfrm>
            <a:off x="2438400" y="45720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86479" name="Text Box 111"/>
          <p:cNvSpPr txBox="1">
            <a:spLocks noChangeArrowheads="1"/>
          </p:cNvSpPr>
          <p:nvPr/>
        </p:nvSpPr>
        <p:spPr bwMode="auto">
          <a:xfrm>
            <a:off x="2209800" y="3505200"/>
            <a:ext cx="2824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186480" name="AutoShape 112"/>
          <p:cNvSpPr>
            <a:spLocks noChangeArrowheads="1"/>
          </p:cNvSpPr>
          <p:nvPr/>
        </p:nvSpPr>
        <p:spPr bwMode="auto">
          <a:xfrm>
            <a:off x="3886201" y="4378405"/>
            <a:ext cx="204383" cy="387191"/>
          </a:xfrm>
          <a:prstGeom prst="roundRect">
            <a:avLst>
              <a:gd name="adj" fmla="val 16667"/>
            </a:avLst>
          </a:prstGeom>
          <a:solidFill>
            <a:srgbClr val="FFFF99">
              <a:alpha val="45000"/>
            </a:srgbClr>
          </a:solidFill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6481" name="AutoShape 113"/>
          <p:cNvSpPr>
            <a:spLocks noChangeArrowheads="1"/>
          </p:cNvSpPr>
          <p:nvPr/>
        </p:nvSpPr>
        <p:spPr bwMode="auto">
          <a:xfrm>
            <a:off x="2895600" y="4100990"/>
            <a:ext cx="1905000" cy="408623"/>
          </a:xfrm>
          <a:prstGeom prst="roundRect">
            <a:avLst>
              <a:gd name="adj" fmla="val 16667"/>
            </a:avLst>
          </a:prstGeom>
          <a:solidFill>
            <a:srgbClr val="99CCFF">
              <a:alpha val="45000"/>
            </a:srgbClr>
          </a:solidFill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6483" name="Text Box 115"/>
          <p:cNvSpPr txBox="1">
            <a:spLocks noChangeArrowheads="1"/>
          </p:cNvSpPr>
          <p:nvPr/>
        </p:nvSpPr>
        <p:spPr bwMode="auto">
          <a:xfrm>
            <a:off x="2438400" y="3276600"/>
            <a:ext cx="4171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ab</a:t>
            </a:r>
          </a:p>
        </p:txBody>
      </p:sp>
    </p:spTree>
    <p:extLst>
      <p:ext uri="{BB962C8B-B14F-4D97-AF65-F5344CB8AC3E}">
        <p14:creationId xmlns:p14="http://schemas.microsoft.com/office/powerpoint/2010/main" val="158988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2462772" y="86240"/>
            <a:ext cx="9029700" cy="864117"/>
          </a:xfrm>
        </p:spPr>
        <p:txBody>
          <a:bodyPr>
            <a:normAutofit/>
          </a:bodyPr>
          <a:lstStyle/>
          <a:p>
            <a:r>
              <a:rPr lang="en-US" sz="4000" dirty="0" err="1"/>
              <a:t>Karnaugh</a:t>
            </a:r>
            <a:r>
              <a:rPr lang="en-US" sz="4000" dirty="0"/>
              <a:t> Minimization Tricks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7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785339" y="1366560"/>
                <a:ext cx="4418013" cy="3600254"/>
              </a:xfrm>
            </p:spPr>
            <p:txBody>
              <a:bodyPr/>
              <a:lstStyle/>
              <a:p>
                <a:r>
                  <a:rPr lang="en-US" dirty="0"/>
                  <a:t>The map wraps around</a:t>
                </a:r>
              </a:p>
              <a:p>
                <a:pPr lvl="1"/>
                <a:r>
                  <a:rPr lang="en-US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out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d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out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d</m:t>
                        </m:r>
                      </m:e>
                    </m:acc>
                  </m:oMath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  <a:p>
                <a:pPr lvl="1"/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87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785339" y="1366560"/>
                <a:ext cx="4418013" cy="3600254"/>
              </a:xfrm>
              <a:blipFill rotWithShape="0">
                <a:blip r:embed="rId2"/>
                <a:stretch>
                  <a:fillRect l="-2483" t="-2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7396" name="Group 4"/>
          <p:cNvGraphicFramePr>
            <a:graphicFrameLocks noGrp="1"/>
          </p:cNvGraphicFramePr>
          <p:nvPr>
            <p:extLst/>
          </p:nvPr>
        </p:nvGraphicFramePr>
        <p:xfrm>
          <a:off x="2819400" y="4648200"/>
          <a:ext cx="2057400" cy="1858012"/>
        </p:xfrm>
        <a:graphic>
          <a:graphicData uri="http://schemas.openxmlformats.org/drawingml/2006/table">
            <a:tbl>
              <a:tblPr/>
              <a:tblGrid>
                <a:gridCol w="514350"/>
                <a:gridCol w="514350"/>
                <a:gridCol w="514350"/>
                <a:gridCol w="51435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7423" name="Line 31"/>
          <p:cNvSpPr>
            <a:spLocks noChangeShapeType="1"/>
          </p:cNvSpPr>
          <p:nvPr/>
        </p:nvSpPr>
        <p:spPr bwMode="auto">
          <a:xfrm flipH="1" flipV="1">
            <a:off x="2438400" y="42672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7424" name="Text Box 32"/>
          <p:cNvSpPr txBox="1">
            <a:spLocks noChangeArrowheads="1"/>
          </p:cNvSpPr>
          <p:nvPr/>
        </p:nvSpPr>
        <p:spPr bwMode="auto">
          <a:xfrm>
            <a:off x="2819401" y="4191000"/>
            <a:ext cx="19143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00     01     11     10</a:t>
            </a:r>
          </a:p>
        </p:txBody>
      </p:sp>
      <p:sp>
        <p:nvSpPr>
          <p:cNvPr id="187425" name="Text Box 33"/>
          <p:cNvSpPr txBox="1">
            <a:spLocks noChangeArrowheads="1"/>
          </p:cNvSpPr>
          <p:nvPr/>
        </p:nvSpPr>
        <p:spPr bwMode="auto">
          <a:xfrm>
            <a:off x="2330450" y="4640263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00</a:t>
            </a:r>
          </a:p>
        </p:txBody>
      </p:sp>
      <p:sp>
        <p:nvSpPr>
          <p:cNvPr id="187426" name="Text Box 34"/>
          <p:cNvSpPr txBox="1">
            <a:spLocks noChangeArrowheads="1"/>
          </p:cNvSpPr>
          <p:nvPr/>
        </p:nvSpPr>
        <p:spPr bwMode="auto">
          <a:xfrm>
            <a:off x="2335213" y="5086350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01</a:t>
            </a:r>
          </a:p>
        </p:txBody>
      </p:sp>
      <p:sp>
        <p:nvSpPr>
          <p:cNvPr id="187427" name="Text Box 35"/>
          <p:cNvSpPr txBox="1">
            <a:spLocks noChangeArrowheads="1"/>
          </p:cNvSpPr>
          <p:nvPr/>
        </p:nvSpPr>
        <p:spPr bwMode="auto">
          <a:xfrm>
            <a:off x="2438400" y="771219"/>
            <a:ext cx="4171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ab</a:t>
            </a:r>
          </a:p>
        </p:txBody>
      </p:sp>
      <p:sp>
        <p:nvSpPr>
          <p:cNvPr id="187428" name="Text Box 36"/>
          <p:cNvSpPr txBox="1">
            <a:spLocks noChangeArrowheads="1"/>
          </p:cNvSpPr>
          <p:nvPr/>
        </p:nvSpPr>
        <p:spPr bwMode="auto">
          <a:xfrm>
            <a:off x="2087563" y="4181475"/>
            <a:ext cx="4042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cd</a:t>
            </a:r>
          </a:p>
        </p:txBody>
      </p:sp>
      <p:sp>
        <p:nvSpPr>
          <p:cNvPr id="187429" name="Text Box 37"/>
          <p:cNvSpPr txBox="1">
            <a:spLocks noChangeArrowheads="1"/>
          </p:cNvSpPr>
          <p:nvPr/>
        </p:nvSpPr>
        <p:spPr bwMode="auto">
          <a:xfrm>
            <a:off x="2324100" y="5581650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187430" name="Text Box 38"/>
          <p:cNvSpPr txBox="1">
            <a:spLocks noChangeArrowheads="1"/>
          </p:cNvSpPr>
          <p:nvPr/>
        </p:nvSpPr>
        <p:spPr bwMode="auto">
          <a:xfrm>
            <a:off x="2314575" y="5981700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187431" name="AutoShape 39"/>
          <p:cNvSpPr>
            <a:spLocks noChangeArrowheads="1"/>
          </p:cNvSpPr>
          <p:nvPr/>
        </p:nvSpPr>
        <p:spPr bwMode="auto">
          <a:xfrm>
            <a:off x="4419600" y="6158390"/>
            <a:ext cx="533400" cy="408623"/>
          </a:xfrm>
          <a:prstGeom prst="roundRect">
            <a:avLst>
              <a:gd name="adj" fmla="val 16667"/>
            </a:avLst>
          </a:prstGeom>
          <a:solidFill>
            <a:srgbClr val="99CCFF">
              <a:alpha val="45000"/>
            </a:srgbClr>
          </a:solidFill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7432" name="AutoShape 40"/>
          <p:cNvSpPr>
            <a:spLocks noChangeArrowheads="1"/>
          </p:cNvSpPr>
          <p:nvPr/>
        </p:nvSpPr>
        <p:spPr bwMode="auto">
          <a:xfrm>
            <a:off x="4419600" y="4558190"/>
            <a:ext cx="533400" cy="408623"/>
          </a:xfrm>
          <a:prstGeom prst="roundRect">
            <a:avLst>
              <a:gd name="adj" fmla="val 16667"/>
            </a:avLst>
          </a:prstGeom>
          <a:solidFill>
            <a:srgbClr val="99CCFF">
              <a:alpha val="45000"/>
            </a:srgbClr>
          </a:solidFill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7433" name="AutoShape 41"/>
          <p:cNvSpPr>
            <a:spLocks noChangeArrowheads="1"/>
          </p:cNvSpPr>
          <p:nvPr/>
        </p:nvSpPr>
        <p:spPr bwMode="auto">
          <a:xfrm>
            <a:off x="2667000" y="4558190"/>
            <a:ext cx="533400" cy="408623"/>
          </a:xfrm>
          <a:prstGeom prst="roundRect">
            <a:avLst>
              <a:gd name="adj" fmla="val 16667"/>
            </a:avLst>
          </a:prstGeom>
          <a:solidFill>
            <a:srgbClr val="99CCFF">
              <a:alpha val="45000"/>
            </a:srgbClr>
          </a:solidFill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7434" name="AutoShape 42"/>
          <p:cNvSpPr>
            <a:spLocks noChangeArrowheads="1"/>
          </p:cNvSpPr>
          <p:nvPr/>
        </p:nvSpPr>
        <p:spPr bwMode="auto">
          <a:xfrm>
            <a:off x="2743200" y="6158390"/>
            <a:ext cx="533400" cy="408623"/>
          </a:xfrm>
          <a:prstGeom prst="roundRect">
            <a:avLst>
              <a:gd name="adj" fmla="val 16667"/>
            </a:avLst>
          </a:prstGeom>
          <a:solidFill>
            <a:srgbClr val="99CCFF">
              <a:alpha val="45000"/>
            </a:srgbClr>
          </a:solidFill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187476" name="Group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799973"/>
              </p:ext>
            </p:extLst>
          </p:nvPr>
        </p:nvGraphicFramePr>
        <p:xfrm>
          <a:off x="2819400" y="1533219"/>
          <a:ext cx="2057400" cy="1858012"/>
        </p:xfrm>
        <a:graphic>
          <a:graphicData uri="http://schemas.openxmlformats.org/drawingml/2006/table">
            <a:tbl>
              <a:tblPr/>
              <a:tblGrid>
                <a:gridCol w="514350"/>
                <a:gridCol w="514350"/>
                <a:gridCol w="495300"/>
                <a:gridCol w="5334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7463" name="Line 71"/>
          <p:cNvSpPr>
            <a:spLocks noChangeShapeType="1"/>
          </p:cNvSpPr>
          <p:nvPr/>
        </p:nvSpPr>
        <p:spPr bwMode="auto">
          <a:xfrm flipH="1" flipV="1">
            <a:off x="2438400" y="1152219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7464" name="Text Box 72"/>
          <p:cNvSpPr txBox="1">
            <a:spLocks noChangeArrowheads="1"/>
          </p:cNvSpPr>
          <p:nvPr/>
        </p:nvSpPr>
        <p:spPr bwMode="auto">
          <a:xfrm>
            <a:off x="2789239" y="1085544"/>
            <a:ext cx="19143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00     01     11     10</a:t>
            </a:r>
          </a:p>
        </p:txBody>
      </p:sp>
      <p:sp>
        <p:nvSpPr>
          <p:cNvPr id="187465" name="Text Box 73"/>
          <p:cNvSpPr txBox="1">
            <a:spLocks noChangeArrowheads="1"/>
          </p:cNvSpPr>
          <p:nvPr/>
        </p:nvSpPr>
        <p:spPr bwMode="auto">
          <a:xfrm>
            <a:off x="2330450" y="1525282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00</a:t>
            </a:r>
          </a:p>
        </p:txBody>
      </p:sp>
      <p:sp>
        <p:nvSpPr>
          <p:cNvPr id="187466" name="Text Box 74"/>
          <p:cNvSpPr txBox="1">
            <a:spLocks noChangeArrowheads="1"/>
          </p:cNvSpPr>
          <p:nvPr/>
        </p:nvSpPr>
        <p:spPr bwMode="auto">
          <a:xfrm>
            <a:off x="2335213" y="1971369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01</a:t>
            </a:r>
          </a:p>
        </p:txBody>
      </p:sp>
      <p:sp>
        <p:nvSpPr>
          <p:cNvPr id="187467" name="Text Box 75"/>
          <p:cNvSpPr txBox="1">
            <a:spLocks noChangeArrowheads="1"/>
          </p:cNvSpPr>
          <p:nvPr/>
        </p:nvSpPr>
        <p:spPr bwMode="auto">
          <a:xfrm>
            <a:off x="2438400" y="3886200"/>
            <a:ext cx="4171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ab</a:t>
            </a:r>
          </a:p>
        </p:txBody>
      </p:sp>
      <p:sp>
        <p:nvSpPr>
          <p:cNvPr id="187468" name="Text Box 76"/>
          <p:cNvSpPr txBox="1">
            <a:spLocks noChangeArrowheads="1"/>
          </p:cNvSpPr>
          <p:nvPr/>
        </p:nvSpPr>
        <p:spPr bwMode="auto">
          <a:xfrm>
            <a:off x="2057400" y="1076019"/>
            <a:ext cx="4042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cd</a:t>
            </a:r>
          </a:p>
        </p:txBody>
      </p:sp>
      <p:sp>
        <p:nvSpPr>
          <p:cNvPr id="187469" name="Text Box 77"/>
          <p:cNvSpPr txBox="1">
            <a:spLocks noChangeArrowheads="1"/>
          </p:cNvSpPr>
          <p:nvPr/>
        </p:nvSpPr>
        <p:spPr bwMode="auto">
          <a:xfrm>
            <a:off x="2324100" y="2466669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187470" name="Text Box 78"/>
          <p:cNvSpPr txBox="1">
            <a:spLocks noChangeArrowheads="1"/>
          </p:cNvSpPr>
          <p:nvPr/>
        </p:nvSpPr>
        <p:spPr bwMode="auto">
          <a:xfrm>
            <a:off x="2314575" y="2866719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187471" name="AutoShape 79"/>
          <p:cNvSpPr>
            <a:spLocks noChangeArrowheads="1"/>
          </p:cNvSpPr>
          <p:nvPr/>
        </p:nvSpPr>
        <p:spPr bwMode="auto">
          <a:xfrm>
            <a:off x="2813536" y="2245094"/>
            <a:ext cx="381000" cy="405051"/>
          </a:xfrm>
          <a:prstGeom prst="roundRect">
            <a:avLst>
              <a:gd name="adj" fmla="val 16667"/>
            </a:avLst>
          </a:prstGeom>
          <a:solidFill>
            <a:srgbClr val="99CCFF">
              <a:alpha val="45000"/>
            </a:srgbClr>
          </a:solidFill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7473" name="AutoShape 81"/>
          <p:cNvSpPr>
            <a:spLocks noChangeArrowheads="1"/>
          </p:cNvSpPr>
          <p:nvPr/>
        </p:nvSpPr>
        <p:spPr bwMode="auto">
          <a:xfrm>
            <a:off x="4258828" y="2243309"/>
            <a:ext cx="685800" cy="408623"/>
          </a:xfrm>
          <a:prstGeom prst="roundRect">
            <a:avLst>
              <a:gd name="adj" fmla="val 16667"/>
            </a:avLst>
          </a:prstGeom>
          <a:solidFill>
            <a:srgbClr val="99CCFF">
              <a:alpha val="45000"/>
            </a:srgbClr>
          </a:solidFill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266992" y="1849272"/>
            <a:ext cx="457200" cy="35956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232345" y="4070588"/>
            <a:ext cx="1524000" cy="36988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5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23" grpId="0" animBg="1"/>
      <p:bldP spid="187424" grpId="0"/>
      <p:bldP spid="187425" grpId="0"/>
      <p:bldP spid="187426" grpId="0"/>
      <p:bldP spid="187428" grpId="0"/>
      <p:bldP spid="187429" grpId="0"/>
      <p:bldP spid="187430" grpId="0"/>
      <p:bldP spid="187431" grpId="0" animBg="1"/>
      <p:bldP spid="187432" grpId="0" animBg="1"/>
      <p:bldP spid="187433" grpId="0" animBg="1"/>
      <p:bldP spid="187434" grpId="0" animBg="1"/>
      <p:bldP spid="187467" grpId="0"/>
      <p:bldP spid="187471" grpId="0" animBg="1"/>
      <p:bldP spid="187473" grpId="0" animBg="1"/>
      <p:bldP spid="30" grpId="0" animBg="1"/>
      <p:bldP spid="3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Karnaugh Minimization Tricks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7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715001" y="1905001"/>
                <a:ext cx="4418013" cy="4113213"/>
              </a:xfrm>
            </p:spPr>
            <p:txBody>
              <a:bodyPr/>
              <a:lstStyle/>
              <a:p>
                <a:r>
                  <a:rPr lang="en-US" dirty="0"/>
                  <a:t>The map wraps around</a:t>
                </a:r>
              </a:p>
              <a:p>
                <a:pPr lvl="1"/>
                <a:r>
                  <a:rPr lang="en-US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out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d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out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d</m:t>
                        </m:r>
                      </m:e>
                    </m:acc>
                  </m:oMath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7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91000" y="1905000"/>
                <a:ext cx="4418013" cy="4113213"/>
              </a:xfrm>
              <a:blipFill rotWithShape="1">
                <a:blip r:embed="rId2"/>
                <a:stretch>
                  <a:fillRect l="-2901" t="-13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7396" name="Group 4"/>
          <p:cNvGraphicFramePr>
            <a:graphicFrameLocks noGrp="1"/>
          </p:cNvGraphicFramePr>
          <p:nvPr>
            <p:extLst/>
          </p:nvPr>
        </p:nvGraphicFramePr>
        <p:xfrm>
          <a:off x="2819400" y="4648200"/>
          <a:ext cx="2057400" cy="1858012"/>
        </p:xfrm>
        <a:graphic>
          <a:graphicData uri="http://schemas.openxmlformats.org/drawingml/2006/table">
            <a:tbl>
              <a:tblPr/>
              <a:tblGrid>
                <a:gridCol w="514350"/>
                <a:gridCol w="514350"/>
                <a:gridCol w="514350"/>
                <a:gridCol w="51435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7423" name="Line 31"/>
          <p:cNvSpPr>
            <a:spLocks noChangeShapeType="1"/>
          </p:cNvSpPr>
          <p:nvPr/>
        </p:nvSpPr>
        <p:spPr bwMode="auto">
          <a:xfrm flipH="1" flipV="1">
            <a:off x="2438400" y="42672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7424" name="Text Box 32"/>
          <p:cNvSpPr txBox="1">
            <a:spLocks noChangeArrowheads="1"/>
          </p:cNvSpPr>
          <p:nvPr/>
        </p:nvSpPr>
        <p:spPr bwMode="auto">
          <a:xfrm>
            <a:off x="2819401" y="4191000"/>
            <a:ext cx="19143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00     01     11     10</a:t>
            </a:r>
          </a:p>
        </p:txBody>
      </p:sp>
      <p:sp>
        <p:nvSpPr>
          <p:cNvPr id="187425" name="Text Box 33"/>
          <p:cNvSpPr txBox="1">
            <a:spLocks noChangeArrowheads="1"/>
          </p:cNvSpPr>
          <p:nvPr/>
        </p:nvSpPr>
        <p:spPr bwMode="auto">
          <a:xfrm>
            <a:off x="2330450" y="4640263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00</a:t>
            </a:r>
          </a:p>
        </p:txBody>
      </p:sp>
      <p:sp>
        <p:nvSpPr>
          <p:cNvPr id="187426" name="Text Box 34"/>
          <p:cNvSpPr txBox="1">
            <a:spLocks noChangeArrowheads="1"/>
          </p:cNvSpPr>
          <p:nvPr/>
        </p:nvSpPr>
        <p:spPr bwMode="auto">
          <a:xfrm>
            <a:off x="2335213" y="5086350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01</a:t>
            </a:r>
          </a:p>
        </p:txBody>
      </p:sp>
      <p:sp>
        <p:nvSpPr>
          <p:cNvPr id="187427" name="Text Box 35"/>
          <p:cNvSpPr txBox="1">
            <a:spLocks noChangeArrowheads="1"/>
          </p:cNvSpPr>
          <p:nvPr/>
        </p:nvSpPr>
        <p:spPr bwMode="auto">
          <a:xfrm>
            <a:off x="2438400" y="1143000"/>
            <a:ext cx="4171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ab</a:t>
            </a:r>
          </a:p>
        </p:txBody>
      </p:sp>
      <p:sp>
        <p:nvSpPr>
          <p:cNvPr id="187428" name="Text Box 36"/>
          <p:cNvSpPr txBox="1">
            <a:spLocks noChangeArrowheads="1"/>
          </p:cNvSpPr>
          <p:nvPr/>
        </p:nvSpPr>
        <p:spPr bwMode="auto">
          <a:xfrm>
            <a:off x="2087563" y="4181475"/>
            <a:ext cx="4042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cd</a:t>
            </a:r>
          </a:p>
        </p:txBody>
      </p:sp>
      <p:sp>
        <p:nvSpPr>
          <p:cNvPr id="187429" name="Text Box 37"/>
          <p:cNvSpPr txBox="1">
            <a:spLocks noChangeArrowheads="1"/>
          </p:cNvSpPr>
          <p:nvPr/>
        </p:nvSpPr>
        <p:spPr bwMode="auto">
          <a:xfrm>
            <a:off x="2324100" y="5581650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187430" name="Text Box 38"/>
          <p:cNvSpPr txBox="1">
            <a:spLocks noChangeArrowheads="1"/>
          </p:cNvSpPr>
          <p:nvPr/>
        </p:nvSpPr>
        <p:spPr bwMode="auto">
          <a:xfrm>
            <a:off x="2314575" y="5981700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187431" name="AutoShape 39"/>
          <p:cNvSpPr>
            <a:spLocks noChangeArrowheads="1"/>
          </p:cNvSpPr>
          <p:nvPr/>
        </p:nvSpPr>
        <p:spPr bwMode="auto">
          <a:xfrm>
            <a:off x="4419600" y="6158390"/>
            <a:ext cx="533400" cy="408623"/>
          </a:xfrm>
          <a:prstGeom prst="roundRect">
            <a:avLst>
              <a:gd name="adj" fmla="val 16667"/>
            </a:avLst>
          </a:prstGeom>
          <a:solidFill>
            <a:srgbClr val="99CCFF">
              <a:alpha val="45000"/>
            </a:srgbClr>
          </a:solidFill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7432" name="AutoShape 40"/>
          <p:cNvSpPr>
            <a:spLocks noChangeArrowheads="1"/>
          </p:cNvSpPr>
          <p:nvPr/>
        </p:nvSpPr>
        <p:spPr bwMode="auto">
          <a:xfrm>
            <a:off x="4419600" y="4558190"/>
            <a:ext cx="533400" cy="408623"/>
          </a:xfrm>
          <a:prstGeom prst="roundRect">
            <a:avLst>
              <a:gd name="adj" fmla="val 16667"/>
            </a:avLst>
          </a:prstGeom>
          <a:solidFill>
            <a:srgbClr val="99CCFF">
              <a:alpha val="45000"/>
            </a:srgbClr>
          </a:solidFill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7433" name="AutoShape 41"/>
          <p:cNvSpPr>
            <a:spLocks noChangeArrowheads="1"/>
          </p:cNvSpPr>
          <p:nvPr/>
        </p:nvSpPr>
        <p:spPr bwMode="auto">
          <a:xfrm>
            <a:off x="2667000" y="4558190"/>
            <a:ext cx="533400" cy="408623"/>
          </a:xfrm>
          <a:prstGeom prst="roundRect">
            <a:avLst>
              <a:gd name="adj" fmla="val 16667"/>
            </a:avLst>
          </a:prstGeom>
          <a:solidFill>
            <a:srgbClr val="99CCFF">
              <a:alpha val="45000"/>
            </a:srgbClr>
          </a:solidFill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7434" name="AutoShape 42"/>
          <p:cNvSpPr>
            <a:spLocks noChangeArrowheads="1"/>
          </p:cNvSpPr>
          <p:nvPr/>
        </p:nvSpPr>
        <p:spPr bwMode="auto">
          <a:xfrm>
            <a:off x="2743200" y="6158390"/>
            <a:ext cx="533400" cy="408623"/>
          </a:xfrm>
          <a:prstGeom prst="roundRect">
            <a:avLst>
              <a:gd name="adj" fmla="val 16667"/>
            </a:avLst>
          </a:prstGeom>
          <a:solidFill>
            <a:srgbClr val="99CCFF">
              <a:alpha val="45000"/>
            </a:srgbClr>
          </a:solidFill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187476" name="Group 84"/>
          <p:cNvGraphicFramePr>
            <a:graphicFrameLocks noGrp="1"/>
          </p:cNvGraphicFramePr>
          <p:nvPr>
            <p:extLst/>
          </p:nvPr>
        </p:nvGraphicFramePr>
        <p:xfrm>
          <a:off x="2819400" y="1905000"/>
          <a:ext cx="2057400" cy="1858012"/>
        </p:xfrm>
        <a:graphic>
          <a:graphicData uri="http://schemas.openxmlformats.org/drawingml/2006/table">
            <a:tbl>
              <a:tblPr/>
              <a:tblGrid>
                <a:gridCol w="514350"/>
                <a:gridCol w="514350"/>
                <a:gridCol w="495300"/>
                <a:gridCol w="5334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7463" name="Line 71"/>
          <p:cNvSpPr>
            <a:spLocks noChangeShapeType="1"/>
          </p:cNvSpPr>
          <p:nvPr/>
        </p:nvSpPr>
        <p:spPr bwMode="auto">
          <a:xfrm flipH="1" flipV="1">
            <a:off x="2438400" y="15240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7464" name="Text Box 72"/>
          <p:cNvSpPr txBox="1">
            <a:spLocks noChangeArrowheads="1"/>
          </p:cNvSpPr>
          <p:nvPr/>
        </p:nvSpPr>
        <p:spPr bwMode="auto">
          <a:xfrm>
            <a:off x="2789239" y="1457325"/>
            <a:ext cx="19143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00     01     11     10</a:t>
            </a:r>
          </a:p>
        </p:txBody>
      </p:sp>
      <p:sp>
        <p:nvSpPr>
          <p:cNvPr id="187465" name="Text Box 73"/>
          <p:cNvSpPr txBox="1">
            <a:spLocks noChangeArrowheads="1"/>
          </p:cNvSpPr>
          <p:nvPr/>
        </p:nvSpPr>
        <p:spPr bwMode="auto">
          <a:xfrm>
            <a:off x="2330450" y="1897063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00</a:t>
            </a:r>
          </a:p>
        </p:txBody>
      </p:sp>
      <p:sp>
        <p:nvSpPr>
          <p:cNvPr id="187466" name="Text Box 74"/>
          <p:cNvSpPr txBox="1">
            <a:spLocks noChangeArrowheads="1"/>
          </p:cNvSpPr>
          <p:nvPr/>
        </p:nvSpPr>
        <p:spPr bwMode="auto">
          <a:xfrm>
            <a:off x="2335213" y="2343150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01</a:t>
            </a:r>
          </a:p>
        </p:txBody>
      </p:sp>
      <p:sp>
        <p:nvSpPr>
          <p:cNvPr id="187467" name="Text Box 75"/>
          <p:cNvSpPr txBox="1">
            <a:spLocks noChangeArrowheads="1"/>
          </p:cNvSpPr>
          <p:nvPr/>
        </p:nvSpPr>
        <p:spPr bwMode="auto">
          <a:xfrm>
            <a:off x="2438400" y="3886200"/>
            <a:ext cx="4171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ab</a:t>
            </a:r>
          </a:p>
        </p:txBody>
      </p:sp>
      <p:sp>
        <p:nvSpPr>
          <p:cNvPr id="187468" name="Text Box 76"/>
          <p:cNvSpPr txBox="1">
            <a:spLocks noChangeArrowheads="1"/>
          </p:cNvSpPr>
          <p:nvPr/>
        </p:nvSpPr>
        <p:spPr bwMode="auto">
          <a:xfrm>
            <a:off x="2057400" y="1447800"/>
            <a:ext cx="4042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cd</a:t>
            </a:r>
          </a:p>
        </p:txBody>
      </p:sp>
      <p:sp>
        <p:nvSpPr>
          <p:cNvPr id="187469" name="Text Box 77"/>
          <p:cNvSpPr txBox="1">
            <a:spLocks noChangeArrowheads="1"/>
          </p:cNvSpPr>
          <p:nvPr/>
        </p:nvSpPr>
        <p:spPr bwMode="auto">
          <a:xfrm>
            <a:off x="2324100" y="2838450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187470" name="Text Box 78"/>
          <p:cNvSpPr txBox="1">
            <a:spLocks noChangeArrowheads="1"/>
          </p:cNvSpPr>
          <p:nvPr/>
        </p:nvSpPr>
        <p:spPr bwMode="auto">
          <a:xfrm>
            <a:off x="2314575" y="3238500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187471" name="AutoShape 79"/>
          <p:cNvSpPr>
            <a:spLocks noChangeArrowheads="1"/>
          </p:cNvSpPr>
          <p:nvPr/>
        </p:nvSpPr>
        <p:spPr bwMode="auto">
          <a:xfrm>
            <a:off x="2743200" y="2616875"/>
            <a:ext cx="381000" cy="405051"/>
          </a:xfrm>
          <a:prstGeom prst="roundRect">
            <a:avLst>
              <a:gd name="adj" fmla="val 16667"/>
            </a:avLst>
          </a:prstGeom>
          <a:solidFill>
            <a:srgbClr val="99CCFF">
              <a:alpha val="45000"/>
            </a:srgbClr>
          </a:solidFill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7473" name="AutoShape 81"/>
          <p:cNvSpPr>
            <a:spLocks noChangeArrowheads="1"/>
          </p:cNvSpPr>
          <p:nvPr/>
        </p:nvSpPr>
        <p:spPr bwMode="auto">
          <a:xfrm>
            <a:off x="4419600" y="2615090"/>
            <a:ext cx="685800" cy="408623"/>
          </a:xfrm>
          <a:prstGeom prst="roundRect">
            <a:avLst>
              <a:gd name="adj" fmla="val 16667"/>
            </a:avLst>
          </a:prstGeom>
          <a:solidFill>
            <a:srgbClr val="99CCFF">
              <a:alpha val="45000"/>
            </a:srgbClr>
          </a:solidFill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62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" name="Group 53"/>
          <p:cNvGraphicFramePr>
            <a:graphicFrameLocks/>
          </p:cNvGraphicFramePr>
          <p:nvPr>
            <p:extLst/>
          </p:nvPr>
        </p:nvGraphicFramePr>
        <p:xfrm>
          <a:off x="7467600" y="4724400"/>
          <a:ext cx="1905000" cy="16764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85800"/>
              </a:tblGrid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Light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OFF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OFF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2" name="Group 53"/>
          <p:cNvGraphicFramePr>
            <a:graphicFrameLocks/>
          </p:cNvGraphicFramePr>
          <p:nvPr>
            <p:extLst/>
          </p:nvPr>
        </p:nvGraphicFramePr>
        <p:xfrm>
          <a:off x="7467600" y="4724400"/>
          <a:ext cx="1905000" cy="16764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85800"/>
              </a:tblGrid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Light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OFF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OFF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OFF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1" name="Group 53"/>
          <p:cNvGraphicFramePr>
            <a:graphicFrameLocks/>
          </p:cNvGraphicFramePr>
          <p:nvPr>
            <p:extLst/>
          </p:nvPr>
        </p:nvGraphicFramePr>
        <p:xfrm>
          <a:off x="7467600" y="4724400"/>
          <a:ext cx="1905000" cy="16764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85800"/>
              </a:tblGrid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Light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OFF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OFF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OFF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OFF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0" name="Group 53"/>
          <p:cNvGraphicFramePr>
            <a:graphicFrameLocks/>
          </p:cNvGraphicFramePr>
          <p:nvPr>
            <p:extLst/>
          </p:nvPr>
        </p:nvGraphicFramePr>
        <p:xfrm>
          <a:off x="7467600" y="4724400"/>
          <a:ext cx="1905000" cy="16764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85800"/>
              </a:tblGrid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Light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OFF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OFF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OFF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OFF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9" name="Group 53"/>
          <p:cNvGraphicFramePr>
            <a:graphicFrameLocks/>
          </p:cNvGraphicFramePr>
          <p:nvPr>
            <p:extLst/>
          </p:nvPr>
        </p:nvGraphicFramePr>
        <p:xfrm>
          <a:off x="7467600" y="2057400"/>
          <a:ext cx="1905000" cy="16764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85800"/>
              </a:tblGrid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Light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OFF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OFF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8" name="Group 53"/>
          <p:cNvGraphicFramePr>
            <a:graphicFrameLocks/>
          </p:cNvGraphicFramePr>
          <p:nvPr>
            <p:extLst/>
          </p:nvPr>
        </p:nvGraphicFramePr>
        <p:xfrm>
          <a:off x="7467600" y="2057400"/>
          <a:ext cx="1905000" cy="16764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85800"/>
              </a:tblGrid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Light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OFF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OFF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OFF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6" name="Group 53"/>
          <p:cNvGraphicFramePr>
            <a:graphicFrameLocks/>
          </p:cNvGraphicFramePr>
          <p:nvPr>
            <p:extLst/>
          </p:nvPr>
        </p:nvGraphicFramePr>
        <p:xfrm>
          <a:off x="7467600" y="2057400"/>
          <a:ext cx="1905000" cy="16764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85800"/>
              </a:tblGrid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Light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OFF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OFF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OFF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OFF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4" name="Group 53"/>
          <p:cNvGraphicFramePr>
            <a:graphicFrameLocks/>
          </p:cNvGraphicFramePr>
          <p:nvPr>
            <p:extLst/>
          </p:nvPr>
        </p:nvGraphicFramePr>
        <p:xfrm>
          <a:off x="7467600" y="4724400"/>
          <a:ext cx="1905000" cy="16764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85800"/>
              </a:tblGrid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Light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3" name="Group 53"/>
          <p:cNvGraphicFramePr>
            <a:graphicFrameLocks/>
          </p:cNvGraphicFramePr>
          <p:nvPr>
            <p:extLst/>
          </p:nvPr>
        </p:nvGraphicFramePr>
        <p:xfrm>
          <a:off x="7467600" y="2057400"/>
          <a:ext cx="1905000" cy="16764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85800"/>
              </a:tblGrid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Light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12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533400"/>
          </a:xfrm>
        </p:spPr>
        <p:txBody>
          <a:bodyPr>
            <a:noAutofit/>
          </a:bodyPr>
          <a:lstStyle/>
          <a:p>
            <a:r>
              <a:rPr lang="en-US" sz="3800" dirty="0"/>
              <a:t>Basic Building Blocks: Switches to Logic Gates</a:t>
            </a:r>
          </a:p>
        </p:txBody>
      </p:sp>
      <p:sp>
        <p:nvSpPr>
          <p:cNvPr id="1212421" name="Line 5"/>
          <p:cNvSpPr>
            <a:spLocks noChangeShapeType="1"/>
          </p:cNvSpPr>
          <p:nvPr/>
        </p:nvSpPr>
        <p:spPr bwMode="auto">
          <a:xfrm>
            <a:off x="2286000" y="3362325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2422" name="Oval 6"/>
          <p:cNvSpPr>
            <a:spLocks noChangeArrowheads="1"/>
          </p:cNvSpPr>
          <p:nvPr/>
        </p:nvSpPr>
        <p:spPr bwMode="auto">
          <a:xfrm>
            <a:off x="3048000" y="317341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2423" name="Line 7"/>
          <p:cNvSpPr>
            <a:spLocks noChangeShapeType="1"/>
          </p:cNvSpPr>
          <p:nvPr/>
        </p:nvSpPr>
        <p:spPr bwMode="auto">
          <a:xfrm>
            <a:off x="4572000" y="3362325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2424" name="Oval 8"/>
          <p:cNvSpPr>
            <a:spLocks noChangeArrowheads="1"/>
          </p:cNvSpPr>
          <p:nvPr/>
        </p:nvSpPr>
        <p:spPr bwMode="auto">
          <a:xfrm>
            <a:off x="4191000" y="317341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2427" name="Line 11"/>
          <p:cNvSpPr>
            <a:spLocks noChangeShapeType="1"/>
          </p:cNvSpPr>
          <p:nvPr/>
        </p:nvSpPr>
        <p:spPr bwMode="auto">
          <a:xfrm>
            <a:off x="2286000" y="2219325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2428" name="Oval 12"/>
          <p:cNvSpPr>
            <a:spLocks noChangeArrowheads="1"/>
          </p:cNvSpPr>
          <p:nvPr/>
        </p:nvSpPr>
        <p:spPr bwMode="auto">
          <a:xfrm>
            <a:off x="3048000" y="203041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2429" name="Line 13"/>
          <p:cNvSpPr>
            <a:spLocks noChangeShapeType="1"/>
          </p:cNvSpPr>
          <p:nvPr/>
        </p:nvSpPr>
        <p:spPr bwMode="auto">
          <a:xfrm>
            <a:off x="4572000" y="2219325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2430" name="Oval 14"/>
          <p:cNvSpPr>
            <a:spLocks noChangeArrowheads="1"/>
          </p:cNvSpPr>
          <p:nvPr/>
        </p:nvSpPr>
        <p:spPr bwMode="auto">
          <a:xfrm>
            <a:off x="4191000" y="203041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2433" name="Line 17"/>
          <p:cNvSpPr>
            <a:spLocks noChangeShapeType="1"/>
          </p:cNvSpPr>
          <p:nvPr/>
        </p:nvSpPr>
        <p:spPr bwMode="auto">
          <a:xfrm>
            <a:off x="2057400" y="6105525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2434" name="Oval 18"/>
          <p:cNvSpPr>
            <a:spLocks noChangeArrowheads="1"/>
          </p:cNvSpPr>
          <p:nvPr/>
        </p:nvSpPr>
        <p:spPr bwMode="auto">
          <a:xfrm>
            <a:off x="2819400" y="591661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2435" name="Line 19"/>
          <p:cNvSpPr>
            <a:spLocks noChangeShapeType="1"/>
          </p:cNvSpPr>
          <p:nvPr/>
        </p:nvSpPr>
        <p:spPr bwMode="auto">
          <a:xfrm>
            <a:off x="4343400" y="6105525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2436" name="Oval 20"/>
          <p:cNvSpPr>
            <a:spLocks noChangeArrowheads="1"/>
          </p:cNvSpPr>
          <p:nvPr/>
        </p:nvSpPr>
        <p:spPr bwMode="auto">
          <a:xfrm>
            <a:off x="3962400" y="591661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2437" name="Line 21"/>
          <p:cNvSpPr>
            <a:spLocks noChangeShapeType="1"/>
          </p:cNvSpPr>
          <p:nvPr/>
        </p:nvSpPr>
        <p:spPr bwMode="auto">
          <a:xfrm flipV="1">
            <a:off x="3209925" y="5486400"/>
            <a:ext cx="9144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2439" name="Line 23"/>
          <p:cNvSpPr>
            <a:spLocks noChangeShapeType="1"/>
          </p:cNvSpPr>
          <p:nvPr/>
        </p:nvSpPr>
        <p:spPr bwMode="auto">
          <a:xfrm>
            <a:off x="2057400" y="5038725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2440" name="Oval 24"/>
          <p:cNvSpPr>
            <a:spLocks noChangeArrowheads="1"/>
          </p:cNvSpPr>
          <p:nvPr/>
        </p:nvSpPr>
        <p:spPr bwMode="auto">
          <a:xfrm>
            <a:off x="2819400" y="484981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2441" name="Line 25"/>
          <p:cNvSpPr>
            <a:spLocks noChangeShapeType="1"/>
          </p:cNvSpPr>
          <p:nvPr/>
        </p:nvSpPr>
        <p:spPr bwMode="auto">
          <a:xfrm>
            <a:off x="4343400" y="5038725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2442" name="Oval 26"/>
          <p:cNvSpPr>
            <a:spLocks noChangeArrowheads="1"/>
          </p:cNvSpPr>
          <p:nvPr/>
        </p:nvSpPr>
        <p:spPr bwMode="auto">
          <a:xfrm>
            <a:off x="3962400" y="484981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2443" name="Line 27"/>
          <p:cNvSpPr>
            <a:spLocks noChangeShapeType="1"/>
          </p:cNvSpPr>
          <p:nvPr/>
        </p:nvSpPr>
        <p:spPr bwMode="auto">
          <a:xfrm flipV="1">
            <a:off x="3209925" y="4419600"/>
            <a:ext cx="9144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2444" name="Line 28"/>
          <p:cNvSpPr>
            <a:spLocks noChangeShapeType="1"/>
          </p:cNvSpPr>
          <p:nvPr/>
        </p:nvSpPr>
        <p:spPr bwMode="auto">
          <a:xfrm flipV="1">
            <a:off x="2286000" y="1828800"/>
            <a:ext cx="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2445" name="Text Box 29"/>
          <p:cNvSpPr txBox="1">
            <a:spLocks noChangeArrowheads="1"/>
          </p:cNvSpPr>
          <p:nvPr/>
        </p:nvSpPr>
        <p:spPr bwMode="auto">
          <a:xfrm>
            <a:off x="2133600" y="1295401"/>
            <a:ext cx="381000" cy="413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charset="0"/>
              <a:buNone/>
            </a:pPr>
            <a:r>
              <a:rPr lang="en-US" b="1"/>
              <a:t>+</a:t>
            </a:r>
          </a:p>
        </p:txBody>
      </p:sp>
      <p:sp>
        <p:nvSpPr>
          <p:cNvPr id="1212446" name="Litebulb"/>
          <p:cNvSpPr>
            <a:spLocks noEditPoints="1" noChangeArrowheads="1"/>
          </p:cNvSpPr>
          <p:nvPr/>
        </p:nvSpPr>
        <p:spPr bwMode="auto">
          <a:xfrm>
            <a:off x="5562600" y="1219201"/>
            <a:ext cx="1004888" cy="1471613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7782 h 21600"/>
              <a:gd name="T4" fmla="*/ 0 w 21600"/>
              <a:gd name="T5" fmla="*/ 7782 h 21600"/>
              <a:gd name="T6" fmla="*/ 10800 w 21600"/>
              <a:gd name="T7" fmla="*/ 21600 h 21600"/>
              <a:gd name="T8" fmla="*/ 3556 w 21600"/>
              <a:gd name="T9" fmla="*/ 2188 h 21600"/>
              <a:gd name="T10" fmla="*/ 18277 w 21600"/>
              <a:gd name="T11" fmla="*/ 9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12447" name="Line 31"/>
          <p:cNvSpPr>
            <a:spLocks noChangeShapeType="1"/>
          </p:cNvSpPr>
          <p:nvPr/>
        </p:nvSpPr>
        <p:spPr bwMode="auto">
          <a:xfrm>
            <a:off x="5334000" y="2209800"/>
            <a:ext cx="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2448" name="Line 32"/>
          <p:cNvSpPr>
            <a:spLocks noChangeShapeType="1"/>
          </p:cNvSpPr>
          <p:nvPr/>
        </p:nvSpPr>
        <p:spPr bwMode="auto">
          <a:xfrm>
            <a:off x="5334000" y="35814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2449" name="Line 33"/>
          <p:cNvSpPr>
            <a:spLocks noChangeShapeType="1"/>
          </p:cNvSpPr>
          <p:nvPr/>
        </p:nvSpPr>
        <p:spPr bwMode="auto">
          <a:xfrm flipV="1">
            <a:off x="6096000" y="27432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2450" name="Line 34"/>
          <p:cNvSpPr>
            <a:spLocks noChangeShapeType="1"/>
          </p:cNvSpPr>
          <p:nvPr/>
        </p:nvSpPr>
        <p:spPr bwMode="auto">
          <a:xfrm flipH="1" flipV="1">
            <a:off x="6248400" y="24384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2451" name="Text Box 35"/>
          <p:cNvSpPr txBox="1">
            <a:spLocks noChangeArrowheads="1"/>
          </p:cNvSpPr>
          <p:nvPr/>
        </p:nvSpPr>
        <p:spPr bwMode="auto">
          <a:xfrm>
            <a:off x="6477000" y="2133601"/>
            <a:ext cx="381000" cy="413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charset="0"/>
              <a:buNone/>
            </a:pPr>
            <a:r>
              <a:rPr lang="en-US" b="1"/>
              <a:t>-</a:t>
            </a:r>
          </a:p>
        </p:txBody>
      </p:sp>
      <p:sp>
        <p:nvSpPr>
          <p:cNvPr id="1212452" name="Line 36"/>
          <p:cNvSpPr>
            <a:spLocks noChangeShapeType="1"/>
          </p:cNvSpPr>
          <p:nvPr/>
        </p:nvSpPr>
        <p:spPr bwMode="auto">
          <a:xfrm>
            <a:off x="5105400" y="5029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2453" name="Line 37"/>
          <p:cNvSpPr>
            <a:spLocks noChangeShapeType="1"/>
          </p:cNvSpPr>
          <p:nvPr/>
        </p:nvSpPr>
        <p:spPr bwMode="auto">
          <a:xfrm>
            <a:off x="5105400" y="6105525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2454" name="Line 38"/>
          <p:cNvSpPr>
            <a:spLocks noChangeShapeType="1"/>
          </p:cNvSpPr>
          <p:nvPr/>
        </p:nvSpPr>
        <p:spPr bwMode="auto">
          <a:xfrm flipV="1">
            <a:off x="5867400" y="52578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2455" name="Line 39"/>
          <p:cNvSpPr>
            <a:spLocks noChangeShapeType="1"/>
          </p:cNvSpPr>
          <p:nvPr/>
        </p:nvSpPr>
        <p:spPr bwMode="auto">
          <a:xfrm flipH="1">
            <a:off x="2057400" y="5334000"/>
            <a:ext cx="3048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2456" name="Line 40"/>
          <p:cNvSpPr>
            <a:spLocks noChangeShapeType="1"/>
          </p:cNvSpPr>
          <p:nvPr/>
        </p:nvSpPr>
        <p:spPr bwMode="auto">
          <a:xfrm flipH="1" flipV="1">
            <a:off x="2057400" y="53340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2457" name="Litebulb"/>
          <p:cNvSpPr>
            <a:spLocks noEditPoints="1" noChangeArrowheads="1"/>
          </p:cNvSpPr>
          <p:nvPr/>
        </p:nvSpPr>
        <p:spPr bwMode="auto">
          <a:xfrm>
            <a:off x="5334000" y="3810001"/>
            <a:ext cx="1004888" cy="1471613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7782 h 21600"/>
              <a:gd name="T4" fmla="*/ 0 w 21600"/>
              <a:gd name="T5" fmla="*/ 7782 h 21600"/>
              <a:gd name="T6" fmla="*/ 10800 w 21600"/>
              <a:gd name="T7" fmla="*/ 21600 h 21600"/>
              <a:gd name="T8" fmla="*/ 3556 w 21600"/>
              <a:gd name="T9" fmla="*/ 2188 h 21600"/>
              <a:gd name="T10" fmla="*/ 18277 w 21600"/>
              <a:gd name="T11" fmla="*/ 9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12458" name="Line 42"/>
          <p:cNvSpPr>
            <a:spLocks noChangeShapeType="1"/>
          </p:cNvSpPr>
          <p:nvPr/>
        </p:nvSpPr>
        <p:spPr bwMode="auto">
          <a:xfrm flipH="1" flipV="1">
            <a:off x="6019800" y="50292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2459" name="Text Box 43"/>
          <p:cNvSpPr txBox="1">
            <a:spLocks noChangeArrowheads="1"/>
          </p:cNvSpPr>
          <p:nvPr/>
        </p:nvSpPr>
        <p:spPr bwMode="auto">
          <a:xfrm>
            <a:off x="6248400" y="4724401"/>
            <a:ext cx="381000" cy="413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charset="0"/>
              <a:buNone/>
            </a:pPr>
            <a:r>
              <a:rPr lang="en-US" b="1"/>
              <a:t>-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4600" y="1752600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514600" y="2905780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415056" y="4582180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427112" y="5648980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61" name="Line 15"/>
          <p:cNvSpPr>
            <a:spLocks noChangeShapeType="1"/>
          </p:cNvSpPr>
          <p:nvPr/>
        </p:nvSpPr>
        <p:spPr bwMode="auto">
          <a:xfrm flipV="1">
            <a:off x="3429000" y="22098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Line 15"/>
          <p:cNvSpPr>
            <a:spLocks noChangeShapeType="1"/>
          </p:cNvSpPr>
          <p:nvPr/>
        </p:nvSpPr>
        <p:spPr bwMode="auto">
          <a:xfrm flipV="1">
            <a:off x="3429000" y="33528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Line 27"/>
          <p:cNvSpPr>
            <a:spLocks noChangeShapeType="1"/>
          </p:cNvSpPr>
          <p:nvPr/>
        </p:nvSpPr>
        <p:spPr bwMode="auto">
          <a:xfrm flipV="1">
            <a:off x="3200400" y="50292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Line 27"/>
          <p:cNvSpPr>
            <a:spLocks noChangeShapeType="1"/>
          </p:cNvSpPr>
          <p:nvPr/>
        </p:nvSpPr>
        <p:spPr bwMode="auto">
          <a:xfrm flipV="1">
            <a:off x="3200400" y="60960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Line 27"/>
          <p:cNvSpPr>
            <a:spLocks noChangeShapeType="1"/>
          </p:cNvSpPr>
          <p:nvPr/>
        </p:nvSpPr>
        <p:spPr bwMode="auto">
          <a:xfrm flipV="1">
            <a:off x="3200400" y="5029200"/>
            <a:ext cx="762000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Line 27"/>
          <p:cNvSpPr>
            <a:spLocks noChangeShapeType="1"/>
          </p:cNvSpPr>
          <p:nvPr/>
        </p:nvSpPr>
        <p:spPr bwMode="auto">
          <a:xfrm flipV="1">
            <a:off x="3200400" y="6096000"/>
            <a:ext cx="762000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7" name="Group 53"/>
          <p:cNvGraphicFramePr>
            <a:graphicFrameLocks/>
          </p:cNvGraphicFramePr>
          <p:nvPr>
            <p:extLst/>
          </p:nvPr>
        </p:nvGraphicFramePr>
        <p:xfrm>
          <a:off x="7467600" y="2057400"/>
          <a:ext cx="1905000" cy="16764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85800"/>
              </a:tblGrid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Light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OFF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OFF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OFF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OFF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OFF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391401" y="1661081"/>
            <a:ext cx="1231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Truth Table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5029200" y="3521076"/>
            <a:ext cx="1600200" cy="1127124"/>
            <a:chOff x="3505200" y="3521076"/>
            <a:chExt cx="1600200" cy="1127124"/>
          </a:xfrm>
        </p:grpSpPr>
        <p:cxnSp>
          <p:nvCxnSpPr>
            <p:cNvPr id="75" name="Straight Connector 74"/>
            <p:cNvCxnSpPr/>
            <p:nvPr/>
          </p:nvCxnSpPr>
          <p:spPr>
            <a:xfrm flipV="1">
              <a:off x="4312444" y="3521076"/>
              <a:ext cx="0" cy="28892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4572000" y="3597276"/>
              <a:ext cx="242888" cy="28892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 flipV="1">
              <a:off x="3810000" y="3597276"/>
              <a:ext cx="228600" cy="273048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 flipV="1">
              <a:off x="3505200" y="3970338"/>
              <a:ext cx="304800" cy="144462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4800600" y="3870324"/>
              <a:ext cx="304800" cy="16827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3505200" y="4359276"/>
              <a:ext cx="304800" cy="18653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 flipV="1">
              <a:off x="4814888" y="4359276"/>
              <a:ext cx="290512" cy="28892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5257800" y="914400"/>
            <a:ext cx="1600200" cy="1127124"/>
            <a:chOff x="3505200" y="3521076"/>
            <a:chExt cx="1600200" cy="1127124"/>
          </a:xfrm>
        </p:grpSpPr>
        <p:cxnSp>
          <p:nvCxnSpPr>
            <p:cNvPr id="83" name="Straight Connector 82"/>
            <p:cNvCxnSpPr/>
            <p:nvPr/>
          </p:nvCxnSpPr>
          <p:spPr>
            <a:xfrm flipV="1">
              <a:off x="4312444" y="3521076"/>
              <a:ext cx="0" cy="28892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4572000" y="3597276"/>
              <a:ext cx="242888" cy="28892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 flipV="1">
              <a:off x="3810000" y="3597276"/>
              <a:ext cx="228600" cy="273048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 flipV="1">
              <a:off x="3505200" y="3970338"/>
              <a:ext cx="304800" cy="144462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4800600" y="3870324"/>
              <a:ext cx="304800" cy="16827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3505200" y="4359276"/>
              <a:ext cx="304800" cy="18653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 flipV="1">
              <a:off x="4814888" y="4359276"/>
              <a:ext cx="290512" cy="28892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Text Box 29"/>
          <p:cNvSpPr txBox="1">
            <a:spLocks noChangeArrowheads="1"/>
          </p:cNvSpPr>
          <p:nvPr/>
        </p:nvSpPr>
        <p:spPr bwMode="auto">
          <a:xfrm>
            <a:off x="1902502" y="4551335"/>
            <a:ext cx="381000" cy="413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charset="0"/>
              <a:buNone/>
            </a:pPr>
            <a:r>
              <a:rPr lang="en-US" b="1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3868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2433" grpId="0" animBg="1"/>
      <p:bldP spid="1212434" grpId="0" animBg="1"/>
      <p:bldP spid="1212435" grpId="0" animBg="1"/>
      <p:bldP spid="1212436" grpId="0" animBg="1"/>
      <p:bldP spid="1212437" grpId="0" animBg="1"/>
      <p:bldP spid="1212437" grpId="1" animBg="1"/>
      <p:bldP spid="1212437" grpId="2" animBg="1"/>
      <p:bldP spid="1212437" grpId="3" animBg="1"/>
      <p:bldP spid="1212439" grpId="0" animBg="1"/>
      <p:bldP spid="1212440" grpId="0" animBg="1"/>
      <p:bldP spid="1212441" grpId="0" animBg="1"/>
      <p:bldP spid="1212442" grpId="0" animBg="1"/>
      <p:bldP spid="1212443" grpId="0" animBg="1"/>
      <p:bldP spid="1212443" grpId="1" animBg="1"/>
      <p:bldP spid="1212452" grpId="0" animBg="1"/>
      <p:bldP spid="1212453" grpId="0" animBg="1"/>
      <p:bldP spid="1212454" grpId="0" animBg="1"/>
      <p:bldP spid="1212455" grpId="0" animBg="1"/>
      <p:bldP spid="1212456" grpId="0" animBg="1"/>
      <p:bldP spid="1212457" grpId="0" animBg="1"/>
      <p:bldP spid="1212458" grpId="0" animBg="1"/>
      <p:bldP spid="1212459" grpId="0"/>
      <p:bldP spid="50" grpId="0"/>
      <p:bldP spid="51" grpId="0"/>
      <p:bldP spid="57" grpId="0" animBg="1"/>
      <p:bldP spid="58" grpId="0" animBg="1"/>
      <p:bldP spid="59" grpId="0" animBg="1"/>
      <p:bldP spid="59" grpId="1" animBg="1"/>
      <p:bldP spid="60" grpId="0" animBg="1"/>
      <p:bldP spid="60" grpId="1" animBg="1"/>
      <p:bldP spid="60" grpId="2" animBg="1"/>
      <p:bldP spid="60" grpId="3" animBg="1"/>
      <p:bldP spid="9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046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715000" y="1905000"/>
                <a:ext cx="4953000" cy="4953000"/>
              </a:xfrm>
            </p:spPr>
            <p:txBody>
              <a:bodyPr/>
              <a:lstStyle/>
              <a:p>
                <a:r>
                  <a:rPr lang="en-US" dirty="0"/>
                  <a:t>“Don’t care” values can be interpreted individually in whatever way is convenient</a:t>
                </a:r>
              </a:p>
              <a:p>
                <a:pPr lvl="1"/>
                <a:r>
                  <a:rPr lang="en-US" dirty="0"/>
                  <a:t>assume all x’s = 1</a:t>
                </a:r>
              </a:p>
              <a:p>
                <a:pPr lvl="1"/>
                <a:r>
                  <a:rPr lang="en-US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out = d</a:t>
                </a:r>
              </a:p>
              <a:p>
                <a:pPr lvl="1"/>
                <a:endParaRPr lang="en-US" sz="2000" dirty="0"/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lvl="1"/>
                <a:r>
                  <a:rPr lang="en-US" dirty="0"/>
                  <a:t>assume middle x’s = 0</a:t>
                </a:r>
              </a:p>
              <a:p>
                <a:pPr lvl="1"/>
                <a:r>
                  <a:rPr lang="en-US" dirty="0"/>
                  <a:t>assume 4</a:t>
                </a:r>
                <a:r>
                  <a:rPr lang="en-US" baseline="30000" dirty="0"/>
                  <a:t>th</a:t>
                </a:r>
                <a:r>
                  <a:rPr lang="en-US" dirty="0"/>
                  <a:t> column x = 1</a:t>
                </a:r>
              </a:p>
              <a:p>
                <a:pPr lvl="1"/>
                <a:r>
                  <a:rPr lang="en-US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out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d</m:t>
                        </m:r>
                      </m:e>
                    </m:acc>
                  </m:oMath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04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91000" y="1905000"/>
                <a:ext cx="4953000" cy="4953000"/>
              </a:xfrm>
              <a:blipFill rotWithShape="1">
                <a:blip r:embed="rId2"/>
                <a:stretch>
                  <a:fillRect l="-2586" t="-1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Karnaugh Minimization Tricks (3)</a:t>
            </a:r>
          </a:p>
        </p:txBody>
      </p:sp>
      <p:graphicFrame>
        <p:nvGraphicFramePr>
          <p:cNvPr id="190468" name="Group 4"/>
          <p:cNvGraphicFramePr>
            <a:graphicFrameLocks noGrp="1"/>
          </p:cNvGraphicFramePr>
          <p:nvPr>
            <p:extLst/>
          </p:nvPr>
        </p:nvGraphicFramePr>
        <p:xfrm>
          <a:off x="2819400" y="4648200"/>
          <a:ext cx="2057400" cy="1858012"/>
        </p:xfrm>
        <a:graphic>
          <a:graphicData uri="http://schemas.openxmlformats.org/drawingml/2006/table">
            <a:tbl>
              <a:tblPr/>
              <a:tblGrid>
                <a:gridCol w="514350"/>
                <a:gridCol w="514350"/>
                <a:gridCol w="514350"/>
                <a:gridCol w="51435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0495" name="Line 31"/>
          <p:cNvSpPr>
            <a:spLocks noChangeShapeType="1"/>
          </p:cNvSpPr>
          <p:nvPr/>
        </p:nvSpPr>
        <p:spPr bwMode="auto">
          <a:xfrm flipH="1" flipV="1">
            <a:off x="2438400" y="42672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90496" name="Text Box 32"/>
          <p:cNvSpPr txBox="1">
            <a:spLocks noChangeArrowheads="1"/>
          </p:cNvSpPr>
          <p:nvPr/>
        </p:nvSpPr>
        <p:spPr bwMode="auto">
          <a:xfrm>
            <a:off x="2819401" y="4191000"/>
            <a:ext cx="19143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00     01     11     10</a:t>
            </a:r>
          </a:p>
        </p:txBody>
      </p:sp>
      <p:sp>
        <p:nvSpPr>
          <p:cNvPr id="190497" name="Text Box 33"/>
          <p:cNvSpPr txBox="1">
            <a:spLocks noChangeArrowheads="1"/>
          </p:cNvSpPr>
          <p:nvPr/>
        </p:nvSpPr>
        <p:spPr bwMode="auto">
          <a:xfrm>
            <a:off x="2330450" y="4640263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00</a:t>
            </a:r>
          </a:p>
        </p:txBody>
      </p:sp>
      <p:sp>
        <p:nvSpPr>
          <p:cNvPr id="190498" name="Text Box 34"/>
          <p:cNvSpPr txBox="1">
            <a:spLocks noChangeArrowheads="1"/>
          </p:cNvSpPr>
          <p:nvPr/>
        </p:nvSpPr>
        <p:spPr bwMode="auto">
          <a:xfrm>
            <a:off x="2335213" y="5086350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01</a:t>
            </a:r>
          </a:p>
        </p:txBody>
      </p:sp>
      <p:sp>
        <p:nvSpPr>
          <p:cNvPr id="190499" name="Text Box 35"/>
          <p:cNvSpPr txBox="1">
            <a:spLocks noChangeArrowheads="1"/>
          </p:cNvSpPr>
          <p:nvPr/>
        </p:nvSpPr>
        <p:spPr bwMode="auto">
          <a:xfrm>
            <a:off x="2438400" y="1143000"/>
            <a:ext cx="4171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ab</a:t>
            </a:r>
          </a:p>
        </p:txBody>
      </p:sp>
      <p:sp>
        <p:nvSpPr>
          <p:cNvPr id="190500" name="Text Box 36"/>
          <p:cNvSpPr txBox="1">
            <a:spLocks noChangeArrowheads="1"/>
          </p:cNvSpPr>
          <p:nvPr/>
        </p:nvSpPr>
        <p:spPr bwMode="auto">
          <a:xfrm>
            <a:off x="2087563" y="4181475"/>
            <a:ext cx="4042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cd</a:t>
            </a:r>
          </a:p>
        </p:txBody>
      </p:sp>
      <p:sp>
        <p:nvSpPr>
          <p:cNvPr id="190501" name="Text Box 37"/>
          <p:cNvSpPr txBox="1">
            <a:spLocks noChangeArrowheads="1"/>
          </p:cNvSpPr>
          <p:nvPr/>
        </p:nvSpPr>
        <p:spPr bwMode="auto">
          <a:xfrm>
            <a:off x="2324100" y="5581650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190502" name="Text Box 38"/>
          <p:cNvSpPr txBox="1">
            <a:spLocks noChangeArrowheads="1"/>
          </p:cNvSpPr>
          <p:nvPr/>
        </p:nvSpPr>
        <p:spPr bwMode="auto">
          <a:xfrm>
            <a:off x="2314575" y="5981700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190503" name="AutoShape 39"/>
          <p:cNvSpPr>
            <a:spLocks noChangeArrowheads="1"/>
          </p:cNvSpPr>
          <p:nvPr/>
        </p:nvSpPr>
        <p:spPr bwMode="auto">
          <a:xfrm>
            <a:off x="4419600" y="6158390"/>
            <a:ext cx="533400" cy="408623"/>
          </a:xfrm>
          <a:prstGeom prst="roundRect">
            <a:avLst>
              <a:gd name="adj" fmla="val 16667"/>
            </a:avLst>
          </a:prstGeom>
          <a:solidFill>
            <a:srgbClr val="99CCFF">
              <a:alpha val="45000"/>
            </a:srgbClr>
          </a:solidFill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90504" name="AutoShape 40"/>
          <p:cNvSpPr>
            <a:spLocks noChangeArrowheads="1"/>
          </p:cNvSpPr>
          <p:nvPr/>
        </p:nvSpPr>
        <p:spPr bwMode="auto">
          <a:xfrm>
            <a:off x="4419600" y="4558190"/>
            <a:ext cx="533400" cy="408623"/>
          </a:xfrm>
          <a:prstGeom prst="roundRect">
            <a:avLst>
              <a:gd name="adj" fmla="val 16667"/>
            </a:avLst>
          </a:prstGeom>
          <a:solidFill>
            <a:srgbClr val="99CCFF">
              <a:alpha val="45000"/>
            </a:srgbClr>
          </a:solidFill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90505" name="AutoShape 41"/>
          <p:cNvSpPr>
            <a:spLocks noChangeArrowheads="1"/>
          </p:cNvSpPr>
          <p:nvPr/>
        </p:nvSpPr>
        <p:spPr bwMode="auto">
          <a:xfrm>
            <a:off x="2667000" y="4558190"/>
            <a:ext cx="533400" cy="408623"/>
          </a:xfrm>
          <a:prstGeom prst="roundRect">
            <a:avLst>
              <a:gd name="adj" fmla="val 16667"/>
            </a:avLst>
          </a:prstGeom>
          <a:solidFill>
            <a:srgbClr val="99CCFF">
              <a:alpha val="45000"/>
            </a:srgbClr>
          </a:solidFill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90506" name="AutoShape 42"/>
          <p:cNvSpPr>
            <a:spLocks noChangeArrowheads="1"/>
          </p:cNvSpPr>
          <p:nvPr/>
        </p:nvSpPr>
        <p:spPr bwMode="auto">
          <a:xfrm>
            <a:off x="2743200" y="6158390"/>
            <a:ext cx="533400" cy="408623"/>
          </a:xfrm>
          <a:prstGeom prst="roundRect">
            <a:avLst>
              <a:gd name="adj" fmla="val 16667"/>
            </a:avLst>
          </a:prstGeom>
          <a:solidFill>
            <a:srgbClr val="99CCFF">
              <a:alpha val="45000"/>
            </a:srgbClr>
          </a:solidFill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190508" name="Group 44"/>
          <p:cNvGraphicFramePr>
            <a:graphicFrameLocks noGrp="1"/>
          </p:cNvGraphicFramePr>
          <p:nvPr>
            <p:extLst/>
          </p:nvPr>
        </p:nvGraphicFramePr>
        <p:xfrm>
          <a:off x="2819400" y="1905000"/>
          <a:ext cx="2057400" cy="1858012"/>
        </p:xfrm>
        <a:graphic>
          <a:graphicData uri="http://schemas.openxmlformats.org/drawingml/2006/table">
            <a:tbl>
              <a:tblPr/>
              <a:tblGrid>
                <a:gridCol w="514350"/>
                <a:gridCol w="514350"/>
                <a:gridCol w="495300"/>
                <a:gridCol w="5334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0535" name="Line 71"/>
          <p:cNvSpPr>
            <a:spLocks noChangeShapeType="1"/>
          </p:cNvSpPr>
          <p:nvPr/>
        </p:nvSpPr>
        <p:spPr bwMode="auto">
          <a:xfrm flipH="1" flipV="1">
            <a:off x="2438400" y="15240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90536" name="Text Box 72"/>
          <p:cNvSpPr txBox="1">
            <a:spLocks noChangeArrowheads="1"/>
          </p:cNvSpPr>
          <p:nvPr/>
        </p:nvSpPr>
        <p:spPr bwMode="auto">
          <a:xfrm>
            <a:off x="2789239" y="1457325"/>
            <a:ext cx="19143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00     01     11     10</a:t>
            </a:r>
          </a:p>
        </p:txBody>
      </p:sp>
      <p:sp>
        <p:nvSpPr>
          <p:cNvPr id="190537" name="Text Box 73"/>
          <p:cNvSpPr txBox="1">
            <a:spLocks noChangeArrowheads="1"/>
          </p:cNvSpPr>
          <p:nvPr/>
        </p:nvSpPr>
        <p:spPr bwMode="auto">
          <a:xfrm>
            <a:off x="2330450" y="1897063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00</a:t>
            </a:r>
          </a:p>
        </p:txBody>
      </p:sp>
      <p:sp>
        <p:nvSpPr>
          <p:cNvPr id="190538" name="Text Box 74"/>
          <p:cNvSpPr txBox="1">
            <a:spLocks noChangeArrowheads="1"/>
          </p:cNvSpPr>
          <p:nvPr/>
        </p:nvSpPr>
        <p:spPr bwMode="auto">
          <a:xfrm>
            <a:off x="2335213" y="2343150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01</a:t>
            </a:r>
          </a:p>
        </p:txBody>
      </p:sp>
      <p:sp>
        <p:nvSpPr>
          <p:cNvPr id="190539" name="Text Box 75"/>
          <p:cNvSpPr txBox="1">
            <a:spLocks noChangeArrowheads="1"/>
          </p:cNvSpPr>
          <p:nvPr/>
        </p:nvSpPr>
        <p:spPr bwMode="auto">
          <a:xfrm>
            <a:off x="2438400" y="3886200"/>
            <a:ext cx="4171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ab</a:t>
            </a:r>
          </a:p>
        </p:txBody>
      </p:sp>
      <p:sp>
        <p:nvSpPr>
          <p:cNvPr id="190540" name="Text Box 76"/>
          <p:cNvSpPr txBox="1">
            <a:spLocks noChangeArrowheads="1"/>
          </p:cNvSpPr>
          <p:nvPr/>
        </p:nvSpPr>
        <p:spPr bwMode="auto">
          <a:xfrm>
            <a:off x="2057400" y="1447800"/>
            <a:ext cx="4042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cd</a:t>
            </a:r>
          </a:p>
        </p:txBody>
      </p:sp>
      <p:sp>
        <p:nvSpPr>
          <p:cNvPr id="190541" name="Text Box 77"/>
          <p:cNvSpPr txBox="1">
            <a:spLocks noChangeArrowheads="1"/>
          </p:cNvSpPr>
          <p:nvPr/>
        </p:nvSpPr>
        <p:spPr bwMode="auto">
          <a:xfrm>
            <a:off x="2324100" y="2838450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190542" name="Text Box 78"/>
          <p:cNvSpPr txBox="1">
            <a:spLocks noChangeArrowheads="1"/>
          </p:cNvSpPr>
          <p:nvPr/>
        </p:nvSpPr>
        <p:spPr bwMode="auto">
          <a:xfrm>
            <a:off x="2314575" y="3238500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190544" name="AutoShape 80"/>
          <p:cNvSpPr>
            <a:spLocks noChangeArrowheads="1"/>
          </p:cNvSpPr>
          <p:nvPr/>
        </p:nvSpPr>
        <p:spPr bwMode="auto">
          <a:xfrm>
            <a:off x="2819400" y="2615090"/>
            <a:ext cx="2057400" cy="408623"/>
          </a:xfrm>
          <a:prstGeom prst="roundRect">
            <a:avLst>
              <a:gd name="adj" fmla="val 16667"/>
            </a:avLst>
          </a:prstGeom>
          <a:solidFill>
            <a:srgbClr val="99CCFF">
              <a:alpha val="45000"/>
            </a:srgbClr>
          </a:solidFill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86600" y="3668316"/>
            <a:ext cx="457200" cy="35956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159083" y="5622131"/>
            <a:ext cx="457200" cy="35956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9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503" grpId="0" animBg="1"/>
      <p:bldP spid="190504" grpId="0" animBg="1"/>
      <p:bldP spid="190505" grpId="0" animBg="1"/>
      <p:bldP spid="190506" grpId="0" animBg="1"/>
      <p:bldP spid="190544" grpId="0" animBg="1"/>
      <p:bldP spid="28" grpId="0" animBg="1"/>
      <p:bldP spid="2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046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715000" y="1905000"/>
                <a:ext cx="4953000" cy="4953000"/>
              </a:xfrm>
            </p:spPr>
            <p:txBody>
              <a:bodyPr/>
              <a:lstStyle/>
              <a:p>
                <a:r>
                  <a:rPr lang="en-US" dirty="0"/>
                  <a:t>“Don’t care” values can be interpreted individually in whatever way is convenient</a:t>
                </a:r>
              </a:p>
              <a:p>
                <a:pPr lvl="1"/>
                <a:r>
                  <a:rPr lang="en-US" dirty="0"/>
                  <a:t>assume all x’s = 1</a:t>
                </a:r>
              </a:p>
              <a:p>
                <a:pPr lvl="1"/>
                <a:r>
                  <a:rPr lang="en-US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out = d</a:t>
                </a:r>
              </a:p>
              <a:p>
                <a:pPr lvl="1"/>
                <a:endParaRPr lang="en-US" sz="2000" dirty="0"/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lvl="1"/>
                <a:r>
                  <a:rPr lang="en-US" dirty="0"/>
                  <a:t>assume middle x’s = 0</a:t>
                </a:r>
              </a:p>
              <a:p>
                <a:pPr lvl="1"/>
                <a:r>
                  <a:rPr lang="en-US" dirty="0"/>
                  <a:t>assume 4</a:t>
                </a:r>
                <a:r>
                  <a:rPr lang="en-US" baseline="30000" dirty="0"/>
                  <a:t>th</a:t>
                </a:r>
                <a:r>
                  <a:rPr lang="en-US" dirty="0"/>
                  <a:t> column x = 1</a:t>
                </a:r>
              </a:p>
              <a:p>
                <a:pPr lvl="1"/>
                <a:r>
                  <a:rPr lang="en-US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out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d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04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91000" y="1905000"/>
                <a:ext cx="4953000" cy="4953000"/>
              </a:xfrm>
              <a:blipFill rotWithShape="1">
                <a:blip r:embed="rId2"/>
                <a:stretch>
                  <a:fillRect l="-2586" t="-1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Karnaugh Minimization Tricks (3)</a:t>
            </a:r>
          </a:p>
        </p:txBody>
      </p:sp>
      <p:graphicFrame>
        <p:nvGraphicFramePr>
          <p:cNvPr id="190468" name="Group 4"/>
          <p:cNvGraphicFramePr>
            <a:graphicFrameLocks noGrp="1"/>
          </p:cNvGraphicFramePr>
          <p:nvPr>
            <p:extLst/>
          </p:nvPr>
        </p:nvGraphicFramePr>
        <p:xfrm>
          <a:off x="2819400" y="4648200"/>
          <a:ext cx="2057400" cy="1858012"/>
        </p:xfrm>
        <a:graphic>
          <a:graphicData uri="http://schemas.openxmlformats.org/drawingml/2006/table">
            <a:tbl>
              <a:tblPr/>
              <a:tblGrid>
                <a:gridCol w="514350"/>
                <a:gridCol w="514350"/>
                <a:gridCol w="514350"/>
                <a:gridCol w="51435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0495" name="Line 31"/>
          <p:cNvSpPr>
            <a:spLocks noChangeShapeType="1"/>
          </p:cNvSpPr>
          <p:nvPr/>
        </p:nvSpPr>
        <p:spPr bwMode="auto">
          <a:xfrm flipH="1" flipV="1">
            <a:off x="2438400" y="42672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90496" name="Text Box 32"/>
          <p:cNvSpPr txBox="1">
            <a:spLocks noChangeArrowheads="1"/>
          </p:cNvSpPr>
          <p:nvPr/>
        </p:nvSpPr>
        <p:spPr bwMode="auto">
          <a:xfrm>
            <a:off x="2819401" y="4191000"/>
            <a:ext cx="19143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00     01     11     10</a:t>
            </a:r>
          </a:p>
        </p:txBody>
      </p:sp>
      <p:sp>
        <p:nvSpPr>
          <p:cNvPr id="190497" name="Text Box 33"/>
          <p:cNvSpPr txBox="1">
            <a:spLocks noChangeArrowheads="1"/>
          </p:cNvSpPr>
          <p:nvPr/>
        </p:nvSpPr>
        <p:spPr bwMode="auto">
          <a:xfrm>
            <a:off x="2330450" y="4640263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00</a:t>
            </a:r>
          </a:p>
        </p:txBody>
      </p:sp>
      <p:sp>
        <p:nvSpPr>
          <p:cNvPr id="190498" name="Text Box 34"/>
          <p:cNvSpPr txBox="1">
            <a:spLocks noChangeArrowheads="1"/>
          </p:cNvSpPr>
          <p:nvPr/>
        </p:nvSpPr>
        <p:spPr bwMode="auto">
          <a:xfrm>
            <a:off x="2335213" y="5086350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01</a:t>
            </a:r>
          </a:p>
        </p:txBody>
      </p:sp>
      <p:sp>
        <p:nvSpPr>
          <p:cNvPr id="190499" name="Text Box 35"/>
          <p:cNvSpPr txBox="1">
            <a:spLocks noChangeArrowheads="1"/>
          </p:cNvSpPr>
          <p:nvPr/>
        </p:nvSpPr>
        <p:spPr bwMode="auto">
          <a:xfrm>
            <a:off x="2438400" y="1143000"/>
            <a:ext cx="4171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ab</a:t>
            </a:r>
          </a:p>
        </p:txBody>
      </p:sp>
      <p:sp>
        <p:nvSpPr>
          <p:cNvPr id="190500" name="Text Box 36"/>
          <p:cNvSpPr txBox="1">
            <a:spLocks noChangeArrowheads="1"/>
          </p:cNvSpPr>
          <p:nvPr/>
        </p:nvSpPr>
        <p:spPr bwMode="auto">
          <a:xfrm>
            <a:off x="2087563" y="4181475"/>
            <a:ext cx="4042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cd</a:t>
            </a:r>
          </a:p>
        </p:txBody>
      </p:sp>
      <p:sp>
        <p:nvSpPr>
          <p:cNvPr id="190501" name="Text Box 37"/>
          <p:cNvSpPr txBox="1">
            <a:spLocks noChangeArrowheads="1"/>
          </p:cNvSpPr>
          <p:nvPr/>
        </p:nvSpPr>
        <p:spPr bwMode="auto">
          <a:xfrm>
            <a:off x="2324100" y="5581650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190502" name="Text Box 38"/>
          <p:cNvSpPr txBox="1">
            <a:spLocks noChangeArrowheads="1"/>
          </p:cNvSpPr>
          <p:nvPr/>
        </p:nvSpPr>
        <p:spPr bwMode="auto">
          <a:xfrm>
            <a:off x="2314575" y="5981700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190503" name="AutoShape 39"/>
          <p:cNvSpPr>
            <a:spLocks noChangeArrowheads="1"/>
          </p:cNvSpPr>
          <p:nvPr/>
        </p:nvSpPr>
        <p:spPr bwMode="auto">
          <a:xfrm>
            <a:off x="4419600" y="6158390"/>
            <a:ext cx="533400" cy="408623"/>
          </a:xfrm>
          <a:prstGeom prst="roundRect">
            <a:avLst>
              <a:gd name="adj" fmla="val 16667"/>
            </a:avLst>
          </a:prstGeom>
          <a:solidFill>
            <a:srgbClr val="99CCFF">
              <a:alpha val="45000"/>
            </a:srgbClr>
          </a:solidFill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90504" name="AutoShape 40"/>
          <p:cNvSpPr>
            <a:spLocks noChangeArrowheads="1"/>
          </p:cNvSpPr>
          <p:nvPr/>
        </p:nvSpPr>
        <p:spPr bwMode="auto">
          <a:xfrm>
            <a:off x="4419600" y="4558190"/>
            <a:ext cx="533400" cy="408623"/>
          </a:xfrm>
          <a:prstGeom prst="roundRect">
            <a:avLst>
              <a:gd name="adj" fmla="val 16667"/>
            </a:avLst>
          </a:prstGeom>
          <a:solidFill>
            <a:srgbClr val="99CCFF">
              <a:alpha val="45000"/>
            </a:srgbClr>
          </a:solidFill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90505" name="AutoShape 41"/>
          <p:cNvSpPr>
            <a:spLocks noChangeArrowheads="1"/>
          </p:cNvSpPr>
          <p:nvPr/>
        </p:nvSpPr>
        <p:spPr bwMode="auto">
          <a:xfrm>
            <a:off x="2667000" y="4558190"/>
            <a:ext cx="533400" cy="408623"/>
          </a:xfrm>
          <a:prstGeom prst="roundRect">
            <a:avLst>
              <a:gd name="adj" fmla="val 16667"/>
            </a:avLst>
          </a:prstGeom>
          <a:solidFill>
            <a:srgbClr val="99CCFF">
              <a:alpha val="45000"/>
            </a:srgbClr>
          </a:solidFill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90506" name="AutoShape 42"/>
          <p:cNvSpPr>
            <a:spLocks noChangeArrowheads="1"/>
          </p:cNvSpPr>
          <p:nvPr/>
        </p:nvSpPr>
        <p:spPr bwMode="auto">
          <a:xfrm>
            <a:off x="2743200" y="6158390"/>
            <a:ext cx="533400" cy="408623"/>
          </a:xfrm>
          <a:prstGeom prst="roundRect">
            <a:avLst>
              <a:gd name="adj" fmla="val 16667"/>
            </a:avLst>
          </a:prstGeom>
          <a:solidFill>
            <a:srgbClr val="99CCFF">
              <a:alpha val="45000"/>
            </a:srgbClr>
          </a:solidFill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190508" name="Group 44"/>
          <p:cNvGraphicFramePr>
            <a:graphicFrameLocks noGrp="1"/>
          </p:cNvGraphicFramePr>
          <p:nvPr>
            <p:extLst/>
          </p:nvPr>
        </p:nvGraphicFramePr>
        <p:xfrm>
          <a:off x="2819400" y="1905000"/>
          <a:ext cx="2057400" cy="1858012"/>
        </p:xfrm>
        <a:graphic>
          <a:graphicData uri="http://schemas.openxmlformats.org/drawingml/2006/table">
            <a:tbl>
              <a:tblPr/>
              <a:tblGrid>
                <a:gridCol w="514350"/>
                <a:gridCol w="514350"/>
                <a:gridCol w="495300"/>
                <a:gridCol w="5334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0535" name="Line 71"/>
          <p:cNvSpPr>
            <a:spLocks noChangeShapeType="1"/>
          </p:cNvSpPr>
          <p:nvPr/>
        </p:nvSpPr>
        <p:spPr bwMode="auto">
          <a:xfrm flipH="1" flipV="1">
            <a:off x="2438400" y="15240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90536" name="Text Box 72"/>
          <p:cNvSpPr txBox="1">
            <a:spLocks noChangeArrowheads="1"/>
          </p:cNvSpPr>
          <p:nvPr/>
        </p:nvSpPr>
        <p:spPr bwMode="auto">
          <a:xfrm>
            <a:off x="2789239" y="1457325"/>
            <a:ext cx="19143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00     01     11     10</a:t>
            </a:r>
          </a:p>
        </p:txBody>
      </p:sp>
      <p:sp>
        <p:nvSpPr>
          <p:cNvPr id="190537" name="Text Box 73"/>
          <p:cNvSpPr txBox="1">
            <a:spLocks noChangeArrowheads="1"/>
          </p:cNvSpPr>
          <p:nvPr/>
        </p:nvSpPr>
        <p:spPr bwMode="auto">
          <a:xfrm>
            <a:off x="2330450" y="1897063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00</a:t>
            </a:r>
          </a:p>
        </p:txBody>
      </p:sp>
      <p:sp>
        <p:nvSpPr>
          <p:cNvPr id="190538" name="Text Box 74"/>
          <p:cNvSpPr txBox="1">
            <a:spLocks noChangeArrowheads="1"/>
          </p:cNvSpPr>
          <p:nvPr/>
        </p:nvSpPr>
        <p:spPr bwMode="auto">
          <a:xfrm>
            <a:off x="2335213" y="2343150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01</a:t>
            </a:r>
          </a:p>
        </p:txBody>
      </p:sp>
      <p:sp>
        <p:nvSpPr>
          <p:cNvPr id="190539" name="Text Box 75"/>
          <p:cNvSpPr txBox="1">
            <a:spLocks noChangeArrowheads="1"/>
          </p:cNvSpPr>
          <p:nvPr/>
        </p:nvSpPr>
        <p:spPr bwMode="auto">
          <a:xfrm>
            <a:off x="2438400" y="3886200"/>
            <a:ext cx="4171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ab</a:t>
            </a:r>
          </a:p>
        </p:txBody>
      </p:sp>
      <p:sp>
        <p:nvSpPr>
          <p:cNvPr id="190540" name="Text Box 76"/>
          <p:cNvSpPr txBox="1">
            <a:spLocks noChangeArrowheads="1"/>
          </p:cNvSpPr>
          <p:nvPr/>
        </p:nvSpPr>
        <p:spPr bwMode="auto">
          <a:xfrm>
            <a:off x="2057400" y="1447800"/>
            <a:ext cx="4042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cd</a:t>
            </a:r>
          </a:p>
        </p:txBody>
      </p:sp>
      <p:sp>
        <p:nvSpPr>
          <p:cNvPr id="190541" name="Text Box 77"/>
          <p:cNvSpPr txBox="1">
            <a:spLocks noChangeArrowheads="1"/>
          </p:cNvSpPr>
          <p:nvPr/>
        </p:nvSpPr>
        <p:spPr bwMode="auto">
          <a:xfrm>
            <a:off x="2324100" y="2838450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190542" name="Text Box 78"/>
          <p:cNvSpPr txBox="1">
            <a:spLocks noChangeArrowheads="1"/>
          </p:cNvSpPr>
          <p:nvPr/>
        </p:nvSpPr>
        <p:spPr bwMode="auto">
          <a:xfrm>
            <a:off x="2314575" y="3238500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190544" name="AutoShape 80"/>
          <p:cNvSpPr>
            <a:spLocks noChangeArrowheads="1"/>
          </p:cNvSpPr>
          <p:nvPr/>
        </p:nvSpPr>
        <p:spPr bwMode="auto">
          <a:xfrm>
            <a:off x="2819400" y="2615090"/>
            <a:ext cx="2057400" cy="408623"/>
          </a:xfrm>
          <a:prstGeom prst="roundRect">
            <a:avLst>
              <a:gd name="adj" fmla="val 16667"/>
            </a:avLst>
          </a:prstGeom>
          <a:solidFill>
            <a:srgbClr val="99CCFF">
              <a:alpha val="45000"/>
            </a:srgbClr>
          </a:solidFill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63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8703" y="1"/>
            <a:ext cx="9595339" cy="1024932"/>
          </a:xfrm>
        </p:spPr>
        <p:txBody>
          <a:bodyPr/>
          <a:lstStyle/>
          <a:p>
            <a:r>
              <a:rPr lang="en-US" dirty="0" err="1" smtClean="0"/>
              <a:t>Karnaugh</a:t>
            </a:r>
            <a:r>
              <a:rPr lang="en-US" dirty="0" smtClean="0"/>
              <a:t> </a:t>
            </a:r>
            <a:r>
              <a:rPr lang="en-US" dirty="0" smtClean="0"/>
              <a:t>Map Group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0297" y="1567544"/>
            <a:ext cx="8915400" cy="3617405"/>
          </a:xfrm>
        </p:spPr>
        <p:txBody>
          <a:bodyPr>
            <a:normAutofit/>
          </a:bodyPr>
          <a:lstStyle/>
          <a:p>
            <a:endParaRPr lang="en-US" sz="800" dirty="0"/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All groups in the entire grid must be made up with </a:t>
            </a:r>
            <a:r>
              <a:rPr lang="en-US" dirty="0" smtClean="0"/>
              <a:t>all </a:t>
            </a:r>
            <a:r>
              <a:rPr lang="en-US" dirty="0" smtClean="0"/>
              <a:t>1’s. 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Groups can </a:t>
            </a:r>
            <a:r>
              <a:rPr lang="en-US" u="sng" dirty="0" smtClean="0"/>
              <a:t>not be</a:t>
            </a:r>
            <a:r>
              <a:rPr lang="en-US" dirty="0" smtClean="0"/>
              <a:t> made diagonally</a:t>
            </a:r>
            <a:r>
              <a:rPr lang="en-US" dirty="0" smtClean="0"/>
              <a:t>.</a:t>
            </a:r>
            <a:endParaRPr lang="en-US" dirty="0" smtClean="0"/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Groups can only be made as a power of 2 (</a:t>
            </a:r>
            <a:r>
              <a:rPr lang="en-US" dirty="0"/>
              <a:t>2</a:t>
            </a:r>
            <a:r>
              <a:rPr lang="en-US" baseline="30000" dirty="0"/>
              <a:t>0</a:t>
            </a:r>
            <a:r>
              <a:rPr lang="en-US" dirty="0"/>
              <a:t>, </a:t>
            </a:r>
            <a:r>
              <a:rPr lang="en-US" dirty="0" smtClean="0"/>
              <a:t>2</a:t>
            </a:r>
            <a:r>
              <a:rPr lang="en-US" baseline="30000" dirty="0" smtClean="0"/>
              <a:t>1</a:t>
            </a:r>
            <a:r>
              <a:rPr lang="en-US" dirty="0" smtClean="0"/>
              <a:t>, 2</a:t>
            </a:r>
            <a:r>
              <a:rPr lang="en-US" baseline="30000" dirty="0" smtClean="0"/>
              <a:t>2</a:t>
            </a:r>
            <a:r>
              <a:rPr lang="en-US" dirty="0" smtClean="0"/>
              <a:t>, 2</a:t>
            </a:r>
            <a:r>
              <a:rPr lang="en-US" baseline="30000" dirty="0" smtClean="0"/>
              <a:t>3</a:t>
            </a:r>
            <a:r>
              <a:rPr lang="en-US" dirty="0" smtClean="0"/>
              <a:t>, …) </a:t>
            </a:r>
            <a:r>
              <a:rPr lang="en-US" dirty="0" err="1" smtClean="0"/>
              <a:t>ie</a:t>
            </a:r>
            <a:r>
              <a:rPr lang="en-US" dirty="0" smtClean="0"/>
              <a:t> (1,2,4,8</a:t>
            </a:r>
            <a:r>
              <a:rPr lang="en-US" dirty="0" smtClean="0"/>
              <a:t>,…)</a:t>
            </a:r>
            <a:endParaRPr lang="en-US" dirty="0" smtClean="0"/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Groups should be as large as </a:t>
            </a:r>
            <a:r>
              <a:rPr lang="en-US" dirty="0" smtClean="0"/>
              <a:t>possible</a:t>
            </a:r>
            <a:endParaRPr lang="en-US" dirty="0" smtClean="0"/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All 1’s </a:t>
            </a:r>
            <a:r>
              <a:rPr lang="en-US" dirty="0" smtClean="0"/>
              <a:t> </a:t>
            </a:r>
            <a:r>
              <a:rPr lang="en-US" dirty="0" smtClean="0"/>
              <a:t>on the grid must be </a:t>
            </a:r>
            <a:r>
              <a:rPr lang="en-US" dirty="0" smtClean="0"/>
              <a:t>grouped</a:t>
            </a:r>
            <a:endParaRPr lang="en-US" dirty="0" smtClean="0"/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You are allowed to overlap groups and always attempt to do </a:t>
            </a:r>
            <a:r>
              <a:rPr lang="en-US" dirty="0" smtClean="0"/>
              <a:t>so</a:t>
            </a:r>
            <a:endParaRPr lang="en-US" dirty="0" smtClean="0"/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You are allowed to wrap around the grid</a:t>
            </a:r>
          </a:p>
        </p:txBody>
      </p:sp>
    </p:spTree>
    <p:extLst>
      <p:ext uri="{BB962C8B-B14F-4D97-AF65-F5344CB8AC3E}">
        <p14:creationId xmlns:p14="http://schemas.microsoft.com/office/powerpoint/2010/main" val="165904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97862" y="100997"/>
            <a:ext cx="9029700" cy="814221"/>
          </a:xfrm>
        </p:spPr>
        <p:txBody>
          <a:bodyPr>
            <a:normAutofit/>
          </a:bodyPr>
          <a:lstStyle/>
          <a:p>
            <a:r>
              <a:rPr lang="en-US" dirty="0"/>
              <a:t>Multiplexer</a:t>
            </a:r>
          </a:p>
        </p:txBody>
      </p:sp>
      <p:sp>
        <p:nvSpPr>
          <p:cNvPr id="128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62600" y="962026"/>
            <a:ext cx="5105400" cy="5681663"/>
          </a:xfrm>
        </p:spPr>
        <p:txBody>
          <a:bodyPr/>
          <a:lstStyle/>
          <a:p>
            <a:r>
              <a:rPr lang="en-US" dirty="0"/>
              <a:t>A multiplexer selects between multiple inputs</a:t>
            </a:r>
          </a:p>
          <a:p>
            <a:pPr lvl="1"/>
            <a:r>
              <a:rPr lang="en-US" dirty="0"/>
              <a:t>out = a, if d = 0</a:t>
            </a:r>
          </a:p>
          <a:p>
            <a:pPr lvl="1"/>
            <a:r>
              <a:rPr lang="en-US" dirty="0"/>
              <a:t>out = b, if d = 1</a:t>
            </a:r>
          </a:p>
          <a:p>
            <a:pPr lvl="1"/>
            <a:endParaRPr lang="en-US" dirty="0"/>
          </a:p>
          <a:p>
            <a:r>
              <a:rPr lang="en-US" dirty="0"/>
              <a:t>Build truth table</a:t>
            </a:r>
          </a:p>
          <a:p>
            <a:r>
              <a:rPr lang="en-US" dirty="0"/>
              <a:t>Minimize diagram</a:t>
            </a:r>
          </a:p>
          <a:p>
            <a:r>
              <a:rPr lang="en-US" dirty="0"/>
              <a:t>Derive logic diagram</a:t>
            </a:r>
          </a:p>
        </p:txBody>
      </p:sp>
      <p:grpSp>
        <p:nvGrpSpPr>
          <p:cNvPr id="21" name="Group 56"/>
          <p:cNvGrpSpPr>
            <a:grpSpLocks/>
          </p:cNvGrpSpPr>
          <p:nvPr/>
        </p:nvGrpSpPr>
        <p:grpSpPr bwMode="auto">
          <a:xfrm>
            <a:off x="1987776" y="1305723"/>
            <a:ext cx="2313094" cy="1621141"/>
            <a:chOff x="73" y="1148"/>
            <a:chExt cx="1751" cy="1574"/>
          </a:xfrm>
        </p:grpSpPr>
        <p:sp>
          <p:nvSpPr>
            <p:cNvPr id="22" name="Rectangle 57"/>
            <p:cNvSpPr>
              <a:spLocks noChangeArrowheads="1"/>
            </p:cNvSpPr>
            <p:nvPr/>
          </p:nvSpPr>
          <p:spPr bwMode="auto">
            <a:xfrm>
              <a:off x="598" y="1164"/>
              <a:ext cx="1055" cy="99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23" name="Line 58"/>
            <p:cNvSpPr>
              <a:spLocks noChangeShapeType="1"/>
            </p:cNvSpPr>
            <p:nvPr/>
          </p:nvSpPr>
          <p:spPr bwMode="auto">
            <a:xfrm flipH="1">
              <a:off x="384" y="13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24" name="Line 59"/>
            <p:cNvSpPr>
              <a:spLocks noChangeShapeType="1"/>
            </p:cNvSpPr>
            <p:nvPr/>
          </p:nvSpPr>
          <p:spPr bwMode="auto">
            <a:xfrm flipH="1">
              <a:off x="392" y="1920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25" name="Line 60"/>
            <p:cNvSpPr>
              <a:spLocks noChangeShapeType="1"/>
            </p:cNvSpPr>
            <p:nvPr/>
          </p:nvSpPr>
          <p:spPr bwMode="auto">
            <a:xfrm flipH="1">
              <a:off x="1632" y="163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26" name="Line 61"/>
            <p:cNvSpPr>
              <a:spLocks noChangeShapeType="1"/>
            </p:cNvSpPr>
            <p:nvPr/>
          </p:nvSpPr>
          <p:spPr bwMode="auto">
            <a:xfrm flipH="1" flipV="1">
              <a:off x="1056" y="2160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27" name="Text Box 62"/>
            <p:cNvSpPr txBox="1">
              <a:spLocks noChangeArrowheads="1"/>
            </p:cNvSpPr>
            <p:nvPr/>
          </p:nvSpPr>
          <p:spPr bwMode="auto">
            <a:xfrm>
              <a:off x="73" y="1148"/>
              <a:ext cx="237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16000"/>
                </a:lnSpc>
                <a:buClr>
                  <a:srgbClr val="40458C"/>
                </a:buClr>
                <a:buSzPct val="100000"/>
                <a:buFont typeface="Times New Roman" charset="0"/>
                <a:buNone/>
              </a:pPr>
              <a:r>
                <a:rPr lang="en-US" dirty="0">
                  <a:latin typeface="Arial" charset="0"/>
                </a:rPr>
                <a:t>a</a:t>
              </a:r>
            </a:p>
          </p:txBody>
        </p:sp>
        <p:sp>
          <p:nvSpPr>
            <p:cNvPr id="28" name="Text Box 63"/>
            <p:cNvSpPr txBox="1">
              <a:spLocks noChangeArrowheads="1"/>
            </p:cNvSpPr>
            <p:nvPr/>
          </p:nvSpPr>
          <p:spPr bwMode="auto">
            <a:xfrm>
              <a:off x="170" y="1723"/>
              <a:ext cx="237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16000"/>
                </a:lnSpc>
                <a:buClr>
                  <a:srgbClr val="40458C"/>
                </a:buClr>
                <a:buSzPct val="100000"/>
                <a:buFont typeface="Times New Roman" charset="0"/>
                <a:buNone/>
              </a:pPr>
              <a:r>
                <a:rPr lang="en-US" dirty="0">
                  <a:latin typeface="Arial" charset="0"/>
                </a:rPr>
                <a:t>b</a:t>
              </a:r>
            </a:p>
          </p:txBody>
        </p:sp>
        <p:sp>
          <p:nvSpPr>
            <p:cNvPr id="29" name="Text Box 64"/>
            <p:cNvSpPr txBox="1">
              <a:spLocks noChangeArrowheads="1"/>
            </p:cNvSpPr>
            <p:nvPr/>
          </p:nvSpPr>
          <p:spPr bwMode="auto">
            <a:xfrm>
              <a:off x="891" y="2347"/>
              <a:ext cx="237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16000"/>
                </a:lnSpc>
                <a:buClr>
                  <a:srgbClr val="40458C"/>
                </a:buClr>
                <a:buSzPct val="100000"/>
                <a:buFont typeface="Times New Roman" charset="0"/>
                <a:buNone/>
              </a:pPr>
              <a:r>
                <a:rPr lang="en-US" dirty="0">
                  <a:latin typeface="Arial" charset="0"/>
                </a:rPr>
                <a:t>d</a:t>
              </a:r>
            </a:p>
          </p:txBody>
        </p:sp>
      </p:grpSp>
      <p:graphicFrame>
        <p:nvGraphicFramePr>
          <p:cNvPr id="14" name="Group 3"/>
          <p:cNvGraphicFramePr>
            <a:graphicFrameLocks/>
          </p:cNvGraphicFramePr>
          <p:nvPr>
            <p:extLst/>
          </p:nvPr>
        </p:nvGraphicFramePr>
        <p:xfrm>
          <a:off x="2514600" y="3352800"/>
          <a:ext cx="2362200" cy="3017520"/>
        </p:xfrm>
        <a:graphic>
          <a:graphicData uri="http://schemas.openxmlformats.org/drawingml/2006/table">
            <a:tbl>
              <a:tblPr/>
              <a:tblGrid>
                <a:gridCol w="328613"/>
                <a:gridCol w="393700"/>
                <a:gridCol w="458787"/>
                <a:gridCol w="1181100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018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33563" y="-157163"/>
            <a:ext cx="8534400" cy="98901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Multiplexer Implementation</a:t>
            </a:r>
          </a:p>
        </p:txBody>
      </p:sp>
      <p:graphicFrame>
        <p:nvGraphicFramePr>
          <p:cNvPr id="128819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2514600" y="3352800"/>
          <a:ext cx="2362200" cy="3017520"/>
        </p:xfrm>
        <a:graphic>
          <a:graphicData uri="http://schemas.openxmlformats.org/drawingml/2006/table">
            <a:tbl>
              <a:tblPr/>
              <a:tblGrid>
                <a:gridCol w="328613"/>
                <a:gridCol w="393700"/>
                <a:gridCol w="458787"/>
                <a:gridCol w="1181100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88247" name="Rectangle 55"/>
              <p:cNvSpPr>
                <a:spLocks noChangeArrowheads="1"/>
              </p:cNvSpPr>
              <p:nvPr/>
            </p:nvSpPr>
            <p:spPr bwMode="auto">
              <a:xfrm>
                <a:off x="5334001" y="1905000"/>
                <a:ext cx="4799013" cy="762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marL="342900" indent="-342900">
                  <a:spcBef>
                    <a:spcPct val="20000"/>
                  </a:spcBef>
                  <a:buClr>
                    <a:schemeClr val="accent5">
                      <a:lumMod val="60000"/>
                      <a:lumOff val="40000"/>
                    </a:schemeClr>
                  </a:buClr>
                  <a:buFontTx/>
                  <a:buChar char="•"/>
                </a:pPr>
                <a:r>
                  <a:rPr lang="en-US" sz="3200" dirty="0">
                    <a:latin typeface="Helvetica" charset="0"/>
                  </a:rPr>
                  <a:t>Build a truth table</a:t>
                </a:r>
              </a:p>
              <a:p>
                <a:pPr marL="742950" lvl="1" indent="-285750">
                  <a:spcBef>
                    <a:spcPct val="20000"/>
                  </a:spcBef>
                  <a:buClr>
                    <a:srgbClr val="FFFF66"/>
                  </a:buClr>
                </a:pP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Helvetica" charset="0"/>
                  </a:rPr>
                  <a:t>out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sz="2400" dirty="0" err="1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Helvetica" charset="0"/>
                  </a:rPr>
                  <a:t>bd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Helvetica" charset="0"/>
                  </a:rPr>
                  <a:t> + a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bd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Helvetica" charset="0"/>
                  </a:rPr>
                  <a:t> + ab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Helvetica" charset="0"/>
                  </a:rPr>
                  <a:t> + </a:t>
                </a:r>
                <a:r>
                  <a:rPr lang="en-US" sz="2400" dirty="0" err="1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Helvetica" charset="0"/>
                  </a:rPr>
                  <a:t>abd</a:t>
                </a:r>
                <a:endParaRPr lang="en-US" sz="2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Helvetica" charset="0"/>
                </a:endParaRPr>
              </a:p>
              <a:p>
                <a:pPr marL="742950" lvl="1" indent="-285750">
                  <a:spcBef>
                    <a:spcPct val="20000"/>
                  </a:spcBef>
                  <a:buClr>
                    <a:srgbClr val="FFFF66"/>
                  </a:buClr>
                </a:pPr>
                <a:endParaRPr lang="en-US" sz="2800" dirty="0">
                  <a:solidFill>
                    <a:srgbClr val="FFFFFF"/>
                  </a:solidFill>
                  <a:latin typeface="Helvetica" charset="0"/>
                </a:endParaRPr>
              </a:p>
            </p:txBody>
          </p:sp>
        </mc:Choice>
        <mc:Fallback xmlns="">
          <p:sp>
            <p:nvSpPr>
              <p:cNvPr id="1288247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1" y="1905000"/>
                <a:ext cx="4799013" cy="762000"/>
              </a:xfrm>
              <a:prstGeom prst="rect">
                <a:avLst/>
              </a:prstGeom>
              <a:blipFill rotWithShape="0">
                <a:blip r:embed="rId3"/>
                <a:stretch>
                  <a:fillRect l="-4828" t="-16800" b="-472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56"/>
          <p:cNvGrpSpPr>
            <a:grpSpLocks/>
          </p:cNvGrpSpPr>
          <p:nvPr/>
        </p:nvGrpSpPr>
        <p:grpSpPr bwMode="auto">
          <a:xfrm>
            <a:off x="1987776" y="1305723"/>
            <a:ext cx="2313094" cy="1621141"/>
            <a:chOff x="73" y="1148"/>
            <a:chExt cx="1751" cy="1574"/>
          </a:xfrm>
        </p:grpSpPr>
        <p:sp>
          <p:nvSpPr>
            <p:cNvPr id="15" name="Rectangle 57"/>
            <p:cNvSpPr>
              <a:spLocks noChangeArrowheads="1"/>
            </p:cNvSpPr>
            <p:nvPr/>
          </p:nvSpPr>
          <p:spPr bwMode="auto">
            <a:xfrm>
              <a:off x="598" y="1164"/>
              <a:ext cx="1055" cy="99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16" name="Line 58"/>
            <p:cNvSpPr>
              <a:spLocks noChangeShapeType="1"/>
            </p:cNvSpPr>
            <p:nvPr/>
          </p:nvSpPr>
          <p:spPr bwMode="auto">
            <a:xfrm flipH="1">
              <a:off x="384" y="13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17" name="Line 59"/>
            <p:cNvSpPr>
              <a:spLocks noChangeShapeType="1"/>
            </p:cNvSpPr>
            <p:nvPr/>
          </p:nvSpPr>
          <p:spPr bwMode="auto">
            <a:xfrm flipH="1">
              <a:off x="392" y="1920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18" name="Line 60"/>
            <p:cNvSpPr>
              <a:spLocks noChangeShapeType="1"/>
            </p:cNvSpPr>
            <p:nvPr/>
          </p:nvSpPr>
          <p:spPr bwMode="auto">
            <a:xfrm flipH="1">
              <a:off x="1632" y="163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19" name="Line 61"/>
            <p:cNvSpPr>
              <a:spLocks noChangeShapeType="1"/>
            </p:cNvSpPr>
            <p:nvPr/>
          </p:nvSpPr>
          <p:spPr bwMode="auto">
            <a:xfrm flipH="1" flipV="1">
              <a:off x="1056" y="2160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20" name="Text Box 62"/>
            <p:cNvSpPr txBox="1">
              <a:spLocks noChangeArrowheads="1"/>
            </p:cNvSpPr>
            <p:nvPr/>
          </p:nvSpPr>
          <p:spPr bwMode="auto">
            <a:xfrm>
              <a:off x="73" y="1148"/>
              <a:ext cx="237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16000"/>
                </a:lnSpc>
                <a:buClr>
                  <a:srgbClr val="40458C"/>
                </a:buClr>
                <a:buSzPct val="100000"/>
                <a:buFont typeface="Times New Roman" charset="0"/>
                <a:buNone/>
              </a:pPr>
              <a:r>
                <a:rPr lang="en-US" dirty="0">
                  <a:latin typeface="Arial" charset="0"/>
                </a:rPr>
                <a:t>a</a:t>
              </a:r>
            </a:p>
          </p:txBody>
        </p:sp>
        <p:sp>
          <p:nvSpPr>
            <p:cNvPr id="21" name="Text Box 63"/>
            <p:cNvSpPr txBox="1">
              <a:spLocks noChangeArrowheads="1"/>
            </p:cNvSpPr>
            <p:nvPr/>
          </p:nvSpPr>
          <p:spPr bwMode="auto">
            <a:xfrm>
              <a:off x="170" y="1723"/>
              <a:ext cx="237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16000"/>
                </a:lnSpc>
                <a:buClr>
                  <a:srgbClr val="40458C"/>
                </a:buClr>
                <a:buSzPct val="100000"/>
                <a:buFont typeface="Times New Roman" charset="0"/>
                <a:buNone/>
              </a:pPr>
              <a:r>
                <a:rPr lang="en-US" dirty="0">
                  <a:latin typeface="Arial" charset="0"/>
                </a:rPr>
                <a:t>b</a:t>
              </a:r>
            </a:p>
          </p:txBody>
        </p:sp>
        <p:sp>
          <p:nvSpPr>
            <p:cNvPr id="22" name="Text Box 64"/>
            <p:cNvSpPr txBox="1">
              <a:spLocks noChangeArrowheads="1"/>
            </p:cNvSpPr>
            <p:nvPr/>
          </p:nvSpPr>
          <p:spPr bwMode="auto">
            <a:xfrm>
              <a:off x="891" y="2347"/>
              <a:ext cx="237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16000"/>
                </a:lnSpc>
                <a:buClr>
                  <a:srgbClr val="40458C"/>
                </a:buClr>
                <a:buSzPct val="100000"/>
                <a:buFont typeface="Times New Roman" charset="0"/>
                <a:buNone/>
              </a:pPr>
              <a:r>
                <a:rPr lang="en-US" dirty="0">
                  <a:latin typeface="Arial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699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33563" y="-157163"/>
            <a:ext cx="8534400" cy="989013"/>
          </a:xfrm>
        </p:spPr>
        <p:txBody>
          <a:bodyPr/>
          <a:lstStyle/>
          <a:p>
            <a:r>
              <a:rPr lang="en-US"/>
              <a:t>Multiplexer Implementation</a:t>
            </a:r>
          </a:p>
        </p:txBody>
      </p:sp>
      <p:graphicFrame>
        <p:nvGraphicFramePr>
          <p:cNvPr id="128819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2514600" y="3352800"/>
          <a:ext cx="2362200" cy="3017520"/>
        </p:xfrm>
        <a:graphic>
          <a:graphicData uri="http://schemas.openxmlformats.org/drawingml/2006/table">
            <a:tbl>
              <a:tblPr/>
              <a:tblGrid>
                <a:gridCol w="328613"/>
                <a:gridCol w="393700"/>
                <a:gridCol w="458787"/>
                <a:gridCol w="1181100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88247" name="Rectangle 55"/>
          <p:cNvSpPr>
            <a:spLocks noChangeArrowheads="1"/>
          </p:cNvSpPr>
          <p:nvPr/>
        </p:nvSpPr>
        <p:spPr bwMode="auto">
          <a:xfrm>
            <a:off x="5334001" y="1905000"/>
            <a:ext cx="479901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Clr>
                <a:schemeClr val="accent5">
                  <a:lumMod val="60000"/>
                  <a:lumOff val="40000"/>
                </a:schemeClr>
              </a:buClr>
              <a:buFontTx/>
              <a:buChar char="•"/>
            </a:pPr>
            <a:r>
              <a:rPr lang="en-US" sz="3200" dirty="0">
                <a:latin typeface="Helvetica" charset="0"/>
              </a:rPr>
              <a:t>Build the </a:t>
            </a:r>
            <a:r>
              <a:rPr lang="en-US" sz="3200" dirty="0" err="1">
                <a:latin typeface="Helvetica" charset="0"/>
              </a:rPr>
              <a:t>Karnaugh</a:t>
            </a:r>
            <a:r>
              <a:rPr lang="en-US" sz="3200" dirty="0">
                <a:latin typeface="Helvetica" charset="0"/>
              </a:rPr>
              <a:t> map</a:t>
            </a:r>
            <a:endParaRPr lang="en-US" sz="2800" dirty="0">
              <a:latin typeface="Helvetica" charset="0"/>
            </a:endParaRPr>
          </a:p>
          <a:p>
            <a:pPr marL="742950" lvl="1" indent="-285750">
              <a:spcBef>
                <a:spcPct val="20000"/>
              </a:spcBef>
              <a:buClr>
                <a:srgbClr val="FFFF66"/>
              </a:buClr>
            </a:pPr>
            <a:endParaRPr lang="en-US" sz="2800" dirty="0">
              <a:solidFill>
                <a:srgbClr val="FFFFFF"/>
              </a:solidFill>
              <a:latin typeface="Helvetica" charset="0"/>
            </a:endParaRPr>
          </a:p>
        </p:txBody>
      </p:sp>
      <p:graphicFrame>
        <p:nvGraphicFramePr>
          <p:cNvPr id="19" name="Group 66"/>
          <p:cNvGraphicFramePr>
            <a:graphicFrameLocks noGrp="1"/>
          </p:cNvGraphicFramePr>
          <p:nvPr>
            <p:extLst/>
          </p:nvPr>
        </p:nvGraphicFramePr>
        <p:xfrm>
          <a:off x="7086600" y="3505200"/>
          <a:ext cx="2057400" cy="1066800"/>
        </p:xfrm>
        <a:graphic>
          <a:graphicData uri="http://schemas.openxmlformats.org/drawingml/2006/table">
            <a:tbl>
              <a:tblPr/>
              <a:tblGrid>
                <a:gridCol w="514350"/>
                <a:gridCol w="514350"/>
                <a:gridCol w="514350"/>
                <a:gridCol w="51435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Line 83"/>
          <p:cNvSpPr>
            <a:spLocks noChangeShapeType="1"/>
          </p:cNvSpPr>
          <p:nvPr/>
        </p:nvSpPr>
        <p:spPr bwMode="auto">
          <a:xfrm flipH="1" flipV="1">
            <a:off x="6705600" y="31242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Text Box 84"/>
          <p:cNvSpPr txBox="1">
            <a:spLocks noChangeArrowheads="1"/>
          </p:cNvSpPr>
          <p:nvPr/>
        </p:nvSpPr>
        <p:spPr bwMode="auto">
          <a:xfrm>
            <a:off x="7086601" y="3048000"/>
            <a:ext cx="19143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00     01     11     10</a:t>
            </a:r>
          </a:p>
        </p:txBody>
      </p:sp>
      <p:sp>
        <p:nvSpPr>
          <p:cNvPr id="22" name="Text Box 85"/>
          <p:cNvSpPr txBox="1">
            <a:spLocks noChangeArrowheads="1"/>
          </p:cNvSpPr>
          <p:nvPr/>
        </p:nvSpPr>
        <p:spPr bwMode="auto">
          <a:xfrm>
            <a:off x="6681788" y="3497263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3" name="Text Box 86"/>
          <p:cNvSpPr txBox="1">
            <a:spLocks noChangeArrowheads="1"/>
          </p:cNvSpPr>
          <p:nvPr/>
        </p:nvSpPr>
        <p:spPr bwMode="auto">
          <a:xfrm>
            <a:off x="6705600" y="40386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 Box 87"/>
          <p:cNvSpPr txBox="1">
            <a:spLocks noChangeArrowheads="1"/>
          </p:cNvSpPr>
          <p:nvPr/>
        </p:nvSpPr>
        <p:spPr bwMode="auto">
          <a:xfrm>
            <a:off x="6469063" y="2971800"/>
            <a:ext cx="3064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25" name="Text Box 88"/>
          <p:cNvSpPr txBox="1">
            <a:spLocks noChangeArrowheads="1"/>
          </p:cNvSpPr>
          <p:nvPr/>
        </p:nvSpPr>
        <p:spPr bwMode="auto">
          <a:xfrm>
            <a:off x="6705600" y="2819400"/>
            <a:ext cx="4171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ab</a:t>
            </a:r>
          </a:p>
        </p:txBody>
      </p:sp>
      <p:grpSp>
        <p:nvGrpSpPr>
          <p:cNvPr id="26" name="Group 56"/>
          <p:cNvGrpSpPr>
            <a:grpSpLocks/>
          </p:cNvGrpSpPr>
          <p:nvPr/>
        </p:nvGrpSpPr>
        <p:grpSpPr bwMode="auto">
          <a:xfrm>
            <a:off x="1987776" y="1305723"/>
            <a:ext cx="2313094" cy="1621141"/>
            <a:chOff x="73" y="1148"/>
            <a:chExt cx="1751" cy="1574"/>
          </a:xfrm>
        </p:grpSpPr>
        <p:sp>
          <p:nvSpPr>
            <p:cNvPr id="27" name="Rectangle 57"/>
            <p:cNvSpPr>
              <a:spLocks noChangeArrowheads="1"/>
            </p:cNvSpPr>
            <p:nvPr/>
          </p:nvSpPr>
          <p:spPr bwMode="auto">
            <a:xfrm>
              <a:off x="598" y="1164"/>
              <a:ext cx="1055" cy="99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28" name="Line 58"/>
            <p:cNvSpPr>
              <a:spLocks noChangeShapeType="1"/>
            </p:cNvSpPr>
            <p:nvPr/>
          </p:nvSpPr>
          <p:spPr bwMode="auto">
            <a:xfrm flipH="1">
              <a:off x="384" y="13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29" name="Line 59"/>
            <p:cNvSpPr>
              <a:spLocks noChangeShapeType="1"/>
            </p:cNvSpPr>
            <p:nvPr/>
          </p:nvSpPr>
          <p:spPr bwMode="auto">
            <a:xfrm flipH="1">
              <a:off x="392" y="1920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30" name="Line 60"/>
            <p:cNvSpPr>
              <a:spLocks noChangeShapeType="1"/>
            </p:cNvSpPr>
            <p:nvPr/>
          </p:nvSpPr>
          <p:spPr bwMode="auto">
            <a:xfrm flipH="1">
              <a:off x="1632" y="163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31" name="Line 61"/>
            <p:cNvSpPr>
              <a:spLocks noChangeShapeType="1"/>
            </p:cNvSpPr>
            <p:nvPr/>
          </p:nvSpPr>
          <p:spPr bwMode="auto">
            <a:xfrm flipH="1" flipV="1">
              <a:off x="1056" y="2160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32" name="Text Box 62"/>
            <p:cNvSpPr txBox="1">
              <a:spLocks noChangeArrowheads="1"/>
            </p:cNvSpPr>
            <p:nvPr/>
          </p:nvSpPr>
          <p:spPr bwMode="auto">
            <a:xfrm>
              <a:off x="73" y="1148"/>
              <a:ext cx="237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16000"/>
                </a:lnSpc>
                <a:buClr>
                  <a:srgbClr val="40458C"/>
                </a:buClr>
                <a:buSzPct val="100000"/>
                <a:buFont typeface="Times New Roman" charset="0"/>
                <a:buNone/>
              </a:pPr>
              <a:r>
                <a:rPr lang="en-US" dirty="0">
                  <a:latin typeface="Arial" charset="0"/>
                </a:rPr>
                <a:t>a</a:t>
              </a:r>
            </a:p>
          </p:txBody>
        </p:sp>
        <p:sp>
          <p:nvSpPr>
            <p:cNvPr id="33" name="Text Box 63"/>
            <p:cNvSpPr txBox="1">
              <a:spLocks noChangeArrowheads="1"/>
            </p:cNvSpPr>
            <p:nvPr/>
          </p:nvSpPr>
          <p:spPr bwMode="auto">
            <a:xfrm>
              <a:off x="170" y="1723"/>
              <a:ext cx="237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16000"/>
                </a:lnSpc>
                <a:buClr>
                  <a:srgbClr val="40458C"/>
                </a:buClr>
                <a:buSzPct val="100000"/>
                <a:buFont typeface="Times New Roman" charset="0"/>
                <a:buNone/>
              </a:pPr>
              <a:r>
                <a:rPr lang="en-US" dirty="0">
                  <a:latin typeface="Arial" charset="0"/>
                </a:rPr>
                <a:t>b</a:t>
              </a:r>
            </a:p>
          </p:txBody>
        </p:sp>
        <p:sp>
          <p:nvSpPr>
            <p:cNvPr id="34" name="Text Box 64"/>
            <p:cNvSpPr txBox="1">
              <a:spLocks noChangeArrowheads="1"/>
            </p:cNvSpPr>
            <p:nvPr/>
          </p:nvSpPr>
          <p:spPr bwMode="auto">
            <a:xfrm>
              <a:off x="891" y="2347"/>
              <a:ext cx="237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16000"/>
                </a:lnSpc>
                <a:buClr>
                  <a:srgbClr val="40458C"/>
                </a:buClr>
                <a:buSzPct val="100000"/>
                <a:buFont typeface="Times New Roman" charset="0"/>
                <a:buNone/>
              </a:pPr>
              <a:r>
                <a:rPr lang="en-US" dirty="0">
                  <a:latin typeface="Arial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086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2" grpId="0"/>
      <p:bldP spid="23" grpId="0"/>
      <p:bldP spid="24" grpId="0"/>
      <p:bldP spid="2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33563" y="-157163"/>
            <a:ext cx="8534400" cy="989013"/>
          </a:xfrm>
        </p:spPr>
        <p:txBody>
          <a:bodyPr/>
          <a:lstStyle/>
          <a:p>
            <a:r>
              <a:rPr lang="en-US"/>
              <a:t>Multiplexer Implementation</a:t>
            </a:r>
          </a:p>
        </p:txBody>
      </p:sp>
      <p:graphicFrame>
        <p:nvGraphicFramePr>
          <p:cNvPr id="128819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2514600" y="3352800"/>
          <a:ext cx="2362200" cy="3017520"/>
        </p:xfrm>
        <a:graphic>
          <a:graphicData uri="http://schemas.openxmlformats.org/drawingml/2006/table">
            <a:tbl>
              <a:tblPr/>
              <a:tblGrid>
                <a:gridCol w="328613"/>
                <a:gridCol w="393700"/>
                <a:gridCol w="458787"/>
                <a:gridCol w="1181100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88247" name="Rectangle 55"/>
          <p:cNvSpPr>
            <a:spLocks noChangeArrowheads="1"/>
          </p:cNvSpPr>
          <p:nvPr/>
        </p:nvSpPr>
        <p:spPr bwMode="auto">
          <a:xfrm>
            <a:off x="5334001" y="1905000"/>
            <a:ext cx="479901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Clr>
                <a:schemeClr val="accent5">
                  <a:lumMod val="60000"/>
                  <a:lumOff val="40000"/>
                </a:schemeClr>
              </a:buClr>
              <a:buFontTx/>
              <a:buChar char="•"/>
            </a:pPr>
            <a:r>
              <a:rPr lang="en-US" sz="3200" dirty="0">
                <a:latin typeface="Helvetica" charset="0"/>
              </a:rPr>
              <a:t>Build the </a:t>
            </a:r>
            <a:r>
              <a:rPr lang="en-US" sz="3200" dirty="0" err="1">
                <a:latin typeface="Helvetica" charset="0"/>
              </a:rPr>
              <a:t>Karnaugh</a:t>
            </a:r>
            <a:r>
              <a:rPr lang="en-US" sz="3200" dirty="0">
                <a:latin typeface="Helvetica" charset="0"/>
              </a:rPr>
              <a:t> map</a:t>
            </a:r>
            <a:endParaRPr lang="en-US" sz="2800" dirty="0">
              <a:latin typeface="Helvetica" charset="0"/>
            </a:endParaRPr>
          </a:p>
          <a:p>
            <a:pPr marL="742950" lvl="1" indent="-285750">
              <a:spcBef>
                <a:spcPct val="20000"/>
              </a:spcBef>
              <a:buClr>
                <a:srgbClr val="FFFF66"/>
              </a:buClr>
            </a:pPr>
            <a:endParaRPr lang="en-US" sz="2800" dirty="0">
              <a:solidFill>
                <a:srgbClr val="FFFFFF"/>
              </a:solidFill>
              <a:latin typeface="Helvetica" charset="0"/>
            </a:endParaRPr>
          </a:p>
        </p:txBody>
      </p:sp>
      <p:graphicFrame>
        <p:nvGraphicFramePr>
          <p:cNvPr id="19" name="Group 66"/>
          <p:cNvGraphicFramePr>
            <a:graphicFrameLocks noGrp="1"/>
          </p:cNvGraphicFramePr>
          <p:nvPr>
            <p:extLst/>
          </p:nvPr>
        </p:nvGraphicFramePr>
        <p:xfrm>
          <a:off x="7086600" y="3505200"/>
          <a:ext cx="2057400" cy="1066800"/>
        </p:xfrm>
        <a:graphic>
          <a:graphicData uri="http://schemas.openxmlformats.org/drawingml/2006/table">
            <a:tbl>
              <a:tblPr/>
              <a:tblGrid>
                <a:gridCol w="514350"/>
                <a:gridCol w="514350"/>
                <a:gridCol w="514350"/>
                <a:gridCol w="51435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Line 83"/>
          <p:cNvSpPr>
            <a:spLocks noChangeShapeType="1"/>
          </p:cNvSpPr>
          <p:nvPr/>
        </p:nvSpPr>
        <p:spPr bwMode="auto">
          <a:xfrm flipH="1" flipV="1">
            <a:off x="6705600" y="31242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Text Box 84"/>
          <p:cNvSpPr txBox="1">
            <a:spLocks noChangeArrowheads="1"/>
          </p:cNvSpPr>
          <p:nvPr/>
        </p:nvSpPr>
        <p:spPr bwMode="auto">
          <a:xfrm>
            <a:off x="7086601" y="3048000"/>
            <a:ext cx="19143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00     01     11     10</a:t>
            </a:r>
          </a:p>
        </p:txBody>
      </p:sp>
      <p:sp>
        <p:nvSpPr>
          <p:cNvPr id="22" name="Text Box 85"/>
          <p:cNvSpPr txBox="1">
            <a:spLocks noChangeArrowheads="1"/>
          </p:cNvSpPr>
          <p:nvPr/>
        </p:nvSpPr>
        <p:spPr bwMode="auto">
          <a:xfrm>
            <a:off x="6681788" y="3497263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3" name="Text Box 86"/>
          <p:cNvSpPr txBox="1">
            <a:spLocks noChangeArrowheads="1"/>
          </p:cNvSpPr>
          <p:nvPr/>
        </p:nvSpPr>
        <p:spPr bwMode="auto">
          <a:xfrm>
            <a:off x="6705600" y="40386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 Box 87"/>
          <p:cNvSpPr txBox="1">
            <a:spLocks noChangeArrowheads="1"/>
          </p:cNvSpPr>
          <p:nvPr/>
        </p:nvSpPr>
        <p:spPr bwMode="auto">
          <a:xfrm>
            <a:off x="6469063" y="2971800"/>
            <a:ext cx="3064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5" name="Text Box 88"/>
          <p:cNvSpPr txBox="1">
            <a:spLocks noChangeArrowheads="1"/>
          </p:cNvSpPr>
          <p:nvPr/>
        </p:nvSpPr>
        <p:spPr bwMode="auto">
          <a:xfrm>
            <a:off x="6705600" y="2819400"/>
            <a:ext cx="4171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ab</a:t>
            </a:r>
          </a:p>
        </p:txBody>
      </p:sp>
      <p:grpSp>
        <p:nvGrpSpPr>
          <p:cNvPr id="26" name="Group 56"/>
          <p:cNvGrpSpPr>
            <a:grpSpLocks/>
          </p:cNvGrpSpPr>
          <p:nvPr/>
        </p:nvGrpSpPr>
        <p:grpSpPr bwMode="auto">
          <a:xfrm>
            <a:off x="1987776" y="1305723"/>
            <a:ext cx="2313094" cy="1621141"/>
            <a:chOff x="73" y="1148"/>
            <a:chExt cx="1751" cy="1574"/>
          </a:xfrm>
        </p:grpSpPr>
        <p:sp>
          <p:nvSpPr>
            <p:cNvPr id="27" name="Rectangle 57"/>
            <p:cNvSpPr>
              <a:spLocks noChangeArrowheads="1"/>
            </p:cNvSpPr>
            <p:nvPr/>
          </p:nvSpPr>
          <p:spPr bwMode="auto">
            <a:xfrm>
              <a:off x="598" y="1164"/>
              <a:ext cx="1055" cy="99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28" name="Line 58"/>
            <p:cNvSpPr>
              <a:spLocks noChangeShapeType="1"/>
            </p:cNvSpPr>
            <p:nvPr/>
          </p:nvSpPr>
          <p:spPr bwMode="auto">
            <a:xfrm flipH="1">
              <a:off x="384" y="13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29" name="Line 59"/>
            <p:cNvSpPr>
              <a:spLocks noChangeShapeType="1"/>
            </p:cNvSpPr>
            <p:nvPr/>
          </p:nvSpPr>
          <p:spPr bwMode="auto">
            <a:xfrm flipH="1">
              <a:off x="392" y="1920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30" name="Line 60"/>
            <p:cNvSpPr>
              <a:spLocks noChangeShapeType="1"/>
            </p:cNvSpPr>
            <p:nvPr/>
          </p:nvSpPr>
          <p:spPr bwMode="auto">
            <a:xfrm flipH="1">
              <a:off x="1632" y="163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31" name="Line 61"/>
            <p:cNvSpPr>
              <a:spLocks noChangeShapeType="1"/>
            </p:cNvSpPr>
            <p:nvPr/>
          </p:nvSpPr>
          <p:spPr bwMode="auto">
            <a:xfrm flipH="1" flipV="1">
              <a:off x="1056" y="2160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32" name="Text Box 62"/>
            <p:cNvSpPr txBox="1">
              <a:spLocks noChangeArrowheads="1"/>
            </p:cNvSpPr>
            <p:nvPr/>
          </p:nvSpPr>
          <p:spPr bwMode="auto">
            <a:xfrm>
              <a:off x="73" y="1148"/>
              <a:ext cx="237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16000"/>
                </a:lnSpc>
                <a:buClr>
                  <a:srgbClr val="40458C"/>
                </a:buClr>
                <a:buSzPct val="100000"/>
                <a:buFont typeface="Times New Roman" charset="0"/>
                <a:buNone/>
              </a:pPr>
              <a:r>
                <a:rPr lang="en-US" dirty="0">
                  <a:latin typeface="Arial" charset="0"/>
                </a:rPr>
                <a:t>a</a:t>
              </a:r>
            </a:p>
          </p:txBody>
        </p:sp>
        <p:sp>
          <p:nvSpPr>
            <p:cNvPr id="33" name="Text Box 63"/>
            <p:cNvSpPr txBox="1">
              <a:spLocks noChangeArrowheads="1"/>
            </p:cNvSpPr>
            <p:nvPr/>
          </p:nvSpPr>
          <p:spPr bwMode="auto">
            <a:xfrm>
              <a:off x="170" y="1723"/>
              <a:ext cx="237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16000"/>
                </a:lnSpc>
                <a:buClr>
                  <a:srgbClr val="40458C"/>
                </a:buClr>
                <a:buSzPct val="100000"/>
                <a:buFont typeface="Times New Roman" charset="0"/>
                <a:buNone/>
              </a:pPr>
              <a:r>
                <a:rPr lang="en-US" dirty="0">
                  <a:latin typeface="Arial" charset="0"/>
                </a:rPr>
                <a:t>b</a:t>
              </a:r>
            </a:p>
          </p:txBody>
        </p:sp>
        <p:sp>
          <p:nvSpPr>
            <p:cNvPr id="34" name="Text Box 64"/>
            <p:cNvSpPr txBox="1">
              <a:spLocks noChangeArrowheads="1"/>
            </p:cNvSpPr>
            <p:nvPr/>
          </p:nvSpPr>
          <p:spPr bwMode="auto">
            <a:xfrm>
              <a:off x="891" y="2347"/>
              <a:ext cx="237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16000"/>
                </a:lnSpc>
                <a:buClr>
                  <a:srgbClr val="40458C"/>
                </a:buClr>
                <a:buSzPct val="100000"/>
                <a:buFont typeface="Times New Roman" charset="0"/>
                <a:buNone/>
              </a:pPr>
              <a:r>
                <a:rPr lang="en-US" dirty="0">
                  <a:latin typeface="Arial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079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55"/>
              <p:cNvSpPr>
                <a:spLocks noChangeArrowheads="1"/>
              </p:cNvSpPr>
              <p:nvPr/>
            </p:nvSpPr>
            <p:spPr bwMode="auto">
              <a:xfrm>
                <a:off x="5440904" y="1794213"/>
                <a:ext cx="5777223" cy="762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marL="342900" indent="-342900">
                  <a:spcBef>
                    <a:spcPct val="20000"/>
                  </a:spcBef>
                  <a:buClr>
                    <a:schemeClr val="accent5">
                      <a:lumMod val="60000"/>
                      <a:lumOff val="40000"/>
                    </a:schemeClr>
                  </a:buClr>
                  <a:buFontTx/>
                  <a:buChar char="•"/>
                </a:pPr>
                <a:r>
                  <a:rPr lang="en-US" sz="3200" dirty="0">
                    <a:latin typeface="Helvetica" charset="0"/>
                  </a:rPr>
                  <a:t>Derive Minimal Logic Equation</a:t>
                </a:r>
              </a:p>
              <a:p>
                <a:pPr marL="342900" indent="-342900">
                  <a:spcBef>
                    <a:spcPct val="20000"/>
                  </a:spcBef>
                  <a:buClr>
                    <a:schemeClr val="accent5">
                      <a:lumMod val="60000"/>
                      <a:lumOff val="40000"/>
                    </a:schemeClr>
                  </a:buClr>
                  <a:buFontTx/>
                  <a:buChar char="•"/>
                </a:pPr>
                <a:endParaRPr lang="en-US" sz="3200" dirty="0">
                  <a:solidFill>
                    <a:srgbClr val="FFFFFF"/>
                  </a:solidFill>
                  <a:latin typeface="Helvetica" charset="0"/>
                </a:endParaRPr>
              </a:p>
              <a:p>
                <a:pPr marL="342900" indent="-342900">
                  <a:spcBef>
                    <a:spcPct val="20000"/>
                  </a:spcBef>
                  <a:buClr>
                    <a:schemeClr val="accent5">
                      <a:lumMod val="60000"/>
                      <a:lumOff val="40000"/>
                    </a:schemeClr>
                  </a:buClr>
                  <a:buFontTx/>
                  <a:buChar char="•"/>
                </a:pPr>
                <a:endParaRPr lang="en-US" sz="3200" dirty="0">
                  <a:solidFill>
                    <a:srgbClr val="FFFFFF"/>
                  </a:solidFill>
                  <a:latin typeface="Helvetica" charset="0"/>
                </a:endParaRPr>
              </a:p>
              <a:p>
                <a:pPr>
                  <a:spcBef>
                    <a:spcPct val="20000"/>
                  </a:spcBef>
                  <a:buClr>
                    <a:schemeClr val="accent5">
                      <a:lumMod val="60000"/>
                      <a:lumOff val="40000"/>
                    </a:schemeClr>
                  </a:buClr>
                </a:pPr>
                <a:endParaRPr lang="en-US" sz="3200" dirty="0">
                  <a:solidFill>
                    <a:srgbClr val="FFFFFF"/>
                  </a:solidFill>
                  <a:latin typeface="Helvetica" charset="0"/>
                </a:endParaRPr>
              </a:p>
              <a:p>
                <a:pPr marL="342900" lvl="1" indent="-342900">
                  <a:spcBef>
                    <a:spcPct val="20000"/>
                  </a:spcBef>
                  <a:buClr>
                    <a:schemeClr val="accent5">
                      <a:lumMod val="60000"/>
                      <a:lumOff val="40000"/>
                    </a:schemeClr>
                  </a:buClr>
                  <a:buFontTx/>
                  <a:buChar char="•"/>
                </a:pP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Tahoma" pitchFamily="34" charset="0"/>
                  </a:rPr>
                  <a:t>out = a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Tahoma" pitchFamily="34" charset="0"/>
                  </a:rPr>
                  <a:t> + </a:t>
                </a:r>
                <a:r>
                  <a:rPr lang="en-US" sz="2400" dirty="0" err="1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Tahoma" pitchFamily="34" charset="0"/>
                  </a:rPr>
                  <a:t>bd</a:t>
                </a:r>
                <a:endParaRPr lang="en-US" sz="2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Helvetica" charset="0"/>
                </a:endParaRPr>
              </a:p>
              <a:p>
                <a:pPr marL="742950" lvl="1" indent="-285750">
                  <a:spcBef>
                    <a:spcPct val="20000"/>
                  </a:spcBef>
                  <a:buClr>
                    <a:srgbClr val="FFFF66"/>
                  </a:buClr>
                </a:pPr>
                <a:endParaRPr lang="en-US" sz="2800" dirty="0">
                  <a:latin typeface="Helvetica" charset="0"/>
                </a:endParaRPr>
              </a:p>
            </p:txBody>
          </p:sp>
        </mc:Choice>
        <mc:Fallback xmlns="">
          <p:sp>
            <p:nvSpPr>
              <p:cNvPr id="61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40904" y="1794213"/>
                <a:ext cx="5777223" cy="762000"/>
              </a:xfrm>
              <a:prstGeom prst="rect">
                <a:avLst/>
              </a:prstGeom>
              <a:blipFill rotWithShape="0">
                <a:blip r:embed="rId3"/>
                <a:stretch>
                  <a:fillRect l="-4013" t="-16000" b="-3408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63725" y="-185738"/>
            <a:ext cx="8534400" cy="98901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Multiplexer Implementation</a:t>
            </a:r>
          </a:p>
        </p:txBody>
      </p:sp>
      <p:sp>
        <p:nvSpPr>
          <p:cNvPr id="1294428" name="AutoShape 92"/>
          <p:cNvSpPr>
            <a:spLocks noChangeArrowheads="1"/>
          </p:cNvSpPr>
          <p:nvPr/>
        </p:nvSpPr>
        <p:spPr bwMode="auto">
          <a:xfrm>
            <a:off x="7485063" y="5301337"/>
            <a:ext cx="838200" cy="519351"/>
          </a:xfrm>
          <a:prstGeom prst="flowChartDelay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1294429" name="Line 93"/>
          <p:cNvSpPr>
            <a:spLocks noChangeShapeType="1"/>
          </p:cNvSpPr>
          <p:nvPr/>
        </p:nvSpPr>
        <p:spPr bwMode="auto">
          <a:xfrm flipH="1" flipV="1">
            <a:off x="6199189" y="5370512"/>
            <a:ext cx="1285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1294430" name="Text Box 94"/>
          <p:cNvSpPr txBox="1">
            <a:spLocks noChangeArrowheads="1"/>
          </p:cNvSpPr>
          <p:nvPr/>
        </p:nvSpPr>
        <p:spPr bwMode="auto">
          <a:xfrm>
            <a:off x="5656263" y="5656263"/>
            <a:ext cx="312906" cy="385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charset="0"/>
              <a:buNone/>
            </a:pPr>
            <a:r>
              <a:rPr lang="en-US" dirty="0">
                <a:latin typeface="Arial" charset="0"/>
              </a:rPr>
              <a:t>d</a:t>
            </a:r>
          </a:p>
        </p:txBody>
      </p:sp>
      <p:sp>
        <p:nvSpPr>
          <p:cNvPr id="1294431" name="Line 95"/>
          <p:cNvSpPr>
            <a:spLocks noChangeShapeType="1"/>
          </p:cNvSpPr>
          <p:nvPr/>
        </p:nvSpPr>
        <p:spPr bwMode="auto">
          <a:xfrm flipH="1" flipV="1">
            <a:off x="8313738" y="5551487"/>
            <a:ext cx="4683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1294432" name="Text Box 96"/>
          <p:cNvSpPr txBox="1">
            <a:spLocks noChangeArrowheads="1"/>
          </p:cNvSpPr>
          <p:nvPr/>
        </p:nvSpPr>
        <p:spPr bwMode="auto">
          <a:xfrm>
            <a:off x="9848851" y="5580063"/>
            <a:ext cx="505267" cy="385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charset="0"/>
              <a:buNone/>
            </a:pPr>
            <a:r>
              <a:rPr lang="en-US" dirty="0">
                <a:latin typeface="Arial" charset="0"/>
              </a:rPr>
              <a:t>out</a:t>
            </a:r>
          </a:p>
        </p:txBody>
      </p:sp>
      <p:sp>
        <p:nvSpPr>
          <p:cNvPr id="1294433" name="AutoShape 97"/>
          <p:cNvSpPr>
            <a:spLocks noChangeArrowheads="1"/>
          </p:cNvSpPr>
          <p:nvPr/>
        </p:nvSpPr>
        <p:spPr bwMode="auto">
          <a:xfrm>
            <a:off x="6494463" y="6196687"/>
            <a:ext cx="838200" cy="519351"/>
          </a:xfrm>
          <a:prstGeom prst="flowChartDelay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1294434" name="Line 98"/>
          <p:cNvSpPr>
            <a:spLocks noChangeShapeType="1"/>
          </p:cNvSpPr>
          <p:nvPr/>
        </p:nvSpPr>
        <p:spPr bwMode="auto">
          <a:xfrm flipH="1">
            <a:off x="6189663" y="6265862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1294435" name="Line 99"/>
          <p:cNvSpPr>
            <a:spLocks noChangeShapeType="1"/>
          </p:cNvSpPr>
          <p:nvPr/>
        </p:nvSpPr>
        <p:spPr bwMode="auto">
          <a:xfrm flipH="1">
            <a:off x="6189663" y="6646862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1294436" name="Text Box 100"/>
          <p:cNvSpPr txBox="1">
            <a:spLocks noChangeArrowheads="1"/>
          </p:cNvSpPr>
          <p:nvPr/>
        </p:nvSpPr>
        <p:spPr bwMode="auto">
          <a:xfrm>
            <a:off x="5808663" y="6342063"/>
            <a:ext cx="312906" cy="385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charset="0"/>
              <a:buNone/>
            </a:pPr>
            <a:r>
              <a:rPr lang="en-US" dirty="0">
                <a:latin typeface="Arial" charset="0"/>
              </a:rPr>
              <a:t>b</a:t>
            </a:r>
          </a:p>
        </p:txBody>
      </p:sp>
      <p:sp>
        <p:nvSpPr>
          <p:cNvPr id="1294437" name="Line 101"/>
          <p:cNvSpPr>
            <a:spLocks noChangeShapeType="1"/>
          </p:cNvSpPr>
          <p:nvPr/>
        </p:nvSpPr>
        <p:spPr bwMode="auto">
          <a:xfrm flipH="1" flipV="1">
            <a:off x="7332664" y="6418262"/>
            <a:ext cx="1431925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1294438" name="Text Box 102"/>
          <p:cNvSpPr txBox="1">
            <a:spLocks noChangeArrowheads="1"/>
          </p:cNvSpPr>
          <p:nvPr/>
        </p:nvSpPr>
        <p:spPr bwMode="auto">
          <a:xfrm>
            <a:off x="5808663" y="5046663"/>
            <a:ext cx="312906" cy="385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charset="0"/>
              <a:buNone/>
            </a:pPr>
            <a:r>
              <a:rPr lang="en-US" dirty="0">
                <a:latin typeface="Arial" charset="0"/>
              </a:rPr>
              <a:t>a</a:t>
            </a:r>
          </a:p>
        </p:txBody>
      </p:sp>
      <p:sp>
        <p:nvSpPr>
          <p:cNvPr id="1294439" name="Line 103"/>
          <p:cNvSpPr>
            <a:spLocks noChangeShapeType="1"/>
          </p:cNvSpPr>
          <p:nvPr/>
        </p:nvSpPr>
        <p:spPr bwMode="auto">
          <a:xfrm>
            <a:off x="6189663" y="5732462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1294440" name="Line 104"/>
          <p:cNvSpPr>
            <a:spLocks noChangeShapeType="1"/>
          </p:cNvSpPr>
          <p:nvPr/>
        </p:nvSpPr>
        <p:spPr bwMode="auto">
          <a:xfrm>
            <a:off x="5961063" y="5980112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grpSp>
        <p:nvGrpSpPr>
          <p:cNvPr id="1294441" name="Group 105"/>
          <p:cNvGrpSpPr>
            <a:grpSpLocks/>
          </p:cNvGrpSpPr>
          <p:nvPr/>
        </p:nvGrpSpPr>
        <p:grpSpPr bwMode="auto">
          <a:xfrm>
            <a:off x="6189663" y="5568955"/>
            <a:ext cx="1295400" cy="366713"/>
            <a:chOff x="3654" y="1733"/>
            <a:chExt cx="934" cy="231"/>
          </a:xfrm>
        </p:grpSpPr>
        <p:sp>
          <p:nvSpPr>
            <p:cNvPr id="1294442" name="AutoShape 106"/>
            <p:cNvSpPr>
              <a:spLocks noChangeArrowheads="1"/>
            </p:cNvSpPr>
            <p:nvPr/>
          </p:nvSpPr>
          <p:spPr bwMode="auto">
            <a:xfrm rot="5400000">
              <a:off x="4012" y="1584"/>
              <a:ext cx="231" cy="529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1294443" name="Oval 107"/>
            <p:cNvSpPr>
              <a:spLocks noChangeArrowheads="1"/>
            </p:cNvSpPr>
            <p:nvPr/>
          </p:nvSpPr>
          <p:spPr bwMode="auto">
            <a:xfrm>
              <a:off x="4392" y="1821"/>
              <a:ext cx="50" cy="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1294444" name="Line 108"/>
            <p:cNvSpPr>
              <a:spLocks noChangeShapeType="1"/>
            </p:cNvSpPr>
            <p:nvPr/>
          </p:nvSpPr>
          <p:spPr bwMode="auto">
            <a:xfrm flipH="1">
              <a:off x="3654" y="1847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1294445" name="Line 109"/>
            <p:cNvSpPr>
              <a:spLocks noChangeShapeType="1"/>
            </p:cNvSpPr>
            <p:nvPr/>
          </p:nvSpPr>
          <p:spPr bwMode="auto">
            <a:xfrm flipH="1" flipV="1">
              <a:off x="4422" y="1847"/>
              <a:ext cx="166" cy="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FFFFFF"/>
                </a:solidFill>
                <a:latin typeface="Times New Roman" charset="0"/>
              </a:endParaRPr>
            </a:p>
          </p:txBody>
        </p:sp>
      </p:grpSp>
      <p:sp>
        <p:nvSpPr>
          <p:cNvPr id="1294446" name="Line 110"/>
          <p:cNvSpPr>
            <a:spLocks noChangeShapeType="1"/>
          </p:cNvSpPr>
          <p:nvPr/>
        </p:nvSpPr>
        <p:spPr bwMode="auto">
          <a:xfrm>
            <a:off x="8780463" y="5532437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1294447" name="Line 111"/>
          <p:cNvSpPr>
            <a:spLocks noChangeShapeType="1"/>
          </p:cNvSpPr>
          <p:nvPr/>
        </p:nvSpPr>
        <p:spPr bwMode="auto">
          <a:xfrm>
            <a:off x="8789988" y="6354763"/>
            <a:ext cx="0" cy="920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grpSp>
        <p:nvGrpSpPr>
          <p:cNvPr id="1294448" name="Group 112"/>
          <p:cNvGrpSpPr>
            <a:grpSpLocks/>
          </p:cNvGrpSpPr>
          <p:nvPr/>
        </p:nvGrpSpPr>
        <p:grpSpPr bwMode="auto">
          <a:xfrm>
            <a:off x="8767763" y="5842004"/>
            <a:ext cx="1295400" cy="598488"/>
            <a:chOff x="4685" y="3103"/>
            <a:chExt cx="816" cy="377"/>
          </a:xfrm>
        </p:grpSpPr>
        <p:sp>
          <p:nvSpPr>
            <p:cNvPr id="1294449" name="AutoShape 113"/>
            <p:cNvSpPr>
              <a:spLocks noChangeArrowheads="1"/>
            </p:cNvSpPr>
            <p:nvPr/>
          </p:nvSpPr>
          <p:spPr bwMode="auto">
            <a:xfrm flipH="1">
              <a:off x="4732" y="3103"/>
              <a:ext cx="588" cy="377"/>
            </a:xfrm>
            <a:prstGeom prst="moon">
              <a:avLst>
                <a:gd name="adj" fmla="val 7169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1294450" name="Line 114"/>
            <p:cNvSpPr>
              <a:spLocks noChangeShapeType="1"/>
            </p:cNvSpPr>
            <p:nvPr/>
          </p:nvSpPr>
          <p:spPr bwMode="auto">
            <a:xfrm flipH="1">
              <a:off x="4685" y="3190"/>
              <a:ext cx="1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1294451" name="Line 115"/>
            <p:cNvSpPr>
              <a:spLocks noChangeShapeType="1"/>
            </p:cNvSpPr>
            <p:nvPr/>
          </p:nvSpPr>
          <p:spPr bwMode="auto">
            <a:xfrm flipH="1">
              <a:off x="4685" y="3410"/>
              <a:ext cx="1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1294452" name="Line 116"/>
            <p:cNvSpPr>
              <a:spLocks noChangeShapeType="1"/>
            </p:cNvSpPr>
            <p:nvPr/>
          </p:nvSpPr>
          <p:spPr bwMode="auto">
            <a:xfrm flipH="1">
              <a:off x="5325" y="3295"/>
              <a:ext cx="1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>
                <a:solidFill>
                  <a:srgbClr val="FFFFFF"/>
                </a:solidFill>
                <a:latin typeface="Times New Roman" charset="0"/>
              </a:endParaRPr>
            </a:p>
          </p:txBody>
        </p:sp>
      </p:grpSp>
      <p:sp>
        <p:nvSpPr>
          <p:cNvPr id="51" name="Line 83"/>
          <p:cNvSpPr>
            <a:spLocks noChangeShapeType="1"/>
          </p:cNvSpPr>
          <p:nvPr/>
        </p:nvSpPr>
        <p:spPr bwMode="auto">
          <a:xfrm flipH="1" flipV="1">
            <a:off x="6705600" y="31242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2" name="Text Box 84"/>
          <p:cNvSpPr txBox="1">
            <a:spLocks noChangeArrowheads="1"/>
          </p:cNvSpPr>
          <p:nvPr/>
        </p:nvSpPr>
        <p:spPr bwMode="auto">
          <a:xfrm>
            <a:off x="7086601" y="3048000"/>
            <a:ext cx="19143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00     01     11     10</a:t>
            </a:r>
          </a:p>
        </p:txBody>
      </p:sp>
      <p:sp>
        <p:nvSpPr>
          <p:cNvPr id="53" name="Text Box 85"/>
          <p:cNvSpPr txBox="1">
            <a:spLocks noChangeArrowheads="1"/>
          </p:cNvSpPr>
          <p:nvPr/>
        </p:nvSpPr>
        <p:spPr bwMode="auto">
          <a:xfrm>
            <a:off x="6681788" y="3497263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4" name="Text Box 86"/>
          <p:cNvSpPr txBox="1">
            <a:spLocks noChangeArrowheads="1"/>
          </p:cNvSpPr>
          <p:nvPr/>
        </p:nvSpPr>
        <p:spPr bwMode="auto">
          <a:xfrm>
            <a:off x="6705600" y="40386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5" name="Text Box 87"/>
          <p:cNvSpPr txBox="1">
            <a:spLocks noChangeArrowheads="1"/>
          </p:cNvSpPr>
          <p:nvPr/>
        </p:nvSpPr>
        <p:spPr bwMode="auto">
          <a:xfrm>
            <a:off x="6469063" y="2971800"/>
            <a:ext cx="3064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56" name="Text Box 88"/>
          <p:cNvSpPr txBox="1">
            <a:spLocks noChangeArrowheads="1"/>
          </p:cNvSpPr>
          <p:nvPr/>
        </p:nvSpPr>
        <p:spPr bwMode="auto">
          <a:xfrm>
            <a:off x="6705600" y="2819400"/>
            <a:ext cx="4171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ab</a:t>
            </a:r>
          </a:p>
        </p:txBody>
      </p:sp>
      <p:graphicFrame>
        <p:nvGraphicFramePr>
          <p:cNvPr id="62" name="Group 66"/>
          <p:cNvGraphicFramePr>
            <a:graphicFrameLocks noGrp="1"/>
          </p:cNvGraphicFramePr>
          <p:nvPr>
            <p:extLst/>
          </p:nvPr>
        </p:nvGraphicFramePr>
        <p:xfrm>
          <a:off x="7086600" y="3505200"/>
          <a:ext cx="2057400" cy="1066800"/>
        </p:xfrm>
        <a:graphic>
          <a:graphicData uri="http://schemas.openxmlformats.org/drawingml/2006/table">
            <a:tbl>
              <a:tblPr/>
              <a:tblGrid>
                <a:gridCol w="514350"/>
                <a:gridCol w="514350"/>
                <a:gridCol w="514350"/>
                <a:gridCol w="51435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" name="AutoShape 89"/>
          <p:cNvSpPr>
            <a:spLocks noChangeArrowheads="1"/>
          </p:cNvSpPr>
          <p:nvPr/>
        </p:nvSpPr>
        <p:spPr bwMode="auto">
          <a:xfrm>
            <a:off x="7620000" y="4100990"/>
            <a:ext cx="838200" cy="408623"/>
          </a:xfrm>
          <a:prstGeom prst="roundRect">
            <a:avLst>
              <a:gd name="adj" fmla="val 16667"/>
            </a:avLst>
          </a:prstGeom>
          <a:solidFill>
            <a:srgbClr val="99CCFF">
              <a:alpha val="45000"/>
            </a:srgbClr>
          </a:solidFill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4" name="AutoShape 90"/>
          <p:cNvSpPr>
            <a:spLocks noChangeArrowheads="1"/>
          </p:cNvSpPr>
          <p:nvPr/>
        </p:nvSpPr>
        <p:spPr bwMode="auto">
          <a:xfrm>
            <a:off x="8153400" y="3567590"/>
            <a:ext cx="838200" cy="408623"/>
          </a:xfrm>
          <a:prstGeom prst="roundRect">
            <a:avLst>
              <a:gd name="adj" fmla="val 16667"/>
            </a:avLst>
          </a:prstGeom>
          <a:solidFill>
            <a:srgbClr val="99CCFF">
              <a:alpha val="45000"/>
            </a:srgbClr>
          </a:solidFill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66" name="Group 3"/>
          <p:cNvGraphicFramePr>
            <a:graphicFrameLocks/>
          </p:cNvGraphicFramePr>
          <p:nvPr>
            <p:extLst/>
          </p:nvPr>
        </p:nvGraphicFramePr>
        <p:xfrm>
          <a:off x="2514600" y="3352800"/>
          <a:ext cx="2362200" cy="3017520"/>
        </p:xfrm>
        <a:graphic>
          <a:graphicData uri="http://schemas.openxmlformats.org/drawingml/2006/table">
            <a:tbl>
              <a:tblPr/>
              <a:tblGrid>
                <a:gridCol w="328613"/>
                <a:gridCol w="393700"/>
                <a:gridCol w="458787"/>
                <a:gridCol w="1181100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8" name="Group 56"/>
          <p:cNvGrpSpPr>
            <a:grpSpLocks/>
          </p:cNvGrpSpPr>
          <p:nvPr/>
        </p:nvGrpSpPr>
        <p:grpSpPr bwMode="auto">
          <a:xfrm>
            <a:off x="1987776" y="1305723"/>
            <a:ext cx="2313094" cy="1621141"/>
            <a:chOff x="73" y="1148"/>
            <a:chExt cx="1751" cy="1574"/>
          </a:xfrm>
        </p:grpSpPr>
        <p:sp>
          <p:nvSpPr>
            <p:cNvPr id="49" name="Rectangle 57"/>
            <p:cNvSpPr>
              <a:spLocks noChangeArrowheads="1"/>
            </p:cNvSpPr>
            <p:nvPr/>
          </p:nvSpPr>
          <p:spPr bwMode="auto">
            <a:xfrm>
              <a:off x="598" y="1164"/>
              <a:ext cx="1055" cy="99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50" name="Line 58"/>
            <p:cNvSpPr>
              <a:spLocks noChangeShapeType="1"/>
            </p:cNvSpPr>
            <p:nvPr/>
          </p:nvSpPr>
          <p:spPr bwMode="auto">
            <a:xfrm flipH="1">
              <a:off x="384" y="13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57" name="Line 59"/>
            <p:cNvSpPr>
              <a:spLocks noChangeShapeType="1"/>
            </p:cNvSpPr>
            <p:nvPr/>
          </p:nvSpPr>
          <p:spPr bwMode="auto">
            <a:xfrm flipH="1">
              <a:off x="392" y="1920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58" name="Line 60"/>
            <p:cNvSpPr>
              <a:spLocks noChangeShapeType="1"/>
            </p:cNvSpPr>
            <p:nvPr/>
          </p:nvSpPr>
          <p:spPr bwMode="auto">
            <a:xfrm flipH="1">
              <a:off x="1632" y="163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59" name="Line 61"/>
            <p:cNvSpPr>
              <a:spLocks noChangeShapeType="1"/>
            </p:cNvSpPr>
            <p:nvPr/>
          </p:nvSpPr>
          <p:spPr bwMode="auto">
            <a:xfrm flipH="1" flipV="1">
              <a:off x="1056" y="2160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60" name="Text Box 62"/>
            <p:cNvSpPr txBox="1">
              <a:spLocks noChangeArrowheads="1"/>
            </p:cNvSpPr>
            <p:nvPr/>
          </p:nvSpPr>
          <p:spPr bwMode="auto">
            <a:xfrm>
              <a:off x="73" y="1148"/>
              <a:ext cx="237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16000"/>
                </a:lnSpc>
                <a:buClr>
                  <a:srgbClr val="40458C"/>
                </a:buClr>
                <a:buSzPct val="100000"/>
                <a:buFont typeface="Times New Roman" charset="0"/>
                <a:buNone/>
              </a:pPr>
              <a:r>
                <a:rPr lang="en-US" dirty="0">
                  <a:latin typeface="Arial" charset="0"/>
                </a:rPr>
                <a:t>a</a:t>
              </a:r>
            </a:p>
          </p:txBody>
        </p:sp>
        <p:sp>
          <p:nvSpPr>
            <p:cNvPr id="65" name="Text Box 63"/>
            <p:cNvSpPr txBox="1">
              <a:spLocks noChangeArrowheads="1"/>
            </p:cNvSpPr>
            <p:nvPr/>
          </p:nvSpPr>
          <p:spPr bwMode="auto">
            <a:xfrm>
              <a:off x="170" y="1723"/>
              <a:ext cx="237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16000"/>
                </a:lnSpc>
                <a:buClr>
                  <a:srgbClr val="40458C"/>
                </a:buClr>
                <a:buSzPct val="100000"/>
                <a:buFont typeface="Times New Roman" charset="0"/>
                <a:buNone/>
              </a:pPr>
              <a:r>
                <a:rPr lang="en-US" dirty="0">
                  <a:latin typeface="Arial" charset="0"/>
                </a:rPr>
                <a:t>b</a:t>
              </a:r>
            </a:p>
          </p:txBody>
        </p:sp>
        <p:sp>
          <p:nvSpPr>
            <p:cNvPr id="76" name="Text Box 64"/>
            <p:cNvSpPr txBox="1">
              <a:spLocks noChangeArrowheads="1"/>
            </p:cNvSpPr>
            <p:nvPr/>
          </p:nvSpPr>
          <p:spPr bwMode="auto">
            <a:xfrm>
              <a:off x="891" y="2347"/>
              <a:ext cx="237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16000"/>
                </a:lnSpc>
                <a:buClr>
                  <a:srgbClr val="40458C"/>
                </a:buClr>
                <a:buSzPct val="100000"/>
                <a:buFont typeface="Times New Roman" charset="0"/>
                <a:buNone/>
              </a:pPr>
              <a:r>
                <a:rPr lang="en-US" dirty="0">
                  <a:latin typeface="Arial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923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4428" grpId="0" animBg="1"/>
      <p:bldP spid="1294429" grpId="0" animBg="1"/>
      <p:bldP spid="1294430" grpId="0"/>
      <p:bldP spid="1294431" grpId="0" animBg="1"/>
      <p:bldP spid="1294432" grpId="0"/>
      <p:bldP spid="1294433" grpId="0" animBg="1"/>
      <p:bldP spid="1294434" grpId="0" animBg="1"/>
      <p:bldP spid="1294435" grpId="0" animBg="1"/>
      <p:bldP spid="1294436" grpId="0"/>
      <p:bldP spid="1294437" grpId="0" animBg="1"/>
      <p:bldP spid="1294438" grpId="0"/>
      <p:bldP spid="1294439" grpId="0" animBg="1"/>
      <p:bldP spid="1294440" grpId="0" animBg="1"/>
      <p:bldP spid="1294446" grpId="0" animBg="1"/>
      <p:bldP spid="1294447" grpId="0" animBg="1"/>
      <p:bldP spid="63" grpId="0" animBg="1"/>
      <p:bldP spid="6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Takeaway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8620" y="1690688"/>
            <a:ext cx="9144000" cy="5638800"/>
          </a:xfrm>
        </p:spPr>
        <p:txBody>
          <a:bodyPr/>
          <a:lstStyle/>
          <a:p>
            <a:r>
              <a:rPr lang="en-US" dirty="0" smtClean="0"/>
              <a:t>Binary (two symbols: true and false) is the basis of Logic Design</a:t>
            </a:r>
          </a:p>
          <a:p>
            <a:endParaRPr lang="en-US" dirty="0"/>
          </a:p>
          <a:p>
            <a:r>
              <a:rPr lang="en-US" dirty="0" smtClean="0"/>
              <a:t>More than one Logic Circuit can implement same Logic function.  Use Algebra (Identities) or Truth Tables to show equivalence.</a:t>
            </a:r>
          </a:p>
          <a:p>
            <a:endParaRPr lang="en-US" dirty="0"/>
          </a:p>
          <a:p>
            <a:r>
              <a:rPr lang="en-US" dirty="0" smtClean="0"/>
              <a:t>Any logic function can be implemented as “sum of products”.  </a:t>
            </a:r>
            <a:r>
              <a:rPr lang="en-US" dirty="0" err="1" smtClean="0"/>
              <a:t>Karnaugh</a:t>
            </a:r>
            <a:r>
              <a:rPr lang="en-US" dirty="0" smtClean="0"/>
              <a:t> Maps minimize number of gates.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49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007" y="62764"/>
            <a:ext cx="9029700" cy="773577"/>
          </a:xfrm>
        </p:spPr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0228" y="836341"/>
            <a:ext cx="8686800" cy="6324600"/>
          </a:xfrm>
        </p:spPr>
        <p:txBody>
          <a:bodyPr>
            <a:normAutofit/>
          </a:bodyPr>
          <a:lstStyle/>
          <a:p>
            <a:r>
              <a:rPr lang="en-US" dirty="0"/>
              <a:t>From Transistors to Gates to Logic </a:t>
            </a:r>
            <a:r>
              <a:rPr lang="en-US" dirty="0" smtClean="0"/>
              <a:t>Circuits</a:t>
            </a:r>
            <a:endParaRPr lang="en-US" dirty="0"/>
          </a:p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Logic Gates</a:t>
            </a:r>
          </a:p>
          <a:p>
            <a:pPr lvl="1"/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From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transistors</a:t>
            </a:r>
          </a:p>
          <a:p>
            <a:pPr lvl="1"/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Truth Tables</a:t>
            </a:r>
          </a:p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Logic  Circuits</a:t>
            </a:r>
          </a:p>
          <a:p>
            <a:pPr lvl="1"/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Identity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Laws</a:t>
            </a:r>
          </a:p>
          <a:p>
            <a:pPr lvl="1"/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From Truth Tables to Circuits (Sum of Products)</a:t>
            </a:r>
          </a:p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Logic Circuit Minimization</a:t>
            </a:r>
          </a:p>
          <a:p>
            <a:pPr lvl="1"/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Algebraic Manipulations</a:t>
            </a:r>
          </a:p>
          <a:p>
            <a:pPr lvl="1"/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Truth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Tables (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</a:rPr>
              <a:t>Karnaugh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 Maps) </a:t>
            </a:r>
          </a:p>
          <a:p>
            <a:r>
              <a:rPr lang="en-US" dirty="0" err="1" smtClean="0"/>
              <a:t>Desing</a:t>
            </a:r>
            <a:r>
              <a:rPr lang="en-US" dirty="0" smtClean="0"/>
              <a:t> Adder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86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" name="Group 53"/>
          <p:cNvGraphicFramePr>
            <a:graphicFrameLocks/>
          </p:cNvGraphicFramePr>
          <p:nvPr>
            <p:extLst/>
          </p:nvPr>
        </p:nvGraphicFramePr>
        <p:xfrm>
          <a:off x="7467600" y="4724400"/>
          <a:ext cx="1905000" cy="16764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85800"/>
              </a:tblGrid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Light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OFF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OFF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2" name="Group 53"/>
          <p:cNvGraphicFramePr>
            <a:graphicFrameLocks/>
          </p:cNvGraphicFramePr>
          <p:nvPr>
            <p:extLst/>
          </p:nvPr>
        </p:nvGraphicFramePr>
        <p:xfrm>
          <a:off x="7467600" y="4724400"/>
          <a:ext cx="1905000" cy="16764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85800"/>
              </a:tblGrid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Light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OFF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OFF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OFF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1" name="Group 53"/>
          <p:cNvGraphicFramePr>
            <a:graphicFrameLocks/>
          </p:cNvGraphicFramePr>
          <p:nvPr>
            <p:extLst/>
          </p:nvPr>
        </p:nvGraphicFramePr>
        <p:xfrm>
          <a:off x="7467600" y="4724400"/>
          <a:ext cx="1905000" cy="16764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85800"/>
              </a:tblGrid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Light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OFF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OFF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OFF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OFF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0" name="Group 53"/>
          <p:cNvGraphicFramePr>
            <a:graphicFrameLocks/>
          </p:cNvGraphicFramePr>
          <p:nvPr>
            <p:extLst/>
          </p:nvPr>
        </p:nvGraphicFramePr>
        <p:xfrm>
          <a:off x="7467600" y="4724400"/>
          <a:ext cx="1905000" cy="16764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85800"/>
              </a:tblGrid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Light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OFF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OFF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OFF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OFF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9" name="Group 53"/>
          <p:cNvGraphicFramePr>
            <a:graphicFrameLocks/>
          </p:cNvGraphicFramePr>
          <p:nvPr>
            <p:extLst/>
          </p:nvPr>
        </p:nvGraphicFramePr>
        <p:xfrm>
          <a:off x="7467600" y="2057400"/>
          <a:ext cx="1905000" cy="16764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85800"/>
              </a:tblGrid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Light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OFF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OFF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8" name="Group 53"/>
          <p:cNvGraphicFramePr>
            <a:graphicFrameLocks/>
          </p:cNvGraphicFramePr>
          <p:nvPr>
            <p:extLst/>
          </p:nvPr>
        </p:nvGraphicFramePr>
        <p:xfrm>
          <a:off x="7467600" y="2057400"/>
          <a:ext cx="1905000" cy="16764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85800"/>
              </a:tblGrid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Light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OFF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OFF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OFF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6" name="Group 53"/>
          <p:cNvGraphicFramePr>
            <a:graphicFrameLocks/>
          </p:cNvGraphicFramePr>
          <p:nvPr>
            <p:extLst/>
          </p:nvPr>
        </p:nvGraphicFramePr>
        <p:xfrm>
          <a:off x="7467600" y="2057400"/>
          <a:ext cx="1905000" cy="16764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85800"/>
              </a:tblGrid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Light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OFF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OFF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OFF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OFF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4" name="Group 53"/>
          <p:cNvGraphicFramePr>
            <a:graphicFrameLocks/>
          </p:cNvGraphicFramePr>
          <p:nvPr>
            <p:extLst/>
          </p:nvPr>
        </p:nvGraphicFramePr>
        <p:xfrm>
          <a:off x="7467600" y="4724400"/>
          <a:ext cx="1905000" cy="16764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85800"/>
              </a:tblGrid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Light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3" name="Group 53"/>
          <p:cNvGraphicFramePr>
            <a:graphicFrameLocks/>
          </p:cNvGraphicFramePr>
          <p:nvPr>
            <p:extLst/>
          </p:nvPr>
        </p:nvGraphicFramePr>
        <p:xfrm>
          <a:off x="7467600" y="2057400"/>
          <a:ext cx="1905000" cy="16764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85800"/>
              </a:tblGrid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Light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12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533400"/>
          </a:xfrm>
        </p:spPr>
        <p:txBody>
          <a:bodyPr>
            <a:noAutofit/>
          </a:bodyPr>
          <a:lstStyle/>
          <a:p>
            <a:r>
              <a:rPr lang="en-US" sz="3800" dirty="0"/>
              <a:t>Basic Building Blocks: Switches to Logic Gates</a:t>
            </a:r>
          </a:p>
        </p:txBody>
      </p:sp>
      <p:sp>
        <p:nvSpPr>
          <p:cNvPr id="1212421" name="Line 5"/>
          <p:cNvSpPr>
            <a:spLocks noChangeShapeType="1"/>
          </p:cNvSpPr>
          <p:nvPr/>
        </p:nvSpPr>
        <p:spPr bwMode="auto">
          <a:xfrm>
            <a:off x="2286000" y="3362325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2422" name="Oval 6"/>
          <p:cNvSpPr>
            <a:spLocks noChangeArrowheads="1"/>
          </p:cNvSpPr>
          <p:nvPr/>
        </p:nvSpPr>
        <p:spPr bwMode="auto">
          <a:xfrm>
            <a:off x="3048000" y="317341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2423" name="Line 7"/>
          <p:cNvSpPr>
            <a:spLocks noChangeShapeType="1"/>
          </p:cNvSpPr>
          <p:nvPr/>
        </p:nvSpPr>
        <p:spPr bwMode="auto">
          <a:xfrm>
            <a:off x="4572000" y="3362325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2424" name="Oval 8"/>
          <p:cNvSpPr>
            <a:spLocks noChangeArrowheads="1"/>
          </p:cNvSpPr>
          <p:nvPr/>
        </p:nvSpPr>
        <p:spPr bwMode="auto">
          <a:xfrm>
            <a:off x="4191000" y="317341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2425" name="Line 9"/>
          <p:cNvSpPr>
            <a:spLocks noChangeShapeType="1"/>
          </p:cNvSpPr>
          <p:nvPr/>
        </p:nvSpPr>
        <p:spPr bwMode="auto">
          <a:xfrm flipV="1">
            <a:off x="3438525" y="2743200"/>
            <a:ext cx="9144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2427" name="Line 11"/>
          <p:cNvSpPr>
            <a:spLocks noChangeShapeType="1"/>
          </p:cNvSpPr>
          <p:nvPr/>
        </p:nvSpPr>
        <p:spPr bwMode="auto">
          <a:xfrm>
            <a:off x="2286000" y="2219325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2428" name="Oval 12"/>
          <p:cNvSpPr>
            <a:spLocks noChangeArrowheads="1"/>
          </p:cNvSpPr>
          <p:nvPr/>
        </p:nvSpPr>
        <p:spPr bwMode="auto">
          <a:xfrm>
            <a:off x="3048000" y="203041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2429" name="Line 13"/>
          <p:cNvSpPr>
            <a:spLocks noChangeShapeType="1"/>
          </p:cNvSpPr>
          <p:nvPr/>
        </p:nvSpPr>
        <p:spPr bwMode="auto">
          <a:xfrm>
            <a:off x="4572000" y="2219325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2430" name="Oval 14"/>
          <p:cNvSpPr>
            <a:spLocks noChangeArrowheads="1"/>
          </p:cNvSpPr>
          <p:nvPr/>
        </p:nvSpPr>
        <p:spPr bwMode="auto">
          <a:xfrm>
            <a:off x="4191000" y="203041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2431" name="Line 15"/>
          <p:cNvSpPr>
            <a:spLocks noChangeShapeType="1"/>
          </p:cNvSpPr>
          <p:nvPr/>
        </p:nvSpPr>
        <p:spPr bwMode="auto">
          <a:xfrm flipV="1">
            <a:off x="3438525" y="1600200"/>
            <a:ext cx="9144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2433" name="Line 17"/>
          <p:cNvSpPr>
            <a:spLocks noChangeShapeType="1"/>
          </p:cNvSpPr>
          <p:nvPr/>
        </p:nvSpPr>
        <p:spPr bwMode="auto">
          <a:xfrm>
            <a:off x="2057400" y="6105525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2434" name="Oval 18"/>
          <p:cNvSpPr>
            <a:spLocks noChangeArrowheads="1"/>
          </p:cNvSpPr>
          <p:nvPr/>
        </p:nvSpPr>
        <p:spPr bwMode="auto">
          <a:xfrm>
            <a:off x="2819400" y="591661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2435" name="Line 19"/>
          <p:cNvSpPr>
            <a:spLocks noChangeShapeType="1"/>
          </p:cNvSpPr>
          <p:nvPr/>
        </p:nvSpPr>
        <p:spPr bwMode="auto">
          <a:xfrm>
            <a:off x="4343400" y="6105525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2436" name="Oval 20"/>
          <p:cNvSpPr>
            <a:spLocks noChangeArrowheads="1"/>
          </p:cNvSpPr>
          <p:nvPr/>
        </p:nvSpPr>
        <p:spPr bwMode="auto">
          <a:xfrm>
            <a:off x="3962400" y="591661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2437" name="Line 21"/>
          <p:cNvSpPr>
            <a:spLocks noChangeShapeType="1"/>
          </p:cNvSpPr>
          <p:nvPr/>
        </p:nvSpPr>
        <p:spPr bwMode="auto">
          <a:xfrm flipV="1">
            <a:off x="3209925" y="5486400"/>
            <a:ext cx="9144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2439" name="Line 23"/>
          <p:cNvSpPr>
            <a:spLocks noChangeShapeType="1"/>
          </p:cNvSpPr>
          <p:nvPr/>
        </p:nvSpPr>
        <p:spPr bwMode="auto">
          <a:xfrm>
            <a:off x="2057400" y="5038725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2440" name="Oval 24"/>
          <p:cNvSpPr>
            <a:spLocks noChangeArrowheads="1"/>
          </p:cNvSpPr>
          <p:nvPr/>
        </p:nvSpPr>
        <p:spPr bwMode="auto">
          <a:xfrm>
            <a:off x="2819400" y="484981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2441" name="Line 25"/>
          <p:cNvSpPr>
            <a:spLocks noChangeShapeType="1"/>
          </p:cNvSpPr>
          <p:nvPr/>
        </p:nvSpPr>
        <p:spPr bwMode="auto">
          <a:xfrm>
            <a:off x="4343400" y="5038725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2442" name="Oval 26"/>
          <p:cNvSpPr>
            <a:spLocks noChangeArrowheads="1"/>
          </p:cNvSpPr>
          <p:nvPr/>
        </p:nvSpPr>
        <p:spPr bwMode="auto">
          <a:xfrm>
            <a:off x="3962400" y="484981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2443" name="Line 27"/>
          <p:cNvSpPr>
            <a:spLocks noChangeShapeType="1"/>
          </p:cNvSpPr>
          <p:nvPr/>
        </p:nvSpPr>
        <p:spPr bwMode="auto">
          <a:xfrm flipV="1">
            <a:off x="3209925" y="4419600"/>
            <a:ext cx="9144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2444" name="Line 28"/>
          <p:cNvSpPr>
            <a:spLocks noChangeShapeType="1"/>
          </p:cNvSpPr>
          <p:nvPr/>
        </p:nvSpPr>
        <p:spPr bwMode="auto">
          <a:xfrm flipV="1">
            <a:off x="2286000" y="1828800"/>
            <a:ext cx="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2445" name="Text Box 29"/>
          <p:cNvSpPr txBox="1">
            <a:spLocks noChangeArrowheads="1"/>
          </p:cNvSpPr>
          <p:nvPr/>
        </p:nvSpPr>
        <p:spPr bwMode="auto">
          <a:xfrm>
            <a:off x="2133600" y="1295401"/>
            <a:ext cx="381000" cy="413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charset="0"/>
              <a:buNone/>
            </a:pPr>
            <a:r>
              <a:rPr lang="en-US" b="1"/>
              <a:t>+</a:t>
            </a:r>
          </a:p>
        </p:txBody>
      </p:sp>
      <p:sp>
        <p:nvSpPr>
          <p:cNvPr id="1212446" name="Litebulb"/>
          <p:cNvSpPr>
            <a:spLocks noEditPoints="1" noChangeArrowheads="1"/>
          </p:cNvSpPr>
          <p:nvPr/>
        </p:nvSpPr>
        <p:spPr bwMode="auto">
          <a:xfrm>
            <a:off x="5562600" y="1219201"/>
            <a:ext cx="1004888" cy="1471613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7782 h 21600"/>
              <a:gd name="T4" fmla="*/ 0 w 21600"/>
              <a:gd name="T5" fmla="*/ 7782 h 21600"/>
              <a:gd name="T6" fmla="*/ 10800 w 21600"/>
              <a:gd name="T7" fmla="*/ 21600 h 21600"/>
              <a:gd name="T8" fmla="*/ 3556 w 21600"/>
              <a:gd name="T9" fmla="*/ 2188 h 21600"/>
              <a:gd name="T10" fmla="*/ 18277 w 21600"/>
              <a:gd name="T11" fmla="*/ 9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12447" name="Line 31"/>
          <p:cNvSpPr>
            <a:spLocks noChangeShapeType="1"/>
          </p:cNvSpPr>
          <p:nvPr/>
        </p:nvSpPr>
        <p:spPr bwMode="auto">
          <a:xfrm>
            <a:off x="5334000" y="2209800"/>
            <a:ext cx="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2448" name="Line 32"/>
          <p:cNvSpPr>
            <a:spLocks noChangeShapeType="1"/>
          </p:cNvSpPr>
          <p:nvPr/>
        </p:nvSpPr>
        <p:spPr bwMode="auto">
          <a:xfrm>
            <a:off x="5334000" y="35814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2449" name="Line 33"/>
          <p:cNvSpPr>
            <a:spLocks noChangeShapeType="1"/>
          </p:cNvSpPr>
          <p:nvPr/>
        </p:nvSpPr>
        <p:spPr bwMode="auto">
          <a:xfrm flipV="1">
            <a:off x="6096000" y="27432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2450" name="Line 34"/>
          <p:cNvSpPr>
            <a:spLocks noChangeShapeType="1"/>
          </p:cNvSpPr>
          <p:nvPr/>
        </p:nvSpPr>
        <p:spPr bwMode="auto">
          <a:xfrm flipH="1" flipV="1">
            <a:off x="6248400" y="24384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2451" name="Text Box 35"/>
          <p:cNvSpPr txBox="1">
            <a:spLocks noChangeArrowheads="1"/>
          </p:cNvSpPr>
          <p:nvPr/>
        </p:nvSpPr>
        <p:spPr bwMode="auto">
          <a:xfrm>
            <a:off x="6477000" y="2133601"/>
            <a:ext cx="381000" cy="413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charset="0"/>
              <a:buNone/>
            </a:pPr>
            <a:r>
              <a:rPr lang="en-US" b="1"/>
              <a:t>-</a:t>
            </a:r>
          </a:p>
        </p:txBody>
      </p:sp>
      <p:sp>
        <p:nvSpPr>
          <p:cNvPr id="1212452" name="Line 36"/>
          <p:cNvSpPr>
            <a:spLocks noChangeShapeType="1"/>
          </p:cNvSpPr>
          <p:nvPr/>
        </p:nvSpPr>
        <p:spPr bwMode="auto">
          <a:xfrm>
            <a:off x="5105400" y="5029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2453" name="Line 37"/>
          <p:cNvSpPr>
            <a:spLocks noChangeShapeType="1"/>
          </p:cNvSpPr>
          <p:nvPr/>
        </p:nvSpPr>
        <p:spPr bwMode="auto">
          <a:xfrm>
            <a:off x="5105400" y="6105525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2454" name="Line 38"/>
          <p:cNvSpPr>
            <a:spLocks noChangeShapeType="1"/>
          </p:cNvSpPr>
          <p:nvPr/>
        </p:nvSpPr>
        <p:spPr bwMode="auto">
          <a:xfrm flipV="1">
            <a:off x="5867400" y="52578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2455" name="Line 39"/>
          <p:cNvSpPr>
            <a:spLocks noChangeShapeType="1"/>
          </p:cNvSpPr>
          <p:nvPr/>
        </p:nvSpPr>
        <p:spPr bwMode="auto">
          <a:xfrm flipH="1">
            <a:off x="2057400" y="5334000"/>
            <a:ext cx="3048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2456" name="Line 40"/>
          <p:cNvSpPr>
            <a:spLocks noChangeShapeType="1"/>
          </p:cNvSpPr>
          <p:nvPr/>
        </p:nvSpPr>
        <p:spPr bwMode="auto">
          <a:xfrm flipH="1" flipV="1">
            <a:off x="2057400" y="53340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2457" name="Litebulb"/>
          <p:cNvSpPr>
            <a:spLocks noEditPoints="1" noChangeArrowheads="1"/>
          </p:cNvSpPr>
          <p:nvPr/>
        </p:nvSpPr>
        <p:spPr bwMode="auto">
          <a:xfrm>
            <a:off x="5334000" y="3810001"/>
            <a:ext cx="1004888" cy="1471613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7782 h 21600"/>
              <a:gd name="T4" fmla="*/ 0 w 21600"/>
              <a:gd name="T5" fmla="*/ 7782 h 21600"/>
              <a:gd name="T6" fmla="*/ 10800 w 21600"/>
              <a:gd name="T7" fmla="*/ 21600 h 21600"/>
              <a:gd name="T8" fmla="*/ 3556 w 21600"/>
              <a:gd name="T9" fmla="*/ 2188 h 21600"/>
              <a:gd name="T10" fmla="*/ 18277 w 21600"/>
              <a:gd name="T11" fmla="*/ 9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12458" name="Line 42"/>
          <p:cNvSpPr>
            <a:spLocks noChangeShapeType="1"/>
          </p:cNvSpPr>
          <p:nvPr/>
        </p:nvSpPr>
        <p:spPr bwMode="auto">
          <a:xfrm flipH="1" flipV="1">
            <a:off x="6019800" y="50292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2459" name="Text Box 43"/>
          <p:cNvSpPr txBox="1">
            <a:spLocks noChangeArrowheads="1"/>
          </p:cNvSpPr>
          <p:nvPr/>
        </p:nvSpPr>
        <p:spPr bwMode="auto">
          <a:xfrm>
            <a:off x="6248400" y="4724401"/>
            <a:ext cx="381000" cy="413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charset="0"/>
              <a:buNone/>
            </a:pPr>
            <a:r>
              <a:rPr lang="en-US" b="1"/>
              <a:t>-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4600" y="1752600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514600" y="2905780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415056" y="4582180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427112" y="5648980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61" name="Line 15"/>
          <p:cNvSpPr>
            <a:spLocks noChangeShapeType="1"/>
          </p:cNvSpPr>
          <p:nvPr/>
        </p:nvSpPr>
        <p:spPr bwMode="auto">
          <a:xfrm flipV="1">
            <a:off x="3429000" y="22098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Line 15"/>
          <p:cNvSpPr>
            <a:spLocks noChangeShapeType="1"/>
          </p:cNvSpPr>
          <p:nvPr/>
        </p:nvSpPr>
        <p:spPr bwMode="auto">
          <a:xfrm flipV="1">
            <a:off x="3429000" y="33528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Line 15"/>
          <p:cNvSpPr>
            <a:spLocks noChangeShapeType="1"/>
          </p:cNvSpPr>
          <p:nvPr/>
        </p:nvSpPr>
        <p:spPr bwMode="auto">
          <a:xfrm flipV="1">
            <a:off x="3429000" y="2209800"/>
            <a:ext cx="762000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Line 15"/>
          <p:cNvSpPr>
            <a:spLocks noChangeShapeType="1"/>
          </p:cNvSpPr>
          <p:nvPr/>
        </p:nvSpPr>
        <p:spPr bwMode="auto">
          <a:xfrm flipV="1">
            <a:off x="3429000" y="3352800"/>
            <a:ext cx="762000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Line 27"/>
          <p:cNvSpPr>
            <a:spLocks noChangeShapeType="1"/>
          </p:cNvSpPr>
          <p:nvPr/>
        </p:nvSpPr>
        <p:spPr bwMode="auto">
          <a:xfrm flipV="1">
            <a:off x="3200400" y="50292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Line 27"/>
          <p:cNvSpPr>
            <a:spLocks noChangeShapeType="1"/>
          </p:cNvSpPr>
          <p:nvPr/>
        </p:nvSpPr>
        <p:spPr bwMode="auto">
          <a:xfrm flipV="1">
            <a:off x="3200400" y="60960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Line 27"/>
          <p:cNvSpPr>
            <a:spLocks noChangeShapeType="1"/>
          </p:cNvSpPr>
          <p:nvPr/>
        </p:nvSpPr>
        <p:spPr bwMode="auto">
          <a:xfrm flipV="1">
            <a:off x="3200400" y="5029200"/>
            <a:ext cx="762000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Line 27"/>
          <p:cNvSpPr>
            <a:spLocks noChangeShapeType="1"/>
          </p:cNvSpPr>
          <p:nvPr/>
        </p:nvSpPr>
        <p:spPr bwMode="auto">
          <a:xfrm flipV="1">
            <a:off x="3200400" y="6096000"/>
            <a:ext cx="762000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7" name="Group 53"/>
          <p:cNvGraphicFramePr>
            <a:graphicFrameLocks/>
          </p:cNvGraphicFramePr>
          <p:nvPr>
            <p:extLst/>
          </p:nvPr>
        </p:nvGraphicFramePr>
        <p:xfrm>
          <a:off x="7467600" y="2057400"/>
          <a:ext cx="1905000" cy="16764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85800"/>
              </a:tblGrid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Light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OFF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OFF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OFF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OFF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OFF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391401" y="1661081"/>
            <a:ext cx="1231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Truth Table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5029200" y="3521076"/>
            <a:ext cx="1600200" cy="1127124"/>
            <a:chOff x="3505200" y="3521076"/>
            <a:chExt cx="1600200" cy="1127124"/>
          </a:xfrm>
        </p:grpSpPr>
        <p:cxnSp>
          <p:nvCxnSpPr>
            <p:cNvPr id="75" name="Straight Connector 74"/>
            <p:cNvCxnSpPr/>
            <p:nvPr/>
          </p:nvCxnSpPr>
          <p:spPr>
            <a:xfrm flipV="1">
              <a:off x="4312444" y="3521076"/>
              <a:ext cx="0" cy="28892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4572000" y="3597276"/>
              <a:ext cx="242888" cy="28892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 flipV="1">
              <a:off x="3810000" y="3597276"/>
              <a:ext cx="228600" cy="273048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 flipV="1">
              <a:off x="3505200" y="3970338"/>
              <a:ext cx="304800" cy="144462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4800600" y="3870324"/>
              <a:ext cx="304800" cy="16827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3505200" y="4359276"/>
              <a:ext cx="304800" cy="18653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 flipV="1">
              <a:off x="4814888" y="4359276"/>
              <a:ext cx="290512" cy="28892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5257800" y="914400"/>
            <a:ext cx="1600200" cy="1127124"/>
            <a:chOff x="3505200" y="3521076"/>
            <a:chExt cx="1600200" cy="1127124"/>
          </a:xfrm>
        </p:grpSpPr>
        <p:cxnSp>
          <p:nvCxnSpPr>
            <p:cNvPr id="83" name="Straight Connector 82"/>
            <p:cNvCxnSpPr/>
            <p:nvPr/>
          </p:nvCxnSpPr>
          <p:spPr>
            <a:xfrm flipV="1">
              <a:off x="4312444" y="3521076"/>
              <a:ext cx="0" cy="28892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4572000" y="3597276"/>
              <a:ext cx="242888" cy="28892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 flipV="1">
              <a:off x="3810000" y="3597276"/>
              <a:ext cx="228600" cy="273048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 flipV="1">
              <a:off x="3505200" y="3970338"/>
              <a:ext cx="304800" cy="144462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4800600" y="3870324"/>
              <a:ext cx="304800" cy="16827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3505200" y="4359276"/>
              <a:ext cx="304800" cy="18653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 flipV="1">
              <a:off x="4814888" y="4359276"/>
              <a:ext cx="290512" cy="28892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Text Box 29"/>
          <p:cNvSpPr txBox="1">
            <a:spLocks noChangeArrowheads="1"/>
          </p:cNvSpPr>
          <p:nvPr/>
        </p:nvSpPr>
        <p:spPr bwMode="auto">
          <a:xfrm>
            <a:off x="1902502" y="4551335"/>
            <a:ext cx="381000" cy="413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charset="0"/>
              <a:buNone/>
            </a:pPr>
            <a:r>
              <a:rPr lang="en-US" b="1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94995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2425" grpId="0" animBg="1"/>
      <p:bldP spid="1212425" grpId="1" animBg="1"/>
      <p:bldP spid="1212425" grpId="2" animBg="1"/>
      <p:bldP spid="1212431" grpId="0" animBg="1"/>
      <p:bldP spid="1212437" grpId="0" animBg="1"/>
      <p:bldP spid="1212437" grpId="1" animBg="1"/>
      <p:bldP spid="1212437" grpId="2" animBg="1"/>
      <p:bldP spid="1212443" grpId="0" animBg="1"/>
      <p:bldP spid="63" grpId="0" animBg="1"/>
      <p:bldP spid="64" grpId="0" animBg="1"/>
      <p:bldP spid="64" grpId="1" animBg="1"/>
      <p:bldP spid="64" grpId="2" animBg="1"/>
      <p:bldP spid="59" grpId="0" animBg="1"/>
      <p:bldP spid="60" grpId="0" animBg="1"/>
      <p:bldP spid="60" grpId="1" animBg="1"/>
      <p:bldP spid="60" grpId="2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21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Binary Addition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1683169" y="1422918"/>
            <a:ext cx="8686800" cy="5638800"/>
          </a:xfrm>
        </p:spPr>
        <p:txBody>
          <a:bodyPr/>
          <a:lstStyle/>
          <a:p>
            <a:r>
              <a:rPr lang="en-US" dirty="0"/>
              <a:t>Binary addition requires</a:t>
            </a:r>
          </a:p>
          <a:p>
            <a:pPr lvl="1"/>
            <a:r>
              <a:rPr lang="en-US" dirty="0" smtClean="0"/>
              <a:t>Add </a:t>
            </a:r>
            <a:r>
              <a:rPr lang="en-US" dirty="0"/>
              <a:t>of </a:t>
            </a:r>
            <a:r>
              <a:rPr lang="en-US" b="1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two bits</a:t>
            </a:r>
            <a:r>
              <a:rPr lang="en-US" dirty="0"/>
              <a:t> PLUS </a:t>
            </a:r>
            <a:r>
              <a:rPr lang="en-US" b="1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carry-in</a:t>
            </a:r>
          </a:p>
          <a:p>
            <a:pPr lvl="1"/>
            <a:r>
              <a:rPr lang="en-US" dirty="0"/>
              <a:t>Also, </a:t>
            </a:r>
            <a:r>
              <a:rPr lang="en-US" b="1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carry-out</a:t>
            </a:r>
            <a:r>
              <a:rPr lang="en-US" dirty="0"/>
              <a:t> if necessary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01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20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5360190" y="226154"/>
            <a:ext cx="9029700" cy="376837"/>
          </a:xfrm>
        </p:spPr>
        <p:txBody>
          <a:bodyPr>
            <a:noAutofit/>
          </a:bodyPr>
          <a:lstStyle/>
          <a:p>
            <a:r>
              <a:rPr lang="en-US" dirty="0" smtClean="0"/>
              <a:t>1-bit  Adder</a:t>
            </a:r>
            <a:endParaRPr lang="en-US" dirty="0"/>
          </a:p>
        </p:txBody>
      </p:sp>
      <p:sp>
        <p:nvSpPr>
          <p:cNvPr id="1971243" name="Rectangle 4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648131" y="974663"/>
            <a:ext cx="4603750" cy="5667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noAutofit/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</a:pPr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/>
              </a:rPr>
              <a:t>Half Adder</a:t>
            </a:r>
          </a:p>
          <a:p>
            <a:pPr marL="342900" indent="-342900">
              <a:spcBef>
                <a:spcPct val="20000"/>
              </a:spcBef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</a:pPr>
            <a:r>
              <a:rPr lang="en-US" sz="2800" dirty="0">
                <a:latin typeface="Calibri"/>
              </a:rPr>
              <a:t>Adds </a:t>
            </a:r>
            <a:r>
              <a:rPr lang="en-US" sz="2800" dirty="0">
                <a:latin typeface="Calibri"/>
              </a:rPr>
              <a:t>two 1-bit </a:t>
            </a:r>
            <a:r>
              <a:rPr lang="en-US" sz="2800" dirty="0">
                <a:latin typeface="Calibri"/>
              </a:rPr>
              <a:t>numbers</a:t>
            </a:r>
          </a:p>
          <a:p>
            <a:pPr marL="342900" indent="-342900">
              <a:spcBef>
                <a:spcPct val="20000"/>
              </a:spcBef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</a:pPr>
            <a:r>
              <a:rPr lang="en-US" sz="2800" dirty="0">
                <a:latin typeface="Calibri"/>
              </a:rPr>
              <a:t>Computes 1-bit result and   1-bit carry</a:t>
            </a:r>
          </a:p>
          <a:p>
            <a:pPr marL="342900" indent="-342900">
              <a:spcBef>
                <a:spcPct val="20000"/>
              </a:spcBef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</a:pPr>
            <a:r>
              <a:rPr lang="en-US" sz="2800" dirty="0">
                <a:latin typeface="Calibri"/>
              </a:rPr>
              <a:t>No carry-in 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</a:pPr>
            <a:endParaRPr lang="en-US" sz="3200" dirty="0">
              <a:latin typeface="Calibri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600200" y="602991"/>
            <a:ext cx="2458616" cy="2984637"/>
            <a:chOff x="1600200" y="602991"/>
            <a:chExt cx="2458616" cy="2984637"/>
          </a:xfrm>
        </p:grpSpPr>
        <p:sp>
          <p:nvSpPr>
            <p:cNvPr id="14" name="Rectangle 3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743199" y="1606427"/>
              <a:ext cx="1315617" cy="9906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7" name="Line 6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3048000" y="1225427"/>
              <a:ext cx="0" cy="381000"/>
            </a:xfrm>
            <a:prstGeom prst="line">
              <a:avLst/>
            </a:prstGeom>
            <a:ln>
              <a:headEnd type="none" w="med" len="med"/>
              <a:tailEnd type="arrow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" name="Line 7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3733800" y="1225427"/>
              <a:ext cx="0" cy="381000"/>
            </a:xfrm>
            <a:prstGeom prst="line">
              <a:avLst/>
            </a:prstGeom>
            <a:ln>
              <a:headEnd type="none" w="med" len="med"/>
              <a:tailEnd type="arrow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" name="Line 10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 flipH="1">
              <a:off x="2286000" y="2139827"/>
              <a:ext cx="457200" cy="0"/>
            </a:xfrm>
            <a:prstGeom prst="line">
              <a:avLst/>
            </a:prstGeom>
            <a:ln>
              <a:headEnd type="none" w="med" len="med"/>
              <a:tailEnd type="arrow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" name="Line 11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>
              <a:off x="3352800" y="2597027"/>
              <a:ext cx="0" cy="457200"/>
            </a:xfrm>
            <a:prstGeom prst="line">
              <a:avLst/>
            </a:prstGeom>
            <a:ln>
              <a:headEnd type="none" w="med" len="med"/>
              <a:tailEnd type="arrow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" name="TextBox 18"/>
            <p:cNvSpPr txBox="1"/>
            <p:nvPr>
              <p:custDataLst>
                <p:tags r:id="rId8"/>
              </p:custDataLst>
            </p:nvPr>
          </p:nvSpPr>
          <p:spPr bwMode="auto">
            <a:xfrm>
              <a:off x="2895600" y="602991"/>
              <a:ext cx="304800" cy="63132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square" lIns="90000" tIns="46800" rIns="90000" bIns="46800" rtlCol="0">
              <a:spAutoFit/>
            </a:bodyPr>
            <a:lstStyle/>
            <a:p>
              <a:pPr algn="ctr">
                <a:lnSpc>
                  <a:spcPct val="116000"/>
                </a:lnSpc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US" sz="3200" dirty="0">
                  <a:latin typeface="Calibri" pitchFamily="34" charset="0"/>
                </a:rPr>
                <a:t>A</a:t>
              </a:r>
            </a:p>
          </p:txBody>
        </p:sp>
        <p:sp>
          <p:nvSpPr>
            <p:cNvPr id="25" name="TextBox 24"/>
            <p:cNvSpPr txBox="1"/>
            <p:nvPr>
              <p:custDataLst>
                <p:tags r:id="rId9"/>
              </p:custDataLst>
            </p:nvPr>
          </p:nvSpPr>
          <p:spPr bwMode="auto">
            <a:xfrm>
              <a:off x="3581400" y="602991"/>
              <a:ext cx="304800" cy="63132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square" lIns="90000" tIns="46800" rIns="90000" bIns="46800" rtlCol="0">
              <a:spAutoFit/>
            </a:bodyPr>
            <a:lstStyle/>
            <a:p>
              <a:pPr algn="ctr">
                <a:lnSpc>
                  <a:spcPct val="116000"/>
                </a:lnSpc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US" sz="3200" dirty="0">
                  <a:latin typeface="Calibri" pitchFamily="34" charset="0"/>
                </a:rPr>
                <a:t>B</a:t>
              </a:r>
            </a:p>
          </p:txBody>
        </p:sp>
        <p:sp>
          <p:nvSpPr>
            <p:cNvPr id="26" name="TextBox 25"/>
            <p:cNvSpPr txBox="1"/>
            <p:nvPr>
              <p:custDataLst>
                <p:tags r:id="rId10"/>
              </p:custDataLst>
            </p:nvPr>
          </p:nvSpPr>
          <p:spPr bwMode="auto">
            <a:xfrm>
              <a:off x="3200400" y="2956300"/>
              <a:ext cx="304800" cy="63132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square" lIns="90000" tIns="46800" rIns="90000" bIns="46800" rtlCol="0">
              <a:spAutoFit/>
            </a:bodyPr>
            <a:lstStyle/>
            <a:p>
              <a:pPr algn="ctr">
                <a:lnSpc>
                  <a:spcPct val="116000"/>
                </a:lnSpc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US" sz="3200" dirty="0">
                  <a:latin typeface="Calibri" pitchFamily="34" charset="0"/>
                </a:rPr>
                <a:t>S</a:t>
              </a:r>
              <a:endParaRPr lang="en-US" sz="3200" dirty="0">
                <a:latin typeface="Calibri" pitchFamily="34" charset="0"/>
              </a:endParaRPr>
            </a:p>
          </p:txBody>
        </p:sp>
        <p:sp>
          <p:nvSpPr>
            <p:cNvPr id="27" name="TextBox 26"/>
            <p:cNvSpPr txBox="1"/>
            <p:nvPr>
              <p:custDataLst>
                <p:tags r:id="rId11"/>
              </p:custDataLst>
            </p:nvPr>
          </p:nvSpPr>
          <p:spPr bwMode="auto">
            <a:xfrm>
              <a:off x="1600200" y="1778867"/>
              <a:ext cx="914400" cy="66576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116000"/>
                </a:lnSpc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US" sz="3200" dirty="0" err="1">
                  <a:latin typeface="Calibri" pitchFamily="34" charset="0"/>
                </a:rPr>
                <a:t>C</a:t>
              </a:r>
              <a:r>
                <a:rPr lang="en-US" sz="3200" baseline="-25000" dirty="0" err="1">
                  <a:latin typeface="Calibri" pitchFamily="34" charset="0"/>
                </a:rPr>
                <a:t>out</a:t>
              </a:r>
              <a:endParaRPr lang="en-US" sz="3200" baseline="-25000" dirty="0">
                <a:latin typeface="Calibri" pitchFamily="34" charset="0"/>
              </a:endParaRPr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468201"/>
              </p:ext>
            </p:extLst>
          </p:nvPr>
        </p:nvGraphicFramePr>
        <p:xfrm>
          <a:off x="2057400" y="3962400"/>
          <a:ext cx="1752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557"/>
                <a:gridCol w="310243"/>
                <a:gridCol w="533400"/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baseline="-25000" dirty="0" err="1" smtClean="0">
                          <a:solidFill>
                            <a:schemeClr val="tx1"/>
                          </a:solidFill>
                        </a:rPr>
                        <a:t>out</a:t>
                      </a:r>
                      <a:endParaRPr 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937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20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5798154" y="229394"/>
            <a:ext cx="9029700" cy="734660"/>
          </a:xfrm>
        </p:spPr>
        <p:txBody>
          <a:bodyPr>
            <a:noAutofit/>
          </a:bodyPr>
          <a:lstStyle/>
          <a:p>
            <a:r>
              <a:rPr lang="en-US" dirty="0" smtClean="0"/>
              <a:t>1-bit  Adder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71243" name="Rectangle 43"/>
              <p:cNvSpPr>
                <a:spLocks noChangeArrowheads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7026848" y="1015192"/>
                <a:ext cx="4603750" cy="5667375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0" tIns="0" rIns="0" bIns="0">
                <a:noAutofit/>
              </a:bodyPr>
              <a:lstStyle/>
              <a:p>
                <a:pPr marL="342900" indent="-342900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sz="32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Calibri"/>
                  </a:rPr>
                  <a:t>Half Adder</a:t>
                </a:r>
              </a:p>
              <a:p>
                <a:pPr marL="342900" indent="-342900">
                  <a:spcBef>
                    <a:spcPct val="20000"/>
                  </a:spcBef>
                  <a:buClr>
                    <a:schemeClr val="accent5">
                      <a:lumMod val="60000"/>
                      <a:lumOff val="40000"/>
                    </a:schemeClr>
                  </a:buClr>
                  <a:buFont typeface="Arial" pitchFamily="34" charset="0"/>
                  <a:buChar char="•"/>
                </a:pPr>
                <a:r>
                  <a:rPr lang="en-US" sz="2800" dirty="0" smtClean="0">
                    <a:solidFill>
                      <a:schemeClr val="tx1"/>
                    </a:solidFill>
                    <a:latin typeface="Calibri"/>
                  </a:rPr>
                  <a:t>Adds </a:t>
                </a:r>
                <a:r>
                  <a:rPr lang="en-US" sz="2800" dirty="0">
                    <a:solidFill>
                      <a:schemeClr val="tx1"/>
                    </a:solidFill>
                    <a:latin typeface="Calibri"/>
                  </a:rPr>
                  <a:t>two 1-bit </a:t>
                </a:r>
                <a:r>
                  <a:rPr lang="en-US" sz="2800" dirty="0">
                    <a:solidFill>
                      <a:schemeClr val="tx1"/>
                    </a:solidFill>
                    <a:latin typeface="Calibri"/>
                  </a:rPr>
                  <a:t>numbers</a:t>
                </a:r>
              </a:p>
              <a:p>
                <a:pPr marL="342900" indent="-342900">
                  <a:spcBef>
                    <a:spcPct val="20000"/>
                  </a:spcBef>
                  <a:buClr>
                    <a:schemeClr val="accent5">
                      <a:lumMod val="60000"/>
                      <a:lumOff val="40000"/>
                    </a:schemeClr>
                  </a:buClr>
                  <a:buFont typeface="Arial" pitchFamily="34" charset="0"/>
                  <a:buChar char="•"/>
                </a:pPr>
                <a:r>
                  <a:rPr lang="en-US" sz="2800" dirty="0">
                    <a:solidFill>
                      <a:schemeClr val="tx1"/>
                    </a:solidFill>
                    <a:latin typeface="Calibri"/>
                  </a:rPr>
                  <a:t>Computes 1-bit result and   1-bit carry </a:t>
                </a:r>
              </a:p>
              <a:p>
                <a:pPr marL="342900" indent="-342900">
                  <a:spcBef>
                    <a:spcPct val="20000"/>
                  </a:spcBef>
                  <a:buClr>
                    <a:schemeClr val="accent5">
                      <a:lumMod val="60000"/>
                      <a:lumOff val="40000"/>
                    </a:schemeClr>
                  </a:buClr>
                  <a:buFont typeface="Arial" pitchFamily="34" charset="0"/>
                  <a:buChar char="•"/>
                </a:pPr>
                <a:r>
                  <a:rPr lang="en-US" sz="2800" dirty="0">
                    <a:solidFill>
                      <a:schemeClr val="tx1"/>
                    </a:solidFill>
                    <a:latin typeface="Calibri"/>
                  </a:rPr>
                  <a:t>No carry-in</a:t>
                </a:r>
              </a:p>
              <a:p>
                <a:pPr marL="342900" indent="-342900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</a:pPr>
                <a:endParaRPr lang="en-US" sz="2800" dirty="0">
                  <a:solidFill>
                    <a:schemeClr val="tx1"/>
                  </a:solidFill>
                  <a:latin typeface="Calibri"/>
                </a:endParaRPr>
              </a:p>
              <a:p>
                <a:pPr marL="342900" indent="-342900">
                  <a:spcBef>
                    <a:spcPct val="20000"/>
                  </a:spcBef>
                  <a:buClr>
                    <a:schemeClr val="accent5">
                      <a:lumMod val="60000"/>
                      <a:lumOff val="40000"/>
                    </a:schemeClr>
                  </a:buClr>
                  <a:buFont typeface="Arial" pitchFamily="34" charset="0"/>
                  <a:buChar char="•"/>
                </a:pPr>
                <a:r>
                  <a:rPr lang="en-US" sz="2800" dirty="0">
                    <a:solidFill>
                      <a:schemeClr val="tx1"/>
                    </a:solidFill>
                  </a:rPr>
                  <a:t>S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tx1"/>
                            </a:solidFill>
                            <a:latin typeface="Cambria Math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B + A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800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B</m:t>
                        </m:r>
                      </m:e>
                    </m:acc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marL="342900" indent="-342900">
                  <a:spcBef>
                    <a:spcPct val="20000"/>
                  </a:spcBef>
                  <a:buClr>
                    <a:schemeClr val="accent5">
                      <a:lumMod val="60000"/>
                      <a:lumOff val="40000"/>
                    </a:schemeClr>
                  </a:buClr>
                  <a:buFont typeface="Arial" pitchFamily="34" charset="0"/>
                  <a:buChar char="•"/>
                </a:pPr>
                <a:r>
                  <a:rPr lang="en-US" sz="2800" dirty="0" err="1">
                    <a:solidFill>
                      <a:schemeClr val="tx1"/>
                    </a:solidFill>
                  </a:rPr>
                  <a:t>C</a:t>
                </a:r>
                <a:r>
                  <a:rPr lang="en-US" sz="2800" baseline="-25000" dirty="0" err="1">
                    <a:solidFill>
                      <a:schemeClr val="tx1"/>
                    </a:solidFill>
                  </a:rPr>
                  <a:t>out</a:t>
                </a:r>
                <a:r>
                  <a:rPr lang="en-US" sz="2800" dirty="0">
                    <a:solidFill>
                      <a:schemeClr val="tx1"/>
                    </a:solidFill>
                  </a:rPr>
                  <a:t> = AB</a:t>
                </a:r>
              </a:p>
            </p:txBody>
          </p:sp>
        </mc:Choice>
        <mc:Fallback>
          <p:sp>
            <p:nvSpPr>
              <p:cNvPr id="1971243" name="Rectangle 43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7026848" y="1015192"/>
                <a:ext cx="4603750" cy="5667375"/>
              </a:xfrm>
              <a:prstGeom prst="rect">
                <a:avLst/>
              </a:prstGeom>
              <a:blipFill rotWithShape="0">
                <a:blip r:embed="rId40"/>
                <a:stretch>
                  <a:fillRect l="-5430" t="-2260"/>
                </a:stretch>
              </a:blip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>
            <p:custDataLst>
              <p:tags r:id="rId3"/>
            </p:custDataLst>
          </p:nvPr>
        </p:nvSpPr>
        <p:spPr bwMode="auto">
          <a:xfrm>
            <a:off x="2895600" y="435473"/>
            <a:ext cx="304800" cy="6657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pPr algn="ctr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3200" dirty="0">
                <a:solidFill>
                  <a:srgbClr val="FFFFFF"/>
                </a:solidFill>
                <a:latin typeface="Calibri" pitchFamily="34" charset="0"/>
              </a:rPr>
              <a:t>A</a:t>
            </a:r>
          </a:p>
        </p:txBody>
      </p:sp>
      <p:sp>
        <p:nvSpPr>
          <p:cNvPr id="26" name="TextBox 25"/>
          <p:cNvSpPr txBox="1"/>
          <p:nvPr>
            <p:custDataLst>
              <p:tags r:id="rId4"/>
            </p:custDataLst>
          </p:nvPr>
        </p:nvSpPr>
        <p:spPr bwMode="auto">
          <a:xfrm>
            <a:off x="3200400" y="2797673"/>
            <a:ext cx="304800" cy="6657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pPr algn="ctr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3200" dirty="0">
                <a:solidFill>
                  <a:srgbClr val="FFFFFF"/>
                </a:solidFill>
                <a:latin typeface="Calibri" pitchFamily="34" charset="0"/>
              </a:rPr>
              <a:t>S</a:t>
            </a:r>
            <a:endParaRPr lang="en-US" sz="3200" dirty="0">
              <a:solidFill>
                <a:srgbClr val="FFFFFF"/>
              </a:solidFill>
              <a:latin typeface="Calibri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940601"/>
              </p:ext>
            </p:extLst>
          </p:nvPr>
        </p:nvGraphicFramePr>
        <p:xfrm>
          <a:off x="2057400" y="3962400"/>
          <a:ext cx="1752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557"/>
                <a:gridCol w="310243"/>
                <a:gridCol w="533400"/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baseline="-25000" dirty="0" err="1" smtClean="0">
                          <a:solidFill>
                            <a:schemeClr val="tx1"/>
                          </a:solidFill>
                        </a:rPr>
                        <a:t>out</a:t>
                      </a:r>
                      <a:endParaRPr 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5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5741016" y="5689369"/>
            <a:ext cx="207586" cy="0"/>
          </a:xfrm>
          <a:prstGeom prst="line">
            <a:avLst/>
          </a:prstGeom>
          <a:noFill/>
          <a:ln w="28440">
            <a:solidFill>
              <a:schemeClr val="tx1"/>
            </a:solidFill>
            <a:miter lim="800000"/>
            <a:headEnd/>
            <a:tailEnd type="oval"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6" name="AutoShape 4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 flipH="1">
            <a:off x="5258366" y="5621713"/>
            <a:ext cx="316483" cy="332245"/>
          </a:xfrm>
          <a:prstGeom prst="flowChartDelay">
            <a:avLst/>
          </a:prstGeom>
          <a:noFill/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" name="Line 7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5180578" y="5782351"/>
            <a:ext cx="77787" cy="0"/>
          </a:xfrm>
          <a:prstGeom prst="line">
            <a:avLst/>
          </a:prstGeom>
          <a:noFill/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AutoShape 4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 flipH="1">
            <a:off x="5258367" y="6019800"/>
            <a:ext cx="314894" cy="304800"/>
          </a:xfrm>
          <a:prstGeom prst="flowChartDelay">
            <a:avLst/>
          </a:prstGeom>
          <a:noFill/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" name="Line 6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5564977" y="6096000"/>
            <a:ext cx="378622" cy="1"/>
          </a:xfrm>
          <a:prstGeom prst="line">
            <a:avLst/>
          </a:prstGeom>
          <a:noFill/>
          <a:ln w="28440">
            <a:solidFill>
              <a:schemeClr val="tx1"/>
            </a:solidFill>
            <a:miter lim="800000"/>
            <a:headEnd/>
            <a:tailEnd type="oval"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Line 7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V="1">
            <a:off x="5182168" y="6172200"/>
            <a:ext cx="76200" cy="0"/>
          </a:xfrm>
          <a:prstGeom prst="line">
            <a:avLst/>
          </a:prstGeom>
          <a:noFill/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9" name="AutoShape 14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812846" y="5797054"/>
            <a:ext cx="292554" cy="315157"/>
          </a:xfrm>
          <a:prstGeom prst="moon">
            <a:avLst>
              <a:gd name="adj" fmla="val 87500"/>
            </a:avLst>
          </a:prstGeom>
          <a:noFill/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0" name="Line 17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377861" y="5396939"/>
            <a:ext cx="289829" cy="0"/>
          </a:xfrm>
          <a:prstGeom prst="line">
            <a:avLst/>
          </a:prstGeom>
          <a:noFill/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1" name="Oval 10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 flipH="1">
            <a:off x="5574852" y="5621712"/>
            <a:ext cx="152400" cy="152400"/>
          </a:xfrm>
          <a:prstGeom prst="ellipse">
            <a:avLst/>
          </a:prstGeom>
          <a:noFill/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2" name="Line 16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rot="16200000" flipV="1">
            <a:off x="5335724" y="5497090"/>
            <a:ext cx="1222994" cy="7244"/>
          </a:xfrm>
          <a:prstGeom prst="line">
            <a:avLst/>
          </a:prstGeom>
          <a:noFill/>
          <a:ln w="28440">
            <a:solidFill>
              <a:schemeClr val="tx1"/>
            </a:solidFill>
            <a:miter lim="800000"/>
            <a:headEnd/>
            <a:tailEnd type="none"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 flipH="1">
            <a:off x="3988681" y="4864470"/>
            <a:ext cx="518388" cy="396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rtlCol="0">
            <a:spAutoFit/>
          </a:bodyPr>
          <a:lstStyle/>
          <a:p>
            <a:pPr algn="ctr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dirty="0" err="1">
                <a:latin typeface="Calibri" pitchFamily="34" charset="0"/>
              </a:rPr>
              <a:t>C</a:t>
            </a:r>
            <a:r>
              <a:rPr lang="en-US" baseline="-25000" dirty="0" err="1">
                <a:latin typeface="Calibri" pitchFamily="34" charset="0"/>
              </a:rPr>
              <a:t>out</a:t>
            </a:r>
            <a:endParaRPr lang="en-US" baseline="-25000" dirty="0">
              <a:latin typeface="Calibri" pitchFamily="34" charset="0"/>
            </a:endParaRPr>
          </a:p>
        </p:txBody>
      </p:sp>
      <p:sp>
        <p:nvSpPr>
          <p:cNvPr id="35" name="Oval 10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 flipH="1">
            <a:off x="5588615" y="6155112"/>
            <a:ext cx="152400" cy="152400"/>
          </a:xfrm>
          <a:prstGeom prst="ellipse">
            <a:avLst/>
          </a:prstGeom>
          <a:noFill/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6" name="Line 16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 rot="16200000" flipV="1">
            <a:off x="5439202" y="5553259"/>
            <a:ext cx="1342095" cy="14010"/>
          </a:xfrm>
          <a:prstGeom prst="line">
            <a:avLst/>
          </a:prstGeom>
          <a:noFill/>
          <a:ln w="28440">
            <a:solidFill>
              <a:schemeClr val="tx1"/>
            </a:solidFill>
            <a:miter lim="800000"/>
            <a:headEnd/>
            <a:tailEnd type="none"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7" name="Line 16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 rot="16200000" flipV="1">
            <a:off x="5151694" y="5804018"/>
            <a:ext cx="59812" cy="0"/>
          </a:xfrm>
          <a:prstGeom prst="line">
            <a:avLst/>
          </a:prstGeom>
          <a:noFill/>
          <a:ln w="28440">
            <a:solidFill>
              <a:schemeClr val="tx1"/>
            </a:solidFill>
            <a:miter lim="800000"/>
            <a:headEnd/>
            <a:tailEnd type="none"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" name="Line 7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5105400" y="6078910"/>
            <a:ext cx="76200" cy="2"/>
          </a:xfrm>
          <a:prstGeom prst="line">
            <a:avLst/>
          </a:prstGeom>
          <a:noFill/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" name="Line 7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 flipV="1">
            <a:off x="5105400" y="5850312"/>
            <a:ext cx="66348" cy="0"/>
          </a:xfrm>
          <a:prstGeom prst="line">
            <a:avLst/>
          </a:prstGeom>
          <a:noFill/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" name="Rectangle 3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4507069" y="5185487"/>
            <a:ext cx="2090697" cy="1177248"/>
          </a:xfrm>
          <a:prstGeom prst="rect">
            <a:avLst/>
          </a:prstGeom>
          <a:noFill/>
          <a:ln w="22225" algn="ctr">
            <a:solidFill>
              <a:schemeClr val="tx2"/>
            </a:solidFill>
            <a:prstDash val="sysDot"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5943600" y="5860966"/>
            <a:ext cx="2" cy="65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Line 11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>
            <a:off x="5573264" y="5909718"/>
            <a:ext cx="543991" cy="1395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oval"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" name="Line 16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 rot="16200000">
            <a:off x="5164698" y="6125204"/>
            <a:ext cx="59814" cy="3"/>
          </a:xfrm>
          <a:prstGeom prst="line">
            <a:avLst/>
          </a:prstGeom>
          <a:noFill/>
          <a:ln w="28440">
            <a:solidFill>
              <a:schemeClr val="tx1"/>
            </a:solidFill>
            <a:miter lim="800000"/>
            <a:headEnd/>
            <a:tailEnd type="none"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" name="Line 17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 rot="16200000">
            <a:off x="4426945" y="6223967"/>
            <a:ext cx="594910" cy="1"/>
          </a:xfrm>
          <a:prstGeom prst="line">
            <a:avLst/>
          </a:prstGeom>
          <a:noFill/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" name="TextBox 45"/>
          <p:cNvSpPr txBox="1"/>
          <p:nvPr/>
        </p:nvSpPr>
        <p:spPr bwMode="auto">
          <a:xfrm flipH="1">
            <a:off x="4359056" y="6521423"/>
            <a:ext cx="287556" cy="396456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lIns="90000" tIns="46800" rIns="90000" bIns="46800" rtlCol="0">
            <a:spAutoFit/>
          </a:bodyPr>
          <a:lstStyle/>
          <a:p>
            <a:pPr algn="ctr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dirty="0">
                <a:latin typeface="Calibri" pitchFamily="34" charset="0"/>
              </a:rPr>
              <a:t>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47" name="TextBox 46"/>
          <p:cNvSpPr txBox="1"/>
          <p:nvPr/>
        </p:nvSpPr>
        <p:spPr bwMode="auto">
          <a:xfrm flipH="1">
            <a:off x="5655580" y="4448537"/>
            <a:ext cx="314808" cy="396456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lIns="90000" tIns="46800" rIns="90000" bIns="46800" rtlCol="0">
            <a:spAutoFit/>
          </a:bodyPr>
          <a:lstStyle/>
          <a:p>
            <a:pPr algn="ctr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dirty="0">
                <a:latin typeface="Calibri" pitchFamily="34" charset="0"/>
              </a:rPr>
              <a:t>A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48" name="TextBox 47"/>
          <p:cNvSpPr txBox="1"/>
          <p:nvPr/>
        </p:nvSpPr>
        <p:spPr bwMode="auto">
          <a:xfrm flipH="1">
            <a:off x="5993263" y="4443428"/>
            <a:ext cx="306792" cy="396456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lIns="90000" tIns="46800" rIns="90000" bIns="46800" rtlCol="0">
            <a:spAutoFit/>
          </a:bodyPr>
          <a:lstStyle/>
          <a:p>
            <a:pPr algn="ctr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dirty="0">
                <a:latin typeface="Calibri" pitchFamily="34" charset="0"/>
              </a:rPr>
              <a:t>B</a:t>
            </a:r>
            <a:endParaRPr lang="en-US" dirty="0">
              <a:latin typeface="Calibri" pitchFamily="34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5943600" y="6207146"/>
            <a:ext cx="2" cy="65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Line 16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 flipV="1">
            <a:off x="5741016" y="6231312"/>
            <a:ext cx="376239" cy="0"/>
          </a:xfrm>
          <a:prstGeom prst="line">
            <a:avLst/>
          </a:prstGeom>
          <a:noFill/>
          <a:ln w="28440">
            <a:solidFill>
              <a:schemeClr val="tx1"/>
            </a:solidFill>
            <a:miter lim="800000"/>
            <a:headEnd/>
            <a:tailEnd type="oval"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1" name="AutoShape 4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 flipH="1">
            <a:off x="4648200" y="5257800"/>
            <a:ext cx="314894" cy="304800"/>
          </a:xfrm>
          <a:prstGeom prst="flowChartDelay">
            <a:avLst/>
          </a:prstGeom>
          <a:noFill/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3" name="Line 7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>
            <a:off x="4724401" y="5943600"/>
            <a:ext cx="77787" cy="0"/>
          </a:xfrm>
          <a:prstGeom prst="line">
            <a:avLst/>
          </a:prstGeom>
          <a:noFill/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8" name="Line 6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 flipV="1">
            <a:off x="4959124" y="5292561"/>
            <a:ext cx="978816" cy="0"/>
          </a:xfrm>
          <a:prstGeom prst="line">
            <a:avLst/>
          </a:prstGeom>
          <a:noFill/>
          <a:ln w="28440">
            <a:solidFill>
              <a:schemeClr val="tx1"/>
            </a:solidFill>
            <a:miter lim="800000"/>
            <a:headEnd/>
            <a:tailEnd type="oval"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5943600" y="5464159"/>
            <a:ext cx="2" cy="65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Line 11"/>
          <p:cNvSpPr>
            <a:spLocks noChangeShapeType="1"/>
          </p:cNvSpPr>
          <p:nvPr>
            <p:custDataLst>
              <p:tags r:id="rId28"/>
            </p:custDataLst>
          </p:nvPr>
        </p:nvSpPr>
        <p:spPr bwMode="auto">
          <a:xfrm>
            <a:off x="4963095" y="5514305"/>
            <a:ext cx="1143497" cy="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oval"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1600200" y="602991"/>
            <a:ext cx="2458616" cy="2984637"/>
            <a:chOff x="1600200" y="602991"/>
            <a:chExt cx="2458616" cy="2984637"/>
          </a:xfrm>
        </p:grpSpPr>
        <p:sp>
          <p:nvSpPr>
            <p:cNvPr id="52" name="Rectangle 3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2743199" y="1606427"/>
              <a:ext cx="1315617" cy="9906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54" name="Line 6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>
              <a:off x="3048000" y="1225427"/>
              <a:ext cx="0" cy="381000"/>
            </a:xfrm>
            <a:prstGeom prst="line">
              <a:avLst/>
            </a:prstGeom>
            <a:ln>
              <a:headEnd type="none" w="med" len="med"/>
              <a:tailEnd type="arrow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5" name="Line 7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>
              <a:off x="3733800" y="1225427"/>
              <a:ext cx="0" cy="381000"/>
            </a:xfrm>
            <a:prstGeom prst="line">
              <a:avLst/>
            </a:prstGeom>
            <a:ln>
              <a:headEnd type="none" w="med" len="med"/>
              <a:tailEnd type="arrow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" name="Line 10"/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 flipH="1">
              <a:off x="2286000" y="2139827"/>
              <a:ext cx="457200" cy="0"/>
            </a:xfrm>
            <a:prstGeom prst="line">
              <a:avLst/>
            </a:prstGeom>
            <a:ln>
              <a:headEnd type="none" w="med" len="med"/>
              <a:tailEnd type="arrow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7" name="Line 11"/>
            <p:cNvSpPr>
              <a:spLocks noChangeShapeType="1"/>
            </p:cNvSpPr>
            <p:nvPr>
              <p:custDataLst>
                <p:tags r:id="rId33"/>
              </p:custDataLst>
            </p:nvPr>
          </p:nvSpPr>
          <p:spPr bwMode="auto">
            <a:xfrm>
              <a:off x="3352800" y="2597027"/>
              <a:ext cx="0" cy="457200"/>
            </a:xfrm>
            <a:prstGeom prst="line">
              <a:avLst/>
            </a:prstGeom>
            <a:ln>
              <a:headEnd type="none" w="med" len="med"/>
              <a:tailEnd type="arrow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59" name="TextBox 58"/>
            <p:cNvSpPr txBox="1"/>
            <p:nvPr>
              <p:custDataLst>
                <p:tags r:id="rId34"/>
              </p:custDataLst>
            </p:nvPr>
          </p:nvSpPr>
          <p:spPr bwMode="auto">
            <a:xfrm>
              <a:off x="2895600" y="602991"/>
              <a:ext cx="304800" cy="63132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square" lIns="90000" tIns="46800" rIns="90000" bIns="46800" rtlCol="0">
              <a:spAutoFit/>
            </a:bodyPr>
            <a:lstStyle/>
            <a:p>
              <a:pPr algn="ctr">
                <a:lnSpc>
                  <a:spcPct val="116000"/>
                </a:lnSpc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US" sz="3200" dirty="0">
                  <a:latin typeface="Calibri" pitchFamily="34" charset="0"/>
                </a:rPr>
                <a:t>A</a:t>
              </a:r>
            </a:p>
          </p:txBody>
        </p:sp>
        <p:sp>
          <p:nvSpPr>
            <p:cNvPr id="62" name="TextBox 61"/>
            <p:cNvSpPr txBox="1"/>
            <p:nvPr>
              <p:custDataLst>
                <p:tags r:id="rId35"/>
              </p:custDataLst>
            </p:nvPr>
          </p:nvSpPr>
          <p:spPr bwMode="auto">
            <a:xfrm>
              <a:off x="3581400" y="602991"/>
              <a:ext cx="304800" cy="63132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square" lIns="90000" tIns="46800" rIns="90000" bIns="46800" rtlCol="0">
              <a:spAutoFit/>
            </a:bodyPr>
            <a:lstStyle/>
            <a:p>
              <a:pPr algn="ctr">
                <a:lnSpc>
                  <a:spcPct val="116000"/>
                </a:lnSpc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US" sz="3200" dirty="0">
                  <a:latin typeface="Calibri" pitchFamily="34" charset="0"/>
                </a:rPr>
                <a:t>B</a:t>
              </a:r>
            </a:p>
          </p:txBody>
        </p:sp>
        <p:sp>
          <p:nvSpPr>
            <p:cNvPr id="63" name="TextBox 62"/>
            <p:cNvSpPr txBox="1"/>
            <p:nvPr>
              <p:custDataLst>
                <p:tags r:id="rId36"/>
              </p:custDataLst>
            </p:nvPr>
          </p:nvSpPr>
          <p:spPr bwMode="auto">
            <a:xfrm>
              <a:off x="3200400" y="2956300"/>
              <a:ext cx="304800" cy="63132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square" lIns="90000" tIns="46800" rIns="90000" bIns="46800" rtlCol="0">
              <a:spAutoFit/>
            </a:bodyPr>
            <a:lstStyle/>
            <a:p>
              <a:pPr algn="ctr">
                <a:lnSpc>
                  <a:spcPct val="116000"/>
                </a:lnSpc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US" sz="3200" dirty="0">
                  <a:latin typeface="Calibri" pitchFamily="34" charset="0"/>
                </a:rPr>
                <a:t>S</a:t>
              </a:r>
              <a:endParaRPr lang="en-US" sz="3200" dirty="0">
                <a:latin typeface="Calibri" pitchFamily="34" charset="0"/>
              </a:endParaRPr>
            </a:p>
          </p:txBody>
        </p:sp>
        <p:sp>
          <p:nvSpPr>
            <p:cNvPr id="64" name="TextBox 63"/>
            <p:cNvSpPr txBox="1"/>
            <p:nvPr>
              <p:custDataLst>
                <p:tags r:id="rId37"/>
              </p:custDataLst>
            </p:nvPr>
          </p:nvSpPr>
          <p:spPr bwMode="auto">
            <a:xfrm>
              <a:off x="1600200" y="1778867"/>
              <a:ext cx="914400" cy="66576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116000"/>
                </a:lnSpc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US" sz="3200" dirty="0" err="1">
                  <a:latin typeface="Calibri" pitchFamily="34" charset="0"/>
                </a:rPr>
                <a:t>C</a:t>
              </a:r>
              <a:r>
                <a:rPr lang="en-US" sz="3200" baseline="-25000" dirty="0" err="1">
                  <a:latin typeface="Calibri" pitchFamily="34" charset="0"/>
                </a:rPr>
                <a:t>out</a:t>
              </a:r>
              <a:endParaRPr lang="en-US" sz="3200" baseline="-25000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093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20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058816" y="163788"/>
            <a:ext cx="9029700" cy="734660"/>
          </a:xfrm>
        </p:spPr>
        <p:txBody>
          <a:bodyPr>
            <a:noAutofit/>
          </a:bodyPr>
          <a:lstStyle/>
          <a:p>
            <a:r>
              <a:rPr lang="en-US" dirty="0" smtClean="0"/>
              <a:t>1-bit  Adder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71243" name="Rectangle 43"/>
              <p:cNvSpPr>
                <a:spLocks noChangeArrowheads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7026848" y="1015192"/>
                <a:ext cx="4603750" cy="5667375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0" tIns="0" rIns="0" bIns="0">
                <a:noAutofit/>
              </a:bodyPr>
              <a:lstStyle/>
              <a:p>
                <a:pPr marL="342900" indent="-342900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sz="32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Calibri"/>
                  </a:rPr>
                  <a:t>Half Adder</a:t>
                </a:r>
              </a:p>
              <a:p>
                <a:pPr marL="342900" indent="-342900">
                  <a:spcBef>
                    <a:spcPct val="20000"/>
                  </a:spcBef>
                  <a:buClr>
                    <a:schemeClr val="accent5">
                      <a:lumMod val="60000"/>
                      <a:lumOff val="40000"/>
                    </a:schemeClr>
                  </a:buClr>
                  <a:buFont typeface="Arial" pitchFamily="34" charset="0"/>
                  <a:buChar char="•"/>
                </a:pPr>
                <a:r>
                  <a:rPr lang="en-US" sz="2800" dirty="0" smtClean="0">
                    <a:solidFill>
                      <a:schemeClr val="tx1"/>
                    </a:solidFill>
                    <a:latin typeface="Calibri"/>
                  </a:rPr>
                  <a:t>Adds </a:t>
                </a:r>
                <a:r>
                  <a:rPr lang="en-US" sz="2800" dirty="0">
                    <a:solidFill>
                      <a:schemeClr val="tx1"/>
                    </a:solidFill>
                    <a:latin typeface="Calibri"/>
                  </a:rPr>
                  <a:t>two 1-bit </a:t>
                </a:r>
                <a:r>
                  <a:rPr lang="en-US" sz="2800" dirty="0">
                    <a:solidFill>
                      <a:schemeClr val="tx1"/>
                    </a:solidFill>
                    <a:latin typeface="Calibri"/>
                  </a:rPr>
                  <a:t>numbers</a:t>
                </a:r>
              </a:p>
              <a:p>
                <a:pPr marL="342900" indent="-342900">
                  <a:spcBef>
                    <a:spcPct val="20000"/>
                  </a:spcBef>
                  <a:buClr>
                    <a:schemeClr val="accent5">
                      <a:lumMod val="60000"/>
                      <a:lumOff val="40000"/>
                    </a:schemeClr>
                  </a:buClr>
                  <a:buFont typeface="Arial" pitchFamily="34" charset="0"/>
                  <a:buChar char="•"/>
                </a:pPr>
                <a:r>
                  <a:rPr lang="en-US" sz="2800" dirty="0">
                    <a:solidFill>
                      <a:schemeClr val="tx1"/>
                    </a:solidFill>
                    <a:latin typeface="Calibri"/>
                  </a:rPr>
                  <a:t>Computes 1-bit result and   1-bit carry </a:t>
                </a:r>
              </a:p>
              <a:p>
                <a:pPr marL="342900" indent="-342900">
                  <a:spcBef>
                    <a:spcPct val="20000"/>
                  </a:spcBef>
                  <a:buClr>
                    <a:schemeClr val="accent5">
                      <a:lumMod val="60000"/>
                      <a:lumOff val="40000"/>
                    </a:schemeClr>
                  </a:buClr>
                  <a:buFont typeface="Arial" pitchFamily="34" charset="0"/>
                  <a:buChar char="•"/>
                </a:pPr>
                <a:r>
                  <a:rPr lang="en-US" sz="2800" dirty="0">
                    <a:solidFill>
                      <a:schemeClr val="tx1"/>
                    </a:solidFill>
                    <a:latin typeface="Calibri"/>
                  </a:rPr>
                  <a:t>No carry-in</a:t>
                </a:r>
              </a:p>
              <a:p>
                <a:pPr marL="342900" indent="-342900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</a:pPr>
                <a:endParaRPr lang="en-US" sz="2800" dirty="0">
                  <a:solidFill>
                    <a:schemeClr val="tx1"/>
                  </a:solidFill>
                  <a:latin typeface="Calibri"/>
                </a:endParaRPr>
              </a:p>
              <a:p>
                <a:pPr marL="342900" indent="-342900">
                  <a:spcBef>
                    <a:spcPct val="20000"/>
                  </a:spcBef>
                  <a:buClr>
                    <a:schemeClr val="accent5">
                      <a:lumMod val="60000"/>
                      <a:lumOff val="40000"/>
                    </a:schemeClr>
                  </a:buClr>
                  <a:buFont typeface="Arial" pitchFamily="34" charset="0"/>
                  <a:buChar char="•"/>
                </a:pPr>
                <a:r>
                  <a:rPr lang="en-US" sz="2800" dirty="0">
                    <a:solidFill>
                      <a:schemeClr val="tx1"/>
                    </a:solidFill>
                  </a:rPr>
                  <a:t>S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tx1"/>
                            </a:solidFill>
                            <a:latin typeface="Cambria Math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B + A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800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= </a:t>
                </a:r>
                <a:r>
                  <a:rPr lang="en-US" sz="2800" dirty="0">
                    <a:solidFill>
                      <a:srgbClr val="C00000"/>
                    </a:solidFill>
                  </a:rPr>
                  <a:t>A </a:t>
                </a:r>
                <a:r>
                  <a:rPr lang="en-US" sz="2800" dirty="0">
                    <a:solidFill>
                      <a:srgbClr val="C00000"/>
                    </a:solidFill>
                    <a:sym typeface="Symbol"/>
                  </a:rPr>
                  <a:t> B</a:t>
                </a:r>
                <a:endParaRPr lang="en-US" sz="2800" dirty="0">
                  <a:solidFill>
                    <a:srgbClr val="C00000"/>
                  </a:solidFill>
                </a:endParaRPr>
              </a:p>
              <a:p>
                <a:pPr marL="342900" indent="-342900">
                  <a:spcBef>
                    <a:spcPct val="20000"/>
                  </a:spcBef>
                  <a:buClr>
                    <a:schemeClr val="accent5">
                      <a:lumMod val="60000"/>
                      <a:lumOff val="40000"/>
                    </a:schemeClr>
                  </a:buClr>
                  <a:buFont typeface="Arial" pitchFamily="34" charset="0"/>
                  <a:buChar char="•"/>
                </a:pPr>
                <a:r>
                  <a:rPr lang="en-US" sz="2800" dirty="0" err="1" smtClean="0">
                    <a:solidFill>
                      <a:schemeClr val="tx1"/>
                    </a:solidFill>
                  </a:rPr>
                  <a:t>C</a:t>
                </a:r>
                <a:r>
                  <a:rPr lang="en-US" sz="2800" baseline="-25000" dirty="0" err="1" smtClean="0">
                    <a:solidFill>
                      <a:schemeClr val="tx1"/>
                    </a:solidFill>
                  </a:rPr>
                  <a:t>out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</a:rPr>
                  <a:t>= AB</a:t>
                </a:r>
              </a:p>
            </p:txBody>
          </p:sp>
        </mc:Choice>
        <mc:Fallback>
          <p:sp>
            <p:nvSpPr>
              <p:cNvPr id="1971243" name="Rectangle 43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7026848" y="1015192"/>
                <a:ext cx="4603750" cy="5667375"/>
              </a:xfrm>
              <a:prstGeom prst="rect">
                <a:avLst/>
              </a:prstGeom>
              <a:blipFill rotWithShape="0">
                <a:blip r:embed="rId28"/>
                <a:stretch>
                  <a:fillRect l="-5430" t="-2260"/>
                </a:stretch>
              </a:blip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>
            <p:custDataLst>
              <p:tags r:id="rId3"/>
            </p:custDataLst>
          </p:nvPr>
        </p:nvSpPr>
        <p:spPr bwMode="auto">
          <a:xfrm>
            <a:off x="2895600" y="435473"/>
            <a:ext cx="304800" cy="6657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pPr algn="ctr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3200" dirty="0">
                <a:solidFill>
                  <a:srgbClr val="FFFFFF"/>
                </a:solidFill>
                <a:latin typeface="Calibri" pitchFamily="34" charset="0"/>
              </a:rPr>
              <a:t>A</a:t>
            </a:r>
          </a:p>
        </p:txBody>
      </p:sp>
      <p:sp>
        <p:nvSpPr>
          <p:cNvPr id="26" name="TextBox 25"/>
          <p:cNvSpPr txBox="1"/>
          <p:nvPr>
            <p:custDataLst>
              <p:tags r:id="rId4"/>
            </p:custDataLst>
          </p:nvPr>
        </p:nvSpPr>
        <p:spPr bwMode="auto">
          <a:xfrm>
            <a:off x="3200400" y="2797673"/>
            <a:ext cx="304800" cy="6657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pPr algn="ctr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3200" dirty="0">
                <a:solidFill>
                  <a:srgbClr val="FFFFFF"/>
                </a:solidFill>
                <a:latin typeface="Calibri" pitchFamily="34" charset="0"/>
              </a:rPr>
              <a:t>S</a:t>
            </a:r>
            <a:endParaRPr lang="en-US" sz="3200" dirty="0">
              <a:solidFill>
                <a:srgbClr val="FFFFFF"/>
              </a:solidFill>
              <a:latin typeface="Calibri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57400" y="3962400"/>
          <a:ext cx="1752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557"/>
                <a:gridCol w="310243"/>
                <a:gridCol w="533400"/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baseline="-25000" dirty="0" err="1" smtClean="0">
                          <a:solidFill>
                            <a:schemeClr val="tx1"/>
                          </a:solidFill>
                        </a:rPr>
                        <a:t>out</a:t>
                      </a:r>
                      <a:endParaRPr 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5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5345414" y="5795420"/>
            <a:ext cx="592525" cy="17958"/>
          </a:xfrm>
          <a:prstGeom prst="line">
            <a:avLst/>
          </a:prstGeom>
          <a:noFill/>
          <a:ln w="28440">
            <a:solidFill>
              <a:schemeClr val="tx1"/>
            </a:solidFill>
            <a:miter lim="800000"/>
            <a:headEnd/>
            <a:tailEnd type="oval"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0" name="Line 1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4377861" y="5396939"/>
            <a:ext cx="289829" cy="0"/>
          </a:xfrm>
          <a:prstGeom prst="line">
            <a:avLst/>
          </a:prstGeom>
          <a:noFill/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2" name="Line 16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rot="16200000" flipV="1">
            <a:off x="5462771" y="5370043"/>
            <a:ext cx="971751" cy="10096"/>
          </a:xfrm>
          <a:prstGeom prst="line">
            <a:avLst/>
          </a:prstGeom>
          <a:noFill/>
          <a:ln w="28440">
            <a:solidFill>
              <a:schemeClr val="tx1"/>
            </a:solidFill>
            <a:miter lim="800000"/>
            <a:headEnd/>
            <a:tailEnd type="none"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 flipH="1">
            <a:off x="3988681" y="4864470"/>
            <a:ext cx="518388" cy="396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rtlCol="0">
            <a:spAutoFit/>
          </a:bodyPr>
          <a:lstStyle/>
          <a:p>
            <a:pPr algn="ctr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dirty="0" err="1">
                <a:latin typeface="Calibri" pitchFamily="34" charset="0"/>
              </a:rPr>
              <a:t>C</a:t>
            </a:r>
            <a:r>
              <a:rPr lang="en-US" baseline="-25000" dirty="0" err="1">
                <a:latin typeface="Calibri" pitchFamily="34" charset="0"/>
              </a:rPr>
              <a:t>out</a:t>
            </a:r>
            <a:endParaRPr lang="en-US" baseline="-25000" dirty="0">
              <a:latin typeface="Calibri" pitchFamily="34" charset="0"/>
            </a:endParaRPr>
          </a:p>
        </p:txBody>
      </p:sp>
      <p:sp>
        <p:nvSpPr>
          <p:cNvPr id="36" name="Line 16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rot="16200000" flipV="1">
            <a:off x="5502411" y="5490050"/>
            <a:ext cx="1210673" cy="9005"/>
          </a:xfrm>
          <a:prstGeom prst="line">
            <a:avLst/>
          </a:prstGeom>
          <a:noFill/>
          <a:ln w="28440">
            <a:solidFill>
              <a:schemeClr val="tx1"/>
            </a:solidFill>
            <a:miter lim="800000"/>
            <a:headEnd/>
            <a:tailEnd type="none"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" name="Rectangle 3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507069" y="5185487"/>
            <a:ext cx="2090697" cy="1177248"/>
          </a:xfrm>
          <a:prstGeom prst="rect">
            <a:avLst/>
          </a:prstGeom>
          <a:noFill/>
          <a:ln w="22225" algn="ctr">
            <a:solidFill>
              <a:schemeClr val="tx2"/>
            </a:solidFill>
            <a:prstDash val="sysDot"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5943600" y="5860966"/>
            <a:ext cx="2" cy="65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Line 17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rot="16200000">
            <a:off x="4426945" y="6223967"/>
            <a:ext cx="594910" cy="1"/>
          </a:xfrm>
          <a:prstGeom prst="line">
            <a:avLst/>
          </a:prstGeom>
          <a:noFill/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" name="TextBox 45"/>
          <p:cNvSpPr txBox="1"/>
          <p:nvPr/>
        </p:nvSpPr>
        <p:spPr bwMode="auto">
          <a:xfrm flipH="1">
            <a:off x="4359056" y="6521423"/>
            <a:ext cx="287556" cy="396456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lIns="90000" tIns="46800" rIns="90000" bIns="46800" rtlCol="0">
            <a:spAutoFit/>
          </a:bodyPr>
          <a:lstStyle/>
          <a:p>
            <a:pPr algn="ctr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dirty="0">
                <a:latin typeface="Calibri" pitchFamily="34" charset="0"/>
              </a:rPr>
              <a:t>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47" name="TextBox 46"/>
          <p:cNvSpPr txBox="1"/>
          <p:nvPr/>
        </p:nvSpPr>
        <p:spPr bwMode="auto">
          <a:xfrm flipH="1">
            <a:off x="5655580" y="4448537"/>
            <a:ext cx="314808" cy="396456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lIns="90000" tIns="46800" rIns="90000" bIns="46800" rtlCol="0">
            <a:spAutoFit/>
          </a:bodyPr>
          <a:lstStyle/>
          <a:p>
            <a:pPr algn="ctr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dirty="0">
                <a:latin typeface="Calibri" pitchFamily="34" charset="0"/>
              </a:rPr>
              <a:t>A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48" name="TextBox 47"/>
          <p:cNvSpPr txBox="1"/>
          <p:nvPr/>
        </p:nvSpPr>
        <p:spPr bwMode="auto">
          <a:xfrm flipH="1">
            <a:off x="5993263" y="4443428"/>
            <a:ext cx="306792" cy="396456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lIns="90000" tIns="46800" rIns="90000" bIns="46800" rtlCol="0">
            <a:spAutoFit/>
          </a:bodyPr>
          <a:lstStyle/>
          <a:p>
            <a:pPr algn="ctr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dirty="0">
                <a:latin typeface="Calibri" pitchFamily="34" charset="0"/>
              </a:rPr>
              <a:t>B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3" name="Line 16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V="1">
            <a:off x="5402444" y="6099888"/>
            <a:ext cx="652390" cy="26311"/>
          </a:xfrm>
          <a:prstGeom prst="line">
            <a:avLst/>
          </a:prstGeom>
          <a:noFill/>
          <a:ln w="28440">
            <a:solidFill>
              <a:schemeClr val="tx1"/>
            </a:solidFill>
            <a:miter lim="800000"/>
            <a:headEnd/>
            <a:tailEnd type="oval"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1" name="AutoShape 4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 flipH="1">
            <a:off x="4648200" y="5257800"/>
            <a:ext cx="314894" cy="304800"/>
          </a:xfrm>
          <a:prstGeom prst="flowChartDelay">
            <a:avLst/>
          </a:prstGeom>
          <a:noFill/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3" name="Line 7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4724401" y="5943600"/>
            <a:ext cx="77787" cy="0"/>
          </a:xfrm>
          <a:prstGeom prst="line">
            <a:avLst/>
          </a:prstGeom>
          <a:noFill/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8" name="Line 6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V="1">
            <a:off x="4959124" y="5292561"/>
            <a:ext cx="978816" cy="0"/>
          </a:xfrm>
          <a:prstGeom prst="line">
            <a:avLst/>
          </a:prstGeom>
          <a:noFill/>
          <a:ln w="28440">
            <a:solidFill>
              <a:schemeClr val="tx1"/>
            </a:solidFill>
            <a:miter lim="800000"/>
            <a:headEnd/>
            <a:tailEnd type="oval"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5943600" y="5464159"/>
            <a:ext cx="2" cy="65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Line 11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4963095" y="5514305"/>
            <a:ext cx="1143497" cy="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oval"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1600200" y="602991"/>
            <a:ext cx="2458616" cy="2984637"/>
            <a:chOff x="1600200" y="602991"/>
            <a:chExt cx="2458616" cy="2984637"/>
          </a:xfrm>
        </p:grpSpPr>
        <p:sp>
          <p:nvSpPr>
            <p:cNvPr id="52" name="Rectangle 3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743199" y="1606427"/>
              <a:ext cx="1315617" cy="9906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54" name="Line 6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3048000" y="1225427"/>
              <a:ext cx="0" cy="381000"/>
            </a:xfrm>
            <a:prstGeom prst="line">
              <a:avLst/>
            </a:prstGeom>
            <a:ln>
              <a:headEnd type="none" w="med" len="med"/>
              <a:tailEnd type="arrow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5" name="Line 7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3733800" y="1225427"/>
              <a:ext cx="0" cy="381000"/>
            </a:xfrm>
            <a:prstGeom prst="line">
              <a:avLst/>
            </a:prstGeom>
            <a:ln>
              <a:headEnd type="none" w="med" len="med"/>
              <a:tailEnd type="arrow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" name="Line 10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 flipH="1">
              <a:off x="2286000" y="2139827"/>
              <a:ext cx="457200" cy="0"/>
            </a:xfrm>
            <a:prstGeom prst="line">
              <a:avLst/>
            </a:prstGeom>
            <a:ln>
              <a:headEnd type="none" w="med" len="med"/>
              <a:tailEnd type="arrow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7" name="Line 11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3352800" y="2597027"/>
              <a:ext cx="0" cy="457200"/>
            </a:xfrm>
            <a:prstGeom prst="line">
              <a:avLst/>
            </a:prstGeom>
            <a:ln>
              <a:headEnd type="none" w="med" len="med"/>
              <a:tailEnd type="arrow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59" name="TextBox 58"/>
            <p:cNvSpPr txBox="1"/>
            <p:nvPr>
              <p:custDataLst>
                <p:tags r:id="rId22"/>
              </p:custDataLst>
            </p:nvPr>
          </p:nvSpPr>
          <p:spPr bwMode="auto">
            <a:xfrm>
              <a:off x="2895600" y="602991"/>
              <a:ext cx="304800" cy="63132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square" lIns="90000" tIns="46800" rIns="90000" bIns="46800" rtlCol="0">
              <a:spAutoFit/>
            </a:bodyPr>
            <a:lstStyle/>
            <a:p>
              <a:pPr algn="ctr">
                <a:lnSpc>
                  <a:spcPct val="116000"/>
                </a:lnSpc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US" sz="3200" dirty="0">
                  <a:latin typeface="Calibri" pitchFamily="34" charset="0"/>
                </a:rPr>
                <a:t>A</a:t>
              </a:r>
            </a:p>
          </p:txBody>
        </p:sp>
        <p:sp>
          <p:nvSpPr>
            <p:cNvPr id="62" name="TextBox 61"/>
            <p:cNvSpPr txBox="1"/>
            <p:nvPr>
              <p:custDataLst>
                <p:tags r:id="rId23"/>
              </p:custDataLst>
            </p:nvPr>
          </p:nvSpPr>
          <p:spPr bwMode="auto">
            <a:xfrm>
              <a:off x="3581400" y="602991"/>
              <a:ext cx="304800" cy="63132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square" lIns="90000" tIns="46800" rIns="90000" bIns="46800" rtlCol="0">
              <a:spAutoFit/>
            </a:bodyPr>
            <a:lstStyle/>
            <a:p>
              <a:pPr algn="ctr">
                <a:lnSpc>
                  <a:spcPct val="116000"/>
                </a:lnSpc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US" sz="3200" dirty="0">
                  <a:latin typeface="Calibri" pitchFamily="34" charset="0"/>
                </a:rPr>
                <a:t>B</a:t>
              </a:r>
            </a:p>
          </p:txBody>
        </p:sp>
        <p:sp>
          <p:nvSpPr>
            <p:cNvPr id="63" name="TextBox 62"/>
            <p:cNvSpPr txBox="1"/>
            <p:nvPr>
              <p:custDataLst>
                <p:tags r:id="rId24"/>
              </p:custDataLst>
            </p:nvPr>
          </p:nvSpPr>
          <p:spPr bwMode="auto">
            <a:xfrm>
              <a:off x="3200400" y="2956300"/>
              <a:ext cx="304800" cy="63132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square" lIns="90000" tIns="46800" rIns="90000" bIns="46800" rtlCol="0">
              <a:spAutoFit/>
            </a:bodyPr>
            <a:lstStyle/>
            <a:p>
              <a:pPr algn="ctr">
                <a:lnSpc>
                  <a:spcPct val="116000"/>
                </a:lnSpc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US" sz="3200" dirty="0">
                  <a:latin typeface="Calibri" pitchFamily="34" charset="0"/>
                </a:rPr>
                <a:t>S</a:t>
              </a:r>
              <a:endParaRPr lang="en-US" sz="3200" dirty="0">
                <a:latin typeface="Calibri" pitchFamily="34" charset="0"/>
              </a:endParaRPr>
            </a:p>
          </p:txBody>
        </p:sp>
        <p:sp>
          <p:nvSpPr>
            <p:cNvPr id="64" name="TextBox 63"/>
            <p:cNvSpPr txBox="1"/>
            <p:nvPr>
              <p:custDataLst>
                <p:tags r:id="rId25"/>
              </p:custDataLst>
            </p:nvPr>
          </p:nvSpPr>
          <p:spPr bwMode="auto">
            <a:xfrm>
              <a:off x="1600200" y="1778867"/>
              <a:ext cx="914400" cy="66576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116000"/>
                </a:lnSpc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US" sz="3200" dirty="0" err="1">
                  <a:latin typeface="Calibri" pitchFamily="34" charset="0"/>
                </a:rPr>
                <a:t>C</a:t>
              </a:r>
              <a:r>
                <a:rPr lang="en-US" sz="3200" baseline="-25000" dirty="0" err="1">
                  <a:latin typeface="Calibri" pitchFamily="34" charset="0"/>
                </a:rPr>
                <a:t>out</a:t>
              </a:r>
              <a:endParaRPr lang="en-US" sz="3200" baseline="-25000" dirty="0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820088" y="5621381"/>
            <a:ext cx="601381" cy="585766"/>
            <a:chOff x="4820089" y="5791201"/>
            <a:chExt cx="361512" cy="315157"/>
          </a:xfrm>
        </p:grpSpPr>
        <p:sp>
          <p:nvSpPr>
            <p:cNvPr id="65" name="AutoShape 14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820089" y="5791201"/>
              <a:ext cx="292554" cy="315157"/>
            </a:xfrm>
            <a:prstGeom prst="moon">
              <a:avLst>
                <a:gd name="adj" fmla="val 87500"/>
              </a:avLst>
            </a:prstGeom>
            <a:noFill/>
            <a:ln w="2556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chemeClr val="accent1"/>
                </a:solidFill>
                <a:latin typeface="Calibri" pitchFamily="34" charset="0"/>
              </a:endParaRPr>
            </a:p>
          </p:txBody>
        </p:sp>
        <p:sp>
          <p:nvSpPr>
            <p:cNvPr id="66" name="Freeform 65"/>
            <p:cNvSpPr/>
            <p:nvPr/>
          </p:nvSpPr>
          <p:spPr>
            <a:xfrm>
              <a:off x="5135882" y="5799980"/>
              <a:ext cx="45719" cy="296214"/>
            </a:xfrm>
            <a:custGeom>
              <a:avLst/>
              <a:gdLst>
                <a:gd name="connsiteX0" fmla="*/ 57955 w 57955"/>
                <a:gd name="connsiteY0" fmla="*/ 0 h 296214"/>
                <a:gd name="connsiteX1" fmla="*/ 0 w 57955"/>
                <a:gd name="connsiteY1" fmla="*/ 148107 h 296214"/>
                <a:gd name="connsiteX2" fmla="*/ 57955 w 57955"/>
                <a:gd name="connsiteY2" fmla="*/ 296214 h 296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955" h="296214">
                  <a:moveTo>
                    <a:pt x="57955" y="0"/>
                  </a:moveTo>
                  <a:cubicBezTo>
                    <a:pt x="28977" y="49369"/>
                    <a:pt x="0" y="98738"/>
                    <a:pt x="0" y="148107"/>
                  </a:cubicBezTo>
                  <a:cubicBezTo>
                    <a:pt x="0" y="197476"/>
                    <a:pt x="28977" y="246845"/>
                    <a:pt x="57955" y="296214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644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25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724400" y="119328"/>
            <a:ext cx="9029700" cy="723402"/>
          </a:xfrm>
        </p:spPr>
        <p:txBody>
          <a:bodyPr>
            <a:noAutofit/>
          </a:bodyPr>
          <a:lstStyle/>
          <a:p>
            <a:r>
              <a:rPr lang="en-US" dirty="0" smtClean="0"/>
              <a:t>1-bit </a:t>
            </a:r>
            <a:r>
              <a:rPr lang="en-US" dirty="0"/>
              <a:t>Adder with Carry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784923"/>
              </p:ext>
            </p:extLst>
          </p:nvPr>
        </p:nvGraphicFramePr>
        <p:xfrm>
          <a:off x="1921623" y="3476102"/>
          <a:ext cx="287897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778"/>
                <a:gridCol w="457200"/>
                <a:gridCol w="533400"/>
                <a:gridCol w="685800"/>
                <a:gridCol w="6858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baseline="-25000" dirty="0" err="1" smtClean="0">
                          <a:solidFill>
                            <a:schemeClr val="tx1"/>
                          </a:solidFill>
                        </a:rPr>
                        <a:t>in</a:t>
                      </a:r>
                      <a:endParaRPr 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baseline="-25000" dirty="0" err="1" smtClean="0">
                          <a:solidFill>
                            <a:schemeClr val="tx1"/>
                          </a:solidFill>
                        </a:rPr>
                        <a:t>out</a:t>
                      </a:r>
                      <a:endParaRPr 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85" name="Rectangle 4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905500" y="1447800"/>
            <a:ext cx="5791200" cy="5667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noAutofit/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</a:pPr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/>
              </a:rPr>
              <a:t>Full Adder</a:t>
            </a:r>
          </a:p>
          <a:p>
            <a:pPr marL="342900" indent="-342900">
              <a:spcBef>
                <a:spcPct val="20000"/>
              </a:spcBef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</a:pPr>
            <a:r>
              <a:rPr lang="en-US" sz="2800" dirty="0">
                <a:latin typeface="Calibri"/>
              </a:rPr>
              <a:t>Adds three 1-bit numbers</a:t>
            </a:r>
          </a:p>
          <a:p>
            <a:pPr marL="342900" indent="-342900">
              <a:spcBef>
                <a:spcPct val="20000"/>
              </a:spcBef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</a:pPr>
            <a:r>
              <a:rPr lang="en-US" sz="2800" dirty="0">
                <a:latin typeface="Calibri"/>
              </a:rPr>
              <a:t>Computes 1-bit result and 1-bit carry</a:t>
            </a:r>
          </a:p>
          <a:p>
            <a:pPr marL="342900" indent="-342900">
              <a:spcBef>
                <a:spcPct val="20000"/>
              </a:spcBef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</a:pPr>
            <a:r>
              <a:rPr lang="en-US" sz="2800" dirty="0">
                <a:latin typeface="Calibri"/>
              </a:rPr>
              <a:t>Can be cascaded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</a:pPr>
            <a:endParaRPr lang="en-US" sz="2800" dirty="0">
              <a:solidFill>
                <a:srgbClr val="FFFFFF"/>
              </a:solidFill>
              <a:latin typeface="Calibri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</a:pPr>
            <a:r>
              <a:rPr lang="en-US" sz="2400" dirty="0">
                <a:latin typeface="Calibri"/>
              </a:rPr>
              <a:t>Activity: Truth Table and  Sum-of-Product.</a:t>
            </a:r>
          </a:p>
          <a:p>
            <a:pPr>
              <a:spcBef>
                <a:spcPct val="20000"/>
              </a:spcBef>
              <a:buClr>
                <a:schemeClr val="accent1"/>
              </a:buClr>
            </a:pPr>
            <a:r>
              <a:rPr lang="en-US" sz="2400" dirty="0">
                <a:latin typeface="Calibri"/>
              </a:rPr>
              <a:t>L</a:t>
            </a:r>
            <a:r>
              <a:rPr lang="en-US" sz="2400" dirty="0">
                <a:latin typeface="Calibri"/>
              </a:rPr>
              <a:t>ogic minimization via </a:t>
            </a:r>
            <a:r>
              <a:rPr lang="en-US" sz="2400" dirty="0" err="1">
                <a:latin typeface="Calibri"/>
              </a:rPr>
              <a:t>Karnaugh</a:t>
            </a:r>
            <a:r>
              <a:rPr lang="en-US" sz="2400" dirty="0">
                <a:latin typeface="Calibri"/>
              </a:rPr>
              <a:t> Maps and algebraic minimization.</a:t>
            </a:r>
          </a:p>
          <a:p>
            <a:pPr>
              <a:spcBef>
                <a:spcPct val="20000"/>
              </a:spcBef>
              <a:buClr>
                <a:schemeClr val="accent1"/>
              </a:buClr>
            </a:pPr>
            <a:r>
              <a:rPr lang="en-US" sz="2400" dirty="0">
                <a:latin typeface="Calibri"/>
              </a:rPr>
              <a:t>Draw Logic Circuits</a:t>
            </a:r>
            <a:endParaRPr lang="en-US" sz="2400" dirty="0">
              <a:latin typeface="Calibri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</a:pPr>
            <a:endParaRPr lang="en-US" sz="3200" dirty="0">
              <a:solidFill>
                <a:srgbClr val="FFFFFF"/>
              </a:solidFill>
              <a:latin typeface="Calibri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858536" y="981308"/>
            <a:ext cx="2865864" cy="2185639"/>
            <a:chOff x="2018370" y="1014761"/>
            <a:chExt cx="2850070" cy="2401288"/>
          </a:xfrm>
        </p:grpSpPr>
        <p:grpSp>
          <p:nvGrpSpPr>
            <p:cNvPr id="16" name="Group 15"/>
            <p:cNvGrpSpPr/>
            <p:nvPr/>
          </p:nvGrpSpPr>
          <p:grpSpPr>
            <a:xfrm>
              <a:off x="2018370" y="1014761"/>
              <a:ext cx="1867829" cy="1880839"/>
              <a:chOff x="1600200" y="435473"/>
              <a:chExt cx="2286000" cy="2460127"/>
            </a:xfrm>
          </p:grpSpPr>
          <p:sp>
            <p:nvSpPr>
              <p:cNvPr id="25" name="Rectangle 3"/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2743199" y="1447800"/>
                <a:ext cx="1126377" cy="977932"/>
              </a:xfrm>
              <a:prstGeom prst="rect">
                <a:avLst/>
              </a:prstGeom>
              <a:noFill/>
              <a:ln w="28575" algn="ctr">
                <a:solidFill>
                  <a:schemeClr val="accent5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8" name="Line 6"/>
              <p:cNvSpPr>
                <a:spLocks noChangeShapeType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3048000" y="1066800"/>
                <a:ext cx="0" cy="381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med" len="med"/>
                <a:tailEnd type="arrow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0" name="Line 7"/>
              <p:cNvSpPr>
                <a:spLocks noChangeShapeType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3733800" y="1066800"/>
                <a:ext cx="0" cy="381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med" len="med"/>
                <a:tailEnd type="arrow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" name="Line 10"/>
              <p:cNvSpPr>
                <a:spLocks noChangeShapeType="1"/>
              </p:cNvSpPr>
              <p:nvPr>
                <p:custDataLst>
                  <p:tags r:id="rId9"/>
                </p:custDataLst>
              </p:nvPr>
            </p:nvSpPr>
            <p:spPr bwMode="auto">
              <a:xfrm flipH="1">
                <a:off x="2286000" y="1981200"/>
                <a:ext cx="4572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med" len="med"/>
                <a:tailEnd type="arrow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" name="Line 11"/>
              <p:cNvSpPr>
                <a:spLocks noChangeShapeType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3352800" y="2438400"/>
                <a:ext cx="0" cy="457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med" len="med"/>
                <a:tailEnd type="arrow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" name="TextBox 32"/>
              <p:cNvSpPr txBox="1"/>
              <p:nvPr>
                <p:custDataLst>
                  <p:tags r:id="rId11"/>
                </p:custDataLst>
              </p:nvPr>
            </p:nvSpPr>
            <p:spPr bwMode="auto">
              <a:xfrm>
                <a:off x="2895600" y="435473"/>
                <a:ext cx="304800" cy="665761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90000" tIns="46800" rIns="90000" bIns="46800" rtlCol="0">
                <a:spAutoFit/>
              </a:bodyPr>
              <a:lstStyle/>
              <a:p>
                <a:pPr algn="ctr">
                  <a:lnSpc>
                    <a:spcPct val="116000"/>
                  </a:lnSpc>
                  <a:tabLst>
                    <a:tab pos="723900" algn="l"/>
                    <a:tab pos="1447800" algn="l"/>
                    <a:tab pos="2171700" algn="l"/>
                  </a:tabLst>
                </a:pPr>
                <a:r>
                  <a:rPr lang="en-US" sz="3200" dirty="0">
                    <a:latin typeface="Calibri" pitchFamily="34" charset="0"/>
                  </a:rPr>
                  <a:t>A</a:t>
                </a:r>
              </a:p>
            </p:txBody>
          </p:sp>
          <p:sp>
            <p:nvSpPr>
              <p:cNvPr id="34" name="TextBox 33"/>
              <p:cNvSpPr txBox="1"/>
              <p:nvPr>
                <p:custDataLst>
                  <p:tags r:id="rId12"/>
                </p:custDataLst>
              </p:nvPr>
            </p:nvSpPr>
            <p:spPr bwMode="auto">
              <a:xfrm>
                <a:off x="3581400" y="457201"/>
                <a:ext cx="304800" cy="665761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90000" tIns="46800" rIns="90000" bIns="46800" rtlCol="0">
                <a:spAutoFit/>
              </a:bodyPr>
              <a:lstStyle/>
              <a:p>
                <a:pPr algn="ctr">
                  <a:lnSpc>
                    <a:spcPct val="116000"/>
                  </a:lnSpc>
                  <a:tabLst>
                    <a:tab pos="723900" algn="l"/>
                    <a:tab pos="1447800" algn="l"/>
                    <a:tab pos="2171700" algn="l"/>
                  </a:tabLst>
                </a:pPr>
                <a:r>
                  <a:rPr lang="en-US" sz="3200" dirty="0">
                    <a:latin typeface="Calibri" pitchFamily="34" charset="0"/>
                  </a:rPr>
                  <a:t>B</a:t>
                </a:r>
              </a:p>
            </p:txBody>
          </p:sp>
          <p:sp>
            <p:nvSpPr>
              <p:cNvPr id="35" name="TextBox 34"/>
              <p:cNvSpPr txBox="1"/>
              <p:nvPr>
                <p:custDataLst>
                  <p:tags r:id="rId13"/>
                </p:custDataLst>
              </p:nvPr>
            </p:nvSpPr>
            <p:spPr bwMode="auto">
              <a:xfrm>
                <a:off x="1600200" y="1620240"/>
                <a:ext cx="914400" cy="665761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0" tIns="0" rIns="0" bIns="0" rtlCol="0">
                <a:noAutofit/>
              </a:bodyPr>
              <a:lstStyle/>
              <a:p>
                <a:pPr algn="ctr">
                  <a:lnSpc>
                    <a:spcPct val="116000"/>
                  </a:lnSpc>
                  <a:tabLst>
                    <a:tab pos="723900" algn="l"/>
                    <a:tab pos="1447800" algn="l"/>
                    <a:tab pos="2171700" algn="l"/>
                  </a:tabLst>
                </a:pPr>
                <a:r>
                  <a:rPr lang="en-US" sz="3200" dirty="0" err="1">
                    <a:latin typeface="Calibri" pitchFamily="34" charset="0"/>
                  </a:rPr>
                  <a:t>C</a:t>
                </a:r>
                <a:r>
                  <a:rPr lang="en-US" sz="3200" baseline="-25000" dirty="0" err="1">
                    <a:latin typeface="Calibri" pitchFamily="34" charset="0"/>
                  </a:rPr>
                  <a:t>out</a:t>
                </a:r>
                <a:endParaRPr lang="en-US" sz="3200" baseline="-25000" dirty="0">
                  <a:latin typeface="Calibri" pitchFamily="34" charset="0"/>
                </a:endParaRPr>
              </a:p>
            </p:txBody>
          </p:sp>
        </p:grpSp>
        <p:sp>
          <p:nvSpPr>
            <p:cNvPr id="36" name="TextBox 35"/>
            <p:cNvSpPr txBox="1"/>
            <p:nvPr>
              <p:custDataLst>
                <p:tags r:id="rId3"/>
              </p:custDataLst>
            </p:nvPr>
          </p:nvSpPr>
          <p:spPr bwMode="auto">
            <a:xfrm>
              <a:off x="3325850" y="2784721"/>
              <a:ext cx="249044" cy="63132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square" lIns="90000" tIns="46800" rIns="90000" bIns="46800" rtlCol="0">
              <a:spAutoFit/>
            </a:bodyPr>
            <a:lstStyle/>
            <a:p>
              <a:pPr algn="ctr">
                <a:lnSpc>
                  <a:spcPct val="116000"/>
                </a:lnSpc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US" sz="3200" dirty="0" smtClean="0">
                  <a:latin typeface="Calibri" pitchFamily="34" charset="0"/>
                </a:rPr>
                <a:t>S</a:t>
              </a:r>
              <a:endParaRPr lang="en-US" sz="3200" dirty="0">
                <a:latin typeface="Calibri" pitchFamily="34" charset="0"/>
              </a:endParaRPr>
            </a:p>
          </p:txBody>
        </p:sp>
        <p:sp>
          <p:nvSpPr>
            <p:cNvPr id="37" name="TextBox 36"/>
            <p:cNvSpPr txBox="1"/>
            <p:nvPr>
              <p:custDataLst>
                <p:tags r:id="rId4"/>
              </p:custDataLst>
            </p:nvPr>
          </p:nvSpPr>
          <p:spPr bwMode="auto">
            <a:xfrm>
              <a:off x="4240608" y="1840755"/>
              <a:ext cx="627832" cy="58695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square" lIns="90000" tIns="46800" rIns="90000" bIns="46800" rtlCol="0">
              <a:spAutoFit/>
            </a:bodyPr>
            <a:lstStyle/>
            <a:p>
              <a:r>
                <a:rPr lang="en-US" sz="3200" dirty="0" err="1"/>
                <a:t>C</a:t>
              </a:r>
              <a:r>
                <a:rPr lang="en-US" sz="3200" baseline="-25000" dirty="0" err="1"/>
                <a:t>in</a:t>
              </a:r>
              <a:endParaRPr lang="en-US" sz="3200" baseline="-25000" dirty="0"/>
            </a:p>
          </p:txBody>
        </p:sp>
        <p:sp>
          <p:nvSpPr>
            <p:cNvPr id="38" name="Line 10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3872616" y="2175047"/>
              <a:ext cx="37356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3049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43"/>
              <p:cNvSpPr>
                <a:spLocks noChangeArrowheads="1"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5537560" y="978145"/>
                <a:ext cx="5715000" cy="9372600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0" tIns="0" rIns="0" bIns="0">
                <a:noAutofit/>
              </a:bodyPr>
              <a:lstStyle/>
              <a:p>
                <a:pPr marL="342900" indent="-342900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sz="32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Calibri"/>
                  </a:rPr>
                  <a:t>Full Adder</a:t>
                </a:r>
              </a:p>
              <a:p>
                <a:pPr marL="342900" indent="-342900">
                  <a:spcBef>
                    <a:spcPct val="20000"/>
                  </a:spcBef>
                  <a:buClr>
                    <a:schemeClr val="accent5">
                      <a:lumMod val="60000"/>
                      <a:lumOff val="40000"/>
                    </a:schemeClr>
                  </a:buClr>
                  <a:buFont typeface="Arial" pitchFamily="34" charset="0"/>
                  <a:buChar char="•"/>
                </a:pPr>
                <a:r>
                  <a:rPr lang="en-US" sz="2800" dirty="0">
                    <a:latin typeface="Calibri"/>
                  </a:rPr>
                  <a:t>Adds three 1-bit numbers</a:t>
                </a:r>
              </a:p>
              <a:p>
                <a:pPr marL="342900" indent="-342900">
                  <a:spcBef>
                    <a:spcPct val="20000"/>
                  </a:spcBef>
                  <a:buClr>
                    <a:schemeClr val="accent5">
                      <a:lumMod val="60000"/>
                      <a:lumOff val="40000"/>
                    </a:schemeClr>
                  </a:buClr>
                  <a:buFont typeface="Arial" pitchFamily="34" charset="0"/>
                  <a:buChar char="•"/>
                </a:pPr>
                <a:r>
                  <a:rPr lang="en-US" sz="2800" dirty="0">
                    <a:latin typeface="Calibri"/>
                  </a:rPr>
                  <a:t>Computes 1-bit result and 1-bit carry</a:t>
                </a:r>
              </a:p>
              <a:p>
                <a:pPr marL="342900" indent="-342900">
                  <a:spcBef>
                    <a:spcPct val="20000"/>
                  </a:spcBef>
                  <a:buClr>
                    <a:schemeClr val="accent5">
                      <a:lumMod val="60000"/>
                      <a:lumOff val="40000"/>
                    </a:schemeClr>
                  </a:buClr>
                  <a:buFont typeface="Arial" pitchFamily="34" charset="0"/>
                  <a:buChar char="•"/>
                </a:pPr>
                <a:r>
                  <a:rPr lang="en-US" sz="2800" dirty="0">
                    <a:latin typeface="Calibri"/>
                  </a:rPr>
                  <a:t>Can be cascaded</a:t>
                </a:r>
              </a:p>
              <a:p>
                <a:pPr marL="342900" indent="-342900">
                  <a:spcBef>
                    <a:spcPct val="20000"/>
                  </a:spcBef>
                  <a:buClr>
                    <a:schemeClr val="accent5">
                      <a:lumMod val="60000"/>
                      <a:lumOff val="40000"/>
                    </a:schemeClr>
                  </a:buClr>
                  <a:buFont typeface="Arial" pitchFamily="34" charset="0"/>
                  <a:buChar char="•"/>
                </a:pPr>
                <a:endParaRPr lang="en-US" sz="2800" dirty="0">
                  <a:solidFill>
                    <a:srgbClr val="FFFFFF"/>
                  </a:solidFill>
                  <a:latin typeface="Calibri"/>
                </a:endParaRPr>
              </a:p>
              <a:p>
                <a:pPr marL="342900" indent="-342900">
                  <a:spcBef>
                    <a:spcPct val="20000"/>
                  </a:spcBef>
                  <a:buClr>
                    <a:schemeClr val="accent5">
                      <a:lumMod val="60000"/>
                      <a:lumOff val="40000"/>
                    </a:schemeClr>
                  </a:buClr>
                  <a:buFont typeface="Arial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S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</a:rPr>
                          <m:t>A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C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B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</a:rPr>
                          <m:t>C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+ A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</a:rPr>
                          <m:t>B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</a:rPr>
                          <m:t>C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+ ABC</a:t>
                </a:r>
              </a:p>
              <a:p>
                <a:pPr marL="342900" indent="-342900">
                  <a:spcBef>
                    <a:spcPct val="20000"/>
                  </a:spcBef>
                  <a:buClr>
                    <a:schemeClr val="accent5">
                      <a:lumMod val="60000"/>
                      <a:lumOff val="40000"/>
                    </a:schemeClr>
                  </a:buClr>
                  <a:buFont typeface="Arial" pitchFamily="34" charset="0"/>
                  <a:buChar char="•"/>
                </a:pPr>
                <a:r>
                  <a:rPr lang="en-US" sz="2000" dirty="0" err="1">
                    <a:solidFill>
                      <a:srgbClr val="C00000"/>
                    </a:solidFill>
                  </a:rPr>
                  <a:t>C</a:t>
                </a:r>
                <a:r>
                  <a:rPr lang="en-US" sz="2000" baseline="-25000" dirty="0" err="1">
                    <a:solidFill>
                      <a:srgbClr val="C00000"/>
                    </a:solidFill>
                  </a:rPr>
                  <a:t>out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BC + </a:t>
                </a:r>
                <a:r>
                  <a:rPr lang="en-US" sz="2000" dirty="0">
                    <a:solidFill>
                      <a:srgbClr val="C00000"/>
                    </a:solidFill>
                  </a:rPr>
                  <a:t>A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C</a:t>
                </a:r>
                <a:r>
                  <a:rPr lang="en-US" sz="2000" dirty="0">
                    <a:solidFill>
                      <a:srgbClr val="C00000"/>
                    </a:solidFill>
                  </a:rPr>
                  <a:t> + AB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</a:rPr>
                          <m:t>C</m:t>
                        </m:r>
                      </m:e>
                    </m:acc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+ ABC</a:t>
                </a:r>
              </a:p>
            </p:txBody>
          </p:sp>
        </mc:Choice>
        <mc:Fallback>
          <p:sp>
            <p:nvSpPr>
              <p:cNvPr id="15" name="Rectangle 43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5537560" y="978145"/>
                <a:ext cx="5715000" cy="9372600"/>
              </a:xfrm>
              <a:prstGeom prst="rect">
                <a:avLst/>
              </a:prstGeom>
              <a:blipFill rotWithShape="0">
                <a:blip r:embed="rId75"/>
                <a:stretch>
                  <a:fillRect l="-4264" t="-1300" r="-2878"/>
                </a:stretch>
              </a:blip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325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3973415" y="-1210"/>
            <a:ext cx="9029700" cy="634210"/>
          </a:xfrm>
        </p:spPr>
        <p:txBody>
          <a:bodyPr>
            <a:noAutofit/>
          </a:bodyPr>
          <a:lstStyle/>
          <a:p>
            <a:r>
              <a:rPr lang="en-US" dirty="0"/>
              <a:t>1-bit Adder with Carry</a:t>
            </a:r>
          </a:p>
        </p:txBody>
      </p:sp>
      <p:sp>
        <p:nvSpPr>
          <p:cNvPr id="26" name="Line 10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H="1">
            <a:off x="3962400" y="1981200"/>
            <a:ext cx="457200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 type="none" w="med" len="med"/>
            <a:tailEnd type="arrow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921993"/>
              </p:ext>
            </p:extLst>
          </p:nvPr>
        </p:nvGraphicFramePr>
        <p:xfrm>
          <a:off x="1921623" y="3476102"/>
          <a:ext cx="287897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778"/>
                <a:gridCol w="457200"/>
                <a:gridCol w="533400"/>
                <a:gridCol w="685800"/>
                <a:gridCol w="6858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baseline="-25000" dirty="0" err="1" smtClean="0">
                          <a:solidFill>
                            <a:schemeClr val="tx1"/>
                          </a:solidFill>
                        </a:rPr>
                        <a:t>in</a:t>
                      </a:r>
                      <a:endParaRPr 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baseline="-25000" dirty="0" err="1" smtClean="0">
                          <a:solidFill>
                            <a:schemeClr val="tx1"/>
                          </a:solidFill>
                        </a:rPr>
                        <a:t>out</a:t>
                      </a:r>
                      <a:endParaRPr 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pSp>
        <p:nvGrpSpPr>
          <p:cNvPr id="152" name="Group 151"/>
          <p:cNvGrpSpPr/>
          <p:nvPr/>
        </p:nvGrpSpPr>
        <p:grpSpPr>
          <a:xfrm>
            <a:off x="1284718" y="661207"/>
            <a:ext cx="2865864" cy="2185639"/>
            <a:chOff x="2018370" y="1014761"/>
            <a:chExt cx="2850070" cy="2401288"/>
          </a:xfrm>
        </p:grpSpPr>
        <p:grpSp>
          <p:nvGrpSpPr>
            <p:cNvPr id="153" name="Group 152"/>
            <p:cNvGrpSpPr/>
            <p:nvPr/>
          </p:nvGrpSpPr>
          <p:grpSpPr>
            <a:xfrm>
              <a:off x="2018370" y="1014761"/>
              <a:ext cx="1867829" cy="1880839"/>
              <a:chOff x="1600200" y="435473"/>
              <a:chExt cx="2286000" cy="2460127"/>
            </a:xfrm>
          </p:grpSpPr>
          <p:sp>
            <p:nvSpPr>
              <p:cNvPr id="157" name="Rectangle 3"/>
              <p:cNvSpPr>
                <a:spLocks noChangeArrowheads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2743199" y="1447800"/>
                <a:ext cx="1126377" cy="977932"/>
              </a:xfrm>
              <a:prstGeom prst="rect">
                <a:avLst/>
              </a:prstGeom>
              <a:noFill/>
              <a:ln w="28575" algn="ctr">
                <a:solidFill>
                  <a:schemeClr val="accent5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8" name="Line 6"/>
              <p:cNvSpPr>
                <a:spLocks noChangeShapeType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3048000" y="1066800"/>
                <a:ext cx="0" cy="381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med" len="med"/>
                <a:tailEnd type="arrow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9" name="Line 7"/>
              <p:cNvSpPr>
                <a:spLocks noChangeShapeType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3733800" y="1066800"/>
                <a:ext cx="0" cy="381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med" len="med"/>
                <a:tailEnd type="arrow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0" name="Line 10"/>
              <p:cNvSpPr>
                <a:spLocks noChangeShapeType="1"/>
              </p:cNvSpPr>
              <p:nvPr>
                <p:custDataLst>
                  <p:tags r:id="rId68"/>
                </p:custDataLst>
              </p:nvPr>
            </p:nvSpPr>
            <p:spPr bwMode="auto">
              <a:xfrm flipH="1">
                <a:off x="2286000" y="1981200"/>
                <a:ext cx="4572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med" len="med"/>
                <a:tailEnd type="arrow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1" name="Line 11"/>
              <p:cNvSpPr>
                <a:spLocks noChangeShapeType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3352800" y="2438400"/>
                <a:ext cx="0" cy="457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med" len="med"/>
                <a:tailEnd type="arrow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2" name="TextBox 161"/>
              <p:cNvSpPr txBox="1"/>
              <p:nvPr>
                <p:custDataLst>
                  <p:tags r:id="rId70"/>
                </p:custDataLst>
              </p:nvPr>
            </p:nvSpPr>
            <p:spPr bwMode="auto">
              <a:xfrm>
                <a:off x="2895600" y="435473"/>
                <a:ext cx="304800" cy="665761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90000" tIns="46800" rIns="90000" bIns="46800" rtlCol="0">
                <a:spAutoFit/>
              </a:bodyPr>
              <a:lstStyle/>
              <a:p>
                <a:pPr algn="ctr">
                  <a:lnSpc>
                    <a:spcPct val="116000"/>
                  </a:lnSpc>
                  <a:tabLst>
                    <a:tab pos="723900" algn="l"/>
                    <a:tab pos="1447800" algn="l"/>
                    <a:tab pos="2171700" algn="l"/>
                  </a:tabLst>
                </a:pPr>
                <a:r>
                  <a:rPr lang="en-US" sz="3200" dirty="0">
                    <a:latin typeface="Calibri" pitchFamily="34" charset="0"/>
                  </a:rPr>
                  <a:t>A</a:t>
                </a:r>
              </a:p>
            </p:txBody>
          </p:sp>
          <p:sp>
            <p:nvSpPr>
              <p:cNvPr id="163" name="TextBox 162"/>
              <p:cNvSpPr txBox="1"/>
              <p:nvPr>
                <p:custDataLst>
                  <p:tags r:id="rId71"/>
                </p:custDataLst>
              </p:nvPr>
            </p:nvSpPr>
            <p:spPr bwMode="auto">
              <a:xfrm>
                <a:off x="3581400" y="457201"/>
                <a:ext cx="304800" cy="665761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90000" tIns="46800" rIns="90000" bIns="46800" rtlCol="0">
                <a:spAutoFit/>
              </a:bodyPr>
              <a:lstStyle/>
              <a:p>
                <a:pPr algn="ctr">
                  <a:lnSpc>
                    <a:spcPct val="116000"/>
                  </a:lnSpc>
                  <a:tabLst>
                    <a:tab pos="723900" algn="l"/>
                    <a:tab pos="1447800" algn="l"/>
                    <a:tab pos="2171700" algn="l"/>
                  </a:tabLst>
                </a:pPr>
                <a:r>
                  <a:rPr lang="en-US" sz="3200" dirty="0">
                    <a:latin typeface="Calibri" pitchFamily="34" charset="0"/>
                  </a:rPr>
                  <a:t>B</a:t>
                </a:r>
              </a:p>
            </p:txBody>
          </p:sp>
          <p:sp>
            <p:nvSpPr>
              <p:cNvPr id="164" name="TextBox 163"/>
              <p:cNvSpPr txBox="1"/>
              <p:nvPr>
                <p:custDataLst>
                  <p:tags r:id="rId72"/>
                </p:custDataLst>
              </p:nvPr>
            </p:nvSpPr>
            <p:spPr bwMode="auto">
              <a:xfrm>
                <a:off x="1600200" y="1620240"/>
                <a:ext cx="914400" cy="665761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0" tIns="0" rIns="0" bIns="0" rtlCol="0">
                <a:noAutofit/>
              </a:bodyPr>
              <a:lstStyle/>
              <a:p>
                <a:pPr algn="ctr">
                  <a:lnSpc>
                    <a:spcPct val="116000"/>
                  </a:lnSpc>
                  <a:tabLst>
                    <a:tab pos="723900" algn="l"/>
                    <a:tab pos="1447800" algn="l"/>
                    <a:tab pos="2171700" algn="l"/>
                  </a:tabLst>
                </a:pPr>
                <a:r>
                  <a:rPr lang="en-US" sz="3200" dirty="0" err="1">
                    <a:latin typeface="Calibri" pitchFamily="34" charset="0"/>
                  </a:rPr>
                  <a:t>C</a:t>
                </a:r>
                <a:r>
                  <a:rPr lang="en-US" sz="3200" baseline="-25000" dirty="0" err="1">
                    <a:latin typeface="Calibri" pitchFamily="34" charset="0"/>
                  </a:rPr>
                  <a:t>out</a:t>
                </a:r>
                <a:endParaRPr lang="en-US" sz="3200" baseline="-25000" dirty="0">
                  <a:latin typeface="Calibri" pitchFamily="34" charset="0"/>
                </a:endParaRPr>
              </a:p>
            </p:txBody>
          </p:sp>
        </p:grpSp>
        <p:sp>
          <p:nvSpPr>
            <p:cNvPr id="154" name="TextBox 153"/>
            <p:cNvSpPr txBox="1"/>
            <p:nvPr>
              <p:custDataLst>
                <p:tags r:id="rId62"/>
              </p:custDataLst>
            </p:nvPr>
          </p:nvSpPr>
          <p:spPr bwMode="auto">
            <a:xfrm>
              <a:off x="3325850" y="2784721"/>
              <a:ext cx="249044" cy="63132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square" lIns="90000" tIns="46800" rIns="90000" bIns="46800" rtlCol="0">
              <a:spAutoFit/>
            </a:bodyPr>
            <a:lstStyle/>
            <a:p>
              <a:pPr algn="ctr">
                <a:lnSpc>
                  <a:spcPct val="116000"/>
                </a:lnSpc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US" sz="3200" dirty="0" smtClean="0">
                  <a:latin typeface="Calibri" pitchFamily="34" charset="0"/>
                </a:rPr>
                <a:t>S</a:t>
              </a:r>
              <a:endParaRPr lang="en-US" sz="3200" dirty="0">
                <a:latin typeface="Calibri" pitchFamily="34" charset="0"/>
              </a:endParaRPr>
            </a:p>
          </p:txBody>
        </p:sp>
        <p:sp>
          <p:nvSpPr>
            <p:cNvPr id="155" name="TextBox 154"/>
            <p:cNvSpPr txBox="1"/>
            <p:nvPr>
              <p:custDataLst>
                <p:tags r:id="rId63"/>
              </p:custDataLst>
            </p:nvPr>
          </p:nvSpPr>
          <p:spPr bwMode="auto">
            <a:xfrm>
              <a:off x="4240608" y="1840755"/>
              <a:ext cx="627832" cy="58695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square" lIns="90000" tIns="46800" rIns="90000" bIns="46800" rtlCol="0">
              <a:spAutoFit/>
            </a:bodyPr>
            <a:lstStyle/>
            <a:p>
              <a:r>
                <a:rPr lang="en-US" sz="3200" dirty="0" err="1"/>
                <a:t>C</a:t>
              </a:r>
              <a:r>
                <a:rPr lang="en-US" sz="3200" baseline="-25000" dirty="0" err="1"/>
                <a:t>in</a:t>
              </a:r>
              <a:endParaRPr lang="en-US" sz="3200" baseline="-25000" dirty="0"/>
            </a:p>
          </p:txBody>
        </p:sp>
        <p:sp>
          <p:nvSpPr>
            <p:cNvPr id="156" name="Line 10"/>
            <p:cNvSpPr>
              <a:spLocks noChangeShapeType="1"/>
            </p:cNvSpPr>
            <p:nvPr>
              <p:custDataLst>
                <p:tags r:id="rId64"/>
              </p:custDataLst>
            </p:nvPr>
          </p:nvSpPr>
          <p:spPr bwMode="auto">
            <a:xfrm flipH="1">
              <a:off x="3872616" y="2175047"/>
              <a:ext cx="37356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010196" y="2542804"/>
            <a:ext cx="2615394" cy="4353032"/>
            <a:chOff x="9430432" y="1862902"/>
            <a:chExt cx="2615394" cy="4353032"/>
          </a:xfrm>
        </p:grpSpPr>
        <p:sp>
          <p:nvSpPr>
            <p:cNvPr id="3" name="Rectangle 2"/>
            <p:cNvSpPr/>
            <p:nvPr/>
          </p:nvSpPr>
          <p:spPr>
            <a:xfrm>
              <a:off x="9948820" y="2296145"/>
              <a:ext cx="1760069" cy="3555325"/>
            </a:xfrm>
            <a:prstGeom prst="rect">
              <a:avLst/>
            </a:prstGeom>
            <a:no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9430432" y="1862902"/>
              <a:ext cx="2615394" cy="4353032"/>
              <a:chOff x="8092212" y="1966334"/>
              <a:chExt cx="2615394" cy="4353032"/>
            </a:xfrm>
          </p:grpSpPr>
          <p:sp>
            <p:nvSpPr>
              <p:cNvPr id="16" name="Line 6"/>
              <p:cNvSpPr>
                <a:spLocks noChangeShapeType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9540338" y="2514600"/>
                <a:ext cx="373754" cy="0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 type="oval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25" name="AutoShape 4"/>
              <p:cNvSpPr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 flipH="1">
                <a:off x="9223856" y="2514601"/>
                <a:ext cx="316483" cy="332245"/>
              </a:xfrm>
              <a:prstGeom prst="flowChartDelay">
                <a:avLst/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29" name="Line 7"/>
              <p:cNvSpPr>
                <a:spLocks noChangeShapeType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9146068" y="2675239"/>
                <a:ext cx="77787" cy="0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30" name="AutoShape 4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 flipH="1">
                <a:off x="9223857" y="2912688"/>
                <a:ext cx="314894" cy="304800"/>
              </a:xfrm>
              <a:prstGeom prst="flowChartDelay">
                <a:avLst/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31" name="Line 6"/>
              <p:cNvSpPr>
                <a:spLocks noChangeShapeType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9522515" y="2935358"/>
                <a:ext cx="378622" cy="1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 type="oval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32" name="Line 7"/>
              <p:cNvSpPr>
                <a:spLocks noChangeShapeType="1"/>
              </p:cNvSpPr>
              <p:nvPr>
                <p:custDataLst>
                  <p:tags r:id="rId9"/>
                </p:custDataLst>
              </p:nvPr>
            </p:nvSpPr>
            <p:spPr bwMode="auto">
              <a:xfrm flipV="1">
                <a:off x="9070322" y="3065088"/>
                <a:ext cx="153536" cy="0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33" name="AutoShape 14"/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8778336" y="2902332"/>
                <a:ext cx="292554" cy="315157"/>
              </a:xfrm>
              <a:prstGeom prst="moon">
                <a:avLst>
                  <a:gd name="adj" fmla="val 87500"/>
                </a:avLst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34" name="Line 16"/>
              <p:cNvSpPr>
                <a:spLocks noChangeShapeType="1"/>
              </p:cNvSpPr>
              <p:nvPr>
                <p:custDataLst>
                  <p:tags r:id="rId11"/>
                </p:custDataLst>
              </p:nvPr>
            </p:nvSpPr>
            <p:spPr bwMode="auto">
              <a:xfrm rot="16200000">
                <a:off x="8322058" y="3859850"/>
                <a:ext cx="3165887" cy="18186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 type="none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 bwMode="auto">
              <a:xfrm flipH="1">
                <a:off x="8092212" y="2590800"/>
                <a:ext cx="518388" cy="396456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000" tIns="46800" rIns="90000" bIns="46800" rtlCol="0">
                <a:spAutoFit/>
              </a:bodyPr>
              <a:lstStyle/>
              <a:p>
                <a:pPr algn="ctr">
                  <a:lnSpc>
                    <a:spcPct val="116000"/>
                  </a:lnSpc>
                  <a:tabLst>
                    <a:tab pos="723900" algn="l"/>
                    <a:tab pos="1447800" algn="l"/>
                    <a:tab pos="2171700" algn="l"/>
                  </a:tabLst>
                </a:pPr>
                <a:r>
                  <a:rPr lang="en-US" dirty="0" err="1">
                    <a:latin typeface="Calibri" pitchFamily="34" charset="0"/>
                  </a:rPr>
                  <a:t>C</a:t>
                </a:r>
                <a:r>
                  <a:rPr lang="en-US" baseline="-25000" dirty="0" err="1">
                    <a:latin typeface="Calibri" pitchFamily="34" charset="0"/>
                  </a:rPr>
                  <a:t>out</a:t>
                </a:r>
                <a:endParaRPr lang="en-US" baseline="-25000" dirty="0">
                  <a:latin typeface="Calibri" pitchFamily="34" charset="0"/>
                </a:endParaRPr>
              </a:p>
            </p:txBody>
          </p:sp>
          <p:sp>
            <p:nvSpPr>
              <p:cNvPr id="36" name="Line 16"/>
              <p:cNvSpPr>
                <a:spLocks noChangeShapeType="1"/>
              </p:cNvSpPr>
              <p:nvPr>
                <p:custDataLst>
                  <p:tags r:id="rId12"/>
                </p:custDataLst>
              </p:nvPr>
            </p:nvSpPr>
            <p:spPr bwMode="auto">
              <a:xfrm rot="16200000" flipV="1">
                <a:off x="8410971" y="3943761"/>
                <a:ext cx="3318288" cy="2765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 type="none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37" name="Line 16"/>
              <p:cNvSpPr>
                <a:spLocks noChangeShapeType="1"/>
              </p:cNvSpPr>
              <p:nvPr>
                <p:custDataLst>
                  <p:tags r:id="rId13"/>
                </p:custDataLst>
              </p:nvPr>
            </p:nvSpPr>
            <p:spPr bwMode="auto">
              <a:xfrm rot="16200000" flipV="1">
                <a:off x="9024246" y="2789844"/>
                <a:ext cx="245688" cy="0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 type="none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38" name="Line 7"/>
              <p:cNvSpPr>
                <a:spLocks noChangeShapeType="1"/>
              </p:cNvSpPr>
              <p:nvPr>
                <p:custDataLst>
                  <p:tags r:id="rId14"/>
                </p:custDataLst>
              </p:nvPr>
            </p:nvSpPr>
            <p:spPr bwMode="auto">
              <a:xfrm flipV="1">
                <a:off x="9070890" y="2912688"/>
                <a:ext cx="66348" cy="0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9909090" y="2590801"/>
                <a:ext cx="2" cy="65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Line 11"/>
              <p:cNvSpPr>
                <a:spLocks noChangeShapeType="1"/>
              </p:cNvSpPr>
              <p:nvPr>
                <p:custDataLst>
                  <p:tags r:id="rId15"/>
                </p:custDataLst>
              </p:nvPr>
            </p:nvSpPr>
            <p:spPr bwMode="auto">
              <a:xfrm flipV="1">
                <a:off x="9540338" y="2667000"/>
                <a:ext cx="54240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oval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 bwMode="auto">
              <a:xfrm flipH="1">
                <a:off x="8671788" y="5922910"/>
                <a:ext cx="287556" cy="396456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000" tIns="46800" rIns="90000" bIns="46800" rtlCol="0">
                <a:spAutoFit/>
              </a:bodyPr>
              <a:lstStyle/>
              <a:p>
                <a:pPr algn="ctr">
                  <a:lnSpc>
                    <a:spcPct val="116000"/>
                  </a:lnSpc>
                  <a:tabLst>
                    <a:tab pos="723900" algn="l"/>
                    <a:tab pos="1447800" algn="l"/>
                    <a:tab pos="2171700" algn="l"/>
                  </a:tabLst>
                </a:pPr>
                <a:r>
                  <a:rPr lang="en-US" dirty="0">
                    <a:latin typeface="Calibri" pitchFamily="34" charset="0"/>
                  </a:rPr>
                  <a:t>S</a:t>
                </a:r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 bwMode="auto">
              <a:xfrm flipH="1">
                <a:off x="9756690" y="1981200"/>
                <a:ext cx="314808" cy="396456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000" tIns="46800" rIns="90000" bIns="46800" rtlCol="0">
                <a:spAutoFit/>
              </a:bodyPr>
              <a:lstStyle/>
              <a:p>
                <a:pPr algn="ctr">
                  <a:lnSpc>
                    <a:spcPct val="116000"/>
                  </a:lnSpc>
                  <a:tabLst>
                    <a:tab pos="723900" algn="l"/>
                    <a:tab pos="1447800" algn="l"/>
                    <a:tab pos="2171700" algn="l"/>
                  </a:tabLst>
                </a:pPr>
                <a:r>
                  <a:rPr lang="en-US" dirty="0">
                    <a:latin typeface="Calibri" pitchFamily="34" charset="0"/>
                  </a:rPr>
                  <a:t>A</a:t>
                </a:r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 bwMode="auto">
              <a:xfrm flipH="1">
                <a:off x="9916333" y="1981200"/>
                <a:ext cx="306792" cy="415820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000" tIns="46800" rIns="90000" bIns="46800" rtlCol="0">
                <a:spAutoFit/>
              </a:bodyPr>
              <a:lstStyle/>
              <a:p>
                <a:pPr algn="ctr">
                  <a:lnSpc>
                    <a:spcPct val="116000"/>
                  </a:lnSpc>
                  <a:tabLst>
                    <a:tab pos="723900" algn="l"/>
                    <a:tab pos="1447800" algn="l"/>
                    <a:tab pos="2171700" algn="l"/>
                  </a:tabLst>
                </a:pPr>
                <a:r>
                  <a:rPr lang="en-US" dirty="0">
                    <a:solidFill>
                      <a:srgbClr val="FFFFFF"/>
                    </a:solidFill>
                    <a:latin typeface="Calibri" pitchFamily="34" charset="0"/>
                  </a:rPr>
                  <a:t>B</a:t>
                </a:r>
                <a:endParaRPr lang="en-US" dirty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9909090" y="3110687"/>
                <a:ext cx="2" cy="65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Line 7"/>
              <p:cNvSpPr>
                <a:spLocks noChangeShapeType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8488265" y="3048000"/>
                <a:ext cx="279413" cy="0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46" name="AutoShape 4"/>
              <p:cNvSpPr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 flipH="1">
                <a:off x="9223290" y="3293688"/>
                <a:ext cx="314894" cy="304800"/>
              </a:xfrm>
              <a:prstGeom prst="flowChartDelay">
                <a:avLst/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47" name="Line 16"/>
              <p:cNvSpPr>
                <a:spLocks noChangeShapeType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9530467" y="3505200"/>
                <a:ext cx="704677" cy="0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 type="oval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48" name="Line 7"/>
              <p:cNvSpPr>
                <a:spLocks noChangeShapeType="1"/>
              </p:cNvSpPr>
              <p:nvPr>
                <p:custDataLst>
                  <p:tags r:id="rId19"/>
                </p:custDataLst>
              </p:nvPr>
            </p:nvSpPr>
            <p:spPr bwMode="auto">
              <a:xfrm flipV="1">
                <a:off x="9147090" y="3463178"/>
                <a:ext cx="76200" cy="0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49" name="Line 7"/>
              <p:cNvSpPr>
                <a:spLocks noChangeShapeType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9070322" y="3124200"/>
                <a:ext cx="76200" cy="2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50" name="Line 16"/>
              <p:cNvSpPr>
                <a:spLocks noChangeShapeType="1"/>
              </p:cNvSpPr>
              <p:nvPr>
                <p:custDataLst>
                  <p:tags r:id="rId21"/>
                </p:custDataLst>
              </p:nvPr>
            </p:nvSpPr>
            <p:spPr bwMode="auto">
              <a:xfrm rot="16200000">
                <a:off x="9000528" y="3293852"/>
                <a:ext cx="328326" cy="10326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 type="none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51" name="Line 16"/>
              <p:cNvSpPr>
                <a:spLocks noChangeShapeType="1"/>
              </p:cNvSpPr>
              <p:nvPr>
                <p:custDataLst>
                  <p:tags r:id="rId22"/>
                </p:custDataLst>
              </p:nvPr>
            </p:nvSpPr>
            <p:spPr bwMode="auto">
              <a:xfrm rot="16200000">
                <a:off x="8942936" y="4421053"/>
                <a:ext cx="2578407" cy="6007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 type="oval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 bwMode="auto">
              <a:xfrm flipH="1">
                <a:off x="10287001" y="2727744"/>
                <a:ext cx="420605" cy="396456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000" tIns="46800" rIns="90000" bIns="46800" rtlCol="0">
                <a:spAutoFit/>
              </a:bodyPr>
              <a:lstStyle/>
              <a:p>
                <a:pPr algn="ctr">
                  <a:lnSpc>
                    <a:spcPct val="116000"/>
                  </a:lnSpc>
                  <a:tabLst>
                    <a:tab pos="723900" algn="l"/>
                    <a:tab pos="1447800" algn="l"/>
                    <a:tab pos="2171700" algn="l"/>
                  </a:tabLst>
                </a:pPr>
                <a:r>
                  <a:rPr lang="en-US" dirty="0" err="1">
                    <a:latin typeface="Calibri" pitchFamily="34" charset="0"/>
                  </a:rPr>
                  <a:t>C</a:t>
                </a:r>
                <a:r>
                  <a:rPr lang="en-US" baseline="-25000" dirty="0" err="1">
                    <a:latin typeface="Calibri" pitchFamily="34" charset="0"/>
                  </a:rPr>
                  <a:t>in</a:t>
                </a:r>
                <a:endParaRPr lang="en-US" baseline="-25000" dirty="0">
                  <a:latin typeface="Calibri" pitchFamily="34" charset="0"/>
                </a:endParaRPr>
              </a:p>
            </p:txBody>
          </p:sp>
          <p:cxnSp>
            <p:nvCxnSpPr>
              <p:cNvPr id="53" name="Straight Connector 52"/>
              <p:cNvCxnSpPr/>
              <p:nvPr/>
            </p:nvCxnSpPr>
            <p:spPr>
              <a:xfrm>
                <a:off x="10082744" y="3110687"/>
                <a:ext cx="0" cy="65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9909090" y="3134854"/>
                <a:ext cx="2" cy="65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Line 16"/>
              <p:cNvSpPr>
                <a:spLocks noChangeShapeType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9538184" y="3168595"/>
                <a:ext cx="1094806" cy="0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 type="none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cxnSp>
            <p:nvCxnSpPr>
              <p:cNvPr id="56" name="Straight Connector 55"/>
              <p:cNvCxnSpPr/>
              <p:nvPr/>
            </p:nvCxnSpPr>
            <p:spPr>
              <a:xfrm>
                <a:off x="9909090" y="3429001"/>
                <a:ext cx="2" cy="65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Line 6"/>
              <p:cNvSpPr>
                <a:spLocks noChangeShapeType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9528090" y="3429001"/>
                <a:ext cx="540643" cy="1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 type="oval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63" name="Line 7"/>
              <p:cNvSpPr>
                <a:spLocks noChangeShapeType="1"/>
              </p:cNvSpPr>
              <p:nvPr>
                <p:custDataLst>
                  <p:tags r:id="rId25"/>
                </p:custDataLst>
              </p:nvPr>
            </p:nvSpPr>
            <p:spPr bwMode="auto">
              <a:xfrm rot="16200000">
                <a:off x="8024935" y="5507243"/>
                <a:ext cx="1329913" cy="1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0" name="AutoShape 4"/>
              <p:cNvSpPr>
                <a:spLocks noChangeArrowheads="1"/>
              </p:cNvSpPr>
              <p:nvPr>
                <p:custDataLst>
                  <p:tags r:id="rId26"/>
                </p:custDataLst>
              </p:nvPr>
            </p:nvSpPr>
            <p:spPr bwMode="auto">
              <a:xfrm flipH="1">
                <a:off x="9220200" y="3657600"/>
                <a:ext cx="314894" cy="304800"/>
              </a:xfrm>
              <a:prstGeom prst="flowChartDelay">
                <a:avLst/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1" name="Line 6"/>
              <p:cNvSpPr>
                <a:spLocks noChangeShapeType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9525000" y="3657600"/>
                <a:ext cx="373754" cy="0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 type="oval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cxnSp>
            <p:nvCxnSpPr>
              <p:cNvPr id="72" name="Straight Connector 71"/>
              <p:cNvCxnSpPr/>
              <p:nvPr/>
            </p:nvCxnSpPr>
            <p:spPr>
              <a:xfrm>
                <a:off x="9893752" y="3733801"/>
                <a:ext cx="2" cy="65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Line 11"/>
              <p:cNvSpPr>
                <a:spLocks noChangeShapeType="1"/>
              </p:cNvSpPr>
              <p:nvPr>
                <p:custDataLst>
                  <p:tags r:id="rId28"/>
                </p:custDataLst>
              </p:nvPr>
            </p:nvSpPr>
            <p:spPr bwMode="auto">
              <a:xfrm flipV="1">
                <a:off x="9525000" y="3810000"/>
                <a:ext cx="54240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oval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cxnSp>
            <p:nvCxnSpPr>
              <p:cNvPr id="75" name="Straight Connector 74"/>
              <p:cNvCxnSpPr/>
              <p:nvPr/>
            </p:nvCxnSpPr>
            <p:spPr>
              <a:xfrm>
                <a:off x="9895906" y="3886201"/>
                <a:ext cx="2" cy="65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10069560" y="3886201"/>
                <a:ext cx="0" cy="65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9895906" y="3910368"/>
                <a:ext cx="2" cy="65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Line 16"/>
              <p:cNvSpPr>
                <a:spLocks noChangeShapeType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9525001" y="3910367"/>
                <a:ext cx="710143" cy="0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 type="oval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cxnSp>
            <p:nvCxnSpPr>
              <p:cNvPr id="79" name="Straight Connector 78"/>
              <p:cNvCxnSpPr/>
              <p:nvPr/>
            </p:nvCxnSpPr>
            <p:spPr>
              <a:xfrm>
                <a:off x="9895906" y="2743201"/>
                <a:ext cx="2" cy="65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10069560" y="2743201"/>
                <a:ext cx="0" cy="65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9895906" y="2767368"/>
                <a:ext cx="2" cy="65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Line 16"/>
              <p:cNvSpPr>
                <a:spLocks noChangeShapeType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9525001" y="2767367"/>
                <a:ext cx="698125" cy="0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 type="none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87" name="Line 6"/>
              <p:cNvSpPr>
                <a:spLocks noChangeShapeType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9525000" y="3352800"/>
                <a:ext cx="378622" cy="1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 type="oval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cxnSp>
            <p:nvCxnSpPr>
              <p:cNvPr id="88" name="Straight Connector 87"/>
              <p:cNvCxnSpPr/>
              <p:nvPr/>
            </p:nvCxnSpPr>
            <p:spPr>
              <a:xfrm>
                <a:off x="9893752" y="3058654"/>
                <a:ext cx="2" cy="65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Line 11"/>
              <p:cNvSpPr>
                <a:spLocks noChangeShapeType="1"/>
              </p:cNvSpPr>
              <p:nvPr>
                <p:custDataLst>
                  <p:tags r:id="rId32"/>
                </p:custDataLst>
              </p:nvPr>
            </p:nvSpPr>
            <p:spPr bwMode="auto">
              <a:xfrm flipV="1">
                <a:off x="9525000" y="3048000"/>
                <a:ext cx="54240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oval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cxnSp>
            <p:nvCxnSpPr>
              <p:cNvPr id="5" name="Straight Connector 4"/>
              <p:cNvCxnSpPr/>
              <p:nvPr/>
            </p:nvCxnSpPr>
            <p:spPr>
              <a:xfrm flipH="1" flipV="1">
                <a:off x="10223125" y="2743200"/>
                <a:ext cx="12018" cy="381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Line 6"/>
              <p:cNvSpPr>
                <a:spLocks noChangeShapeType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9525002" y="4308887"/>
                <a:ext cx="373754" cy="0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 type="oval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97" name="AutoShape 4"/>
              <p:cNvSpPr>
                <a:spLocks noChangeArrowheads="1"/>
              </p:cNvSpPr>
              <p:nvPr>
                <p:custDataLst>
                  <p:tags r:id="rId34"/>
                </p:custDataLst>
              </p:nvPr>
            </p:nvSpPr>
            <p:spPr bwMode="auto">
              <a:xfrm flipH="1">
                <a:off x="9208520" y="4308888"/>
                <a:ext cx="316483" cy="332245"/>
              </a:xfrm>
              <a:prstGeom prst="flowChartDelay">
                <a:avLst/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98" name="Line 7"/>
              <p:cNvSpPr>
                <a:spLocks noChangeShapeType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9130732" y="4469526"/>
                <a:ext cx="77787" cy="0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99" name="AutoShape 4"/>
              <p:cNvSpPr>
                <a:spLocks noChangeArrowheads="1"/>
              </p:cNvSpPr>
              <p:nvPr>
                <p:custDataLst>
                  <p:tags r:id="rId36"/>
                </p:custDataLst>
              </p:nvPr>
            </p:nvSpPr>
            <p:spPr bwMode="auto">
              <a:xfrm flipH="1">
                <a:off x="9208521" y="4706975"/>
                <a:ext cx="314894" cy="304800"/>
              </a:xfrm>
              <a:prstGeom prst="flowChartDelay">
                <a:avLst/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100" name="Line 6"/>
              <p:cNvSpPr>
                <a:spLocks noChangeShapeType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9507179" y="4729645"/>
                <a:ext cx="378622" cy="1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 type="oval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101" name="Line 7"/>
              <p:cNvSpPr>
                <a:spLocks noChangeShapeType="1"/>
              </p:cNvSpPr>
              <p:nvPr>
                <p:custDataLst>
                  <p:tags r:id="rId38"/>
                </p:custDataLst>
              </p:nvPr>
            </p:nvSpPr>
            <p:spPr bwMode="auto">
              <a:xfrm flipV="1">
                <a:off x="9054986" y="4859375"/>
                <a:ext cx="153536" cy="0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102" name="AutoShape 14"/>
              <p:cNvSpPr>
                <a:spLocks noChangeArrowheads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8763000" y="4696619"/>
                <a:ext cx="292554" cy="315157"/>
              </a:xfrm>
              <a:prstGeom prst="moon">
                <a:avLst>
                  <a:gd name="adj" fmla="val 87500"/>
                </a:avLst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105" name="Line 16"/>
              <p:cNvSpPr>
                <a:spLocks noChangeShapeType="1"/>
              </p:cNvSpPr>
              <p:nvPr>
                <p:custDataLst>
                  <p:tags r:id="rId40"/>
                </p:custDataLst>
              </p:nvPr>
            </p:nvSpPr>
            <p:spPr bwMode="auto">
              <a:xfrm rot="16200000" flipV="1">
                <a:off x="9008910" y="4584131"/>
                <a:ext cx="245688" cy="0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 type="none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106" name="Line 7"/>
              <p:cNvSpPr>
                <a:spLocks noChangeShapeType="1"/>
              </p:cNvSpPr>
              <p:nvPr>
                <p:custDataLst>
                  <p:tags r:id="rId41"/>
                </p:custDataLst>
              </p:nvPr>
            </p:nvSpPr>
            <p:spPr bwMode="auto">
              <a:xfrm flipV="1">
                <a:off x="9055554" y="4706975"/>
                <a:ext cx="66348" cy="0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cxnSp>
            <p:nvCxnSpPr>
              <p:cNvPr id="107" name="Straight Connector 106"/>
              <p:cNvCxnSpPr/>
              <p:nvPr/>
            </p:nvCxnSpPr>
            <p:spPr>
              <a:xfrm>
                <a:off x="9893754" y="4385088"/>
                <a:ext cx="2" cy="65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Line 11"/>
              <p:cNvSpPr>
                <a:spLocks noChangeShapeType="1"/>
              </p:cNvSpPr>
              <p:nvPr>
                <p:custDataLst>
                  <p:tags r:id="rId42"/>
                </p:custDataLst>
              </p:nvPr>
            </p:nvSpPr>
            <p:spPr bwMode="auto">
              <a:xfrm flipV="1">
                <a:off x="9525002" y="4461287"/>
                <a:ext cx="54240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oval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cxnSp>
            <p:nvCxnSpPr>
              <p:cNvPr id="109" name="Straight Connector 108"/>
              <p:cNvCxnSpPr/>
              <p:nvPr/>
            </p:nvCxnSpPr>
            <p:spPr>
              <a:xfrm>
                <a:off x="9893754" y="4904974"/>
                <a:ext cx="2" cy="65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AutoShape 4"/>
              <p:cNvSpPr>
                <a:spLocks noChangeArrowheads="1"/>
              </p:cNvSpPr>
              <p:nvPr>
                <p:custDataLst>
                  <p:tags r:id="rId43"/>
                </p:custDataLst>
              </p:nvPr>
            </p:nvSpPr>
            <p:spPr bwMode="auto">
              <a:xfrm flipH="1">
                <a:off x="9207954" y="5087975"/>
                <a:ext cx="314894" cy="304800"/>
              </a:xfrm>
              <a:prstGeom prst="flowChartDelay">
                <a:avLst/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111" name="Line 16"/>
              <p:cNvSpPr>
                <a:spLocks noChangeShapeType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9515131" y="5299487"/>
                <a:ext cx="704677" cy="0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 type="oval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112" name="Line 7"/>
              <p:cNvSpPr>
                <a:spLocks noChangeShapeType="1"/>
              </p:cNvSpPr>
              <p:nvPr>
                <p:custDataLst>
                  <p:tags r:id="rId45"/>
                </p:custDataLst>
              </p:nvPr>
            </p:nvSpPr>
            <p:spPr bwMode="auto">
              <a:xfrm flipV="1">
                <a:off x="9131754" y="5257465"/>
                <a:ext cx="76200" cy="0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113" name="Line 7"/>
              <p:cNvSpPr>
                <a:spLocks noChangeShapeType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9054986" y="4953000"/>
                <a:ext cx="76200" cy="2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114" name="Line 16"/>
              <p:cNvSpPr>
                <a:spLocks noChangeShapeType="1"/>
              </p:cNvSpPr>
              <p:nvPr>
                <p:custDataLst>
                  <p:tags r:id="rId47"/>
                </p:custDataLst>
              </p:nvPr>
            </p:nvSpPr>
            <p:spPr bwMode="auto">
              <a:xfrm rot="16200000">
                <a:off x="9004084" y="5102021"/>
                <a:ext cx="295552" cy="15336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 type="none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cxnSp>
            <p:nvCxnSpPr>
              <p:cNvPr id="116" name="Straight Connector 115"/>
              <p:cNvCxnSpPr/>
              <p:nvPr/>
            </p:nvCxnSpPr>
            <p:spPr>
              <a:xfrm>
                <a:off x="10067408" y="4904974"/>
                <a:ext cx="0" cy="65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9893754" y="4929141"/>
                <a:ext cx="2" cy="65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Line 16"/>
              <p:cNvSpPr>
                <a:spLocks noChangeShapeType="1"/>
              </p:cNvSpPr>
              <p:nvPr>
                <p:custDataLst>
                  <p:tags r:id="rId48"/>
                </p:custDataLst>
              </p:nvPr>
            </p:nvSpPr>
            <p:spPr bwMode="auto">
              <a:xfrm flipV="1">
                <a:off x="9522848" y="4956588"/>
                <a:ext cx="709290" cy="6295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 type="oval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cxnSp>
            <p:nvCxnSpPr>
              <p:cNvPr id="119" name="Straight Connector 118"/>
              <p:cNvCxnSpPr/>
              <p:nvPr/>
            </p:nvCxnSpPr>
            <p:spPr>
              <a:xfrm>
                <a:off x="9893754" y="5223288"/>
                <a:ext cx="2" cy="65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Line 6"/>
              <p:cNvSpPr>
                <a:spLocks noChangeShapeType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9512754" y="5223288"/>
                <a:ext cx="540643" cy="1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 type="oval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121" name="AutoShape 4"/>
              <p:cNvSpPr>
                <a:spLocks noChangeArrowheads="1"/>
              </p:cNvSpPr>
              <p:nvPr>
                <p:custDataLst>
                  <p:tags r:id="rId50"/>
                </p:custDataLst>
              </p:nvPr>
            </p:nvSpPr>
            <p:spPr bwMode="auto">
              <a:xfrm flipH="1">
                <a:off x="9204864" y="5451887"/>
                <a:ext cx="314894" cy="304800"/>
              </a:xfrm>
              <a:prstGeom prst="flowChartDelay">
                <a:avLst/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122" name="Line 6"/>
              <p:cNvSpPr>
                <a:spLocks noChangeShapeType="1"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9509664" y="5451887"/>
                <a:ext cx="373754" cy="0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 type="none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cxnSp>
            <p:nvCxnSpPr>
              <p:cNvPr id="123" name="Straight Connector 122"/>
              <p:cNvCxnSpPr/>
              <p:nvPr/>
            </p:nvCxnSpPr>
            <p:spPr>
              <a:xfrm>
                <a:off x="9878416" y="5528088"/>
                <a:ext cx="2" cy="65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Line 11"/>
              <p:cNvSpPr>
                <a:spLocks noChangeShapeType="1"/>
              </p:cNvSpPr>
              <p:nvPr>
                <p:custDataLst>
                  <p:tags r:id="rId52"/>
                </p:custDataLst>
              </p:nvPr>
            </p:nvSpPr>
            <p:spPr bwMode="auto">
              <a:xfrm flipV="1">
                <a:off x="9509664" y="5604287"/>
                <a:ext cx="54240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none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cxnSp>
            <p:nvCxnSpPr>
              <p:cNvPr id="125" name="Straight Connector 124"/>
              <p:cNvCxnSpPr/>
              <p:nvPr/>
            </p:nvCxnSpPr>
            <p:spPr>
              <a:xfrm>
                <a:off x="9880570" y="5680488"/>
                <a:ext cx="2" cy="65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10054224" y="5680488"/>
                <a:ext cx="0" cy="65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9880570" y="5704655"/>
                <a:ext cx="2" cy="65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Line 16"/>
              <p:cNvSpPr>
                <a:spLocks noChangeShapeType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9509664" y="5704654"/>
                <a:ext cx="722474" cy="0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 type="none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cxnSp>
            <p:nvCxnSpPr>
              <p:cNvPr id="129" name="Straight Connector 128"/>
              <p:cNvCxnSpPr/>
              <p:nvPr/>
            </p:nvCxnSpPr>
            <p:spPr>
              <a:xfrm>
                <a:off x="9880570" y="4537488"/>
                <a:ext cx="2" cy="65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10054224" y="4537488"/>
                <a:ext cx="0" cy="65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9880570" y="4561655"/>
                <a:ext cx="2" cy="65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Line 16"/>
              <p:cNvSpPr>
                <a:spLocks noChangeShapeType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9509665" y="4561654"/>
                <a:ext cx="698125" cy="0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 type="oval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133" name="Line 6"/>
              <p:cNvSpPr>
                <a:spLocks noChangeShapeType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9509664" y="5147087"/>
                <a:ext cx="378622" cy="1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 type="oval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cxnSp>
            <p:nvCxnSpPr>
              <p:cNvPr id="134" name="Straight Connector 133"/>
              <p:cNvCxnSpPr/>
              <p:nvPr/>
            </p:nvCxnSpPr>
            <p:spPr>
              <a:xfrm>
                <a:off x="9878416" y="4852941"/>
                <a:ext cx="2" cy="65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Line 11"/>
              <p:cNvSpPr>
                <a:spLocks noChangeShapeType="1"/>
              </p:cNvSpPr>
              <p:nvPr>
                <p:custDataLst>
                  <p:tags r:id="rId56"/>
                </p:custDataLst>
              </p:nvPr>
            </p:nvSpPr>
            <p:spPr bwMode="auto">
              <a:xfrm flipV="1">
                <a:off x="9509664" y="4842287"/>
                <a:ext cx="54240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oval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9509664" y="2514600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9509664" y="3044413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9517615" y="3498905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9525000" y="4419600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9525000" y="4686300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9525000" y="4914900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9532951" y="5251505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9532952" y="5167353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9525000" y="4267200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Line 7"/>
              <p:cNvSpPr>
                <a:spLocks noChangeShapeType="1"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8671788" y="4842285"/>
                <a:ext cx="64642" cy="0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144" name="Line 7"/>
              <p:cNvSpPr>
                <a:spLocks noChangeShapeType="1"/>
              </p:cNvSpPr>
              <p:nvPr>
                <p:custDataLst>
                  <p:tags r:id="rId58"/>
                </p:custDataLst>
              </p:nvPr>
            </p:nvSpPr>
            <p:spPr bwMode="auto">
              <a:xfrm flipV="1">
                <a:off x="9048580" y="5632019"/>
                <a:ext cx="159374" cy="2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145" name="Line 16"/>
              <p:cNvSpPr>
                <a:spLocks noChangeShapeType="1"/>
              </p:cNvSpPr>
              <p:nvPr>
                <p:custDataLst>
                  <p:tags r:id="rId59"/>
                </p:custDataLst>
              </p:nvPr>
            </p:nvSpPr>
            <p:spPr bwMode="auto">
              <a:xfrm rot="5400000" flipV="1">
                <a:off x="8735408" y="5331354"/>
                <a:ext cx="639157" cy="0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 type="none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146" name="Line 7"/>
              <p:cNvSpPr>
                <a:spLocks noChangeShapeType="1"/>
              </p:cNvSpPr>
              <p:nvPr>
                <p:custDataLst>
                  <p:tags r:id="rId60"/>
                </p:custDataLst>
              </p:nvPr>
            </p:nvSpPr>
            <p:spPr bwMode="auto">
              <a:xfrm flipV="1">
                <a:off x="9060826" y="3820644"/>
                <a:ext cx="159374" cy="2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147" name="Line 16"/>
              <p:cNvSpPr>
                <a:spLocks noChangeShapeType="1"/>
              </p:cNvSpPr>
              <p:nvPr>
                <p:custDataLst>
                  <p:tags r:id="rId61"/>
                </p:custDataLst>
              </p:nvPr>
            </p:nvSpPr>
            <p:spPr bwMode="auto">
              <a:xfrm rot="5400000" flipV="1">
                <a:off x="8747654" y="3519979"/>
                <a:ext cx="639157" cy="0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 type="none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165" name="TextBox 164"/>
              <p:cNvSpPr txBox="1"/>
              <p:nvPr/>
            </p:nvSpPr>
            <p:spPr bwMode="auto">
              <a:xfrm flipH="1">
                <a:off x="9987147" y="1966334"/>
                <a:ext cx="314808" cy="396456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000" tIns="46800" rIns="90000" bIns="46800" rtlCol="0">
                <a:spAutoFit/>
              </a:bodyPr>
              <a:lstStyle/>
              <a:p>
                <a:pPr algn="ctr">
                  <a:lnSpc>
                    <a:spcPct val="116000"/>
                  </a:lnSpc>
                  <a:tabLst>
                    <a:tab pos="723900" algn="l"/>
                    <a:tab pos="1447800" algn="l"/>
                    <a:tab pos="2171700" algn="l"/>
                  </a:tabLst>
                </a:pPr>
                <a:r>
                  <a:rPr lang="en-US" dirty="0" smtClean="0">
                    <a:latin typeface="Calibri" pitchFamily="34" charset="0"/>
                  </a:rPr>
                  <a:t>B</a:t>
                </a:r>
                <a:endParaRPr lang="en-US" dirty="0">
                  <a:latin typeface="Calibr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640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25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785900" y="131399"/>
            <a:ext cx="9029700" cy="462423"/>
          </a:xfrm>
        </p:spPr>
        <p:txBody>
          <a:bodyPr>
            <a:noAutofit/>
          </a:bodyPr>
          <a:lstStyle/>
          <a:p>
            <a:r>
              <a:rPr lang="en-US" dirty="0" smtClean="0"/>
              <a:t>1-bit </a:t>
            </a:r>
            <a:r>
              <a:rPr lang="en-US" dirty="0"/>
              <a:t>Adder with Carry</a:t>
            </a:r>
          </a:p>
        </p:txBody>
      </p:sp>
      <p:sp>
        <p:nvSpPr>
          <p:cNvPr id="22" name="TextBox 21"/>
          <p:cNvSpPr txBox="1"/>
          <p:nvPr>
            <p:custDataLst>
              <p:tags r:id="rId2"/>
            </p:custDataLst>
          </p:nvPr>
        </p:nvSpPr>
        <p:spPr bwMode="auto">
          <a:xfrm>
            <a:off x="2895600" y="435473"/>
            <a:ext cx="304800" cy="6657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pPr algn="ctr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3200" dirty="0">
                <a:solidFill>
                  <a:srgbClr val="FFFFFF"/>
                </a:solidFill>
                <a:latin typeface="Calibri" pitchFamily="34" charset="0"/>
              </a:rPr>
              <a:t>A</a:t>
            </a:r>
          </a:p>
        </p:txBody>
      </p:sp>
      <p:sp>
        <p:nvSpPr>
          <p:cNvPr id="23" name="TextBox 22"/>
          <p:cNvSpPr txBox="1"/>
          <p:nvPr>
            <p:custDataLst>
              <p:tags r:id="rId3"/>
            </p:custDataLst>
          </p:nvPr>
        </p:nvSpPr>
        <p:spPr bwMode="auto">
          <a:xfrm>
            <a:off x="3581400" y="457201"/>
            <a:ext cx="304800" cy="6657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pPr algn="ctr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3200" dirty="0">
                <a:solidFill>
                  <a:srgbClr val="FFFFFF"/>
                </a:solidFill>
                <a:latin typeface="Calibri" pitchFamily="34" charset="0"/>
              </a:rPr>
              <a:t>B</a:t>
            </a:r>
          </a:p>
        </p:txBody>
      </p:sp>
      <p:sp>
        <p:nvSpPr>
          <p:cNvPr id="24" name="TextBox 23"/>
          <p:cNvSpPr txBox="1"/>
          <p:nvPr>
            <p:custDataLst>
              <p:tags r:id="rId4"/>
            </p:custDataLst>
          </p:nvPr>
        </p:nvSpPr>
        <p:spPr bwMode="auto">
          <a:xfrm>
            <a:off x="3200400" y="2797673"/>
            <a:ext cx="304800" cy="6657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pPr algn="ctr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3200" dirty="0">
                <a:solidFill>
                  <a:srgbClr val="FFFFFF"/>
                </a:solidFill>
                <a:latin typeface="Calibri" pitchFamily="34" charset="0"/>
              </a:rPr>
              <a:t>S</a:t>
            </a:r>
            <a:endParaRPr lang="en-US" sz="3200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7" name="TextBox 26"/>
          <p:cNvSpPr txBox="1"/>
          <p:nvPr>
            <p:custDataLst>
              <p:tags r:id="rId5"/>
            </p:custDataLst>
          </p:nvPr>
        </p:nvSpPr>
        <p:spPr bwMode="auto">
          <a:xfrm>
            <a:off x="4267200" y="1600201"/>
            <a:ext cx="914400" cy="6657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alibri" pitchFamily="34" charset="0"/>
              </a:rPr>
              <a:t>C</a:t>
            </a:r>
            <a:r>
              <a:rPr lang="en-US" sz="3200" baseline="-25000" dirty="0" smtClean="0">
                <a:solidFill>
                  <a:srgbClr val="FFFFFF"/>
                </a:solidFill>
                <a:latin typeface="Calibri" pitchFamily="34" charset="0"/>
              </a:rPr>
              <a:t>i</a:t>
            </a:r>
            <a:endParaRPr lang="en-US" sz="3200" baseline="-25000" dirty="0">
              <a:solidFill>
                <a:srgbClr val="FFFFFF"/>
              </a:solidFill>
              <a:latin typeface="Calibri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196328"/>
              </p:ext>
            </p:extLst>
          </p:nvPr>
        </p:nvGraphicFramePr>
        <p:xfrm>
          <a:off x="1921623" y="3476102"/>
          <a:ext cx="287897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778"/>
                <a:gridCol w="457200"/>
                <a:gridCol w="533400"/>
                <a:gridCol w="685800"/>
                <a:gridCol w="6858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baseline="-25000" dirty="0" err="1" smtClean="0">
                          <a:solidFill>
                            <a:schemeClr val="tx1"/>
                          </a:solidFill>
                        </a:rPr>
                        <a:t>in</a:t>
                      </a:r>
                      <a:endParaRPr 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baseline="-25000" dirty="0" err="1" smtClean="0">
                          <a:solidFill>
                            <a:schemeClr val="tx1"/>
                          </a:solidFill>
                        </a:rPr>
                        <a:t>out</a:t>
                      </a:r>
                      <a:endParaRPr 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43"/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5360777" y="886242"/>
                <a:ext cx="5791200" cy="5667375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0" tIns="0" rIns="0" bIns="0">
                <a:noAutofit/>
              </a:bodyPr>
              <a:lstStyle/>
              <a:p>
                <a:pPr marL="342900" indent="-342900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sz="32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Calibri"/>
                  </a:rPr>
                  <a:t>Full Adder</a:t>
                </a:r>
              </a:p>
              <a:p>
                <a:pPr marL="342900" indent="-342900">
                  <a:spcBef>
                    <a:spcPct val="20000"/>
                  </a:spcBef>
                  <a:buClr>
                    <a:schemeClr val="accent5">
                      <a:lumMod val="60000"/>
                      <a:lumOff val="40000"/>
                    </a:schemeClr>
                  </a:buClr>
                  <a:buFont typeface="Arial" pitchFamily="34" charset="0"/>
                  <a:buChar char="•"/>
                </a:pPr>
                <a:r>
                  <a:rPr lang="en-US" sz="2800" dirty="0" smtClean="0">
                    <a:solidFill>
                      <a:schemeClr val="tx1"/>
                    </a:solidFill>
                    <a:latin typeface="Calibri"/>
                  </a:rPr>
                  <a:t>Adds three 1-bit numbers</a:t>
                </a:r>
              </a:p>
              <a:p>
                <a:pPr marL="342900" indent="-342900">
                  <a:spcBef>
                    <a:spcPct val="20000"/>
                  </a:spcBef>
                  <a:buClr>
                    <a:schemeClr val="accent5">
                      <a:lumMod val="60000"/>
                      <a:lumOff val="40000"/>
                    </a:schemeClr>
                  </a:buClr>
                  <a:buFont typeface="Arial" pitchFamily="34" charset="0"/>
                  <a:buChar char="•"/>
                </a:pPr>
                <a:r>
                  <a:rPr lang="en-US" sz="2800" dirty="0">
                    <a:solidFill>
                      <a:schemeClr val="tx1"/>
                    </a:solidFill>
                    <a:latin typeface="Calibri"/>
                  </a:rPr>
                  <a:t>Computes 1-bit result and 1-bit carry</a:t>
                </a:r>
              </a:p>
              <a:p>
                <a:pPr marL="342900" indent="-342900">
                  <a:spcBef>
                    <a:spcPct val="20000"/>
                  </a:spcBef>
                  <a:buClr>
                    <a:schemeClr val="accent5">
                      <a:lumMod val="60000"/>
                      <a:lumOff val="40000"/>
                    </a:schemeClr>
                  </a:buClr>
                  <a:buFont typeface="Arial" pitchFamily="34" charset="0"/>
                  <a:buChar char="•"/>
                </a:pPr>
                <a:r>
                  <a:rPr lang="en-US" sz="2800" dirty="0">
                    <a:solidFill>
                      <a:schemeClr val="tx1"/>
                    </a:solidFill>
                    <a:latin typeface="Calibri"/>
                  </a:rPr>
                  <a:t>Can be cascaded</a:t>
                </a:r>
              </a:p>
              <a:p>
                <a:pPr marL="342900" indent="-342900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</a:pPr>
                <a:endParaRPr lang="en-US" sz="2800" dirty="0">
                  <a:solidFill>
                    <a:schemeClr val="tx1"/>
                  </a:solidFill>
                  <a:latin typeface="Calibri"/>
                </a:endParaRPr>
              </a:p>
              <a:p>
                <a:pPr marL="342900" indent="-342900">
                  <a:spcBef>
                    <a:spcPct val="20000"/>
                  </a:spcBef>
                  <a:buClr>
                    <a:schemeClr val="accent5">
                      <a:lumMod val="60000"/>
                      <a:lumOff val="40000"/>
                    </a:schemeClr>
                  </a:buClr>
                  <a:buFont typeface="Arial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</a:rPr>
                  <a:t>S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/>
                          </a:rPr>
                          <m:t>AB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C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B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/>
                          </a:rPr>
                          <m:t>C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+ A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/>
                          </a:rPr>
                          <m:t>BC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+ ABC</a:t>
                </a:r>
              </a:p>
              <a:p>
                <a:pPr marL="342900" indent="-342900">
                  <a:spcBef>
                    <a:spcPct val="20000"/>
                  </a:spcBef>
                  <a:buClr>
                    <a:schemeClr val="accent5">
                      <a:lumMod val="60000"/>
                      <a:lumOff val="40000"/>
                    </a:schemeClr>
                  </a:buClr>
                  <a:buFont typeface="Arial" pitchFamily="34" charset="0"/>
                  <a:buChar char="•"/>
                </a:pPr>
                <a:r>
                  <a:rPr lang="en-US" sz="2000" dirty="0" err="1">
                    <a:solidFill>
                      <a:schemeClr val="tx1"/>
                    </a:solidFill>
                  </a:rPr>
                  <a:t>C</a:t>
                </a:r>
                <a:r>
                  <a:rPr lang="en-US" sz="2000" baseline="-25000" dirty="0" err="1">
                    <a:solidFill>
                      <a:schemeClr val="tx1"/>
                    </a:solidFill>
                  </a:rPr>
                  <a:t>out</a:t>
                </a:r>
                <a:r>
                  <a:rPr lang="en-US" sz="2000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BC + A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C + AB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/>
                          </a:rPr>
                          <m:t>C</m:t>
                        </m:r>
                      </m:e>
                    </m:acc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+ ABC</a:t>
                </a:r>
              </a:p>
              <a:p>
                <a:pPr marL="342900" indent="-342900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</a:pPr>
                <a:endParaRPr lang="en-US" sz="3200" dirty="0">
                  <a:solidFill>
                    <a:schemeClr val="tx1"/>
                  </a:solidFill>
                  <a:latin typeface="Calibri"/>
                </a:endParaRPr>
              </a:p>
            </p:txBody>
          </p:sp>
        </mc:Choice>
        <mc:Fallback>
          <p:sp>
            <p:nvSpPr>
              <p:cNvPr id="28" name="Rectangle 43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5360777" y="886242"/>
                <a:ext cx="5791200" cy="5667375"/>
              </a:xfrm>
              <a:prstGeom prst="rect">
                <a:avLst/>
              </a:prstGeom>
              <a:blipFill rotWithShape="0">
                <a:blip r:embed="rId78"/>
                <a:stretch>
                  <a:fillRect l="-4211" t="-2151" r="-1579"/>
                </a:stretch>
              </a:blip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8" name="Group 60"/>
          <p:cNvGraphicFramePr>
            <a:graphicFrameLocks noGrp="1"/>
          </p:cNvGraphicFramePr>
          <p:nvPr>
            <p:extLst/>
          </p:nvPr>
        </p:nvGraphicFramePr>
        <p:xfrm>
          <a:off x="7239000" y="6037262"/>
          <a:ext cx="1447800" cy="742442"/>
        </p:xfrm>
        <a:graphic>
          <a:graphicData uri="http://schemas.openxmlformats.org/drawingml/2006/table">
            <a:tbl>
              <a:tblPr/>
              <a:tblGrid>
                <a:gridCol w="361950"/>
                <a:gridCol w="361950"/>
                <a:gridCol w="361950"/>
                <a:gridCol w="36195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9" name="Line 77"/>
          <p:cNvSpPr>
            <a:spLocks noChangeShapeType="1"/>
          </p:cNvSpPr>
          <p:nvPr/>
        </p:nvSpPr>
        <p:spPr bwMode="auto">
          <a:xfrm flipH="1" flipV="1">
            <a:off x="6858000" y="5656262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0" name="Text Box 78"/>
          <p:cNvSpPr txBox="1">
            <a:spLocks noChangeArrowheads="1"/>
          </p:cNvSpPr>
          <p:nvPr/>
        </p:nvSpPr>
        <p:spPr bwMode="auto">
          <a:xfrm>
            <a:off x="7239000" y="5673724"/>
            <a:ext cx="13853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00  01  11 10</a:t>
            </a:r>
          </a:p>
        </p:txBody>
      </p:sp>
      <p:sp>
        <p:nvSpPr>
          <p:cNvPr id="111" name="Text Box 79"/>
          <p:cNvSpPr txBox="1">
            <a:spLocks noChangeArrowheads="1"/>
          </p:cNvSpPr>
          <p:nvPr/>
        </p:nvSpPr>
        <p:spPr bwMode="auto">
          <a:xfrm>
            <a:off x="6961188" y="6054725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2" name="Text Box 80"/>
          <p:cNvSpPr txBox="1">
            <a:spLocks noChangeArrowheads="1"/>
          </p:cNvSpPr>
          <p:nvPr/>
        </p:nvSpPr>
        <p:spPr bwMode="auto">
          <a:xfrm>
            <a:off x="6961187" y="6342062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3" name="Text Box 81"/>
          <p:cNvSpPr txBox="1">
            <a:spLocks noChangeArrowheads="1"/>
          </p:cNvSpPr>
          <p:nvPr/>
        </p:nvSpPr>
        <p:spPr bwMode="auto">
          <a:xfrm>
            <a:off x="6629400" y="5591730"/>
            <a:ext cx="4235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C</a:t>
            </a:r>
            <a:r>
              <a:rPr lang="en-US" baseline="-25000" dirty="0" err="1">
                <a:solidFill>
                  <a:srgbClr val="FFFFFF"/>
                </a:solidFill>
              </a:rPr>
              <a:t>in</a:t>
            </a:r>
            <a:endParaRPr lang="en-US" baseline="-25000" dirty="0">
              <a:solidFill>
                <a:srgbClr val="FFFFFF"/>
              </a:solidFill>
            </a:endParaRPr>
          </a:p>
        </p:txBody>
      </p:sp>
      <p:sp>
        <p:nvSpPr>
          <p:cNvPr id="114" name="Text Box 82"/>
          <p:cNvSpPr txBox="1">
            <a:spLocks noChangeArrowheads="1"/>
          </p:cNvSpPr>
          <p:nvPr/>
        </p:nvSpPr>
        <p:spPr bwMode="auto">
          <a:xfrm>
            <a:off x="6858000" y="5351462"/>
            <a:ext cx="4427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AB</a:t>
            </a:r>
            <a:endParaRPr lang="en-US" dirty="0"/>
          </a:p>
        </p:txBody>
      </p:sp>
      <p:graphicFrame>
        <p:nvGraphicFramePr>
          <p:cNvPr id="118" name="Group 90"/>
          <p:cNvGraphicFramePr>
            <a:graphicFrameLocks noGrp="1"/>
          </p:cNvGraphicFramePr>
          <p:nvPr>
            <p:extLst/>
          </p:nvPr>
        </p:nvGraphicFramePr>
        <p:xfrm>
          <a:off x="5410200" y="6032797"/>
          <a:ext cx="1295400" cy="742442"/>
        </p:xfrm>
        <a:graphic>
          <a:graphicData uri="http://schemas.openxmlformats.org/drawingml/2006/table">
            <a:tbl>
              <a:tblPr/>
              <a:tblGrid>
                <a:gridCol w="323850"/>
                <a:gridCol w="323850"/>
                <a:gridCol w="323850"/>
                <a:gridCol w="32385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9" name="Line 107"/>
          <p:cNvSpPr>
            <a:spLocks noChangeShapeType="1"/>
          </p:cNvSpPr>
          <p:nvPr/>
        </p:nvSpPr>
        <p:spPr bwMode="auto">
          <a:xfrm flipH="1" flipV="1">
            <a:off x="5029200" y="5651797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0" name="Text Box 108"/>
          <p:cNvSpPr txBox="1">
            <a:spLocks noChangeArrowheads="1"/>
          </p:cNvSpPr>
          <p:nvPr/>
        </p:nvSpPr>
        <p:spPr bwMode="auto">
          <a:xfrm>
            <a:off x="5410200" y="5727997"/>
            <a:ext cx="13853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00  01  11 10</a:t>
            </a:r>
          </a:p>
        </p:txBody>
      </p:sp>
      <p:sp>
        <p:nvSpPr>
          <p:cNvPr id="121" name="Text Box 109"/>
          <p:cNvSpPr txBox="1">
            <a:spLocks noChangeArrowheads="1"/>
          </p:cNvSpPr>
          <p:nvPr/>
        </p:nvSpPr>
        <p:spPr bwMode="auto">
          <a:xfrm>
            <a:off x="5132388" y="602486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22" name="Text Box 110"/>
          <p:cNvSpPr txBox="1">
            <a:spLocks noChangeArrowheads="1"/>
          </p:cNvSpPr>
          <p:nvPr/>
        </p:nvSpPr>
        <p:spPr bwMode="auto">
          <a:xfrm>
            <a:off x="5132387" y="6337597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3" name="Text Box 111"/>
          <p:cNvSpPr txBox="1">
            <a:spLocks noChangeArrowheads="1"/>
          </p:cNvSpPr>
          <p:nvPr/>
        </p:nvSpPr>
        <p:spPr bwMode="auto">
          <a:xfrm>
            <a:off x="4800600" y="5587265"/>
            <a:ext cx="4235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err="1"/>
              <a:t>C</a:t>
            </a:r>
            <a:r>
              <a:rPr lang="en-US" baseline="-25000" dirty="0" err="1"/>
              <a:t>in</a:t>
            </a:r>
            <a:endParaRPr lang="en-US" baseline="-25000" dirty="0"/>
          </a:p>
        </p:txBody>
      </p:sp>
      <p:sp>
        <p:nvSpPr>
          <p:cNvPr id="125" name="Text Box 115"/>
          <p:cNvSpPr txBox="1">
            <a:spLocks noChangeArrowheads="1"/>
          </p:cNvSpPr>
          <p:nvPr/>
        </p:nvSpPr>
        <p:spPr bwMode="auto">
          <a:xfrm>
            <a:off x="5029200" y="5270797"/>
            <a:ext cx="4427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AB</a:t>
            </a:r>
            <a:endParaRPr lang="en-US" dirty="0"/>
          </a:p>
        </p:txBody>
      </p:sp>
      <p:sp>
        <p:nvSpPr>
          <p:cNvPr id="126" name="Text Box 82"/>
          <p:cNvSpPr txBox="1">
            <a:spLocks noChangeArrowheads="1"/>
          </p:cNvSpPr>
          <p:nvPr/>
        </p:nvSpPr>
        <p:spPr bwMode="auto">
          <a:xfrm>
            <a:off x="7543801" y="5270798"/>
            <a:ext cx="6399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 err="1"/>
              <a:t>C</a:t>
            </a:r>
            <a:r>
              <a:rPr lang="en-US" sz="2400" b="1" baseline="-25000" dirty="0" err="1"/>
              <a:t>out</a:t>
            </a:r>
            <a:endParaRPr lang="en-US" sz="2400" b="1" baseline="-25000" dirty="0"/>
          </a:p>
        </p:txBody>
      </p:sp>
      <p:sp>
        <p:nvSpPr>
          <p:cNvPr id="127" name="Text Box 82"/>
          <p:cNvSpPr txBox="1">
            <a:spLocks noChangeArrowheads="1"/>
          </p:cNvSpPr>
          <p:nvPr/>
        </p:nvSpPr>
        <p:spPr bwMode="auto">
          <a:xfrm>
            <a:off x="5917860" y="5342533"/>
            <a:ext cx="3305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/>
              <a:t>S</a:t>
            </a:r>
            <a:endParaRPr lang="en-US" sz="2400" b="1" baseline="-25000" dirty="0"/>
          </a:p>
        </p:txBody>
      </p:sp>
      <p:sp>
        <p:nvSpPr>
          <p:cNvPr id="46" name="TextBox 45"/>
          <p:cNvSpPr txBox="1"/>
          <p:nvPr/>
        </p:nvSpPr>
        <p:spPr bwMode="auto">
          <a:xfrm flipH="1">
            <a:off x="8671788" y="5922910"/>
            <a:ext cx="287556" cy="41582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rtlCol="0">
            <a:spAutoFit/>
          </a:bodyPr>
          <a:lstStyle/>
          <a:p>
            <a:pPr algn="ctr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</a:rPr>
              <a:t>S</a:t>
            </a: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grpSp>
        <p:nvGrpSpPr>
          <p:cNvPr id="148" name="Group 147"/>
          <p:cNvGrpSpPr/>
          <p:nvPr/>
        </p:nvGrpSpPr>
        <p:grpSpPr>
          <a:xfrm>
            <a:off x="9010196" y="2542804"/>
            <a:ext cx="2615394" cy="4353032"/>
            <a:chOff x="9430432" y="1862902"/>
            <a:chExt cx="2615394" cy="4353032"/>
          </a:xfrm>
        </p:grpSpPr>
        <p:sp>
          <p:nvSpPr>
            <p:cNvPr id="149" name="Rectangle 148"/>
            <p:cNvSpPr/>
            <p:nvPr/>
          </p:nvSpPr>
          <p:spPr>
            <a:xfrm>
              <a:off x="9948820" y="2296145"/>
              <a:ext cx="1760069" cy="3555325"/>
            </a:xfrm>
            <a:prstGeom prst="rect">
              <a:avLst/>
            </a:prstGeom>
            <a:no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0" name="Group 149"/>
            <p:cNvGrpSpPr/>
            <p:nvPr/>
          </p:nvGrpSpPr>
          <p:grpSpPr>
            <a:xfrm>
              <a:off x="9430432" y="1862902"/>
              <a:ext cx="2615394" cy="4353032"/>
              <a:chOff x="8092212" y="1966334"/>
              <a:chExt cx="2615394" cy="4353032"/>
            </a:xfrm>
          </p:grpSpPr>
          <p:sp>
            <p:nvSpPr>
              <p:cNvPr id="151" name="Line 6"/>
              <p:cNvSpPr>
                <a:spLocks noChangeShapeType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9540338" y="2514600"/>
                <a:ext cx="373754" cy="0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 type="oval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152" name="AutoShape 4"/>
              <p:cNvSpPr>
                <a:spLocks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 flipH="1">
                <a:off x="9223856" y="2514601"/>
                <a:ext cx="316483" cy="332245"/>
              </a:xfrm>
              <a:prstGeom prst="flowChartDelay">
                <a:avLst/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153" name="Line 7"/>
              <p:cNvSpPr>
                <a:spLocks noChangeShapeType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9146068" y="2675239"/>
                <a:ext cx="77787" cy="0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154" name="AutoShape 4"/>
              <p:cNvSpPr>
                <a:spLocks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 flipH="1">
                <a:off x="9223857" y="2912688"/>
                <a:ext cx="314894" cy="304800"/>
              </a:xfrm>
              <a:prstGeom prst="flowChartDelay">
                <a:avLst/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155" name="Line 6"/>
              <p:cNvSpPr>
                <a:spLocks noChangeShapeType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9522515" y="2935358"/>
                <a:ext cx="378622" cy="1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 type="oval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156" name="Line 7"/>
              <p:cNvSpPr>
                <a:spLocks noChangeShapeType="1"/>
              </p:cNvSpPr>
              <p:nvPr>
                <p:custDataLst>
                  <p:tags r:id="rId23"/>
                </p:custDataLst>
              </p:nvPr>
            </p:nvSpPr>
            <p:spPr bwMode="auto">
              <a:xfrm flipV="1">
                <a:off x="9070322" y="3065088"/>
                <a:ext cx="153536" cy="0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157" name="AutoShape 14"/>
              <p:cNvSpPr>
                <a:spLocks noChangeArrowhead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8778336" y="2902332"/>
                <a:ext cx="292554" cy="315157"/>
              </a:xfrm>
              <a:prstGeom prst="moon">
                <a:avLst>
                  <a:gd name="adj" fmla="val 87500"/>
                </a:avLst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158" name="Line 16"/>
              <p:cNvSpPr>
                <a:spLocks noChangeShapeType="1"/>
              </p:cNvSpPr>
              <p:nvPr>
                <p:custDataLst>
                  <p:tags r:id="rId25"/>
                </p:custDataLst>
              </p:nvPr>
            </p:nvSpPr>
            <p:spPr bwMode="auto">
              <a:xfrm rot="16200000">
                <a:off x="8322058" y="3859850"/>
                <a:ext cx="3165887" cy="18186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 type="none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159" name="TextBox 158"/>
              <p:cNvSpPr txBox="1"/>
              <p:nvPr/>
            </p:nvSpPr>
            <p:spPr bwMode="auto">
              <a:xfrm flipH="1">
                <a:off x="8092212" y="2590800"/>
                <a:ext cx="518388" cy="396456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000" tIns="46800" rIns="90000" bIns="46800" rtlCol="0">
                <a:spAutoFit/>
              </a:bodyPr>
              <a:lstStyle/>
              <a:p>
                <a:pPr algn="ctr">
                  <a:lnSpc>
                    <a:spcPct val="116000"/>
                  </a:lnSpc>
                  <a:tabLst>
                    <a:tab pos="723900" algn="l"/>
                    <a:tab pos="1447800" algn="l"/>
                    <a:tab pos="2171700" algn="l"/>
                  </a:tabLst>
                </a:pPr>
                <a:r>
                  <a:rPr lang="en-US" dirty="0" err="1">
                    <a:latin typeface="Calibri" pitchFamily="34" charset="0"/>
                  </a:rPr>
                  <a:t>C</a:t>
                </a:r>
                <a:r>
                  <a:rPr lang="en-US" baseline="-25000" dirty="0" err="1">
                    <a:latin typeface="Calibri" pitchFamily="34" charset="0"/>
                  </a:rPr>
                  <a:t>out</a:t>
                </a:r>
                <a:endParaRPr lang="en-US" baseline="-25000" dirty="0">
                  <a:latin typeface="Calibri" pitchFamily="34" charset="0"/>
                </a:endParaRPr>
              </a:p>
            </p:txBody>
          </p:sp>
          <p:sp>
            <p:nvSpPr>
              <p:cNvPr id="160" name="Line 16"/>
              <p:cNvSpPr>
                <a:spLocks noChangeShapeType="1"/>
              </p:cNvSpPr>
              <p:nvPr>
                <p:custDataLst>
                  <p:tags r:id="rId26"/>
                </p:custDataLst>
              </p:nvPr>
            </p:nvSpPr>
            <p:spPr bwMode="auto">
              <a:xfrm rot="16200000" flipV="1">
                <a:off x="8410971" y="3943761"/>
                <a:ext cx="3318288" cy="2765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 type="none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161" name="Line 16"/>
              <p:cNvSpPr>
                <a:spLocks noChangeShapeType="1"/>
              </p:cNvSpPr>
              <p:nvPr>
                <p:custDataLst>
                  <p:tags r:id="rId27"/>
                </p:custDataLst>
              </p:nvPr>
            </p:nvSpPr>
            <p:spPr bwMode="auto">
              <a:xfrm rot="16200000" flipV="1">
                <a:off x="9024246" y="2789844"/>
                <a:ext cx="245688" cy="0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 type="none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162" name="Line 7"/>
              <p:cNvSpPr>
                <a:spLocks noChangeShapeType="1"/>
              </p:cNvSpPr>
              <p:nvPr>
                <p:custDataLst>
                  <p:tags r:id="rId28"/>
                </p:custDataLst>
              </p:nvPr>
            </p:nvSpPr>
            <p:spPr bwMode="auto">
              <a:xfrm flipV="1">
                <a:off x="9070890" y="2912688"/>
                <a:ext cx="66348" cy="0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cxnSp>
            <p:nvCxnSpPr>
              <p:cNvPr id="163" name="Straight Connector 162"/>
              <p:cNvCxnSpPr/>
              <p:nvPr/>
            </p:nvCxnSpPr>
            <p:spPr>
              <a:xfrm>
                <a:off x="9909090" y="2590801"/>
                <a:ext cx="2" cy="65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Line 11"/>
              <p:cNvSpPr>
                <a:spLocks noChangeShapeType="1"/>
              </p:cNvSpPr>
              <p:nvPr>
                <p:custDataLst>
                  <p:tags r:id="rId29"/>
                </p:custDataLst>
              </p:nvPr>
            </p:nvSpPr>
            <p:spPr bwMode="auto">
              <a:xfrm flipV="1">
                <a:off x="9540338" y="2667000"/>
                <a:ext cx="54240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oval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165" name="TextBox 164"/>
              <p:cNvSpPr txBox="1"/>
              <p:nvPr/>
            </p:nvSpPr>
            <p:spPr bwMode="auto">
              <a:xfrm flipH="1">
                <a:off x="8671788" y="5922910"/>
                <a:ext cx="287556" cy="396456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000" tIns="46800" rIns="90000" bIns="46800" rtlCol="0">
                <a:spAutoFit/>
              </a:bodyPr>
              <a:lstStyle/>
              <a:p>
                <a:pPr algn="ctr">
                  <a:lnSpc>
                    <a:spcPct val="116000"/>
                  </a:lnSpc>
                  <a:tabLst>
                    <a:tab pos="723900" algn="l"/>
                    <a:tab pos="1447800" algn="l"/>
                    <a:tab pos="2171700" algn="l"/>
                  </a:tabLst>
                </a:pPr>
                <a:r>
                  <a:rPr lang="en-US" dirty="0">
                    <a:latin typeface="Calibri" pitchFamily="34" charset="0"/>
                  </a:rPr>
                  <a:t>S</a:t>
                </a:r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166" name="TextBox 165"/>
              <p:cNvSpPr txBox="1"/>
              <p:nvPr/>
            </p:nvSpPr>
            <p:spPr bwMode="auto">
              <a:xfrm flipH="1">
                <a:off x="9756690" y="1981200"/>
                <a:ext cx="314808" cy="396456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000" tIns="46800" rIns="90000" bIns="46800" rtlCol="0">
                <a:spAutoFit/>
              </a:bodyPr>
              <a:lstStyle/>
              <a:p>
                <a:pPr algn="ctr">
                  <a:lnSpc>
                    <a:spcPct val="116000"/>
                  </a:lnSpc>
                  <a:tabLst>
                    <a:tab pos="723900" algn="l"/>
                    <a:tab pos="1447800" algn="l"/>
                    <a:tab pos="2171700" algn="l"/>
                  </a:tabLst>
                </a:pPr>
                <a:r>
                  <a:rPr lang="en-US" dirty="0">
                    <a:latin typeface="Calibri" pitchFamily="34" charset="0"/>
                  </a:rPr>
                  <a:t>A</a:t>
                </a:r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167" name="TextBox 166"/>
              <p:cNvSpPr txBox="1"/>
              <p:nvPr/>
            </p:nvSpPr>
            <p:spPr bwMode="auto">
              <a:xfrm flipH="1">
                <a:off x="9916333" y="1981200"/>
                <a:ext cx="306792" cy="415820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000" tIns="46800" rIns="90000" bIns="46800" rtlCol="0">
                <a:spAutoFit/>
              </a:bodyPr>
              <a:lstStyle/>
              <a:p>
                <a:pPr algn="ctr">
                  <a:lnSpc>
                    <a:spcPct val="116000"/>
                  </a:lnSpc>
                  <a:tabLst>
                    <a:tab pos="723900" algn="l"/>
                    <a:tab pos="1447800" algn="l"/>
                    <a:tab pos="2171700" algn="l"/>
                  </a:tabLst>
                </a:pPr>
                <a:r>
                  <a:rPr lang="en-US" dirty="0">
                    <a:solidFill>
                      <a:srgbClr val="FFFFFF"/>
                    </a:solidFill>
                    <a:latin typeface="Calibri" pitchFamily="34" charset="0"/>
                  </a:rPr>
                  <a:t>B</a:t>
                </a:r>
                <a:endParaRPr lang="en-US" dirty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cxnSp>
            <p:nvCxnSpPr>
              <p:cNvPr id="168" name="Straight Connector 167"/>
              <p:cNvCxnSpPr/>
              <p:nvPr/>
            </p:nvCxnSpPr>
            <p:spPr>
              <a:xfrm>
                <a:off x="9909090" y="3110687"/>
                <a:ext cx="2" cy="65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Line 7"/>
              <p:cNvSpPr>
                <a:spLocks noChangeShapeType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8488265" y="3048000"/>
                <a:ext cx="279413" cy="0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170" name="AutoShape 4"/>
              <p:cNvSpPr>
                <a:spLocks noChangeArrowheads="1"/>
              </p:cNvSpPr>
              <p:nvPr>
                <p:custDataLst>
                  <p:tags r:id="rId31"/>
                </p:custDataLst>
              </p:nvPr>
            </p:nvSpPr>
            <p:spPr bwMode="auto">
              <a:xfrm flipH="1">
                <a:off x="9223290" y="3293688"/>
                <a:ext cx="314894" cy="304800"/>
              </a:xfrm>
              <a:prstGeom prst="flowChartDelay">
                <a:avLst/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171" name="Line 16"/>
              <p:cNvSpPr>
                <a:spLocks noChangeShapeType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9530467" y="3505200"/>
                <a:ext cx="704677" cy="0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 type="oval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172" name="Line 7"/>
              <p:cNvSpPr>
                <a:spLocks noChangeShapeType="1"/>
              </p:cNvSpPr>
              <p:nvPr>
                <p:custDataLst>
                  <p:tags r:id="rId33"/>
                </p:custDataLst>
              </p:nvPr>
            </p:nvSpPr>
            <p:spPr bwMode="auto">
              <a:xfrm flipV="1">
                <a:off x="9147090" y="3463178"/>
                <a:ext cx="76200" cy="0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173" name="Line 7"/>
              <p:cNvSpPr>
                <a:spLocks noChangeShapeType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9070322" y="3124200"/>
                <a:ext cx="76200" cy="2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174" name="Line 16"/>
              <p:cNvSpPr>
                <a:spLocks noChangeShapeType="1"/>
              </p:cNvSpPr>
              <p:nvPr>
                <p:custDataLst>
                  <p:tags r:id="rId35"/>
                </p:custDataLst>
              </p:nvPr>
            </p:nvSpPr>
            <p:spPr bwMode="auto">
              <a:xfrm rot="16200000">
                <a:off x="9000528" y="3293852"/>
                <a:ext cx="328326" cy="10326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 type="none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175" name="Line 16"/>
              <p:cNvSpPr>
                <a:spLocks noChangeShapeType="1"/>
              </p:cNvSpPr>
              <p:nvPr>
                <p:custDataLst>
                  <p:tags r:id="rId36"/>
                </p:custDataLst>
              </p:nvPr>
            </p:nvSpPr>
            <p:spPr bwMode="auto">
              <a:xfrm rot="16200000">
                <a:off x="8942936" y="4421053"/>
                <a:ext cx="2578407" cy="6007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 type="oval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176" name="TextBox 175"/>
              <p:cNvSpPr txBox="1"/>
              <p:nvPr/>
            </p:nvSpPr>
            <p:spPr bwMode="auto">
              <a:xfrm flipH="1">
                <a:off x="10287001" y="2727744"/>
                <a:ext cx="420605" cy="396456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000" tIns="46800" rIns="90000" bIns="46800" rtlCol="0">
                <a:spAutoFit/>
              </a:bodyPr>
              <a:lstStyle/>
              <a:p>
                <a:pPr algn="ctr">
                  <a:lnSpc>
                    <a:spcPct val="116000"/>
                  </a:lnSpc>
                  <a:tabLst>
                    <a:tab pos="723900" algn="l"/>
                    <a:tab pos="1447800" algn="l"/>
                    <a:tab pos="2171700" algn="l"/>
                  </a:tabLst>
                </a:pPr>
                <a:r>
                  <a:rPr lang="en-US" dirty="0" err="1">
                    <a:latin typeface="Calibri" pitchFamily="34" charset="0"/>
                  </a:rPr>
                  <a:t>C</a:t>
                </a:r>
                <a:r>
                  <a:rPr lang="en-US" baseline="-25000" dirty="0" err="1">
                    <a:latin typeface="Calibri" pitchFamily="34" charset="0"/>
                  </a:rPr>
                  <a:t>in</a:t>
                </a:r>
                <a:endParaRPr lang="en-US" baseline="-25000" dirty="0">
                  <a:latin typeface="Calibri" pitchFamily="34" charset="0"/>
                </a:endParaRPr>
              </a:p>
            </p:txBody>
          </p:sp>
          <p:cxnSp>
            <p:nvCxnSpPr>
              <p:cNvPr id="177" name="Straight Connector 176"/>
              <p:cNvCxnSpPr/>
              <p:nvPr/>
            </p:nvCxnSpPr>
            <p:spPr>
              <a:xfrm>
                <a:off x="10082744" y="3110687"/>
                <a:ext cx="0" cy="65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9909090" y="3134854"/>
                <a:ext cx="2" cy="65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Line 16"/>
              <p:cNvSpPr>
                <a:spLocks noChangeShapeType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9538184" y="3168595"/>
                <a:ext cx="1094806" cy="0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 type="none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cxnSp>
            <p:nvCxnSpPr>
              <p:cNvPr id="180" name="Straight Connector 179"/>
              <p:cNvCxnSpPr/>
              <p:nvPr/>
            </p:nvCxnSpPr>
            <p:spPr>
              <a:xfrm>
                <a:off x="9909090" y="3429001"/>
                <a:ext cx="2" cy="65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Line 6"/>
              <p:cNvSpPr>
                <a:spLocks noChangeShapeType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9528090" y="3429001"/>
                <a:ext cx="540643" cy="1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 type="oval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182" name="Line 7"/>
              <p:cNvSpPr>
                <a:spLocks noChangeShapeType="1"/>
              </p:cNvSpPr>
              <p:nvPr>
                <p:custDataLst>
                  <p:tags r:id="rId39"/>
                </p:custDataLst>
              </p:nvPr>
            </p:nvSpPr>
            <p:spPr bwMode="auto">
              <a:xfrm rot="16200000">
                <a:off x="8024935" y="5507243"/>
                <a:ext cx="1329913" cy="1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183" name="AutoShape 4"/>
              <p:cNvSpPr>
                <a:spLocks noChangeArrowheads="1"/>
              </p:cNvSpPr>
              <p:nvPr>
                <p:custDataLst>
                  <p:tags r:id="rId40"/>
                </p:custDataLst>
              </p:nvPr>
            </p:nvSpPr>
            <p:spPr bwMode="auto">
              <a:xfrm flipH="1">
                <a:off x="9220200" y="3657600"/>
                <a:ext cx="314894" cy="304800"/>
              </a:xfrm>
              <a:prstGeom prst="flowChartDelay">
                <a:avLst/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184" name="Line 6"/>
              <p:cNvSpPr>
                <a:spLocks noChangeShapeType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9525000" y="3657600"/>
                <a:ext cx="373754" cy="0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 type="oval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9893752" y="3733801"/>
                <a:ext cx="2" cy="65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Line 11"/>
              <p:cNvSpPr>
                <a:spLocks noChangeShapeType="1"/>
              </p:cNvSpPr>
              <p:nvPr>
                <p:custDataLst>
                  <p:tags r:id="rId42"/>
                </p:custDataLst>
              </p:nvPr>
            </p:nvSpPr>
            <p:spPr bwMode="auto">
              <a:xfrm flipV="1">
                <a:off x="9525000" y="3810000"/>
                <a:ext cx="54240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oval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cxnSp>
            <p:nvCxnSpPr>
              <p:cNvPr id="187" name="Straight Connector 186"/>
              <p:cNvCxnSpPr/>
              <p:nvPr/>
            </p:nvCxnSpPr>
            <p:spPr>
              <a:xfrm>
                <a:off x="9895906" y="3886201"/>
                <a:ext cx="2" cy="65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>
                <a:off x="10069560" y="3886201"/>
                <a:ext cx="0" cy="65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9895906" y="3910368"/>
                <a:ext cx="2" cy="65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Line 16"/>
              <p:cNvSpPr>
                <a:spLocks noChangeShapeType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9525001" y="3910367"/>
                <a:ext cx="710143" cy="0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 type="oval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9895906" y="2743201"/>
                <a:ext cx="2" cy="65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10069560" y="2743201"/>
                <a:ext cx="0" cy="65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>
                <a:off x="9895906" y="2767368"/>
                <a:ext cx="2" cy="65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Line 16"/>
              <p:cNvSpPr>
                <a:spLocks noChangeShapeType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9525001" y="2767367"/>
                <a:ext cx="698125" cy="0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 type="none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195" name="Line 6"/>
              <p:cNvSpPr>
                <a:spLocks noChangeShapeType="1"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9525000" y="3352800"/>
                <a:ext cx="378622" cy="1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 type="oval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cxnSp>
            <p:nvCxnSpPr>
              <p:cNvPr id="196" name="Straight Connector 195"/>
              <p:cNvCxnSpPr/>
              <p:nvPr/>
            </p:nvCxnSpPr>
            <p:spPr>
              <a:xfrm>
                <a:off x="9893752" y="3058654"/>
                <a:ext cx="2" cy="65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Line 11"/>
              <p:cNvSpPr>
                <a:spLocks noChangeShapeType="1"/>
              </p:cNvSpPr>
              <p:nvPr>
                <p:custDataLst>
                  <p:tags r:id="rId46"/>
                </p:custDataLst>
              </p:nvPr>
            </p:nvSpPr>
            <p:spPr bwMode="auto">
              <a:xfrm flipV="1">
                <a:off x="9525000" y="3048000"/>
                <a:ext cx="54240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oval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cxnSp>
            <p:nvCxnSpPr>
              <p:cNvPr id="198" name="Straight Connector 197"/>
              <p:cNvCxnSpPr/>
              <p:nvPr/>
            </p:nvCxnSpPr>
            <p:spPr>
              <a:xfrm flipH="1" flipV="1">
                <a:off x="10223125" y="2743200"/>
                <a:ext cx="12018" cy="381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9" name="Line 6"/>
              <p:cNvSpPr>
                <a:spLocks noChangeShapeType="1"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9525002" y="4308887"/>
                <a:ext cx="373754" cy="0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 type="oval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200" name="AutoShape 4"/>
              <p:cNvSpPr>
                <a:spLocks noChangeArrowheads="1"/>
              </p:cNvSpPr>
              <p:nvPr>
                <p:custDataLst>
                  <p:tags r:id="rId48"/>
                </p:custDataLst>
              </p:nvPr>
            </p:nvSpPr>
            <p:spPr bwMode="auto">
              <a:xfrm flipH="1">
                <a:off x="9208520" y="4308888"/>
                <a:ext cx="316483" cy="332245"/>
              </a:xfrm>
              <a:prstGeom prst="flowChartDelay">
                <a:avLst/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201" name="Line 7"/>
              <p:cNvSpPr>
                <a:spLocks noChangeShapeType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9130732" y="4469526"/>
                <a:ext cx="77787" cy="0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202" name="AutoShape 4"/>
              <p:cNvSpPr>
                <a:spLocks noChangeArrowheads="1"/>
              </p:cNvSpPr>
              <p:nvPr>
                <p:custDataLst>
                  <p:tags r:id="rId50"/>
                </p:custDataLst>
              </p:nvPr>
            </p:nvSpPr>
            <p:spPr bwMode="auto">
              <a:xfrm flipH="1">
                <a:off x="9208521" y="4706975"/>
                <a:ext cx="314894" cy="304800"/>
              </a:xfrm>
              <a:prstGeom prst="flowChartDelay">
                <a:avLst/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203" name="Line 6"/>
              <p:cNvSpPr>
                <a:spLocks noChangeShapeType="1"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9507179" y="4729645"/>
                <a:ext cx="378622" cy="1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 type="oval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204" name="Line 7"/>
              <p:cNvSpPr>
                <a:spLocks noChangeShapeType="1"/>
              </p:cNvSpPr>
              <p:nvPr>
                <p:custDataLst>
                  <p:tags r:id="rId52"/>
                </p:custDataLst>
              </p:nvPr>
            </p:nvSpPr>
            <p:spPr bwMode="auto">
              <a:xfrm flipV="1">
                <a:off x="9054986" y="4859375"/>
                <a:ext cx="153536" cy="0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205" name="AutoShape 14"/>
              <p:cNvSpPr>
                <a:spLocks noChangeArrowheads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8763000" y="4696619"/>
                <a:ext cx="292554" cy="315157"/>
              </a:xfrm>
              <a:prstGeom prst="moon">
                <a:avLst>
                  <a:gd name="adj" fmla="val 87500"/>
                </a:avLst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206" name="Line 16"/>
              <p:cNvSpPr>
                <a:spLocks noChangeShapeType="1"/>
              </p:cNvSpPr>
              <p:nvPr>
                <p:custDataLst>
                  <p:tags r:id="rId54"/>
                </p:custDataLst>
              </p:nvPr>
            </p:nvSpPr>
            <p:spPr bwMode="auto">
              <a:xfrm rot="16200000" flipV="1">
                <a:off x="9008910" y="4584131"/>
                <a:ext cx="245688" cy="0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 type="none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207" name="Line 7"/>
              <p:cNvSpPr>
                <a:spLocks noChangeShapeType="1"/>
              </p:cNvSpPr>
              <p:nvPr>
                <p:custDataLst>
                  <p:tags r:id="rId55"/>
                </p:custDataLst>
              </p:nvPr>
            </p:nvSpPr>
            <p:spPr bwMode="auto">
              <a:xfrm flipV="1">
                <a:off x="9055554" y="4706975"/>
                <a:ext cx="66348" cy="0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cxnSp>
            <p:nvCxnSpPr>
              <p:cNvPr id="208" name="Straight Connector 207"/>
              <p:cNvCxnSpPr/>
              <p:nvPr/>
            </p:nvCxnSpPr>
            <p:spPr>
              <a:xfrm>
                <a:off x="9893754" y="4385088"/>
                <a:ext cx="2" cy="65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" name="Line 11"/>
              <p:cNvSpPr>
                <a:spLocks noChangeShapeType="1"/>
              </p:cNvSpPr>
              <p:nvPr>
                <p:custDataLst>
                  <p:tags r:id="rId56"/>
                </p:custDataLst>
              </p:nvPr>
            </p:nvSpPr>
            <p:spPr bwMode="auto">
              <a:xfrm flipV="1">
                <a:off x="9525002" y="4461287"/>
                <a:ext cx="54240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oval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cxnSp>
            <p:nvCxnSpPr>
              <p:cNvPr id="210" name="Straight Connector 209"/>
              <p:cNvCxnSpPr/>
              <p:nvPr/>
            </p:nvCxnSpPr>
            <p:spPr>
              <a:xfrm>
                <a:off x="9893754" y="4904974"/>
                <a:ext cx="2" cy="65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" name="AutoShape 4"/>
              <p:cNvSpPr>
                <a:spLocks noChangeArrowheads="1"/>
              </p:cNvSpPr>
              <p:nvPr>
                <p:custDataLst>
                  <p:tags r:id="rId57"/>
                </p:custDataLst>
              </p:nvPr>
            </p:nvSpPr>
            <p:spPr bwMode="auto">
              <a:xfrm flipH="1">
                <a:off x="9207954" y="5087975"/>
                <a:ext cx="314894" cy="304800"/>
              </a:xfrm>
              <a:prstGeom prst="flowChartDelay">
                <a:avLst/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212" name="Line 16"/>
              <p:cNvSpPr>
                <a:spLocks noChangeShapeType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9515131" y="5299487"/>
                <a:ext cx="704677" cy="0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 type="oval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213" name="Line 7"/>
              <p:cNvSpPr>
                <a:spLocks noChangeShapeType="1"/>
              </p:cNvSpPr>
              <p:nvPr>
                <p:custDataLst>
                  <p:tags r:id="rId59"/>
                </p:custDataLst>
              </p:nvPr>
            </p:nvSpPr>
            <p:spPr bwMode="auto">
              <a:xfrm flipV="1">
                <a:off x="9131754" y="5257465"/>
                <a:ext cx="76200" cy="0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214" name="Line 7"/>
              <p:cNvSpPr>
                <a:spLocks noChangeShapeType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9054986" y="4953000"/>
                <a:ext cx="76200" cy="2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215" name="Line 16"/>
              <p:cNvSpPr>
                <a:spLocks noChangeShapeType="1"/>
              </p:cNvSpPr>
              <p:nvPr>
                <p:custDataLst>
                  <p:tags r:id="rId61"/>
                </p:custDataLst>
              </p:nvPr>
            </p:nvSpPr>
            <p:spPr bwMode="auto">
              <a:xfrm rot="16200000">
                <a:off x="9004084" y="5102021"/>
                <a:ext cx="295552" cy="15336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 type="none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cxnSp>
            <p:nvCxnSpPr>
              <p:cNvPr id="216" name="Straight Connector 215"/>
              <p:cNvCxnSpPr/>
              <p:nvPr/>
            </p:nvCxnSpPr>
            <p:spPr>
              <a:xfrm>
                <a:off x="10067408" y="4904974"/>
                <a:ext cx="0" cy="65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>
                <a:off x="9893754" y="4929141"/>
                <a:ext cx="2" cy="65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8" name="Line 16"/>
              <p:cNvSpPr>
                <a:spLocks noChangeShapeType="1"/>
              </p:cNvSpPr>
              <p:nvPr>
                <p:custDataLst>
                  <p:tags r:id="rId62"/>
                </p:custDataLst>
              </p:nvPr>
            </p:nvSpPr>
            <p:spPr bwMode="auto">
              <a:xfrm flipV="1">
                <a:off x="9522848" y="4956588"/>
                <a:ext cx="709290" cy="6295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 type="oval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cxnSp>
            <p:nvCxnSpPr>
              <p:cNvPr id="219" name="Straight Connector 218"/>
              <p:cNvCxnSpPr/>
              <p:nvPr/>
            </p:nvCxnSpPr>
            <p:spPr>
              <a:xfrm>
                <a:off x="9893754" y="5223288"/>
                <a:ext cx="2" cy="65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" name="Line 6"/>
              <p:cNvSpPr>
                <a:spLocks noChangeShapeType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9512754" y="5223288"/>
                <a:ext cx="540643" cy="1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 type="oval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221" name="AutoShape 4"/>
              <p:cNvSpPr>
                <a:spLocks noChangeArrowheads="1"/>
              </p:cNvSpPr>
              <p:nvPr>
                <p:custDataLst>
                  <p:tags r:id="rId64"/>
                </p:custDataLst>
              </p:nvPr>
            </p:nvSpPr>
            <p:spPr bwMode="auto">
              <a:xfrm flipH="1">
                <a:off x="9204864" y="5451887"/>
                <a:ext cx="314894" cy="304800"/>
              </a:xfrm>
              <a:prstGeom prst="flowChartDelay">
                <a:avLst/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222" name="Line 6"/>
              <p:cNvSpPr>
                <a:spLocks noChangeShapeType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9509664" y="5451887"/>
                <a:ext cx="373754" cy="0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 type="none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cxnSp>
            <p:nvCxnSpPr>
              <p:cNvPr id="223" name="Straight Connector 222"/>
              <p:cNvCxnSpPr/>
              <p:nvPr/>
            </p:nvCxnSpPr>
            <p:spPr>
              <a:xfrm>
                <a:off x="9878416" y="5528088"/>
                <a:ext cx="2" cy="65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" name="Line 11"/>
              <p:cNvSpPr>
                <a:spLocks noChangeShapeType="1"/>
              </p:cNvSpPr>
              <p:nvPr>
                <p:custDataLst>
                  <p:tags r:id="rId66"/>
                </p:custDataLst>
              </p:nvPr>
            </p:nvSpPr>
            <p:spPr bwMode="auto">
              <a:xfrm flipV="1">
                <a:off x="9509664" y="5604287"/>
                <a:ext cx="54240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none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cxnSp>
            <p:nvCxnSpPr>
              <p:cNvPr id="225" name="Straight Connector 224"/>
              <p:cNvCxnSpPr/>
              <p:nvPr/>
            </p:nvCxnSpPr>
            <p:spPr>
              <a:xfrm>
                <a:off x="9880570" y="5680488"/>
                <a:ext cx="2" cy="65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10054224" y="5680488"/>
                <a:ext cx="0" cy="65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9880570" y="5704655"/>
                <a:ext cx="2" cy="65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8" name="Line 16"/>
              <p:cNvSpPr>
                <a:spLocks noChangeShapeType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9509664" y="5704654"/>
                <a:ext cx="722474" cy="0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 type="none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cxnSp>
            <p:nvCxnSpPr>
              <p:cNvPr id="229" name="Straight Connector 228"/>
              <p:cNvCxnSpPr/>
              <p:nvPr/>
            </p:nvCxnSpPr>
            <p:spPr>
              <a:xfrm>
                <a:off x="9880570" y="4537488"/>
                <a:ext cx="2" cy="65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>
                <a:off x="10054224" y="4537488"/>
                <a:ext cx="0" cy="65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>
                <a:off x="9880570" y="4561655"/>
                <a:ext cx="2" cy="65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Line 16"/>
              <p:cNvSpPr>
                <a:spLocks noChangeShapeType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9509665" y="4561654"/>
                <a:ext cx="698125" cy="0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 type="oval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233" name="Line 6"/>
              <p:cNvSpPr>
                <a:spLocks noChangeShapeType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9509664" y="5147087"/>
                <a:ext cx="378622" cy="1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 type="oval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cxnSp>
            <p:nvCxnSpPr>
              <p:cNvPr id="234" name="Straight Connector 233"/>
              <p:cNvCxnSpPr/>
              <p:nvPr/>
            </p:nvCxnSpPr>
            <p:spPr>
              <a:xfrm>
                <a:off x="9878416" y="4852941"/>
                <a:ext cx="2" cy="65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Line 11"/>
              <p:cNvSpPr>
                <a:spLocks noChangeShapeType="1"/>
              </p:cNvSpPr>
              <p:nvPr>
                <p:custDataLst>
                  <p:tags r:id="rId70"/>
                </p:custDataLst>
              </p:nvPr>
            </p:nvSpPr>
            <p:spPr bwMode="auto">
              <a:xfrm flipV="1">
                <a:off x="9509664" y="4842287"/>
                <a:ext cx="54240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oval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236" name="Oval 235"/>
              <p:cNvSpPr/>
              <p:nvPr/>
            </p:nvSpPr>
            <p:spPr>
              <a:xfrm>
                <a:off x="9509664" y="2514600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Oval 236"/>
              <p:cNvSpPr/>
              <p:nvPr/>
            </p:nvSpPr>
            <p:spPr>
              <a:xfrm>
                <a:off x="9509664" y="3044413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Oval 237"/>
              <p:cNvSpPr/>
              <p:nvPr/>
            </p:nvSpPr>
            <p:spPr>
              <a:xfrm>
                <a:off x="9517615" y="3498905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/>
              <p:cNvSpPr/>
              <p:nvPr/>
            </p:nvSpPr>
            <p:spPr>
              <a:xfrm>
                <a:off x="9525000" y="4419600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Oval 239"/>
              <p:cNvSpPr/>
              <p:nvPr/>
            </p:nvSpPr>
            <p:spPr>
              <a:xfrm>
                <a:off x="9525000" y="4686300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Oval 240"/>
              <p:cNvSpPr/>
              <p:nvPr/>
            </p:nvSpPr>
            <p:spPr>
              <a:xfrm>
                <a:off x="9525000" y="4914900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Oval 241"/>
              <p:cNvSpPr/>
              <p:nvPr/>
            </p:nvSpPr>
            <p:spPr>
              <a:xfrm>
                <a:off x="9532951" y="5251505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Oval 242"/>
              <p:cNvSpPr/>
              <p:nvPr/>
            </p:nvSpPr>
            <p:spPr>
              <a:xfrm>
                <a:off x="9532952" y="5167353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Oval 243"/>
              <p:cNvSpPr/>
              <p:nvPr/>
            </p:nvSpPr>
            <p:spPr>
              <a:xfrm>
                <a:off x="9525000" y="4267200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Line 7"/>
              <p:cNvSpPr>
                <a:spLocks noChangeShapeType="1"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8671788" y="4842285"/>
                <a:ext cx="64642" cy="0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246" name="Line 7"/>
              <p:cNvSpPr>
                <a:spLocks noChangeShapeType="1"/>
              </p:cNvSpPr>
              <p:nvPr>
                <p:custDataLst>
                  <p:tags r:id="rId72"/>
                </p:custDataLst>
              </p:nvPr>
            </p:nvSpPr>
            <p:spPr bwMode="auto">
              <a:xfrm flipV="1">
                <a:off x="9048580" y="5632019"/>
                <a:ext cx="159374" cy="2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247" name="Line 16"/>
              <p:cNvSpPr>
                <a:spLocks noChangeShapeType="1"/>
              </p:cNvSpPr>
              <p:nvPr>
                <p:custDataLst>
                  <p:tags r:id="rId73"/>
                </p:custDataLst>
              </p:nvPr>
            </p:nvSpPr>
            <p:spPr bwMode="auto">
              <a:xfrm rot="5400000" flipV="1">
                <a:off x="8735408" y="5331354"/>
                <a:ext cx="639157" cy="0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 type="none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248" name="Line 7"/>
              <p:cNvSpPr>
                <a:spLocks noChangeShapeType="1"/>
              </p:cNvSpPr>
              <p:nvPr>
                <p:custDataLst>
                  <p:tags r:id="rId74"/>
                </p:custDataLst>
              </p:nvPr>
            </p:nvSpPr>
            <p:spPr bwMode="auto">
              <a:xfrm flipV="1">
                <a:off x="9060826" y="3820644"/>
                <a:ext cx="159374" cy="2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249" name="Line 16"/>
              <p:cNvSpPr>
                <a:spLocks noChangeShapeType="1"/>
              </p:cNvSpPr>
              <p:nvPr>
                <p:custDataLst>
                  <p:tags r:id="rId75"/>
                </p:custDataLst>
              </p:nvPr>
            </p:nvSpPr>
            <p:spPr bwMode="auto">
              <a:xfrm rot="5400000" flipV="1">
                <a:off x="8747654" y="3519979"/>
                <a:ext cx="639157" cy="0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 type="none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250" name="TextBox 249"/>
              <p:cNvSpPr txBox="1"/>
              <p:nvPr/>
            </p:nvSpPr>
            <p:spPr bwMode="auto">
              <a:xfrm flipH="1">
                <a:off x="9987147" y="1966334"/>
                <a:ext cx="314808" cy="396456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000" tIns="46800" rIns="90000" bIns="46800" rtlCol="0">
                <a:spAutoFit/>
              </a:bodyPr>
              <a:lstStyle/>
              <a:p>
                <a:pPr algn="ctr">
                  <a:lnSpc>
                    <a:spcPct val="116000"/>
                  </a:lnSpc>
                  <a:tabLst>
                    <a:tab pos="723900" algn="l"/>
                    <a:tab pos="1447800" algn="l"/>
                    <a:tab pos="2171700" algn="l"/>
                  </a:tabLst>
                </a:pPr>
                <a:r>
                  <a:rPr lang="en-US" dirty="0" smtClean="0">
                    <a:latin typeface="Calibri" pitchFamily="34" charset="0"/>
                  </a:rPr>
                  <a:t>B</a:t>
                </a:r>
                <a:endParaRPr lang="en-US" dirty="0">
                  <a:latin typeface="Calibri" pitchFamily="34" charset="0"/>
                </a:endParaRPr>
              </a:p>
            </p:txBody>
          </p:sp>
        </p:grpSp>
      </p:grpSp>
      <p:grpSp>
        <p:nvGrpSpPr>
          <p:cNvPr id="251" name="Group 250"/>
          <p:cNvGrpSpPr/>
          <p:nvPr/>
        </p:nvGrpSpPr>
        <p:grpSpPr>
          <a:xfrm>
            <a:off x="1858536" y="981308"/>
            <a:ext cx="2865864" cy="2185639"/>
            <a:chOff x="2018370" y="1014761"/>
            <a:chExt cx="2850070" cy="2401288"/>
          </a:xfrm>
        </p:grpSpPr>
        <p:grpSp>
          <p:nvGrpSpPr>
            <p:cNvPr id="252" name="Group 251"/>
            <p:cNvGrpSpPr/>
            <p:nvPr/>
          </p:nvGrpSpPr>
          <p:grpSpPr>
            <a:xfrm>
              <a:off x="2018370" y="1014761"/>
              <a:ext cx="1867829" cy="1880839"/>
              <a:chOff x="1600200" y="435473"/>
              <a:chExt cx="2286000" cy="2460127"/>
            </a:xfrm>
          </p:grpSpPr>
          <p:sp>
            <p:nvSpPr>
              <p:cNvPr id="256" name="Rectangle 3"/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2743199" y="1447800"/>
                <a:ext cx="1126377" cy="977932"/>
              </a:xfrm>
              <a:prstGeom prst="rect">
                <a:avLst/>
              </a:prstGeom>
              <a:noFill/>
              <a:ln w="28575" algn="ctr">
                <a:solidFill>
                  <a:schemeClr val="accent5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7" name="Line 6"/>
              <p:cNvSpPr>
                <a:spLocks noChangeShapeType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3048000" y="1066800"/>
                <a:ext cx="0" cy="381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med" len="med"/>
                <a:tailEnd type="arrow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8" name="Line 7"/>
              <p:cNvSpPr>
                <a:spLocks noChangeShapeType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3733800" y="1066800"/>
                <a:ext cx="0" cy="381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med" len="med"/>
                <a:tailEnd type="arrow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9" name="Line 10"/>
              <p:cNvSpPr>
                <a:spLocks noChangeShapeType="1"/>
              </p:cNvSpPr>
              <p:nvPr>
                <p:custDataLst>
                  <p:tags r:id="rId13"/>
                </p:custDataLst>
              </p:nvPr>
            </p:nvSpPr>
            <p:spPr bwMode="auto">
              <a:xfrm flipH="1">
                <a:off x="2286000" y="1981200"/>
                <a:ext cx="4572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med" len="med"/>
                <a:tailEnd type="arrow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0" name="Line 11"/>
              <p:cNvSpPr>
                <a:spLocks noChangeShapeType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3352800" y="2438400"/>
                <a:ext cx="0" cy="457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med" len="med"/>
                <a:tailEnd type="arrow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1" name="TextBox 260"/>
              <p:cNvSpPr txBox="1"/>
              <p:nvPr>
                <p:custDataLst>
                  <p:tags r:id="rId15"/>
                </p:custDataLst>
              </p:nvPr>
            </p:nvSpPr>
            <p:spPr bwMode="auto">
              <a:xfrm>
                <a:off x="2895600" y="435473"/>
                <a:ext cx="304800" cy="665761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90000" tIns="46800" rIns="90000" bIns="46800" rtlCol="0">
                <a:spAutoFit/>
              </a:bodyPr>
              <a:lstStyle/>
              <a:p>
                <a:pPr algn="ctr">
                  <a:lnSpc>
                    <a:spcPct val="116000"/>
                  </a:lnSpc>
                  <a:tabLst>
                    <a:tab pos="723900" algn="l"/>
                    <a:tab pos="1447800" algn="l"/>
                    <a:tab pos="2171700" algn="l"/>
                  </a:tabLst>
                </a:pPr>
                <a:r>
                  <a:rPr lang="en-US" sz="3200" dirty="0">
                    <a:latin typeface="Calibri" pitchFamily="34" charset="0"/>
                  </a:rPr>
                  <a:t>A</a:t>
                </a:r>
              </a:p>
            </p:txBody>
          </p:sp>
          <p:sp>
            <p:nvSpPr>
              <p:cNvPr id="262" name="TextBox 261"/>
              <p:cNvSpPr txBox="1"/>
              <p:nvPr>
                <p:custDataLst>
                  <p:tags r:id="rId16"/>
                </p:custDataLst>
              </p:nvPr>
            </p:nvSpPr>
            <p:spPr bwMode="auto">
              <a:xfrm>
                <a:off x="3581400" y="457201"/>
                <a:ext cx="304800" cy="665761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90000" tIns="46800" rIns="90000" bIns="46800" rtlCol="0">
                <a:spAutoFit/>
              </a:bodyPr>
              <a:lstStyle/>
              <a:p>
                <a:pPr algn="ctr">
                  <a:lnSpc>
                    <a:spcPct val="116000"/>
                  </a:lnSpc>
                  <a:tabLst>
                    <a:tab pos="723900" algn="l"/>
                    <a:tab pos="1447800" algn="l"/>
                    <a:tab pos="2171700" algn="l"/>
                  </a:tabLst>
                </a:pPr>
                <a:r>
                  <a:rPr lang="en-US" sz="3200" dirty="0">
                    <a:latin typeface="Calibri" pitchFamily="34" charset="0"/>
                  </a:rPr>
                  <a:t>B</a:t>
                </a:r>
              </a:p>
            </p:txBody>
          </p:sp>
          <p:sp>
            <p:nvSpPr>
              <p:cNvPr id="263" name="TextBox 262"/>
              <p:cNvSpPr txBox="1"/>
              <p:nvPr>
                <p:custDataLst>
                  <p:tags r:id="rId17"/>
                </p:custDataLst>
              </p:nvPr>
            </p:nvSpPr>
            <p:spPr bwMode="auto">
              <a:xfrm>
                <a:off x="1600200" y="1620240"/>
                <a:ext cx="914400" cy="665761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0" tIns="0" rIns="0" bIns="0" rtlCol="0">
                <a:noAutofit/>
              </a:bodyPr>
              <a:lstStyle/>
              <a:p>
                <a:pPr algn="ctr">
                  <a:lnSpc>
                    <a:spcPct val="116000"/>
                  </a:lnSpc>
                  <a:tabLst>
                    <a:tab pos="723900" algn="l"/>
                    <a:tab pos="1447800" algn="l"/>
                    <a:tab pos="2171700" algn="l"/>
                  </a:tabLst>
                </a:pPr>
                <a:r>
                  <a:rPr lang="en-US" sz="3200" dirty="0" err="1">
                    <a:latin typeface="Calibri" pitchFamily="34" charset="0"/>
                  </a:rPr>
                  <a:t>C</a:t>
                </a:r>
                <a:r>
                  <a:rPr lang="en-US" sz="3200" baseline="-25000" dirty="0" err="1">
                    <a:latin typeface="Calibri" pitchFamily="34" charset="0"/>
                  </a:rPr>
                  <a:t>out</a:t>
                </a:r>
                <a:endParaRPr lang="en-US" sz="3200" baseline="-25000" dirty="0">
                  <a:latin typeface="Calibri" pitchFamily="34" charset="0"/>
                </a:endParaRPr>
              </a:p>
            </p:txBody>
          </p:sp>
        </p:grpSp>
        <p:sp>
          <p:nvSpPr>
            <p:cNvPr id="253" name="TextBox 252"/>
            <p:cNvSpPr txBox="1"/>
            <p:nvPr>
              <p:custDataLst>
                <p:tags r:id="rId7"/>
              </p:custDataLst>
            </p:nvPr>
          </p:nvSpPr>
          <p:spPr bwMode="auto">
            <a:xfrm>
              <a:off x="3325850" y="2784721"/>
              <a:ext cx="249044" cy="63132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square" lIns="90000" tIns="46800" rIns="90000" bIns="46800" rtlCol="0">
              <a:spAutoFit/>
            </a:bodyPr>
            <a:lstStyle/>
            <a:p>
              <a:pPr algn="ctr">
                <a:lnSpc>
                  <a:spcPct val="116000"/>
                </a:lnSpc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US" sz="3200" dirty="0" smtClean="0">
                  <a:latin typeface="Calibri" pitchFamily="34" charset="0"/>
                </a:rPr>
                <a:t>S</a:t>
              </a:r>
              <a:endParaRPr lang="en-US" sz="3200" dirty="0">
                <a:latin typeface="Calibri" pitchFamily="34" charset="0"/>
              </a:endParaRPr>
            </a:p>
          </p:txBody>
        </p:sp>
        <p:sp>
          <p:nvSpPr>
            <p:cNvPr id="254" name="TextBox 253"/>
            <p:cNvSpPr txBox="1"/>
            <p:nvPr>
              <p:custDataLst>
                <p:tags r:id="rId8"/>
              </p:custDataLst>
            </p:nvPr>
          </p:nvSpPr>
          <p:spPr bwMode="auto">
            <a:xfrm>
              <a:off x="4240608" y="1840755"/>
              <a:ext cx="627832" cy="58695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square" lIns="90000" tIns="46800" rIns="90000" bIns="46800" rtlCol="0">
              <a:spAutoFit/>
            </a:bodyPr>
            <a:lstStyle/>
            <a:p>
              <a:r>
                <a:rPr lang="en-US" sz="3200" dirty="0" err="1"/>
                <a:t>C</a:t>
              </a:r>
              <a:r>
                <a:rPr lang="en-US" sz="3200" baseline="-25000" dirty="0" err="1"/>
                <a:t>in</a:t>
              </a:r>
              <a:endParaRPr lang="en-US" sz="3200" baseline="-25000" dirty="0"/>
            </a:p>
          </p:txBody>
        </p:sp>
        <p:sp>
          <p:nvSpPr>
            <p:cNvPr id="255" name="Line 10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 flipH="1">
              <a:off x="3872616" y="2175047"/>
              <a:ext cx="37356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798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25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785900" y="131399"/>
            <a:ext cx="9029700" cy="462423"/>
          </a:xfrm>
        </p:spPr>
        <p:txBody>
          <a:bodyPr>
            <a:noAutofit/>
          </a:bodyPr>
          <a:lstStyle/>
          <a:p>
            <a:r>
              <a:rPr lang="en-US" dirty="0" smtClean="0"/>
              <a:t>1-bit </a:t>
            </a:r>
            <a:r>
              <a:rPr lang="en-US" dirty="0"/>
              <a:t>Adder with Carry</a:t>
            </a:r>
          </a:p>
        </p:txBody>
      </p:sp>
      <p:sp>
        <p:nvSpPr>
          <p:cNvPr id="22" name="TextBox 21"/>
          <p:cNvSpPr txBox="1"/>
          <p:nvPr>
            <p:custDataLst>
              <p:tags r:id="rId2"/>
            </p:custDataLst>
          </p:nvPr>
        </p:nvSpPr>
        <p:spPr bwMode="auto">
          <a:xfrm>
            <a:off x="2895600" y="435473"/>
            <a:ext cx="304800" cy="6657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pPr algn="ctr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3200" dirty="0">
                <a:solidFill>
                  <a:srgbClr val="FFFFFF"/>
                </a:solidFill>
                <a:latin typeface="Calibri" pitchFamily="34" charset="0"/>
              </a:rPr>
              <a:t>A</a:t>
            </a:r>
          </a:p>
        </p:txBody>
      </p:sp>
      <p:sp>
        <p:nvSpPr>
          <p:cNvPr id="23" name="TextBox 22"/>
          <p:cNvSpPr txBox="1"/>
          <p:nvPr>
            <p:custDataLst>
              <p:tags r:id="rId3"/>
            </p:custDataLst>
          </p:nvPr>
        </p:nvSpPr>
        <p:spPr bwMode="auto">
          <a:xfrm>
            <a:off x="3581400" y="457201"/>
            <a:ext cx="304800" cy="6657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pPr algn="ctr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3200" dirty="0">
                <a:solidFill>
                  <a:srgbClr val="FFFFFF"/>
                </a:solidFill>
                <a:latin typeface="Calibri" pitchFamily="34" charset="0"/>
              </a:rPr>
              <a:t>B</a:t>
            </a:r>
          </a:p>
        </p:txBody>
      </p:sp>
      <p:sp>
        <p:nvSpPr>
          <p:cNvPr id="24" name="TextBox 23"/>
          <p:cNvSpPr txBox="1"/>
          <p:nvPr>
            <p:custDataLst>
              <p:tags r:id="rId4"/>
            </p:custDataLst>
          </p:nvPr>
        </p:nvSpPr>
        <p:spPr bwMode="auto">
          <a:xfrm>
            <a:off x="3200400" y="2797673"/>
            <a:ext cx="304800" cy="6657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pPr algn="ctr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3200" dirty="0">
                <a:solidFill>
                  <a:srgbClr val="FFFFFF"/>
                </a:solidFill>
                <a:latin typeface="Calibri" pitchFamily="34" charset="0"/>
              </a:rPr>
              <a:t>S</a:t>
            </a:r>
            <a:endParaRPr lang="en-US" sz="3200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7" name="TextBox 26"/>
          <p:cNvSpPr txBox="1"/>
          <p:nvPr>
            <p:custDataLst>
              <p:tags r:id="rId5"/>
            </p:custDataLst>
          </p:nvPr>
        </p:nvSpPr>
        <p:spPr bwMode="auto">
          <a:xfrm>
            <a:off x="4267200" y="1600201"/>
            <a:ext cx="914400" cy="6657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alibri" pitchFamily="34" charset="0"/>
              </a:rPr>
              <a:t>C</a:t>
            </a:r>
            <a:r>
              <a:rPr lang="en-US" sz="3200" baseline="-25000" dirty="0" smtClean="0">
                <a:solidFill>
                  <a:srgbClr val="FFFFFF"/>
                </a:solidFill>
                <a:latin typeface="Calibri" pitchFamily="34" charset="0"/>
              </a:rPr>
              <a:t>i</a:t>
            </a:r>
            <a:endParaRPr lang="en-US" sz="3200" baseline="-25000" dirty="0">
              <a:solidFill>
                <a:srgbClr val="FFFFFF"/>
              </a:solidFill>
              <a:latin typeface="Calibri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921623" y="3476102"/>
          <a:ext cx="287897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778"/>
                <a:gridCol w="457200"/>
                <a:gridCol w="533400"/>
                <a:gridCol w="685800"/>
                <a:gridCol w="6858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baseline="-25000" dirty="0" err="1" smtClean="0">
                          <a:solidFill>
                            <a:schemeClr val="tx1"/>
                          </a:solidFill>
                        </a:rPr>
                        <a:t>in</a:t>
                      </a:r>
                      <a:endParaRPr 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baseline="-25000" dirty="0" err="1" smtClean="0">
                          <a:solidFill>
                            <a:schemeClr val="tx1"/>
                          </a:solidFill>
                        </a:rPr>
                        <a:t>out</a:t>
                      </a:r>
                      <a:endParaRPr 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43"/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5360777" y="886242"/>
                <a:ext cx="5791200" cy="5667375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0" tIns="0" rIns="0" bIns="0">
                <a:noAutofit/>
              </a:bodyPr>
              <a:lstStyle/>
              <a:p>
                <a:pPr marL="342900" indent="-342900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sz="32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Calibri"/>
                  </a:rPr>
                  <a:t>Full Adder</a:t>
                </a:r>
              </a:p>
              <a:p>
                <a:pPr marL="342900" indent="-342900">
                  <a:spcBef>
                    <a:spcPct val="20000"/>
                  </a:spcBef>
                  <a:buClr>
                    <a:schemeClr val="accent5">
                      <a:lumMod val="60000"/>
                      <a:lumOff val="40000"/>
                    </a:schemeClr>
                  </a:buClr>
                  <a:buFont typeface="Arial" pitchFamily="34" charset="0"/>
                  <a:buChar char="•"/>
                </a:pPr>
                <a:r>
                  <a:rPr lang="en-US" sz="2800" dirty="0" smtClean="0">
                    <a:solidFill>
                      <a:schemeClr val="tx1"/>
                    </a:solidFill>
                    <a:latin typeface="Calibri"/>
                  </a:rPr>
                  <a:t>Adds three 1-bit numbers</a:t>
                </a:r>
              </a:p>
              <a:p>
                <a:pPr marL="342900" indent="-342900">
                  <a:spcBef>
                    <a:spcPct val="20000"/>
                  </a:spcBef>
                  <a:buClr>
                    <a:schemeClr val="accent5">
                      <a:lumMod val="60000"/>
                      <a:lumOff val="40000"/>
                    </a:schemeClr>
                  </a:buClr>
                  <a:buFont typeface="Arial" pitchFamily="34" charset="0"/>
                  <a:buChar char="•"/>
                </a:pPr>
                <a:r>
                  <a:rPr lang="en-US" sz="2800" dirty="0">
                    <a:solidFill>
                      <a:schemeClr val="tx1"/>
                    </a:solidFill>
                    <a:latin typeface="Calibri"/>
                  </a:rPr>
                  <a:t>Computes 1-bit result and 1-bit carry</a:t>
                </a:r>
              </a:p>
              <a:p>
                <a:pPr marL="342900" indent="-342900">
                  <a:spcBef>
                    <a:spcPct val="20000"/>
                  </a:spcBef>
                  <a:buClr>
                    <a:schemeClr val="accent5">
                      <a:lumMod val="60000"/>
                      <a:lumOff val="40000"/>
                    </a:schemeClr>
                  </a:buClr>
                  <a:buFont typeface="Arial" pitchFamily="34" charset="0"/>
                  <a:buChar char="•"/>
                </a:pPr>
                <a:r>
                  <a:rPr lang="en-US" sz="2800" dirty="0">
                    <a:solidFill>
                      <a:schemeClr val="tx1"/>
                    </a:solidFill>
                    <a:latin typeface="Calibri"/>
                  </a:rPr>
                  <a:t>Can be cascaded</a:t>
                </a:r>
              </a:p>
              <a:p>
                <a:pPr marL="342900" indent="-342900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</a:pPr>
                <a:endParaRPr lang="en-US" sz="2800" dirty="0">
                  <a:solidFill>
                    <a:schemeClr val="tx1"/>
                  </a:solidFill>
                  <a:latin typeface="Calibri"/>
                </a:endParaRPr>
              </a:p>
              <a:p>
                <a:pPr marL="342900" indent="-342900">
                  <a:spcBef>
                    <a:spcPct val="20000"/>
                  </a:spcBef>
                  <a:buClr>
                    <a:schemeClr val="accent5">
                      <a:lumMod val="60000"/>
                      <a:lumOff val="40000"/>
                    </a:schemeClr>
                  </a:buClr>
                  <a:buFont typeface="Arial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</a:rPr>
                  <a:t>S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/>
                          </a:rPr>
                          <m:t>AB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C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B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/>
                          </a:rPr>
                          <m:t>C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+ A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/>
                          </a:rPr>
                          <m:t>BC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+ ABC</a:t>
                </a:r>
              </a:p>
              <a:p>
                <a:pPr marL="342900" indent="-342900">
                  <a:spcBef>
                    <a:spcPct val="20000"/>
                  </a:spcBef>
                  <a:buClr>
                    <a:schemeClr val="accent5">
                      <a:lumMod val="60000"/>
                      <a:lumOff val="40000"/>
                    </a:schemeClr>
                  </a:buClr>
                  <a:buFont typeface="Arial" pitchFamily="34" charset="0"/>
                  <a:buChar char="•"/>
                </a:pPr>
                <a:r>
                  <a:rPr lang="en-US" sz="2000" dirty="0" err="1">
                    <a:solidFill>
                      <a:schemeClr val="tx1"/>
                    </a:solidFill>
                  </a:rPr>
                  <a:t>C</a:t>
                </a:r>
                <a:r>
                  <a:rPr lang="en-US" sz="2000" baseline="-25000" dirty="0" err="1">
                    <a:solidFill>
                      <a:schemeClr val="tx1"/>
                    </a:solidFill>
                  </a:rPr>
                  <a:t>out</a:t>
                </a:r>
                <a:r>
                  <a:rPr lang="en-US" sz="2000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BC + A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C + AB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/>
                          </a:rPr>
                          <m:t>C</m:t>
                        </m:r>
                      </m:e>
                    </m:acc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+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ABC</a:t>
                </a:r>
              </a:p>
              <a:p>
                <a:pPr marL="342900" indent="-342900">
                  <a:spcBef>
                    <a:spcPct val="20000"/>
                  </a:spcBef>
                  <a:buClr>
                    <a:schemeClr val="accent5">
                      <a:lumMod val="60000"/>
                      <a:lumOff val="40000"/>
                    </a:schemeClr>
                  </a:buClr>
                  <a:buFont typeface="Arial" pitchFamily="34" charset="0"/>
                  <a:buChar char="•"/>
                </a:pPr>
                <a:r>
                  <a:rPr lang="en-US" sz="2000" dirty="0" err="1"/>
                  <a:t>C</a:t>
                </a:r>
                <a:r>
                  <a:rPr lang="en-US" sz="2000" baseline="-25000" dirty="0" err="1"/>
                  <a:t>out</a:t>
                </a:r>
                <a:r>
                  <a:rPr lang="en-US" sz="2000" dirty="0"/>
                  <a:t> = AB + AC + BC</a:t>
                </a:r>
              </a:p>
              <a:p>
                <a:pPr marL="342900" indent="-342900">
                  <a:spcBef>
                    <a:spcPct val="20000"/>
                  </a:spcBef>
                  <a:buClr>
                    <a:schemeClr val="accent5">
                      <a:lumMod val="60000"/>
                      <a:lumOff val="40000"/>
                    </a:schemeClr>
                  </a:buClr>
                  <a:buFont typeface="Arial" pitchFamily="34" charset="0"/>
                  <a:buChar char="•"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pPr marL="342900" indent="-342900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</a:pPr>
                <a:endParaRPr lang="en-US" sz="3200" dirty="0">
                  <a:solidFill>
                    <a:schemeClr val="tx1"/>
                  </a:solidFill>
                  <a:latin typeface="Calibri"/>
                </a:endParaRPr>
              </a:p>
            </p:txBody>
          </p:sp>
        </mc:Choice>
        <mc:Fallback>
          <p:sp>
            <p:nvSpPr>
              <p:cNvPr id="28" name="Rectangle 43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5360777" y="886242"/>
                <a:ext cx="5791200" cy="5667375"/>
              </a:xfrm>
              <a:prstGeom prst="rect">
                <a:avLst/>
              </a:prstGeom>
              <a:blipFill rotWithShape="0">
                <a:blip r:embed="rId78"/>
                <a:stretch>
                  <a:fillRect l="-4211" t="-2151" r="-1579"/>
                </a:stretch>
              </a:blip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8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533340"/>
              </p:ext>
            </p:extLst>
          </p:nvPr>
        </p:nvGraphicFramePr>
        <p:xfrm>
          <a:off x="7239000" y="6037262"/>
          <a:ext cx="1447800" cy="696596"/>
        </p:xfrm>
        <a:graphic>
          <a:graphicData uri="http://schemas.openxmlformats.org/drawingml/2006/table">
            <a:tbl>
              <a:tblPr/>
              <a:tblGrid>
                <a:gridCol w="361950"/>
                <a:gridCol w="361950"/>
                <a:gridCol w="361950"/>
                <a:gridCol w="36195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9" name="Line 77"/>
          <p:cNvSpPr>
            <a:spLocks noChangeShapeType="1"/>
          </p:cNvSpPr>
          <p:nvPr/>
        </p:nvSpPr>
        <p:spPr bwMode="auto">
          <a:xfrm flipH="1" flipV="1">
            <a:off x="6858000" y="5656262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0" name="Text Box 78"/>
          <p:cNvSpPr txBox="1">
            <a:spLocks noChangeArrowheads="1"/>
          </p:cNvSpPr>
          <p:nvPr/>
        </p:nvSpPr>
        <p:spPr bwMode="auto">
          <a:xfrm>
            <a:off x="7239000" y="5673724"/>
            <a:ext cx="13853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00  01  11 10</a:t>
            </a:r>
          </a:p>
        </p:txBody>
      </p:sp>
      <p:sp>
        <p:nvSpPr>
          <p:cNvPr id="111" name="Text Box 79"/>
          <p:cNvSpPr txBox="1">
            <a:spLocks noChangeArrowheads="1"/>
          </p:cNvSpPr>
          <p:nvPr/>
        </p:nvSpPr>
        <p:spPr bwMode="auto">
          <a:xfrm>
            <a:off x="6961188" y="6054725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2" name="Text Box 80"/>
          <p:cNvSpPr txBox="1">
            <a:spLocks noChangeArrowheads="1"/>
          </p:cNvSpPr>
          <p:nvPr/>
        </p:nvSpPr>
        <p:spPr bwMode="auto">
          <a:xfrm>
            <a:off x="6961187" y="6342062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3" name="Text Box 81"/>
          <p:cNvSpPr txBox="1">
            <a:spLocks noChangeArrowheads="1"/>
          </p:cNvSpPr>
          <p:nvPr/>
        </p:nvSpPr>
        <p:spPr bwMode="auto">
          <a:xfrm>
            <a:off x="6629400" y="5591730"/>
            <a:ext cx="4235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C</a:t>
            </a:r>
            <a:r>
              <a:rPr lang="en-US" baseline="-25000" dirty="0" err="1">
                <a:solidFill>
                  <a:srgbClr val="FFFFFF"/>
                </a:solidFill>
              </a:rPr>
              <a:t>in</a:t>
            </a:r>
            <a:endParaRPr lang="en-US" baseline="-25000" dirty="0">
              <a:solidFill>
                <a:srgbClr val="FFFFFF"/>
              </a:solidFill>
            </a:endParaRPr>
          </a:p>
        </p:txBody>
      </p:sp>
      <p:sp>
        <p:nvSpPr>
          <p:cNvPr id="114" name="Text Box 82"/>
          <p:cNvSpPr txBox="1">
            <a:spLocks noChangeArrowheads="1"/>
          </p:cNvSpPr>
          <p:nvPr/>
        </p:nvSpPr>
        <p:spPr bwMode="auto">
          <a:xfrm>
            <a:off x="6858000" y="5351462"/>
            <a:ext cx="4427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AB</a:t>
            </a:r>
            <a:endParaRPr lang="en-US" dirty="0"/>
          </a:p>
        </p:txBody>
      </p:sp>
      <p:graphicFrame>
        <p:nvGraphicFramePr>
          <p:cNvPr id="118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986926"/>
              </p:ext>
            </p:extLst>
          </p:nvPr>
        </p:nvGraphicFramePr>
        <p:xfrm>
          <a:off x="5410200" y="6032797"/>
          <a:ext cx="1295400" cy="696596"/>
        </p:xfrm>
        <a:graphic>
          <a:graphicData uri="http://schemas.openxmlformats.org/drawingml/2006/table">
            <a:tbl>
              <a:tblPr/>
              <a:tblGrid>
                <a:gridCol w="323850"/>
                <a:gridCol w="323850"/>
                <a:gridCol w="323850"/>
                <a:gridCol w="32385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9" name="Line 107"/>
          <p:cNvSpPr>
            <a:spLocks noChangeShapeType="1"/>
          </p:cNvSpPr>
          <p:nvPr/>
        </p:nvSpPr>
        <p:spPr bwMode="auto">
          <a:xfrm flipH="1" flipV="1">
            <a:off x="5029200" y="5651797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0" name="Text Box 108"/>
          <p:cNvSpPr txBox="1">
            <a:spLocks noChangeArrowheads="1"/>
          </p:cNvSpPr>
          <p:nvPr/>
        </p:nvSpPr>
        <p:spPr bwMode="auto">
          <a:xfrm>
            <a:off x="5410200" y="5727997"/>
            <a:ext cx="13853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00  01  11 10</a:t>
            </a:r>
          </a:p>
        </p:txBody>
      </p:sp>
      <p:sp>
        <p:nvSpPr>
          <p:cNvPr id="121" name="Text Box 109"/>
          <p:cNvSpPr txBox="1">
            <a:spLocks noChangeArrowheads="1"/>
          </p:cNvSpPr>
          <p:nvPr/>
        </p:nvSpPr>
        <p:spPr bwMode="auto">
          <a:xfrm>
            <a:off x="5132388" y="602486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22" name="Text Box 110"/>
          <p:cNvSpPr txBox="1">
            <a:spLocks noChangeArrowheads="1"/>
          </p:cNvSpPr>
          <p:nvPr/>
        </p:nvSpPr>
        <p:spPr bwMode="auto">
          <a:xfrm>
            <a:off x="5132387" y="6337597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3" name="Text Box 111"/>
          <p:cNvSpPr txBox="1">
            <a:spLocks noChangeArrowheads="1"/>
          </p:cNvSpPr>
          <p:nvPr/>
        </p:nvSpPr>
        <p:spPr bwMode="auto">
          <a:xfrm>
            <a:off x="4800600" y="5587265"/>
            <a:ext cx="4235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err="1"/>
              <a:t>C</a:t>
            </a:r>
            <a:r>
              <a:rPr lang="en-US" baseline="-25000" dirty="0" err="1"/>
              <a:t>in</a:t>
            </a:r>
            <a:endParaRPr lang="en-US" baseline="-25000" dirty="0"/>
          </a:p>
        </p:txBody>
      </p:sp>
      <p:sp>
        <p:nvSpPr>
          <p:cNvPr id="125" name="Text Box 115"/>
          <p:cNvSpPr txBox="1">
            <a:spLocks noChangeArrowheads="1"/>
          </p:cNvSpPr>
          <p:nvPr/>
        </p:nvSpPr>
        <p:spPr bwMode="auto">
          <a:xfrm>
            <a:off x="5029200" y="5270797"/>
            <a:ext cx="4427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AB</a:t>
            </a:r>
            <a:endParaRPr lang="en-US" dirty="0"/>
          </a:p>
        </p:txBody>
      </p:sp>
      <p:sp>
        <p:nvSpPr>
          <p:cNvPr id="126" name="Text Box 82"/>
          <p:cNvSpPr txBox="1">
            <a:spLocks noChangeArrowheads="1"/>
          </p:cNvSpPr>
          <p:nvPr/>
        </p:nvSpPr>
        <p:spPr bwMode="auto">
          <a:xfrm>
            <a:off x="7543801" y="5270798"/>
            <a:ext cx="6399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 err="1"/>
              <a:t>C</a:t>
            </a:r>
            <a:r>
              <a:rPr lang="en-US" sz="2400" b="1" baseline="-25000" dirty="0" err="1"/>
              <a:t>out</a:t>
            </a:r>
            <a:endParaRPr lang="en-US" sz="2400" b="1" baseline="-25000" dirty="0"/>
          </a:p>
        </p:txBody>
      </p:sp>
      <p:sp>
        <p:nvSpPr>
          <p:cNvPr id="127" name="Text Box 82"/>
          <p:cNvSpPr txBox="1">
            <a:spLocks noChangeArrowheads="1"/>
          </p:cNvSpPr>
          <p:nvPr/>
        </p:nvSpPr>
        <p:spPr bwMode="auto">
          <a:xfrm>
            <a:off x="5917860" y="5342533"/>
            <a:ext cx="3305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/>
              <a:t>S</a:t>
            </a:r>
            <a:endParaRPr lang="en-US" sz="2400" b="1" baseline="-25000" dirty="0"/>
          </a:p>
        </p:txBody>
      </p:sp>
      <p:sp>
        <p:nvSpPr>
          <p:cNvPr id="46" name="TextBox 45"/>
          <p:cNvSpPr txBox="1"/>
          <p:nvPr/>
        </p:nvSpPr>
        <p:spPr bwMode="auto">
          <a:xfrm flipH="1">
            <a:off x="8671788" y="5922910"/>
            <a:ext cx="287556" cy="41582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rtlCol="0">
            <a:spAutoFit/>
          </a:bodyPr>
          <a:lstStyle/>
          <a:p>
            <a:pPr algn="ctr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</a:rPr>
              <a:t>S</a:t>
            </a: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grpSp>
        <p:nvGrpSpPr>
          <p:cNvPr id="148" name="Group 147"/>
          <p:cNvGrpSpPr/>
          <p:nvPr/>
        </p:nvGrpSpPr>
        <p:grpSpPr>
          <a:xfrm>
            <a:off x="9010196" y="2542804"/>
            <a:ext cx="2615394" cy="4353032"/>
            <a:chOff x="9430432" y="1862902"/>
            <a:chExt cx="2615394" cy="4353032"/>
          </a:xfrm>
        </p:grpSpPr>
        <p:sp>
          <p:nvSpPr>
            <p:cNvPr id="149" name="Rectangle 148"/>
            <p:cNvSpPr/>
            <p:nvPr/>
          </p:nvSpPr>
          <p:spPr>
            <a:xfrm>
              <a:off x="9948820" y="2296145"/>
              <a:ext cx="1760069" cy="3555325"/>
            </a:xfrm>
            <a:prstGeom prst="rect">
              <a:avLst/>
            </a:prstGeom>
            <a:no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0" name="Group 149"/>
            <p:cNvGrpSpPr/>
            <p:nvPr/>
          </p:nvGrpSpPr>
          <p:grpSpPr>
            <a:xfrm>
              <a:off x="9430432" y="1862902"/>
              <a:ext cx="2615394" cy="4353032"/>
              <a:chOff x="8092212" y="1966334"/>
              <a:chExt cx="2615394" cy="4353032"/>
            </a:xfrm>
          </p:grpSpPr>
          <p:sp>
            <p:nvSpPr>
              <p:cNvPr id="151" name="Line 6"/>
              <p:cNvSpPr>
                <a:spLocks noChangeShapeType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9540338" y="2514600"/>
                <a:ext cx="373754" cy="0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 type="oval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152" name="AutoShape 4"/>
              <p:cNvSpPr>
                <a:spLocks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 flipH="1">
                <a:off x="9223856" y="2514601"/>
                <a:ext cx="316483" cy="332245"/>
              </a:xfrm>
              <a:prstGeom prst="flowChartDelay">
                <a:avLst/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153" name="Line 7"/>
              <p:cNvSpPr>
                <a:spLocks noChangeShapeType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9146068" y="2675239"/>
                <a:ext cx="77787" cy="0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154" name="AutoShape 4"/>
              <p:cNvSpPr>
                <a:spLocks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 flipH="1">
                <a:off x="9223857" y="2912688"/>
                <a:ext cx="314894" cy="304800"/>
              </a:xfrm>
              <a:prstGeom prst="flowChartDelay">
                <a:avLst/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155" name="Line 6"/>
              <p:cNvSpPr>
                <a:spLocks noChangeShapeType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9522515" y="2935358"/>
                <a:ext cx="378622" cy="1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 type="oval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156" name="Line 7"/>
              <p:cNvSpPr>
                <a:spLocks noChangeShapeType="1"/>
              </p:cNvSpPr>
              <p:nvPr>
                <p:custDataLst>
                  <p:tags r:id="rId23"/>
                </p:custDataLst>
              </p:nvPr>
            </p:nvSpPr>
            <p:spPr bwMode="auto">
              <a:xfrm flipV="1">
                <a:off x="9070322" y="3065088"/>
                <a:ext cx="153536" cy="0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157" name="AutoShape 14"/>
              <p:cNvSpPr>
                <a:spLocks noChangeArrowhead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8778336" y="2902332"/>
                <a:ext cx="292554" cy="315157"/>
              </a:xfrm>
              <a:prstGeom prst="moon">
                <a:avLst>
                  <a:gd name="adj" fmla="val 87500"/>
                </a:avLst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158" name="Line 16"/>
              <p:cNvSpPr>
                <a:spLocks noChangeShapeType="1"/>
              </p:cNvSpPr>
              <p:nvPr>
                <p:custDataLst>
                  <p:tags r:id="rId25"/>
                </p:custDataLst>
              </p:nvPr>
            </p:nvSpPr>
            <p:spPr bwMode="auto">
              <a:xfrm rot="16200000">
                <a:off x="8322058" y="3859850"/>
                <a:ext cx="3165887" cy="18186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 type="none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159" name="TextBox 158"/>
              <p:cNvSpPr txBox="1"/>
              <p:nvPr/>
            </p:nvSpPr>
            <p:spPr bwMode="auto">
              <a:xfrm flipH="1">
                <a:off x="8092212" y="2590800"/>
                <a:ext cx="518388" cy="396456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000" tIns="46800" rIns="90000" bIns="46800" rtlCol="0">
                <a:spAutoFit/>
              </a:bodyPr>
              <a:lstStyle/>
              <a:p>
                <a:pPr algn="ctr">
                  <a:lnSpc>
                    <a:spcPct val="116000"/>
                  </a:lnSpc>
                  <a:tabLst>
                    <a:tab pos="723900" algn="l"/>
                    <a:tab pos="1447800" algn="l"/>
                    <a:tab pos="2171700" algn="l"/>
                  </a:tabLst>
                </a:pPr>
                <a:r>
                  <a:rPr lang="en-US" dirty="0" err="1">
                    <a:latin typeface="Calibri" pitchFamily="34" charset="0"/>
                  </a:rPr>
                  <a:t>C</a:t>
                </a:r>
                <a:r>
                  <a:rPr lang="en-US" baseline="-25000" dirty="0" err="1">
                    <a:latin typeface="Calibri" pitchFamily="34" charset="0"/>
                  </a:rPr>
                  <a:t>out</a:t>
                </a:r>
                <a:endParaRPr lang="en-US" baseline="-25000" dirty="0">
                  <a:latin typeface="Calibri" pitchFamily="34" charset="0"/>
                </a:endParaRPr>
              </a:p>
            </p:txBody>
          </p:sp>
          <p:sp>
            <p:nvSpPr>
              <p:cNvPr id="160" name="Line 16"/>
              <p:cNvSpPr>
                <a:spLocks noChangeShapeType="1"/>
              </p:cNvSpPr>
              <p:nvPr>
                <p:custDataLst>
                  <p:tags r:id="rId26"/>
                </p:custDataLst>
              </p:nvPr>
            </p:nvSpPr>
            <p:spPr bwMode="auto">
              <a:xfrm rot="16200000" flipV="1">
                <a:off x="8410971" y="3943761"/>
                <a:ext cx="3318288" cy="2765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 type="none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161" name="Line 16"/>
              <p:cNvSpPr>
                <a:spLocks noChangeShapeType="1"/>
              </p:cNvSpPr>
              <p:nvPr>
                <p:custDataLst>
                  <p:tags r:id="rId27"/>
                </p:custDataLst>
              </p:nvPr>
            </p:nvSpPr>
            <p:spPr bwMode="auto">
              <a:xfrm rot="16200000" flipV="1">
                <a:off x="9024246" y="2789844"/>
                <a:ext cx="245688" cy="0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 type="none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162" name="Line 7"/>
              <p:cNvSpPr>
                <a:spLocks noChangeShapeType="1"/>
              </p:cNvSpPr>
              <p:nvPr>
                <p:custDataLst>
                  <p:tags r:id="rId28"/>
                </p:custDataLst>
              </p:nvPr>
            </p:nvSpPr>
            <p:spPr bwMode="auto">
              <a:xfrm flipV="1">
                <a:off x="9070890" y="2912688"/>
                <a:ext cx="66348" cy="0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cxnSp>
            <p:nvCxnSpPr>
              <p:cNvPr id="163" name="Straight Connector 162"/>
              <p:cNvCxnSpPr/>
              <p:nvPr/>
            </p:nvCxnSpPr>
            <p:spPr>
              <a:xfrm>
                <a:off x="9909090" y="2590801"/>
                <a:ext cx="2" cy="65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Line 11"/>
              <p:cNvSpPr>
                <a:spLocks noChangeShapeType="1"/>
              </p:cNvSpPr>
              <p:nvPr>
                <p:custDataLst>
                  <p:tags r:id="rId29"/>
                </p:custDataLst>
              </p:nvPr>
            </p:nvSpPr>
            <p:spPr bwMode="auto">
              <a:xfrm flipV="1">
                <a:off x="9540338" y="2667000"/>
                <a:ext cx="54240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oval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165" name="TextBox 164"/>
              <p:cNvSpPr txBox="1"/>
              <p:nvPr/>
            </p:nvSpPr>
            <p:spPr bwMode="auto">
              <a:xfrm flipH="1">
                <a:off x="8671788" y="5922910"/>
                <a:ext cx="287556" cy="396456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000" tIns="46800" rIns="90000" bIns="46800" rtlCol="0">
                <a:spAutoFit/>
              </a:bodyPr>
              <a:lstStyle/>
              <a:p>
                <a:pPr algn="ctr">
                  <a:lnSpc>
                    <a:spcPct val="116000"/>
                  </a:lnSpc>
                  <a:tabLst>
                    <a:tab pos="723900" algn="l"/>
                    <a:tab pos="1447800" algn="l"/>
                    <a:tab pos="2171700" algn="l"/>
                  </a:tabLst>
                </a:pPr>
                <a:r>
                  <a:rPr lang="en-US" dirty="0">
                    <a:latin typeface="Calibri" pitchFamily="34" charset="0"/>
                  </a:rPr>
                  <a:t>S</a:t>
                </a:r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166" name="TextBox 165"/>
              <p:cNvSpPr txBox="1"/>
              <p:nvPr/>
            </p:nvSpPr>
            <p:spPr bwMode="auto">
              <a:xfrm flipH="1">
                <a:off x="9756690" y="1981200"/>
                <a:ext cx="314808" cy="396456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000" tIns="46800" rIns="90000" bIns="46800" rtlCol="0">
                <a:spAutoFit/>
              </a:bodyPr>
              <a:lstStyle/>
              <a:p>
                <a:pPr algn="ctr">
                  <a:lnSpc>
                    <a:spcPct val="116000"/>
                  </a:lnSpc>
                  <a:tabLst>
                    <a:tab pos="723900" algn="l"/>
                    <a:tab pos="1447800" algn="l"/>
                    <a:tab pos="2171700" algn="l"/>
                  </a:tabLst>
                </a:pPr>
                <a:r>
                  <a:rPr lang="en-US" dirty="0">
                    <a:latin typeface="Calibri" pitchFamily="34" charset="0"/>
                  </a:rPr>
                  <a:t>A</a:t>
                </a:r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167" name="TextBox 166"/>
              <p:cNvSpPr txBox="1"/>
              <p:nvPr/>
            </p:nvSpPr>
            <p:spPr bwMode="auto">
              <a:xfrm flipH="1">
                <a:off x="9916333" y="1981200"/>
                <a:ext cx="306792" cy="415820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000" tIns="46800" rIns="90000" bIns="46800" rtlCol="0">
                <a:spAutoFit/>
              </a:bodyPr>
              <a:lstStyle/>
              <a:p>
                <a:pPr algn="ctr">
                  <a:lnSpc>
                    <a:spcPct val="116000"/>
                  </a:lnSpc>
                  <a:tabLst>
                    <a:tab pos="723900" algn="l"/>
                    <a:tab pos="1447800" algn="l"/>
                    <a:tab pos="2171700" algn="l"/>
                  </a:tabLst>
                </a:pPr>
                <a:r>
                  <a:rPr lang="en-US" dirty="0">
                    <a:solidFill>
                      <a:srgbClr val="FFFFFF"/>
                    </a:solidFill>
                    <a:latin typeface="Calibri" pitchFamily="34" charset="0"/>
                  </a:rPr>
                  <a:t>B</a:t>
                </a:r>
                <a:endParaRPr lang="en-US" dirty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cxnSp>
            <p:nvCxnSpPr>
              <p:cNvPr id="168" name="Straight Connector 167"/>
              <p:cNvCxnSpPr/>
              <p:nvPr/>
            </p:nvCxnSpPr>
            <p:spPr>
              <a:xfrm>
                <a:off x="9909090" y="3110687"/>
                <a:ext cx="2" cy="65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Line 7"/>
              <p:cNvSpPr>
                <a:spLocks noChangeShapeType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8488265" y="3048000"/>
                <a:ext cx="279413" cy="0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170" name="AutoShape 4"/>
              <p:cNvSpPr>
                <a:spLocks noChangeArrowheads="1"/>
              </p:cNvSpPr>
              <p:nvPr>
                <p:custDataLst>
                  <p:tags r:id="rId31"/>
                </p:custDataLst>
              </p:nvPr>
            </p:nvSpPr>
            <p:spPr bwMode="auto">
              <a:xfrm flipH="1">
                <a:off x="9223290" y="3293688"/>
                <a:ext cx="314894" cy="304800"/>
              </a:xfrm>
              <a:prstGeom prst="flowChartDelay">
                <a:avLst/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171" name="Line 16"/>
              <p:cNvSpPr>
                <a:spLocks noChangeShapeType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9530467" y="3505200"/>
                <a:ext cx="704677" cy="0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 type="oval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172" name="Line 7"/>
              <p:cNvSpPr>
                <a:spLocks noChangeShapeType="1"/>
              </p:cNvSpPr>
              <p:nvPr>
                <p:custDataLst>
                  <p:tags r:id="rId33"/>
                </p:custDataLst>
              </p:nvPr>
            </p:nvSpPr>
            <p:spPr bwMode="auto">
              <a:xfrm flipV="1">
                <a:off x="9147090" y="3463178"/>
                <a:ext cx="76200" cy="0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173" name="Line 7"/>
              <p:cNvSpPr>
                <a:spLocks noChangeShapeType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9070322" y="3124200"/>
                <a:ext cx="76200" cy="2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174" name="Line 16"/>
              <p:cNvSpPr>
                <a:spLocks noChangeShapeType="1"/>
              </p:cNvSpPr>
              <p:nvPr>
                <p:custDataLst>
                  <p:tags r:id="rId35"/>
                </p:custDataLst>
              </p:nvPr>
            </p:nvSpPr>
            <p:spPr bwMode="auto">
              <a:xfrm rot="16200000">
                <a:off x="9000528" y="3293852"/>
                <a:ext cx="328326" cy="10326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 type="none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175" name="Line 16"/>
              <p:cNvSpPr>
                <a:spLocks noChangeShapeType="1"/>
              </p:cNvSpPr>
              <p:nvPr>
                <p:custDataLst>
                  <p:tags r:id="rId36"/>
                </p:custDataLst>
              </p:nvPr>
            </p:nvSpPr>
            <p:spPr bwMode="auto">
              <a:xfrm rot="16200000">
                <a:off x="8942936" y="4421053"/>
                <a:ext cx="2578407" cy="6007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 type="oval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176" name="TextBox 175"/>
              <p:cNvSpPr txBox="1"/>
              <p:nvPr/>
            </p:nvSpPr>
            <p:spPr bwMode="auto">
              <a:xfrm flipH="1">
                <a:off x="10287001" y="2727744"/>
                <a:ext cx="420605" cy="396456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000" tIns="46800" rIns="90000" bIns="46800" rtlCol="0">
                <a:spAutoFit/>
              </a:bodyPr>
              <a:lstStyle/>
              <a:p>
                <a:pPr algn="ctr">
                  <a:lnSpc>
                    <a:spcPct val="116000"/>
                  </a:lnSpc>
                  <a:tabLst>
                    <a:tab pos="723900" algn="l"/>
                    <a:tab pos="1447800" algn="l"/>
                    <a:tab pos="2171700" algn="l"/>
                  </a:tabLst>
                </a:pPr>
                <a:r>
                  <a:rPr lang="en-US" dirty="0" err="1">
                    <a:latin typeface="Calibri" pitchFamily="34" charset="0"/>
                  </a:rPr>
                  <a:t>C</a:t>
                </a:r>
                <a:r>
                  <a:rPr lang="en-US" baseline="-25000" dirty="0" err="1">
                    <a:latin typeface="Calibri" pitchFamily="34" charset="0"/>
                  </a:rPr>
                  <a:t>in</a:t>
                </a:r>
                <a:endParaRPr lang="en-US" baseline="-25000" dirty="0">
                  <a:latin typeface="Calibri" pitchFamily="34" charset="0"/>
                </a:endParaRPr>
              </a:p>
            </p:txBody>
          </p:sp>
          <p:cxnSp>
            <p:nvCxnSpPr>
              <p:cNvPr id="177" name="Straight Connector 176"/>
              <p:cNvCxnSpPr/>
              <p:nvPr/>
            </p:nvCxnSpPr>
            <p:spPr>
              <a:xfrm>
                <a:off x="10082744" y="3110687"/>
                <a:ext cx="0" cy="65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9909090" y="3134854"/>
                <a:ext cx="2" cy="65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Line 16"/>
              <p:cNvSpPr>
                <a:spLocks noChangeShapeType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9538184" y="3168595"/>
                <a:ext cx="1094806" cy="0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 type="none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cxnSp>
            <p:nvCxnSpPr>
              <p:cNvPr id="180" name="Straight Connector 179"/>
              <p:cNvCxnSpPr/>
              <p:nvPr/>
            </p:nvCxnSpPr>
            <p:spPr>
              <a:xfrm>
                <a:off x="9909090" y="3429001"/>
                <a:ext cx="2" cy="65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Line 6"/>
              <p:cNvSpPr>
                <a:spLocks noChangeShapeType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9528090" y="3429001"/>
                <a:ext cx="540643" cy="1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 type="oval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182" name="Line 7"/>
              <p:cNvSpPr>
                <a:spLocks noChangeShapeType="1"/>
              </p:cNvSpPr>
              <p:nvPr>
                <p:custDataLst>
                  <p:tags r:id="rId39"/>
                </p:custDataLst>
              </p:nvPr>
            </p:nvSpPr>
            <p:spPr bwMode="auto">
              <a:xfrm rot="16200000">
                <a:off x="8024935" y="5507243"/>
                <a:ext cx="1329913" cy="1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183" name="AutoShape 4"/>
              <p:cNvSpPr>
                <a:spLocks noChangeArrowheads="1"/>
              </p:cNvSpPr>
              <p:nvPr>
                <p:custDataLst>
                  <p:tags r:id="rId40"/>
                </p:custDataLst>
              </p:nvPr>
            </p:nvSpPr>
            <p:spPr bwMode="auto">
              <a:xfrm flipH="1">
                <a:off x="9220200" y="3657600"/>
                <a:ext cx="314894" cy="304800"/>
              </a:xfrm>
              <a:prstGeom prst="flowChartDelay">
                <a:avLst/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184" name="Line 6"/>
              <p:cNvSpPr>
                <a:spLocks noChangeShapeType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9525000" y="3657600"/>
                <a:ext cx="373754" cy="0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 type="oval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9893752" y="3733801"/>
                <a:ext cx="2" cy="65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Line 11"/>
              <p:cNvSpPr>
                <a:spLocks noChangeShapeType="1"/>
              </p:cNvSpPr>
              <p:nvPr>
                <p:custDataLst>
                  <p:tags r:id="rId42"/>
                </p:custDataLst>
              </p:nvPr>
            </p:nvSpPr>
            <p:spPr bwMode="auto">
              <a:xfrm flipV="1">
                <a:off x="9525000" y="3810000"/>
                <a:ext cx="54240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oval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cxnSp>
            <p:nvCxnSpPr>
              <p:cNvPr id="187" name="Straight Connector 186"/>
              <p:cNvCxnSpPr/>
              <p:nvPr/>
            </p:nvCxnSpPr>
            <p:spPr>
              <a:xfrm>
                <a:off x="9895906" y="3886201"/>
                <a:ext cx="2" cy="65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>
                <a:off x="10069560" y="3886201"/>
                <a:ext cx="0" cy="65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9895906" y="3910368"/>
                <a:ext cx="2" cy="65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Line 16"/>
              <p:cNvSpPr>
                <a:spLocks noChangeShapeType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9525001" y="3910367"/>
                <a:ext cx="710143" cy="0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 type="oval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9895906" y="2743201"/>
                <a:ext cx="2" cy="65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10069560" y="2743201"/>
                <a:ext cx="0" cy="65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>
                <a:off x="9895906" y="2767368"/>
                <a:ext cx="2" cy="65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Line 16"/>
              <p:cNvSpPr>
                <a:spLocks noChangeShapeType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9525001" y="2767367"/>
                <a:ext cx="698125" cy="0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 type="none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195" name="Line 6"/>
              <p:cNvSpPr>
                <a:spLocks noChangeShapeType="1"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9525000" y="3352800"/>
                <a:ext cx="378622" cy="1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 type="oval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cxnSp>
            <p:nvCxnSpPr>
              <p:cNvPr id="196" name="Straight Connector 195"/>
              <p:cNvCxnSpPr/>
              <p:nvPr/>
            </p:nvCxnSpPr>
            <p:spPr>
              <a:xfrm>
                <a:off x="9893752" y="3058654"/>
                <a:ext cx="2" cy="65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Line 11"/>
              <p:cNvSpPr>
                <a:spLocks noChangeShapeType="1"/>
              </p:cNvSpPr>
              <p:nvPr>
                <p:custDataLst>
                  <p:tags r:id="rId46"/>
                </p:custDataLst>
              </p:nvPr>
            </p:nvSpPr>
            <p:spPr bwMode="auto">
              <a:xfrm flipV="1">
                <a:off x="9525000" y="3048000"/>
                <a:ext cx="54240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oval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cxnSp>
            <p:nvCxnSpPr>
              <p:cNvPr id="198" name="Straight Connector 197"/>
              <p:cNvCxnSpPr/>
              <p:nvPr/>
            </p:nvCxnSpPr>
            <p:spPr>
              <a:xfrm flipH="1" flipV="1">
                <a:off x="10223125" y="2743200"/>
                <a:ext cx="12018" cy="381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9" name="Line 6"/>
              <p:cNvSpPr>
                <a:spLocks noChangeShapeType="1"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9525002" y="4308887"/>
                <a:ext cx="373754" cy="0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 type="oval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200" name="AutoShape 4"/>
              <p:cNvSpPr>
                <a:spLocks noChangeArrowheads="1"/>
              </p:cNvSpPr>
              <p:nvPr>
                <p:custDataLst>
                  <p:tags r:id="rId48"/>
                </p:custDataLst>
              </p:nvPr>
            </p:nvSpPr>
            <p:spPr bwMode="auto">
              <a:xfrm flipH="1">
                <a:off x="9208520" y="4308888"/>
                <a:ext cx="316483" cy="332245"/>
              </a:xfrm>
              <a:prstGeom prst="flowChartDelay">
                <a:avLst/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201" name="Line 7"/>
              <p:cNvSpPr>
                <a:spLocks noChangeShapeType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9130732" y="4469526"/>
                <a:ext cx="77787" cy="0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202" name="AutoShape 4"/>
              <p:cNvSpPr>
                <a:spLocks noChangeArrowheads="1"/>
              </p:cNvSpPr>
              <p:nvPr>
                <p:custDataLst>
                  <p:tags r:id="rId50"/>
                </p:custDataLst>
              </p:nvPr>
            </p:nvSpPr>
            <p:spPr bwMode="auto">
              <a:xfrm flipH="1">
                <a:off x="9208521" y="4706975"/>
                <a:ext cx="314894" cy="304800"/>
              </a:xfrm>
              <a:prstGeom prst="flowChartDelay">
                <a:avLst/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203" name="Line 6"/>
              <p:cNvSpPr>
                <a:spLocks noChangeShapeType="1"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9507179" y="4729645"/>
                <a:ext cx="378622" cy="1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 type="oval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204" name="Line 7"/>
              <p:cNvSpPr>
                <a:spLocks noChangeShapeType="1"/>
              </p:cNvSpPr>
              <p:nvPr>
                <p:custDataLst>
                  <p:tags r:id="rId52"/>
                </p:custDataLst>
              </p:nvPr>
            </p:nvSpPr>
            <p:spPr bwMode="auto">
              <a:xfrm flipV="1">
                <a:off x="9054986" y="4859375"/>
                <a:ext cx="153536" cy="0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205" name="AutoShape 14"/>
              <p:cNvSpPr>
                <a:spLocks noChangeArrowheads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8763000" y="4696619"/>
                <a:ext cx="292554" cy="315157"/>
              </a:xfrm>
              <a:prstGeom prst="moon">
                <a:avLst>
                  <a:gd name="adj" fmla="val 87500"/>
                </a:avLst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206" name="Line 16"/>
              <p:cNvSpPr>
                <a:spLocks noChangeShapeType="1"/>
              </p:cNvSpPr>
              <p:nvPr>
                <p:custDataLst>
                  <p:tags r:id="rId54"/>
                </p:custDataLst>
              </p:nvPr>
            </p:nvSpPr>
            <p:spPr bwMode="auto">
              <a:xfrm rot="16200000" flipV="1">
                <a:off x="9008910" y="4584131"/>
                <a:ext cx="245688" cy="0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 type="none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207" name="Line 7"/>
              <p:cNvSpPr>
                <a:spLocks noChangeShapeType="1"/>
              </p:cNvSpPr>
              <p:nvPr>
                <p:custDataLst>
                  <p:tags r:id="rId55"/>
                </p:custDataLst>
              </p:nvPr>
            </p:nvSpPr>
            <p:spPr bwMode="auto">
              <a:xfrm flipV="1">
                <a:off x="9055554" y="4706975"/>
                <a:ext cx="66348" cy="0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cxnSp>
            <p:nvCxnSpPr>
              <p:cNvPr id="208" name="Straight Connector 207"/>
              <p:cNvCxnSpPr/>
              <p:nvPr/>
            </p:nvCxnSpPr>
            <p:spPr>
              <a:xfrm>
                <a:off x="9893754" y="4385088"/>
                <a:ext cx="2" cy="65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" name="Line 11"/>
              <p:cNvSpPr>
                <a:spLocks noChangeShapeType="1"/>
              </p:cNvSpPr>
              <p:nvPr>
                <p:custDataLst>
                  <p:tags r:id="rId56"/>
                </p:custDataLst>
              </p:nvPr>
            </p:nvSpPr>
            <p:spPr bwMode="auto">
              <a:xfrm flipV="1">
                <a:off x="9525002" y="4461287"/>
                <a:ext cx="54240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oval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cxnSp>
            <p:nvCxnSpPr>
              <p:cNvPr id="210" name="Straight Connector 209"/>
              <p:cNvCxnSpPr/>
              <p:nvPr/>
            </p:nvCxnSpPr>
            <p:spPr>
              <a:xfrm>
                <a:off x="9893754" y="4904974"/>
                <a:ext cx="2" cy="65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" name="AutoShape 4"/>
              <p:cNvSpPr>
                <a:spLocks noChangeArrowheads="1"/>
              </p:cNvSpPr>
              <p:nvPr>
                <p:custDataLst>
                  <p:tags r:id="rId57"/>
                </p:custDataLst>
              </p:nvPr>
            </p:nvSpPr>
            <p:spPr bwMode="auto">
              <a:xfrm flipH="1">
                <a:off x="9207954" y="5087975"/>
                <a:ext cx="314894" cy="304800"/>
              </a:xfrm>
              <a:prstGeom prst="flowChartDelay">
                <a:avLst/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212" name="Line 16"/>
              <p:cNvSpPr>
                <a:spLocks noChangeShapeType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9515131" y="5299487"/>
                <a:ext cx="704677" cy="0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 type="oval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213" name="Line 7"/>
              <p:cNvSpPr>
                <a:spLocks noChangeShapeType="1"/>
              </p:cNvSpPr>
              <p:nvPr>
                <p:custDataLst>
                  <p:tags r:id="rId59"/>
                </p:custDataLst>
              </p:nvPr>
            </p:nvSpPr>
            <p:spPr bwMode="auto">
              <a:xfrm flipV="1">
                <a:off x="9131754" y="5257465"/>
                <a:ext cx="76200" cy="0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214" name="Line 7"/>
              <p:cNvSpPr>
                <a:spLocks noChangeShapeType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9054986" y="4953000"/>
                <a:ext cx="76200" cy="2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215" name="Line 16"/>
              <p:cNvSpPr>
                <a:spLocks noChangeShapeType="1"/>
              </p:cNvSpPr>
              <p:nvPr>
                <p:custDataLst>
                  <p:tags r:id="rId61"/>
                </p:custDataLst>
              </p:nvPr>
            </p:nvSpPr>
            <p:spPr bwMode="auto">
              <a:xfrm rot="16200000">
                <a:off x="9004084" y="5102021"/>
                <a:ext cx="295552" cy="15336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 type="none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cxnSp>
            <p:nvCxnSpPr>
              <p:cNvPr id="216" name="Straight Connector 215"/>
              <p:cNvCxnSpPr/>
              <p:nvPr/>
            </p:nvCxnSpPr>
            <p:spPr>
              <a:xfrm>
                <a:off x="10067408" y="4904974"/>
                <a:ext cx="0" cy="65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>
                <a:off x="9893754" y="4929141"/>
                <a:ext cx="2" cy="65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8" name="Line 16"/>
              <p:cNvSpPr>
                <a:spLocks noChangeShapeType="1"/>
              </p:cNvSpPr>
              <p:nvPr>
                <p:custDataLst>
                  <p:tags r:id="rId62"/>
                </p:custDataLst>
              </p:nvPr>
            </p:nvSpPr>
            <p:spPr bwMode="auto">
              <a:xfrm flipV="1">
                <a:off x="9522848" y="4956588"/>
                <a:ext cx="709290" cy="6295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 type="oval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cxnSp>
            <p:nvCxnSpPr>
              <p:cNvPr id="219" name="Straight Connector 218"/>
              <p:cNvCxnSpPr/>
              <p:nvPr/>
            </p:nvCxnSpPr>
            <p:spPr>
              <a:xfrm>
                <a:off x="9893754" y="5223288"/>
                <a:ext cx="2" cy="65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" name="Line 6"/>
              <p:cNvSpPr>
                <a:spLocks noChangeShapeType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9512754" y="5223288"/>
                <a:ext cx="540643" cy="1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 type="oval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221" name="AutoShape 4"/>
              <p:cNvSpPr>
                <a:spLocks noChangeArrowheads="1"/>
              </p:cNvSpPr>
              <p:nvPr>
                <p:custDataLst>
                  <p:tags r:id="rId64"/>
                </p:custDataLst>
              </p:nvPr>
            </p:nvSpPr>
            <p:spPr bwMode="auto">
              <a:xfrm flipH="1">
                <a:off x="9204864" y="5451887"/>
                <a:ext cx="314894" cy="304800"/>
              </a:xfrm>
              <a:prstGeom prst="flowChartDelay">
                <a:avLst/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222" name="Line 6"/>
              <p:cNvSpPr>
                <a:spLocks noChangeShapeType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9509664" y="5451887"/>
                <a:ext cx="373754" cy="0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 type="none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cxnSp>
            <p:nvCxnSpPr>
              <p:cNvPr id="223" name="Straight Connector 222"/>
              <p:cNvCxnSpPr/>
              <p:nvPr/>
            </p:nvCxnSpPr>
            <p:spPr>
              <a:xfrm>
                <a:off x="9878416" y="5528088"/>
                <a:ext cx="2" cy="65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" name="Line 11"/>
              <p:cNvSpPr>
                <a:spLocks noChangeShapeType="1"/>
              </p:cNvSpPr>
              <p:nvPr>
                <p:custDataLst>
                  <p:tags r:id="rId66"/>
                </p:custDataLst>
              </p:nvPr>
            </p:nvSpPr>
            <p:spPr bwMode="auto">
              <a:xfrm flipV="1">
                <a:off x="9509664" y="5604287"/>
                <a:ext cx="54240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none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cxnSp>
            <p:nvCxnSpPr>
              <p:cNvPr id="225" name="Straight Connector 224"/>
              <p:cNvCxnSpPr/>
              <p:nvPr/>
            </p:nvCxnSpPr>
            <p:spPr>
              <a:xfrm>
                <a:off x="9880570" y="5680488"/>
                <a:ext cx="2" cy="65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10054224" y="5680488"/>
                <a:ext cx="0" cy="65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9880570" y="5704655"/>
                <a:ext cx="2" cy="65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8" name="Line 16"/>
              <p:cNvSpPr>
                <a:spLocks noChangeShapeType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9509664" y="5704654"/>
                <a:ext cx="722474" cy="0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 type="none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cxnSp>
            <p:nvCxnSpPr>
              <p:cNvPr id="229" name="Straight Connector 228"/>
              <p:cNvCxnSpPr/>
              <p:nvPr/>
            </p:nvCxnSpPr>
            <p:spPr>
              <a:xfrm>
                <a:off x="9880570" y="4537488"/>
                <a:ext cx="2" cy="65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>
                <a:off x="10054224" y="4537488"/>
                <a:ext cx="0" cy="65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>
                <a:off x="9880570" y="4561655"/>
                <a:ext cx="2" cy="65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Line 16"/>
              <p:cNvSpPr>
                <a:spLocks noChangeShapeType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9509665" y="4561654"/>
                <a:ext cx="698125" cy="0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 type="oval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233" name="Line 6"/>
              <p:cNvSpPr>
                <a:spLocks noChangeShapeType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9509664" y="5147087"/>
                <a:ext cx="378622" cy="1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 type="oval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cxnSp>
            <p:nvCxnSpPr>
              <p:cNvPr id="234" name="Straight Connector 233"/>
              <p:cNvCxnSpPr/>
              <p:nvPr/>
            </p:nvCxnSpPr>
            <p:spPr>
              <a:xfrm>
                <a:off x="9878416" y="4852941"/>
                <a:ext cx="2" cy="65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Line 11"/>
              <p:cNvSpPr>
                <a:spLocks noChangeShapeType="1"/>
              </p:cNvSpPr>
              <p:nvPr>
                <p:custDataLst>
                  <p:tags r:id="rId70"/>
                </p:custDataLst>
              </p:nvPr>
            </p:nvSpPr>
            <p:spPr bwMode="auto">
              <a:xfrm flipV="1">
                <a:off x="9509664" y="4842287"/>
                <a:ext cx="54240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oval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236" name="Oval 235"/>
              <p:cNvSpPr/>
              <p:nvPr/>
            </p:nvSpPr>
            <p:spPr>
              <a:xfrm>
                <a:off x="9509664" y="2514600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Oval 236"/>
              <p:cNvSpPr/>
              <p:nvPr/>
            </p:nvSpPr>
            <p:spPr>
              <a:xfrm>
                <a:off x="9509664" y="3044413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Oval 237"/>
              <p:cNvSpPr/>
              <p:nvPr/>
            </p:nvSpPr>
            <p:spPr>
              <a:xfrm>
                <a:off x="9517615" y="3498905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/>
              <p:cNvSpPr/>
              <p:nvPr/>
            </p:nvSpPr>
            <p:spPr>
              <a:xfrm>
                <a:off x="9525000" y="4419600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Oval 239"/>
              <p:cNvSpPr/>
              <p:nvPr/>
            </p:nvSpPr>
            <p:spPr>
              <a:xfrm>
                <a:off x="9525000" y="4686300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Oval 240"/>
              <p:cNvSpPr/>
              <p:nvPr/>
            </p:nvSpPr>
            <p:spPr>
              <a:xfrm>
                <a:off x="9525000" y="4914900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Oval 241"/>
              <p:cNvSpPr/>
              <p:nvPr/>
            </p:nvSpPr>
            <p:spPr>
              <a:xfrm>
                <a:off x="9532951" y="5251505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Oval 242"/>
              <p:cNvSpPr/>
              <p:nvPr/>
            </p:nvSpPr>
            <p:spPr>
              <a:xfrm>
                <a:off x="9532952" y="5167353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Oval 243"/>
              <p:cNvSpPr/>
              <p:nvPr/>
            </p:nvSpPr>
            <p:spPr>
              <a:xfrm>
                <a:off x="9525000" y="4267200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Line 7"/>
              <p:cNvSpPr>
                <a:spLocks noChangeShapeType="1"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8671788" y="4842285"/>
                <a:ext cx="64642" cy="0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246" name="Line 7"/>
              <p:cNvSpPr>
                <a:spLocks noChangeShapeType="1"/>
              </p:cNvSpPr>
              <p:nvPr>
                <p:custDataLst>
                  <p:tags r:id="rId72"/>
                </p:custDataLst>
              </p:nvPr>
            </p:nvSpPr>
            <p:spPr bwMode="auto">
              <a:xfrm flipV="1">
                <a:off x="9048580" y="5632019"/>
                <a:ext cx="159374" cy="2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247" name="Line 16"/>
              <p:cNvSpPr>
                <a:spLocks noChangeShapeType="1"/>
              </p:cNvSpPr>
              <p:nvPr>
                <p:custDataLst>
                  <p:tags r:id="rId73"/>
                </p:custDataLst>
              </p:nvPr>
            </p:nvSpPr>
            <p:spPr bwMode="auto">
              <a:xfrm rot="5400000" flipV="1">
                <a:off x="8735408" y="5331354"/>
                <a:ext cx="639157" cy="0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 type="none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248" name="Line 7"/>
              <p:cNvSpPr>
                <a:spLocks noChangeShapeType="1"/>
              </p:cNvSpPr>
              <p:nvPr>
                <p:custDataLst>
                  <p:tags r:id="rId74"/>
                </p:custDataLst>
              </p:nvPr>
            </p:nvSpPr>
            <p:spPr bwMode="auto">
              <a:xfrm flipV="1">
                <a:off x="9060826" y="3820644"/>
                <a:ext cx="159374" cy="2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249" name="Line 16"/>
              <p:cNvSpPr>
                <a:spLocks noChangeShapeType="1"/>
              </p:cNvSpPr>
              <p:nvPr>
                <p:custDataLst>
                  <p:tags r:id="rId75"/>
                </p:custDataLst>
              </p:nvPr>
            </p:nvSpPr>
            <p:spPr bwMode="auto">
              <a:xfrm rot="5400000" flipV="1">
                <a:off x="8747654" y="3519979"/>
                <a:ext cx="639157" cy="0"/>
              </a:xfrm>
              <a:prstGeom prst="line">
                <a:avLst/>
              </a:prstGeom>
              <a:noFill/>
              <a:ln w="28440">
                <a:solidFill>
                  <a:schemeClr val="tx1"/>
                </a:solidFill>
                <a:miter lim="800000"/>
                <a:headEnd/>
                <a:tailEnd type="none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250" name="TextBox 249"/>
              <p:cNvSpPr txBox="1"/>
              <p:nvPr/>
            </p:nvSpPr>
            <p:spPr bwMode="auto">
              <a:xfrm flipH="1">
                <a:off x="9987147" y="1966334"/>
                <a:ext cx="314808" cy="396456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000" tIns="46800" rIns="90000" bIns="46800" rtlCol="0">
                <a:spAutoFit/>
              </a:bodyPr>
              <a:lstStyle/>
              <a:p>
                <a:pPr algn="ctr">
                  <a:lnSpc>
                    <a:spcPct val="116000"/>
                  </a:lnSpc>
                  <a:tabLst>
                    <a:tab pos="723900" algn="l"/>
                    <a:tab pos="1447800" algn="l"/>
                    <a:tab pos="2171700" algn="l"/>
                  </a:tabLst>
                </a:pPr>
                <a:r>
                  <a:rPr lang="en-US" dirty="0" smtClean="0">
                    <a:latin typeface="Calibri" pitchFamily="34" charset="0"/>
                  </a:rPr>
                  <a:t>B</a:t>
                </a:r>
                <a:endParaRPr lang="en-US" dirty="0">
                  <a:latin typeface="Calibri" pitchFamily="34" charset="0"/>
                </a:endParaRPr>
              </a:p>
            </p:txBody>
          </p:sp>
        </p:grpSp>
      </p:grpSp>
      <p:grpSp>
        <p:nvGrpSpPr>
          <p:cNvPr id="251" name="Group 250"/>
          <p:cNvGrpSpPr/>
          <p:nvPr/>
        </p:nvGrpSpPr>
        <p:grpSpPr>
          <a:xfrm>
            <a:off x="1858536" y="981308"/>
            <a:ext cx="2865864" cy="2185639"/>
            <a:chOff x="2018370" y="1014761"/>
            <a:chExt cx="2850070" cy="2401288"/>
          </a:xfrm>
        </p:grpSpPr>
        <p:grpSp>
          <p:nvGrpSpPr>
            <p:cNvPr id="252" name="Group 251"/>
            <p:cNvGrpSpPr/>
            <p:nvPr/>
          </p:nvGrpSpPr>
          <p:grpSpPr>
            <a:xfrm>
              <a:off x="2018370" y="1014761"/>
              <a:ext cx="1867829" cy="1880839"/>
              <a:chOff x="1600200" y="435473"/>
              <a:chExt cx="2286000" cy="2460127"/>
            </a:xfrm>
          </p:grpSpPr>
          <p:sp>
            <p:nvSpPr>
              <p:cNvPr id="256" name="Rectangle 3"/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2743199" y="1447800"/>
                <a:ext cx="1126377" cy="977932"/>
              </a:xfrm>
              <a:prstGeom prst="rect">
                <a:avLst/>
              </a:prstGeom>
              <a:noFill/>
              <a:ln w="28575" algn="ctr">
                <a:solidFill>
                  <a:schemeClr val="accent5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7" name="Line 6"/>
              <p:cNvSpPr>
                <a:spLocks noChangeShapeType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3048000" y="1066800"/>
                <a:ext cx="0" cy="381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med" len="med"/>
                <a:tailEnd type="arrow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8" name="Line 7"/>
              <p:cNvSpPr>
                <a:spLocks noChangeShapeType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3733800" y="1066800"/>
                <a:ext cx="0" cy="381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med" len="med"/>
                <a:tailEnd type="arrow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9" name="Line 10"/>
              <p:cNvSpPr>
                <a:spLocks noChangeShapeType="1"/>
              </p:cNvSpPr>
              <p:nvPr>
                <p:custDataLst>
                  <p:tags r:id="rId13"/>
                </p:custDataLst>
              </p:nvPr>
            </p:nvSpPr>
            <p:spPr bwMode="auto">
              <a:xfrm flipH="1">
                <a:off x="2286000" y="1981200"/>
                <a:ext cx="4572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med" len="med"/>
                <a:tailEnd type="arrow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0" name="Line 11"/>
              <p:cNvSpPr>
                <a:spLocks noChangeShapeType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3352800" y="2438400"/>
                <a:ext cx="0" cy="457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med" len="med"/>
                <a:tailEnd type="arrow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1" name="TextBox 260"/>
              <p:cNvSpPr txBox="1"/>
              <p:nvPr>
                <p:custDataLst>
                  <p:tags r:id="rId15"/>
                </p:custDataLst>
              </p:nvPr>
            </p:nvSpPr>
            <p:spPr bwMode="auto">
              <a:xfrm>
                <a:off x="2895600" y="435473"/>
                <a:ext cx="304800" cy="665761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90000" tIns="46800" rIns="90000" bIns="46800" rtlCol="0">
                <a:spAutoFit/>
              </a:bodyPr>
              <a:lstStyle/>
              <a:p>
                <a:pPr algn="ctr">
                  <a:lnSpc>
                    <a:spcPct val="116000"/>
                  </a:lnSpc>
                  <a:tabLst>
                    <a:tab pos="723900" algn="l"/>
                    <a:tab pos="1447800" algn="l"/>
                    <a:tab pos="2171700" algn="l"/>
                  </a:tabLst>
                </a:pPr>
                <a:r>
                  <a:rPr lang="en-US" sz="3200" dirty="0">
                    <a:latin typeface="Calibri" pitchFamily="34" charset="0"/>
                  </a:rPr>
                  <a:t>A</a:t>
                </a:r>
              </a:p>
            </p:txBody>
          </p:sp>
          <p:sp>
            <p:nvSpPr>
              <p:cNvPr id="262" name="TextBox 261"/>
              <p:cNvSpPr txBox="1"/>
              <p:nvPr>
                <p:custDataLst>
                  <p:tags r:id="rId16"/>
                </p:custDataLst>
              </p:nvPr>
            </p:nvSpPr>
            <p:spPr bwMode="auto">
              <a:xfrm>
                <a:off x="3581400" y="457201"/>
                <a:ext cx="304800" cy="665761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90000" tIns="46800" rIns="90000" bIns="46800" rtlCol="0">
                <a:spAutoFit/>
              </a:bodyPr>
              <a:lstStyle/>
              <a:p>
                <a:pPr algn="ctr">
                  <a:lnSpc>
                    <a:spcPct val="116000"/>
                  </a:lnSpc>
                  <a:tabLst>
                    <a:tab pos="723900" algn="l"/>
                    <a:tab pos="1447800" algn="l"/>
                    <a:tab pos="2171700" algn="l"/>
                  </a:tabLst>
                </a:pPr>
                <a:r>
                  <a:rPr lang="en-US" sz="3200" dirty="0">
                    <a:latin typeface="Calibri" pitchFamily="34" charset="0"/>
                  </a:rPr>
                  <a:t>B</a:t>
                </a:r>
              </a:p>
            </p:txBody>
          </p:sp>
          <p:sp>
            <p:nvSpPr>
              <p:cNvPr id="263" name="TextBox 262"/>
              <p:cNvSpPr txBox="1"/>
              <p:nvPr>
                <p:custDataLst>
                  <p:tags r:id="rId17"/>
                </p:custDataLst>
              </p:nvPr>
            </p:nvSpPr>
            <p:spPr bwMode="auto">
              <a:xfrm>
                <a:off x="1600200" y="1620240"/>
                <a:ext cx="914400" cy="665761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0" tIns="0" rIns="0" bIns="0" rtlCol="0">
                <a:noAutofit/>
              </a:bodyPr>
              <a:lstStyle/>
              <a:p>
                <a:pPr algn="ctr">
                  <a:lnSpc>
                    <a:spcPct val="116000"/>
                  </a:lnSpc>
                  <a:tabLst>
                    <a:tab pos="723900" algn="l"/>
                    <a:tab pos="1447800" algn="l"/>
                    <a:tab pos="2171700" algn="l"/>
                  </a:tabLst>
                </a:pPr>
                <a:r>
                  <a:rPr lang="en-US" sz="3200" dirty="0" err="1">
                    <a:latin typeface="Calibri" pitchFamily="34" charset="0"/>
                  </a:rPr>
                  <a:t>C</a:t>
                </a:r>
                <a:r>
                  <a:rPr lang="en-US" sz="3200" baseline="-25000" dirty="0" err="1">
                    <a:latin typeface="Calibri" pitchFamily="34" charset="0"/>
                  </a:rPr>
                  <a:t>out</a:t>
                </a:r>
                <a:endParaRPr lang="en-US" sz="3200" baseline="-25000" dirty="0">
                  <a:latin typeface="Calibri" pitchFamily="34" charset="0"/>
                </a:endParaRPr>
              </a:p>
            </p:txBody>
          </p:sp>
        </p:grpSp>
        <p:sp>
          <p:nvSpPr>
            <p:cNvPr id="253" name="TextBox 252"/>
            <p:cNvSpPr txBox="1"/>
            <p:nvPr>
              <p:custDataLst>
                <p:tags r:id="rId7"/>
              </p:custDataLst>
            </p:nvPr>
          </p:nvSpPr>
          <p:spPr bwMode="auto">
            <a:xfrm>
              <a:off x="3325850" y="2784721"/>
              <a:ext cx="249044" cy="63132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square" lIns="90000" tIns="46800" rIns="90000" bIns="46800" rtlCol="0">
              <a:spAutoFit/>
            </a:bodyPr>
            <a:lstStyle/>
            <a:p>
              <a:pPr algn="ctr">
                <a:lnSpc>
                  <a:spcPct val="116000"/>
                </a:lnSpc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US" sz="3200" dirty="0" smtClean="0">
                  <a:latin typeface="Calibri" pitchFamily="34" charset="0"/>
                </a:rPr>
                <a:t>S</a:t>
              </a:r>
              <a:endParaRPr lang="en-US" sz="3200" dirty="0">
                <a:latin typeface="Calibri" pitchFamily="34" charset="0"/>
              </a:endParaRPr>
            </a:p>
          </p:txBody>
        </p:sp>
        <p:sp>
          <p:nvSpPr>
            <p:cNvPr id="254" name="TextBox 253"/>
            <p:cNvSpPr txBox="1"/>
            <p:nvPr>
              <p:custDataLst>
                <p:tags r:id="rId8"/>
              </p:custDataLst>
            </p:nvPr>
          </p:nvSpPr>
          <p:spPr bwMode="auto">
            <a:xfrm>
              <a:off x="4240608" y="1840755"/>
              <a:ext cx="627832" cy="58695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square" lIns="90000" tIns="46800" rIns="90000" bIns="46800" rtlCol="0">
              <a:spAutoFit/>
            </a:bodyPr>
            <a:lstStyle/>
            <a:p>
              <a:r>
                <a:rPr lang="en-US" sz="3200" dirty="0" err="1"/>
                <a:t>C</a:t>
              </a:r>
              <a:r>
                <a:rPr lang="en-US" sz="3200" baseline="-25000" dirty="0" err="1"/>
                <a:t>in</a:t>
              </a:r>
              <a:endParaRPr lang="en-US" sz="3200" baseline="-25000" dirty="0"/>
            </a:p>
          </p:txBody>
        </p:sp>
        <p:sp>
          <p:nvSpPr>
            <p:cNvPr id="255" name="Line 10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 flipH="1">
              <a:off x="3872616" y="2175047"/>
              <a:ext cx="37356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42" name="AutoShape 113"/>
          <p:cNvSpPr>
            <a:spLocks noChangeArrowheads="1"/>
          </p:cNvSpPr>
          <p:nvPr/>
        </p:nvSpPr>
        <p:spPr bwMode="auto">
          <a:xfrm>
            <a:off x="5763321" y="6043948"/>
            <a:ext cx="304800" cy="301752"/>
          </a:xfrm>
          <a:prstGeom prst="roundRect">
            <a:avLst>
              <a:gd name="adj" fmla="val 16667"/>
            </a:avLst>
          </a:prstGeom>
          <a:solidFill>
            <a:schemeClr val="accent4">
              <a:alpha val="45000"/>
            </a:schemeClr>
          </a:solidFill>
          <a:ln w="25400" algn="ctr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square" anchor="ctr">
            <a:sp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3" name="AutoShape 113"/>
          <p:cNvSpPr>
            <a:spLocks noChangeArrowheads="1"/>
          </p:cNvSpPr>
          <p:nvPr/>
        </p:nvSpPr>
        <p:spPr bwMode="auto">
          <a:xfrm>
            <a:off x="6394066" y="6050454"/>
            <a:ext cx="304800" cy="301752"/>
          </a:xfrm>
          <a:prstGeom prst="roundRect">
            <a:avLst>
              <a:gd name="adj" fmla="val 16667"/>
            </a:avLst>
          </a:prstGeom>
          <a:solidFill>
            <a:schemeClr val="accent4">
              <a:alpha val="45000"/>
            </a:schemeClr>
          </a:solidFill>
          <a:ln w="25400" algn="ctr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square" anchor="ctr">
            <a:sp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4" name="AutoShape 113"/>
          <p:cNvSpPr>
            <a:spLocks noChangeArrowheads="1"/>
          </p:cNvSpPr>
          <p:nvPr/>
        </p:nvSpPr>
        <p:spPr bwMode="auto">
          <a:xfrm>
            <a:off x="6034567" y="6397108"/>
            <a:ext cx="304800" cy="301752"/>
          </a:xfrm>
          <a:prstGeom prst="roundRect">
            <a:avLst>
              <a:gd name="adj" fmla="val 16667"/>
            </a:avLst>
          </a:prstGeom>
          <a:solidFill>
            <a:schemeClr val="accent4">
              <a:alpha val="45000"/>
            </a:schemeClr>
          </a:solidFill>
          <a:ln w="25400" algn="ctr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square" anchor="ctr">
            <a:sp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5" name="AutoShape 113"/>
          <p:cNvSpPr>
            <a:spLocks noChangeArrowheads="1"/>
          </p:cNvSpPr>
          <p:nvPr/>
        </p:nvSpPr>
        <p:spPr bwMode="auto">
          <a:xfrm>
            <a:off x="5404008" y="6407988"/>
            <a:ext cx="304800" cy="301752"/>
          </a:xfrm>
          <a:prstGeom prst="roundRect">
            <a:avLst>
              <a:gd name="adj" fmla="val 16667"/>
            </a:avLst>
          </a:prstGeom>
          <a:solidFill>
            <a:schemeClr val="accent4">
              <a:alpha val="45000"/>
            </a:schemeClr>
          </a:solidFill>
          <a:ln w="25400" algn="ctr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square" anchor="ctr">
            <a:sp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6" name="AutoShape 113"/>
          <p:cNvSpPr>
            <a:spLocks noChangeArrowheads="1"/>
          </p:cNvSpPr>
          <p:nvPr/>
        </p:nvSpPr>
        <p:spPr bwMode="auto">
          <a:xfrm>
            <a:off x="7990838" y="6063504"/>
            <a:ext cx="263097" cy="635355"/>
          </a:xfrm>
          <a:prstGeom prst="roundRect">
            <a:avLst>
              <a:gd name="adj" fmla="val 16667"/>
            </a:avLst>
          </a:prstGeom>
          <a:solidFill>
            <a:schemeClr val="accent4">
              <a:alpha val="45000"/>
            </a:schemeClr>
          </a:solidFill>
          <a:ln w="25400" algn="ctr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square" anchor="ctr">
            <a:sp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7" name="AutoShape 113"/>
          <p:cNvSpPr>
            <a:spLocks noChangeArrowheads="1"/>
          </p:cNvSpPr>
          <p:nvPr/>
        </p:nvSpPr>
        <p:spPr bwMode="auto">
          <a:xfrm>
            <a:off x="7643873" y="6385916"/>
            <a:ext cx="998818" cy="301752"/>
          </a:xfrm>
          <a:prstGeom prst="roundRect">
            <a:avLst>
              <a:gd name="adj" fmla="val 16667"/>
            </a:avLst>
          </a:prstGeom>
          <a:solidFill>
            <a:schemeClr val="accent6">
              <a:alpha val="45000"/>
            </a:schemeClr>
          </a:solidFill>
          <a:ln w="25400" algn="ctr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square" anchor="ctr">
            <a:sp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94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25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446337" y="75406"/>
            <a:ext cx="9029700" cy="607067"/>
          </a:xfrm>
        </p:spPr>
        <p:txBody>
          <a:bodyPr>
            <a:noAutofit/>
          </a:bodyPr>
          <a:lstStyle/>
          <a:p>
            <a:r>
              <a:rPr lang="en-US" dirty="0" smtClean="0"/>
              <a:t>1-bit </a:t>
            </a:r>
            <a:r>
              <a:rPr lang="en-US" dirty="0"/>
              <a:t>Adder with Carry</a:t>
            </a:r>
          </a:p>
        </p:txBody>
      </p:sp>
      <p:sp>
        <p:nvSpPr>
          <p:cNvPr id="24" name="TextBox 23"/>
          <p:cNvSpPr txBox="1"/>
          <p:nvPr>
            <p:custDataLst>
              <p:tags r:id="rId2"/>
            </p:custDataLst>
          </p:nvPr>
        </p:nvSpPr>
        <p:spPr bwMode="auto">
          <a:xfrm>
            <a:off x="3200400" y="2797673"/>
            <a:ext cx="304800" cy="6657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pPr algn="ctr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3200" dirty="0">
                <a:solidFill>
                  <a:srgbClr val="FFFFFF"/>
                </a:solidFill>
                <a:latin typeface="Calibri" pitchFamily="34" charset="0"/>
              </a:rPr>
              <a:t>S</a:t>
            </a:r>
            <a:endParaRPr lang="en-US" sz="3200" dirty="0">
              <a:solidFill>
                <a:srgbClr val="FFFFFF"/>
              </a:solidFill>
              <a:latin typeface="Calibri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849969"/>
              </p:ext>
            </p:extLst>
          </p:nvPr>
        </p:nvGraphicFramePr>
        <p:xfrm>
          <a:off x="1420188" y="3206645"/>
          <a:ext cx="30532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051"/>
                <a:gridCol w="484867"/>
                <a:gridCol w="565679"/>
                <a:gridCol w="727301"/>
                <a:gridCol w="72730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baseline="-25000" dirty="0" err="1" smtClean="0">
                          <a:solidFill>
                            <a:schemeClr val="tx1"/>
                          </a:solidFill>
                        </a:rPr>
                        <a:t>in</a:t>
                      </a:r>
                      <a:endParaRPr 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baseline="-25000" dirty="0" err="1" smtClean="0">
                          <a:solidFill>
                            <a:schemeClr val="tx1"/>
                          </a:solidFill>
                        </a:rPr>
                        <a:t>out</a:t>
                      </a:r>
                      <a:endParaRPr 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43"/>
              <p:cNvSpPr>
                <a:spLocks noChangeArrowheads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5461754" y="690410"/>
                <a:ext cx="5791200" cy="5667375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0" tIns="0" rIns="0" bIns="0">
                <a:noAutofit/>
              </a:bodyPr>
              <a:lstStyle/>
              <a:p>
                <a:pPr marL="342900" indent="-342900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Calibri"/>
                  </a:rPr>
                  <a:t>Full Adder</a:t>
                </a:r>
              </a:p>
              <a:p>
                <a:pPr marL="342900" indent="-342900">
                  <a:spcBef>
                    <a:spcPct val="20000"/>
                  </a:spcBef>
                  <a:buClr>
                    <a:schemeClr val="accent5">
                      <a:lumMod val="60000"/>
                      <a:lumOff val="40000"/>
                    </a:schemeClr>
                  </a:buClr>
                  <a:buFont typeface="Arial" pitchFamily="34" charset="0"/>
                  <a:buChar char="•"/>
                </a:pPr>
                <a:r>
                  <a:rPr lang="en-US" sz="2400" dirty="0" smtClean="0">
                    <a:solidFill>
                      <a:schemeClr val="tx1"/>
                    </a:solidFill>
                    <a:latin typeface="Calibri"/>
                  </a:rPr>
                  <a:t>Adds three 1-bit numbers</a:t>
                </a:r>
              </a:p>
              <a:p>
                <a:pPr marL="342900" indent="-342900">
                  <a:spcBef>
                    <a:spcPct val="20000"/>
                  </a:spcBef>
                  <a:buClr>
                    <a:schemeClr val="accent5">
                      <a:lumMod val="60000"/>
                      <a:lumOff val="40000"/>
                    </a:schemeClr>
                  </a:buClr>
                  <a:buFont typeface="Arial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  <a:latin typeface="Calibri"/>
                  </a:rPr>
                  <a:t>Computes 1-bit result and 1-bit carry</a:t>
                </a:r>
              </a:p>
              <a:p>
                <a:pPr marL="342900" indent="-342900">
                  <a:spcBef>
                    <a:spcPct val="20000"/>
                  </a:spcBef>
                  <a:buClr>
                    <a:schemeClr val="accent5">
                      <a:lumMod val="60000"/>
                      <a:lumOff val="40000"/>
                    </a:schemeClr>
                  </a:buClr>
                  <a:buFont typeface="Arial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  <a:latin typeface="Calibri"/>
                  </a:rPr>
                  <a:t>Can be cascaded</a:t>
                </a:r>
              </a:p>
              <a:p>
                <a:pPr marL="342900" indent="-342900">
                  <a:spcBef>
                    <a:spcPct val="20000"/>
                  </a:spcBef>
                  <a:buClr>
                    <a:schemeClr val="accent5">
                      <a:lumMod val="60000"/>
                      <a:lumOff val="40000"/>
                    </a:schemeClr>
                  </a:buClr>
                  <a:buFont typeface="Arial" pitchFamily="34" charset="0"/>
                  <a:buChar char="•"/>
                </a:pPr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342900" indent="-342900">
                  <a:spcBef>
                    <a:spcPct val="20000"/>
                  </a:spcBef>
                  <a:buClr>
                    <a:schemeClr val="accent5">
                      <a:lumMod val="60000"/>
                      <a:lumOff val="40000"/>
                    </a:schemeClr>
                  </a:buClr>
                  <a:buFont typeface="Arial" pitchFamily="34" charset="0"/>
                  <a:buChar char="•"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S </a:t>
                </a:r>
                <a:r>
                  <a:rPr lang="en-US" sz="20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/>
                          </a:rPr>
                          <m:t>AB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C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B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/>
                          </a:rPr>
                          <m:t>C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+ A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/>
                          </a:rPr>
                          <m:t>BC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+ ABC</a:t>
                </a:r>
              </a:p>
              <a:p>
                <a:pPr marL="342900" indent="-342900">
                  <a:spcBef>
                    <a:spcPct val="20000"/>
                  </a:spcBef>
                  <a:buClr>
                    <a:schemeClr val="accent5">
                      <a:lumMod val="60000"/>
                      <a:lumOff val="40000"/>
                    </a:schemeClr>
                  </a:buClr>
                  <a:buFont typeface="Arial" pitchFamily="34" charset="0"/>
                  <a:buChar char="•"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S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C + B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/>
                          </a:rPr>
                          <m:t>C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 + A(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/>
                          </a:rPr>
                          <m:t>BC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+ BC)</a:t>
                </a:r>
              </a:p>
              <a:p>
                <a:pPr marL="342900" indent="-342900">
                  <a:spcBef>
                    <a:spcPct val="20000"/>
                  </a:spcBef>
                  <a:buClr>
                    <a:schemeClr val="accent5">
                      <a:lumMod val="60000"/>
                      <a:lumOff val="40000"/>
                    </a:schemeClr>
                  </a:buClr>
                  <a:buFont typeface="Arial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</a:rPr>
                  <a:t>S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(B </a:t>
                </a:r>
                <a:r>
                  <a:rPr lang="en-US" sz="2000" dirty="0">
                    <a:solidFill>
                      <a:schemeClr val="tx1"/>
                    </a:solidFill>
                    <a:sym typeface="Symbol"/>
                  </a:rPr>
                  <a:t> C) + A(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/>
                            <a:sym typeface="Symbol"/>
                          </a:rPr>
                          <m:t>B</m:t>
                        </m:r>
                        <m:r>
                          <a:rPr lang="en-US" sz="2000">
                            <a:solidFill>
                              <a:schemeClr val="tx1"/>
                            </a:solidFill>
                            <a:latin typeface="Cambria Math"/>
                            <a:sym typeface="Symbol"/>
                          </a:rPr>
                          <m:t>  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/>
                            <a:sym typeface="Symbol"/>
                          </a:rPr>
                          <m:t>C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  <a:endParaRPr lang="en-US" sz="2000" dirty="0">
                  <a:solidFill>
                    <a:srgbClr val="FFFFFF"/>
                  </a:solidFill>
                </a:endParaRPr>
              </a:p>
              <a:p>
                <a:pPr marL="342900" indent="-342900">
                  <a:spcBef>
                    <a:spcPct val="20000"/>
                  </a:spcBef>
                  <a:buClr>
                    <a:schemeClr val="accent5">
                      <a:lumMod val="60000"/>
                      <a:lumOff val="40000"/>
                    </a:schemeClr>
                  </a:buClr>
                  <a:buFont typeface="Arial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S = A </a:t>
                </a:r>
                <a:r>
                  <a:rPr lang="en-US" sz="2000" dirty="0">
                    <a:solidFill>
                      <a:srgbClr val="C00000"/>
                    </a:solidFill>
                    <a:sym typeface="Symbol"/>
                  </a:rPr>
                  <a:t> </a:t>
                </a:r>
                <a:r>
                  <a:rPr lang="en-US" sz="2000" dirty="0">
                    <a:solidFill>
                      <a:srgbClr val="C00000"/>
                    </a:solidFill>
                  </a:rPr>
                  <a:t>(B </a:t>
                </a:r>
                <a:r>
                  <a:rPr lang="en-US" sz="2000" dirty="0">
                    <a:solidFill>
                      <a:srgbClr val="C00000"/>
                    </a:solidFill>
                    <a:sym typeface="Symbol"/>
                  </a:rPr>
                  <a:t> C)</a:t>
                </a:r>
              </a:p>
              <a:p>
                <a:pPr marL="342900" indent="-342900">
                  <a:spcBef>
                    <a:spcPct val="20000"/>
                  </a:spcBef>
                  <a:buClr>
                    <a:schemeClr val="accent5">
                      <a:lumMod val="60000"/>
                      <a:lumOff val="40000"/>
                    </a:schemeClr>
                  </a:buClr>
                  <a:buFont typeface="Arial" pitchFamily="34" charset="0"/>
                  <a:buChar char="•"/>
                </a:pPr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342900" indent="-342900">
                  <a:spcBef>
                    <a:spcPct val="20000"/>
                  </a:spcBef>
                  <a:buClr>
                    <a:schemeClr val="accent5">
                      <a:lumMod val="60000"/>
                      <a:lumOff val="40000"/>
                    </a:schemeClr>
                  </a:buClr>
                  <a:buFont typeface="Arial" pitchFamily="34" charset="0"/>
                  <a:buChar char="•"/>
                </a:pPr>
                <a:r>
                  <a:rPr lang="en-US" sz="2000" dirty="0" err="1" smtClean="0">
                    <a:solidFill>
                      <a:schemeClr val="tx1"/>
                    </a:solidFill>
                  </a:rPr>
                  <a:t>C</a:t>
                </a:r>
                <a:r>
                  <a:rPr lang="en-US" sz="2000" baseline="-25000" dirty="0" err="1" smtClean="0">
                    <a:solidFill>
                      <a:schemeClr val="tx1"/>
                    </a:solidFill>
                  </a:rPr>
                  <a:t>out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BC + A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C + AB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/>
                          </a:rPr>
                          <m:t>C</m:t>
                        </m:r>
                      </m:e>
                    </m:acc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+ </a:t>
                </a:r>
                <a:r>
                  <a:rPr lang="en-US" sz="2000" dirty="0">
                    <a:solidFill>
                      <a:schemeClr val="tx1"/>
                    </a:solidFill>
                  </a:rPr>
                  <a:t>ABC</a:t>
                </a:r>
                <a:endParaRPr lang="en-US" sz="3200" dirty="0">
                  <a:solidFill>
                    <a:schemeClr val="tx1"/>
                  </a:solidFill>
                  <a:latin typeface="Calibri"/>
                </a:endParaRPr>
              </a:p>
              <a:p>
                <a:pPr marL="342900" indent="-342900">
                  <a:spcBef>
                    <a:spcPct val="20000"/>
                  </a:spcBef>
                  <a:buClr>
                    <a:schemeClr val="accent5">
                      <a:lumMod val="60000"/>
                      <a:lumOff val="40000"/>
                    </a:schemeClr>
                  </a:buClr>
                  <a:buFont typeface="Arial" pitchFamily="34" charset="0"/>
                  <a:buChar char="•"/>
                </a:pPr>
                <a:r>
                  <a:rPr lang="en-US" sz="2000" dirty="0" err="1">
                    <a:solidFill>
                      <a:srgbClr val="C00000"/>
                    </a:solidFill>
                  </a:rPr>
                  <a:t>C</a:t>
                </a:r>
                <a:r>
                  <a:rPr lang="en-US" sz="2000" baseline="-25000" dirty="0" err="1">
                    <a:solidFill>
                      <a:srgbClr val="C00000"/>
                    </a:solidFill>
                  </a:rPr>
                  <a:t>out</a:t>
                </a:r>
                <a:r>
                  <a:rPr lang="en-US" sz="2000" dirty="0">
                    <a:solidFill>
                      <a:srgbClr val="C00000"/>
                    </a:solidFill>
                  </a:rPr>
                  <a:t> = AB + AC + </a:t>
                </a:r>
                <a:r>
                  <a:rPr lang="en-US" sz="2000" dirty="0">
                    <a:solidFill>
                      <a:srgbClr val="C00000"/>
                    </a:solidFill>
                  </a:rPr>
                  <a:t>BC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8" name="Rectangle 43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5461754" y="690410"/>
                <a:ext cx="5791200" cy="5667375"/>
              </a:xfrm>
              <a:prstGeom prst="rect">
                <a:avLst/>
              </a:prstGeom>
              <a:blipFill rotWithShape="0">
                <a:blip r:embed="rId48"/>
                <a:stretch>
                  <a:fillRect l="-3263" t="-1613"/>
                </a:stretch>
              </a:blip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8" name="Group 60"/>
          <p:cNvGraphicFramePr>
            <a:graphicFrameLocks noGrp="1"/>
          </p:cNvGraphicFramePr>
          <p:nvPr>
            <p:extLst/>
          </p:nvPr>
        </p:nvGraphicFramePr>
        <p:xfrm>
          <a:off x="7239000" y="6037262"/>
          <a:ext cx="1447800" cy="696596"/>
        </p:xfrm>
        <a:graphic>
          <a:graphicData uri="http://schemas.openxmlformats.org/drawingml/2006/table">
            <a:tbl>
              <a:tblPr/>
              <a:tblGrid>
                <a:gridCol w="361950"/>
                <a:gridCol w="361950"/>
                <a:gridCol w="361950"/>
                <a:gridCol w="36195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9" name="Line 77"/>
          <p:cNvSpPr>
            <a:spLocks noChangeShapeType="1"/>
          </p:cNvSpPr>
          <p:nvPr/>
        </p:nvSpPr>
        <p:spPr bwMode="auto">
          <a:xfrm flipH="1" flipV="1">
            <a:off x="6858000" y="5656262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0" name="Text Box 78"/>
          <p:cNvSpPr txBox="1">
            <a:spLocks noChangeArrowheads="1"/>
          </p:cNvSpPr>
          <p:nvPr/>
        </p:nvSpPr>
        <p:spPr bwMode="auto">
          <a:xfrm>
            <a:off x="7239000" y="5673724"/>
            <a:ext cx="13853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00  01  11 10</a:t>
            </a:r>
          </a:p>
        </p:txBody>
      </p:sp>
      <p:sp>
        <p:nvSpPr>
          <p:cNvPr id="111" name="Text Box 79"/>
          <p:cNvSpPr txBox="1">
            <a:spLocks noChangeArrowheads="1"/>
          </p:cNvSpPr>
          <p:nvPr/>
        </p:nvSpPr>
        <p:spPr bwMode="auto">
          <a:xfrm>
            <a:off x="6961188" y="6054725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2" name="Text Box 80"/>
          <p:cNvSpPr txBox="1">
            <a:spLocks noChangeArrowheads="1"/>
          </p:cNvSpPr>
          <p:nvPr/>
        </p:nvSpPr>
        <p:spPr bwMode="auto">
          <a:xfrm>
            <a:off x="6961187" y="6342062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3" name="Text Box 81"/>
          <p:cNvSpPr txBox="1">
            <a:spLocks noChangeArrowheads="1"/>
          </p:cNvSpPr>
          <p:nvPr/>
        </p:nvSpPr>
        <p:spPr bwMode="auto">
          <a:xfrm>
            <a:off x="6629400" y="5591730"/>
            <a:ext cx="4235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err="1"/>
              <a:t>C</a:t>
            </a:r>
            <a:r>
              <a:rPr lang="en-US" baseline="-25000" dirty="0" err="1"/>
              <a:t>in</a:t>
            </a:r>
            <a:endParaRPr lang="en-US" baseline="-25000" dirty="0"/>
          </a:p>
        </p:txBody>
      </p:sp>
      <p:sp>
        <p:nvSpPr>
          <p:cNvPr id="114" name="Text Box 82"/>
          <p:cNvSpPr txBox="1">
            <a:spLocks noChangeArrowheads="1"/>
          </p:cNvSpPr>
          <p:nvPr/>
        </p:nvSpPr>
        <p:spPr bwMode="auto">
          <a:xfrm>
            <a:off x="6858000" y="5351462"/>
            <a:ext cx="4427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AB</a:t>
            </a:r>
            <a:endParaRPr lang="en-US" dirty="0"/>
          </a:p>
        </p:txBody>
      </p:sp>
      <p:graphicFrame>
        <p:nvGraphicFramePr>
          <p:cNvPr id="118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229431"/>
              </p:ext>
            </p:extLst>
          </p:nvPr>
        </p:nvGraphicFramePr>
        <p:xfrm>
          <a:off x="5410200" y="6032797"/>
          <a:ext cx="1295400" cy="696596"/>
        </p:xfrm>
        <a:graphic>
          <a:graphicData uri="http://schemas.openxmlformats.org/drawingml/2006/table">
            <a:tbl>
              <a:tblPr/>
              <a:tblGrid>
                <a:gridCol w="323850"/>
                <a:gridCol w="323850"/>
                <a:gridCol w="323850"/>
                <a:gridCol w="32385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9" name="Line 107"/>
          <p:cNvSpPr>
            <a:spLocks noChangeShapeType="1"/>
          </p:cNvSpPr>
          <p:nvPr/>
        </p:nvSpPr>
        <p:spPr bwMode="auto">
          <a:xfrm flipH="1" flipV="1">
            <a:off x="5029200" y="5651797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0" name="Text Box 108"/>
          <p:cNvSpPr txBox="1">
            <a:spLocks noChangeArrowheads="1"/>
          </p:cNvSpPr>
          <p:nvPr/>
        </p:nvSpPr>
        <p:spPr bwMode="auto">
          <a:xfrm>
            <a:off x="5410200" y="5727997"/>
            <a:ext cx="13853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00  01  11 10</a:t>
            </a:r>
          </a:p>
        </p:txBody>
      </p:sp>
      <p:sp>
        <p:nvSpPr>
          <p:cNvPr id="121" name="Text Box 109"/>
          <p:cNvSpPr txBox="1">
            <a:spLocks noChangeArrowheads="1"/>
          </p:cNvSpPr>
          <p:nvPr/>
        </p:nvSpPr>
        <p:spPr bwMode="auto">
          <a:xfrm>
            <a:off x="5132388" y="602486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22" name="Text Box 110"/>
          <p:cNvSpPr txBox="1">
            <a:spLocks noChangeArrowheads="1"/>
          </p:cNvSpPr>
          <p:nvPr/>
        </p:nvSpPr>
        <p:spPr bwMode="auto">
          <a:xfrm>
            <a:off x="5132387" y="6337597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3" name="Text Box 111"/>
          <p:cNvSpPr txBox="1">
            <a:spLocks noChangeArrowheads="1"/>
          </p:cNvSpPr>
          <p:nvPr/>
        </p:nvSpPr>
        <p:spPr bwMode="auto">
          <a:xfrm>
            <a:off x="4800600" y="5587265"/>
            <a:ext cx="4235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err="1"/>
              <a:t>C</a:t>
            </a:r>
            <a:r>
              <a:rPr lang="en-US" baseline="-25000" dirty="0" err="1"/>
              <a:t>in</a:t>
            </a:r>
            <a:endParaRPr lang="en-US" baseline="-25000" dirty="0"/>
          </a:p>
        </p:txBody>
      </p:sp>
      <p:sp>
        <p:nvSpPr>
          <p:cNvPr id="125" name="Text Box 115"/>
          <p:cNvSpPr txBox="1">
            <a:spLocks noChangeArrowheads="1"/>
          </p:cNvSpPr>
          <p:nvPr/>
        </p:nvSpPr>
        <p:spPr bwMode="auto">
          <a:xfrm>
            <a:off x="5029200" y="5270797"/>
            <a:ext cx="4427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AB</a:t>
            </a:r>
            <a:endParaRPr lang="en-US" dirty="0"/>
          </a:p>
        </p:txBody>
      </p:sp>
      <p:sp>
        <p:nvSpPr>
          <p:cNvPr id="126" name="Text Box 82"/>
          <p:cNvSpPr txBox="1">
            <a:spLocks noChangeArrowheads="1"/>
          </p:cNvSpPr>
          <p:nvPr/>
        </p:nvSpPr>
        <p:spPr bwMode="auto">
          <a:xfrm>
            <a:off x="7543801" y="5270798"/>
            <a:ext cx="6399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 err="1"/>
              <a:t>C</a:t>
            </a:r>
            <a:r>
              <a:rPr lang="en-US" sz="2400" b="1" baseline="-25000" dirty="0" err="1"/>
              <a:t>out</a:t>
            </a:r>
            <a:endParaRPr lang="en-US" sz="2400" b="1" baseline="-25000" dirty="0"/>
          </a:p>
        </p:txBody>
      </p:sp>
      <p:sp>
        <p:nvSpPr>
          <p:cNvPr id="127" name="Text Box 82"/>
          <p:cNvSpPr txBox="1">
            <a:spLocks noChangeArrowheads="1"/>
          </p:cNvSpPr>
          <p:nvPr/>
        </p:nvSpPr>
        <p:spPr bwMode="auto">
          <a:xfrm>
            <a:off x="5917860" y="5342533"/>
            <a:ext cx="3305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/>
              <a:t>S</a:t>
            </a:r>
            <a:endParaRPr lang="en-US" sz="2400" b="1" baseline="-25000" dirty="0"/>
          </a:p>
        </p:txBody>
      </p:sp>
      <p:sp>
        <p:nvSpPr>
          <p:cNvPr id="148" name="AutoShape 83"/>
          <p:cNvSpPr>
            <a:spLocks noChangeArrowheads="1"/>
          </p:cNvSpPr>
          <p:nvPr/>
        </p:nvSpPr>
        <p:spPr bwMode="auto">
          <a:xfrm>
            <a:off x="7962902" y="6186567"/>
            <a:ext cx="204383" cy="387191"/>
          </a:xfrm>
          <a:prstGeom prst="roundRect">
            <a:avLst>
              <a:gd name="adj" fmla="val 16667"/>
            </a:avLst>
          </a:prstGeom>
          <a:solidFill>
            <a:srgbClr val="FFFF99">
              <a:alpha val="45000"/>
            </a:srgbClr>
          </a:solidFill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9" name="AutoShape 84"/>
          <p:cNvSpPr>
            <a:spLocks noChangeArrowheads="1"/>
          </p:cNvSpPr>
          <p:nvPr/>
        </p:nvSpPr>
        <p:spPr bwMode="auto">
          <a:xfrm>
            <a:off x="7620000" y="6328252"/>
            <a:ext cx="640080" cy="408623"/>
          </a:xfrm>
          <a:prstGeom prst="roundRect">
            <a:avLst>
              <a:gd name="adj" fmla="val 16667"/>
            </a:avLst>
          </a:prstGeom>
          <a:solidFill>
            <a:srgbClr val="99CCFF">
              <a:alpha val="45000"/>
            </a:srgbClr>
          </a:solidFill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50" name="AutoShape 89"/>
          <p:cNvSpPr>
            <a:spLocks noChangeArrowheads="1"/>
          </p:cNvSpPr>
          <p:nvPr/>
        </p:nvSpPr>
        <p:spPr bwMode="auto">
          <a:xfrm>
            <a:off x="7962901" y="6327039"/>
            <a:ext cx="647700" cy="408623"/>
          </a:xfrm>
          <a:prstGeom prst="roundRect">
            <a:avLst>
              <a:gd name="adj" fmla="val 16667"/>
            </a:avLst>
          </a:prstGeom>
          <a:solidFill>
            <a:srgbClr val="FF99CC">
              <a:alpha val="45000"/>
            </a:srgbClr>
          </a:solidFill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51" name="AutoShape 113"/>
          <p:cNvSpPr>
            <a:spLocks noChangeArrowheads="1"/>
          </p:cNvSpPr>
          <p:nvPr/>
        </p:nvSpPr>
        <p:spPr bwMode="auto">
          <a:xfrm>
            <a:off x="5715000" y="5984721"/>
            <a:ext cx="304800" cy="397907"/>
          </a:xfrm>
          <a:prstGeom prst="roundRect">
            <a:avLst>
              <a:gd name="adj" fmla="val 16667"/>
            </a:avLst>
          </a:prstGeom>
          <a:solidFill>
            <a:srgbClr val="99CCFF">
              <a:alpha val="45000"/>
            </a:srgbClr>
          </a:solidFill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52" name="AutoShape 113"/>
          <p:cNvSpPr>
            <a:spLocks noChangeArrowheads="1"/>
          </p:cNvSpPr>
          <p:nvPr/>
        </p:nvSpPr>
        <p:spPr bwMode="auto">
          <a:xfrm>
            <a:off x="5410200" y="6368769"/>
            <a:ext cx="304800" cy="397907"/>
          </a:xfrm>
          <a:prstGeom prst="roundRect">
            <a:avLst>
              <a:gd name="adj" fmla="val 16667"/>
            </a:avLst>
          </a:prstGeom>
          <a:solidFill>
            <a:srgbClr val="99CCFF">
              <a:alpha val="45000"/>
            </a:srgbClr>
          </a:solidFill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53" name="AutoShape 113"/>
          <p:cNvSpPr>
            <a:spLocks noChangeArrowheads="1"/>
          </p:cNvSpPr>
          <p:nvPr/>
        </p:nvSpPr>
        <p:spPr bwMode="auto">
          <a:xfrm>
            <a:off x="6400800" y="5984721"/>
            <a:ext cx="304800" cy="397907"/>
          </a:xfrm>
          <a:prstGeom prst="roundRect">
            <a:avLst>
              <a:gd name="adj" fmla="val 16667"/>
            </a:avLst>
          </a:prstGeom>
          <a:solidFill>
            <a:srgbClr val="99CCFF">
              <a:alpha val="45000"/>
            </a:srgbClr>
          </a:solidFill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54" name="AutoShape 113"/>
          <p:cNvSpPr>
            <a:spLocks noChangeArrowheads="1"/>
          </p:cNvSpPr>
          <p:nvPr/>
        </p:nvSpPr>
        <p:spPr bwMode="auto">
          <a:xfrm>
            <a:off x="6096000" y="6368769"/>
            <a:ext cx="304800" cy="397907"/>
          </a:xfrm>
          <a:prstGeom prst="roundRect">
            <a:avLst>
              <a:gd name="adj" fmla="val 16667"/>
            </a:avLst>
          </a:prstGeom>
          <a:solidFill>
            <a:srgbClr val="99CCFF">
              <a:alpha val="45000"/>
            </a:srgbClr>
          </a:solidFill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155" name="Group 154"/>
          <p:cNvGrpSpPr/>
          <p:nvPr/>
        </p:nvGrpSpPr>
        <p:grpSpPr>
          <a:xfrm>
            <a:off x="1346823" y="990595"/>
            <a:ext cx="2865864" cy="2185639"/>
            <a:chOff x="2018370" y="1014761"/>
            <a:chExt cx="2850070" cy="2401288"/>
          </a:xfrm>
        </p:grpSpPr>
        <p:grpSp>
          <p:nvGrpSpPr>
            <p:cNvPr id="156" name="Group 155"/>
            <p:cNvGrpSpPr/>
            <p:nvPr/>
          </p:nvGrpSpPr>
          <p:grpSpPr>
            <a:xfrm>
              <a:off x="2018370" y="1014761"/>
              <a:ext cx="1867829" cy="1880839"/>
              <a:chOff x="1600200" y="435473"/>
              <a:chExt cx="2286000" cy="2460127"/>
            </a:xfrm>
          </p:grpSpPr>
          <p:sp>
            <p:nvSpPr>
              <p:cNvPr id="160" name="Rectangle 3"/>
              <p:cNvSpPr>
                <a:spLocks noChangeArrowheads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2743199" y="1447800"/>
                <a:ext cx="1126377" cy="977932"/>
              </a:xfrm>
              <a:prstGeom prst="rect">
                <a:avLst/>
              </a:prstGeom>
              <a:noFill/>
              <a:ln w="28575" algn="ctr">
                <a:solidFill>
                  <a:schemeClr val="accent5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1" name="Line 6"/>
              <p:cNvSpPr>
                <a:spLocks noChangeShapeType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3048000" y="1066800"/>
                <a:ext cx="0" cy="381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med" len="med"/>
                <a:tailEnd type="arrow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2" name="Line 7"/>
              <p:cNvSpPr>
                <a:spLocks noChangeShapeType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3733800" y="1066800"/>
                <a:ext cx="0" cy="381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med" len="med"/>
                <a:tailEnd type="arrow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3" name="Line 10"/>
              <p:cNvSpPr>
                <a:spLocks noChangeShapeType="1"/>
              </p:cNvSpPr>
              <p:nvPr>
                <p:custDataLst>
                  <p:tags r:id="rId41"/>
                </p:custDataLst>
              </p:nvPr>
            </p:nvSpPr>
            <p:spPr bwMode="auto">
              <a:xfrm flipH="1">
                <a:off x="2286000" y="1981200"/>
                <a:ext cx="4572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med" len="med"/>
                <a:tailEnd type="arrow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4" name="Line 11"/>
              <p:cNvSpPr>
                <a:spLocks noChangeShapeType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3352800" y="2438400"/>
                <a:ext cx="0" cy="457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med" len="med"/>
                <a:tailEnd type="arrow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5" name="TextBox 164"/>
              <p:cNvSpPr txBox="1"/>
              <p:nvPr>
                <p:custDataLst>
                  <p:tags r:id="rId43"/>
                </p:custDataLst>
              </p:nvPr>
            </p:nvSpPr>
            <p:spPr bwMode="auto">
              <a:xfrm>
                <a:off x="2895600" y="435473"/>
                <a:ext cx="304800" cy="665761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90000" tIns="46800" rIns="90000" bIns="46800" rtlCol="0">
                <a:spAutoFit/>
              </a:bodyPr>
              <a:lstStyle/>
              <a:p>
                <a:pPr algn="ctr">
                  <a:lnSpc>
                    <a:spcPct val="116000"/>
                  </a:lnSpc>
                  <a:tabLst>
                    <a:tab pos="723900" algn="l"/>
                    <a:tab pos="1447800" algn="l"/>
                    <a:tab pos="2171700" algn="l"/>
                  </a:tabLst>
                </a:pPr>
                <a:r>
                  <a:rPr lang="en-US" sz="3200" dirty="0">
                    <a:latin typeface="Calibri" pitchFamily="34" charset="0"/>
                  </a:rPr>
                  <a:t>A</a:t>
                </a:r>
              </a:p>
            </p:txBody>
          </p:sp>
          <p:sp>
            <p:nvSpPr>
              <p:cNvPr id="166" name="TextBox 165"/>
              <p:cNvSpPr txBox="1"/>
              <p:nvPr>
                <p:custDataLst>
                  <p:tags r:id="rId44"/>
                </p:custDataLst>
              </p:nvPr>
            </p:nvSpPr>
            <p:spPr bwMode="auto">
              <a:xfrm>
                <a:off x="3581400" y="457201"/>
                <a:ext cx="304800" cy="665761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90000" tIns="46800" rIns="90000" bIns="46800" rtlCol="0">
                <a:spAutoFit/>
              </a:bodyPr>
              <a:lstStyle/>
              <a:p>
                <a:pPr algn="ctr">
                  <a:lnSpc>
                    <a:spcPct val="116000"/>
                  </a:lnSpc>
                  <a:tabLst>
                    <a:tab pos="723900" algn="l"/>
                    <a:tab pos="1447800" algn="l"/>
                    <a:tab pos="2171700" algn="l"/>
                  </a:tabLst>
                </a:pPr>
                <a:r>
                  <a:rPr lang="en-US" sz="3200" dirty="0">
                    <a:latin typeface="Calibri" pitchFamily="34" charset="0"/>
                  </a:rPr>
                  <a:t>B</a:t>
                </a:r>
              </a:p>
            </p:txBody>
          </p:sp>
          <p:sp>
            <p:nvSpPr>
              <p:cNvPr id="167" name="TextBox 166"/>
              <p:cNvSpPr txBox="1"/>
              <p:nvPr>
                <p:custDataLst>
                  <p:tags r:id="rId45"/>
                </p:custDataLst>
              </p:nvPr>
            </p:nvSpPr>
            <p:spPr bwMode="auto">
              <a:xfrm>
                <a:off x="1600200" y="1620240"/>
                <a:ext cx="914400" cy="665761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0" tIns="0" rIns="0" bIns="0" rtlCol="0">
                <a:noAutofit/>
              </a:bodyPr>
              <a:lstStyle/>
              <a:p>
                <a:pPr algn="ctr">
                  <a:lnSpc>
                    <a:spcPct val="116000"/>
                  </a:lnSpc>
                  <a:tabLst>
                    <a:tab pos="723900" algn="l"/>
                    <a:tab pos="1447800" algn="l"/>
                    <a:tab pos="2171700" algn="l"/>
                  </a:tabLst>
                </a:pPr>
                <a:r>
                  <a:rPr lang="en-US" sz="3200" dirty="0" err="1">
                    <a:latin typeface="Calibri" pitchFamily="34" charset="0"/>
                  </a:rPr>
                  <a:t>C</a:t>
                </a:r>
                <a:r>
                  <a:rPr lang="en-US" sz="3200" baseline="-25000" dirty="0" err="1">
                    <a:latin typeface="Calibri" pitchFamily="34" charset="0"/>
                  </a:rPr>
                  <a:t>out</a:t>
                </a:r>
                <a:endParaRPr lang="en-US" sz="3200" baseline="-25000" dirty="0">
                  <a:latin typeface="Calibri" pitchFamily="34" charset="0"/>
                </a:endParaRPr>
              </a:p>
            </p:txBody>
          </p:sp>
        </p:grpSp>
        <p:sp>
          <p:nvSpPr>
            <p:cNvPr id="157" name="TextBox 156"/>
            <p:cNvSpPr txBox="1"/>
            <p:nvPr>
              <p:custDataLst>
                <p:tags r:id="rId35"/>
              </p:custDataLst>
            </p:nvPr>
          </p:nvSpPr>
          <p:spPr bwMode="auto">
            <a:xfrm>
              <a:off x="3325850" y="2784721"/>
              <a:ext cx="249044" cy="63132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square" lIns="90000" tIns="46800" rIns="90000" bIns="46800" rtlCol="0">
              <a:spAutoFit/>
            </a:bodyPr>
            <a:lstStyle/>
            <a:p>
              <a:pPr algn="ctr">
                <a:lnSpc>
                  <a:spcPct val="116000"/>
                </a:lnSpc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US" sz="3200" dirty="0" smtClean="0">
                  <a:latin typeface="Calibri" pitchFamily="34" charset="0"/>
                </a:rPr>
                <a:t>S</a:t>
              </a:r>
              <a:endParaRPr lang="en-US" sz="3200" dirty="0">
                <a:latin typeface="Calibri" pitchFamily="34" charset="0"/>
              </a:endParaRPr>
            </a:p>
          </p:txBody>
        </p:sp>
        <p:sp>
          <p:nvSpPr>
            <p:cNvPr id="158" name="TextBox 157"/>
            <p:cNvSpPr txBox="1"/>
            <p:nvPr>
              <p:custDataLst>
                <p:tags r:id="rId36"/>
              </p:custDataLst>
            </p:nvPr>
          </p:nvSpPr>
          <p:spPr bwMode="auto">
            <a:xfrm>
              <a:off x="4240608" y="1840755"/>
              <a:ext cx="627832" cy="58695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square" lIns="90000" tIns="46800" rIns="90000" bIns="46800" rtlCol="0">
              <a:spAutoFit/>
            </a:bodyPr>
            <a:lstStyle/>
            <a:p>
              <a:r>
                <a:rPr lang="en-US" sz="3200" dirty="0" err="1"/>
                <a:t>C</a:t>
              </a:r>
              <a:r>
                <a:rPr lang="en-US" sz="3200" baseline="-25000" dirty="0" err="1"/>
                <a:t>in</a:t>
              </a:r>
              <a:endParaRPr lang="en-US" sz="3200" baseline="-25000" dirty="0"/>
            </a:p>
          </p:txBody>
        </p:sp>
        <p:sp>
          <p:nvSpPr>
            <p:cNvPr id="159" name="Line 10"/>
            <p:cNvSpPr>
              <a:spLocks noChangeShapeType="1"/>
            </p:cNvSpPr>
            <p:nvPr>
              <p:custDataLst>
                <p:tags r:id="rId37"/>
              </p:custDataLst>
            </p:nvPr>
          </p:nvSpPr>
          <p:spPr bwMode="auto">
            <a:xfrm flipH="1">
              <a:off x="3872616" y="2175047"/>
              <a:ext cx="37356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9310851" y="2974312"/>
            <a:ext cx="2716431" cy="2982285"/>
            <a:chOff x="8448492" y="2463519"/>
            <a:chExt cx="2784970" cy="2737965"/>
          </a:xfrm>
        </p:grpSpPr>
        <p:sp>
          <p:nvSpPr>
            <p:cNvPr id="246" name="Line 6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9965715" y="3064576"/>
              <a:ext cx="3737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oval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47" name="AutoShape 4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9649232" y="2996919"/>
              <a:ext cx="316483" cy="332245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48" name="Line 7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9571444" y="3157558"/>
              <a:ext cx="777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49" name="AutoShape 4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 flipH="1">
              <a:off x="9649234" y="3395007"/>
              <a:ext cx="314894" cy="304800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50" name="Line 6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9955844" y="3471206"/>
              <a:ext cx="37862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oval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51" name="Line 7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 flipV="1">
              <a:off x="9495699" y="3547407"/>
              <a:ext cx="1535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52" name="AutoShape 14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9203713" y="3384650"/>
              <a:ext cx="292554" cy="315157"/>
            </a:xfrm>
            <a:prstGeom prst="moon">
              <a:avLst>
                <a:gd name="adj" fmla="val 875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53" name="Line 16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 rot="16200000" flipV="1">
              <a:off x="9540490" y="3567299"/>
              <a:ext cx="1600200" cy="223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54" name="Line 16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 rot="16200000" flipV="1">
              <a:off x="9600553" y="3661874"/>
              <a:ext cx="178711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55" name="Line 16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 rot="16200000" flipV="1">
              <a:off x="9449623" y="3272163"/>
              <a:ext cx="2456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56" name="Line 7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V="1">
              <a:off x="9496267" y="3395007"/>
              <a:ext cx="663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257" name="Straight Connector 256"/>
            <p:cNvCxnSpPr/>
            <p:nvPr/>
          </p:nvCxnSpPr>
          <p:spPr>
            <a:xfrm>
              <a:off x="10334467" y="3236172"/>
              <a:ext cx="2" cy="655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Line 11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V="1">
              <a:off x="9965715" y="3286319"/>
              <a:ext cx="54240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oval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59" name="TextBox 258"/>
            <p:cNvSpPr txBox="1"/>
            <p:nvPr/>
          </p:nvSpPr>
          <p:spPr bwMode="auto">
            <a:xfrm flipH="1">
              <a:off x="9097165" y="4805028"/>
              <a:ext cx="287556" cy="396456"/>
            </a:xfrm>
            <a:prstGeom prst="rect">
              <a:avLst/>
            </a:prstGeom>
            <a:noFill/>
            <a:ln w="19050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rtlCol="0">
              <a:spAutoFit/>
            </a:bodyPr>
            <a:lstStyle/>
            <a:p>
              <a:pPr algn="ctr" eaLnBrk="1" hangingPunct="1">
                <a:lnSpc>
                  <a:spcPct val="116000"/>
                </a:lnSpc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US" dirty="0">
                  <a:latin typeface="Calibri" pitchFamily="34" charset="0"/>
                </a:rPr>
                <a:t>S</a:t>
              </a: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260" name="TextBox 259"/>
            <p:cNvSpPr txBox="1"/>
            <p:nvPr/>
          </p:nvSpPr>
          <p:spPr bwMode="auto">
            <a:xfrm flipH="1">
              <a:off x="10182067" y="2463519"/>
              <a:ext cx="314808" cy="396456"/>
            </a:xfrm>
            <a:prstGeom prst="rect">
              <a:avLst/>
            </a:prstGeom>
            <a:noFill/>
            <a:ln w="19050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rtlCol="0">
              <a:spAutoFit/>
            </a:bodyPr>
            <a:lstStyle/>
            <a:p>
              <a:pPr algn="ctr" eaLnBrk="1" hangingPunct="1">
                <a:lnSpc>
                  <a:spcPct val="116000"/>
                </a:lnSpc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US" dirty="0">
                  <a:latin typeface="Calibri" pitchFamily="34" charset="0"/>
                </a:rPr>
                <a:t>A</a:t>
              </a: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261" name="TextBox 260"/>
            <p:cNvSpPr txBox="1"/>
            <p:nvPr/>
          </p:nvSpPr>
          <p:spPr bwMode="auto">
            <a:xfrm flipH="1">
              <a:off x="10341710" y="2463519"/>
              <a:ext cx="306792" cy="396456"/>
            </a:xfrm>
            <a:prstGeom prst="rect">
              <a:avLst/>
            </a:prstGeom>
            <a:noFill/>
            <a:ln w="19050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rtlCol="0">
              <a:spAutoFit/>
            </a:bodyPr>
            <a:lstStyle/>
            <a:p>
              <a:pPr algn="ctr" eaLnBrk="1" hangingPunct="1">
                <a:lnSpc>
                  <a:spcPct val="116000"/>
                </a:lnSpc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US" dirty="0">
                  <a:latin typeface="Calibri" pitchFamily="34" charset="0"/>
                </a:rPr>
                <a:t>B</a:t>
              </a:r>
              <a:endParaRPr lang="en-US" dirty="0" smtClean="0">
                <a:latin typeface="Calibri" pitchFamily="34" charset="0"/>
              </a:endParaRPr>
            </a:p>
          </p:txBody>
        </p:sp>
        <p:cxnSp>
          <p:nvCxnSpPr>
            <p:cNvPr id="262" name="Straight Connector 261"/>
            <p:cNvCxnSpPr/>
            <p:nvPr/>
          </p:nvCxnSpPr>
          <p:spPr>
            <a:xfrm>
              <a:off x="10334467" y="3582352"/>
              <a:ext cx="2" cy="655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Line 7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8913641" y="3530319"/>
              <a:ext cx="2794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64" name="AutoShape 4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 flipH="1">
              <a:off x="9648667" y="3776007"/>
              <a:ext cx="314894" cy="304800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65" name="Line 16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9955843" y="4004607"/>
              <a:ext cx="70467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oval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66" name="Line 7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 flipV="1">
              <a:off x="9572467" y="3945497"/>
              <a:ext cx="76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67" name="Line 7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9495699" y="3699805"/>
              <a:ext cx="76200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68" name="Line 16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 rot="16200000">
              <a:off x="9462060" y="3822652"/>
              <a:ext cx="2456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69" name="Line 16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 rot="16200000" flipV="1">
              <a:off x="10086412" y="4189232"/>
              <a:ext cx="1148216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70" name="TextBox 269"/>
            <p:cNvSpPr txBox="1"/>
            <p:nvPr/>
          </p:nvSpPr>
          <p:spPr bwMode="auto">
            <a:xfrm flipH="1">
              <a:off x="10812857" y="3149319"/>
              <a:ext cx="420605" cy="396456"/>
            </a:xfrm>
            <a:prstGeom prst="rect">
              <a:avLst/>
            </a:prstGeom>
            <a:noFill/>
            <a:ln w="19050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rtlCol="0">
              <a:spAutoFit/>
            </a:bodyPr>
            <a:lstStyle/>
            <a:p>
              <a:pPr algn="ctr" eaLnBrk="1" hangingPunct="1">
                <a:lnSpc>
                  <a:spcPct val="116000"/>
                </a:lnSpc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US" dirty="0" err="1" smtClean="0">
                  <a:latin typeface="Calibri" pitchFamily="34" charset="0"/>
                </a:rPr>
                <a:t>C</a:t>
              </a:r>
              <a:r>
                <a:rPr lang="en-US" baseline="-25000" dirty="0" err="1" smtClean="0">
                  <a:latin typeface="Calibri" pitchFamily="34" charset="0"/>
                </a:rPr>
                <a:t>in</a:t>
              </a:r>
              <a:endParaRPr lang="en-US" baseline="-25000" dirty="0" smtClean="0">
                <a:latin typeface="Calibri" pitchFamily="34" charset="0"/>
              </a:endParaRPr>
            </a:p>
          </p:txBody>
        </p:sp>
        <p:cxnSp>
          <p:nvCxnSpPr>
            <p:cNvPr id="271" name="Straight Connector 270"/>
            <p:cNvCxnSpPr/>
            <p:nvPr/>
          </p:nvCxnSpPr>
          <p:spPr>
            <a:xfrm>
              <a:off x="10508121" y="3582352"/>
              <a:ext cx="0" cy="655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10334467" y="3606519"/>
              <a:ext cx="2" cy="655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Line 16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>
              <a:off x="9963561" y="3615125"/>
              <a:ext cx="109480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274" name="Straight Connector 273"/>
            <p:cNvCxnSpPr/>
            <p:nvPr/>
          </p:nvCxnSpPr>
          <p:spPr>
            <a:xfrm>
              <a:off x="10334467" y="3835119"/>
              <a:ext cx="2" cy="655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Line 6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9953466" y="3858641"/>
              <a:ext cx="540643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oval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76" name="AutoShape 14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9668156" y="4281962"/>
              <a:ext cx="292554" cy="315157"/>
            </a:xfrm>
            <a:prstGeom prst="moon">
              <a:avLst>
                <a:gd name="adj" fmla="val 875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77" name="Freeform 276"/>
            <p:cNvSpPr/>
            <p:nvPr/>
          </p:nvSpPr>
          <p:spPr>
            <a:xfrm>
              <a:off x="9983948" y="4290742"/>
              <a:ext cx="45719" cy="296214"/>
            </a:xfrm>
            <a:custGeom>
              <a:avLst/>
              <a:gdLst>
                <a:gd name="connsiteX0" fmla="*/ 57955 w 57955"/>
                <a:gd name="connsiteY0" fmla="*/ 0 h 296214"/>
                <a:gd name="connsiteX1" fmla="*/ 0 w 57955"/>
                <a:gd name="connsiteY1" fmla="*/ 148107 h 296214"/>
                <a:gd name="connsiteX2" fmla="*/ 57955 w 57955"/>
                <a:gd name="connsiteY2" fmla="*/ 296214 h 296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955" h="296214">
                  <a:moveTo>
                    <a:pt x="57955" y="0"/>
                  </a:moveTo>
                  <a:cubicBezTo>
                    <a:pt x="28977" y="49369"/>
                    <a:pt x="0" y="98738"/>
                    <a:pt x="0" y="148107"/>
                  </a:cubicBezTo>
                  <a:cubicBezTo>
                    <a:pt x="0" y="197476"/>
                    <a:pt x="28977" y="246845"/>
                    <a:pt x="57955" y="29621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Line 7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>
              <a:off x="9572467" y="4434362"/>
              <a:ext cx="777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79" name="AutoShape 14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9134756" y="4510562"/>
              <a:ext cx="292554" cy="315157"/>
            </a:xfrm>
            <a:prstGeom prst="moon">
              <a:avLst>
                <a:gd name="adj" fmla="val 875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80" name="Freeform 279"/>
            <p:cNvSpPr/>
            <p:nvPr/>
          </p:nvSpPr>
          <p:spPr>
            <a:xfrm>
              <a:off x="9450548" y="4519342"/>
              <a:ext cx="45719" cy="296214"/>
            </a:xfrm>
            <a:custGeom>
              <a:avLst/>
              <a:gdLst>
                <a:gd name="connsiteX0" fmla="*/ 57955 w 57955"/>
                <a:gd name="connsiteY0" fmla="*/ 0 h 296214"/>
                <a:gd name="connsiteX1" fmla="*/ 0 w 57955"/>
                <a:gd name="connsiteY1" fmla="*/ 148107 h 296214"/>
                <a:gd name="connsiteX2" fmla="*/ 57955 w 57955"/>
                <a:gd name="connsiteY2" fmla="*/ 296214 h 296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955" h="296214">
                  <a:moveTo>
                    <a:pt x="57955" y="0"/>
                  </a:moveTo>
                  <a:cubicBezTo>
                    <a:pt x="28977" y="49369"/>
                    <a:pt x="0" y="98738"/>
                    <a:pt x="0" y="148107"/>
                  </a:cubicBezTo>
                  <a:cubicBezTo>
                    <a:pt x="0" y="197476"/>
                    <a:pt x="28977" y="246845"/>
                    <a:pt x="57955" y="29621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Line 7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 rot="16200000">
              <a:off x="8924768" y="4863818"/>
              <a:ext cx="380999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82" name="Line 6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>
              <a:off x="10029667" y="4368519"/>
              <a:ext cx="31204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83" name="Line 11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 flipV="1">
              <a:off x="10029667" y="4520919"/>
              <a:ext cx="46444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84" name="Line 16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>
              <a:off x="9496266" y="4749519"/>
              <a:ext cx="116425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oval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85" name="Line 16"/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 rot="16200000" flipV="1">
              <a:off x="9493942" y="4506156"/>
              <a:ext cx="169487" cy="124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86" name="Line 7"/>
            <p:cNvSpPr>
              <a:spLocks noChangeShapeType="1"/>
            </p:cNvSpPr>
            <p:nvPr>
              <p:custDataLst>
                <p:tags r:id="rId33"/>
              </p:custDataLst>
            </p:nvPr>
          </p:nvSpPr>
          <p:spPr bwMode="auto">
            <a:xfrm>
              <a:off x="9496267" y="4597119"/>
              <a:ext cx="777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87" name="TextBox 286"/>
            <p:cNvSpPr txBox="1"/>
            <p:nvPr/>
          </p:nvSpPr>
          <p:spPr bwMode="auto">
            <a:xfrm flipH="1">
              <a:off x="8448492" y="3093927"/>
              <a:ext cx="518388" cy="39645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rtlCol="0">
              <a:spAutoFit/>
            </a:bodyPr>
            <a:lstStyle/>
            <a:p>
              <a:pPr algn="ctr" eaLnBrk="1" hangingPunct="1">
                <a:lnSpc>
                  <a:spcPct val="116000"/>
                </a:lnSpc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US" dirty="0" err="1" smtClean="0">
                  <a:latin typeface="Calibri" pitchFamily="34" charset="0"/>
                </a:rPr>
                <a:t>C</a:t>
              </a:r>
              <a:r>
                <a:rPr lang="en-US" baseline="-25000" dirty="0" err="1" smtClean="0">
                  <a:latin typeface="Calibri" pitchFamily="34" charset="0"/>
                </a:rPr>
                <a:t>out</a:t>
              </a:r>
              <a:endParaRPr lang="en-US" baseline="-25000" dirty="0" smtClean="0">
                <a:latin typeface="Calibri" pitchFamily="34" charset="0"/>
              </a:endParaRPr>
            </a:p>
          </p:txBody>
        </p:sp>
        <p:sp>
          <p:nvSpPr>
            <p:cNvPr id="288" name="Rectangle 3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8991601" y="2869546"/>
              <a:ext cx="1821816" cy="2031325"/>
            </a:xfrm>
            <a:prstGeom prst="rect">
              <a:avLst/>
            </a:prstGeom>
            <a:noFill/>
            <a:ln w="127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 dirty="0" smtClean="0"/>
            </a:p>
            <a:p>
              <a:endParaRPr lang="en-US" dirty="0"/>
            </a:p>
            <a:p>
              <a:endParaRPr lang="en-US" dirty="0" smtClean="0"/>
            </a:p>
            <a:p>
              <a:endParaRPr lang="en-US" dirty="0"/>
            </a:p>
            <a:p>
              <a:endParaRPr lang="en-US" dirty="0" smtClean="0"/>
            </a:p>
            <a:p>
              <a:endParaRPr lang="en-US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1181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25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446337" y="75406"/>
            <a:ext cx="9029700" cy="607067"/>
          </a:xfrm>
        </p:spPr>
        <p:txBody>
          <a:bodyPr>
            <a:noAutofit/>
          </a:bodyPr>
          <a:lstStyle/>
          <a:p>
            <a:r>
              <a:rPr lang="en-US" dirty="0" smtClean="0"/>
              <a:t>1-bit </a:t>
            </a:r>
            <a:r>
              <a:rPr lang="en-US" dirty="0"/>
              <a:t>Adder with Carry</a:t>
            </a:r>
          </a:p>
        </p:txBody>
      </p:sp>
      <p:sp>
        <p:nvSpPr>
          <p:cNvPr id="24" name="TextBox 23"/>
          <p:cNvSpPr txBox="1"/>
          <p:nvPr>
            <p:custDataLst>
              <p:tags r:id="rId2"/>
            </p:custDataLst>
          </p:nvPr>
        </p:nvSpPr>
        <p:spPr bwMode="auto">
          <a:xfrm>
            <a:off x="3200400" y="2797673"/>
            <a:ext cx="304800" cy="6657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pPr algn="ctr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3200" dirty="0">
                <a:solidFill>
                  <a:srgbClr val="FFFFFF"/>
                </a:solidFill>
                <a:latin typeface="Calibri" pitchFamily="34" charset="0"/>
              </a:rPr>
              <a:t>S</a:t>
            </a:r>
            <a:endParaRPr lang="en-US" sz="3200" dirty="0">
              <a:solidFill>
                <a:srgbClr val="FFFFFF"/>
              </a:solidFill>
              <a:latin typeface="Calibri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420188" y="3206645"/>
          <a:ext cx="30532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051"/>
                <a:gridCol w="484867"/>
                <a:gridCol w="565679"/>
                <a:gridCol w="727301"/>
                <a:gridCol w="72730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baseline="-25000" dirty="0" err="1" smtClean="0">
                          <a:solidFill>
                            <a:schemeClr val="tx1"/>
                          </a:solidFill>
                        </a:rPr>
                        <a:t>in</a:t>
                      </a:r>
                      <a:endParaRPr 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baseline="-25000" dirty="0" err="1" smtClean="0">
                          <a:solidFill>
                            <a:schemeClr val="tx1"/>
                          </a:solidFill>
                        </a:rPr>
                        <a:t>out</a:t>
                      </a:r>
                      <a:endParaRPr 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43"/>
              <p:cNvSpPr>
                <a:spLocks noChangeArrowheads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4668713" y="629746"/>
                <a:ext cx="5791200" cy="601221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0" tIns="0" rIns="0" bIns="0">
                <a:noAutofit/>
              </a:bodyPr>
              <a:lstStyle/>
              <a:p>
                <a:pPr marL="342900" indent="-342900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Calibri"/>
                  </a:rPr>
                  <a:t>Full Adder</a:t>
                </a:r>
              </a:p>
              <a:p>
                <a:pPr marL="342900" indent="-342900">
                  <a:spcBef>
                    <a:spcPct val="20000"/>
                  </a:spcBef>
                  <a:buClr>
                    <a:schemeClr val="accent5">
                      <a:lumMod val="60000"/>
                      <a:lumOff val="40000"/>
                    </a:schemeClr>
                  </a:buClr>
                  <a:buFont typeface="Arial" pitchFamily="34" charset="0"/>
                  <a:buChar char="•"/>
                </a:pPr>
                <a:r>
                  <a:rPr lang="en-US" sz="2400" dirty="0" smtClean="0">
                    <a:solidFill>
                      <a:schemeClr val="tx1"/>
                    </a:solidFill>
                    <a:latin typeface="Calibri"/>
                  </a:rPr>
                  <a:t>Adds three 1-bit numbers</a:t>
                </a:r>
              </a:p>
              <a:p>
                <a:pPr marL="342900" indent="-342900">
                  <a:spcBef>
                    <a:spcPct val="20000"/>
                  </a:spcBef>
                  <a:buClr>
                    <a:schemeClr val="accent5">
                      <a:lumMod val="60000"/>
                      <a:lumOff val="40000"/>
                    </a:schemeClr>
                  </a:buClr>
                  <a:buFont typeface="Arial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  <a:latin typeface="Calibri"/>
                  </a:rPr>
                  <a:t>Computes 1-bit result and 1-bit carry</a:t>
                </a:r>
              </a:p>
              <a:p>
                <a:pPr marL="342900" indent="-342900">
                  <a:spcBef>
                    <a:spcPct val="20000"/>
                  </a:spcBef>
                  <a:buClr>
                    <a:schemeClr val="accent5">
                      <a:lumMod val="60000"/>
                      <a:lumOff val="40000"/>
                    </a:schemeClr>
                  </a:buClr>
                  <a:buFont typeface="Arial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  <a:latin typeface="Calibri"/>
                  </a:rPr>
                  <a:t>Can be cascaded</a:t>
                </a:r>
              </a:p>
              <a:p>
                <a:pPr marL="342900" indent="-342900">
                  <a:spcBef>
                    <a:spcPct val="20000"/>
                  </a:spcBef>
                  <a:buClr>
                    <a:schemeClr val="accent5">
                      <a:lumMod val="60000"/>
                      <a:lumOff val="40000"/>
                    </a:schemeClr>
                  </a:buClr>
                  <a:buFont typeface="Arial" pitchFamily="34" charset="0"/>
                  <a:buChar char="•"/>
                </a:pPr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342900" indent="-342900">
                  <a:spcBef>
                    <a:spcPct val="20000"/>
                  </a:spcBef>
                  <a:buClr>
                    <a:schemeClr val="accent5">
                      <a:lumMod val="60000"/>
                      <a:lumOff val="40000"/>
                    </a:schemeClr>
                  </a:buClr>
                  <a:buFont typeface="Arial" pitchFamily="34" charset="0"/>
                  <a:buChar char="•"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S </a:t>
                </a:r>
                <a:r>
                  <a:rPr lang="en-US" sz="20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/>
                          </a:rPr>
                          <m:t>AB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C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B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/>
                          </a:rPr>
                          <m:t>C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+ A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/>
                          </a:rPr>
                          <m:t>BC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+ ABC</a:t>
                </a:r>
              </a:p>
              <a:p>
                <a:pPr marL="342900" indent="-342900">
                  <a:spcBef>
                    <a:spcPct val="20000"/>
                  </a:spcBef>
                  <a:buClr>
                    <a:schemeClr val="accent5">
                      <a:lumMod val="60000"/>
                      <a:lumOff val="40000"/>
                    </a:schemeClr>
                  </a:buClr>
                  <a:buFont typeface="Arial" pitchFamily="34" charset="0"/>
                  <a:buChar char="•"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S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C + B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/>
                          </a:rPr>
                          <m:t>C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 + A(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/>
                          </a:rPr>
                          <m:t>BC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+ BC)</a:t>
                </a:r>
              </a:p>
              <a:p>
                <a:pPr marL="342900" indent="-342900">
                  <a:spcBef>
                    <a:spcPct val="20000"/>
                  </a:spcBef>
                  <a:buClr>
                    <a:schemeClr val="accent5">
                      <a:lumMod val="60000"/>
                      <a:lumOff val="40000"/>
                    </a:schemeClr>
                  </a:buClr>
                  <a:buFont typeface="Arial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</a:rPr>
                  <a:t>S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(B </a:t>
                </a:r>
                <a:r>
                  <a:rPr lang="en-US" sz="2000" dirty="0">
                    <a:solidFill>
                      <a:schemeClr val="tx1"/>
                    </a:solidFill>
                    <a:sym typeface="Symbol"/>
                  </a:rPr>
                  <a:t> C) + A(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/>
                            <a:sym typeface="Symbol"/>
                          </a:rPr>
                          <m:t>B</m:t>
                        </m:r>
                        <m:r>
                          <a:rPr lang="en-US" sz="2000">
                            <a:solidFill>
                              <a:schemeClr val="tx1"/>
                            </a:solidFill>
                            <a:latin typeface="Cambria Math"/>
                            <a:sym typeface="Symbol"/>
                          </a:rPr>
                          <m:t>  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/>
                            <a:sym typeface="Symbol"/>
                          </a:rPr>
                          <m:t>C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  <a:endParaRPr lang="en-US" sz="2000" dirty="0">
                  <a:solidFill>
                    <a:srgbClr val="FFFFFF"/>
                  </a:solidFill>
                </a:endParaRPr>
              </a:p>
              <a:p>
                <a:pPr marL="342900" indent="-342900">
                  <a:spcBef>
                    <a:spcPct val="20000"/>
                  </a:spcBef>
                  <a:buClr>
                    <a:schemeClr val="accent5">
                      <a:lumMod val="60000"/>
                      <a:lumOff val="40000"/>
                    </a:schemeClr>
                  </a:buClr>
                  <a:buFont typeface="Arial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S = A </a:t>
                </a:r>
                <a:r>
                  <a:rPr lang="en-US" sz="2000" dirty="0">
                    <a:solidFill>
                      <a:srgbClr val="C00000"/>
                    </a:solidFill>
                    <a:sym typeface="Symbol"/>
                  </a:rPr>
                  <a:t> </a:t>
                </a:r>
                <a:r>
                  <a:rPr lang="en-US" sz="2000" dirty="0">
                    <a:solidFill>
                      <a:srgbClr val="C00000"/>
                    </a:solidFill>
                  </a:rPr>
                  <a:t>(B </a:t>
                </a:r>
                <a:r>
                  <a:rPr lang="en-US" sz="2000" dirty="0">
                    <a:solidFill>
                      <a:srgbClr val="C00000"/>
                    </a:solidFill>
                    <a:sym typeface="Symbol"/>
                  </a:rPr>
                  <a:t> C)</a:t>
                </a:r>
              </a:p>
              <a:p>
                <a:pPr marL="342900" indent="-342900">
                  <a:spcBef>
                    <a:spcPct val="20000"/>
                  </a:spcBef>
                  <a:buClr>
                    <a:schemeClr val="accent5">
                      <a:lumMod val="60000"/>
                      <a:lumOff val="40000"/>
                    </a:schemeClr>
                  </a:buClr>
                  <a:buFont typeface="Arial" pitchFamily="34" charset="0"/>
                  <a:buChar char="•"/>
                </a:pPr>
                <a:endParaRPr lang="en-US" sz="2000" dirty="0" smtClean="0">
                  <a:solidFill>
                    <a:schemeClr val="accent2"/>
                  </a:solidFill>
                </a:endParaRPr>
              </a:p>
              <a:p>
                <a:pPr marL="342900" indent="-342900">
                  <a:spcBef>
                    <a:spcPct val="20000"/>
                  </a:spcBef>
                  <a:buClr>
                    <a:schemeClr val="accent5">
                      <a:lumMod val="60000"/>
                      <a:lumOff val="40000"/>
                    </a:schemeClr>
                  </a:buClr>
                  <a:buFont typeface="Arial" pitchFamily="34" charset="0"/>
                  <a:buChar char="•"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C</a:t>
                </a:r>
                <a:r>
                  <a:rPr lang="en-US" sz="2000" baseline="-25000" dirty="0" err="1" smtClean="0">
                    <a:solidFill>
                      <a:schemeClr val="tx1"/>
                    </a:solidFill>
                  </a:rPr>
                  <a:t>out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BC + </a:t>
                </a:r>
                <a:r>
                  <a:rPr lang="en-US" sz="2000" dirty="0">
                    <a:solidFill>
                      <a:schemeClr val="tx1"/>
                    </a:solidFill>
                  </a:rPr>
                  <a:t>A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C</a:t>
                </a:r>
                <a:r>
                  <a:rPr lang="en-US" sz="2000" dirty="0">
                    <a:solidFill>
                      <a:schemeClr val="tx1"/>
                    </a:solidFill>
                  </a:rPr>
                  <a:t> + AB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/>
                          </a:rPr>
                          <m:t>C</m:t>
                        </m:r>
                      </m:e>
                    </m:acc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+ ABC</a:t>
                </a:r>
              </a:p>
              <a:p>
                <a:pPr marL="342900" indent="-342900">
                  <a:spcBef>
                    <a:spcPct val="20000"/>
                  </a:spcBef>
                  <a:buClr>
                    <a:schemeClr val="accent5">
                      <a:lumMod val="60000"/>
                      <a:lumOff val="40000"/>
                    </a:schemeClr>
                  </a:buClr>
                  <a:buFont typeface="Arial" pitchFamily="34" charset="0"/>
                  <a:buChar char="•"/>
                </a:pPr>
                <a:r>
                  <a:rPr lang="en-US" sz="2000" dirty="0" smtClean="0">
                    <a:solidFill>
                      <a:srgbClr val="0070C0"/>
                    </a:solidFill>
                  </a:rPr>
                  <a:t>C</a:t>
                </a:r>
                <a:r>
                  <a:rPr lang="en-US" sz="2000" baseline="-25000" dirty="0" err="1">
                    <a:solidFill>
                      <a:srgbClr val="0070C0"/>
                    </a:solidFill>
                  </a:rPr>
                  <a:t>out</a:t>
                </a:r>
                <a:r>
                  <a:rPr lang="en-US" sz="2000" dirty="0">
                    <a:solidFill>
                      <a:srgbClr val="0070C0"/>
                    </a:solidFill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BC + A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C + AB</a:t>
                </a:r>
                <a:r>
                  <a:rPr lang="en-US" sz="2000" dirty="0">
                    <a:solidFill>
                      <a:srgbClr val="0070C0"/>
                    </a:solidFill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C</m:t>
                        </m:r>
                      </m:e>
                    </m:acc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+ </a:t>
                </a:r>
                <a:r>
                  <a:rPr lang="en-US" sz="2000" dirty="0">
                    <a:solidFill>
                      <a:srgbClr val="0070C0"/>
                    </a:solidFill>
                  </a:rPr>
                  <a:t>C)</a:t>
                </a:r>
              </a:p>
              <a:p>
                <a:pPr marL="342900" indent="-342900">
                  <a:spcBef>
                    <a:spcPct val="20000"/>
                  </a:spcBef>
                  <a:buClr>
                    <a:schemeClr val="accent5">
                      <a:lumMod val="60000"/>
                      <a:lumOff val="40000"/>
                    </a:schemeClr>
                  </a:buClr>
                  <a:buFont typeface="Arial" pitchFamily="34" charset="0"/>
                  <a:buChar char="•"/>
                </a:pPr>
                <a:r>
                  <a:rPr lang="en-US" sz="2000" dirty="0" err="1">
                    <a:solidFill>
                      <a:srgbClr val="0070C0"/>
                    </a:solidFill>
                  </a:rPr>
                  <a:t>C</a:t>
                </a:r>
                <a:r>
                  <a:rPr lang="en-US" sz="2000" baseline="-25000" dirty="0" err="1">
                    <a:solidFill>
                      <a:srgbClr val="0070C0"/>
                    </a:solidFill>
                  </a:rPr>
                  <a:t>out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>
                    <a:solidFill>
                      <a:srgbClr val="0070C0"/>
                    </a:solidFill>
                  </a:rPr>
                  <a:t>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BC + A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C + AB</a:t>
                </a:r>
              </a:p>
              <a:p>
                <a:pPr marL="342900" indent="-342900">
                  <a:spcBef>
                    <a:spcPct val="20000"/>
                  </a:spcBef>
                  <a:buClr>
                    <a:schemeClr val="accent5">
                      <a:lumMod val="60000"/>
                      <a:lumOff val="40000"/>
                    </a:schemeClr>
                  </a:buClr>
                  <a:buFont typeface="Arial" pitchFamily="34" charset="0"/>
                  <a:buChar char="•"/>
                </a:pPr>
                <a:r>
                  <a:rPr lang="en-US" sz="2000" dirty="0">
                    <a:solidFill>
                      <a:srgbClr val="0070C0"/>
                    </a:solidFill>
                  </a:rPr>
                  <a:t>C</a:t>
                </a:r>
                <a:r>
                  <a:rPr lang="en-US" sz="2000" baseline="-25000" dirty="0" err="1">
                    <a:solidFill>
                      <a:srgbClr val="0070C0"/>
                    </a:solidFill>
                  </a:rPr>
                  <a:t>out</a:t>
                </a:r>
                <a:r>
                  <a:rPr lang="en-US" sz="2000" dirty="0">
                    <a:solidFill>
                      <a:srgbClr val="0070C0"/>
                    </a:solidFill>
                  </a:rPr>
                  <a:t> 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B </a:t>
                </a:r>
                <a:r>
                  <a:rPr lang="en-US" sz="2000" dirty="0">
                    <a:solidFill>
                      <a:srgbClr val="0070C0"/>
                    </a:solidFill>
                  </a:rPr>
                  <a:t>+ A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)</a:t>
                </a:r>
                <a:r>
                  <a:rPr lang="en-US" sz="2000" dirty="0">
                    <a:solidFill>
                      <a:srgbClr val="0070C0"/>
                    </a:solidFill>
                  </a:rPr>
                  <a:t>C + </a:t>
                </a:r>
                <a:r>
                  <a:rPr lang="en-US" sz="2000" dirty="0">
                    <a:solidFill>
                      <a:srgbClr val="0070C0"/>
                    </a:solidFill>
                  </a:rPr>
                  <a:t>AB</a:t>
                </a:r>
              </a:p>
              <a:p>
                <a:pPr marL="342900" indent="-342900">
                  <a:spcBef>
                    <a:spcPct val="20000"/>
                  </a:spcBef>
                  <a:buClr>
                    <a:schemeClr val="accent5">
                      <a:lumMod val="60000"/>
                      <a:lumOff val="40000"/>
                    </a:schemeClr>
                  </a:buClr>
                  <a:buFont typeface="Arial" pitchFamily="34" charset="0"/>
                  <a:buChar char="•"/>
                </a:pPr>
                <a:r>
                  <a:rPr lang="en-US" sz="2000" dirty="0" err="1">
                    <a:solidFill>
                      <a:srgbClr val="C00000"/>
                    </a:solidFill>
                  </a:rPr>
                  <a:t>C</a:t>
                </a:r>
                <a:r>
                  <a:rPr lang="en-US" sz="2000" baseline="-25000" dirty="0" err="1">
                    <a:solidFill>
                      <a:srgbClr val="C00000"/>
                    </a:solidFill>
                  </a:rPr>
                  <a:t>out</a:t>
                </a:r>
                <a:r>
                  <a:rPr lang="en-US" sz="2000" dirty="0">
                    <a:solidFill>
                      <a:srgbClr val="C00000"/>
                    </a:solidFill>
                  </a:rPr>
                  <a:t> 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(A</a:t>
                </a:r>
                <a:r>
                  <a:rPr lang="en-US" sz="2000" dirty="0">
                    <a:solidFill>
                      <a:srgbClr val="C00000"/>
                    </a:solidFill>
                    <a:sym typeface="Symbol"/>
                  </a:rPr>
                  <a:t>  </a:t>
                </a:r>
                <a:r>
                  <a:rPr lang="en-US" sz="2000" dirty="0">
                    <a:solidFill>
                      <a:srgbClr val="C00000"/>
                    </a:solidFill>
                  </a:rPr>
                  <a:t>B)C </a:t>
                </a:r>
                <a:r>
                  <a:rPr lang="en-US" sz="2000" dirty="0">
                    <a:solidFill>
                      <a:srgbClr val="C00000"/>
                    </a:solidFill>
                  </a:rPr>
                  <a:t>+ </a:t>
                </a:r>
                <a:r>
                  <a:rPr lang="en-US" sz="2000" dirty="0">
                    <a:solidFill>
                      <a:srgbClr val="C00000"/>
                    </a:solidFill>
                  </a:rPr>
                  <a:t>AB</a:t>
                </a:r>
              </a:p>
            </p:txBody>
          </p:sp>
        </mc:Choice>
        <mc:Fallback>
          <p:sp>
            <p:nvSpPr>
              <p:cNvPr id="28" name="Rectangle 43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4668713" y="629746"/>
                <a:ext cx="5791200" cy="6012214"/>
              </a:xfrm>
              <a:prstGeom prst="rect">
                <a:avLst/>
              </a:prstGeom>
              <a:blipFill rotWithShape="0">
                <a:blip r:embed="rId48"/>
                <a:stretch>
                  <a:fillRect l="-3263" t="-1520"/>
                </a:stretch>
              </a:blip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5" name="Group 154"/>
          <p:cNvGrpSpPr/>
          <p:nvPr/>
        </p:nvGrpSpPr>
        <p:grpSpPr>
          <a:xfrm>
            <a:off x="1346823" y="990595"/>
            <a:ext cx="2865864" cy="2185639"/>
            <a:chOff x="2018370" y="1014761"/>
            <a:chExt cx="2850070" cy="2401288"/>
          </a:xfrm>
        </p:grpSpPr>
        <p:grpSp>
          <p:nvGrpSpPr>
            <p:cNvPr id="156" name="Group 155"/>
            <p:cNvGrpSpPr/>
            <p:nvPr/>
          </p:nvGrpSpPr>
          <p:grpSpPr>
            <a:xfrm>
              <a:off x="2018370" y="1014761"/>
              <a:ext cx="1867829" cy="1880839"/>
              <a:chOff x="1600200" y="435473"/>
              <a:chExt cx="2286000" cy="2460127"/>
            </a:xfrm>
          </p:grpSpPr>
          <p:sp>
            <p:nvSpPr>
              <p:cNvPr id="160" name="Rectangle 3"/>
              <p:cNvSpPr>
                <a:spLocks noChangeArrowheads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2743199" y="1447800"/>
                <a:ext cx="1126377" cy="977932"/>
              </a:xfrm>
              <a:prstGeom prst="rect">
                <a:avLst/>
              </a:prstGeom>
              <a:noFill/>
              <a:ln w="28575" algn="ctr">
                <a:solidFill>
                  <a:schemeClr val="accent5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1" name="Line 6"/>
              <p:cNvSpPr>
                <a:spLocks noChangeShapeType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3048000" y="1066800"/>
                <a:ext cx="0" cy="381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med" len="med"/>
                <a:tailEnd type="arrow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2" name="Line 7"/>
              <p:cNvSpPr>
                <a:spLocks noChangeShapeType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3733800" y="1066800"/>
                <a:ext cx="0" cy="381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med" len="med"/>
                <a:tailEnd type="arrow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3" name="Line 10"/>
              <p:cNvSpPr>
                <a:spLocks noChangeShapeType="1"/>
              </p:cNvSpPr>
              <p:nvPr>
                <p:custDataLst>
                  <p:tags r:id="rId41"/>
                </p:custDataLst>
              </p:nvPr>
            </p:nvSpPr>
            <p:spPr bwMode="auto">
              <a:xfrm flipH="1">
                <a:off x="2286000" y="1981200"/>
                <a:ext cx="4572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med" len="med"/>
                <a:tailEnd type="arrow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4" name="Line 11"/>
              <p:cNvSpPr>
                <a:spLocks noChangeShapeType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3352800" y="2438400"/>
                <a:ext cx="0" cy="457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med" len="med"/>
                <a:tailEnd type="arrow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5" name="TextBox 164"/>
              <p:cNvSpPr txBox="1"/>
              <p:nvPr>
                <p:custDataLst>
                  <p:tags r:id="rId43"/>
                </p:custDataLst>
              </p:nvPr>
            </p:nvSpPr>
            <p:spPr bwMode="auto">
              <a:xfrm>
                <a:off x="2895600" y="435473"/>
                <a:ext cx="304800" cy="665761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90000" tIns="46800" rIns="90000" bIns="46800" rtlCol="0">
                <a:spAutoFit/>
              </a:bodyPr>
              <a:lstStyle/>
              <a:p>
                <a:pPr algn="ctr">
                  <a:lnSpc>
                    <a:spcPct val="116000"/>
                  </a:lnSpc>
                  <a:tabLst>
                    <a:tab pos="723900" algn="l"/>
                    <a:tab pos="1447800" algn="l"/>
                    <a:tab pos="2171700" algn="l"/>
                  </a:tabLst>
                </a:pPr>
                <a:r>
                  <a:rPr lang="en-US" sz="3200" dirty="0">
                    <a:latin typeface="Calibri" pitchFamily="34" charset="0"/>
                  </a:rPr>
                  <a:t>A</a:t>
                </a:r>
              </a:p>
            </p:txBody>
          </p:sp>
          <p:sp>
            <p:nvSpPr>
              <p:cNvPr id="166" name="TextBox 165"/>
              <p:cNvSpPr txBox="1"/>
              <p:nvPr>
                <p:custDataLst>
                  <p:tags r:id="rId44"/>
                </p:custDataLst>
              </p:nvPr>
            </p:nvSpPr>
            <p:spPr bwMode="auto">
              <a:xfrm>
                <a:off x="3581400" y="457201"/>
                <a:ext cx="304800" cy="665761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90000" tIns="46800" rIns="90000" bIns="46800" rtlCol="0">
                <a:spAutoFit/>
              </a:bodyPr>
              <a:lstStyle/>
              <a:p>
                <a:pPr algn="ctr">
                  <a:lnSpc>
                    <a:spcPct val="116000"/>
                  </a:lnSpc>
                  <a:tabLst>
                    <a:tab pos="723900" algn="l"/>
                    <a:tab pos="1447800" algn="l"/>
                    <a:tab pos="2171700" algn="l"/>
                  </a:tabLst>
                </a:pPr>
                <a:r>
                  <a:rPr lang="en-US" sz="3200" dirty="0">
                    <a:latin typeface="Calibri" pitchFamily="34" charset="0"/>
                  </a:rPr>
                  <a:t>B</a:t>
                </a:r>
              </a:p>
            </p:txBody>
          </p:sp>
          <p:sp>
            <p:nvSpPr>
              <p:cNvPr id="167" name="TextBox 166"/>
              <p:cNvSpPr txBox="1"/>
              <p:nvPr>
                <p:custDataLst>
                  <p:tags r:id="rId45"/>
                </p:custDataLst>
              </p:nvPr>
            </p:nvSpPr>
            <p:spPr bwMode="auto">
              <a:xfrm>
                <a:off x="1600200" y="1620240"/>
                <a:ext cx="914400" cy="665761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0" tIns="0" rIns="0" bIns="0" rtlCol="0">
                <a:noAutofit/>
              </a:bodyPr>
              <a:lstStyle/>
              <a:p>
                <a:pPr algn="ctr">
                  <a:lnSpc>
                    <a:spcPct val="116000"/>
                  </a:lnSpc>
                  <a:tabLst>
                    <a:tab pos="723900" algn="l"/>
                    <a:tab pos="1447800" algn="l"/>
                    <a:tab pos="2171700" algn="l"/>
                  </a:tabLst>
                </a:pPr>
                <a:r>
                  <a:rPr lang="en-US" sz="3200" dirty="0" err="1">
                    <a:latin typeface="Calibri" pitchFamily="34" charset="0"/>
                  </a:rPr>
                  <a:t>C</a:t>
                </a:r>
                <a:r>
                  <a:rPr lang="en-US" sz="3200" baseline="-25000" dirty="0" err="1">
                    <a:latin typeface="Calibri" pitchFamily="34" charset="0"/>
                  </a:rPr>
                  <a:t>out</a:t>
                </a:r>
                <a:endParaRPr lang="en-US" sz="3200" baseline="-25000" dirty="0">
                  <a:latin typeface="Calibri" pitchFamily="34" charset="0"/>
                </a:endParaRPr>
              </a:p>
            </p:txBody>
          </p:sp>
        </p:grpSp>
        <p:sp>
          <p:nvSpPr>
            <p:cNvPr id="157" name="TextBox 156"/>
            <p:cNvSpPr txBox="1"/>
            <p:nvPr>
              <p:custDataLst>
                <p:tags r:id="rId35"/>
              </p:custDataLst>
            </p:nvPr>
          </p:nvSpPr>
          <p:spPr bwMode="auto">
            <a:xfrm>
              <a:off x="3325850" y="2784721"/>
              <a:ext cx="249044" cy="63132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square" lIns="90000" tIns="46800" rIns="90000" bIns="46800" rtlCol="0">
              <a:spAutoFit/>
            </a:bodyPr>
            <a:lstStyle/>
            <a:p>
              <a:pPr algn="ctr">
                <a:lnSpc>
                  <a:spcPct val="116000"/>
                </a:lnSpc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US" sz="3200" dirty="0" smtClean="0">
                  <a:latin typeface="Calibri" pitchFamily="34" charset="0"/>
                </a:rPr>
                <a:t>S</a:t>
              </a:r>
              <a:endParaRPr lang="en-US" sz="3200" dirty="0">
                <a:latin typeface="Calibri" pitchFamily="34" charset="0"/>
              </a:endParaRPr>
            </a:p>
          </p:txBody>
        </p:sp>
        <p:sp>
          <p:nvSpPr>
            <p:cNvPr id="158" name="TextBox 157"/>
            <p:cNvSpPr txBox="1"/>
            <p:nvPr>
              <p:custDataLst>
                <p:tags r:id="rId36"/>
              </p:custDataLst>
            </p:nvPr>
          </p:nvSpPr>
          <p:spPr bwMode="auto">
            <a:xfrm>
              <a:off x="4240608" y="1840755"/>
              <a:ext cx="627832" cy="58695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square" lIns="90000" tIns="46800" rIns="90000" bIns="46800" rtlCol="0">
              <a:spAutoFit/>
            </a:bodyPr>
            <a:lstStyle/>
            <a:p>
              <a:r>
                <a:rPr lang="en-US" sz="3200" dirty="0" err="1"/>
                <a:t>C</a:t>
              </a:r>
              <a:r>
                <a:rPr lang="en-US" sz="3200" baseline="-25000" dirty="0" err="1"/>
                <a:t>in</a:t>
              </a:r>
              <a:endParaRPr lang="en-US" sz="3200" baseline="-25000" dirty="0"/>
            </a:p>
          </p:txBody>
        </p:sp>
        <p:sp>
          <p:nvSpPr>
            <p:cNvPr id="159" name="Line 10"/>
            <p:cNvSpPr>
              <a:spLocks noChangeShapeType="1"/>
            </p:cNvSpPr>
            <p:nvPr>
              <p:custDataLst>
                <p:tags r:id="rId37"/>
              </p:custDataLst>
            </p:nvPr>
          </p:nvSpPr>
          <p:spPr bwMode="auto">
            <a:xfrm flipH="1">
              <a:off x="3872616" y="2175047"/>
              <a:ext cx="37356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9310851" y="2974312"/>
            <a:ext cx="2716431" cy="2982285"/>
            <a:chOff x="8448492" y="2463519"/>
            <a:chExt cx="2784970" cy="2737965"/>
          </a:xfrm>
        </p:grpSpPr>
        <p:sp>
          <p:nvSpPr>
            <p:cNvPr id="246" name="Line 6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9965715" y="3064576"/>
              <a:ext cx="3737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oval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47" name="AutoShape 4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9649232" y="2996919"/>
              <a:ext cx="316483" cy="332245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48" name="Line 7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9571444" y="3157558"/>
              <a:ext cx="777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49" name="AutoShape 4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 flipH="1">
              <a:off x="9649234" y="3395007"/>
              <a:ext cx="314894" cy="304800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50" name="Line 6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9955844" y="3471206"/>
              <a:ext cx="37862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oval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51" name="Line 7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 flipV="1">
              <a:off x="9495699" y="3547407"/>
              <a:ext cx="1535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52" name="AutoShape 14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9203713" y="3384650"/>
              <a:ext cx="292554" cy="315157"/>
            </a:xfrm>
            <a:prstGeom prst="moon">
              <a:avLst>
                <a:gd name="adj" fmla="val 875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53" name="Line 16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 rot="16200000" flipV="1">
              <a:off x="9540490" y="3567299"/>
              <a:ext cx="1600200" cy="223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54" name="Line 16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 rot="16200000" flipV="1">
              <a:off x="9600553" y="3661874"/>
              <a:ext cx="178711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55" name="Line 16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 rot="16200000" flipV="1">
              <a:off x="9449623" y="3272163"/>
              <a:ext cx="2456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56" name="Line 7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V="1">
              <a:off x="9496267" y="3395007"/>
              <a:ext cx="663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257" name="Straight Connector 256"/>
            <p:cNvCxnSpPr/>
            <p:nvPr/>
          </p:nvCxnSpPr>
          <p:spPr>
            <a:xfrm>
              <a:off x="10334467" y="3236172"/>
              <a:ext cx="2" cy="655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Line 11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V="1">
              <a:off x="9965715" y="3286319"/>
              <a:ext cx="54240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oval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59" name="TextBox 258"/>
            <p:cNvSpPr txBox="1"/>
            <p:nvPr/>
          </p:nvSpPr>
          <p:spPr bwMode="auto">
            <a:xfrm flipH="1">
              <a:off x="9097165" y="4805028"/>
              <a:ext cx="287556" cy="396456"/>
            </a:xfrm>
            <a:prstGeom prst="rect">
              <a:avLst/>
            </a:prstGeom>
            <a:noFill/>
            <a:ln w="19050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rtlCol="0">
              <a:spAutoFit/>
            </a:bodyPr>
            <a:lstStyle/>
            <a:p>
              <a:pPr algn="ctr" eaLnBrk="1" hangingPunct="1">
                <a:lnSpc>
                  <a:spcPct val="116000"/>
                </a:lnSpc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US" dirty="0">
                  <a:latin typeface="Calibri" pitchFamily="34" charset="0"/>
                </a:rPr>
                <a:t>S</a:t>
              </a: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260" name="TextBox 259"/>
            <p:cNvSpPr txBox="1"/>
            <p:nvPr/>
          </p:nvSpPr>
          <p:spPr bwMode="auto">
            <a:xfrm flipH="1">
              <a:off x="10182067" y="2463519"/>
              <a:ext cx="314808" cy="396456"/>
            </a:xfrm>
            <a:prstGeom prst="rect">
              <a:avLst/>
            </a:prstGeom>
            <a:noFill/>
            <a:ln w="19050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rtlCol="0">
              <a:spAutoFit/>
            </a:bodyPr>
            <a:lstStyle/>
            <a:p>
              <a:pPr algn="ctr" eaLnBrk="1" hangingPunct="1">
                <a:lnSpc>
                  <a:spcPct val="116000"/>
                </a:lnSpc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US" dirty="0">
                  <a:latin typeface="Calibri" pitchFamily="34" charset="0"/>
                </a:rPr>
                <a:t>A</a:t>
              </a: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261" name="TextBox 260"/>
            <p:cNvSpPr txBox="1"/>
            <p:nvPr/>
          </p:nvSpPr>
          <p:spPr bwMode="auto">
            <a:xfrm flipH="1">
              <a:off x="10341710" y="2463519"/>
              <a:ext cx="306792" cy="396456"/>
            </a:xfrm>
            <a:prstGeom prst="rect">
              <a:avLst/>
            </a:prstGeom>
            <a:noFill/>
            <a:ln w="19050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rtlCol="0">
              <a:spAutoFit/>
            </a:bodyPr>
            <a:lstStyle/>
            <a:p>
              <a:pPr algn="ctr" eaLnBrk="1" hangingPunct="1">
                <a:lnSpc>
                  <a:spcPct val="116000"/>
                </a:lnSpc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US" dirty="0">
                  <a:latin typeface="Calibri" pitchFamily="34" charset="0"/>
                </a:rPr>
                <a:t>B</a:t>
              </a:r>
              <a:endParaRPr lang="en-US" dirty="0" smtClean="0">
                <a:latin typeface="Calibri" pitchFamily="34" charset="0"/>
              </a:endParaRPr>
            </a:p>
          </p:txBody>
        </p:sp>
        <p:cxnSp>
          <p:nvCxnSpPr>
            <p:cNvPr id="262" name="Straight Connector 261"/>
            <p:cNvCxnSpPr/>
            <p:nvPr/>
          </p:nvCxnSpPr>
          <p:spPr>
            <a:xfrm>
              <a:off x="10334467" y="3582352"/>
              <a:ext cx="2" cy="655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Line 7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8913641" y="3530319"/>
              <a:ext cx="2794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64" name="AutoShape 4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 flipH="1">
              <a:off x="9648667" y="3776007"/>
              <a:ext cx="314894" cy="304800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65" name="Line 16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9955843" y="4004607"/>
              <a:ext cx="70467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oval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66" name="Line 7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 flipV="1">
              <a:off x="9572467" y="3945497"/>
              <a:ext cx="76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67" name="Line 7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9495699" y="3699805"/>
              <a:ext cx="76200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68" name="Line 16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 rot="16200000">
              <a:off x="9462060" y="3822652"/>
              <a:ext cx="2456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69" name="Line 16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 rot="16200000" flipV="1">
              <a:off x="10086412" y="4189232"/>
              <a:ext cx="1148216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70" name="TextBox 269"/>
            <p:cNvSpPr txBox="1"/>
            <p:nvPr/>
          </p:nvSpPr>
          <p:spPr bwMode="auto">
            <a:xfrm flipH="1">
              <a:off x="10812857" y="3149319"/>
              <a:ext cx="420605" cy="396456"/>
            </a:xfrm>
            <a:prstGeom prst="rect">
              <a:avLst/>
            </a:prstGeom>
            <a:noFill/>
            <a:ln w="19050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rtlCol="0">
              <a:spAutoFit/>
            </a:bodyPr>
            <a:lstStyle/>
            <a:p>
              <a:pPr algn="ctr" eaLnBrk="1" hangingPunct="1">
                <a:lnSpc>
                  <a:spcPct val="116000"/>
                </a:lnSpc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US" dirty="0" err="1" smtClean="0">
                  <a:latin typeface="Calibri" pitchFamily="34" charset="0"/>
                </a:rPr>
                <a:t>C</a:t>
              </a:r>
              <a:r>
                <a:rPr lang="en-US" baseline="-25000" dirty="0" err="1" smtClean="0">
                  <a:latin typeface="Calibri" pitchFamily="34" charset="0"/>
                </a:rPr>
                <a:t>in</a:t>
              </a:r>
              <a:endParaRPr lang="en-US" baseline="-25000" dirty="0" smtClean="0">
                <a:latin typeface="Calibri" pitchFamily="34" charset="0"/>
              </a:endParaRPr>
            </a:p>
          </p:txBody>
        </p:sp>
        <p:cxnSp>
          <p:nvCxnSpPr>
            <p:cNvPr id="271" name="Straight Connector 270"/>
            <p:cNvCxnSpPr/>
            <p:nvPr/>
          </p:nvCxnSpPr>
          <p:spPr>
            <a:xfrm>
              <a:off x="10508121" y="3582352"/>
              <a:ext cx="0" cy="655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10334467" y="3606519"/>
              <a:ext cx="2" cy="655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Line 16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>
              <a:off x="9963561" y="3615125"/>
              <a:ext cx="109480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274" name="Straight Connector 273"/>
            <p:cNvCxnSpPr/>
            <p:nvPr/>
          </p:nvCxnSpPr>
          <p:spPr>
            <a:xfrm>
              <a:off x="10334467" y="3835119"/>
              <a:ext cx="2" cy="655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Line 6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9953466" y="3858641"/>
              <a:ext cx="540643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oval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76" name="AutoShape 14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9668156" y="4281962"/>
              <a:ext cx="292554" cy="315157"/>
            </a:xfrm>
            <a:prstGeom prst="moon">
              <a:avLst>
                <a:gd name="adj" fmla="val 875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77" name="Freeform 276"/>
            <p:cNvSpPr/>
            <p:nvPr/>
          </p:nvSpPr>
          <p:spPr>
            <a:xfrm>
              <a:off x="9983948" y="4290742"/>
              <a:ext cx="45719" cy="296214"/>
            </a:xfrm>
            <a:custGeom>
              <a:avLst/>
              <a:gdLst>
                <a:gd name="connsiteX0" fmla="*/ 57955 w 57955"/>
                <a:gd name="connsiteY0" fmla="*/ 0 h 296214"/>
                <a:gd name="connsiteX1" fmla="*/ 0 w 57955"/>
                <a:gd name="connsiteY1" fmla="*/ 148107 h 296214"/>
                <a:gd name="connsiteX2" fmla="*/ 57955 w 57955"/>
                <a:gd name="connsiteY2" fmla="*/ 296214 h 296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955" h="296214">
                  <a:moveTo>
                    <a:pt x="57955" y="0"/>
                  </a:moveTo>
                  <a:cubicBezTo>
                    <a:pt x="28977" y="49369"/>
                    <a:pt x="0" y="98738"/>
                    <a:pt x="0" y="148107"/>
                  </a:cubicBezTo>
                  <a:cubicBezTo>
                    <a:pt x="0" y="197476"/>
                    <a:pt x="28977" y="246845"/>
                    <a:pt x="57955" y="29621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Line 7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>
              <a:off x="9572467" y="4434362"/>
              <a:ext cx="777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79" name="AutoShape 14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9134756" y="4510562"/>
              <a:ext cx="292554" cy="315157"/>
            </a:xfrm>
            <a:prstGeom prst="moon">
              <a:avLst>
                <a:gd name="adj" fmla="val 875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80" name="Freeform 279"/>
            <p:cNvSpPr/>
            <p:nvPr/>
          </p:nvSpPr>
          <p:spPr>
            <a:xfrm>
              <a:off x="9450548" y="4519342"/>
              <a:ext cx="45719" cy="296214"/>
            </a:xfrm>
            <a:custGeom>
              <a:avLst/>
              <a:gdLst>
                <a:gd name="connsiteX0" fmla="*/ 57955 w 57955"/>
                <a:gd name="connsiteY0" fmla="*/ 0 h 296214"/>
                <a:gd name="connsiteX1" fmla="*/ 0 w 57955"/>
                <a:gd name="connsiteY1" fmla="*/ 148107 h 296214"/>
                <a:gd name="connsiteX2" fmla="*/ 57955 w 57955"/>
                <a:gd name="connsiteY2" fmla="*/ 296214 h 296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955" h="296214">
                  <a:moveTo>
                    <a:pt x="57955" y="0"/>
                  </a:moveTo>
                  <a:cubicBezTo>
                    <a:pt x="28977" y="49369"/>
                    <a:pt x="0" y="98738"/>
                    <a:pt x="0" y="148107"/>
                  </a:cubicBezTo>
                  <a:cubicBezTo>
                    <a:pt x="0" y="197476"/>
                    <a:pt x="28977" y="246845"/>
                    <a:pt x="57955" y="29621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Line 7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 rot="16200000">
              <a:off x="8924768" y="4863818"/>
              <a:ext cx="380999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82" name="Line 6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>
              <a:off x="10029667" y="4368519"/>
              <a:ext cx="31204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83" name="Line 11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 flipV="1">
              <a:off x="10029667" y="4520919"/>
              <a:ext cx="46444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84" name="Line 16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>
              <a:off x="9496266" y="4749519"/>
              <a:ext cx="116425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oval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85" name="Line 16"/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 rot="16200000" flipV="1">
              <a:off x="9493942" y="4506156"/>
              <a:ext cx="169487" cy="124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86" name="Line 7"/>
            <p:cNvSpPr>
              <a:spLocks noChangeShapeType="1"/>
            </p:cNvSpPr>
            <p:nvPr>
              <p:custDataLst>
                <p:tags r:id="rId33"/>
              </p:custDataLst>
            </p:nvPr>
          </p:nvSpPr>
          <p:spPr bwMode="auto">
            <a:xfrm>
              <a:off x="9496267" y="4597119"/>
              <a:ext cx="777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87" name="TextBox 286"/>
            <p:cNvSpPr txBox="1"/>
            <p:nvPr/>
          </p:nvSpPr>
          <p:spPr bwMode="auto">
            <a:xfrm flipH="1">
              <a:off x="8448492" y="3093927"/>
              <a:ext cx="518388" cy="39645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rtlCol="0">
              <a:spAutoFit/>
            </a:bodyPr>
            <a:lstStyle/>
            <a:p>
              <a:pPr algn="ctr" eaLnBrk="1" hangingPunct="1">
                <a:lnSpc>
                  <a:spcPct val="116000"/>
                </a:lnSpc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US" dirty="0" err="1" smtClean="0">
                  <a:latin typeface="Calibri" pitchFamily="34" charset="0"/>
                </a:rPr>
                <a:t>C</a:t>
              </a:r>
              <a:r>
                <a:rPr lang="en-US" baseline="-25000" dirty="0" err="1" smtClean="0">
                  <a:latin typeface="Calibri" pitchFamily="34" charset="0"/>
                </a:rPr>
                <a:t>out</a:t>
              </a:r>
              <a:endParaRPr lang="en-US" baseline="-25000" dirty="0" smtClean="0">
                <a:latin typeface="Calibri" pitchFamily="34" charset="0"/>
              </a:endParaRPr>
            </a:p>
          </p:txBody>
        </p:sp>
        <p:sp>
          <p:nvSpPr>
            <p:cNvPr id="288" name="Rectangle 3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8991601" y="2869546"/>
              <a:ext cx="1821816" cy="2031325"/>
            </a:xfrm>
            <a:prstGeom prst="rect">
              <a:avLst/>
            </a:prstGeom>
            <a:noFill/>
            <a:ln w="127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 dirty="0" smtClean="0"/>
            </a:p>
            <a:p>
              <a:endParaRPr lang="en-US" dirty="0"/>
            </a:p>
            <a:p>
              <a:endParaRPr lang="en-US" dirty="0" smtClean="0"/>
            </a:p>
            <a:p>
              <a:endParaRPr lang="en-US" dirty="0"/>
            </a:p>
            <a:p>
              <a:endParaRPr lang="en-US" dirty="0" smtClean="0"/>
            </a:p>
            <a:p>
              <a:endParaRPr lang="en-US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5621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533400"/>
          </a:xfrm>
        </p:spPr>
        <p:txBody>
          <a:bodyPr>
            <a:noAutofit/>
          </a:bodyPr>
          <a:lstStyle/>
          <a:p>
            <a:r>
              <a:rPr lang="en-US" sz="3800" dirty="0"/>
              <a:t>Basic Building Blocks: Switches to Logic Gates</a:t>
            </a:r>
          </a:p>
        </p:txBody>
      </p:sp>
      <p:sp>
        <p:nvSpPr>
          <p:cNvPr id="121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24688" y="1346200"/>
            <a:ext cx="3328987" cy="5054600"/>
          </a:xfrm>
        </p:spPr>
        <p:txBody>
          <a:bodyPr/>
          <a:lstStyle/>
          <a:p>
            <a:r>
              <a:rPr lang="en-US" dirty="0"/>
              <a:t>Either (OR)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Both (AND)</a:t>
            </a:r>
          </a:p>
          <a:p>
            <a:endParaRPr lang="en-US" dirty="0"/>
          </a:p>
        </p:txBody>
      </p:sp>
      <p:grpSp>
        <p:nvGrpSpPr>
          <p:cNvPr id="1212420" name="Group 4"/>
          <p:cNvGrpSpPr>
            <a:grpSpLocks/>
          </p:cNvGrpSpPr>
          <p:nvPr/>
        </p:nvGrpSpPr>
        <p:grpSpPr bwMode="auto">
          <a:xfrm>
            <a:off x="2286000" y="2743201"/>
            <a:ext cx="3048000" cy="811213"/>
            <a:chOff x="384" y="1745"/>
            <a:chExt cx="1920" cy="511"/>
          </a:xfrm>
        </p:grpSpPr>
        <p:sp>
          <p:nvSpPr>
            <p:cNvPr id="1212421" name="Line 5"/>
            <p:cNvSpPr>
              <a:spLocks noChangeShapeType="1"/>
            </p:cNvSpPr>
            <p:nvPr/>
          </p:nvSpPr>
          <p:spPr bwMode="auto">
            <a:xfrm>
              <a:off x="384" y="2135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2422" name="Oval 6"/>
            <p:cNvSpPr>
              <a:spLocks noChangeArrowheads="1"/>
            </p:cNvSpPr>
            <p:nvPr/>
          </p:nvSpPr>
          <p:spPr bwMode="auto">
            <a:xfrm>
              <a:off x="864" y="2016"/>
              <a:ext cx="240" cy="2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2423" name="Line 7"/>
            <p:cNvSpPr>
              <a:spLocks noChangeShapeType="1"/>
            </p:cNvSpPr>
            <p:nvPr/>
          </p:nvSpPr>
          <p:spPr bwMode="auto">
            <a:xfrm>
              <a:off x="1824" y="2135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2424" name="Oval 8"/>
            <p:cNvSpPr>
              <a:spLocks noChangeArrowheads="1"/>
            </p:cNvSpPr>
            <p:nvPr/>
          </p:nvSpPr>
          <p:spPr bwMode="auto">
            <a:xfrm>
              <a:off x="1584" y="2016"/>
              <a:ext cx="240" cy="2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2425" name="Line 9"/>
            <p:cNvSpPr>
              <a:spLocks noChangeShapeType="1"/>
            </p:cNvSpPr>
            <p:nvPr/>
          </p:nvSpPr>
          <p:spPr bwMode="auto">
            <a:xfrm flipV="1">
              <a:off x="1110" y="1745"/>
              <a:ext cx="576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12426" name="Group 10"/>
          <p:cNvGrpSpPr>
            <a:grpSpLocks/>
          </p:cNvGrpSpPr>
          <p:nvPr/>
        </p:nvGrpSpPr>
        <p:grpSpPr bwMode="auto">
          <a:xfrm>
            <a:off x="2286000" y="1600201"/>
            <a:ext cx="3048000" cy="811213"/>
            <a:chOff x="384" y="1745"/>
            <a:chExt cx="1920" cy="511"/>
          </a:xfrm>
        </p:grpSpPr>
        <p:sp>
          <p:nvSpPr>
            <p:cNvPr id="1212427" name="Line 11"/>
            <p:cNvSpPr>
              <a:spLocks noChangeShapeType="1"/>
            </p:cNvSpPr>
            <p:nvPr/>
          </p:nvSpPr>
          <p:spPr bwMode="auto">
            <a:xfrm>
              <a:off x="384" y="2135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2428" name="Oval 12"/>
            <p:cNvSpPr>
              <a:spLocks noChangeArrowheads="1"/>
            </p:cNvSpPr>
            <p:nvPr/>
          </p:nvSpPr>
          <p:spPr bwMode="auto">
            <a:xfrm>
              <a:off x="864" y="2016"/>
              <a:ext cx="240" cy="2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2429" name="Line 13"/>
            <p:cNvSpPr>
              <a:spLocks noChangeShapeType="1"/>
            </p:cNvSpPr>
            <p:nvPr/>
          </p:nvSpPr>
          <p:spPr bwMode="auto">
            <a:xfrm>
              <a:off x="1824" y="2135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2430" name="Oval 14"/>
            <p:cNvSpPr>
              <a:spLocks noChangeArrowheads="1"/>
            </p:cNvSpPr>
            <p:nvPr/>
          </p:nvSpPr>
          <p:spPr bwMode="auto">
            <a:xfrm>
              <a:off x="1584" y="2016"/>
              <a:ext cx="240" cy="2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2431" name="Line 15"/>
            <p:cNvSpPr>
              <a:spLocks noChangeShapeType="1"/>
            </p:cNvSpPr>
            <p:nvPr/>
          </p:nvSpPr>
          <p:spPr bwMode="auto">
            <a:xfrm flipV="1">
              <a:off x="1110" y="1745"/>
              <a:ext cx="576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12432" name="Group 16"/>
          <p:cNvGrpSpPr>
            <a:grpSpLocks/>
          </p:cNvGrpSpPr>
          <p:nvPr/>
        </p:nvGrpSpPr>
        <p:grpSpPr bwMode="auto">
          <a:xfrm>
            <a:off x="2057400" y="5486401"/>
            <a:ext cx="3048000" cy="811213"/>
            <a:chOff x="384" y="1745"/>
            <a:chExt cx="1920" cy="511"/>
          </a:xfrm>
        </p:grpSpPr>
        <p:sp>
          <p:nvSpPr>
            <p:cNvPr id="1212433" name="Line 17"/>
            <p:cNvSpPr>
              <a:spLocks noChangeShapeType="1"/>
            </p:cNvSpPr>
            <p:nvPr/>
          </p:nvSpPr>
          <p:spPr bwMode="auto">
            <a:xfrm>
              <a:off x="384" y="2135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2434" name="Oval 18"/>
            <p:cNvSpPr>
              <a:spLocks noChangeArrowheads="1"/>
            </p:cNvSpPr>
            <p:nvPr/>
          </p:nvSpPr>
          <p:spPr bwMode="auto">
            <a:xfrm>
              <a:off x="864" y="2016"/>
              <a:ext cx="240" cy="2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2435" name="Line 19"/>
            <p:cNvSpPr>
              <a:spLocks noChangeShapeType="1"/>
            </p:cNvSpPr>
            <p:nvPr/>
          </p:nvSpPr>
          <p:spPr bwMode="auto">
            <a:xfrm>
              <a:off x="1824" y="2135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2436" name="Oval 20"/>
            <p:cNvSpPr>
              <a:spLocks noChangeArrowheads="1"/>
            </p:cNvSpPr>
            <p:nvPr/>
          </p:nvSpPr>
          <p:spPr bwMode="auto">
            <a:xfrm>
              <a:off x="1584" y="2016"/>
              <a:ext cx="240" cy="2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2437" name="Line 21"/>
            <p:cNvSpPr>
              <a:spLocks noChangeShapeType="1"/>
            </p:cNvSpPr>
            <p:nvPr/>
          </p:nvSpPr>
          <p:spPr bwMode="auto">
            <a:xfrm flipV="1">
              <a:off x="1110" y="1745"/>
              <a:ext cx="576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12438" name="Group 22"/>
          <p:cNvGrpSpPr>
            <a:grpSpLocks/>
          </p:cNvGrpSpPr>
          <p:nvPr/>
        </p:nvGrpSpPr>
        <p:grpSpPr bwMode="auto">
          <a:xfrm>
            <a:off x="2057400" y="4419601"/>
            <a:ext cx="3048000" cy="811213"/>
            <a:chOff x="384" y="1745"/>
            <a:chExt cx="1920" cy="511"/>
          </a:xfrm>
        </p:grpSpPr>
        <p:sp>
          <p:nvSpPr>
            <p:cNvPr id="1212439" name="Line 23"/>
            <p:cNvSpPr>
              <a:spLocks noChangeShapeType="1"/>
            </p:cNvSpPr>
            <p:nvPr/>
          </p:nvSpPr>
          <p:spPr bwMode="auto">
            <a:xfrm>
              <a:off x="384" y="2135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2440" name="Oval 24"/>
            <p:cNvSpPr>
              <a:spLocks noChangeArrowheads="1"/>
            </p:cNvSpPr>
            <p:nvPr/>
          </p:nvSpPr>
          <p:spPr bwMode="auto">
            <a:xfrm>
              <a:off x="864" y="2016"/>
              <a:ext cx="240" cy="2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2441" name="Line 25"/>
            <p:cNvSpPr>
              <a:spLocks noChangeShapeType="1"/>
            </p:cNvSpPr>
            <p:nvPr/>
          </p:nvSpPr>
          <p:spPr bwMode="auto">
            <a:xfrm>
              <a:off x="1824" y="2135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2442" name="Oval 26"/>
            <p:cNvSpPr>
              <a:spLocks noChangeArrowheads="1"/>
            </p:cNvSpPr>
            <p:nvPr/>
          </p:nvSpPr>
          <p:spPr bwMode="auto">
            <a:xfrm>
              <a:off x="1584" y="2016"/>
              <a:ext cx="240" cy="2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2443" name="Line 27"/>
            <p:cNvSpPr>
              <a:spLocks noChangeShapeType="1"/>
            </p:cNvSpPr>
            <p:nvPr/>
          </p:nvSpPr>
          <p:spPr bwMode="auto">
            <a:xfrm flipV="1">
              <a:off x="1110" y="1745"/>
              <a:ext cx="576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12444" name="Line 28"/>
          <p:cNvSpPr>
            <a:spLocks noChangeShapeType="1"/>
          </p:cNvSpPr>
          <p:nvPr/>
        </p:nvSpPr>
        <p:spPr bwMode="auto">
          <a:xfrm flipV="1">
            <a:off x="2286000" y="1828800"/>
            <a:ext cx="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2445" name="Text Box 29"/>
          <p:cNvSpPr txBox="1">
            <a:spLocks noChangeArrowheads="1"/>
          </p:cNvSpPr>
          <p:nvPr/>
        </p:nvSpPr>
        <p:spPr bwMode="auto">
          <a:xfrm>
            <a:off x="2133600" y="1295401"/>
            <a:ext cx="381000" cy="413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charset="0"/>
              <a:buNone/>
            </a:pPr>
            <a:r>
              <a:rPr lang="en-US" b="1" dirty="0"/>
              <a:t>+</a:t>
            </a:r>
          </a:p>
        </p:txBody>
      </p:sp>
      <p:sp>
        <p:nvSpPr>
          <p:cNvPr id="1212446" name="Litebulb"/>
          <p:cNvSpPr>
            <a:spLocks noEditPoints="1" noChangeArrowheads="1"/>
          </p:cNvSpPr>
          <p:nvPr/>
        </p:nvSpPr>
        <p:spPr bwMode="auto">
          <a:xfrm>
            <a:off x="5562600" y="1219201"/>
            <a:ext cx="1004888" cy="1471613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7782 h 21600"/>
              <a:gd name="T4" fmla="*/ 0 w 21600"/>
              <a:gd name="T5" fmla="*/ 7782 h 21600"/>
              <a:gd name="T6" fmla="*/ 10800 w 21600"/>
              <a:gd name="T7" fmla="*/ 21600 h 21600"/>
              <a:gd name="T8" fmla="*/ 3556 w 21600"/>
              <a:gd name="T9" fmla="*/ 2188 h 21600"/>
              <a:gd name="T10" fmla="*/ 18277 w 21600"/>
              <a:gd name="T11" fmla="*/ 9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12447" name="Line 31"/>
          <p:cNvSpPr>
            <a:spLocks noChangeShapeType="1"/>
          </p:cNvSpPr>
          <p:nvPr/>
        </p:nvSpPr>
        <p:spPr bwMode="auto">
          <a:xfrm>
            <a:off x="5334000" y="2209800"/>
            <a:ext cx="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2448" name="Line 32"/>
          <p:cNvSpPr>
            <a:spLocks noChangeShapeType="1"/>
          </p:cNvSpPr>
          <p:nvPr/>
        </p:nvSpPr>
        <p:spPr bwMode="auto">
          <a:xfrm>
            <a:off x="5334000" y="35814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2449" name="Line 33"/>
          <p:cNvSpPr>
            <a:spLocks noChangeShapeType="1"/>
          </p:cNvSpPr>
          <p:nvPr/>
        </p:nvSpPr>
        <p:spPr bwMode="auto">
          <a:xfrm flipV="1">
            <a:off x="6096000" y="27432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2450" name="Line 34"/>
          <p:cNvSpPr>
            <a:spLocks noChangeShapeType="1"/>
          </p:cNvSpPr>
          <p:nvPr/>
        </p:nvSpPr>
        <p:spPr bwMode="auto">
          <a:xfrm flipH="1" flipV="1">
            <a:off x="6248400" y="24384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2451" name="Text Box 35"/>
          <p:cNvSpPr txBox="1">
            <a:spLocks noChangeArrowheads="1"/>
          </p:cNvSpPr>
          <p:nvPr/>
        </p:nvSpPr>
        <p:spPr bwMode="auto">
          <a:xfrm>
            <a:off x="6477000" y="2133601"/>
            <a:ext cx="381000" cy="413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charset="0"/>
              <a:buNone/>
            </a:pPr>
            <a:r>
              <a:rPr lang="en-US" b="1"/>
              <a:t>-</a:t>
            </a:r>
          </a:p>
        </p:txBody>
      </p:sp>
      <p:sp>
        <p:nvSpPr>
          <p:cNvPr id="1212452" name="Line 36"/>
          <p:cNvSpPr>
            <a:spLocks noChangeShapeType="1"/>
          </p:cNvSpPr>
          <p:nvPr/>
        </p:nvSpPr>
        <p:spPr bwMode="auto">
          <a:xfrm>
            <a:off x="5105400" y="5029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2453" name="Line 37"/>
          <p:cNvSpPr>
            <a:spLocks noChangeShapeType="1"/>
          </p:cNvSpPr>
          <p:nvPr/>
        </p:nvSpPr>
        <p:spPr bwMode="auto">
          <a:xfrm>
            <a:off x="5105400" y="6105525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2454" name="Line 38"/>
          <p:cNvSpPr>
            <a:spLocks noChangeShapeType="1"/>
          </p:cNvSpPr>
          <p:nvPr/>
        </p:nvSpPr>
        <p:spPr bwMode="auto">
          <a:xfrm flipV="1">
            <a:off x="5867400" y="52578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2455" name="Line 39"/>
          <p:cNvSpPr>
            <a:spLocks noChangeShapeType="1"/>
          </p:cNvSpPr>
          <p:nvPr/>
        </p:nvSpPr>
        <p:spPr bwMode="auto">
          <a:xfrm flipH="1">
            <a:off x="2057400" y="5334000"/>
            <a:ext cx="3048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2456" name="Line 40"/>
          <p:cNvSpPr>
            <a:spLocks noChangeShapeType="1"/>
          </p:cNvSpPr>
          <p:nvPr/>
        </p:nvSpPr>
        <p:spPr bwMode="auto">
          <a:xfrm flipH="1" flipV="1">
            <a:off x="2057400" y="53340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2457" name="Litebulb"/>
          <p:cNvSpPr>
            <a:spLocks noEditPoints="1" noChangeArrowheads="1"/>
          </p:cNvSpPr>
          <p:nvPr/>
        </p:nvSpPr>
        <p:spPr bwMode="auto">
          <a:xfrm>
            <a:off x="5334000" y="3810001"/>
            <a:ext cx="1004888" cy="1471613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7782 h 21600"/>
              <a:gd name="T4" fmla="*/ 0 w 21600"/>
              <a:gd name="T5" fmla="*/ 7782 h 21600"/>
              <a:gd name="T6" fmla="*/ 10800 w 21600"/>
              <a:gd name="T7" fmla="*/ 21600 h 21600"/>
              <a:gd name="T8" fmla="*/ 3556 w 21600"/>
              <a:gd name="T9" fmla="*/ 2188 h 21600"/>
              <a:gd name="T10" fmla="*/ 18277 w 21600"/>
              <a:gd name="T11" fmla="*/ 9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12458" name="Line 42"/>
          <p:cNvSpPr>
            <a:spLocks noChangeShapeType="1"/>
          </p:cNvSpPr>
          <p:nvPr/>
        </p:nvSpPr>
        <p:spPr bwMode="auto">
          <a:xfrm flipH="1" flipV="1">
            <a:off x="6019800" y="50292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2459" name="Text Box 43"/>
          <p:cNvSpPr txBox="1">
            <a:spLocks noChangeArrowheads="1"/>
          </p:cNvSpPr>
          <p:nvPr/>
        </p:nvSpPr>
        <p:spPr bwMode="auto">
          <a:xfrm>
            <a:off x="6248400" y="4724401"/>
            <a:ext cx="381000" cy="413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charset="0"/>
              <a:buNone/>
            </a:pPr>
            <a:r>
              <a:rPr lang="en-US" b="1"/>
              <a:t>-</a:t>
            </a:r>
          </a:p>
        </p:txBody>
      </p:sp>
      <p:graphicFrame>
        <p:nvGraphicFramePr>
          <p:cNvPr id="45" name="Group 53"/>
          <p:cNvGraphicFramePr>
            <a:graphicFrameLocks/>
          </p:cNvGraphicFramePr>
          <p:nvPr>
            <p:extLst/>
          </p:nvPr>
        </p:nvGraphicFramePr>
        <p:xfrm>
          <a:off x="7467600" y="2057400"/>
          <a:ext cx="1905000" cy="16764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85800"/>
              </a:tblGrid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Light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OFF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OFF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OFF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OFF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OFF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514600" y="1752600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514600" y="2905780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415056" y="4582180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427112" y="5648980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graphicFrame>
        <p:nvGraphicFramePr>
          <p:cNvPr id="52" name="Group 53"/>
          <p:cNvGraphicFramePr>
            <a:graphicFrameLocks/>
          </p:cNvGraphicFramePr>
          <p:nvPr>
            <p:extLst/>
          </p:nvPr>
        </p:nvGraphicFramePr>
        <p:xfrm>
          <a:off x="7467600" y="4724400"/>
          <a:ext cx="1905000" cy="16764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85800"/>
              </a:tblGrid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Light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OFF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OFF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OFF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OFF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OFF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OFF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OFF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7391401" y="1661081"/>
            <a:ext cx="1231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Truth Table</a:t>
            </a:r>
          </a:p>
        </p:txBody>
      </p:sp>
      <p:sp>
        <p:nvSpPr>
          <p:cNvPr id="55" name="Text Box 29"/>
          <p:cNvSpPr txBox="1">
            <a:spLocks noChangeArrowheads="1"/>
          </p:cNvSpPr>
          <p:nvPr/>
        </p:nvSpPr>
        <p:spPr bwMode="auto">
          <a:xfrm>
            <a:off x="1902502" y="4551335"/>
            <a:ext cx="381000" cy="413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charset="0"/>
              <a:buNone/>
            </a:pPr>
            <a:r>
              <a:rPr lang="en-US" b="1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70025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25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446337" y="75406"/>
            <a:ext cx="9029700" cy="607067"/>
          </a:xfrm>
        </p:spPr>
        <p:txBody>
          <a:bodyPr>
            <a:noAutofit/>
          </a:bodyPr>
          <a:lstStyle/>
          <a:p>
            <a:r>
              <a:rPr lang="en-US" dirty="0" smtClean="0"/>
              <a:t>1-bit </a:t>
            </a:r>
            <a:r>
              <a:rPr lang="en-US" dirty="0"/>
              <a:t>Adder with Carry</a:t>
            </a:r>
          </a:p>
        </p:txBody>
      </p:sp>
      <p:sp>
        <p:nvSpPr>
          <p:cNvPr id="24" name="TextBox 23"/>
          <p:cNvSpPr txBox="1"/>
          <p:nvPr>
            <p:custDataLst>
              <p:tags r:id="rId2"/>
            </p:custDataLst>
          </p:nvPr>
        </p:nvSpPr>
        <p:spPr bwMode="auto">
          <a:xfrm>
            <a:off x="3200400" y="2797673"/>
            <a:ext cx="304800" cy="6657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pPr algn="ctr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3200" dirty="0">
                <a:solidFill>
                  <a:srgbClr val="FFFFFF"/>
                </a:solidFill>
                <a:latin typeface="Calibri" pitchFamily="34" charset="0"/>
              </a:rPr>
              <a:t>S</a:t>
            </a:r>
            <a:endParaRPr lang="en-US" sz="3200" dirty="0">
              <a:solidFill>
                <a:srgbClr val="FFFFFF"/>
              </a:solidFill>
              <a:latin typeface="Calibri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420188" y="3206645"/>
          <a:ext cx="30532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051"/>
                <a:gridCol w="484867"/>
                <a:gridCol w="565679"/>
                <a:gridCol w="727301"/>
                <a:gridCol w="72730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baseline="-25000" dirty="0" err="1" smtClean="0">
                          <a:solidFill>
                            <a:schemeClr val="tx1"/>
                          </a:solidFill>
                        </a:rPr>
                        <a:t>in</a:t>
                      </a:r>
                      <a:endParaRPr 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baseline="-25000" dirty="0" err="1" smtClean="0">
                          <a:solidFill>
                            <a:schemeClr val="tx1"/>
                          </a:solidFill>
                        </a:rPr>
                        <a:t>out</a:t>
                      </a:r>
                      <a:endParaRPr 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43"/>
              <p:cNvSpPr>
                <a:spLocks noChangeArrowheads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4668713" y="629746"/>
                <a:ext cx="5791200" cy="601221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0" tIns="0" rIns="0" bIns="0">
                <a:noAutofit/>
              </a:bodyPr>
              <a:lstStyle/>
              <a:p>
                <a:pPr marL="342900" indent="-342900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Calibri"/>
                  </a:rPr>
                  <a:t>Full Adder</a:t>
                </a:r>
              </a:p>
              <a:p>
                <a:pPr marL="342900" indent="-342900">
                  <a:spcBef>
                    <a:spcPct val="20000"/>
                  </a:spcBef>
                  <a:buClr>
                    <a:schemeClr val="accent5">
                      <a:lumMod val="60000"/>
                      <a:lumOff val="40000"/>
                    </a:schemeClr>
                  </a:buClr>
                  <a:buFont typeface="Arial" pitchFamily="34" charset="0"/>
                  <a:buChar char="•"/>
                </a:pPr>
                <a:r>
                  <a:rPr lang="en-US" sz="2400" dirty="0" smtClean="0">
                    <a:solidFill>
                      <a:schemeClr val="tx1"/>
                    </a:solidFill>
                    <a:latin typeface="Calibri"/>
                  </a:rPr>
                  <a:t>Adds three 1-bit numbers</a:t>
                </a:r>
              </a:p>
              <a:p>
                <a:pPr marL="342900" indent="-342900">
                  <a:spcBef>
                    <a:spcPct val="20000"/>
                  </a:spcBef>
                  <a:buClr>
                    <a:schemeClr val="accent5">
                      <a:lumMod val="60000"/>
                      <a:lumOff val="40000"/>
                    </a:schemeClr>
                  </a:buClr>
                  <a:buFont typeface="Arial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  <a:latin typeface="Calibri"/>
                  </a:rPr>
                  <a:t>Computes 1-bit result and 1-bit carry</a:t>
                </a:r>
              </a:p>
              <a:p>
                <a:pPr marL="342900" indent="-342900">
                  <a:spcBef>
                    <a:spcPct val="20000"/>
                  </a:spcBef>
                  <a:buClr>
                    <a:schemeClr val="accent5">
                      <a:lumMod val="60000"/>
                      <a:lumOff val="40000"/>
                    </a:schemeClr>
                  </a:buClr>
                  <a:buFont typeface="Arial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  <a:latin typeface="Calibri"/>
                  </a:rPr>
                  <a:t>Can be cascaded</a:t>
                </a:r>
              </a:p>
              <a:p>
                <a:pPr marL="342900" indent="-342900">
                  <a:spcBef>
                    <a:spcPct val="20000"/>
                  </a:spcBef>
                  <a:buClr>
                    <a:schemeClr val="accent5">
                      <a:lumMod val="60000"/>
                      <a:lumOff val="40000"/>
                    </a:schemeClr>
                  </a:buClr>
                  <a:buFont typeface="Arial" pitchFamily="34" charset="0"/>
                  <a:buChar char="•"/>
                </a:pPr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342900" indent="-342900">
                  <a:spcBef>
                    <a:spcPct val="20000"/>
                  </a:spcBef>
                  <a:buClr>
                    <a:schemeClr val="accent5">
                      <a:lumMod val="60000"/>
                      <a:lumOff val="40000"/>
                    </a:schemeClr>
                  </a:buClr>
                  <a:buFont typeface="Arial" pitchFamily="34" charset="0"/>
                  <a:buChar char="•"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S </a:t>
                </a:r>
                <a:r>
                  <a:rPr lang="en-US" sz="20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/>
                          </a:rPr>
                          <m:t>AB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C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B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/>
                          </a:rPr>
                          <m:t>C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+ A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/>
                          </a:rPr>
                          <m:t>BC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+ ABC</a:t>
                </a:r>
              </a:p>
              <a:p>
                <a:pPr marL="342900" indent="-342900">
                  <a:spcBef>
                    <a:spcPct val="20000"/>
                  </a:spcBef>
                  <a:buClr>
                    <a:schemeClr val="accent5">
                      <a:lumMod val="60000"/>
                      <a:lumOff val="40000"/>
                    </a:schemeClr>
                  </a:buClr>
                  <a:buFont typeface="Arial" pitchFamily="34" charset="0"/>
                  <a:buChar char="•"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S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C + B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/>
                          </a:rPr>
                          <m:t>C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 + A(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/>
                          </a:rPr>
                          <m:t>BC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+ BC)</a:t>
                </a:r>
              </a:p>
              <a:p>
                <a:pPr marL="342900" indent="-342900">
                  <a:spcBef>
                    <a:spcPct val="20000"/>
                  </a:spcBef>
                  <a:buClr>
                    <a:schemeClr val="accent5">
                      <a:lumMod val="60000"/>
                      <a:lumOff val="40000"/>
                    </a:schemeClr>
                  </a:buClr>
                  <a:buFont typeface="Arial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</a:rPr>
                  <a:t>S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(B </a:t>
                </a:r>
                <a:r>
                  <a:rPr lang="en-US" sz="2000" dirty="0">
                    <a:solidFill>
                      <a:schemeClr val="tx1"/>
                    </a:solidFill>
                    <a:sym typeface="Symbol"/>
                  </a:rPr>
                  <a:t> C) + A(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/>
                            <a:sym typeface="Symbol"/>
                          </a:rPr>
                          <m:t>B</m:t>
                        </m:r>
                        <m:r>
                          <a:rPr lang="en-US" sz="2000">
                            <a:solidFill>
                              <a:schemeClr val="tx1"/>
                            </a:solidFill>
                            <a:latin typeface="Cambria Math"/>
                            <a:sym typeface="Symbol"/>
                          </a:rPr>
                          <m:t>  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/>
                            <a:sym typeface="Symbol"/>
                          </a:rPr>
                          <m:t>C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  <a:endParaRPr lang="en-US" sz="2000" dirty="0">
                  <a:solidFill>
                    <a:srgbClr val="FFFFFF"/>
                  </a:solidFill>
                </a:endParaRPr>
              </a:p>
              <a:p>
                <a:pPr marL="342900" indent="-342900">
                  <a:spcBef>
                    <a:spcPct val="20000"/>
                  </a:spcBef>
                  <a:buClr>
                    <a:schemeClr val="accent5">
                      <a:lumMod val="60000"/>
                      <a:lumOff val="40000"/>
                    </a:schemeClr>
                  </a:buClr>
                  <a:buFont typeface="Arial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S = A </a:t>
                </a:r>
                <a:r>
                  <a:rPr lang="en-US" sz="2000" dirty="0">
                    <a:solidFill>
                      <a:srgbClr val="C00000"/>
                    </a:solidFill>
                    <a:sym typeface="Symbol"/>
                  </a:rPr>
                  <a:t> </a:t>
                </a:r>
                <a:r>
                  <a:rPr lang="en-US" sz="2000" dirty="0">
                    <a:solidFill>
                      <a:srgbClr val="C00000"/>
                    </a:solidFill>
                  </a:rPr>
                  <a:t>(B </a:t>
                </a:r>
                <a:r>
                  <a:rPr lang="en-US" sz="2000" dirty="0">
                    <a:solidFill>
                      <a:srgbClr val="C00000"/>
                    </a:solidFill>
                    <a:sym typeface="Symbol"/>
                  </a:rPr>
                  <a:t> C)</a:t>
                </a:r>
              </a:p>
              <a:p>
                <a:pPr marL="342900" indent="-342900">
                  <a:spcBef>
                    <a:spcPct val="20000"/>
                  </a:spcBef>
                  <a:buClr>
                    <a:schemeClr val="accent5">
                      <a:lumMod val="60000"/>
                      <a:lumOff val="40000"/>
                    </a:schemeClr>
                  </a:buClr>
                  <a:buFont typeface="Arial" pitchFamily="34" charset="0"/>
                  <a:buChar char="•"/>
                </a:pPr>
                <a:endParaRPr lang="en-US" sz="2000" dirty="0" smtClean="0">
                  <a:solidFill>
                    <a:schemeClr val="accent2"/>
                  </a:solidFill>
                </a:endParaRPr>
              </a:p>
              <a:p>
                <a:pPr marL="342900" indent="-342900">
                  <a:spcBef>
                    <a:spcPct val="20000"/>
                  </a:spcBef>
                  <a:buClr>
                    <a:schemeClr val="accent5">
                      <a:lumMod val="60000"/>
                      <a:lumOff val="40000"/>
                    </a:schemeClr>
                  </a:buClr>
                  <a:buFont typeface="Arial" pitchFamily="34" charset="0"/>
                  <a:buChar char="•"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C</a:t>
                </a:r>
                <a:r>
                  <a:rPr lang="en-US" sz="2000" baseline="-25000" dirty="0" err="1" smtClean="0">
                    <a:solidFill>
                      <a:schemeClr val="tx1"/>
                    </a:solidFill>
                  </a:rPr>
                  <a:t>out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BC + </a:t>
                </a:r>
                <a:r>
                  <a:rPr lang="en-US" sz="2000" dirty="0">
                    <a:solidFill>
                      <a:schemeClr val="tx1"/>
                    </a:solidFill>
                  </a:rPr>
                  <a:t>A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C</a:t>
                </a:r>
                <a:r>
                  <a:rPr lang="en-US" sz="2000" dirty="0">
                    <a:solidFill>
                      <a:schemeClr val="tx1"/>
                    </a:solidFill>
                  </a:rPr>
                  <a:t> + AB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/>
                          </a:rPr>
                          <m:t>C</m:t>
                        </m:r>
                      </m:e>
                    </m:acc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+ ABC</a:t>
                </a:r>
              </a:p>
              <a:p>
                <a:pPr marL="342900" indent="-342900">
                  <a:spcBef>
                    <a:spcPct val="20000"/>
                  </a:spcBef>
                  <a:buClr>
                    <a:schemeClr val="accent5">
                      <a:lumMod val="60000"/>
                      <a:lumOff val="40000"/>
                    </a:schemeClr>
                  </a:buClr>
                  <a:buFont typeface="Arial" pitchFamily="34" charset="0"/>
                  <a:buChar char="•"/>
                </a:pPr>
                <a:r>
                  <a:rPr lang="en-US" sz="2000" dirty="0" smtClean="0">
                    <a:solidFill>
                      <a:srgbClr val="0070C0"/>
                    </a:solidFill>
                  </a:rPr>
                  <a:t>C</a:t>
                </a:r>
                <a:r>
                  <a:rPr lang="en-US" sz="2000" baseline="-25000" dirty="0" err="1">
                    <a:solidFill>
                      <a:srgbClr val="0070C0"/>
                    </a:solidFill>
                  </a:rPr>
                  <a:t>out</a:t>
                </a:r>
                <a:r>
                  <a:rPr lang="en-US" sz="2000" dirty="0">
                    <a:solidFill>
                      <a:srgbClr val="0070C0"/>
                    </a:solidFill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BC + A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C + AB</a:t>
                </a:r>
                <a:r>
                  <a:rPr lang="en-US" sz="2000" dirty="0">
                    <a:solidFill>
                      <a:srgbClr val="0070C0"/>
                    </a:solidFill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C</m:t>
                        </m:r>
                      </m:e>
                    </m:acc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+ </a:t>
                </a:r>
                <a:r>
                  <a:rPr lang="en-US" sz="2000" dirty="0">
                    <a:solidFill>
                      <a:srgbClr val="0070C0"/>
                    </a:solidFill>
                  </a:rPr>
                  <a:t>C)</a:t>
                </a:r>
              </a:p>
              <a:p>
                <a:pPr marL="342900" indent="-342900">
                  <a:spcBef>
                    <a:spcPct val="20000"/>
                  </a:spcBef>
                  <a:buClr>
                    <a:schemeClr val="accent5">
                      <a:lumMod val="60000"/>
                      <a:lumOff val="40000"/>
                    </a:schemeClr>
                  </a:buClr>
                  <a:buFont typeface="Arial" pitchFamily="34" charset="0"/>
                  <a:buChar char="•"/>
                </a:pPr>
                <a:r>
                  <a:rPr lang="en-US" sz="2000" dirty="0" err="1">
                    <a:solidFill>
                      <a:srgbClr val="0070C0"/>
                    </a:solidFill>
                  </a:rPr>
                  <a:t>C</a:t>
                </a:r>
                <a:r>
                  <a:rPr lang="en-US" sz="2000" baseline="-25000" dirty="0" err="1">
                    <a:solidFill>
                      <a:srgbClr val="0070C0"/>
                    </a:solidFill>
                  </a:rPr>
                  <a:t>out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>
                    <a:solidFill>
                      <a:srgbClr val="0070C0"/>
                    </a:solidFill>
                  </a:rPr>
                  <a:t>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BC + A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C + AB</a:t>
                </a:r>
              </a:p>
              <a:p>
                <a:pPr marL="342900" indent="-342900">
                  <a:spcBef>
                    <a:spcPct val="20000"/>
                  </a:spcBef>
                  <a:buClr>
                    <a:schemeClr val="accent5">
                      <a:lumMod val="60000"/>
                      <a:lumOff val="40000"/>
                    </a:schemeClr>
                  </a:buClr>
                  <a:buFont typeface="Arial" pitchFamily="34" charset="0"/>
                  <a:buChar char="•"/>
                </a:pPr>
                <a:r>
                  <a:rPr lang="en-US" sz="2000" dirty="0">
                    <a:solidFill>
                      <a:srgbClr val="0070C0"/>
                    </a:solidFill>
                  </a:rPr>
                  <a:t>C</a:t>
                </a:r>
                <a:r>
                  <a:rPr lang="en-US" sz="2000" baseline="-25000" dirty="0" err="1">
                    <a:solidFill>
                      <a:srgbClr val="0070C0"/>
                    </a:solidFill>
                  </a:rPr>
                  <a:t>out</a:t>
                </a:r>
                <a:r>
                  <a:rPr lang="en-US" sz="2000" dirty="0">
                    <a:solidFill>
                      <a:srgbClr val="0070C0"/>
                    </a:solidFill>
                  </a:rPr>
                  <a:t> 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B </a:t>
                </a:r>
                <a:r>
                  <a:rPr lang="en-US" sz="2000" dirty="0">
                    <a:solidFill>
                      <a:srgbClr val="0070C0"/>
                    </a:solidFill>
                  </a:rPr>
                  <a:t>+ A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)</a:t>
                </a:r>
                <a:r>
                  <a:rPr lang="en-US" sz="2000" dirty="0">
                    <a:solidFill>
                      <a:srgbClr val="0070C0"/>
                    </a:solidFill>
                  </a:rPr>
                  <a:t>C + </a:t>
                </a:r>
                <a:r>
                  <a:rPr lang="en-US" sz="2000" dirty="0">
                    <a:solidFill>
                      <a:srgbClr val="0070C0"/>
                    </a:solidFill>
                  </a:rPr>
                  <a:t>AB</a:t>
                </a:r>
              </a:p>
              <a:p>
                <a:pPr marL="342900" indent="-342900">
                  <a:spcBef>
                    <a:spcPct val="20000"/>
                  </a:spcBef>
                  <a:buClr>
                    <a:schemeClr val="accent5">
                      <a:lumMod val="60000"/>
                      <a:lumOff val="40000"/>
                    </a:schemeClr>
                  </a:buClr>
                  <a:buFont typeface="Arial" pitchFamily="34" charset="0"/>
                  <a:buChar char="•"/>
                </a:pPr>
                <a:r>
                  <a:rPr lang="en-US" sz="2000" dirty="0" err="1">
                    <a:solidFill>
                      <a:srgbClr val="C00000"/>
                    </a:solidFill>
                  </a:rPr>
                  <a:t>C</a:t>
                </a:r>
                <a:r>
                  <a:rPr lang="en-US" sz="2000" baseline="-25000" dirty="0" err="1">
                    <a:solidFill>
                      <a:srgbClr val="C00000"/>
                    </a:solidFill>
                  </a:rPr>
                  <a:t>out</a:t>
                </a:r>
                <a:r>
                  <a:rPr lang="en-US" sz="2000" dirty="0">
                    <a:solidFill>
                      <a:srgbClr val="C00000"/>
                    </a:solidFill>
                  </a:rPr>
                  <a:t> 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(A</a:t>
                </a:r>
                <a:r>
                  <a:rPr lang="en-US" sz="2000" dirty="0">
                    <a:solidFill>
                      <a:srgbClr val="C00000"/>
                    </a:solidFill>
                    <a:sym typeface="Symbol"/>
                  </a:rPr>
                  <a:t>  </a:t>
                </a:r>
                <a:r>
                  <a:rPr lang="en-US" sz="2000" dirty="0">
                    <a:solidFill>
                      <a:srgbClr val="C00000"/>
                    </a:solidFill>
                  </a:rPr>
                  <a:t>B)C </a:t>
                </a:r>
                <a:r>
                  <a:rPr lang="en-US" sz="2000" dirty="0">
                    <a:solidFill>
                      <a:srgbClr val="C00000"/>
                    </a:solidFill>
                  </a:rPr>
                  <a:t>+ </a:t>
                </a:r>
                <a:r>
                  <a:rPr lang="en-US" sz="2000" dirty="0">
                    <a:solidFill>
                      <a:srgbClr val="C00000"/>
                    </a:solidFill>
                  </a:rPr>
                  <a:t>AB</a:t>
                </a:r>
              </a:p>
            </p:txBody>
          </p:sp>
        </mc:Choice>
        <mc:Fallback>
          <p:sp>
            <p:nvSpPr>
              <p:cNvPr id="28" name="Rectangle 43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4668713" y="629746"/>
                <a:ext cx="5791200" cy="6012214"/>
              </a:xfrm>
              <a:prstGeom prst="rect">
                <a:avLst/>
              </a:prstGeom>
              <a:blipFill rotWithShape="0">
                <a:blip r:embed="rId17"/>
                <a:stretch>
                  <a:fillRect l="-3263" t="-1520"/>
                </a:stretch>
              </a:blip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5" name="Group 154"/>
          <p:cNvGrpSpPr/>
          <p:nvPr/>
        </p:nvGrpSpPr>
        <p:grpSpPr>
          <a:xfrm>
            <a:off x="1346823" y="990595"/>
            <a:ext cx="2865864" cy="2185639"/>
            <a:chOff x="2018370" y="1014761"/>
            <a:chExt cx="2850070" cy="2401288"/>
          </a:xfrm>
        </p:grpSpPr>
        <p:grpSp>
          <p:nvGrpSpPr>
            <p:cNvPr id="156" name="Group 155"/>
            <p:cNvGrpSpPr/>
            <p:nvPr/>
          </p:nvGrpSpPr>
          <p:grpSpPr>
            <a:xfrm>
              <a:off x="2018370" y="1014761"/>
              <a:ext cx="1867829" cy="1880839"/>
              <a:chOff x="1600200" y="435473"/>
              <a:chExt cx="2286000" cy="2460127"/>
            </a:xfrm>
          </p:grpSpPr>
          <p:sp>
            <p:nvSpPr>
              <p:cNvPr id="160" name="Rectangle 3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2743199" y="1447800"/>
                <a:ext cx="1126377" cy="977932"/>
              </a:xfrm>
              <a:prstGeom prst="rect">
                <a:avLst/>
              </a:prstGeom>
              <a:noFill/>
              <a:ln w="28575" algn="ctr">
                <a:solidFill>
                  <a:schemeClr val="accent5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1" name="Line 6"/>
              <p:cNvSpPr>
                <a:spLocks noChangeShapeType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3048000" y="1066800"/>
                <a:ext cx="0" cy="381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med" len="med"/>
                <a:tailEnd type="arrow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2" name="Line 7"/>
              <p:cNvSpPr>
                <a:spLocks noChangeShapeType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3733800" y="1066800"/>
                <a:ext cx="0" cy="381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med" len="med"/>
                <a:tailEnd type="arrow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3" name="Line 10"/>
              <p:cNvSpPr>
                <a:spLocks noChangeShapeType="1"/>
              </p:cNvSpPr>
              <p:nvPr>
                <p:custDataLst>
                  <p:tags r:id="rId10"/>
                </p:custDataLst>
              </p:nvPr>
            </p:nvSpPr>
            <p:spPr bwMode="auto">
              <a:xfrm flipH="1">
                <a:off x="2286000" y="1981200"/>
                <a:ext cx="4572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med" len="med"/>
                <a:tailEnd type="arrow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4" name="Line 11"/>
              <p:cNvSpPr>
                <a:spLocks noChangeShapeType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3352800" y="2438400"/>
                <a:ext cx="0" cy="457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med" len="med"/>
                <a:tailEnd type="arrow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5" name="TextBox 164"/>
              <p:cNvSpPr txBox="1"/>
              <p:nvPr>
                <p:custDataLst>
                  <p:tags r:id="rId12"/>
                </p:custDataLst>
              </p:nvPr>
            </p:nvSpPr>
            <p:spPr bwMode="auto">
              <a:xfrm>
                <a:off x="2895600" y="435473"/>
                <a:ext cx="304800" cy="665761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90000" tIns="46800" rIns="90000" bIns="46800" rtlCol="0">
                <a:spAutoFit/>
              </a:bodyPr>
              <a:lstStyle/>
              <a:p>
                <a:pPr algn="ctr">
                  <a:lnSpc>
                    <a:spcPct val="116000"/>
                  </a:lnSpc>
                  <a:tabLst>
                    <a:tab pos="723900" algn="l"/>
                    <a:tab pos="1447800" algn="l"/>
                    <a:tab pos="2171700" algn="l"/>
                  </a:tabLst>
                </a:pPr>
                <a:r>
                  <a:rPr lang="en-US" sz="3200" dirty="0">
                    <a:latin typeface="Calibri" pitchFamily="34" charset="0"/>
                  </a:rPr>
                  <a:t>A</a:t>
                </a:r>
              </a:p>
            </p:txBody>
          </p:sp>
          <p:sp>
            <p:nvSpPr>
              <p:cNvPr id="166" name="TextBox 165"/>
              <p:cNvSpPr txBox="1"/>
              <p:nvPr>
                <p:custDataLst>
                  <p:tags r:id="rId13"/>
                </p:custDataLst>
              </p:nvPr>
            </p:nvSpPr>
            <p:spPr bwMode="auto">
              <a:xfrm>
                <a:off x="3581400" y="457201"/>
                <a:ext cx="304800" cy="665761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90000" tIns="46800" rIns="90000" bIns="46800" rtlCol="0">
                <a:spAutoFit/>
              </a:bodyPr>
              <a:lstStyle/>
              <a:p>
                <a:pPr algn="ctr">
                  <a:lnSpc>
                    <a:spcPct val="116000"/>
                  </a:lnSpc>
                  <a:tabLst>
                    <a:tab pos="723900" algn="l"/>
                    <a:tab pos="1447800" algn="l"/>
                    <a:tab pos="2171700" algn="l"/>
                  </a:tabLst>
                </a:pPr>
                <a:r>
                  <a:rPr lang="en-US" sz="3200" dirty="0">
                    <a:latin typeface="Calibri" pitchFamily="34" charset="0"/>
                  </a:rPr>
                  <a:t>B</a:t>
                </a:r>
              </a:p>
            </p:txBody>
          </p:sp>
          <p:sp>
            <p:nvSpPr>
              <p:cNvPr id="167" name="TextBox 166"/>
              <p:cNvSpPr txBox="1"/>
              <p:nvPr>
                <p:custDataLst>
                  <p:tags r:id="rId14"/>
                </p:custDataLst>
              </p:nvPr>
            </p:nvSpPr>
            <p:spPr bwMode="auto">
              <a:xfrm>
                <a:off x="1600200" y="1620240"/>
                <a:ext cx="914400" cy="665761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0" tIns="0" rIns="0" bIns="0" rtlCol="0">
                <a:noAutofit/>
              </a:bodyPr>
              <a:lstStyle/>
              <a:p>
                <a:pPr algn="ctr">
                  <a:lnSpc>
                    <a:spcPct val="116000"/>
                  </a:lnSpc>
                  <a:tabLst>
                    <a:tab pos="723900" algn="l"/>
                    <a:tab pos="1447800" algn="l"/>
                    <a:tab pos="2171700" algn="l"/>
                  </a:tabLst>
                </a:pPr>
                <a:r>
                  <a:rPr lang="en-US" sz="3200" dirty="0" err="1">
                    <a:latin typeface="Calibri" pitchFamily="34" charset="0"/>
                  </a:rPr>
                  <a:t>C</a:t>
                </a:r>
                <a:r>
                  <a:rPr lang="en-US" sz="3200" baseline="-25000" dirty="0" err="1">
                    <a:latin typeface="Calibri" pitchFamily="34" charset="0"/>
                  </a:rPr>
                  <a:t>out</a:t>
                </a:r>
                <a:endParaRPr lang="en-US" sz="3200" baseline="-25000" dirty="0">
                  <a:latin typeface="Calibri" pitchFamily="34" charset="0"/>
                </a:endParaRPr>
              </a:p>
            </p:txBody>
          </p:sp>
        </p:grpSp>
        <p:sp>
          <p:nvSpPr>
            <p:cNvPr id="157" name="TextBox 156"/>
            <p:cNvSpPr txBox="1"/>
            <p:nvPr>
              <p:custDataLst>
                <p:tags r:id="rId4"/>
              </p:custDataLst>
            </p:nvPr>
          </p:nvSpPr>
          <p:spPr bwMode="auto">
            <a:xfrm>
              <a:off x="3325850" y="2784721"/>
              <a:ext cx="249044" cy="63132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square" lIns="90000" tIns="46800" rIns="90000" bIns="46800" rtlCol="0">
              <a:spAutoFit/>
            </a:bodyPr>
            <a:lstStyle/>
            <a:p>
              <a:pPr algn="ctr">
                <a:lnSpc>
                  <a:spcPct val="116000"/>
                </a:lnSpc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US" sz="3200" dirty="0" smtClean="0">
                  <a:latin typeface="Calibri" pitchFamily="34" charset="0"/>
                </a:rPr>
                <a:t>S</a:t>
              </a:r>
              <a:endParaRPr lang="en-US" sz="3200" dirty="0">
                <a:latin typeface="Calibri" pitchFamily="34" charset="0"/>
              </a:endParaRPr>
            </a:p>
          </p:txBody>
        </p:sp>
        <p:sp>
          <p:nvSpPr>
            <p:cNvPr id="158" name="TextBox 157"/>
            <p:cNvSpPr txBox="1"/>
            <p:nvPr>
              <p:custDataLst>
                <p:tags r:id="rId5"/>
              </p:custDataLst>
            </p:nvPr>
          </p:nvSpPr>
          <p:spPr bwMode="auto">
            <a:xfrm>
              <a:off x="4240608" y="1840755"/>
              <a:ext cx="627832" cy="58695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square" lIns="90000" tIns="46800" rIns="90000" bIns="46800" rtlCol="0">
              <a:spAutoFit/>
            </a:bodyPr>
            <a:lstStyle/>
            <a:p>
              <a:r>
                <a:rPr lang="en-US" sz="3200" dirty="0" err="1"/>
                <a:t>C</a:t>
              </a:r>
              <a:r>
                <a:rPr lang="en-US" sz="3200" baseline="-25000" dirty="0" err="1"/>
                <a:t>in</a:t>
              </a:r>
              <a:endParaRPr lang="en-US" sz="3200" baseline="-25000" dirty="0"/>
            </a:p>
          </p:txBody>
        </p:sp>
        <p:sp>
          <p:nvSpPr>
            <p:cNvPr id="159" name="Line 10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 flipH="1">
              <a:off x="3872616" y="2175047"/>
              <a:ext cx="37356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pic>
        <p:nvPicPr>
          <p:cNvPr id="63" name="Picture 6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362200" y="3057211"/>
            <a:ext cx="3829379" cy="22860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13000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25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801376" y="285982"/>
            <a:ext cx="9029700" cy="1325563"/>
          </a:xfrm>
        </p:spPr>
        <p:txBody>
          <a:bodyPr>
            <a:noAutofit/>
          </a:bodyPr>
          <a:lstStyle/>
          <a:p>
            <a:r>
              <a:rPr lang="en-US" dirty="0" smtClean="0"/>
              <a:t>4-bit </a:t>
            </a:r>
            <a:r>
              <a:rPr lang="en-US" dirty="0" smtClean="0"/>
              <a:t>Adder  (Assignment)</a:t>
            </a:r>
            <a:endParaRPr lang="en-US" dirty="0"/>
          </a:p>
        </p:txBody>
      </p:sp>
      <p:sp>
        <p:nvSpPr>
          <p:cNvPr id="15" name="Rectangle 4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486400" y="1758434"/>
            <a:ext cx="5638800" cy="5667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noAutofit/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</a:pPr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/>
              </a:rPr>
              <a:t>4-Bit Full Adder</a:t>
            </a:r>
          </a:p>
          <a:p>
            <a:pPr marL="342900" indent="-342900">
              <a:spcBef>
                <a:spcPct val="20000"/>
              </a:spcBef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</a:pPr>
            <a:r>
              <a:rPr lang="en-US" sz="2800" dirty="0">
                <a:latin typeface="Calibri"/>
              </a:rPr>
              <a:t>Adds two 4-bit numbers and carry in</a:t>
            </a:r>
          </a:p>
          <a:p>
            <a:pPr marL="342900" indent="-342900">
              <a:spcBef>
                <a:spcPct val="20000"/>
              </a:spcBef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</a:pPr>
            <a:r>
              <a:rPr lang="en-US" sz="2800" dirty="0">
                <a:latin typeface="Calibri"/>
              </a:rPr>
              <a:t>Computes 4-bit result and carry out</a:t>
            </a:r>
          </a:p>
          <a:p>
            <a:pPr marL="342900" indent="-342900">
              <a:spcBef>
                <a:spcPct val="20000"/>
              </a:spcBef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</a:pPr>
            <a:r>
              <a:rPr lang="en-US" sz="2800" dirty="0">
                <a:latin typeface="Calibri"/>
              </a:rPr>
              <a:t>Can be cascaded</a:t>
            </a:r>
          </a:p>
        </p:txBody>
      </p:sp>
      <p:sp>
        <p:nvSpPr>
          <p:cNvPr id="36" name="TextBox 35"/>
          <p:cNvSpPr txBox="1"/>
          <p:nvPr>
            <p:custDataLst>
              <p:tags r:id="rId3"/>
            </p:custDataLst>
          </p:nvPr>
        </p:nvSpPr>
        <p:spPr bwMode="auto">
          <a:xfrm>
            <a:off x="1257716" y="3074864"/>
            <a:ext cx="914400" cy="6657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 rtlCol="0">
            <a:noAutofit/>
          </a:bodyPr>
          <a:lstStyle/>
          <a:p>
            <a:pPr algn="ctr" eaLnBrk="1" hangingPunct="1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3200" dirty="0" err="1" smtClean="0">
                <a:latin typeface="Calibri" pitchFamily="34" charset="0"/>
              </a:rPr>
              <a:t>C</a:t>
            </a:r>
            <a:r>
              <a:rPr lang="en-US" sz="3200" baseline="-25000" dirty="0" err="1" smtClean="0">
                <a:latin typeface="Calibri" pitchFamily="34" charset="0"/>
              </a:rPr>
              <a:t>out</a:t>
            </a:r>
            <a:endParaRPr lang="en-US" sz="3200" baseline="-25000" dirty="0" smtClean="0">
              <a:latin typeface="Calibri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108477" y="1802045"/>
            <a:ext cx="2895600" cy="2993528"/>
            <a:chOff x="762000" y="435472"/>
            <a:chExt cx="2895600" cy="2993528"/>
          </a:xfrm>
        </p:grpSpPr>
        <p:sp>
          <p:nvSpPr>
            <p:cNvPr id="25" name="Rectangle 3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104900" y="1482233"/>
              <a:ext cx="1447800" cy="891819"/>
            </a:xfrm>
            <a:prstGeom prst="rect">
              <a:avLst/>
            </a:prstGeom>
            <a:noFill/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27" name="Line 6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1524000" y="1066800"/>
              <a:ext cx="0" cy="3810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med" len="med"/>
              <a:tailEnd type="arrow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9" name="Line 7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2209800" y="1066800"/>
              <a:ext cx="0" cy="3810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med" len="med"/>
              <a:tailEnd type="arrow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0" name="Line 10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 flipH="1">
              <a:off x="762000" y="1981200"/>
              <a:ext cx="4572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med" len="med"/>
              <a:tailEnd type="arrow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1" name="Line 11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1828800" y="2438400"/>
              <a:ext cx="0" cy="4572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med" len="med"/>
              <a:tailEnd type="arrow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32" name="TextBox 31"/>
            <p:cNvSpPr txBox="1"/>
            <p:nvPr>
              <p:custDataLst>
                <p:tags r:id="rId9"/>
              </p:custDataLst>
            </p:nvPr>
          </p:nvSpPr>
          <p:spPr bwMode="auto">
            <a:xfrm>
              <a:off x="1066800" y="435472"/>
              <a:ext cx="990600" cy="66576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square" lIns="90000" tIns="46800" rIns="90000" bIns="46800" rtlCol="0">
              <a:spAutoFit/>
            </a:bodyPr>
            <a:lstStyle/>
            <a:p>
              <a:pPr algn="ctr" eaLnBrk="1" hangingPunct="1">
                <a:lnSpc>
                  <a:spcPct val="116000"/>
                </a:lnSpc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US" sz="3200" dirty="0" smtClean="0">
                  <a:latin typeface="Calibri" pitchFamily="34" charset="0"/>
                </a:rPr>
                <a:t>A[4]</a:t>
              </a:r>
            </a:p>
          </p:txBody>
        </p:sp>
        <p:sp>
          <p:nvSpPr>
            <p:cNvPr id="33" name="TextBox 32"/>
            <p:cNvSpPr txBox="1"/>
            <p:nvPr>
              <p:custDataLst>
                <p:tags r:id="rId10"/>
              </p:custDataLst>
            </p:nvPr>
          </p:nvSpPr>
          <p:spPr bwMode="auto">
            <a:xfrm>
              <a:off x="1676400" y="457200"/>
              <a:ext cx="1435913" cy="66576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square" lIns="90000" tIns="46800" rIns="90000" bIns="46800" rtlCol="0">
              <a:spAutoFit/>
            </a:bodyPr>
            <a:lstStyle/>
            <a:p>
              <a:pPr algn="ctr" eaLnBrk="1" hangingPunct="1">
                <a:lnSpc>
                  <a:spcPct val="116000"/>
                </a:lnSpc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US" sz="3200" dirty="0" smtClean="0">
                  <a:latin typeface="Calibri" pitchFamily="34" charset="0"/>
                </a:rPr>
                <a:t>B[4]</a:t>
              </a:r>
            </a:p>
          </p:txBody>
        </p:sp>
        <p:sp>
          <p:nvSpPr>
            <p:cNvPr id="34" name="TextBox 33"/>
            <p:cNvSpPr txBox="1"/>
            <p:nvPr>
              <p:custDataLst>
                <p:tags r:id="rId11"/>
              </p:custDataLst>
            </p:nvPr>
          </p:nvSpPr>
          <p:spPr bwMode="auto">
            <a:xfrm>
              <a:off x="1219200" y="2797672"/>
              <a:ext cx="1447800" cy="63132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square" lIns="90000" tIns="46800" rIns="90000" bIns="46800" rtlCol="0">
              <a:spAutoFit/>
            </a:bodyPr>
            <a:lstStyle/>
            <a:p>
              <a:pPr algn="ctr" eaLnBrk="1" hangingPunct="1">
                <a:lnSpc>
                  <a:spcPct val="116000"/>
                </a:lnSpc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US" sz="3200" dirty="0">
                  <a:latin typeface="Calibri" pitchFamily="34" charset="0"/>
                </a:rPr>
                <a:t>S</a:t>
              </a:r>
              <a:r>
                <a:rPr lang="en-US" sz="3200" dirty="0" smtClean="0">
                  <a:latin typeface="Calibri" pitchFamily="34" charset="0"/>
                </a:rPr>
                <a:t>[4]</a:t>
              </a:r>
            </a:p>
          </p:txBody>
        </p:sp>
        <p:sp>
          <p:nvSpPr>
            <p:cNvPr id="35" name="Line 10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 flipH="1">
              <a:off x="2488640" y="1981200"/>
              <a:ext cx="4572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med" len="med"/>
              <a:tailEnd type="arrow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" name="TextBox 36"/>
            <p:cNvSpPr txBox="1"/>
            <p:nvPr>
              <p:custDataLst>
                <p:tags r:id="rId13"/>
              </p:custDataLst>
            </p:nvPr>
          </p:nvSpPr>
          <p:spPr bwMode="auto">
            <a:xfrm>
              <a:off x="2743200" y="1600200"/>
              <a:ext cx="914400" cy="66576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 rtlCol="0">
              <a:noAutofit/>
            </a:bodyPr>
            <a:lstStyle/>
            <a:p>
              <a:pPr algn="ctr" eaLnBrk="1" hangingPunct="1">
                <a:lnSpc>
                  <a:spcPct val="116000"/>
                </a:lnSpc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US" sz="3200" dirty="0" err="1" smtClean="0">
                  <a:latin typeface="Calibri" pitchFamily="34" charset="0"/>
                </a:rPr>
                <a:t>C</a:t>
              </a:r>
              <a:r>
                <a:rPr lang="en-US" sz="3200" baseline="-25000" dirty="0" err="1" smtClean="0">
                  <a:latin typeface="Calibri" pitchFamily="34" charset="0"/>
                </a:rPr>
                <a:t>in</a:t>
              </a:r>
              <a:endParaRPr lang="en-US" sz="3200" baseline="-25000" dirty="0" smtClean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809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72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17374" y="105698"/>
            <a:ext cx="9029700" cy="900968"/>
          </a:xfrm>
        </p:spPr>
        <p:txBody>
          <a:bodyPr/>
          <a:lstStyle/>
          <a:p>
            <a:r>
              <a:rPr lang="en-US" dirty="0" smtClean="0"/>
              <a:t>  4-bit Adder </a:t>
            </a:r>
            <a:r>
              <a:rPr lang="en-US" dirty="0"/>
              <a:t>(Assignment)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374" y="1189229"/>
            <a:ext cx="8956286" cy="2298508"/>
          </a:xfrm>
          <a:prstGeom prst="rect">
            <a:avLst/>
          </a:prstGeom>
        </p:spPr>
      </p:pic>
      <p:sp>
        <p:nvSpPr>
          <p:cNvPr id="5" name="Rectangle 1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32818" y="3487737"/>
            <a:ext cx="8075613" cy="305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noAutofit/>
          </a:bodyPr>
          <a:lstStyle/>
          <a:p>
            <a:pPr marL="514350" indent="-51435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3200" dirty="0">
                <a:latin typeface="Calibri"/>
              </a:rPr>
              <a:t>Adds two 4-bit numbers, along with </a:t>
            </a:r>
            <a:r>
              <a:rPr lang="en-US" sz="3200" dirty="0" smtClean="0">
                <a:latin typeface="Calibri"/>
              </a:rPr>
              <a:t>carry-in</a:t>
            </a:r>
          </a:p>
          <a:p>
            <a:pPr marL="514350" indent="-51435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3200" dirty="0">
                <a:latin typeface="Calibri"/>
              </a:rPr>
              <a:t>C</a:t>
            </a:r>
            <a:r>
              <a:rPr lang="en-US" sz="3200" dirty="0" smtClean="0">
                <a:latin typeface="Calibri"/>
              </a:rPr>
              <a:t>omputes </a:t>
            </a:r>
            <a:r>
              <a:rPr lang="en-US" sz="3200" dirty="0">
                <a:latin typeface="Calibri"/>
              </a:rPr>
              <a:t>4-bit result and </a:t>
            </a:r>
            <a:r>
              <a:rPr lang="en-US" sz="3200" dirty="0" smtClean="0">
                <a:latin typeface="Calibri"/>
              </a:rPr>
              <a:t>carry out</a:t>
            </a:r>
          </a:p>
          <a:p>
            <a:pPr marL="514350" indent="-51435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</a:pPr>
            <a:endParaRPr lang="en-US" sz="3200" dirty="0">
              <a:latin typeface="Calibri"/>
            </a:endParaRPr>
          </a:p>
          <a:p>
            <a:pPr marL="514350" indent="-51435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3200" dirty="0" smtClean="0"/>
              <a:t>Carry-out </a:t>
            </a:r>
            <a:r>
              <a:rPr lang="en-US" sz="3200" dirty="0"/>
              <a:t>= overflow indicates result does not fit in 4 bits</a:t>
            </a:r>
          </a:p>
          <a:p>
            <a:pPr marL="514350" indent="-51435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</a:pPr>
            <a:endParaRPr lang="en-US" sz="3200" dirty="0" smtClean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8551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57400" y="51240"/>
            <a:ext cx="9029700" cy="74089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Binary Subtraction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77699" name="Rectangle 3"/>
              <p:cNvSpPr>
                <a:spLocks noGrp="1" noChangeArrowheads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1987683" y="881390"/>
                <a:ext cx="8686800" cy="5638800"/>
              </a:xfrm>
            </p:spPr>
            <p:txBody>
              <a:bodyPr>
                <a:noAutofit/>
              </a:bodyPr>
              <a:lstStyle/>
              <a:p>
                <a:r>
                  <a:rPr lang="en-US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Two’s Complement Subtraction</a:t>
                </a:r>
              </a:p>
              <a:p>
                <a:pPr lvl="1"/>
                <a:r>
                  <a:rPr lang="en-US" dirty="0"/>
                  <a:t>Subtraction is simply addition, </a:t>
                </a:r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    where </a:t>
                </a:r>
                <a:r>
                  <a:rPr lang="en-US" dirty="0"/>
                  <a:t>one of the operands has been </a:t>
                </a:r>
                <a:r>
                  <a:rPr lang="en-US" dirty="0" smtClean="0"/>
                  <a:t>negated</a:t>
                </a:r>
              </a:p>
              <a:p>
                <a:pPr lvl="2"/>
                <a:r>
                  <a:rPr lang="en-US" dirty="0" smtClean="0"/>
                  <a:t>Negation is done by inverting all bits and adding one</a:t>
                </a:r>
                <a:endParaRPr lang="en-US" dirty="0"/>
              </a:p>
              <a:p>
                <a:pPr marL="914400" lvl="2" indent="0">
                  <a:buNone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  A – B = A + (-B) = A +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 + 1)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0776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1987683" y="881390"/>
                <a:ext cx="8686800" cy="5638800"/>
              </a:xfrm>
              <a:blipFill rotWithShape="0">
                <a:blip r:embed="rId5"/>
                <a:stretch>
                  <a:fillRect l="-1263" t="-1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6408" y="3182914"/>
            <a:ext cx="9582858" cy="367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37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91440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Activity#4 How do we build </a:t>
            </a:r>
            <a:r>
              <a:rPr lang="en-US" i="1" dirty="0" smtClean="0"/>
              <a:t>electronic</a:t>
            </a:r>
            <a:r>
              <a:rPr lang="en-US" dirty="0" smtClean="0"/>
              <a:t> switches?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Transistors:</a:t>
            </a:r>
          </a:p>
          <a:p>
            <a:pPr marL="457200" indent="-457200">
              <a:buClr>
                <a:schemeClr val="accent5">
                  <a:lumMod val="60000"/>
                  <a:lumOff val="40000"/>
                </a:schemeClr>
              </a:buClr>
            </a:pPr>
            <a:r>
              <a:rPr lang="en-US" dirty="0"/>
              <a:t>6:10 minutes (watch from </a:t>
            </a:r>
            <a:r>
              <a:rPr lang="en-US" dirty="0" err="1"/>
              <a:t>from</a:t>
            </a:r>
            <a:r>
              <a:rPr lang="en-US" dirty="0"/>
              <a:t> 41s to 7:00)</a:t>
            </a:r>
          </a:p>
          <a:p>
            <a:pPr marL="457200" indent="-457200">
              <a:buClr>
                <a:schemeClr val="accent5">
                  <a:lumMod val="60000"/>
                  <a:lumOff val="40000"/>
                </a:schemeClr>
              </a:buClr>
            </a:pPr>
            <a:r>
              <a:rPr lang="en-US" dirty="0"/>
              <a:t>http://www.youtube.com/watch?v=QO5FgM7MLGg</a:t>
            </a:r>
          </a:p>
          <a:p>
            <a:pPr marL="457200" indent="-457200">
              <a:buClr>
                <a:schemeClr val="accent5">
                  <a:lumMod val="60000"/>
                  <a:lumOff val="40000"/>
                </a:schemeClr>
              </a:buClr>
            </a:pPr>
            <a:endParaRPr lang="en-US" dirty="0"/>
          </a:p>
          <a:p>
            <a:pPr marL="457200" indent="-457200">
              <a:buClr>
                <a:schemeClr val="accent5">
                  <a:lumMod val="60000"/>
                  <a:lumOff val="40000"/>
                </a:schemeClr>
              </a:buClr>
            </a:pPr>
            <a:r>
              <a:rPr lang="en-US" dirty="0"/>
              <a:t>Fill our Transistor Worksheet with info from Video </a:t>
            </a:r>
          </a:p>
        </p:txBody>
      </p:sp>
    </p:spTree>
    <p:extLst>
      <p:ext uri="{BB962C8B-B14F-4D97-AF65-F5344CB8AC3E}">
        <p14:creationId xmlns:p14="http://schemas.microsoft.com/office/powerpoint/2010/main" val="59110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62" name="Rectangle 2"/>
          <p:cNvSpPr>
            <a:spLocks noChangeArrowheads="1"/>
          </p:cNvSpPr>
          <p:nvPr/>
        </p:nvSpPr>
        <p:spPr bwMode="auto">
          <a:xfrm>
            <a:off x="1752601" y="1012826"/>
            <a:ext cx="4454525" cy="554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800" dirty="0">
                <a:latin typeface="Helvetica" charset="0"/>
              </a:rPr>
              <a:t>NMOS Transistor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endParaRPr lang="en-US" sz="2800" dirty="0">
              <a:latin typeface="Helvetic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endParaRPr lang="en-US" sz="2800" dirty="0">
              <a:latin typeface="Helvetic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endParaRPr lang="en-US" sz="2800" dirty="0">
              <a:latin typeface="Helvetic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endParaRPr lang="en-US" sz="2800" dirty="0">
              <a:latin typeface="Helvetic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endParaRPr lang="en-US" sz="2800" dirty="0">
              <a:latin typeface="Helvetic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endParaRPr lang="en-US" sz="2800" dirty="0">
              <a:latin typeface="Helvetic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800" dirty="0">
                <a:latin typeface="Helvetica" charset="0"/>
              </a:rPr>
              <a:t>Connect source to drain when gate = 1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800" dirty="0">
                <a:latin typeface="Helvetica" charset="0"/>
              </a:rPr>
              <a:t>N-channel</a:t>
            </a:r>
          </a:p>
        </p:txBody>
      </p:sp>
      <p:sp>
        <p:nvSpPr>
          <p:cNvPr id="1218582" name="Text Box 22"/>
          <p:cNvSpPr txBox="1">
            <a:spLocks noChangeArrowheads="1"/>
          </p:cNvSpPr>
          <p:nvPr/>
        </p:nvSpPr>
        <p:spPr bwMode="auto">
          <a:xfrm>
            <a:off x="2590800" y="1366662"/>
            <a:ext cx="449162" cy="413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charset="0"/>
              <a:buNone/>
            </a:pPr>
            <a:r>
              <a:rPr lang="en-US" dirty="0">
                <a:latin typeface="Arial" charset="0"/>
              </a:rPr>
              <a:t>V</a:t>
            </a:r>
            <a:r>
              <a:rPr lang="en-US" baseline="-25000" dirty="0">
                <a:latin typeface="Arial" charset="0"/>
              </a:rPr>
              <a:t>D</a:t>
            </a:r>
          </a:p>
        </p:txBody>
      </p:sp>
      <p:sp>
        <p:nvSpPr>
          <p:cNvPr id="1218583" name="Text Box 23"/>
          <p:cNvSpPr txBox="1">
            <a:spLocks noChangeArrowheads="1"/>
          </p:cNvSpPr>
          <p:nvPr/>
        </p:nvSpPr>
        <p:spPr bwMode="auto">
          <a:xfrm>
            <a:off x="1828800" y="3124201"/>
            <a:ext cx="1050288" cy="413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charset="0"/>
              <a:buNone/>
            </a:pPr>
            <a:r>
              <a:rPr lang="en-US" dirty="0">
                <a:latin typeface="Arial" charset="0"/>
              </a:rPr>
              <a:t>V</a:t>
            </a:r>
            <a:r>
              <a:rPr lang="en-US" baseline="-25000" dirty="0">
                <a:latin typeface="Arial" charset="0"/>
              </a:rPr>
              <a:t>S</a:t>
            </a:r>
            <a:r>
              <a:rPr lang="en-US" dirty="0">
                <a:latin typeface="Arial" charset="0"/>
              </a:rPr>
              <a:t> = 0 V</a:t>
            </a:r>
            <a:endParaRPr lang="en-US" baseline="-25000" dirty="0">
              <a:latin typeface="Arial" charset="0"/>
            </a:endParaRPr>
          </a:p>
        </p:txBody>
      </p:sp>
      <p:sp>
        <p:nvSpPr>
          <p:cNvPr id="1218585" name="Text Box 25"/>
          <p:cNvSpPr txBox="1">
            <a:spLocks noChangeArrowheads="1"/>
          </p:cNvSpPr>
          <p:nvPr/>
        </p:nvSpPr>
        <p:spPr bwMode="auto">
          <a:xfrm>
            <a:off x="1600200" y="2281062"/>
            <a:ext cx="458780" cy="413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charset="0"/>
              <a:buNone/>
            </a:pPr>
            <a:r>
              <a:rPr lang="en-US" dirty="0">
                <a:latin typeface="Arial" charset="0"/>
              </a:rPr>
              <a:t>V</a:t>
            </a:r>
            <a:r>
              <a:rPr lang="en-US" baseline="-25000" dirty="0">
                <a:latin typeface="Arial" charset="0"/>
              </a:rPr>
              <a:t>G</a:t>
            </a:r>
          </a:p>
        </p:txBody>
      </p:sp>
      <p:sp>
        <p:nvSpPr>
          <p:cNvPr id="1218573" name="Line 13"/>
          <p:cNvSpPr>
            <a:spLocks noChangeShapeType="1"/>
          </p:cNvSpPr>
          <p:nvPr/>
        </p:nvSpPr>
        <p:spPr bwMode="auto">
          <a:xfrm>
            <a:off x="1981200" y="2547938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574" name="Line 14"/>
          <p:cNvSpPr>
            <a:spLocks noChangeShapeType="1"/>
          </p:cNvSpPr>
          <p:nvPr/>
        </p:nvSpPr>
        <p:spPr bwMode="auto">
          <a:xfrm>
            <a:off x="3048000" y="1633538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575" name="Line 15"/>
          <p:cNvSpPr>
            <a:spLocks noChangeShapeType="1"/>
          </p:cNvSpPr>
          <p:nvPr/>
        </p:nvSpPr>
        <p:spPr bwMode="auto">
          <a:xfrm>
            <a:off x="3048000" y="3005138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576" name="Line 16"/>
          <p:cNvSpPr>
            <a:spLocks noChangeShapeType="1"/>
          </p:cNvSpPr>
          <p:nvPr/>
        </p:nvSpPr>
        <p:spPr bwMode="auto">
          <a:xfrm>
            <a:off x="2743200" y="2090738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577" name="Line 17"/>
          <p:cNvSpPr>
            <a:spLocks noChangeShapeType="1"/>
          </p:cNvSpPr>
          <p:nvPr/>
        </p:nvSpPr>
        <p:spPr bwMode="auto">
          <a:xfrm>
            <a:off x="2743200" y="3005138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578" name="Line 18"/>
          <p:cNvSpPr>
            <a:spLocks noChangeShapeType="1"/>
          </p:cNvSpPr>
          <p:nvPr/>
        </p:nvSpPr>
        <p:spPr bwMode="auto">
          <a:xfrm>
            <a:off x="2743200" y="2090738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579" name="Line 19"/>
          <p:cNvSpPr>
            <a:spLocks noChangeShapeType="1"/>
          </p:cNvSpPr>
          <p:nvPr/>
        </p:nvSpPr>
        <p:spPr bwMode="auto">
          <a:xfrm>
            <a:off x="2590800" y="2090738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743201" y="3462338"/>
            <a:ext cx="650875" cy="195262"/>
            <a:chOff x="6996113" y="3538538"/>
            <a:chExt cx="650875" cy="195262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996113" y="3538538"/>
              <a:ext cx="650875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7239000" y="37338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7148513" y="365760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914827" y="1587656"/>
            <a:ext cx="650875" cy="2069944"/>
            <a:chOff x="7882041" y="1663856"/>
            <a:chExt cx="650875" cy="2069944"/>
          </a:xfrm>
        </p:grpSpPr>
        <p:sp>
          <p:nvSpPr>
            <p:cNvPr id="33" name="Line 14"/>
            <p:cNvSpPr>
              <a:spLocks noChangeShapeType="1"/>
            </p:cNvSpPr>
            <p:nvPr/>
          </p:nvSpPr>
          <p:spPr bwMode="auto">
            <a:xfrm>
              <a:off x="8206100" y="1663856"/>
              <a:ext cx="0" cy="457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15"/>
            <p:cNvSpPr>
              <a:spLocks noChangeShapeType="1"/>
            </p:cNvSpPr>
            <p:nvPr/>
          </p:nvSpPr>
          <p:spPr bwMode="auto">
            <a:xfrm>
              <a:off x="8206100" y="3048000"/>
              <a:ext cx="0" cy="457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16"/>
            <p:cNvSpPr>
              <a:spLocks noChangeShapeType="1"/>
            </p:cNvSpPr>
            <p:nvPr/>
          </p:nvSpPr>
          <p:spPr bwMode="auto">
            <a:xfrm>
              <a:off x="8206100" y="2149475"/>
              <a:ext cx="0" cy="914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7882041" y="3538538"/>
              <a:ext cx="650875" cy="195262"/>
              <a:chOff x="6996113" y="3538538"/>
              <a:chExt cx="650875" cy="195262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>
                <a:off x="6996113" y="3538538"/>
                <a:ext cx="650875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7239000" y="3733800"/>
                <a:ext cx="152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7148513" y="3657600"/>
                <a:ext cx="3048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9"/>
          <p:cNvGrpSpPr/>
          <p:nvPr/>
        </p:nvGrpSpPr>
        <p:grpSpPr>
          <a:xfrm>
            <a:off x="5257801" y="1587656"/>
            <a:ext cx="650875" cy="2069944"/>
            <a:chOff x="8528283" y="1663856"/>
            <a:chExt cx="650875" cy="2069944"/>
          </a:xfrm>
        </p:grpSpPr>
        <p:sp>
          <p:nvSpPr>
            <p:cNvPr id="41" name="Line 14"/>
            <p:cNvSpPr>
              <a:spLocks noChangeShapeType="1"/>
            </p:cNvSpPr>
            <p:nvPr/>
          </p:nvSpPr>
          <p:spPr bwMode="auto">
            <a:xfrm>
              <a:off x="8852342" y="1663856"/>
              <a:ext cx="0" cy="457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5"/>
            <p:cNvSpPr>
              <a:spLocks noChangeShapeType="1"/>
            </p:cNvSpPr>
            <p:nvPr/>
          </p:nvSpPr>
          <p:spPr bwMode="auto">
            <a:xfrm>
              <a:off x="8852342" y="3048000"/>
              <a:ext cx="0" cy="457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6"/>
            <p:cNvSpPr>
              <a:spLocks noChangeShapeType="1"/>
            </p:cNvSpPr>
            <p:nvPr/>
          </p:nvSpPr>
          <p:spPr bwMode="auto">
            <a:xfrm>
              <a:off x="8680682" y="2121057"/>
              <a:ext cx="171659" cy="9428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8528283" y="3538538"/>
              <a:ext cx="650875" cy="195262"/>
              <a:chOff x="6996113" y="3538538"/>
              <a:chExt cx="650875" cy="195262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6996113" y="3538538"/>
                <a:ext cx="650875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7239000" y="3733800"/>
                <a:ext cx="152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7148513" y="3657600"/>
                <a:ext cx="3048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5" name="Text Box 24"/>
          <p:cNvSpPr txBox="1">
            <a:spLocks noChangeArrowheads="1"/>
          </p:cNvSpPr>
          <p:nvPr/>
        </p:nvSpPr>
        <p:spPr bwMode="auto">
          <a:xfrm>
            <a:off x="3276601" y="2337506"/>
            <a:ext cx="957313" cy="413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charset="0"/>
              <a:buNone/>
            </a:pPr>
            <a:r>
              <a:rPr lang="en-US" dirty="0">
                <a:latin typeface="Arial" charset="0"/>
              </a:rPr>
              <a:t>V</a:t>
            </a:r>
            <a:r>
              <a:rPr lang="en-US" baseline="-25000" dirty="0">
                <a:latin typeface="Arial" charset="0"/>
              </a:rPr>
              <a:t>G </a:t>
            </a:r>
            <a:r>
              <a:rPr lang="en-US" dirty="0">
                <a:latin typeface="Arial" charset="0"/>
              </a:rPr>
              <a:t>= V</a:t>
            </a:r>
            <a:r>
              <a:rPr lang="en-US" baseline="-25000" dirty="0">
                <a:latin typeface="Arial" charset="0"/>
              </a:rPr>
              <a:t>S</a:t>
            </a:r>
          </a:p>
        </p:txBody>
      </p:sp>
      <p:sp>
        <p:nvSpPr>
          <p:cNvPr id="76" name="Text Box 24"/>
          <p:cNvSpPr txBox="1">
            <a:spLocks noChangeArrowheads="1"/>
          </p:cNvSpPr>
          <p:nvPr/>
        </p:nvSpPr>
        <p:spPr bwMode="auto">
          <a:xfrm>
            <a:off x="4495800" y="2344293"/>
            <a:ext cx="1047082" cy="413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charset="0"/>
              <a:buNone/>
            </a:pPr>
            <a:r>
              <a:rPr lang="en-US" dirty="0">
                <a:latin typeface="Arial" charset="0"/>
              </a:rPr>
              <a:t>V</a:t>
            </a:r>
            <a:r>
              <a:rPr lang="en-US" baseline="-25000" dirty="0">
                <a:latin typeface="Arial" charset="0"/>
              </a:rPr>
              <a:t>G </a:t>
            </a:r>
            <a:r>
              <a:rPr lang="en-US" dirty="0">
                <a:latin typeface="Arial" charset="0"/>
              </a:rPr>
              <a:t>= 0 V</a:t>
            </a:r>
            <a:endParaRPr lang="en-US" baseline="-25000" dirty="0">
              <a:latin typeface="Arial" charset="0"/>
            </a:endParaRPr>
          </a:p>
        </p:txBody>
      </p:sp>
      <p:sp>
        <p:nvSpPr>
          <p:cNvPr id="1218563" name="Rectangle 3"/>
          <p:cNvSpPr>
            <a:spLocks noGrp="1" noChangeArrowheads="1"/>
          </p:cNvSpPr>
          <p:nvPr>
            <p:ph type="title"/>
          </p:nvPr>
        </p:nvSpPr>
        <p:spPr>
          <a:xfrm>
            <a:off x="1921688" y="85882"/>
            <a:ext cx="9029700" cy="802308"/>
          </a:xfrm>
        </p:spPr>
        <p:txBody>
          <a:bodyPr>
            <a:normAutofit/>
          </a:bodyPr>
          <a:lstStyle/>
          <a:p>
            <a:r>
              <a:rPr lang="en-US" dirty="0"/>
              <a:t>N</a:t>
            </a:r>
            <a:r>
              <a:rPr lang="en-US" dirty="0" smtClean="0"/>
              <a:t>MOS </a:t>
            </a:r>
            <a:r>
              <a:rPr lang="en-US" dirty="0"/>
              <a:t>and P</a:t>
            </a:r>
            <a:r>
              <a:rPr lang="en-US" dirty="0" smtClean="0"/>
              <a:t>MOS </a:t>
            </a:r>
            <a:r>
              <a:rPr lang="en-US" dirty="0"/>
              <a:t>Transistors</a:t>
            </a:r>
          </a:p>
        </p:txBody>
      </p:sp>
      <p:sp>
        <p:nvSpPr>
          <p:cNvPr id="12185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662738" y="990600"/>
            <a:ext cx="4386263" cy="5465762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PMOS Transistor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Connect source to drain when gate = 0</a:t>
            </a:r>
          </a:p>
          <a:p>
            <a:r>
              <a:rPr lang="en-US" dirty="0"/>
              <a:t>P-channel</a:t>
            </a:r>
          </a:p>
        </p:txBody>
      </p:sp>
      <p:sp>
        <p:nvSpPr>
          <p:cNvPr id="1218565" name="Line 5"/>
          <p:cNvSpPr>
            <a:spLocks noChangeShapeType="1"/>
          </p:cNvSpPr>
          <p:nvPr/>
        </p:nvSpPr>
        <p:spPr bwMode="auto">
          <a:xfrm>
            <a:off x="6488112" y="26035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566" name="Line 6"/>
          <p:cNvSpPr>
            <a:spLocks noChangeShapeType="1"/>
          </p:cNvSpPr>
          <p:nvPr/>
        </p:nvSpPr>
        <p:spPr bwMode="auto">
          <a:xfrm>
            <a:off x="7783512" y="16891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567" name="Line 7"/>
          <p:cNvSpPr>
            <a:spLocks noChangeShapeType="1"/>
          </p:cNvSpPr>
          <p:nvPr/>
        </p:nvSpPr>
        <p:spPr bwMode="auto">
          <a:xfrm>
            <a:off x="7783512" y="30607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568" name="Line 8"/>
          <p:cNvSpPr>
            <a:spLocks noChangeShapeType="1"/>
          </p:cNvSpPr>
          <p:nvPr/>
        </p:nvSpPr>
        <p:spPr bwMode="auto">
          <a:xfrm>
            <a:off x="7478712" y="2146300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569" name="Line 9"/>
          <p:cNvSpPr>
            <a:spLocks noChangeShapeType="1"/>
          </p:cNvSpPr>
          <p:nvPr/>
        </p:nvSpPr>
        <p:spPr bwMode="auto">
          <a:xfrm>
            <a:off x="7478712" y="30607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570" name="Line 10"/>
          <p:cNvSpPr>
            <a:spLocks noChangeShapeType="1"/>
          </p:cNvSpPr>
          <p:nvPr/>
        </p:nvSpPr>
        <p:spPr bwMode="auto">
          <a:xfrm>
            <a:off x="7478712" y="21463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571" name="Line 11"/>
          <p:cNvSpPr>
            <a:spLocks noChangeShapeType="1"/>
          </p:cNvSpPr>
          <p:nvPr/>
        </p:nvSpPr>
        <p:spPr bwMode="auto">
          <a:xfrm>
            <a:off x="7326312" y="2146300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572" name="Oval 12"/>
          <p:cNvSpPr>
            <a:spLocks noChangeArrowheads="1"/>
          </p:cNvSpPr>
          <p:nvPr/>
        </p:nvSpPr>
        <p:spPr bwMode="auto">
          <a:xfrm>
            <a:off x="7096125" y="2528888"/>
            <a:ext cx="155575" cy="1555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8580" name="Text Box 20"/>
          <p:cNvSpPr txBox="1">
            <a:spLocks noChangeArrowheads="1"/>
          </p:cNvSpPr>
          <p:nvPr/>
        </p:nvSpPr>
        <p:spPr bwMode="auto">
          <a:xfrm>
            <a:off x="7010401" y="1350963"/>
            <a:ext cx="986167" cy="413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charset="0"/>
              <a:buNone/>
            </a:pPr>
            <a:r>
              <a:rPr lang="en-US" dirty="0">
                <a:latin typeface="Arial" charset="0"/>
              </a:rPr>
              <a:t>V</a:t>
            </a:r>
            <a:r>
              <a:rPr lang="en-US" baseline="-25000" dirty="0">
                <a:latin typeface="Arial" charset="0"/>
              </a:rPr>
              <a:t>S</a:t>
            </a:r>
            <a:r>
              <a:rPr lang="en-US" dirty="0">
                <a:latin typeface="Arial" charset="0"/>
              </a:rPr>
              <a:t>= 0 V</a:t>
            </a:r>
            <a:endParaRPr lang="en-US" baseline="-25000" dirty="0">
              <a:latin typeface="Arial" charset="0"/>
            </a:endParaRPr>
          </a:p>
        </p:txBody>
      </p:sp>
      <p:sp>
        <p:nvSpPr>
          <p:cNvPr id="1218581" name="Text Box 21"/>
          <p:cNvSpPr txBox="1">
            <a:spLocks noChangeArrowheads="1"/>
          </p:cNvSpPr>
          <p:nvPr/>
        </p:nvSpPr>
        <p:spPr bwMode="auto">
          <a:xfrm>
            <a:off x="6878118" y="3179763"/>
            <a:ext cx="513282" cy="413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charset="0"/>
              <a:buNone/>
            </a:pPr>
            <a:r>
              <a:rPr lang="en-US" dirty="0">
                <a:latin typeface="Arial" charset="0"/>
              </a:rPr>
              <a:t>V</a:t>
            </a:r>
            <a:r>
              <a:rPr lang="en-US" baseline="-25000" dirty="0">
                <a:latin typeface="Arial" charset="0"/>
              </a:rPr>
              <a:t>D</a:t>
            </a:r>
            <a:r>
              <a:rPr lang="en-US" dirty="0">
                <a:latin typeface="Arial" charset="0"/>
              </a:rPr>
              <a:t> </a:t>
            </a:r>
            <a:endParaRPr lang="en-US" baseline="-25000" dirty="0">
              <a:latin typeface="Arial" charset="0"/>
            </a:endParaRPr>
          </a:p>
        </p:txBody>
      </p:sp>
      <p:sp>
        <p:nvSpPr>
          <p:cNvPr id="1218584" name="Text Box 24"/>
          <p:cNvSpPr txBox="1">
            <a:spLocks noChangeArrowheads="1"/>
          </p:cNvSpPr>
          <p:nvPr/>
        </p:nvSpPr>
        <p:spPr bwMode="auto">
          <a:xfrm>
            <a:off x="6329362" y="2206626"/>
            <a:ext cx="458780" cy="413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charset="0"/>
              <a:buNone/>
            </a:pPr>
            <a:r>
              <a:rPr lang="en-US" dirty="0">
                <a:latin typeface="Arial" charset="0"/>
              </a:rPr>
              <a:t>V</a:t>
            </a:r>
            <a:r>
              <a:rPr lang="en-US" baseline="-25000" dirty="0">
                <a:latin typeface="Arial" charset="0"/>
              </a:rPr>
              <a:t>G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10047496" y="1659093"/>
            <a:ext cx="0" cy="1841344"/>
            <a:chOff x="8206100" y="1663856"/>
            <a:chExt cx="0" cy="1841344"/>
          </a:xfrm>
        </p:grpSpPr>
        <p:sp>
          <p:nvSpPr>
            <p:cNvPr id="57" name="Line 14"/>
            <p:cNvSpPr>
              <a:spLocks noChangeShapeType="1"/>
            </p:cNvSpPr>
            <p:nvPr/>
          </p:nvSpPr>
          <p:spPr bwMode="auto">
            <a:xfrm>
              <a:off x="8206100" y="1663856"/>
              <a:ext cx="0" cy="457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15"/>
            <p:cNvSpPr>
              <a:spLocks noChangeShapeType="1"/>
            </p:cNvSpPr>
            <p:nvPr/>
          </p:nvSpPr>
          <p:spPr bwMode="auto">
            <a:xfrm>
              <a:off x="8206100" y="3048000"/>
              <a:ext cx="0" cy="457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16"/>
            <p:cNvSpPr>
              <a:spLocks noChangeShapeType="1"/>
            </p:cNvSpPr>
            <p:nvPr/>
          </p:nvSpPr>
          <p:spPr bwMode="auto">
            <a:xfrm>
              <a:off x="8206100" y="2149475"/>
              <a:ext cx="0" cy="914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8656635" y="1659093"/>
            <a:ext cx="173036" cy="1841344"/>
            <a:chOff x="8680682" y="1663856"/>
            <a:chExt cx="173036" cy="1841344"/>
          </a:xfrm>
        </p:grpSpPr>
        <p:sp>
          <p:nvSpPr>
            <p:cNvPr id="65" name="Line 14"/>
            <p:cNvSpPr>
              <a:spLocks noChangeShapeType="1"/>
            </p:cNvSpPr>
            <p:nvPr/>
          </p:nvSpPr>
          <p:spPr bwMode="auto">
            <a:xfrm>
              <a:off x="8852342" y="1663856"/>
              <a:ext cx="0" cy="457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15"/>
            <p:cNvSpPr>
              <a:spLocks noChangeShapeType="1"/>
            </p:cNvSpPr>
            <p:nvPr/>
          </p:nvSpPr>
          <p:spPr bwMode="auto">
            <a:xfrm>
              <a:off x="8852342" y="3048000"/>
              <a:ext cx="0" cy="457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16"/>
            <p:cNvSpPr>
              <a:spLocks noChangeShapeType="1"/>
            </p:cNvSpPr>
            <p:nvPr/>
          </p:nvSpPr>
          <p:spPr bwMode="auto">
            <a:xfrm flipH="1">
              <a:off x="8680682" y="2151064"/>
              <a:ext cx="173036" cy="88106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2" name="Text Box 24"/>
          <p:cNvSpPr txBox="1">
            <a:spLocks noChangeArrowheads="1"/>
          </p:cNvSpPr>
          <p:nvPr/>
        </p:nvSpPr>
        <p:spPr bwMode="auto">
          <a:xfrm>
            <a:off x="7859713" y="2328374"/>
            <a:ext cx="957313" cy="413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charset="0"/>
              <a:buNone/>
            </a:pPr>
            <a:r>
              <a:rPr lang="en-US" dirty="0">
                <a:latin typeface="Arial" charset="0"/>
              </a:rPr>
              <a:t>V</a:t>
            </a:r>
            <a:r>
              <a:rPr lang="en-US" baseline="-25000" dirty="0">
                <a:latin typeface="Arial" charset="0"/>
              </a:rPr>
              <a:t>G </a:t>
            </a:r>
            <a:r>
              <a:rPr lang="en-US" dirty="0">
                <a:latin typeface="Arial" charset="0"/>
              </a:rPr>
              <a:t>= V</a:t>
            </a:r>
            <a:r>
              <a:rPr lang="en-US" baseline="-25000" dirty="0">
                <a:latin typeface="Arial" charset="0"/>
              </a:rPr>
              <a:t>S</a:t>
            </a:r>
          </a:p>
        </p:txBody>
      </p:sp>
      <p:sp>
        <p:nvSpPr>
          <p:cNvPr id="74" name="Text Box 24"/>
          <p:cNvSpPr txBox="1">
            <a:spLocks noChangeArrowheads="1"/>
          </p:cNvSpPr>
          <p:nvPr/>
        </p:nvSpPr>
        <p:spPr bwMode="auto">
          <a:xfrm>
            <a:off x="9131818" y="2399855"/>
            <a:ext cx="1047082" cy="413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charset="0"/>
              <a:buNone/>
            </a:pPr>
            <a:r>
              <a:rPr lang="en-US" dirty="0">
                <a:latin typeface="Arial" charset="0"/>
              </a:rPr>
              <a:t>V</a:t>
            </a:r>
            <a:r>
              <a:rPr lang="en-US" baseline="-25000" dirty="0">
                <a:latin typeface="Arial" charset="0"/>
              </a:rPr>
              <a:t>G </a:t>
            </a:r>
            <a:r>
              <a:rPr lang="en-US" dirty="0">
                <a:latin typeface="Arial" charset="0"/>
              </a:rPr>
              <a:t>= 0 V</a:t>
            </a:r>
            <a:endParaRPr lang="en-US" baseline="-25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71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62" name="Rectangle 2"/>
          <p:cNvSpPr>
            <a:spLocks noChangeArrowheads="1"/>
          </p:cNvSpPr>
          <p:nvPr/>
        </p:nvSpPr>
        <p:spPr bwMode="auto">
          <a:xfrm>
            <a:off x="1752601" y="1012826"/>
            <a:ext cx="4454525" cy="554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800" dirty="0">
                <a:latin typeface="Helvetica" charset="0"/>
              </a:rPr>
              <a:t>NMOS Transistor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endParaRPr lang="en-US" sz="2800" dirty="0">
              <a:latin typeface="Helvetic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endParaRPr lang="en-US" sz="2800" dirty="0">
              <a:latin typeface="Helvetic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endParaRPr lang="en-US" sz="2800" dirty="0">
              <a:latin typeface="Helvetic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endParaRPr lang="en-US" sz="2800" dirty="0">
              <a:latin typeface="Helvetic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endParaRPr lang="en-US" sz="2800" dirty="0">
              <a:latin typeface="Helvetic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endParaRPr lang="en-US" sz="2800" dirty="0">
              <a:latin typeface="Helvetic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800" dirty="0">
                <a:latin typeface="Helvetica" charset="0"/>
              </a:rPr>
              <a:t>Connect source to drain when gate = 1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800" dirty="0">
                <a:latin typeface="Helvetica" charset="0"/>
              </a:rPr>
              <a:t>N-channel</a:t>
            </a:r>
          </a:p>
        </p:txBody>
      </p:sp>
      <p:sp>
        <p:nvSpPr>
          <p:cNvPr id="1218582" name="Text Box 22"/>
          <p:cNvSpPr txBox="1">
            <a:spLocks noChangeArrowheads="1"/>
          </p:cNvSpPr>
          <p:nvPr/>
        </p:nvSpPr>
        <p:spPr bwMode="auto">
          <a:xfrm>
            <a:off x="2590800" y="1366662"/>
            <a:ext cx="449162" cy="413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charset="0"/>
              <a:buNone/>
            </a:pPr>
            <a:r>
              <a:rPr lang="en-US" dirty="0">
                <a:latin typeface="Arial" charset="0"/>
              </a:rPr>
              <a:t>V</a:t>
            </a:r>
            <a:r>
              <a:rPr lang="en-US" baseline="-25000" dirty="0">
                <a:latin typeface="Arial" charset="0"/>
              </a:rPr>
              <a:t>D</a:t>
            </a:r>
          </a:p>
        </p:txBody>
      </p:sp>
      <p:sp>
        <p:nvSpPr>
          <p:cNvPr id="1218583" name="Text Box 23"/>
          <p:cNvSpPr txBox="1">
            <a:spLocks noChangeArrowheads="1"/>
          </p:cNvSpPr>
          <p:nvPr/>
        </p:nvSpPr>
        <p:spPr bwMode="auto">
          <a:xfrm>
            <a:off x="1828800" y="3124201"/>
            <a:ext cx="1050288" cy="413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charset="0"/>
              <a:buNone/>
            </a:pPr>
            <a:r>
              <a:rPr lang="en-US" dirty="0">
                <a:latin typeface="Arial" charset="0"/>
              </a:rPr>
              <a:t>V</a:t>
            </a:r>
            <a:r>
              <a:rPr lang="en-US" baseline="-25000" dirty="0">
                <a:latin typeface="Arial" charset="0"/>
              </a:rPr>
              <a:t>S</a:t>
            </a:r>
            <a:r>
              <a:rPr lang="en-US" dirty="0">
                <a:latin typeface="Arial" charset="0"/>
              </a:rPr>
              <a:t> = 0 V</a:t>
            </a:r>
            <a:endParaRPr lang="en-US" baseline="-25000" dirty="0">
              <a:latin typeface="Arial" charset="0"/>
            </a:endParaRPr>
          </a:p>
        </p:txBody>
      </p:sp>
      <p:sp>
        <p:nvSpPr>
          <p:cNvPr id="1218585" name="Text Box 25"/>
          <p:cNvSpPr txBox="1">
            <a:spLocks noChangeArrowheads="1"/>
          </p:cNvSpPr>
          <p:nvPr/>
        </p:nvSpPr>
        <p:spPr bwMode="auto">
          <a:xfrm>
            <a:off x="1600200" y="2281062"/>
            <a:ext cx="458780" cy="413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charset="0"/>
              <a:buNone/>
            </a:pPr>
            <a:r>
              <a:rPr lang="en-US" dirty="0">
                <a:latin typeface="Arial" charset="0"/>
              </a:rPr>
              <a:t>V</a:t>
            </a:r>
            <a:r>
              <a:rPr lang="en-US" baseline="-25000" dirty="0">
                <a:latin typeface="Arial" charset="0"/>
              </a:rPr>
              <a:t>G</a:t>
            </a:r>
          </a:p>
        </p:txBody>
      </p:sp>
      <p:sp>
        <p:nvSpPr>
          <p:cNvPr id="1218573" name="Line 13"/>
          <p:cNvSpPr>
            <a:spLocks noChangeShapeType="1"/>
          </p:cNvSpPr>
          <p:nvPr/>
        </p:nvSpPr>
        <p:spPr bwMode="auto">
          <a:xfrm>
            <a:off x="1981200" y="2547938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574" name="Line 14"/>
          <p:cNvSpPr>
            <a:spLocks noChangeShapeType="1"/>
          </p:cNvSpPr>
          <p:nvPr/>
        </p:nvSpPr>
        <p:spPr bwMode="auto">
          <a:xfrm>
            <a:off x="3048000" y="1633538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575" name="Line 15"/>
          <p:cNvSpPr>
            <a:spLocks noChangeShapeType="1"/>
          </p:cNvSpPr>
          <p:nvPr/>
        </p:nvSpPr>
        <p:spPr bwMode="auto">
          <a:xfrm>
            <a:off x="3048000" y="3005138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576" name="Line 16"/>
          <p:cNvSpPr>
            <a:spLocks noChangeShapeType="1"/>
          </p:cNvSpPr>
          <p:nvPr/>
        </p:nvSpPr>
        <p:spPr bwMode="auto">
          <a:xfrm>
            <a:off x="2743200" y="2090738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577" name="Line 17"/>
          <p:cNvSpPr>
            <a:spLocks noChangeShapeType="1"/>
          </p:cNvSpPr>
          <p:nvPr/>
        </p:nvSpPr>
        <p:spPr bwMode="auto">
          <a:xfrm>
            <a:off x="2743200" y="3005138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578" name="Line 18"/>
          <p:cNvSpPr>
            <a:spLocks noChangeShapeType="1"/>
          </p:cNvSpPr>
          <p:nvPr/>
        </p:nvSpPr>
        <p:spPr bwMode="auto">
          <a:xfrm>
            <a:off x="2743200" y="2090738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579" name="Line 19"/>
          <p:cNvSpPr>
            <a:spLocks noChangeShapeType="1"/>
          </p:cNvSpPr>
          <p:nvPr/>
        </p:nvSpPr>
        <p:spPr bwMode="auto">
          <a:xfrm>
            <a:off x="2590800" y="2090738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743201" y="3462338"/>
            <a:ext cx="650875" cy="195262"/>
            <a:chOff x="6996113" y="3538538"/>
            <a:chExt cx="650875" cy="195262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996113" y="3538538"/>
              <a:ext cx="650875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7239000" y="37338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7148513" y="365760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914827" y="1587656"/>
            <a:ext cx="650875" cy="2069944"/>
            <a:chOff x="7882041" y="1663856"/>
            <a:chExt cx="650875" cy="2069944"/>
          </a:xfrm>
        </p:grpSpPr>
        <p:sp>
          <p:nvSpPr>
            <p:cNvPr id="33" name="Line 14"/>
            <p:cNvSpPr>
              <a:spLocks noChangeShapeType="1"/>
            </p:cNvSpPr>
            <p:nvPr/>
          </p:nvSpPr>
          <p:spPr bwMode="auto">
            <a:xfrm>
              <a:off x="8206100" y="1663856"/>
              <a:ext cx="0" cy="457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15"/>
            <p:cNvSpPr>
              <a:spLocks noChangeShapeType="1"/>
            </p:cNvSpPr>
            <p:nvPr/>
          </p:nvSpPr>
          <p:spPr bwMode="auto">
            <a:xfrm>
              <a:off x="8206100" y="3048000"/>
              <a:ext cx="0" cy="457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16"/>
            <p:cNvSpPr>
              <a:spLocks noChangeShapeType="1"/>
            </p:cNvSpPr>
            <p:nvPr/>
          </p:nvSpPr>
          <p:spPr bwMode="auto">
            <a:xfrm>
              <a:off x="8206100" y="2149475"/>
              <a:ext cx="0" cy="914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7882041" y="3538538"/>
              <a:ext cx="650875" cy="195262"/>
              <a:chOff x="6996113" y="3538538"/>
              <a:chExt cx="650875" cy="195262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>
                <a:off x="6996113" y="3538538"/>
                <a:ext cx="650875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7239000" y="3733800"/>
                <a:ext cx="152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7148513" y="3657600"/>
                <a:ext cx="3048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9"/>
          <p:cNvGrpSpPr/>
          <p:nvPr/>
        </p:nvGrpSpPr>
        <p:grpSpPr>
          <a:xfrm>
            <a:off x="5257801" y="1587656"/>
            <a:ext cx="650875" cy="2069944"/>
            <a:chOff x="8528283" y="1663856"/>
            <a:chExt cx="650875" cy="2069944"/>
          </a:xfrm>
        </p:grpSpPr>
        <p:sp>
          <p:nvSpPr>
            <p:cNvPr id="41" name="Line 14"/>
            <p:cNvSpPr>
              <a:spLocks noChangeShapeType="1"/>
            </p:cNvSpPr>
            <p:nvPr/>
          </p:nvSpPr>
          <p:spPr bwMode="auto">
            <a:xfrm>
              <a:off x="8852342" y="1663856"/>
              <a:ext cx="0" cy="457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5"/>
            <p:cNvSpPr>
              <a:spLocks noChangeShapeType="1"/>
            </p:cNvSpPr>
            <p:nvPr/>
          </p:nvSpPr>
          <p:spPr bwMode="auto">
            <a:xfrm>
              <a:off x="8852342" y="3048000"/>
              <a:ext cx="0" cy="457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6"/>
            <p:cNvSpPr>
              <a:spLocks noChangeShapeType="1"/>
            </p:cNvSpPr>
            <p:nvPr/>
          </p:nvSpPr>
          <p:spPr bwMode="auto">
            <a:xfrm>
              <a:off x="8680682" y="2121057"/>
              <a:ext cx="171659" cy="9428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8528283" y="3538538"/>
              <a:ext cx="650875" cy="195262"/>
              <a:chOff x="6996113" y="3538538"/>
              <a:chExt cx="650875" cy="195262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6996113" y="3538538"/>
                <a:ext cx="650875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7239000" y="3733800"/>
                <a:ext cx="152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7148513" y="3657600"/>
                <a:ext cx="3048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5" name="Text Box 24"/>
          <p:cNvSpPr txBox="1">
            <a:spLocks noChangeArrowheads="1"/>
          </p:cNvSpPr>
          <p:nvPr/>
        </p:nvSpPr>
        <p:spPr bwMode="auto">
          <a:xfrm>
            <a:off x="3276601" y="2337506"/>
            <a:ext cx="829073" cy="413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charset="0"/>
              <a:buNone/>
            </a:pPr>
            <a:r>
              <a:rPr lang="en-US" dirty="0">
                <a:latin typeface="Arial" charset="0"/>
              </a:rPr>
              <a:t>V</a:t>
            </a:r>
            <a:r>
              <a:rPr lang="en-US" baseline="-25000" dirty="0">
                <a:latin typeface="Arial" charset="0"/>
              </a:rPr>
              <a:t>G </a:t>
            </a:r>
            <a:r>
              <a:rPr lang="en-US" dirty="0">
                <a:latin typeface="Arial" charset="0"/>
              </a:rPr>
              <a:t>= 1</a:t>
            </a:r>
            <a:endParaRPr lang="en-US" baseline="-25000" dirty="0">
              <a:latin typeface="Arial" charset="0"/>
            </a:endParaRPr>
          </a:p>
        </p:txBody>
      </p:sp>
      <p:sp>
        <p:nvSpPr>
          <p:cNvPr id="76" name="Text Box 24"/>
          <p:cNvSpPr txBox="1">
            <a:spLocks noChangeArrowheads="1"/>
          </p:cNvSpPr>
          <p:nvPr/>
        </p:nvSpPr>
        <p:spPr bwMode="auto">
          <a:xfrm>
            <a:off x="4495801" y="2344293"/>
            <a:ext cx="829073" cy="413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charset="0"/>
              <a:buNone/>
            </a:pPr>
            <a:r>
              <a:rPr lang="en-US" dirty="0">
                <a:latin typeface="Arial" charset="0"/>
              </a:rPr>
              <a:t>V</a:t>
            </a:r>
            <a:r>
              <a:rPr lang="en-US" baseline="-25000" dirty="0">
                <a:latin typeface="Arial" charset="0"/>
              </a:rPr>
              <a:t>G </a:t>
            </a:r>
            <a:r>
              <a:rPr lang="en-US" dirty="0">
                <a:latin typeface="Arial" charset="0"/>
              </a:rPr>
              <a:t>= 0</a:t>
            </a:r>
            <a:endParaRPr lang="en-US" baseline="-25000" dirty="0">
              <a:latin typeface="Arial" charset="0"/>
            </a:endParaRPr>
          </a:p>
        </p:txBody>
      </p:sp>
      <p:sp>
        <p:nvSpPr>
          <p:cNvPr id="1218563" name="Rectangle 3"/>
          <p:cNvSpPr>
            <a:spLocks noGrp="1" noChangeArrowheads="1"/>
          </p:cNvSpPr>
          <p:nvPr>
            <p:ph type="title"/>
          </p:nvPr>
        </p:nvSpPr>
        <p:spPr>
          <a:xfrm>
            <a:off x="1985149" y="107046"/>
            <a:ext cx="9029700" cy="798121"/>
          </a:xfrm>
        </p:spPr>
        <p:txBody>
          <a:bodyPr>
            <a:normAutofit/>
          </a:bodyPr>
          <a:lstStyle/>
          <a:p>
            <a:r>
              <a:rPr lang="en-US" dirty="0"/>
              <a:t>N</a:t>
            </a:r>
            <a:r>
              <a:rPr lang="en-US" dirty="0" smtClean="0"/>
              <a:t>MOS </a:t>
            </a:r>
            <a:r>
              <a:rPr lang="en-US" dirty="0"/>
              <a:t>and P</a:t>
            </a:r>
            <a:r>
              <a:rPr lang="en-US" dirty="0" smtClean="0"/>
              <a:t>MOS </a:t>
            </a:r>
            <a:r>
              <a:rPr lang="en-US" dirty="0"/>
              <a:t>Transistors</a:t>
            </a:r>
          </a:p>
        </p:txBody>
      </p:sp>
      <p:sp>
        <p:nvSpPr>
          <p:cNvPr id="12185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662738" y="990600"/>
            <a:ext cx="4386263" cy="5465762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PMOS Transistor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Connect source to drain when gate = 0</a:t>
            </a:r>
          </a:p>
          <a:p>
            <a:r>
              <a:rPr lang="en-US" dirty="0"/>
              <a:t>P-channel</a:t>
            </a:r>
          </a:p>
        </p:txBody>
      </p:sp>
      <p:sp>
        <p:nvSpPr>
          <p:cNvPr id="1218565" name="Line 5"/>
          <p:cNvSpPr>
            <a:spLocks noChangeShapeType="1"/>
          </p:cNvSpPr>
          <p:nvPr/>
        </p:nvSpPr>
        <p:spPr bwMode="auto">
          <a:xfrm>
            <a:off x="6488112" y="26035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566" name="Line 6"/>
          <p:cNvSpPr>
            <a:spLocks noChangeShapeType="1"/>
          </p:cNvSpPr>
          <p:nvPr/>
        </p:nvSpPr>
        <p:spPr bwMode="auto">
          <a:xfrm>
            <a:off x="7783512" y="16891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567" name="Line 7"/>
          <p:cNvSpPr>
            <a:spLocks noChangeShapeType="1"/>
          </p:cNvSpPr>
          <p:nvPr/>
        </p:nvSpPr>
        <p:spPr bwMode="auto">
          <a:xfrm>
            <a:off x="7783512" y="30607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568" name="Line 8"/>
          <p:cNvSpPr>
            <a:spLocks noChangeShapeType="1"/>
          </p:cNvSpPr>
          <p:nvPr/>
        </p:nvSpPr>
        <p:spPr bwMode="auto">
          <a:xfrm>
            <a:off x="7478712" y="2146300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569" name="Line 9"/>
          <p:cNvSpPr>
            <a:spLocks noChangeShapeType="1"/>
          </p:cNvSpPr>
          <p:nvPr/>
        </p:nvSpPr>
        <p:spPr bwMode="auto">
          <a:xfrm>
            <a:off x="7478712" y="30607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570" name="Line 10"/>
          <p:cNvSpPr>
            <a:spLocks noChangeShapeType="1"/>
          </p:cNvSpPr>
          <p:nvPr/>
        </p:nvSpPr>
        <p:spPr bwMode="auto">
          <a:xfrm>
            <a:off x="7478712" y="21463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571" name="Line 11"/>
          <p:cNvSpPr>
            <a:spLocks noChangeShapeType="1"/>
          </p:cNvSpPr>
          <p:nvPr/>
        </p:nvSpPr>
        <p:spPr bwMode="auto">
          <a:xfrm>
            <a:off x="7326312" y="2146300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572" name="Oval 12"/>
          <p:cNvSpPr>
            <a:spLocks noChangeArrowheads="1"/>
          </p:cNvSpPr>
          <p:nvPr/>
        </p:nvSpPr>
        <p:spPr bwMode="auto">
          <a:xfrm>
            <a:off x="7096125" y="2528888"/>
            <a:ext cx="155575" cy="1555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8584" name="Text Box 24"/>
          <p:cNvSpPr txBox="1">
            <a:spLocks noChangeArrowheads="1"/>
          </p:cNvSpPr>
          <p:nvPr/>
        </p:nvSpPr>
        <p:spPr bwMode="auto">
          <a:xfrm>
            <a:off x="6329362" y="2206626"/>
            <a:ext cx="458780" cy="413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charset="0"/>
              <a:buNone/>
            </a:pPr>
            <a:r>
              <a:rPr lang="en-US" dirty="0">
                <a:latin typeface="Arial" charset="0"/>
              </a:rPr>
              <a:t>V</a:t>
            </a:r>
            <a:r>
              <a:rPr lang="en-US" baseline="-25000" dirty="0">
                <a:latin typeface="Arial" charset="0"/>
              </a:rPr>
              <a:t>G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10047496" y="1659093"/>
            <a:ext cx="0" cy="1841344"/>
            <a:chOff x="8206100" y="1663856"/>
            <a:chExt cx="0" cy="1841344"/>
          </a:xfrm>
        </p:grpSpPr>
        <p:sp>
          <p:nvSpPr>
            <p:cNvPr id="57" name="Line 14"/>
            <p:cNvSpPr>
              <a:spLocks noChangeShapeType="1"/>
            </p:cNvSpPr>
            <p:nvPr/>
          </p:nvSpPr>
          <p:spPr bwMode="auto">
            <a:xfrm>
              <a:off x="8206100" y="1663856"/>
              <a:ext cx="0" cy="457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15"/>
            <p:cNvSpPr>
              <a:spLocks noChangeShapeType="1"/>
            </p:cNvSpPr>
            <p:nvPr/>
          </p:nvSpPr>
          <p:spPr bwMode="auto">
            <a:xfrm>
              <a:off x="8206100" y="3048000"/>
              <a:ext cx="0" cy="457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16"/>
            <p:cNvSpPr>
              <a:spLocks noChangeShapeType="1"/>
            </p:cNvSpPr>
            <p:nvPr/>
          </p:nvSpPr>
          <p:spPr bwMode="auto">
            <a:xfrm>
              <a:off x="8206100" y="2149475"/>
              <a:ext cx="0" cy="914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8656635" y="1659093"/>
            <a:ext cx="173036" cy="1841344"/>
            <a:chOff x="8680682" y="1663856"/>
            <a:chExt cx="173036" cy="1841344"/>
          </a:xfrm>
        </p:grpSpPr>
        <p:sp>
          <p:nvSpPr>
            <p:cNvPr id="65" name="Line 14"/>
            <p:cNvSpPr>
              <a:spLocks noChangeShapeType="1"/>
            </p:cNvSpPr>
            <p:nvPr/>
          </p:nvSpPr>
          <p:spPr bwMode="auto">
            <a:xfrm>
              <a:off x="8852342" y="1663856"/>
              <a:ext cx="0" cy="457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15"/>
            <p:cNvSpPr>
              <a:spLocks noChangeShapeType="1"/>
            </p:cNvSpPr>
            <p:nvPr/>
          </p:nvSpPr>
          <p:spPr bwMode="auto">
            <a:xfrm>
              <a:off x="8852342" y="3048000"/>
              <a:ext cx="0" cy="457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16"/>
            <p:cNvSpPr>
              <a:spLocks noChangeShapeType="1"/>
            </p:cNvSpPr>
            <p:nvPr/>
          </p:nvSpPr>
          <p:spPr bwMode="auto">
            <a:xfrm flipH="1">
              <a:off x="8680682" y="2151064"/>
              <a:ext cx="173036" cy="88106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2" name="Text Box 24"/>
          <p:cNvSpPr txBox="1">
            <a:spLocks noChangeArrowheads="1"/>
          </p:cNvSpPr>
          <p:nvPr/>
        </p:nvSpPr>
        <p:spPr bwMode="auto">
          <a:xfrm>
            <a:off x="7859713" y="2328374"/>
            <a:ext cx="829073" cy="413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charset="0"/>
              <a:buNone/>
            </a:pPr>
            <a:r>
              <a:rPr lang="en-US" dirty="0">
                <a:latin typeface="Arial" charset="0"/>
              </a:rPr>
              <a:t>V</a:t>
            </a:r>
            <a:r>
              <a:rPr lang="en-US" baseline="-25000" dirty="0">
                <a:latin typeface="Arial" charset="0"/>
              </a:rPr>
              <a:t>G </a:t>
            </a:r>
            <a:r>
              <a:rPr lang="en-US" dirty="0">
                <a:latin typeface="Arial" charset="0"/>
              </a:rPr>
              <a:t>= 1</a:t>
            </a:r>
            <a:endParaRPr lang="en-US" baseline="-25000" dirty="0">
              <a:latin typeface="Arial" charset="0"/>
            </a:endParaRPr>
          </a:p>
        </p:txBody>
      </p:sp>
      <p:sp>
        <p:nvSpPr>
          <p:cNvPr id="74" name="Text Box 24"/>
          <p:cNvSpPr txBox="1">
            <a:spLocks noChangeArrowheads="1"/>
          </p:cNvSpPr>
          <p:nvPr/>
        </p:nvSpPr>
        <p:spPr bwMode="auto">
          <a:xfrm>
            <a:off x="9131819" y="2399855"/>
            <a:ext cx="829073" cy="413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charset="0"/>
              <a:buNone/>
            </a:pPr>
            <a:r>
              <a:rPr lang="en-US" dirty="0">
                <a:latin typeface="Arial" charset="0"/>
              </a:rPr>
              <a:t>V</a:t>
            </a:r>
            <a:r>
              <a:rPr lang="en-US" baseline="-25000" dirty="0">
                <a:latin typeface="Arial" charset="0"/>
              </a:rPr>
              <a:t>G </a:t>
            </a:r>
            <a:r>
              <a:rPr lang="en-US" dirty="0">
                <a:latin typeface="Arial" charset="0"/>
              </a:rPr>
              <a:t>= 0</a:t>
            </a:r>
            <a:endParaRPr lang="en-US" baseline="-25000" dirty="0">
              <a:latin typeface="Arial" charset="0"/>
            </a:endParaRPr>
          </a:p>
        </p:txBody>
      </p:sp>
      <p:sp>
        <p:nvSpPr>
          <p:cNvPr id="73" name="Text Box 20"/>
          <p:cNvSpPr txBox="1">
            <a:spLocks noChangeArrowheads="1"/>
          </p:cNvSpPr>
          <p:nvPr/>
        </p:nvSpPr>
        <p:spPr bwMode="auto">
          <a:xfrm>
            <a:off x="7010401" y="1350963"/>
            <a:ext cx="986167" cy="413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charset="0"/>
              <a:buNone/>
            </a:pPr>
            <a:r>
              <a:rPr lang="en-US" dirty="0">
                <a:latin typeface="Arial" charset="0"/>
              </a:rPr>
              <a:t>V</a:t>
            </a:r>
            <a:r>
              <a:rPr lang="en-US" baseline="-25000" dirty="0">
                <a:latin typeface="Arial" charset="0"/>
              </a:rPr>
              <a:t>S</a:t>
            </a:r>
            <a:r>
              <a:rPr lang="en-US" dirty="0">
                <a:latin typeface="Arial" charset="0"/>
              </a:rPr>
              <a:t>= 0 V</a:t>
            </a:r>
            <a:endParaRPr lang="en-US" baseline="-25000" dirty="0">
              <a:latin typeface="Arial" charset="0"/>
            </a:endParaRPr>
          </a:p>
        </p:txBody>
      </p:sp>
      <p:sp>
        <p:nvSpPr>
          <p:cNvPr id="77" name="Text Box 21"/>
          <p:cNvSpPr txBox="1">
            <a:spLocks noChangeArrowheads="1"/>
          </p:cNvSpPr>
          <p:nvPr/>
        </p:nvSpPr>
        <p:spPr bwMode="auto">
          <a:xfrm>
            <a:off x="6878118" y="3179763"/>
            <a:ext cx="513282" cy="413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charset="0"/>
              <a:buNone/>
            </a:pPr>
            <a:r>
              <a:rPr lang="en-US" dirty="0">
                <a:latin typeface="Arial" charset="0"/>
              </a:rPr>
              <a:t>V</a:t>
            </a:r>
            <a:r>
              <a:rPr lang="en-US" baseline="-25000" dirty="0">
                <a:latin typeface="Arial" charset="0"/>
              </a:rPr>
              <a:t>D</a:t>
            </a:r>
            <a:r>
              <a:rPr lang="en-US" dirty="0">
                <a:latin typeface="Arial" charset="0"/>
              </a:rPr>
              <a:t> </a:t>
            </a:r>
            <a:endParaRPr lang="en-US" baseline="-25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7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77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42746" y="113916"/>
            <a:ext cx="9029700" cy="1325563"/>
          </a:xfrm>
        </p:spPr>
        <p:txBody>
          <a:bodyPr/>
          <a:lstStyle/>
          <a:p>
            <a:r>
              <a:rPr lang="en-US" dirty="0" smtClean="0"/>
              <a:t>Inverter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813" y="1147007"/>
            <a:ext cx="9582858" cy="562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84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78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31731" y="0"/>
            <a:ext cx="9029700" cy="1325563"/>
          </a:xfrm>
        </p:spPr>
        <p:txBody>
          <a:bodyPr/>
          <a:lstStyle/>
          <a:p>
            <a:r>
              <a:rPr lang="en-US" dirty="0" smtClean="0"/>
              <a:t>Inverter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666" y="917246"/>
            <a:ext cx="9914572" cy="580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029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79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NAND Gate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2026939"/>
            <a:ext cx="7850572" cy="483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444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533400"/>
          </a:xfrm>
        </p:spPr>
        <p:txBody>
          <a:bodyPr>
            <a:noAutofit/>
          </a:bodyPr>
          <a:lstStyle/>
          <a:p>
            <a:r>
              <a:rPr lang="en-US" sz="3800" dirty="0"/>
              <a:t>Basic Building Blocks: Switches to Logic Gates</a:t>
            </a:r>
          </a:p>
        </p:txBody>
      </p:sp>
      <p:sp>
        <p:nvSpPr>
          <p:cNvPr id="121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9996" y="1346200"/>
            <a:ext cx="3328987" cy="5054600"/>
          </a:xfrm>
        </p:spPr>
        <p:txBody>
          <a:bodyPr/>
          <a:lstStyle/>
          <a:p>
            <a:r>
              <a:rPr lang="en-US" dirty="0"/>
              <a:t>Either (OR)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Both (AND)</a:t>
            </a:r>
          </a:p>
          <a:p>
            <a:endParaRPr lang="en-US" dirty="0"/>
          </a:p>
        </p:txBody>
      </p:sp>
      <p:sp>
        <p:nvSpPr>
          <p:cNvPr id="1212421" name="Line 5"/>
          <p:cNvSpPr>
            <a:spLocks noChangeShapeType="1"/>
          </p:cNvSpPr>
          <p:nvPr/>
        </p:nvSpPr>
        <p:spPr bwMode="auto">
          <a:xfrm>
            <a:off x="2286000" y="3362325"/>
            <a:ext cx="723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2423" name="Line 7"/>
          <p:cNvSpPr>
            <a:spLocks noChangeShapeType="1"/>
          </p:cNvSpPr>
          <p:nvPr/>
        </p:nvSpPr>
        <p:spPr bwMode="auto">
          <a:xfrm>
            <a:off x="4724400" y="2690813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2427" name="Line 11"/>
          <p:cNvSpPr>
            <a:spLocks noChangeShapeType="1"/>
          </p:cNvSpPr>
          <p:nvPr/>
        </p:nvSpPr>
        <p:spPr bwMode="auto">
          <a:xfrm>
            <a:off x="2286000" y="2219325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2433" name="Line 17"/>
          <p:cNvSpPr>
            <a:spLocks noChangeShapeType="1"/>
          </p:cNvSpPr>
          <p:nvPr/>
        </p:nvSpPr>
        <p:spPr bwMode="auto">
          <a:xfrm>
            <a:off x="2057400" y="6105525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2435" name="Line 19"/>
          <p:cNvSpPr>
            <a:spLocks noChangeShapeType="1"/>
          </p:cNvSpPr>
          <p:nvPr/>
        </p:nvSpPr>
        <p:spPr bwMode="auto">
          <a:xfrm>
            <a:off x="4495800" y="5507779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2439" name="Line 23"/>
          <p:cNvSpPr>
            <a:spLocks noChangeShapeType="1"/>
          </p:cNvSpPr>
          <p:nvPr/>
        </p:nvSpPr>
        <p:spPr bwMode="auto">
          <a:xfrm>
            <a:off x="2057400" y="5038725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2446" name="Litebulb"/>
          <p:cNvSpPr>
            <a:spLocks noEditPoints="1" noChangeArrowheads="1"/>
          </p:cNvSpPr>
          <p:nvPr/>
        </p:nvSpPr>
        <p:spPr bwMode="auto">
          <a:xfrm>
            <a:off x="5562600" y="1219201"/>
            <a:ext cx="1004888" cy="1471613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7782 h 21600"/>
              <a:gd name="T4" fmla="*/ 0 w 21600"/>
              <a:gd name="T5" fmla="*/ 7782 h 21600"/>
              <a:gd name="T6" fmla="*/ 10800 w 21600"/>
              <a:gd name="T7" fmla="*/ 21600 h 21600"/>
              <a:gd name="T8" fmla="*/ 3556 w 21600"/>
              <a:gd name="T9" fmla="*/ 2188 h 21600"/>
              <a:gd name="T10" fmla="*/ 18277 w 21600"/>
              <a:gd name="T11" fmla="*/ 9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12447" name="Line 31"/>
          <p:cNvSpPr>
            <a:spLocks noChangeShapeType="1"/>
          </p:cNvSpPr>
          <p:nvPr/>
        </p:nvSpPr>
        <p:spPr bwMode="auto">
          <a:xfrm>
            <a:off x="5334000" y="2690814"/>
            <a:ext cx="0" cy="890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2448" name="Line 32"/>
          <p:cNvSpPr>
            <a:spLocks noChangeShapeType="1"/>
          </p:cNvSpPr>
          <p:nvPr/>
        </p:nvSpPr>
        <p:spPr bwMode="auto">
          <a:xfrm>
            <a:off x="5334000" y="35814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2449" name="Line 33"/>
          <p:cNvSpPr>
            <a:spLocks noChangeShapeType="1"/>
          </p:cNvSpPr>
          <p:nvPr/>
        </p:nvSpPr>
        <p:spPr bwMode="auto">
          <a:xfrm flipV="1">
            <a:off x="6096000" y="27432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2450" name="Line 34"/>
          <p:cNvSpPr>
            <a:spLocks noChangeShapeType="1"/>
          </p:cNvSpPr>
          <p:nvPr/>
        </p:nvSpPr>
        <p:spPr bwMode="auto">
          <a:xfrm flipH="1" flipV="1">
            <a:off x="6248400" y="24384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2451" name="Text Box 35"/>
          <p:cNvSpPr txBox="1">
            <a:spLocks noChangeArrowheads="1"/>
          </p:cNvSpPr>
          <p:nvPr/>
        </p:nvSpPr>
        <p:spPr bwMode="auto">
          <a:xfrm>
            <a:off x="6477000" y="2133601"/>
            <a:ext cx="381000" cy="413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charset="0"/>
              <a:buNone/>
            </a:pPr>
            <a:r>
              <a:rPr lang="en-US" b="1"/>
              <a:t>-</a:t>
            </a:r>
          </a:p>
        </p:txBody>
      </p:sp>
      <p:sp>
        <p:nvSpPr>
          <p:cNvPr id="1212453" name="Line 37"/>
          <p:cNvSpPr>
            <a:spLocks noChangeShapeType="1"/>
          </p:cNvSpPr>
          <p:nvPr/>
        </p:nvSpPr>
        <p:spPr bwMode="auto">
          <a:xfrm>
            <a:off x="5271541" y="6105525"/>
            <a:ext cx="595859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2454" name="Line 38"/>
          <p:cNvSpPr>
            <a:spLocks noChangeShapeType="1"/>
          </p:cNvSpPr>
          <p:nvPr/>
        </p:nvSpPr>
        <p:spPr bwMode="auto">
          <a:xfrm flipV="1">
            <a:off x="5867400" y="52578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2457" name="Litebulb"/>
          <p:cNvSpPr>
            <a:spLocks noEditPoints="1" noChangeArrowheads="1"/>
          </p:cNvSpPr>
          <p:nvPr/>
        </p:nvSpPr>
        <p:spPr bwMode="auto">
          <a:xfrm>
            <a:off x="5334000" y="3810001"/>
            <a:ext cx="1004888" cy="1471613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7782 h 21600"/>
              <a:gd name="T4" fmla="*/ 0 w 21600"/>
              <a:gd name="T5" fmla="*/ 7782 h 21600"/>
              <a:gd name="T6" fmla="*/ 10800 w 21600"/>
              <a:gd name="T7" fmla="*/ 21600 h 21600"/>
              <a:gd name="T8" fmla="*/ 3556 w 21600"/>
              <a:gd name="T9" fmla="*/ 2188 h 21600"/>
              <a:gd name="T10" fmla="*/ 18277 w 21600"/>
              <a:gd name="T11" fmla="*/ 9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12458" name="Line 42"/>
          <p:cNvSpPr>
            <a:spLocks noChangeShapeType="1"/>
          </p:cNvSpPr>
          <p:nvPr/>
        </p:nvSpPr>
        <p:spPr bwMode="auto">
          <a:xfrm flipH="1" flipV="1">
            <a:off x="6019800" y="50292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2459" name="Text Box 43"/>
          <p:cNvSpPr txBox="1">
            <a:spLocks noChangeArrowheads="1"/>
          </p:cNvSpPr>
          <p:nvPr/>
        </p:nvSpPr>
        <p:spPr bwMode="auto">
          <a:xfrm>
            <a:off x="6248400" y="4724401"/>
            <a:ext cx="381000" cy="413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charset="0"/>
              <a:buNone/>
            </a:pPr>
            <a:r>
              <a:rPr lang="en-US" b="1"/>
              <a:t>-</a:t>
            </a:r>
          </a:p>
        </p:txBody>
      </p:sp>
      <p:sp>
        <p:nvSpPr>
          <p:cNvPr id="58" name="AutoShape 30"/>
          <p:cNvSpPr>
            <a:spLocks noChangeArrowheads="1"/>
          </p:cNvSpPr>
          <p:nvPr/>
        </p:nvSpPr>
        <p:spPr bwMode="auto">
          <a:xfrm>
            <a:off x="2819399" y="4961655"/>
            <a:ext cx="1662661" cy="1201889"/>
          </a:xfrm>
          <a:prstGeom prst="flowChartDelay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59" name="AutoShape 15"/>
          <p:cNvSpPr>
            <a:spLocks noChangeArrowheads="1"/>
          </p:cNvSpPr>
          <p:nvPr/>
        </p:nvSpPr>
        <p:spPr bwMode="auto">
          <a:xfrm flipH="1">
            <a:off x="2819399" y="2030413"/>
            <a:ext cx="1904998" cy="1472351"/>
          </a:xfrm>
          <a:prstGeom prst="moon">
            <a:avLst>
              <a:gd name="adj" fmla="val 78771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2514600" y="1752600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514600" y="2905780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415056" y="4582180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427112" y="5648980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64" name="Line 38"/>
          <p:cNvSpPr>
            <a:spLocks noChangeShapeType="1"/>
          </p:cNvSpPr>
          <p:nvPr/>
        </p:nvSpPr>
        <p:spPr bwMode="auto">
          <a:xfrm flipH="1" flipV="1">
            <a:off x="5271540" y="5507779"/>
            <a:ext cx="0" cy="59774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5" name="Group 53"/>
          <p:cNvGraphicFramePr>
            <a:graphicFrameLocks/>
          </p:cNvGraphicFramePr>
          <p:nvPr>
            <p:extLst/>
          </p:nvPr>
        </p:nvGraphicFramePr>
        <p:xfrm>
          <a:off x="7467600" y="2057400"/>
          <a:ext cx="1905000" cy="16764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85800"/>
              </a:tblGrid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Light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OFF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OFF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OFF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OFF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OFF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6" name="Group 53"/>
          <p:cNvGraphicFramePr>
            <a:graphicFrameLocks/>
          </p:cNvGraphicFramePr>
          <p:nvPr>
            <p:extLst/>
          </p:nvPr>
        </p:nvGraphicFramePr>
        <p:xfrm>
          <a:off x="7467600" y="4724400"/>
          <a:ext cx="1905000" cy="16764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85800"/>
              </a:tblGrid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Light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OFF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OFF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OFF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OFF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OFF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OFF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OFF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7391401" y="1661081"/>
            <a:ext cx="1231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Truth Table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34806" y="2438401"/>
            <a:ext cx="679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200401" y="5206426"/>
            <a:ext cx="939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AND</a:t>
            </a:r>
          </a:p>
        </p:txBody>
      </p:sp>
    </p:spTree>
    <p:extLst>
      <p:ext uri="{BB962C8B-B14F-4D97-AF65-F5344CB8AC3E}">
        <p14:creationId xmlns:p14="http://schemas.microsoft.com/office/powerpoint/2010/main" val="344057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80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 Gate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808" y="1452914"/>
            <a:ext cx="7924286" cy="526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293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357438" y="161926"/>
            <a:ext cx="9029700" cy="879476"/>
          </a:xfrm>
        </p:spPr>
        <p:txBody>
          <a:bodyPr>
            <a:normAutofit/>
          </a:bodyPr>
          <a:lstStyle/>
          <a:p>
            <a:r>
              <a:rPr lang="en-US" dirty="0"/>
              <a:t>Logic Gates</a:t>
            </a:r>
          </a:p>
        </p:txBody>
      </p:sp>
      <p:sp>
        <p:nvSpPr>
          <p:cNvPr id="130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15039" y="1041401"/>
            <a:ext cx="4422775" cy="5445125"/>
          </a:xfrm>
        </p:spPr>
        <p:txBody>
          <a:bodyPr/>
          <a:lstStyle/>
          <a:p>
            <a:r>
              <a:rPr lang="en-US"/>
              <a:t>One can buy gates separately</a:t>
            </a:r>
          </a:p>
          <a:p>
            <a:pPr lvl="1"/>
            <a:r>
              <a:rPr lang="en-US"/>
              <a:t>ex. 74xxx series of integrated circuits</a:t>
            </a:r>
          </a:p>
          <a:p>
            <a:pPr lvl="1"/>
            <a:r>
              <a:rPr lang="en-US"/>
              <a:t>cost ~$1 per chip, mostly for packaging and testing</a:t>
            </a:r>
          </a:p>
          <a:p>
            <a:endParaRPr lang="en-US"/>
          </a:p>
          <a:p>
            <a:r>
              <a:rPr lang="en-US"/>
              <a:t>Cumbersome, but possible to build devices using gates put together manually</a:t>
            </a:r>
          </a:p>
        </p:txBody>
      </p:sp>
      <p:pic>
        <p:nvPicPr>
          <p:cNvPr id="1300484" name="Picture 4" descr="The image “http://upload.wikimedia.org/wikipedia/commons/thumb/2/26/7400.jpg/180px-7400.jpg” cannot be displayed, because it contains error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8" y="1487488"/>
            <a:ext cx="3459162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78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6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79495" y="246136"/>
            <a:ext cx="9029700" cy="526973"/>
          </a:xfrm>
        </p:spPr>
        <p:txBody>
          <a:bodyPr>
            <a:normAutofit fontScale="90000"/>
          </a:bodyPr>
          <a:lstStyle/>
          <a:p>
            <a:r>
              <a:rPr lang="en-US" dirty="0"/>
              <a:t>Then and Now</a:t>
            </a:r>
          </a:p>
        </p:txBody>
      </p:sp>
      <p:sp>
        <p:nvSpPr>
          <p:cNvPr id="1220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4523184"/>
            <a:ext cx="4984750" cy="2055813"/>
          </a:xfrm>
        </p:spPr>
        <p:txBody>
          <a:bodyPr/>
          <a:lstStyle/>
          <a:p>
            <a:r>
              <a:rPr lang="en-US" dirty="0"/>
              <a:t>The first transistor</a:t>
            </a:r>
          </a:p>
          <a:p>
            <a:pPr lvl="1"/>
            <a:r>
              <a:rPr lang="en-US" dirty="0"/>
              <a:t>on a workbench at </a:t>
            </a:r>
          </a:p>
          <a:p>
            <a:pPr marL="457200" lvl="1" indent="0">
              <a:buNone/>
            </a:pPr>
            <a:r>
              <a:rPr lang="en-US" dirty="0"/>
              <a:t>	AT&amp;T Bell Labs in 1947</a:t>
            </a:r>
          </a:p>
          <a:p>
            <a:pPr lvl="1"/>
            <a:r>
              <a:rPr lang="en-US" dirty="0"/>
              <a:t>Bardeen, Brattain, and Shockley</a:t>
            </a:r>
          </a:p>
        </p:txBody>
      </p:sp>
      <p:pic>
        <p:nvPicPr>
          <p:cNvPr id="1220612" name="Picture 4" descr="transis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389" y="1053505"/>
            <a:ext cx="3419475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0614" name="Rectangle 6"/>
          <p:cNvSpPr>
            <a:spLocks noChangeArrowheads="1"/>
          </p:cNvSpPr>
          <p:nvPr/>
        </p:nvSpPr>
        <p:spPr bwMode="auto">
          <a:xfrm>
            <a:off x="6017503" y="4523184"/>
            <a:ext cx="4535368" cy="205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800" dirty="0">
                <a:latin typeface="Helvetica" charset="0"/>
              </a:rPr>
              <a:t>An Intel </a:t>
            </a:r>
            <a:r>
              <a:rPr lang="en-US" sz="2800" dirty="0" err="1">
                <a:latin typeface="Helvetica" charset="0"/>
              </a:rPr>
              <a:t>Haswell</a:t>
            </a:r>
            <a:endParaRPr lang="en-US" sz="2800" dirty="0">
              <a:latin typeface="Helvetica" charset="0"/>
            </a:endParaRP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FontTx/>
              <a:buChar char="–"/>
            </a:pPr>
            <a:r>
              <a:rPr lang="en-US" dirty="0">
                <a:latin typeface="Helvetica" charset="0"/>
              </a:rPr>
              <a:t>1.4 billion transistors</a:t>
            </a: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FontTx/>
              <a:buChar char="–"/>
            </a:pPr>
            <a:r>
              <a:rPr lang="en-US" dirty="0">
                <a:latin typeface="Helvetica" charset="0"/>
              </a:rPr>
              <a:t>177 square millimeters</a:t>
            </a: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FontTx/>
              <a:buChar char="–"/>
            </a:pPr>
            <a:r>
              <a:rPr lang="en-US" dirty="0">
                <a:latin typeface="Helvetica" charset="0"/>
              </a:rPr>
              <a:t>Four processing cores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5001" y="4249580"/>
            <a:ext cx="44759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http://techguru3d.com/4th-gen-intel-haswell-processors-architecture-and-lineup/</a:t>
            </a:r>
          </a:p>
        </p:txBody>
      </p:sp>
      <p:pic>
        <p:nvPicPr>
          <p:cNvPr id="1026" name="Picture 2" descr="http://techguru3d.com/wp-content/uploads/2013/06/Intel-Haswell-Cor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104" y="1053505"/>
            <a:ext cx="5112897" cy="3189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20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6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29888" y="80387"/>
            <a:ext cx="9029700" cy="823965"/>
          </a:xfrm>
        </p:spPr>
        <p:txBody>
          <a:bodyPr>
            <a:normAutofit/>
          </a:bodyPr>
          <a:lstStyle/>
          <a:p>
            <a:r>
              <a:rPr lang="en-US" dirty="0"/>
              <a:t>Then and Now</a:t>
            </a:r>
          </a:p>
        </p:txBody>
      </p:sp>
      <p:sp>
        <p:nvSpPr>
          <p:cNvPr id="1220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4523184"/>
            <a:ext cx="4984750" cy="2055813"/>
          </a:xfrm>
        </p:spPr>
        <p:txBody>
          <a:bodyPr/>
          <a:lstStyle/>
          <a:p>
            <a:r>
              <a:rPr lang="en-US" dirty="0"/>
              <a:t>The first transistor</a:t>
            </a:r>
          </a:p>
          <a:p>
            <a:pPr lvl="1"/>
            <a:r>
              <a:rPr lang="en-US" dirty="0"/>
              <a:t>on a workbench at </a:t>
            </a:r>
          </a:p>
          <a:p>
            <a:pPr marL="457200" lvl="1" indent="0">
              <a:buNone/>
            </a:pPr>
            <a:r>
              <a:rPr lang="en-US" dirty="0"/>
              <a:t>	AT&amp;T Bell Labs in 1947</a:t>
            </a:r>
          </a:p>
          <a:p>
            <a:pPr lvl="1"/>
            <a:r>
              <a:rPr lang="en-US" dirty="0"/>
              <a:t>Bardeen, Brattain, and Shockley</a:t>
            </a:r>
          </a:p>
        </p:txBody>
      </p:sp>
      <p:pic>
        <p:nvPicPr>
          <p:cNvPr id="1220612" name="Picture 4" descr="transis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389" y="1053505"/>
            <a:ext cx="3419475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0614" name="Rectangle 6"/>
          <p:cNvSpPr>
            <a:spLocks noChangeArrowheads="1"/>
          </p:cNvSpPr>
          <p:nvPr/>
        </p:nvSpPr>
        <p:spPr bwMode="auto">
          <a:xfrm>
            <a:off x="6017503" y="4523184"/>
            <a:ext cx="4535368" cy="205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800" dirty="0">
                <a:latin typeface="Helvetica" charset="0"/>
              </a:rPr>
              <a:t>An Intel </a:t>
            </a:r>
            <a:r>
              <a:rPr lang="en-US" sz="2800" dirty="0" err="1">
                <a:latin typeface="Helvetica" charset="0"/>
              </a:rPr>
              <a:t>Westmere</a:t>
            </a:r>
            <a:endParaRPr lang="en-US" sz="2800" dirty="0">
              <a:latin typeface="Helvetica" charset="0"/>
            </a:endParaRP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FontTx/>
              <a:buChar char="–"/>
            </a:pPr>
            <a:r>
              <a:rPr lang="en-US" dirty="0">
                <a:latin typeface="Helvetica" charset="0"/>
              </a:rPr>
              <a:t>1.17 billion transistors</a:t>
            </a: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FontTx/>
              <a:buChar char="–"/>
            </a:pPr>
            <a:r>
              <a:rPr lang="en-US" dirty="0">
                <a:latin typeface="Helvetica" charset="0"/>
              </a:rPr>
              <a:t>240 square millimeters</a:t>
            </a: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FontTx/>
              <a:buChar char="–"/>
            </a:pPr>
            <a:r>
              <a:rPr lang="en-US" dirty="0">
                <a:latin typeface="Helvetica" charset="0"/>
              </a:rPr>
              <a:t>Six processing cores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924" y="1072621"/>
            <a:ext cx="5053077" cy="26957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44738" y="3796238"/>
            <a:ext cx="40046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http://</a:t>
            </a:r>
            <a:r>
              <a:rPr lang="en-US" sz="1000" dirty="0" err="1"/>
              <a:t>www.theregister.co.uk</a:t>
            </a:r>
            <a:r>
              <a:rPr lang="en-US" sz="1000" dirty="0"/>
              <a:t>/2010/02/03/</a:t>
            </a:r>
            <a:r>
              <a:rPr lang="en-US" sz="1000" dirty="0" err="1"/>
              <a:t>intel_westmere_ep_preview</a:t>
            </a:r>
            <a:r>
              <a:rPr lang="en-US" sz="10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7102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1055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Most modern devices are made from billions of on /off switches called transistors</a:t>
            </a:r>
          </a:p>
          <a:p>
            <a:pPr lvl="1"/>
            <a:r>
              <a:rPr lang="en-US" dirty="0" smtClean="0"/>
              <a:t>We will build a processor in this course!</a:t>
            </a:r>
          </a:p>
          <a:p>
            <a:pPr lvl="1"/>
            <a:r>
              <a:rPr lang="en-US" dirty="0" smtClean="0"/>
              <a:t>Transistors made from semiconductor materials:</a:t>
            </a:r>
          </a:p>
          <a:p>
            <a:pPr lvl="2"/>
            <a:r>
              <a:rPr lang="en-US" dirty="0" smtClean="0"/>
              <a:t>MOSFET – Metal Oxide Semiconductor Field Effect Transistor</a:t>
            </a:r>
          </a:p>
          <a:p>
            <a:pPr lvl="2"/>
            <a:r>
              <a:rPr lang="en-US" dirty="0" smtClean="0"/>
              <a:t>NMOS, PMOS – Negative MOS and Positive MOS</a:t>
            </a:r>
          </a:p>
          <a:p>
            <a:pPr lvl="2"/>
            <a:r>
              <a:rPr lang="en-US" dirty="0" smtClean="0"/>
              <a:t>CMOS – complementary MOS made from PMOS and NMOS transistors</a:t>
            </a:r>
            <a:endParaRPr lang="en-US" dirty="0"/>
          </a:p>
          <a:p>
            <a:pPr lvl="1"/>
            <a:r>
              <a:rPr lang="en-US" dirty="0" smtClean="0"/>
              <a:t>Transistors used to make logic gates and logic circuits</a:t>
            </a:r>
            <a:endParaRPr lang="en-US" dirty="0"/>
          </a:p>
          <a:p>
            <a:r>
              <a:rPr lang="en-US" dirty="0" smtClean="0"/>
              <a:t>We can now implement any logic circuit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do it efficiently, using </a:t>
            </a:r>
            <a:r>
              <a:rPr lang="en-US" dirty="0" err="1"/>
              <a:t>Karnaugh</a:t>
            </a:r>
            <a:r>
              <a:rPr lang="en-US" dirty="0"/>
              <a:t> maps to find the minimal terms required</a:t>
            </a:r>
          </a:p>
          <a:p>
            <a:pPr lvl="1"/>
            <a:r>
              <a:rPr lang="en-US" dirty="0"/>
              <a:t>Can use either NAND or NOR gates to implement the logic circuit</a:t>
            </a:r>
          </a:p>
          <a:p>
            <a:pPr lvl="1"/>
            <a:r>
              <a:rPr lang="en-US" dirty="0"/>
              <a:t>Can use P- and N-transistors to implement NAND or NOR gates</a:t>
            </a:r>
          </a:p>
        </p:txBody>
      </p:sp>
    </p:spTree>
    <p:extLst>
      <p:ext uri="{BB962C8B-B14F-4D97-AF65-F5344CB8AC3E}">
        <p14:creationId xmlns:p14="http://schemas.microsoft.com/office/powerpoint/2010/main" val="176832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533400"/>
          </a:xfrm>
        </p:spPr>
        <p:txBody>
          <a:bodyPr>
            <a:noAutofit/>
          </a:bodyPr>
          <a:lstStyle/>
          <a:p>
            <a:r>
              <a:rPr lang="en-US" sz="3800" dirty="0"/>
              <a:t>Basic Building Blocks: Switches to Logic Gates</a:t>
            </a:r>
          </a:p>
        </p:txBody>
      </p:sp>
      <p:sp>
        <p:nvSpPr>
          <p:cNvPr id="121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399" y="1346200"/>
            <a:ext cx="3328987" cy="5054600"/>
          </a:xfrm>
        </p:spPr>
        <p:txBody>
          <a:bodyPr/>
          <a:lstStyle/>
          <a:p>
            <a:r>
              <a:rPr lang="en-US" dirty="0"/>
              <a:t>Either (OR)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Both (AND)</a:t>
            </a:r>
          </a:p>
          <a:p>
            <a:endParaRPr lang="en-US" dirty="0"/>
          </a:p>
        </p:txBody>
      </p:sp>
      <p:sp>
        <p:nvSpPr>
          <p:cNvPr id="1212421" name="Line 5"/>
          <p:cNvSpPr>
            <a:spLocks noChangeShapeType="1"/>
          </p:cNvSpPr>
          <p:nvPr/>
        </p:nvSpPr>
        <p:spPr bwMode="auto">
          <a:xfrm>
            <a:off x="2286000" y="3362325"/>
            <a:ext cx="723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2423" name="Line 7"/>
          <p:cNvSpPr>
            <a:spLocks noChangeShapeType="1"/>
          </p:cNvSpPr>
          <p:nvPr/>
        </p:nvSpPr>
        <p:spPr bwMode="auto">
          <a:xfrm>
            <a:off x="4724400" y="2690813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2427" name="Line 11"/>
          <p:cNvSpPr>
            <a:spLocks noChangeShapeType="1"/>
          </p:cNvSpPr>
          <p:nvPr/>
        </p:nvSpPr>
        <p:spPr bwMode="auto">
          <a:xfrm>
            <a:off x="2286000" y="2219325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2433" name="Line 17"/>
          <p:cNvSpPr>
            <a:spLocks noChangeShapeType="1"/>
          </p:cNvSpPr>
          <p:nvPr/>
        </p:nvSpPr>
        <p:spPr bwMode="auto">
          <a:xfrm>
            <a:off x="2057400" y="6105525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2435" name="Line 19"/>
          <p:cNvSpPr>
            <a:spLocks noChangeShapeType="1"/>
          </p:cNvSpPr>
          <p:nvPr/>
        </p:nvSpPr>
        <p:spPr bwMode="auto">
          <a:xfrm>
            <a:off x="4495800" y="5507779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2439" name="Line 23"/>
          <p:cNvSpPr>
            <a:spLocks noChangeShapeType="1"/>
          </p:cNvSpPr>
          <p:nvPr/>
        </p:nvSpPr>
        <p:spPr bwMode="auto">
          <a:xfrm>
            <a:off x="2057400" y="5038725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2446" name="Litebulb"/>
          <p:cNvSpPr>
            <a:spLocks noEditPoints="1" noChangeArrowheads="1"/>
          </p:cNvSpPr>
          <p:nvPr/>
        </p:nvSpPr>
        <p:spPr bwMode="auto">
          <a:xfrm>
            <a:off x="5562600" y="1219201"/>
            <a:ext cx="1004888" cy="1471613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7782 h 21600"/>
              <a:gd name="T4" fmla="*/ 0 w 21600"/>
              <a:gd name="T5" fmla="*/ 7782 h 21600"/>
              <a:gd name="T6" fmla="*/ 10800 w 21600"/>
              <a:gd name="T7" fmla="*/ 21600 h 21600"/>
              <a:gd name="T8" fmla="*/ 3556 w 21600"/>
              <a:gd name="T9" fmla="*/ 2188 h 21600"/>
              <a:gd name="T10" fmla="*/ 18277 w 21600"/>
              <a:gd name="T11" fmla="*/ 9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12447" name="Line 31"/>
          <p:cNvSpPr>
            <a:spLocks noChangeShapeType="1"/>
          </p:cNvSpPr>
          <p:nvPr/>
        </p:nvSpPr>
        <p:spPr bwMode="auto">
          <a:xfrm>
            <a:off x="5334000" y="2690814"/>
            <a:ext cx="0" cy="890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2448" name="Line 32"/>
          <p:cNvSpPr>
            <a:spLocks noChangeShapeType="1"/>
          </p:cNvSpPr>
          <p:nvPr/>
        </p:nvSpPr>
        <p:spPr bwMode="auto">
          <a:xfrm>
            <a:off x="5334000" y="35814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2449" name="Line 33"/>
          <p:cNvSpPr>
            <a:spLocks noChangeShapeType="1"/>
          </p:cNvSpPr>
          <p:nvPr/>
        </p:nvSpPr>
        <p:spPr bwMode="auto">
          <a:xfrm flipV="1">
            <a:off x="6096000" y="27432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2450" name="Line 34"/>
          <p:cNvSpPr>
            <a:spLocks noChangeShapeType="1"/>
          </p:cNvSpPr>
          <p:nvPr/>
        </p:nvSpPr>
        <p:spPr bwMode="auto">
          <a:xfrm flipH="1" flipV="1">
            <a:off x="6248400" y="24384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2451" name="Text Box 35"/>
          <p:cNvSpPr txBox="1">
            <a:spLocks noChangeArrowheads="1"/>
          </p:cNvSpPr>
          <p:nvPr/>
        </p:nvSpPr>
        <p:spPr bwMode="auto">
          <a:xfrm>
            <a:off x="6477000" y="2133601"/>
            <a:ext cx="381000" cy="413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charset="0"/>
              <a:buNone/>
            </a:pPr>
            <a:r>
              <a:rPr lang="en-US" b="1"/>
              <a:t>-</a:t>
            </a:r>
          </a:p>
        </p:txBody>
      </p:sp>
      <p:sp>
        <p:nvSpPr>
          <p:cNvPr id="1212453" name="Line 37"/>
          <p:cNvSpPr>
            <a:spLocks noChangeShapeType="1"/>
          </p:cNvSpPr>
          <p:nvPr/>
        </p:nvSpPr>
        <p:spPr bwMode="auto">
          <a:xfrm>
            <a:off x="5271541" y="6105525"/>
            <a:ext cx="595859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2454" name="Line 38"/>
          <p:cNvSpPr>
            <a:spLocks noChangeShapeType="1"/>
          </p:cNvSpPr>
          <p:nvPr/>
        </p:nvSpPr>
        <p:spPr bwMode="auto">
          <a:xfrm flipV="1">
            <a:off x="5867400" y="52578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2457" name="Litebulb"/>
          <p:cNvSpPr>
            <a:spLocks noEditPoints="1" noChangeArrowheads="1"/>
          </p:cNvSpPr>
          <p:nvPr/>
        </p:nvSpPr>
        <p:spPr bwMode="auto">
          <a:xfrm>
            <a:off x="5334000" y="3810001"/>
            <a:ext cx="1004888" cy="1471613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7782 h 21600"/>
              <a:gd name="T4" fmla="*/ 0 w 21600"/>
              <a:gd name="T5" fmla="*/ 7782 h 21600"/>
              <a:gd name="T6" fmla="*/ 10800 w 21600"/>
              <a:gd name="T7" fmla="*/ 21600 h 21600"/>
              <a:gd name="T8" fmla="*/ 3556 w 21600"/>
              <a:gd name="T9" fmla="*/ 2188 h 21600"/>
              <a:gd name="T10" fmla="*/ 18277 w 21600"/>
              <a:gd name="T11" fmla="*/ 9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12458" name="Line 42"/>
          <p:cNvSpPr>
            <a:spLocks noChangeShapeType="1"/>
          </p:cNvSpPr>
          <p:nvPr/>
        </p:nvSpPr>
        <p:spPr bwMode="auto">
          <a:xfrm flipH="1" flipV="1">
            <a:off x="6019800" y="50292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2459" name="Text Box 43"/>
          <p:cNvSpPr txBox="1">
            <a:spLocks noChangeArrowheads="1"/>
          </p:cNvSpPr>
          <p:nvPr/>
        </p:nvSpPr>
        <p:spPr bwMode="auto">
          <a:xfrm>
            <a:off x="6248400" y="4724401"/>
            <a:ext cx="381000" cy="413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charset="0"/>
              <a:buNone/>
            </a:pPr>
            <a:r>
              <a:rPr lang="en-US" b="1"/>
              <a:t>-</a:t>
            </a:r>
          </a:p>
        </p:txBody>
      </p:sp>
      <p:sp>
        <p:nvSpPr>
          <p:cNvPr id="58" name="AutoShape 30"/>
          <p:cNvSpPr>
            <a:spLocks noChangeArrowheads="1"/>
          </p:cNvSpPr>
          <p:nvPr/>
        </p:nvSpPr>
        <p:spPr bwMode="auto">
          <a:xfrm>
            <a:off x="2789528" y="4931220"/>
            <a:ext cx="1736147" cy="1251857"/>
          </a:xfrm>
          <a:prstGeom prst="flowChartDelay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59" name="AutoShape 15"/>
          <p:cNvSpPr>
            <a:spLocks noChangeArrowheads="1"/>
          </p:cNvSpPr>
          <p:nvPr/>
        </p:nvSpPr>
        <p:spPr bwMode="auto">
          <a:xfrm flipH="1">
            <a:off x="2819399" y="2057400"/>
            <a:ext cx="1904998" cy="1445365"/>
          </a:xfrm>
          <a:prstGeom prst="moon">
            <a:avLst>
              <a:gd name="adj" fmla="val 78771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2514600" y="1752600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514600" y="2905780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415056" y="4582180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427112" y="5648980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64" name="Line 38"/>
          <p:cNvSpPr>
            <a:spLocks noChangeShapeType="1"/>
          </p:cNvSpPr>
          <p:nvPr/>
        </p:nvSpPr>
        <p:spPr bwMode="auto">
          <a:xfrm flipH="1" flipV="1">
            <a:off x="5271540" y="5507779"/>
            <a:ext cx="0" cy="59774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5" name="Group 53"/>
          <p:cNvGraphicFramePr>
            <a:graphicFrameLocks/>
          </p:cNvGraphicFramePr>
          <p:nvPr>
            <p:extLst/>
          </p:nvPr>
        </p:nvGraphicFramePr>
        <p:xfrm>
          <a:off x="7467600" y="2057400"/>
          <a:ext cx="1905000" cy="16764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85800"/>
              </a:tblGrid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Light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6" name="Group 53"/>
          <p:cNvGraphicFramePr>
            <a:graphicFrameLocks/>
          </p:cNvGraphicFramePr>
          <p:nvPr>
            <p:extLst/>
          </p:nvPr>
        </p:nvGraphicFramePr>
        <p:xfrm>
          <a:off x="7467600" y="4724400"/>
          <a:ext cx="1905000" cy="16764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85800"/>
              </a:tblGrid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Light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7391401" y="1661081"/>
            <a:ext cx="1231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Truth Table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601201" y="2438401"/>
            <a:ext cx="886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= OFF</a:t>
            </a:r>
          </a:p>
          <a:p>
            <a:r>
              <a:rPr lang="en-US" dirty="0"/>
              <a:t>1 = ON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434806" y="2438401"/>
            <a:ext cx="679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OR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200401" y="5206426"/>
            <a:ext cx="939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AND</a:t>
            </a:r>
          </a:p>
        </p:txBody>
      </p:sp>
    </p:spTree>
    <p:extLst>
      <p:ext uri="{BB962C8B-B14F-4D97-AF65-F5344CB8AC3E}">
        <p14:creationId xmlns:p14="http://schemas.microsoft.com/office/powerpoint/2010/main" val="409645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loud skipper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Cloud skipper design template" id="{30DBBF30-EDA2-4408-9702-3B0A8AED6F12}" vid="{0F128B79-39D4-4007-9EC6-E245A2CC91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A1AFEDE-5CAF-4D05-AC35-0F55C5366E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Cloud skipper design slides</Template>
  <TotalTime>0</TotalTime>
  <Words>5648</Words>
  <Application>Microsoft Office PowerPoint</Application>
  <PresentationFormat>Widescreen</PresentationFormat>
  <Paragraphs>3297</Paragraphs>
  <Slides>84</Slides>
  <Notes>62</Notes>
  <HiddenSlides>2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8" baseType="lpstr">
      <vt:lpstr>Arial Unicode MS</vt:lpstr>
      <vt:lpstr>ＭＳ Ｐゴシック</vt:lpstr>
      <vt:lpstr>StarSymbol</vt:lpstr>
      <vt:lpstr>Arial</vt:lpstr>
      <vt:lpstr>Calibri</vt:lpstr>
      <vt:lpstr>Cambria</vt:lpstr>
      <vt:lpstr>Cambria Math</vt:lpstr>
      <vt:lpstr>Comic Sans MS</vt:lpstr>
      <vt:lpstr>Helvetica</vt:lpstr>
      <vt:lpstr>Symbol</vt:lpstr>
      <vt:lpstr>Tahoma</vt:lpstr>
      <vt:lpstr>Times New Roman</vt:lpstr>
      <vt:lpstr>Wingdings</vt:lpstr>
      <vt:lpstr>Cloud skipper design template</vt:lpstr>
      <vt:lpstr>Logic Gates and Combinational Logic Circuits</vt:lpstr>
      <vt:lpstr>Outline</vt:lpstr>
      <vt:lpstr>A switch</vt:lpstr>
      <vt:lpstr>Basic Building Blocks: Switches to Logic Gates</vt:lpstr>
      <vt:lpstr>Basic Building Blocks: Switches to Logic Gates</vt:lpstr>
      <vt:lpstr>Basic Building Blocks: Switches to Logic Gates</vt:lpstr>
      <vt:lpstr>Basic Building Blocks: Switches to Logic Gates</vt:lpstr>
      <vt:lpstr>Basic Building Blocks: Switches to Logic Gates</vt:lpstr>
      <vt:lpstr>Basic Building Blocks: Switches to Logic Gates</vt:lpstr>
      <vt:lpstr>Basic Building Blocks: Switches to Logic Gates</vt:lpstr>
      <vt:lpstr>Takeaway</vt:lpstr>
      <vt:lpstr>Building Functions: Logic Gates</vt:lpstr>
      <vt:lpstr>Building Functions: Logic Gates</vt:lpstr>
      <vt:lpstr>Building Functions: Logic Gates</vt:lpstr>
      <vt:lpstr>Activity#1: Logic Gates</vt:lpstr>
      <vt:lpstr>Activity#1: Logic Gates</vt:lpstr>
      <vt:lpstr>Activity#1: Logic Gates</vt:lpstr>
      <vt:lpstr>Activity#2: Logic Gates</vt:lpstr>
      <vt:lpstr>Activity#2: Logic Gates</vt:lpstr>
      <vt:lpstr>Outline</vt:lpstr>
      <vt:lpstr>Next Goal</vt:lpstr>
      <vt:lpstr>Logic Gates</vt:lpstr>
      <vt:lpstr>Logic Gates</vt:lpstr>
      <vt:lpstr>Logic Equations</vt:lpstr>
      <vt:lpstr>Logic Equations</vt:lpstr>
      <vt:lpstr>Identities</vt:lpstr>
      <vt:lpstr>Identities</vt:lpstr>
      <vt:lpstr>Identities</vt:lpstr>
      <vt:lpstr>De Morgan’s Law</vt:lpstr>
      <vt:lpstr>Identities</vt:lpstr>
      <vt:lpstr>Activity #3: Identities</vt:lpstr>
      <vt:lpstr>Activity #3: Identities</vt:lpstr>
      <vt:lpstr>Logic Manipulation</vt:lpstr>
      <vt:lpstr>Logic Manipulation</vt:lpstr>
      <vt:lpstr>Takeaway</vt:lpstr>
      <vt:lpstr>Outline</vt:lpstr>
      <vt:lpstr>Next Goal</vt:lpstr>
      <vt:lpstr>Logic Minimization</vt:lpstr>
      <vt:lpstr>Logic Minimization</vt:lpstr>
      <vt:lpstr>Logic Minimization</vt:lpstr>
      <vt:lpstr>Karnaugh Maps</vt:lpstr>
      <vt:lpstr>Minimization with Karnaugh maps (1)</vt:lpstr>
      <vt:lpstr>Minimization with Karnaugh maps (2)</vt:lpstr>
      <vt:lpstr>Minimization with Karnaugh maps (2)</vt:lpstr>
      <vt:lpstr>Minimization with Karnaugh maps (2)</vt:lpstr>
      <vt:lpstr>Karnaugh Minimization Tricks (1)</vt:lpstr>
      <vt:lpstr>Karnaugh Minimization Tricks (1)</vt:lpstr>
      <vt:lpstr>Karnaugh Minimization Tricks (2)</vt:lpstr>
      <vt:lpstr>Karnaugh Minimization Tricks (2)</vt:lpstr>
      <vt:lpstr>Karnaugh Minimization Tricks (3)</vt:lpstr>
      <vt:lpstr>Karnaugh Minimization Tricks (3)</vt:lpstr>
      <vt:lpstr>Karnaugh Map Group Rules</vt:lpstr>
      <vt:lpstr>Multiplexer</vt:lpstr>
      <vt:lpstr>Multiplexer Implementation</vt:lpstr>
      <vt:lpstr>Multiplexer Implementation</vt:lpstr>
      <vt:lpstr>Multiplexer Implementation</vt:lpstr>
      <vt:lpstr>Multiplexer Implementation</vt:lpstr>
      <vt:lpstr>Takeaway</vt:lpstr>
      <vt:lpstr>Outline</vt:lpstr>
      <vt:lpstr>Binary Addition</vt:lpstr>
      <vt:lpstr>1-bit  Adder</vt:lpstr>
      <vt:lpstr>1-bit  Adder</vt:lpstr>
      <vt:lpstr>1-bit  Adder</vt:lpstr>
      <vt:lpstr>1-bit Adder with Carry</vt:lpstr>
      <vt:lpstr>1-bit Adder with Carry</vt:lpstr>
      <vt:lpstr>1-bit Adder with Carry</vt:lpstr>
      <vt:lpstr>1-bit Adder with Carry</vt:lpstr>
      <vt:lpstr>1-bit Adder with Carry</vt:lpstr>
      <vt:lpstr>1-bit Adder with Carry</vt:lpstr>
      <vt:lpstr>1-bit Adder with Carry</vt:lpstr>
      <vt:lpstr>4-bit Adder  (Assignment)</vt:lpstr>
      <vt:lpstr>  4-bit Adder (Assignment)</vt:lpstr>
      <vt:lpstr>Binary Subtraction</vt:lpstr>
      <vt:lpstr>Activity#4 How do we build electronic switches?</vt:lpstr>
      <vt:lpstr>NMOS and PMOS Transistors</vt:lpstr>
      <vt:lpstr>NMOS and PMOS Transistors</vt:lpstr>
      <vt:lpstr>Inverter</vt:lpstr>
      <vt:lpstr>Inverter</vt:lpstr>
      <vt:lpstr>NAND Gate</vt:lpstr>
      <vt:lpstr>NOR Gate</vt:lpstr>
      <vt:lpstr>Logic Gates</vt:lpstr>
      <vt:lpstr>Then and Now</vt:lpstr>
      <vt:lpstr>Then and Now</vt:lpstr>
      <vt:lpstr>Summary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2015-08-24T13:07:56Z</dcterms:created>
  <dcterms:modified xsi:type="dcterms:W3CDTF">2015-10-07T19:58:22Z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TC034605089991</vt:lpwstr>
  </property>
</Properties>
</file>