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2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3.xml" ContentType="application/vnd.openxmlformats-officedocument.presentationml.notes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4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5.xml" ContentType="application/vnd.openxmlformats-officedocument.presentationml.notesSlid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notesSlides/notesSlide6.xml" ContentType="application/vnd.openxmlformats-officedocument.presentationml.notesSlide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7.xml" ContentType="application/vnd.openxmlformats-officedocument.presentationml.notesSlide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notesSlides/notesSlide8.xml" ContentType="application/vnd.openxmlformats-officedocument.presentationml.notesSlide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notesSlides/notesSlide9.xml" ContentType="application/vnd.openxmlformats-officedocument.presentationml.notesSlide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notesSlides/notesSlide10.xml" ContentType="application/vnd.openxmlformats-officedocument.presentationml.notesSlide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notesSlides/notesSlide11.xml" ContentType="application/vnd.openxmlformats-officedocument.presentationml.notesSlide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notesSlides/notesSlide12.xml" ContentType="application/vnd.openxmlformats-officedocument.presentationml.notesSlide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notesSlides/notesSlide13.xml" ContentType="application/vnd.openxmlformats-officedocument.presentationml.notesSlide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notesSlides/notesSlide14.xml" ContentType="application/vnd.openxmlformats-officedocument.presentationml.notesSlide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notesSlides/notesSlide15.xml" ContentType="application/vnd.openxmlformats-officedocument.presentationml.notesSlide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notesSlides/notesSlide18.xml" ContentType="application/vnd.openxmlformats-officedocument.presentationml.notesSlide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notesSlides/notesSlide19.xml" ContentType="application/vnd.openxmlformats-officedocument.presentationml.notesSlide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notesSlides/notesSlide20.xml" ContentType="application/vnd.openxmlformats-officedocument.presentationml.notesSlide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notesSlides/notesSlide21.xml" ContentType="application/vnd.openxmlformats-officedocument.presentationml.notesSlide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notesSlides/notesSlide22.xml" ContentType="application/vnd.openxmlformats-officedocument.presentationml.notesSlide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notesSlides/notesSlide23.xml" ContentType="application/vnd.openxmlformats-officedocument.presentationml.notesSlide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notesSlides/notesSlide24.xml" ContentType="application/vnd.openxmlformats-officedocument.presentationml.notesSlide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notesSlides/notesSlide25.xml" ContentType="application/vnd.openxmlformats-officedocument.presentationml.notesSlide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notesSlides/notesSlide26.xml" ContentType="application/vnd.openxmlformats-officedocument.presentationml.notesSlide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notesSlides/notesSlide27.xml" ContentType="application/vnd.openxmlformats-officedocument.presentationml.notesSlide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notesSlides/notesSlide28.xml" ContentType="application/vnd.openxmlformats-officedocument.presentationml.notesSlide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notesSlides/notesSlide29.xml" ContentType="application/vnd.openxmlformats-officedocument.presentationml.notesSlide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notesSlides/notesSlide30.xml" ContentType="application/vnd.openxmlformats-officedocument.presentationml.notesSlide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notesSlides/notesSlide31.xml" ContentType="application/vnd.openxmlformats-officedocument.presentationml.notesSlide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notesSlides/notesSlide32.xml" ContentType="application/vnd.openxmlformats-officedocument.presentationml.notesSlide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notesSlides/notesSlide33.xml" ContentType="application/vnd.openxmlformats-officedocument.presentationml.notesSlide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notesSlides/notesSlide34.xml" ContentType="application/vnd.openxmlformats-officedocument.presentationml.notesSlide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notesSlides/notesSlide35.xml" ContentType="application/vnd.openxmlformats-officedocument.presentationml.notesSlide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notesSlides/notesSlide36.xml" ContentType="application/vnd.openxmlformats-officedocument.presentationml.notesSlide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notesSlides/notesSlide37.xml" ContentType="application/vnd.openxmlformats-officedocument.presentationml.notesSlide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notesSlides/notesSlide38.xml" ContentType="application/vnd.openxmlformats-officedocument.presentationml.notesSlide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notesSlides/notesSlide42.xml" ContentType="application/vnd.openxmlformats-officedocument.presentationml.notesSlide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notesSlides/notesSlide47.xml" ContentType="application/vnd.openxmlformats-officedocument.presentationml.notesSlide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notesSlides/notesSlide48.xml" ContentType="application/vnd.openxmlformats-officedocument.presentationml.notesSlide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notesSlides/notesSlide49.xml" ContentType="application/vnd.openxmlformats-officedocument.presentationml.notesSlide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notesSlides/notesSlide50.xml" ContentType="application/vnd.openxmlformats-officedocument.presentationml.notesSlide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0.xml" ContentType="application/vnd.openxmlformats-officedocument.presentationml.tags+xml"/>
  <Override PartName="/ppt/notesSlides/notesSlide51.xml" ContentType="application/vnd.openxmlformats-officedocument.presentationml.notesSlide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notesSlides/notesSlide52.xml" ContentType="application/vnd.openxmlformats-officedocument.presentationml.notesSlide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tags/tag1812.xml" ContentType="application/vnd.openxmlformats-officedocument.presentationml.tags+xml"/>
  <Override PartName="/ppt/tags/tag1813.xml" ContentType="application/vnd.openxmlformats-officedocument.presentationml.tags+xml"/>
  <Override PartName="/ppt/tags/tag1814.xml" ContentType="application/vnd.openxmlformats-officedocument.presentationml.tags+xml"/>
  <Override PartName="/ppt/tags/tag1815.xml" ContentType="application/vnd.openxmlformats-officedocument.presentationml.tags+xml"/>
  <Override PartName="/ppt/tags/tag1816.xml" ContentType="application/vnd.openxmlformats-officedocument.presentationml.tags+xml"/>
  <Override PartName="/ppt/tags/tag1817.xml" ContentType="application/vnd.openxmlformats-officedocument.presentationml.tags+xml"/>
  <Override PartName="/ppt/tags/tag1818.xml" ContentType="application/vnd.openxmlformats-officedocument.presentationml.tags+xml"/>
  <Override PartName="/ppt/tags/tag1819.xml" ContentType="application/vnd.openxmlformats-officedocument.presentationml.tags+xml"/>
  <Override PartName="/ppt/notesSlides/notesSlide53.xml" ContentType="application/vnd.openxmlformats-officedocument.presentationml.notesSlide+xml"/>
  <Override PartName="/ppt/tags/tag1820.xml" ContentType="application/vnd.openxmlformats-officedocument.presentationml.tags+xml"/>
  <Override PartName="/ppt/tags/tag1821.xml" ContentType="application/vnd.openxmlformats-officedocument.presentationml.tags+xml"/>
  <Override PartName="/ppt/tags/tag1822.xml" ContentType="application/vnd.openxmlformats-officedocument.presentationml.tags+xml"/>
  <Override PartName="/ppt/tags/tag1823.xml" ContentType="application/vnd.openxmlformats-officedocument.presentationml.tags+xml"/>
  <Override PartName="/ppt/tags/tag1824.xml" ContentType="application/vnd.openxmlformats-officedocument.presentationml.tags+xml"/>
  <Override PartName="/ppt/tags/tag1825.xml" ContentType="application/vnd.openxmlformats-officedocument.presentationml.tags+xml"/>
  <Override PartName="/ppt/tags/tag1826.xml" ContentType="application/vnd.openxmlformats-officedocument.presentationml.tags+xml"/>
  <Override PartName="/ppt/tags/tag1827.xml" ContentType="application/vnd.openxmlformats-officedocument.presentationml.tags+xml"/>
  <Override PartName="/ppt/tags/tag1828.xml" ContentType="application/vnd.openxmlformats-officedocument.presentationml.tags+xml"/>
  <Override PartName="/ppt/tags/tag1829.xml" ContentType="application/vnd.openxmlformats-officedocument.presentationml.tags+xml"/>
  <Override PartName="/ppt/tags/tag1830.xml" ContentType="application/vnd.openxmlformats-officedocument.presentationml.tags+xml"/>
  <Override PartName="/ppt/tags/tag1831.xml" ContentType="application/vnd.openxmlformats-officedocument.presentationml.tags+xml"/>
  <Override PartName="/ppt/tags/tag1832.xml" ContentType="application/vnd.openxmlformats-officedocument.presentationml.tags+xml"/>
  <Override PartName="/ppt/tags/tag1833.xml" ContentType="application/vnd.openxmlformats-officedocument.presentationml.tags+xml"/>
  <Override PartName="/ppt/tags/tag1834.xml" ContentType="application/vnd.openxmlformats-officedocument.presentationml.tags+xml"/>
  <Override PartName="/ppt/tags/tag1835.xml" ContentType="application/vnd.openxmlformats-officedocument.presentationml.tags+xml"/>
  <Override PartName="/ppt/tags/tag1836.xml" ContentType="application/vnd.openxmlformats-officedocument.presentationml.tags+xml"/>
  <Override PartName="/ppt/tags/tag1837.xml" ContentType="application/vnd.openxmlformats-officedocument.presentationml.tags+xml"/>
  <Override PartName="/ppt/tags/tag1838.xml" ContentType="application/vnd.openxmlformats-officedocument.presentationml.tags+xml"/>
  <Override PartName="/ppt/tags/tag1839.xml" ContentType="application/vnd.openxmlformats-officedocument.presentationml.tags+xml"/>
  <Override PartName="/ppt/tags/tag1840.xml" ContentType="application/vnd.openxmlformats-officedocument.presentationml.tags+xml"/>
  <Override PartName="/ppt/tags/tag1841.xml" ContentType="application/vnd.openxmlformats-officedocument.presentationml.tags+xml"/>
  <Override PartName="/ppt/tags/tag1842.xml" ContentType="application/vnd.openxmlformats-officedocument.presentationml.tags+xml"/>
  <Override PartName="/ppt/tags/tag1843.xml" ContentType="application/vnd.openxmlformats-officedocument.presentationml.tags+xml"/>
  <Override PartName="/ppt/tags/tag1844.xml" ContentType="application/vnd.openxmlformats-officedocument.presentationml.tags+xml"/>
  <Override PartName="/ppt/tags/tag1845.xml" ContentType="application/vnd.openxmlformats-officedocument.presentationml.tags+xml"/>
  <Override PartName="/ppt/tags/tag1846.xml" ContentType="application/vnd.openxmlformats-officedocument.presentationml.tags+xml"/>
  <Override PartName="/ppt/tags/tag1847.xml" ContentType="application/vnd.openxmlformats-officedocument.presentationml.tags+xml"/>
  <Override PartName="/ppt/tags/tag1848.xml" ContentType="application/vnd.openxmlformats-officedocument.presentationml.tags+xml"/>
  <Override PartName="/ppt/tags/tag1849.xml" ContentType="application/vnd.openxmlformats-officedocument.presentationml.tags+xml"/>
  <Override PartName="/ppt/tags/tag1850.xml" ContentType="application/vnd.openxmlformats-officedocument.presentationml.tags+xml"/>
  <Override PartName="/ppt/tags/tag1851.xml" ContentType="application/vnd.openxmlformats-officedocument.presentationml.tags+xml"/>
  <Override PartName="/ppt/tags/tag1852.xml" ContentType="application/vnd.openxmlformats-officedocument.presentationml.tags+xml"/>
  <Override PartName="/ppt/tags/tag1853.xml" ContentType="application/vnd.openxmlformats-officedocument.presentationml.tags+xml"/>
  <Override PartName="/ppt/tags/tag1854.xml" ContentType="application/vnd.openxmlformats-officedocument.presentationml.tags+xml"/>
  <Override PartName="/ppt/tags/tag1855.xml" ContentType="application/vnd.openxmlformats-officedocument.presentationml.tags+xml"/>
  <Override PartName="/ppt/notesSlides/notesSlide54.xml" ContentType="application/vnd.openxmlformats-officedocument.presentationml.notesSlide+xml"/>
  <Override PartName="/ppt/tags/tag1856.xml" ContentType="application/vnd.openxmlformats-officedocument.presentationml.tags+xml"/>
  <Override PartName="/ppt/tags/tag1857.xml" ContentType="application/vnd.openxmlformats-officedocument.presentationml.tags+xml"/>
  <Override PartName="/ppt/tags/tag1858.xml" ContentType="application/vnd.openxmlformats-officedocument.presentationml.tags+xml"/>
  <Override PartName="/ppt/tags/tag1859.xml" ContentType="application/vnd.openxmlformats-officedocument.presentationml.tags+xml"/>
  <Override PartName="/ppt/tags/tag1860.xml" ContentType="application/vnd.openxmlformats-officedocument.presentationml.tags+xml"/>
  <Override PartName="/ppt/tags/tag1861.xml" ContentType="application/vnd.openxmlformats-officedocument.presentationml.tags+xml"/>
  <Override PartName="/ppt/tags/tag1862.xml" ContentType="application/vnd.openxmlformats-officedocument.presentationml.tags+xml"/>
  <Override PartName="/ppt/tags/tag1863.xml" ContentType="application/vnd.openxmlformats-officedocument.presentationml.tags+xml"/>
  <Override PartName="/ppt/tags/tag1864.xml" ContentType="application/vnd.openxmlformats-officedocument.presentationml.tags+xml"/>
  <Override PartName="/ppt/tags/tag1865.xml" ContentType="application/vnd.openxmlformats-officedocument.presentationml.tags+xml"/>
  <Override PartName="/ppt/tags/tag1866.xml" ContentType="application/vnd.openxmlformats-officedocument.presentationml.tags+xml"/>
  <Override PartName="/ppt/tags/tag1867.xml" ContentType="application/vnd.openxmlformats-officedocument.presentationml.tags+xml"/>
  <Override PartName="/ppt/tags/tag1868.xml" ContentType="application/vnd.openxmlformats-officedocument.presentationml.tags+xml"/>
  <Override PartName="/ppt/tags/tag1869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ags/tag1870.xml" ContentType="application/vnd.openxmlformats-officedocument.presentationml.tags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ags/tag1871.xml" ContentType="application/vnd.openxmlformats-officedocument.presentationml.tags+xml"/>
  <Override PartName="/ppt/tags/tag1872.xml" ContentType="application/vnd.openxmlformats-officedocument.presentationml.tags+xml"/>
  <Override PartName="/ppt/tags/tag1873.xml" ContentType="application/vnd.openxmlformats-officedocument.presentationml.tags+xml"/>
  <Override PartName="/ppt/tags/tag1874.xml" ContentType="application/vnd.openxmlformats-officedocument.presentationml.tags+xml"/>
  <Override PartName="/ppt/tags/tag1875.xml" ContentType="application/vnd.openxmlformats-officedocument.presentationml.tags+xml"/>
  <Override PartName="/ppt/tags/tag1876.xml" ContentType="application/vnd.openxmlformats-officedocument.presentationml.tags+xml"/>
  <Override PartName="/ppt/tags/tag1877.xml" ContentType="application/vnd.openxmlformats-officedocument.presentationml.tags+xml"/>
  <Override PartName="/ppt/tags/tag1878.xml" ContentType="application/vnd.openxmlformats-officedocument.presentationml.tags+xml"/>
  <Override PartName="/ppt/tags/tag1879.xml" ContentType="application/vnd.openxmlformats-officedocument.presentationml.tags+xml"/>
  <Override PartName="/ppt/tags/tag1880.xml" ContentType="application/vnd.openxmlformats-officedocument.presentationml.tags+xml"/>
  <Override PartName="/ppt/tags/tag1881.xml" ContentType="application/vnd.openxmlformats-officedocument.presentationml.tags+xml"/>
  <Override PartName="/ppt/tags/tag1882.xml" ContentType="application/vnd.openxmlformats-officedocument.presentationml.tags+xml"/>
  <Override PartName="/ppt/tags/tag1883.xml" ContentType="application/vnd.openxmlformats-officedocument.presentationml.tags+xml"/>
  <Override PartName="/ppt/tags/tag1884.xml" ContentType="application/vnd.openxmlformats-officedocument.presentationml.tags+xml"/>
  <Override PartName="/ppt/tags/tag1885.xml" ContentType="application/vnd.openxmlformats-officedocument.presentationml.tags+xml"/>
  <Override PartName="/ppt/tags/tag1886.xml" ContentType="application/vnd.openxmlformats-officedocument.presentationml.tags+xml"/>
  <Override PartName="/ppt/tags/tag1887.xml" ContentType="application/vnd.openxmlformats-officedocument.presentationml.tags+xml"/>
  <Override PartName="/ppt/tags/tag1888.xml" ContentType="application/vnd.openxmlformats-officedocument.presentationml.tags+xml"/>
  <Override PartName="/ppt/notesSlides/notesSlide62.xml" ContentType="application/vnd.openxmlformats-officedocument.presentationml.notesSlide+xml"/>
  <Override PartName="/ppt/tags/tag1889.xml" ContentType="application/vnd.openxmlformats-officedocument.presentationml.tags+xml"/>
  <Override PartName="/ppt/tags/tag1890.xml" ContentType="application/vnd.openxmlformats-officedocument.presentationml.tags+xml"/>
  <Override PartName="/ppt/tags/tag1891.xml" ContentType="application/vnd.openxmlformats-officedocument.presentationml.tags+xml"/>
  <Override PartName="/ppt/tags/tag1892.xml" ContentType="application/vnd.openxmlformats-officedocument.presentationml.tags+xml"/>
  <Override PartName="/ppt/tags/tag1893.xml" ContentType="application/vnd.openxmlformats-officedocument.presentationml.tags+xml"/>
  <Override PartName="/ppt/tags/tag1894.xml" ContentType="application/vnd.openxmlformats-officedocument.presentationml.tags+xml"/>
  <Override PartName="/ppt/tags/tag1895.xml" ContentType="application/vnd.openxmlformats-officedocument.presentationml.tags+xml"/>
  <Override PartName="/ppt/tags/tag1896.xml" ContentType="application/vnd.openxmlformats-officedocument.presentationml.tags+xml"/>
  <Override PartName="/ppt/tags/tag1897.xml" ContentType="application/vnd.openxmlformats-officedocument.presentationml.tags+xml"/>
  <Override PartName="/ppt/tags/tag1898.xml" ContentType="application/vnd.openxmlformats-officedocument.presentationml.tags+xml"/>
  <Override PartName="/ppt/tags/tag1899.xml" ContentType="application/vnd.openxmlformats-officedocument.presentationml.tags+xml"/>
  <Override PartName="/ppt/tags/tag1900.xml" ContentType="application/vnd.openxmlformats-officedocument.presentationml.tags+xml"/>
  <Override PartName="/ppt/tags/tag1901.xml" ContentType="application/vnd.openxmlformats-officedocument.presentationml.tags+xml"/>
  <Override PartName="/ppt/tags/tag1902.xml" ContentType="application/vnd.openxmlformats-officedocument.presentationml.tags+xml"/>
  <Override PartName="/ppt/tags/tag1903.xml" ContentType="application/vnd.openxmlformats-officedocument.presentationml.tags+xml"/>
  <Override PartName="/ppt/tags/tag1904.xml" ContentType="application/vnd.openxmlformats-officedocument.presentationml.tags+xml"/>
  <Override PartName="/ppt/tags/tag1905.xml" ContentType="application/vnd.openxmlformats-officedocument.presentationml.tags+xml"/>
  <Override PartName="/ppt/tags/tag1906.xml" ContentType="application/vnd.openxmlformats-officedocument.presentationml.tags+xml"/>
  <Override PartName="/ppt/tags/tag1907.xml" ContentType="application/vnd.openxmlformats-officedocument.presentationml.tags+xml"/>
  <Override PartName="/ppt/tags/tag1908.xml" ContentType="application/vnd.openxmlformats-officedocument.presentationml.tags+xml"/>
  <Override PartName="/ppt/tags/tag1909.xml" ContentType="application/vnd.openxmlformats-officedocument.presentationml.tags+xml"/>
  <Override PartName="/ppt/tags/tag1910.xml" ContentType="application/vnd.openxmlformats-officedocument.presentationml.tags+xml"/>
  <Override PartName="/ppt/tags/tag1911.xml" ContentType="application/vnd.openxmlformats-officedocument.presentationml.tags+xml"/>
  <Override PartName="/ppt/tags/tag1912.xml" ContentType="application/vnd.openxmlformats-officedocument.presentationml.tags+xml"/>
  <Override PartName="/ppt/tags/tag1913.xml" ContentType="application/vnd.openxmlformats-officedocument.presentationml.tags+xml"/>
  <Override PartName="/ppt/tags/tag1914.xml" ContentType="application/vnd.openxmlformats-officedocument.presentationml.tags+xml"/>
  <Override PartName="/ppt/tags/tag1915.xml" ContentType="application/vnd.openxmlformats-officedocument.presentationml.tags+xml"/>
  <Override PartName="/ppt/tags/tag1916.xml" ContentType="application/vnd.openxmlformats-officedocument.presentationml.tags+xml"/>
  <Override PartName="/ppt/tags/tag1917.xml" ContentType="application/vnd.openxmlformats-officedocument.presentationml.tags+xml"/>
  <Override PartName="/ppt/tags/tag1918.xml" ContentType="application/vnd.openxmlformats-officedocument.presentationml.tags+xml"/>
  <Override PartName="/ppt/tags/tag1919.xml" ContentType="application/vnd.openxmlformats-officedocument.presentationml.tags+xml"/>
  <Override PartName="/ppt/tags/tag1920.xml" ContentType="application/vnd.openxmlformats-officedocument.presentationml.tags+xml"/>
  <Override PartName="/ppt/tags/tag1921.xml" ContentType="application/vnd.openxmlformats-officedocument.presentationml.tags+xml"/>
  <Override PartName="/ppt/tags/tag1922.xml" ContentType="application/vnd.openxmlformats-officedocument.presentationml.tags+xml"/>
  <Override PartName="/ppt/tags/tag1923.xml" ContentType="application/vnd.openxmlformats-officedocument.presentationml.tags+xml"/>
  <Override PartName="/ppt/tags/tag1924.xml" ContentType="application/vnd.openxmlformats-officedocument.presentationml.tags+xml"/>
  <Override PartName="/ppt/tags/tag1925.xml" ContentType="application/vnd.openxmlformats-officedocument.presentationml.tags+xml"/>
  <Override PartName="/ppt/tags/tag1926.xml" ContentType="application/vnd.openxmlformats-officedocument.presentationml.tags+xml"/>
  <Override PartName="/ppt/tags/tag1927.xml" ContentType="application/vnd.openxmlformats-officedocument.presentationml.tags+xml"/>
  <Override PartName="/ppt/tags/tag1928.xml" ContentType="application/vnd.openxmlformats-officedocument.presentationml.tags+xml"/>
  <Override PartName="/ppt/tags/tag1929.xml" ContentType="application/vnd.openxmlformats-officedocument.presentationml.tags+xml"/>
  <Override PartName="/ppt/tags/tag1930.xml" ContentType="application/vnd.openxmlformats-officedocument.presentationml.tags+xml"/>
  <Override PartName="/ppt/tags/tag1931.xml" ContentType="application/vnd.openxmlformats-officedocument.presentationml.tags+xml"/>
  <Override PartName="/ppt/tags/tag1932.xml" ContentType="application/vnd.openxmlformats-officedocument.presentationml.tags+xml"/>
  <Override PartName="/ppt/tags/tag1933.xml" ContentType="application/vnd.openxmlformats-officedocument.presentationml.tags+xml"/>
  <Override PartName="/ppt/tags/tag1934.xml" ContentType="application/vnd.openxmlformats-officedocument.presentationml.tags+xml"/>
  <Override PartName="/ppt/tags/tag1935.xml" ContentType="application/vnd.openxmlformats-officedocument.presentationml.tags+xml"/>
  <Override PartName="/ppt/tags/tag1936.xml" ContentType="application/vnd.openxmlformats-officedocument.presentationml.tags+xml"/>
  <Override PartName="/ppt/tags/tag1937.xml" ContentType="application/vnd.openxmlformats-officedocument.presentationml.tags+xml"/>
  <Override PartName="/ppt/tags/tag1938.xml" ContentType="application/vnd.openxmlformats-officedocument.presentationml.tags+xml"/>
  <Override PartName="/ppt/tags/tag1939.xml" ContentType="application/vnd.openxmlformats-officedocument.presentationml.tags+xml"/>
  <Override PartName="/ppt/tags/tag1940.xml" ContentType="application/vnd.openxmlformats-officedocument.presentationml.tags+xml"/>
  <Override PartName="/ppt/tags/tag1941.xml" ContentType="application/vnd.openxmlformats-officedocument.presentationml.tags+xml"/>
  <Override PartName="/ppt/tags/tag1942.xml" ContentType="application/vnd.openxmlformats-officedocument.presentationml.tags+xml"/>
  <Override PartName="/ppt/tags/tag1943.xml" ContentType="application/vnd.openxmlformats-officedocument.presentationml.tags+xml"/>
  <Override PartName="/ppt/tags/tag1944.xml" ContentType="application/vnd.openxmlformats-officedocument.presentationml.tags+xml"/>
  <Override PartName="/ppt/tags/tag1945.xml" ContentType="application/vnd.openxmlformats-officedocument.presentationml.tags+xml"/>
  <Override PartName="/ppt/tags/tag1946.xml" ContentType="application/vnd.openxmlformats-officedocument.presentationml.tags+xml"/>
  <Override PartName="/ppt/tags/tag1947.xml" ContentType="application/vnd.openxmlformats-officedocument.presentationml.tags+xml"/>
  <Override PartName="/ppt/tags/tag1948.xml" ContentType="application/vnd.openxmlformats-officedocument.presentationml.tags+xml"/>
  <Override PartName="/ppt/tags/tag1949.xml" ContentType="application/vnd.openxmlformats-officedocument.presentationml.tags+xml"/>
  <Override PartName="/ppt/tags/tag1950.xml" ContentType="application/vnd.openxmlformats-officedocument.presentationml.tags+xml"/>
  <Override PartName="/ppt/tags/tag1951.xml" ContentType="application/vnd.openxmlformats-officedocument.presentationml.tags+xml"/>
  <Override PartName="/ppt/tags/tag1952.xml" ContentType="application/vnd.openxmlformats-officedocument.presentationml.tags+xml"/>
  <Override PartName="/ppt/tags/tag1953.xml" ContentType="application/vnd.openxmlformats-officedocument.presentationml.tags+xml"/>
  <Override PartName="/ppt/tags/tag1954.xml" ContentType="application/vnd.openxmlformats-officedocument.presentationml.tags+xml"/>
  <Override PartName="/ppt/tags/tag1955.xml" ContentType="application/vnd.openxmlformats-officedocument.presentationml.tags+xml"/>
  <Override PartName="/ppt/tags/tag1956.xml" ContentType="application/vnd.openxmlformats-officedocument.presentationml.tags+xml"/>
  <Override PartName="/ppt/tags/tag1957.xml" ContentType="application/vnd.openxmlformats-officedocument.presentationml.tags+xml"/>
  <Override PartName="/ppt/tags/tag1958.xml" ContentType="application/vnd.openxmlformats-officedocument.presentationml.tags+xml"/>
  <Override PartName="/ppt/tags/tag1959.xml" ContentType="application/vnd.openxmlformats-officedocument.presentationml.tags+xml"/>
  <Override PartName="/ppt/tags/tag1960.xml" ContentType="application/vnd.openxmlformats-officedocument.presentationml.tags+xml"/>
  <Override PartName="/ppt/tags/tag1961.xml" ContentType="application/vnd.openxmlformats-officedocument.presentationml.tags+xml"/>
  <Override PartName="/ppt/tags/tag1962.xml" ContentType="application/vnd.openxmlformats-officedocument.presentationml.tags+xml"/>
  <Override PartName="/ppt/tags/tag1963.xml" ContentType="application/vnd.openxmlformats-officedocument.presentationml.tags+xml"/>
  <Override PartName="/ppt/tags/tag1964.xml" ContentType="application/vnd.openxmlformats-officedocument.presentationml.tags+xml"/>
  <Override PartName="/ppt/tags/tag1965.xml" ContentType="application/vnd.openxmlformats-officedocument.presentationml.tags+xml"/>
  <Override PartName="/ppt/tags/tag1966.xml" ContentType="application/vnd.openxmlformats-officedocument.presentationml.tags+xml"/>
  <Override PartName="/ppt/tags/tag1967.xml" ContentType="application/vnd.openxmlformats-officedocument.presentationml.tags+xml"/>
  <Override PartName="/ppt/tags/tag1968.xml" ContentType="application/vnd.openxmlformats-officedocument.presentationml.tags+xml"/>
  <Override PartName="/ppt/tags/tag1969.xml" ContentType="application/vnd.openxmlformats-officedocument.presentationml.tags+xml"/>
  <Override PartName="/ppt/tags/tag1970.xml" ContentType="application/vnd.openxmlformats-officedocument.presentationml.tags+xml"/>
  <Override PartName="/ppt/tags/tag1971.xml" ContentType="application/vnd.openxmlformats-officedocument.presentationml.tags+xml"/>
  <Override PartName="/ppt/tags/tag1972.xml" ContentType="application/vnd.openxmlformats-officedocument.presentationml.tags+xml"/>
  <Override PartName="/ppt/tags/tag1973.xml" ContentType="application/vnd.openxmlformats-officedocument.presentationml.tags+xml"/>
  <Override PartName="/ppt/tags/tag1974.xml" ContentType="application/vnd.openxmlformats-officedocument.presentationml.tags+xml"/>
  <Override PartName="/ppt/tags/tag1975.xml" ContentType="application/vnd.openxmlformats-officedocument.presentationml.tags+xml"/>
  <Override PartName="/ppt/tags/tag1976.xml" ContentType="application/vnd.openxmlformats-officedocument.presentationml.tags+xml"/>
  <Override PartName="/ppt/tags/tag1977.xml" ContentType="application/vnd.openxmlformats-officedocument.presentationml.tags+xml"/>
  <Override PartName="/ppt/tags/tag1978.xml" ContentType="application/vnd.openxmlformats-officedocument.presentationml.tags+xml"/>
  <Override PartName="/ppt/tags/tag1979.xml" ContentType="application/vnd.openxmlformats-officedocument.presentationml.tags+xml"/>
  <Override PartName="/ppt/tags/tag1980.xml" ContentType="application/vnd.openxmlformats-officedocument.presentationml.tags+xml"/>
  <Override PartName="/ppt/tags/tag1981.xml" ContentType="application/vnd.openxmlformats-officedocument.presentationml.tags+xml"/>
  <Override PartName="/ppt/tags/tag1982.xml" ContentType="application/vnd.openxmlformats-officedocument.presentationml.tags+xml"/>
  <Override PartName="/ppt/tags/tag1983.xml" ContentType="application/vnd.openxmlformats-officedocument.presentationml.tags+xml"/>
  <Override PartName="/ppt/tags/tag1984.xml" ContentType="application/vnd.openxmlformats-officedocument.presentationml.tags+xml"/>
  <Override PartName="/ppt/tags/tag1985.xml" ContentType="application/vnd.openxmlformats-officedocument.presentationml.tags+xml"/>
  <Override PartName="/ppt/tags/tag1986.xml" ContentType="application/vnd.openxmlformats-officedocument.presentationml.tags+xml"/>
  <Override PartName="/ppt/notesSlides/notesSlide63.xml" ContentType="application/vnd.openxmlformats-officedocument.presentationml.notesSlide+xml"/>
  <Override PartName="/ppt/tags/tag1987.xml" ContentType="application/vnd.openxmlformats-officedocument.presentationml.tags+xml"/>
  <Override PartName="/ppt/tags/tag1988.xml" ContentType="application/vnd.openxmlformats-officedocument.presentationml.tags+xml"/>
  <Override PartName="/ppt/tags/tag1989.xml" ContentType="application/vnd.openxmlformats-officedocument.presentationml.tags+xml"/>
  <Override PartName="/ppt/tags/tag1990.xml" ContentType="application/vnd.openxmlformats-officedocument.presentationml.tags+xml"/>
  <Override PartName="/ppt/tags/tag1991.xml" ContentType="application/vnd.openxmlformats-officedocument.presentationml.tags+xml"/>
  <Override PartName="/ppt/tags/tag1992.xml" ContentType="application/vnd.openxmlformats-officedocument.presentationml.tags+xml"/>
  <Override PartName="/ppt/tags/tag1993.xml" ContentType="application/vnd.openxmlformats-officedocument.presentationml.tags+xml"/>
  <Override PartName="/ppt/tags/tag1994.xml" ContentType="application/vnd.openxmlformats-officedocument.presentationml.tags+xml"/>
  <Override PartName="/ppt/tags/tag1995.xml" ContentType="application/vnd.openxmlformats-officedocument.presentationml.tags+xml"/>
  <Override PartName="/ppt/tags/tag1996.xml" ContentType="application/vnd.openxmlformats-officedocument.presentationml.tags+xml"/>
  <Override PartName="/ppt/tags/tag1997.xml" ContentType="application/vnd.openxmlformats-officedocument.presentationml.tags+xml"/>
  <Override PartName="/ppt/tags/tag1998.xml" ContentType="application/vnd.openxmlformats-officedocument.presentationml.tags+xml"/>
  <Override PartName="/ppt/tags/tag1999.xml" ContentType="application/vnd.openxmlformats-officedocument.presentationml.tags+xml"/>
  <Override PartName="/ppt/tags/tag2000.xml" ContentType="application/vnd.openxmlformats-officedocument.presentationml.tags+xml"/>
  <Override PartName="/ppt/tags/tag2001.xml" ContentType="application/vnd.openxmlformats-officedocument.presentationml.tags+xml"/>
  <Override PartName="/ppt/tags/tag2002.xml" ContentType="application/vnd.openxmlformats-officedocument.presentationml.tags+xml"/>
  <Override PartName="/ppt/tags/tag2003.xml" ContentType="application/vnd.openxmlformats-officedocument.presentationml.tags+xml"/>
  <Override PartName="/ppt/tags/tag2004.xml" ContentType="application/vnd.openxmlformats-officedocument.presentationml.tags+xml"/>
  <Override PartName="/ppt/tags/tag2005.xml" ContentType="application/vnd.openxmlformats-officedocument.presentationml.tags+xml"/>
  <Override PartName="/ppt/tags/tag2006.xml" ContentType="application/vnd.openxmlformats-officedocument.presentationml.tags+xml"/>
  <Override PartName="/ppt/tags/tag2007.xml" ContentType="application/vnd.openxmlformats-officedocument.presentationml.tags+xml"/>
  <Override PartName="/ppt/tags/tag2008.xml" ContentType="application/vnd.openxmlformats-officedocument.presentationml.tags+xml"/>
  <Override PartName="/ppt/tags/tag2009.xml" ContentType="application/vnd.openxmlformats-officedocument.presentationml.tags+xml"/>
  <Override PartName="/ppt/tags/tag2010.xml" ContentType="application/vnd.openxmlformats-officedocument.presentationml.tags+xml"/>
  <Override PartName="/ppt/tags/tag2011.xml" ContentType="application/vnd.openxmlformats-officedocument.presentationml.tags+xml"/>
  <Override PartName="/ppt/tags/tag2012.xml" ContentType="application/vnd.openxmlformats-officedocument.presentationml.tags+xml"/>
  <Override PartName="/ppt/tags/tag2013.xml" ContentType="application/vnd.openxmlformats-officedocument.presentationml.tags+xml"/>
  <Override PartName="/ppt/notesSlides/notesSlide64.xml" ContentType="application/vnd.openxmlformats-officedocument.presentationml.notesSlide+xml"/>
  <Override PartName="/ppt/tags/tag2014.xml" ContentType="application/vnd.openxmlformats-officedocument.presentationml.tags+xml"/>
  <Override PartName="/ppt/tags/tag2015.xml" ContentType="application/vnd.openxmlformats-officedocument.presentationml.tags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310.xml" ContentType="application/vnd.openxmlformats-officedocument.presentationml.tags+xml"/>
  <Override PartName="/ppt/tags/tag3540.xml" ContentType="application/vnd.openxmlformats-officedocument.presentationml.tags+xml"/>
  <Override PartName="/ppt/tags/tag4710.xml" ContentType="application/vnd.openxmlformats-officedocument.presentationml.tags+xml"/>
  <Override PartName="/ppt/tags/tag5270.xml" ContentType="application/vnd.openxmlformats-officedocument.presentationml.tags+xml"/>
  <Override PartName="/ppt/tags/tag5290.xml" ContentType="application/vnd.openxmlformats-officedocument.presentationml.tags+xml"/>
  <Override PartName="/ppt/tags/tag5480.xml" ContentType="application/vnd.openxmlformats-officedocument.presentationml.tags+xml"/>
  <Override PartName="/ppt/tags/tag5670.xml" ContentType="application/vnd.openxmlformats-officedocument.presentationml.tags+xml"/>
  <Override PartName="/ppt/tags/tag5880.xml" ContentType="application/vnd.openxmlformats-officedocument.presentationml.tags+xml"/>
  <Override PartName="/ppt/tags/tag6600.xml" ContentType="application/vnd.openxmlformats-officedocument.presentationml.tags+xml"/>
  <Override PartName="/ppt/tags/tag6640.xml" ContentType="application/vnd.openxmlformats-officedocument.presentationml.tags+xml"/>
  <Override PartName="/ppt/tags/tag8690.xml" ContentType="application/vnd.openxmlformats-officedocument.presentationml.tags+xml"/>
  <Override PartName="/ppt/tags/tag7570.xml" ContentType="application/vnd.openxmlformats-officedocument.presentationml.tags+xml"/>
  <Override PartName="/ppt/tags/tag761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7" r:id="rId2"/>
    <p:sldId id="372" r:id="rId3"/>
    <p:sldId id="373" r:id="rId4"/>
    <p:sldId id="374" r:id="rId5"/>
    <p:sldId id="258" r:id="rId6"/>
    <p:sldId id="259" r:id="rId7"/>
    <p:sldId id="260" r:id="rId8"/>
    <p:sldId id="361" r:id="rId9"/>
    <p:sldId id="360" r:id="rId10"/>
    <p:sldId id="367" r:id="rId11"/>
    <p:sldId id="368" r:id="rId12"/>
    <p:sldId id="362" r:id="rId13"/>
    <p:sldId id="350" r:id="rId14"/>
    <p:sldId id="349" r:id="rId15"/>
    <p:sldId id="348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69" r:id="rId64"/>
    <p:sldId id="308" r:id="rId65"/>
    <p:sldId id="312" r:id="rId66"/>
    <p:sldId id="370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75" r:id="rId80"/>
    <p:sldId id="376" r:id="rId81"/>
    <p:sldId id="377" r:id="rId82"/>
    <p:sldId id="378" r:id="rId83"/>
    <p:sldId id="325" r:id="rId84"/>
    <p:sldId id="356" r:id="rId85"/>
    <p:sldId id="357" r:id="rId86"/>
    <p:sldId id="358" r:id="rId87"/>
    <p:sldId id="355" r:id="rId88"/>
    <p:sldId id="371" r:id="rId89"/>
    <p:sldId id="326" r:id="rId90"/>
    <p:sldId id="327" r:id="rId91"/>
    <p:sldId id="328" r:id="rId92"/>
    <p:sldId id="329" r:id="rId93"/>
    <p:sldId id="330" r:id="rId94"/>
    <p:sldId id="331" r:id="rId95"/>
    <p:sldId id="332" r:id="rId96"/>
    <p:sldId id="333" r:id="rId97"/>
    <p:sldId id="347" r:id="rId98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1842" autoAdjust="0"/>
  </p:normalViewPr>
  <p:slideViewPr>
    <p:cSldViewPr>
      <p:cViewPr varScale="1">
        <p:scale>
          <a:sx n="83" d="100"/>
          <a:sy n="83" d="100"/>
        </p:scale>
        <p:origin x="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5670E512-9F9E-4156-953E-8350C511CBA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7B35C3C1-9691-443C-BBCF-BED84F38E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0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2150"/>
            <a:ext cx="4611688" cy="3457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0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24" y="4379903"/>
            <a:ext cx="5546758" cy="4148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85" tIns="46142" rIns="92285" bIns="4614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76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2150"/>
            <a:ext cx="4611688" cy="3457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40" y="4379915"/>
            <a:ext cx="5546731" cy="41481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82" tIns="46141" rIns="92282" bIns="4614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7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2150"/>
            <a:ext cx="4611688" cy="3457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40" y="4379915"/>
            <a:ext cx="5546731" cy="41481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82" tIns="46141" rIns="92282" bIns="4614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44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2150"/>
            <a:ext cx="4611688" cy="3457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3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40" y="4379915"/>
            <a:ext cx="5546731" cy="41481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73" tIns="46136" rIns="92273" bIns="4613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31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2150"/>
            <a:ext cx="4611688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5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40" y="4379915"/>
            <a:ext cx="5546731" cy="414814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273" tIns="46136" rIns="92273" bIns="46136"/>
          <a:lstStyle/>
          <a:p>
            <a:r>
              <a:rPr lang="en-US" dirty="0" smtClean="0"/>
              <a:t>Carry-</a:t>
            </a:r>
            <a:r>
              <a:rPr lang="en-US" dirty="0" err="1" smtClean="0"/>
              <a:t>lookahead</a:t>
            </a:r>
            <a:r>
              <a:rPr lang="en-US" dirty="0" smtClean="0"/>
              <a:t> adders would be more efficient performance wise (i.e. lower gate delay), but more expense hardware wise (i.e. more logic gates)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68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3738"/>
            <a:ext cx="4608513" cy="3455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68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0" y="4379913"/>
            <a:ext cx="5081095" cy="41434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253" tIns="45626" rIns="91253" bIns="45626"/>
          <a:lstStyle/>
          <a:p>
            <a:r>
              <a:rPr lang="en-US" dirty="0" smtClean="0"/>
              <a:t>How are we going to stably store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72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3738"/>
            <a:ext cx="4608513" cy="3455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0" y="4379913"/>
            <a:ext cx="5081095" cy="41434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53" tIns="45626" rIns="91253" bIns="45626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00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3738"/>
            <a:ext cx="4608513" cy="3455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0" y="4379913"/>
            <a:ext cx="5081095" cy="41434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53" tIns="45626" rIns="91253" bIns="45626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31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3738"/>
            <a:ext cx="4608513" cy="3455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7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0" y="4379913"/>
            <a:ext cx="5081095" cy="41434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53" tIns="45626" rIns="91253" bIns="45626"/>
          <a:lstStyle/>
          <a:p>
            <a:r>
              <a:rPr lang="en-US" dirty="0"/>
              <a:t>How to create state? Feedback. </a:t>
            </a:r>
          </a:p>
          <a:p>
            <a:endParaRPr lang="en-US" dirty="0"/>
          </a:p>
          <a:p>
            <a:r>
              <a:rPr lang="en-US" dirty="0"/>
              <a:t>Show how the signal works</a:t>
            </a:r>
          </a:p>
        </p:txBody>
      </p:sp>
    </p:spTree>
    <p:extLst>
      <p:ext uri="{BB962C8B-B14F-4D97-AF65-F5344CB8AC3E}">
        <p14:creationId xmlns:p14="http://schemas.microsoft.com/office/powerpoint/2010/main" val="469427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3738"/>
            <a:ext cx="4608513" cy="3455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7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0" y="4379913"/>
            <a:ext cx="5081095" cy="41434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53" tIns="45626" rIns="91253" bIns="45626"/>
          <a:lstStyle/>
          <a:p>
            <a:r>
              <a:rPr lang="en-US" dirty="0" smtClean="0"/>
              <a:t>Can you store a value (with this circuit)?</a:t>
            </a:r>
          </a:p>
          <a:p>
            <a:r>
              <a:rPr lang="en-US" dirty="0" smtClean="0"/>
              <a:t>Can you change its value?</a:t>
            </a:r>
          </a:p>
          <a:p>
            <a:endParaRPr lang="en-US" dirty="0" smtClean="0"/>
          </a:p>
          <a:p>
            <a:r>
              <a:rPr lang="en-US" dirty="0" smtClean="0"/>
              <a:t>Q is comes from Latin language "</a:t>
            </a:r>
            <a:r>
              <a:rPr lang="en-US" dirty="0" err="1" smtClean="0"/>
              <a:t>quiscens</a:t>
            </a:r>
            <a:r>
              <a:rPr lang="en-US" dirty="0" smtClean="0"/>
              <a:t>" or "the present particle" or "what is present available" or "present output"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to create state? Feedback. </a:t>
            </a:r>
          </a:p>
          <a:p>
            <a:endParaRPr lang="en-US" dirty="0"/>
          </a:p>
          <a:p>
            <a:r>
              <a:rPr lang="en-US" dirty="0"/>
              <a:t>Show how the signal works</a:t>
            </a:r>
          </a:p>
        </p:txBody>
      </p:sp>
    </p:spTree>
    <p:extLst>
      <p:ext uri="{BB962C8B-B14F-4D97-AF65-F5344CB8AC3E}">
        <p14:creationId xmlns:p14="http://schemas.microsoft.com/office/powerpoint/2010/main" val="3324372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14CF-AF73-443C-9A7B-A7C4BEC62E3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9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2150"/>
            <a:ext cx="4611688" cy="3457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40" y="4379915"/>
            <a:ext cx="5546731" cy="41481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82" tIns="46141" rIns="92282" bIns="4614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04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the set and reset input</a:t>
            </a:r>
            <a:r>
              <a:rPr lang="en-US" baseline="0" dirty="0" smtClean="0"/>
              <a:t> are both 0, the Q and !Q determine the output, which will hold.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14CF-AF73-443C-9A7B-A7C4BEC62E3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5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 0, 1</a:t>
            </a:r>
            <a:r>
              <a:rPr lang="en-US" baseline="0" dirty="0" smtClean="0"/>
              <a:t> =&gt;</a:t>
            </a:r>
            <a:r>
              <a:rPr lang="en-US" dirty="0" smtClean="0"/>
              <a:t> 0, 1</a:t>
            </a:r>
          </a:p>
          <a:p>
            <a:r>
              <a:rPr lang="en-US" dirty="0" smtClean="0"/>
              <a:t>then</a:t>
            </a:r>
            <a:r>
              <a:rPr lang="en-US" baseline="0" dirty="0" smtClean="0"/>
              <a:t> 0, 0 =&gt; 0, 1</a:t>
            </a:r>
          </a:p>
          <a:p>
            <a:r>
              <a:rPr lang="en-US" baseline="0" dirty="0" smtClean="0"/>
              <a:t>then 1, 0 =&gt; 1, 0</a:t>
            </a:r>
          </a:p>
          <a:p>
            <a:r>
              <a:rPr lang="en-US" baseline="0" dirty="0" smtClean="0"/>
              <a:t>then 0, 0 =&gt; 1, 0, better yet “stay”</a:t>
            </a:r>
          </a:p>
          <a:p>
            <a:r>
              <a:rPr lang="en-US" baseline="0" dirty="0" smtClean="0"/>
              <a:t>1, 1 is forbidden, b/c going to 0, 0 after goes haywire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i.e.</a:t>
            </a:r>
          </a:p>
          <a:p>
            <a:r>
              <a:rPr lang="en-US" dirty="0" smtClean="0"/>
              <a:t>Start 1,1 =&gt; 0,0</a:t>
            </a:r>
          </a:p>
          <a:p>
            <a:r>
              <a:rPr lang="en-US" dirty="0" smtClean="0"/>
              <a:t>Alright. Now change S,R to 0, 0, what happens.</a:t>
            </a:r>
          </a:p>
          <a:p>
            <a:r>
              <a:rPr lang="en-US" dirty="0" smtClean="0"/>
              <a:t>1, 1=&gt;0, 0 -&gt; 0, 0=&gt; 0, 0 -&gt; 0, 0=&gt;1, 1   -&gt; 0, 0=&gt; 0, 0 -&gt; oscillations.</a:t>
            </a:r>
          </a:p>
          <a:p>
            <a:pPr defTabSz="923004">
              <a:defRPr/>
            </a:pPr>
            <a:r>
              <a:rPr lang="en-US" dirty="0" smtClean="0"/>
              <a:t>S R=&gt;Q,!</a:t>
            </a:r>
            <a:r>
              <a:rPr lang="en-US" baseline="0" dirty="0" smtClean="0"/>
              <a:t>Q -&gt; S,R=&gt;Q,!Q -&gt; S, R=&gt;Q,!Q -&gt; S,R =&gt; Q,!Q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14CF-AF73-443C-9A7B-A7C4BEC62E3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5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 0, 1</a:t>
            </a:r>
            <a:r>
              <a:rPr lang="en-US" baseline="0" dirty="0" smtClean="0"/>
              <a:t> =&gt;</a:t>
            </a:r>
            <a:r>
              <a:rPr lang="en-US" dirty="0" smtClean="0"/>
              <a:t> 0, 1</a:t>
            </a:r>
          </a:p>
          <a:p>
            <a:r>
              <a:rPr lang="en-US" dirty="0" smtClean="0"/>
              <a:t>then</a:t>
            </a:r>
            <a:r>
              <a:rPr lang="en-US" baseline="0" dirty="0" smtClean="0"/>
              <a:t> 0, 0 =&gt; 0, 1</a:t>
            </a:r>
          </a:p>
          <a:p>
            <a:r>
              <a:rPr lang="en-US" baseline="0" dirty="0" smtClean="0"/>
              <a:t>then 1, 0 =&gt; 1, 0</a:t>
            </a:r>
          </a:p>
          <a:p>
            <a:r>
              <a:rPr lang="en-US" baseline="0" dirty="0" smtClean="0"/>
              <a:t>then 0, 0 =&gt; 1, 0, better yet “stay”</a:t>
            </a:r>
          </a:p>
          <a:p>
            <a:r>
              <a:rPr lang="en-US" baseline="0" dirty="0" smtClean="0"/>
              <a:t>1, 1 is forbidden, b/c going to 0, 0 after goes haywire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i.e.</a:t>
            </a:r>
          </a:p>
          <a:p>
            <a:r>
              <a:rPr lang="en-US" dirty="0" smtClean="0"/>
              <a:t>Start 1,1 =&gt; 0,0</a:t>
            </a:r>
          </a:p>
          <a:p>
            <a:r>
              <a:rPr lang="en-US" dirty="0" smtClean="0"/>
              <a:t>Alright. Now change S,R to 0, 0, what happens.</a:t>
            </a:r>
          </a:p>
          <a:p>
            <a:r>
              <a:rPr lang="en-US" dirty="0" smtClean="0"/>
              <a:t>1, 1=&gt;0, 0 -&gt; 0, 0=&gt; 0, 0 -&gt; 0, 0=&gt;1, 1   -&gt; 0, 0=&gt; 0, 0 -&gt; oscillations.</a:t>
            </a:r>
          </a:p>
          <a:p>
            <a:pPr defTabSz="923004">
              <a:defRPr/>
            </a:pPr>
            <a:r>
              <a:rPr lang="en-US" dirty="0" smtClean="0"/>
              <a:t>S R=&gt;Q,!</a:t>
            </a:r>
            <a:r>
              <a:rPr lang="en-US" baseline="0" dirty="0" smtClean="0"/>
              <a:t>Q -&gt; S,R=&gt;Q,!Q -&gt; S, R=&gt;Q,!Q -&gt; S,R =&gt; Q,!Q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14CF-AF73-443C-9A7B-A7C4BEC62E3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5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 0, 1</a:t>
            </a:r>
            <a:r>
              <a:rPr lang="en-US" baseline="0" dirty="0" smtClean="0"/>
              <a:t> =&gt;</a:t>
            </a:r>
            <a:r>
              <a:rPr lang="en-US" dirty="0" smtClean="0"/>
              <a:t> 0, 1</a:t>
            </a:r>
          </a:p>
          <a:p>
            <a:r>
              <a:rPr lang="en-US" dirty="0" smtClean="0"/>
              <a:t>then</a:t>
            </a:r>
            <a:r>
              <a:rPr lang="en-US" baseline="0" dirty="0" smtClean="0"/>
              <a:t> 0, 0 =&gt; 0, 1</a:t>
            </a:r>
          </a:p>
          <a:p>
            <a:r>
              <a:rPr lang="en-US" baseline="0" dirty="0" smtClean="0"/>
              <a:t>then 1, 0 =&gt; 1, 0</a:t>
            </a:r>
          </a:p>
          <a:p>
            <a:r>
              <a:rPr lang="en-US" baseline="0" dirty="0" smtClean="0"/>
              <a:t>then 0, 0 =&gt; 1, 0, better yet “stay”</a:t>
            </a:r>
          </a:p>
          <a:p>
            <a:r>
              <a:rPr lang="en-US" baseline="0" dirty="0" smtClean="0"/>
              <a:t>1, 1 is forbidden, b/c going to 0, 0 after goes haywire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i.e.</a:t>
            </a:r>
          </a:p>
          <a:p>
            <a:r>
              <a:rPr lang="en-US" dirty="0" smtClean="0"/>
              <a:t>Start 1,1 =&gt; 0,0</a:t>
            </a:r>
          </a:p>
          <a:p>
            <a:r>
              <a:rPr lang="en-US" dirty="0" smtClean="0"/>
              <a:t>Alright. Now change S,R to 0, 0, what happens.</a:t>
            </a:r>
          </a:p>
          <a:p>
            <a:r>
              <a:rPr lang="en-US" dirty="0" smtClean="0"/>
              <a:t>1, 1=&gt;0, 0 -&gt; 0, 0=&gt; 0, 0 -&gt; 0, 0=&gt;1, 1   -&gt; 0, 0=&gt; 0, 0 -&gt; oscillations.</a:t>
            </a:r>
          </a:p>
          <a:p>
            <a:pPr defTabSz="923004">
              <a:defRPr/>
            </a:pPr>
            <a:r>
              <a:rPr lang="en-US" dirty="0" smtClean="0"/>
              <a:t>S R=&gt;Q,!</a:t>
            </a:r>
            <a:r>
              <a:rPr lang="en-US" baseline="0" dirty="0" smtClean="0"/>
              <a:t>Q -&gt; S,R=&gt;Q,!Q -&gt; S, R=&gt;Q,!Q -&gt; S,R =&gt; Q,!Q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14CF-AF73-443C-9A7B-A7C4BEC62E3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5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in</a:t>
            </a:r>
            <a:r>
              <a:rPr lang="en-US" baseline="0" dirty="0" smtClean="0"/>
              <a:t> </a:t>
            </a:r>
            <a:r>
              <a:rPr lang="en-US" dirty="0" smtClean="0"/>
              <a:t>0, 0, 1</a:t>
            </a:r>
          </a:p>
          <a:p>
            <a:r>
              <a:rPr lang="en-US" dirty="0" smtClean="0"/>
              <a:t>Change</a:t>
            </a:r>
            <a:r>
              <a:rPr lang="en-US" baseline="0" dirty="0" smtClean="0"/>
              <a:t> to </a:t>
            </a:r>
            <a:r>
              <a:rPr lang="en-US" dirty="0" smtClean="0"/>
              <a:t>D = 1</a:t>
            </a:r>
          </a:p>
          <a:p>
            <a:r>
              <a:rPr lang="en-US" dirty="0" smtClean="0"/>
              <a:t>After NOT</a:t>
            </a:r>
            <a:r>
              <a:rPr lang="en-US" baseline="0" dirty="0" smtClean="0"/>
              <a:t> </a:t>
            </a:r>
            <a:r>
              <a:rPr lang="en-US" dirty="0" smtClean="0"/>
              <a:t>gate, R = 0</a:t>
            </a:r>
          </a:p>
          <a:p>
            <a:r>
              <a:rPr lang="en-US" dirty="0" smtClean="0"/>
              <a:t>After </a:t>
            </a:r>
            <a:r>
              <a:rPr lang="en-US" baseline="0" dirty="0" smtClean="0"/>
              <a:t>OR+NOT </a:t>
            </a:r>
            <a:r>
              <a:rPr lang="en-US" dirty="0" smtClean="0"/>
              <a:t>gates, /Q = 0 (R is already ready then), Q goes to 1</a:t>
            </a:r>
          </a:p>
          <a:p>
            <a:r>
              <a:rPr lang="en-US" dirty="0" smtClean="0"/>
              <a:t>Problem:</a:t>
            </a:r>
            <a:r>
              <a:rPr lang="en-US" baseline="0" dirty="0" smtClean="0"/>
              <a:t> No way to hold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BE562-429C-4B64-8B1D-A17CEEECF4B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97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in</a:t>
            </a:r>
            <a:r>
              <a:rPr lang="en-US" baseline="0" dirty="0" smtClean="0"/>
              <a:t> </a:t>
            </a:r>
            <a:r>
              <a:rPr lang="en-US" dirty="0" smtClean="0"/>
              <a:t>0, 0, 1</a:t>
            </a:r>
          </a:p>
          <a:p>
            <a:r>
              <a:rPr lang="en-US" dirty="0" smtClean="0"/>
              <a:t>Change</a:t>
            </a:r>
            <a:r>
              <a:rPr lang="en-US" baseline="0" dirty="0" smtClean="0"/>
              <a:t> to </a:t>
            </a:r>
            <a:r>
              <a:rPr lang="en-US" dirty="0" smtClean="0"/>
              <a:t>D = 1</a:t>
            </a:r>
          </a:p>
          <a:p>
            <a:r>
              <a:rPr lang="en-US" dirty="0" smtClean="0"/>
              <a:t>After NOT</a:t>
            </a:r>
            <a:r>
              <a:rPr lang="en-US" baseline="0" dirty="0" smtClean="0"/>
              <a:t> </a:t>
            </a:r>
            <a:r>
              <a:rPr lang="en-US" dirty="0" smtClean="0"/>
              <a:t>gate, R = 0</a:t>
            </a:r>
          </a:p>
          <a:p>
            <a:r>
              <a:rPr lang="en-US" dirty="0" smtClean="0"/>
              <a:t>After </a:t>
            </a:r>
            <a:r>
              <a:rPr lang="en-US" baseline="0" dirty="0" smtClean="0"/>
              <a:t>OR+NOT </a:t>
            </a:r>
            <a:r>
              <a:rPr lang="en-US" dirty="0" smtClean="0"/>
              <a:t>gates, /Q = 0 (R is already ready then), Q goes to 1</a:t>
            </a:r>
          </a:p>
          <a:p>
            <a:r>
              <a:rPr lang="en-US" dirty="0" smtClean="0"/>
              <a:t>Problem:</a:t>
            </a:r>
            <a:r>
              <a:rPr lang="en-US" baseline="0" dirty="0" smtClean="0"/>
              <a:t> No way to hold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BE562-429C-4B64-8B1D-A17CEEECF4B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970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3738"/>
            <a:ext cx="4608513" cy="3455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0" y="4379913"/>
            <a:ext cx="5081095" cy="41434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53" tIns="45626" rIns="91253" bIns="456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73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3738"/>
            <a:ext cx="4608513" cy="3455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0" y="4379913"/>
            <a:ext cx="5081095" cy="41434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53" tIns="45626" rIns="91253" bIns="456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245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3738"/>
            <a:ext cx="4608513" cy="3455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0" y="4379913"/>
            <a:ext cx="5081095" cy="41434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53" tIns="45626" rIns="91253" bIns="45626"/>
          <a:lstStyle/>
          <a:p>
            <a:r>
              <a:rPr lang="en-US" dirty="0" smtClean="0"/>
              <a:t>Any forbidden S=R=1 inputs? No</a:t>
            </a:r>
          </a:p>
          <a:p>
            <a:r>
              <a:rPr lang="en-US" dirty="0" smtClean="0"/>
              <a:t>Need</a:t>
            </a:r>
            <a:r>
              <a:rPr lang="en-US" baseline="0" dirty="0" smtClean="0"/>
              <a:t> both truth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000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3738"/>
            <a:ext cx="4608513" cy="3455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0" y="4379913"/>
            <a:ext cx="5081095" cy="41434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53" tIns="45626" rIns="91253" bIns="45626"/>
          <a:lstStyle/>
          <a:p>
            <a:r>
              <a:rPr lang="en-US" dirty="0" smtClean="0"/>
              <a:t>Any forbidden S=R=1 inputs? No</a:t>
            </a:r>
          </a:p>
          <a:p>
            <a:r>
              <a:rPr lang="en-US" dirty="0" smtClean="0"/>
              <a:t>Need</a:t>
            </a:r>
            <a:r>
              <a:rPr lang="en-US" baseline="0" dirty="0" smtClean="0"/>
              <a:t> both truth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1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2150"/>
            <a:ext cx="4611688" cy="3457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40" y="4379915"/>
            <a:ext cx="5546731" cy="41481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82" tIns="46141" rIns="92282" bIns="4614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7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3738"/>
            <a:ext cx="4608513" cy="3455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0" y="4379913"/>
            <a:ext cx="5081095" cy="41434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53" tIns="45626" rIns="91253" bIns="45626"/>
          <a:lstStyle/>
          <a:p>
            <a:r>
              <a:rPr lang="en-US" dirty="0" smtClean="0"/>
              <a:t>Any forbidden S=R=1 inputs? No</a:t>
            </a:r>
          </a:p>
          <a:p>
            <a:r>
              <a:rPr lang="en-US" dirty="0" smtClean="0"/>
              <a:t>Need</a:t>
            </a:r>
            <a:r>
              <a:rPr lang="en-US" baseline="0" dirty="0" smtClean="0"/>
              <a:t> both truth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205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3738"/>
            <a:ext cx="4608513" cy="3455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0" y="4379913"/>
            <a:ext cx="5081095" cy="41434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53" tIns="45626" rIns="91253" bIns="45626"/>
          <a:lstStyle/>
          <a:p>
            <a:r>
              <a:rPr lang="en-US" dirty="0" smtClean="0"/>
              <a:t>Any forbidden S=R=1 inputs? No</a:t>
            </a:r>
          </a:p>
          <a:p>
            <a:r>
              <a:rPr lang="en-US" dirty="0" smtClean="0"/>
              <a:t>Need</a:t>
            </a:r>
            <a:r>
              <a:rPr lang="en-US" baseline="0" dirty="0" smtClean="0"/>
              <a:t> both truth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732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3738"/>
            <a:ext cx="4608513" cy="3455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0" y="4379913"/>
            <a:ext cx="5081095" cy="41434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53" tIns="45626" rIns="91253" bIns="45626"/>
          <a:lstStyle/>
          <a:p>
            <a:r>
              <a:rPr lang="en-US" dirty="0" smtClean="0"/>
              <a:t>Master-Slave</a:t>
            </a:r>
            <a:r>
              <a:rPr lang="en-US" baseline="0" dirty="0" smtClean="0"/>
              <a:t> Flip Flop</a:t>
            </a:r>
          </a:p>
          <a:p>
            <a:r>
              <a:rPr lang="en-US" dirty="0" smtClean="0"/>
              <a:t>- Outputs change only on falling edges</a:t>
            </a:r>
          </a:p>
          <a:p>
            <a:r>
              <a:rPr lang="en-US" dirty="0" smtClean="0"/>
              <a:t>- Data is captured on rising edges</a:t>
            </a:r>
          </a:p>
          <a:p>
            <a:r>
              <a:rPr lang="en-US" dirty="0" smtClean="0"/>
              <a:t>1 cycle delay</a:t>
            </a:r>
          </a:p>
          <a:p>
            <a:r>
              <a:rPr lang="en-US" dirty="0" smtClean="0"/>
              <a:t>but works out perfectly – data for the next stage is ready 1 cycle ahead of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043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3738"/>
            <a:ext cx="4608513" cy="3455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0" y="4379913"/>
            <a:ext cx="5081095" cy="41434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53" tIns="45626" rIns="91253" bIns="45626"/>
          <a:lstStyle/>
          <a:p>
            <a:r>
              <a:rPr lang="en-US" dirty="0" smtClean="0"/>
              <a:t>Master-Slave</a:t>
            </a:r>
            <a:r>
              <a:rPr lang="en-US" baseline="0" dirty="0" smtClean="0"/>
              <a:t> Flip Flop</a:t>
            </a:r>
          </a:p>
          <a:p>
            <a:r>
              <a:rPr lang="en-US" dirty="0" smtClean="0"/>
              <a:t>- Outputs change only on falling edges</a:t>
            </a:r>
          </a:p>
          <a:p>
            <a:r>
              <a:rPr lang="en-US" dirty="0" smtClean="0"/>
              <a:t>- Data is captured on rising edges</a:t>
            </a:r>
          </a:p>
          <a:p>
            <a:r>
              <a:rPr lang="en-US" dirty="0" smtClean="0"/>
              <a:t>1 cycle delay</a:t>
            </a:r>
          </a:p>
          <a:p>
            <a:r>
              <a:rPr lang="en-US" dirty="0" smtClean="0"/>
              <a:t>but works out perfectly – data for the next stage is ready 1 cycle ahead of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789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3738"/>
            <a:ext cx="4608513" cy="3455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0" y="4379913"/>
            <a:ext cx="5081095" cy="41434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53" tIns="45626" rIns="91253" bIns="456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704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 slide</a:t>
            </a:r>
            <a:r>
              <a:rPr lang="en-US" baseline="0" dirty="0" smtClean="0"/>
              <a:t> would need to display up to 16, so would need a 16-segment LED decoder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14CF-AF73-443C-9A7B-A7C4BEC62E3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383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91817" y="693650"/>
            <a:ext cx="4549065" cy="3456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308" tIns="43654" rIns="87308" bIns="43654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93723" y="4379901"/>
            <a:ext cx="5546758" cy="415732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6747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1688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3723" y="4379902"/>
            <a:ext cx="5546758" cy="4148174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37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1688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3723" y="4379902"/>
            <a:ext cx="5546758" cy="4148174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996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91817" y="693650"/>
            <a:ext cx="4549065" cy="3456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308" tIns="43654" rIns="87308" bIns="43654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93723" y="4379901"/>
            <a:ext cx="5546758" cy="415732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>
                <a:latin typeface="Calibri" pitchFamily="34" charset="0"/>
              </a:rPr>
              <a:t>N possible</a:t>
            </a:r>
            <a:r>
              <a:rPr lang="en-US" baseline="0" dirty="0" smtClean="0">
                <a:latin typeface="Calibri" pitchFamily="34" charset="0"/>
              </a:rPr>
              <a:t> inputs -&gt; </a:t>
            </a:r>
            <a:r>
              <a:rPr lang="en-US" dirty="0" smtClean="0">
                <a:latin typeface="Calibri" pitchFamily="34" charset="0"/>
              </a:rPr>
              <a:t>log2(N) wires</a:t>
            </a:r>
            <a:r>
              <a:rPr lang="en-US" baseline="0" dirty="0" smtClean="0">
                <a:latin typeface="Calibri" pitchFamily="34" charset="0"/>
              </a:rPr>
              <a:t> </a:t>
            </a:r>
            <a:r>
              <a:rPr lang="en-US" baseline="0" smtClean="0">
                <a:latin typeface="Calibri" pitchFamily="34" charset="0"/>
              </a:rPr>
              <a:t>to encode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31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2150"/>
            <a:ext cx="4611688" cy="3457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40" y="4379915"/>
            <a:ext cx="5546731" cy="41481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73" tIns="46136" rIns="92273" bIns="46136"/>
          <a:lstStyle/>
          <a:p>
            <a:r>
              <a:rPr lang="en-US" dirty="0" smtClean="0"/>
              <a:t>red herring? constants into </a:t>
            </a:r>
            <a:r>
              <a:rPr lang="en-US" dirty="0" err="1" smtClean="0"/>
              <a:t>mux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23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3638" y="693738"/>
            <a:ext cx="4606925" cy="3455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463" y="4379902"/>
            <a:ext cx="5080265" cy="41436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257" tIns="45629" rIns="91257" bIns="45629"/>
          <a:lstStyle/>
          <a:p>
            <a:r>
              <a:rPr lang="en-US" dirty="0" smtClean="0"/>
              <a:t>Implementation . . .</a:t>
            </a:r>
          </a:p>
          <a:p>
            <a:r>
              <a:rPr lang="en-US" dirty="0" smtClean="0"/>
              <a:t>assume 8 choices, exactly one mark detected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287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3638" y="693738"/>
            <a:ext cx="4606925" cy="3455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463" y="4379902"/>
            <a:ext cx="5080265" cy="414360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257" tIns="45629" rIns="91257" bIns="45629"/>
          <a:lstStyle/>
          <a:p>
            <a:r>
              <a:rPr lang="en-US" dirty="0" smtClean="0"/>
              <a:t>Implementation . . .</a:t>
            </a:r>
          </a:p>
          <a:p>
            <a:r>
              <a:rPr lang="en-US" dirty="0" smtClean="0"/>
              <a:t>assume 8 choices, exactly one mark detected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233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91817" y="693650"/>
            <a:ext cx="4549065" cy="3456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308" tIns="43654" rIns="87308" bIns="43654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93723" y="4379901"/>
            <a:ext cx="5546758" cy="415732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293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42" name="Text Box 2"/>
          <p:cNvSpPr txBox="1">
            <a:spLocks noChangeArrowheads="1"/>
          </p:cNvSpPr>
          <p:nvPr/>
        </p:nvSpPr>
        <p:spPr bwMode="auto">
          <a:xfrm>
            <a:off x="1162519" y="693721"/>
            <a:ext cx="4607593" cy="34559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708" tIns="45355" rIns="90708" bIns="45355" anchor="ctr"/>
          <a:lstStyle/>
          <a:p>
            <a:endParaRPr lang="en-US"/>
          </a:p>
        </p:txBody>
      </p:sp>
      <p:sp>
        <p:nvSpPr>
          <p:cNvPr id="1597443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4980" y="4379913"/>
            <a:ext cx="5082669" cy="414656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lIns="91253" tIns="45626" rIns="91253" bIns="45626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731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3738"/>
            <a:ext cx="4608513" cy="3455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99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0" y="4379913"/>
            <a:ext cx="5081095" cy="41434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253" tIns="45626" rIns="91253" bIns="456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499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3738"/>
            <a:ext cx="4608513" cy="3455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99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0" y="4379913"/>
            <a:ext cx="5081095" cy="41434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253" tIns="45626" rIns="91253" bIns="456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18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1575" y="698500"/>
            <a:ext cx="4591050" cy="3443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65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2" y="4378337"/>
            <a:ext cx="5084241" cy="41497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75" tIns="46587" rIns="93175" bIns="4658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517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1575" y="698500"/>
            <a:ext cx="4591050" cy="3443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0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2" y="4378337"/>
            <a:ext cx="5084241" cy="41497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75" tIns="46587" rIns="93175" bIns="46587"/>
          <a:lstStyle/>
          <a:p>
            <a:r>
              <a:rPr lang="en-US" dirty="0" smtClean="0"/>
              <a:t>Put</a:t>
            </a:r>
            <a:r>
              <a:rPr lang="en-US" baseline="0" dirty="0" smtClean="0"/>
              <a:t> sequential logic term 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071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1575" y="698500"/>
            <a:ext cx="4591050" cy="3443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2" y="4378337"/>
            <a:ext cx="5084241" cy="41497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75" tIns="46587" rIns="93175" bIns="4658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505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1575" y="698500"/>
            <a:ext cx="4591050" cy="3443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2" y="4378337"/>
            <a:ext cx="5084241" cy="41497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75" tIns="46587" rIns="93175" bIns="46587"/>
          <a:lstStyle/>
          <a:p>
            <a:r>
              <a:rPr lang="en-US" dirty="0" smtClean="0"/>
              <a:t>Say left of slash is input and right is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16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2150"/>
            <a:ext cx="4611688" cy="3457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40" y="4379915"/>
            <a:ext cx="5546731" cy="41481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73" tIns="46136" rIns="92273" bIns="46136"/>
          <a:lstStyle/>
          <a:p>
            <a:r>
              <a:rPr lang="en-US" dirty="0" smtClean="0"/>
              <a:t>red herring? constants into </a:t>
            </a:r>
            <a:r>
              <a:rPr lang="en-US" dirty="0" err="1" smtClean="0"/>
              <a:t>mux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680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1575" y="698500"/>
            <a:ext cx="4591050" cy="3443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2" y="4378337"/>
            <a:ext cx="5084241" cy="41497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75" tIns="46587" rIns="93175" bIns="4658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75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1575" y="698500"/>
            <a:ext cx="4591050" cy="3443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0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2" y="4378337"/>
            <a:ext cx="5084241" cy="41497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75" tIns="46587" rIns="93175" bIns="4658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019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1575" y="698500"/>
            <a:ext cx="4591050" cy="3443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0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2" y="4378337"/>
            <a:ext cx="5084241" cy="41497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75" tIns="46587" rIns="93175" bIns="4658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066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1575" y="698500"/>
            <a:ext cx="4591050" cy="3443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2" y="4378337"/>
            <a:ext cx="5084241" cy="41497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75" tIns="46587" rIns="93175" bIns="46587"/>
          <a:lstStyle/>
          <a:p>
            <a:r>
              <a:rPr lang="en-US" dirty="0" smtClean="0"/>
              <a:t>Also</a:t>
            </a:r>
            <a:r>
              <a:rPr lang="en-US" baseline="0" dirty="0" smtClean="0"/>
              <a:t> show a mealy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124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1575" y="698500"/>
            <a:ext cx="4591050" cy="3443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2" y="4378337"/>
            <a:ext cx="5084241" cy="41497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75" tIns="46587" rIns="93175" bIns="4658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76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5C3C1-9691-443C-BBCF-BED84F38E74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504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as a clicker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14CF-AF73-443C-9A7B-A7C4BEC62E3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09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as a clicker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14CF-AF73-443C-9A7B-A7C4BEC62E3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09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as a clicker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14CF-AF73-443C-9A7B-A7C4BEC62E3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09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as a clicker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14CF-AF73-443C-9A7B-A7C4BEC62E3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0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2150"/>
            <a:ext cx="4611688" cy="3457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40" y="4379915"/>
            <a:ext cx="5546731" cy="41481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73" tIns="46136" rIns="92273" bIns="46136"/>
          <a:lstStyle/>
          <a:p>
            <a:r>
              <a:rPr lang="en-US" dirty="0" smtClean="0"/>
              <a:t>red herring? constants into </a:t>
            </a:r>
            <a:r>
              <a:rPr lang="en-US" dirty="0" err="1" smtClean="0"/>
              <a:t>mux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98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as a clicker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14CF-AF73-443C-9A7B-A7C4BEC62E3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09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a mealy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moore</a:t>
            </a:r>
            <a:r>
              <a:rPr lang="en-US" baseline="0" dirty="0" smtClean="0"/>
              <a:t> machine, maybe clicker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14CF-AF73-443C-9A7B-A7C4BEC62E3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12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a mealy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moore</a:t>
            </a:r>
            <a:r>
              <a:rPr lang="en-US" baseline="0" dirty="0" smtClean="0"/>
              <a:t> machine, maybe clicker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14CF-AF73-443C-9A7B-A7C4BEC62E3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870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Practice minimizing</a:t>
            </a:r>
            <a:r>
              <a:rPr lang="en-US" baseline="0" dirty="0" smtClean="0"/>
              <a:t> circuit w/a </a:t>
            </a:r>
            <a:r>
              <a:rPr lang="en-US" baseline="0" dirty="0" err="1" smtClean="0"/>
              <a:t>Karnaugh</a:t>
            </a:r>
            <a:r>
              <a:rPr lang="en-US" baseline="0" dirty="0" smtClean="0"/>
              <a:t>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14CF-AF73-443C-9A7B-A7C4BEC62E3F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217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14CF-AF73-443C-9A7B-A7C4BEC62E3F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09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3738"/>
            <a:ext cx="4608513" cy="3455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5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980" y="4379913"/>
            <a:ext cx="5081095" cy="41434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53" tIns="45626" rIns="91253" bIns="456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0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2150"/>
            <a:ext cx="4611688" cy="3457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40" y="4379915"/>
            <a:ext cx="5546731" cy="41481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73" tIns="46136" rIns="92273" bIns="46136"/>
          <a:lstStyle/>
          <a:p>
            <a:r>
              <a:rPr lang="en-US" dirty="0" smtClean="0"/>
              <a:t>red herring? constants into </a:t>
            </a:r>
            <a:r>
              <a:rPr lang="en-US" dirty="0" err="1" smtClean="0"/>
              <a:t>mux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65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2150"/>
            <a:ext cx="4611688" cy="3457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40" y="4379915"/>
            <a:ext cx="5546731" cy="41481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82" tIns="46141" rIns="92282" bIns="4614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31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2050" y="692150"/>
            <a:ext cx="4611688" cy="34575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740" y="4379915"/>
            <a:ext cx="5546731" cy="41481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82" tIns="46141" rIns="92282" bIns="4614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8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2057400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CS 3410, Spring 2015</a:t>
            </a:r>
          </a:p>
          <a:p>
            <a:r>
              <a:rPr lang="en-US" dirty="0" smtClean="0"/>
              <a:t>Computer Science</a:t>
            </a:r>
          </a:p>
          <a:p>
            <a:r>
              <a:rPr lang="en-US" dirty="0" smtClean="0"/>
              <a:t>Cornell University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F04E-0558-49D7-83D7-0EA3FDD97FD3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A56F-BD0F-4BDF-9912-D1E89E96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6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F04E-0558-49D7-83D7-0EA3FDD97FD3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A56F-BD0F-4BDF-9912-D1E89E96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2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F04E-0558-49D7-83D7-0EA3FDD97FD3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A56F-BD0F-4BDF-9912-D1E89E96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4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F04E-0558-49D7-83D7-0EA3FDD97FD3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A56F-BD0F-4BDF-9912-D1E89E96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6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0"/>
            <a:ext cx="7772400" cy="381000"/>
          </a:xfrm>
        </p:spPr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79425" y="1011238"/>
            <a:ext cx="8283575" cy="505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6868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1F04E-0558-49D7-83D7-0EA3FDD97FD3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0A56F-BD0F-4BDF-9912-D1E89E962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85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ln>
            <a:solidFill>
              <a:schemeClr val="accent5">
                <a:lumMod val="60000"/>
                <a:lumOff val="40000"/>
              </a:schemeClr>
            </a:solidFill>
          </a:ln>
          <a:solidFill>
            <a:schemeClr val="accent5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272.xml"/><Relationship Id="rId18" Type="http://schemas.openxmlformats.org/officeDocument/2006/relationships/tags" Target="../tags/tag277.xml"/><Relationship Id="rId26" Type="http://schemas.openxmlformats.org/officeDocument/2006/relationships/tags" Target="../tags/tag285.xml"/><Relationship Id="rId39" Type="http://schemas.openxmlformats.org/officeDocument/2006/relationships/tags" Target="../tags/tag298.xml"/><Relationship Id="rId21" Type="http://schemas.openxmlformats.org/officeDocument/2006/relationships/tags" Target="../tags/tag280.xml"/><Relationship Id="rId34" Type="http://schemas.openxmlformats.org/officeDocument/2006/relationships/tags" Target="../tags/tag293.xml"/><Relationship Id="rId42" Type="http://schemas.openxmlformats.org/officeDocument/2006/relationships/tags" Target="../tags/tag301.xml"/><Relationship Id="rId47" Type="http://schemas.openxmlformats.org/officeDocument/2006/relationships/tags" Target="../tags/tag306.xml"/><Relationship Id="rId50" Type="http://schemas.openxmlformats.org/officeDocument/2006/relationships/image" Target="../media/image2.jpeg"/><Relationship Id="rId7" Type="http://schemas.openxmlformats.org/officeDocument/2006/relationships/tags" Target="../tags/tag266.xml"/><Relationship Id="rId2" Type="http://schemas.openxmlformats.org/officeDocument/2006/relationships/tags" Target="../tags/tag261.xml"/><Relationship Id="rId16" Type="http://schemas.openxmlformats.org/officeDocument/2006/relationships/tags" Target="../tags/tag275.xml"/><Relationship Id="rId29" Type="http://schemas.openxmlformats.org/officeDocument/2006/relationships/tags" Target="../tags/tag288.xml"/><Relationship Id="rId11" Type="http://schemas.openxmlformats.org/officeDocument/2006/relationships/tags" Target="../tags/tag270.xml"/><Relationship Id="rId24" Type="http://schemas.openxmlformats.org/officeDocument/2006/relationships/tags" Target="../tags/tag283.xml"/><Relationship Id="rId32" Type="http://schemas.openxmlformats.org/officeDocument/2006/relationships/tags" Target="../tags/tag291.xml"/><Relationship Id="rId37" Type="http://schemas.openxmlformats.org/officeDocument/2006/relationships/tags" Target="../tags/tag296.xml"/><Relationship Id="rId40" Type="http://schemas.openxmlformats.org/officeDocument/2006/relationships/tags" Target="../tags/tag299.xml"/><Relationship Id="rId45" Type="http://schemas.openxmlformats.org/officeDocument/2006/relationships/tags" Target="../tags/tag304.xml"/><Relationship Id="rId5" Type="http://schemas.openxmlformats.org/officeDocument/2006/relationships/tags" Target="../tags/tag264.xml"/><Relationship Id="rId15" Type="http://schemas.openxmlformats.org/officeDocument/2006/relationships/tags" Target="../tags/tag274.xml"/><Relationship Id="rId23" Type="http://schemas.openxmlformats.org/officeDocument/2006/relationships/tags" Target="../tags/tag282.xml"/><Relationship Id="rId28" Type="http://schemas.openxmlformats.org/officeDocument/2006/relationships/tags" Target="../tags/tag287.xml"/><Relationship Id="rId36" Type="http://schemas.openxmlformats.org/officeDocument/2006/relationships/tags" Target="../tags/tag295.xml"/><Relationship Id="rId49" Type="http://schemas.openxmlformats.org/officeDocument/2006/relationships/notesSlide" Target="../notesSlides/notesSlide6.xml"/><Relationship Id="rId10" Type="http://schemas.openxmlformats.org/officeDocument/2006/relationships/tags" Target="../tags/tag269.xml"/><Relationship Id="rId19" Type="http://schemas.openxmlformats.org/officeDocument/2006/relationships/tags" Target="../tags/tag278.xml"/><Relationship Id="rId31" Type="http://schemas.openxmlformats.org/officeDocument/2006/relationships/tags" Target="../tags/tag290.xml"/><Relationship Id="rId44" Type="http://schemas.openxmlformats.org/officeDocument/2006/relationships/tags" Target="../tags/tag303.xml"/><Relationship Id="rId4" Type="http://schemas.openxmlformats.org/officeDocument/2006/relationships/tags" Target="../tags/tag263.xml"/><Relationship Id="rId9" Type="http://schemas.openxmlformats.org/officeDocument/2006/relationships/tags" Target="../tags/tag268.xml"/><Relationship Id="rId14" Type="http://schemas.openxmlformats.org/officeDocument/2006/relationships/tags" Target="../tags/tag273.xml"/><Relationship Id="rId22" Type="http://schemas.openxmlformats.org/officeDocument/2006/relationships/tags" Target="../tags/tag281.xml"/><Relationship Id="rId27" Type="http://schemas.openxmlformats.org/officeDocument/2006/relationships/tags" Target="../tags/tag286.xml"/><Relationship Id="rId30" Type="http://schemas.openxmlformats.org/officeDocument/2006/relationships/tags" Target="../tags/tag289.xml"/><Relationship Id="rId35" Type="http://schemas.openxmlformats.org/officeDocument/2006/relationships/tags" Target="../tags/tag294.xml"/><Relationship Id="rId43" Type="http://schemas.openxmlformats.org/officeDocument/2006/relationships/tags" Target="../tags/tag302.xml"/><Relationship Id="rId48" Type="http://schemas.openxmlformats.org/officeDocument/2006/relationships/slideLayout" Target="../slideLayouts/slideLayout4.xml"/><Relationship Id="rId8" Type="http://schemas.openxmlformats.org/officeDocument/2006/relationships/tags" Target="../tags/tag267.xml"/><Relationship Id="rId3" Type="http://schemas.openxmlformats.org/officeDocument/2006/relationships/tags" Target="../tags/tag262.xml"/><Relationship Id="rId12" Type="http://schemas.openxmlformats.org/officeDocument/2006/relationships/tags" Target="../tags/tag271.xml"/><Relationship Id="rId17" Type="http://schemas.openxmlformats.org/officeDocument/2006/relationships/tags" Target="../tags/tag276.xml"/><Relationship Id="rId25" Type="http://schemas.openxmlformats.org/officeDocument/2006/relationships/tags" Target="../tags/tag284.xml"/><Relationship Id="rId33" Type="http://schemas.openxmlformats.org/officeDocument/2006/relationships/tags" Target="../tags/tag292.xml"/><Relationship Id="rId38" Type="http://schemas.openxmlformats.org/officeDocument/2006/relationships/tags" Target="../tags/tag297.xml"/><Relationship Id="rId46" Type="http://schemas.openxmlformats.org/officeDocument/2006/relationships/tags" Target="../tags/tag305.xml"/><Relationship Id="rId20" Type="http://schemas.openxmlformats.org/officeDocument/2006/relationships/tags" Target="../tags/tag279.xml"/><Relationship Id="rId41" Type="http://schemas.openxmlformats.org/officeDocument/2006/relationships/tags" Target="../tags/tag300.xml"/><Relationship Id="rId1" Type="http://schemas.openxmlformats.org/officeDocument/2006/relationships/tags" Target="../tags/tag260.xml"/><Relationship Id="rId6" Type="http://schemas.openxmlformats.org/officeDocument/2006/relationships/tags" Target="../tags/tag265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319.xml"/><Relationship Id="rId18" Type="http://schemas.openxmlformats.org/officeDocument/2006/relationships/tags" Target="../tags/tag324.xml"/><Relationship Id="rId26" Type="http://schemas.openxmlformats.org/officeDocument/2006/relationships/tags" Target="../tags/tag332.xml"/><Relationship Id="rId39" Type="http://schemas.openxmlformats.org/officeDocument/2006/relationships/tags" Target="../tags/tag345.xml"/><Relationship Id="rId21" Type="http://schemas.openxmlformats.org/officeDocument/2006/relationships/tags" Target="../tags/tag327.xml"/><Relationship Id="rId34" Type="http://schemas.openxmlformats.org/officeDocument/2006/relationships/tags" Target="../tags/tag340.xml"/><Relationship Id="rId42" Type="http://schemas.openxmlformats.org/officeDocument/2006/relationships/tags" Target="../tags/tag348.xml"/><Relationship Id="rId47" Type="http://schemas.openxmlformats.org/officeDocument/2006/relationships/tags" Target="../tags/tag353.xml"/><Relationship Id="rId50" Type="http://schemas.openxmlformats.org/officeDocument/2006/relationships/image" Target="../media/image2.jpeg"/><Relationship Id="rId7" Type="http://schemas.openxmlformats.org/officeDocument/2006/relationships/tags" Target="../tags/tag313.xml"/><Relationship Id="rId2" Type="http://schemas.openxmlformats.org/officeDocument/2006/relationships/tags" Target="../tags/tag308.xml"/><Relationship Id="rId16" Type="http://schemas.openxmlformats.org/officeDocument/2006/relationships/tags" Target="../tags/tag322.xml"/><Relationship Id="rId29" Type="http://schemas.openxmlformats.org/officeDocument/2006/relationships/tags" Target="../tags/tag335.xml"/><Relationship Id="rId11" Type="http://schemas.openxmlformats.org/officeDocument/2006/relationships/tags" Target="../tags/tag317.xml"/><Relationship Id="rId24" Type="http://schemas.openxmlformats.org/officeDocument/2006/relationships/tags" Target="../tags/tag330.xml"/><Relationship Id="rId32" Type="http://schemas.openxmlformats.org/officeDocument/2006/relationships/tags" Target="../tags/tag338.xml"/><Relationship Id="rId37" Type="http://schemas.openxmlformats.org/officeDocument/2006/relationships/tags" Target="../tags/tag343.xml"/><Relationship Id="rId40" Type="http://schemas.openxmlformats.org/officeDocument/2006/relationships/tags" Target="../tags/tag346.xml"/><Relationship Id="rId45" Type="http://schemas.openxmlformats.org/officeDocument/2006/relationships/tags" Target="../tags/tag351.xml"/><Relationship Id="rId5" Type="http://schemas.openxmlformats.org/officeDocument/2006/relationships/tags" Target="../tags/tag311.xml"/><Relationship Id="rId15" Type="http://schemas.openxmlformats.org/officeDocument/2006/relationships/tags" Target="../tags/tag321.xml"/><Relationship Id="rId23" Type="http://schemas.openxmlformats.org/officeDocument/2006/relationships/tags" Target="../tags/tag329.xml"/><Relationship Id="rId28" Type="http://schemas.openxmlformats.org/officeDocument/2006/relationships/tags" Target="../tags/tag334.xml"/><Relationship Id="rId36" Type="http://schemas.openxmlformats.org/officeDocument/2006/relationships/tags" Target="../tags/tag342.xml"/><Relationship Id="rId49" Type="http://schemas.openxmlformats.org/officeDocument/2006/relationships/notesSlide" Target="../notesSlides/notesSlide7.xml"/><Relationship Id="rId10" Type="http://schemas.openxmlformats.org/officeDocument/2006/relationships/tags" Target="../tags/tag316.xml"/><Relationship Id="rId19" Type="http://schemas.openxmlformats.org/officeDocument/2006/relationships/tags" Target="../tags/tag325.xml"/><Relationship Id="rId31" Type="http://schemas.openxmlformats.org/officeDocument/2006/relationships/tags" Target="../tags/tag337.xml"/><Relationship Id="rId44" Type="http://schemas.openxmlformats.org/officeDocument/2006/relationships/tags" Target="../tags/tag350.xml"/><Relationship Id="rId4" Type="http://schemas.openxmlformats.org/officeDocument/2006/relationships/tags" Target="../tags/tag310.xml"/><Relationship Id="rId9" Type="http://schemas.openxmlformats.org/officeDocument/2006/relationships/tags" Target="../tags/tag315.xml"/><Relationship Id="rId14" Type="http://schemas.openxmlformats.org/officeDocument/2006/relationships/tags" Target="../tags/tag320.xml"/><Relationship Id="rId22" Type="http://schemas.openxmlformats.org/officeDocument/2006/relationships/tags" Target="../tags/tag328.xml"/><Relationship Id="rId27" Type="http://schemas.openxmlformats.org/officeDocument/2006/relationships/tags" Target="../tags/tag333.xml"/><Relationship Id="rId30" Type="http://schemas.openxmlformats.org/officeDocument/2006/relationships/tags" Target="../tags/tag336.xml"/><Relationship Id="rId35" Type="http://schemas.openxmlformats.org/officeDocument/2006/relationships/tags" Target="../tags/tag341.xml"/><Relationship Id="rId43" Type="http://schemas.openxmlformats.org/officeDocument/2006/relationships/tags" Target="../tags/tag349.xml"/><Relationship Id="rId48" Type="http://schemas.openxmlformats.org/officeDocument/2006/relationships/slideLayout" Target="../slideLayouts/slideLayout4.xml"/><Relationship Id="rId8" Type="http://schemas.openxmlformats.org/officeDocument/2006/relationships/tags" Target="../tags/tag314.xml"/><Relationship Id="rId3" Type="http://schemas.openxmlformats.org/officeDocument/2006/relationships/tags" Target="../tags/tag309.xml"/><Relationship Id="rId12" Type="http://schemas.openxmlformats.org/officeDocument/2006/relationships/tags" Target="../tags/tag318.xml"/><Relationship Id="rId17" Type="http://schemas.openxmlformats.org/officeDocument/2006/relationships/tags" Target="../tags/tag323.xml"/><Relationship Id="rId25" Type="http://schemas.openxmlformats.org/officeDocument/2006/relationships/tags" Target="../tags/tag331.xml"/><Relationship Id="rId33" Type="http://schemas.openxmlformats.org/officeDocument/2006/relationships/tags" Target="../tags/tag339.xml"/><Relationship Id="rId38" Type="http://schemas.openxmlformats.org/officeDocument/2006/relationships/tags" Target="../tags/tag344.xml"/><Relationship Id="rId46" Type="http://schemas.openxmlformats.org/officeDocument/2006/relationships/tags" Target="../tags/tag352.xml"/><Relationship Id="rId20" Type="http://schemas.openxmlformats.org/officeDocument/2006/relationships/tags" Target="../tags/tag326.xml"/><Relationship Id="rId41" Type="http://schemas.openxmlformats.org/officeDocument/2006/relationships/tags" Target="../tags/tag347.xml"/><Relationship Id="rId1" Type="http://schemas.openxmlformats.org/officeDocument/2006/relationships/tags" Target="../tags/tag307.xml"/><Relationship Id="rId6" Type="http://schemas.openxmlformats.org/officeDocument/2006/relationships/tags" Target="../tags/tag31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379.xml"/><Relationship Id="rId21" Type="http://schemas.openxmlformats.org/officeDocument/2006/relationships/tags" Target="../tags/tag374.xml"/><Relationship Id="rId34" Type="http://schemas.openxmlformats.org/officeDocument/2006/relationships/tags" Target="../tags/tag387.xml"/><Relationship Id="rId42" Type="http://schemas.openxmlformats.org/officeDocument/2006/relationships/tags" Target="../tags/tag395.xml"/><Relationship Id="rId47" Type="http://schemas.openxmlformats.org/officeDocument/2006/relationships/tags" Target="../tags/tag400.xml"/><Relationship Id="rId50" Type="http://schemas.openxmlformats.org/officeDocument/2006/relationships/tags" Target="../tags/tag403.xml"/><Relationship Id="rId55" Type="http://schemas.openxmlformats.org/officeDocument/2006/relationships/tags" Target="../tags/tag408.xml"/><Relationship Id="rId63" Type="http://schemas.openxmlformats.org/officeDocument/2006/relationships/tags" Target="../tags/tag416.xml"/><Relationship Id="rId7" Type="http://schemas.openxmlformats.org/officeDocument/2006/relationships/tags" Target="../tags/tag360.xml"/><Relationship Id="rId2" Type="http://schemas.openxmlformats.org/officeDocument/2006/relationships/tags" Target="../tags/tag355.xml"/><Relationship Id="rId16" Type="http://schemas.openxmlformats.org/officeDocument/2006/relationships/tags" Target="../tags/tag369.xml"/><Relationship Id="rId29" Type="http://schemas.openxmlformats.org/officeDocument/2006/relationships/tags" Target="../tags/tag382.xml"/><Relationship Id="rId11" Type="http://schemas.openxmlformats.org/officeDocument/2006/relationships/tags" Target="../tags/tag364.xml"/><Relationship Id="rId24" Type="http://schemas.openxmlformats.org/officeDocument/2006/relationships/tags" Target="../tags/tag377.xml"/><Relationship Id="rId32" Type="http://schemas.openxmlformats.org/officeDocument/2006/relationships/tags" Target="../tags/tag385.xml"/><Relationship Id="rId37" Type="http://schemas.openxmlformats.org/officeDocument/2006/relationships/tags" Target="../tags/tag390.xml"/><Relationship Id="rId40" Type="http://schemas.openxmlformats.org/officeDocument/2006/relationships/tags" Target="../tags/tag393.xml"/><Relationship Id="rId45" Type="http://schemas.openxmlformats.org/officeDocument/2006/relationships/tags" Target="../tags/tag398.xml"/><Relationship Id="rId53" Type="http://schemas.openxmlformats.org/officeDocument/2006/relationships/tags" Target="../tags/tag406.xml"/><Relationship Id="rId58" Type="http://schemas.openxmlformats.org/officeDocument/2006/relationships/tags" Target="../tags/tag411.xml"/><Relationship Id="rId66" Type="http://schemas.openxmlformats.org/officeDocument/2006/relationships/slideLayout" Target="../slideLayouts/slideLayout2.xml"/><Relationship Id="rId5" Type="http://schemas.openxmlformats.org/officeDocument/2006/relationships/tags" Target="../tags/tag358.xml"/><Relationship Id="rId61" Type="http://schemas.openxmlformats.org/officeDocument/2006/relationships/tags" Target="../tags/tag414.xml"/><Relationship Id="rId19" Type="http://schemas.openxmlformats.org/officeDocument/2006/relationships/tags" Target="../tags/tag372.xml"/><Relationship Id="rId14" Type="http://schemas.openxmlformats.org/officeDocument/2006/relationships/tags" Target="../tags/tag367.xml"/><Relationship Id="rId22" Type="http://schemas.openxmlformats.org/officeDocument/2006/relationships/tags" Target="../tags/tag375.xml"/><Relationship Id="rId27" Type="http://schemas.openxmlformats.org/officeDocument/2006/relationships/tags" Target="../tags/tag380.xml"/><Relationship Id="rId30" Type="http://schemas.openxmlformats.org/officeDocument/2006/relationships/tags" Target="../tags/tag383.xml"/><Relationship Id="rId35" Type="http://schemas.openxmlformats.org/officeDocument/2006/relationships/tags" Target="../tags/tag388.xml"/><Relationship Id="rId43" Type="http://schemas.openxmlformats.org/officeDocument/2006/relationships/tags" Target="../tags/tag396.xml"/><Relationship Id="rId48" Type="http://schemas.openxmlformats.org/officeDocument/2006/relationships/tags" Target="../tags/tag401.xml"/><Relationship Id="rId56" Type="http://schemas.openxmlformats.org/officeDocument/2006/relationships/tags" Target="../tags/tag409.xml"/><Relationship Id="rId64" Type="http://schemas.openxmlformats.org/officeDocument/2006/relationships/tags" Target="../tags/tag417.xml"/><Relationship Id="rId8" Type="http://schemas.openxmlformats.org/officeDocument/2006/relationships/tags" Target="../tags/tag361.xml"/><Relationship Id="rId51" Type="http://schemas.openxmlformats.org/officeDocument/2006/relationships/tags" Target="../tags/tag404.xml"/><Relationship Id="rId3" Type="http://schemas.openxmlformats.org/officeDocument/2006/relationships/tags" Target="../tags/tag356.xml"/><Relationship Id="rId12" Type="http://schemas.openxmlformats.org/officeDocument/2006/relationships/tags" Target="../tags/tag365.xml"/><Relationship Id="rId17" Type="http://schemas.openxmlformats.org/officeDocument/2006/relationships/tags" Target="../tags/tag370.xml"/><Relationship Id="rId25" Type="http://schemas.openxmlformats.org/officeDocument/2006/relationships/tags" Target="../tags/tag378.xml"/><Relationship Id="rId33" Type="http://schemas.openxmlformats.org/officeDocument/2006/relationships/tags" Target="../tags/tag386.xml"/><Relationship Id="rId38" Type="http://schemas.openxmlformats.org/officeDocument/2006/relationships/tags" Target="../tags/tag391.xml"/><Relationship Id="rId46" Type="http://schemas.openxmlformats.org/officeDocument/2006/relationships/tags" Target="../tags/tag399.xml"/><Relationship Id="rId59" Type="http://schemas.openxmlformats.org/officeDocument/2006/relationships/tags" Target="../tags/tag412.xml"/><Relationship Id="rId67" Type="http://schemas.openxmlformats.org/officeDocument/2006/relationships/notesSlide" Target="../notesSlides/notesSlide8.xml"/><Relationship Id="rId20" Type="http://schemas.openxmlformats.org/officeDocument/2006/relationships/tags" Target="../tags/tag373.xml"/><Relationship Id="rId41" Type="http://schemas.openxmlformats.org/officeDocument/2006/relationships/tags" Target="../tags/tag394.xml"/><Relationship Id="rId54" Type="http://schemas.openxmlformats.org/officeDocument/2006/relationships/tags" Target="../tags/tag407.xml"/><Relationship Id="rId62" Type="http://schemas.openxmlformats.org/officeDocument/2006/relationships/tags" Target="../tags/tag415.xml"/><Relationship Id="rId1" Type="http://schemas.openxmlformats.org/officeDocument/2006/relationships/tags" Target="../tags/tag354.xml"/><Relationship Id="rId6" Type="http://schemas.openxmlformats.org/officeDocument/2006/relationships/tags" Target="../tags/tag359.xml"/><Relationship Id="rId15" Type="http://schemas.openxmlformats.org/officeDocument/2006/relationships/tags" Target="../tags/tag368.xml"/><Relationship Id="rId23" Type="http://schemas.openxmlformats.org/officeDocument/2006/relationships/tags" Target="../tags/tag376.xml"/><Relationship Id="rId28" Type="http://schemas.openxmlformats.org/officeDocument/2006/relationships/tags" Target="../tags/tag381.xml"/><Relationship Id="rId36" Type="http://schemas.openxmlformats.org/officeDocument/2006/relationships/tags" Target="../tags/tag389.xml"/><Relationship Id="rId49" Type="http://schemas.openxmlformats.org/officeDocument/2006/relationships/tags" Target="../tags/tag402.xml"/><Relationship Id="rId57" Type="http://schemas.openxmlformats.org/officeDocument/2006/relationships/tags" Target="../tags/tag410.xml"/><Relationship Id="rId10" Type="http://schemas.openxmlformats.org/officeDocument/2006/relationships/tags" Target="../tags/tag363.xml"/><Relationship Id="rId31" Type="http://schemas.openxmlformats.org/officeDocument/2006/relationships/tags" Target="../tags/tag384.xml"/><Relationship Id="rId44" Type="http://schemas.openxmlformats.org/officeDocument/2006/relationships/tags" Target="../tags/tag397.xml"/><Relationship Id="rId52" Type="http://schemas.openxmlformats.org/officeDocument/2006/relationships/tags" Target="../tags/tag405.xml"/><Relationship Id="rId60" Type="http://schemas.openxmlformats.org/officeDocument/2006/relationships/tags" Target="../tags/tag413.xml"/><Relationship Id="rId65" Type="http://schemas.openxmlformats.org/officeDocument/2006/relationships/tags" Target="../tags/tag418.xml"/><Relationship Id="rId4" Type="http://schemas.openxmlformats.org/officeDocument/2006/relationships/tags" Target="../tags/tag357.xml"/><Relationship Id="rId9" Type="http://schemas.openxmlformats.org/officeDocument/2006/relationships/tags" Target="../tags/tag362.xml"/><Relationship Id="rId13" Type="http://schemas.openxmlformats.org/officeDocument/2006/relationships/tags" Target="../tags/tag366.xml"/><Relationship Id="rId18" Type="http://schemas.openxmlformats.org/officeDocument/2006/relationships/tags" Target="../tags/tag371.xml"/><Relationship Id="rId39" Type="http://schemas.openxmlformats.org/officeDocument/2006/relationships/tags" Target="../tags/tag39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0.xml"/><Relationship Id="rId1" Type="http://schemas.openxmlformats.org/officeDocument/2006/relationships/tags" Target="../tags/tag419.xml"/><Relationship Id="rId4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tags" Target="../tags/tag446.xml"/><Relationship Id="rId21" Type="http://schemas.openxmlformats.org/officeDocument/2006/relationships/tags" Target="../tags/tag441.xml"/><Relationship Id="rId34" Type="http://schemas.openxmlformats.org/officeDocument/2006/relationships/tags" Target="../tags/tag454.xml"/><Relationship Id="rId42" Type="http://schemas.openxmlformats.org/officeDocument/2006/relationships/tags" Target="../tags/tag462.xml"/><Relationship Id="rId47" Type="http://schemas.openxmlformats.org/officeDocument/2006/relationships/tags" Target="../tags/tag467.xml"/><Relationship Id="rId50" Type="http://schemas.openxmlformats.org/officeDocument/2006/relationships/tags" Target="../tags/tag470.xml"/><Relationship Id="rId55" Type="http://schemas.openxmlformats.org/officeDocument/2006/relationships/tags" Target="../tags/tag475.xml"/><Relationship Id="rId63" Type="http://schemas.openxmlformats.org/officeDocument/2006/relationships/tags" Target="../tags/tag483.xml"/><Relationship Id="rId7" Type="http://schemas.openxmlformats.org/officeDocument/2006/relationships/tags" Target="../tags/tag427.xml"/><Relationship Id="rId2" Type="http://schemas.openxmlformats.org/officeDocument/2006/relationships/tags" Target="../tags/tag422.xml"/><Relationship Id="rId16" Type="http://schemas.openxmlformats.org/officeDocument/2006/relationships/tags" Target="../tags/tag436.xml"/><Relationship Id="rId29" Type="http://schemas.openxmlformats.org/officeDocument/2006/relationships/tags" Target="../tags/tag449.xml"/><Relationship Id="rId11" Type="http://schemas.openxmlformats.org/officeDocument/2006/relationships/tags" Target="../tags/tag431.xml"/><Relationship Id="rId24" Type="http://schemas.openxmlformats.org/officeDocument/2006/relationships/tags" Target="../tags/tag444.xml"/><Relationship Id="rId32" Type="http://schemas.openxmlformats.org/officeDocument/2006/relationships/tags" Target="../tags/tag452.xml"/><Relationship Id="rId37" Type="http://schemas.openxmlformats.org/officeDocument/2006/relationships/tags" Target="../tags/tag457.xml"/><Relationship Id="rId40" Type="http://schemas.openxmlformats.org/officeDocument/2006/relationships/tags" Target="../tags/tag460.xml"/><Relationship Id="rId45" Type="http://schemas.openxmlformats.org/officeDocument/2006/relationships/tags" Target="../tags/tag465.xml"/><Relationship Id="rId53" Type="http://schemas.openxmlformats.org/officeDocument/2006/relationships/tags" Target="../tags/tag473.xml"/><Relationship Id="rId58" Type="http://schemas.openxmlformats.org/officeDocument/2006/relationships/tags" Target="../tags/tag478.xml"/><Relationship Id="rId66" Type="http://schemas.openxmlformats.org/officeDocument/2006/relationships/slideLayout" Target="../slideLayouts/slideLayout2.xml"/><Relationship Id="rId5" Type="http://schemas.openxmlformats.org/officeDocument/2006/relationships/tags" Target="../tags/tag425.xml"/><Relationship Id="rId61" Type="http://schemas.openxmlformats.org/officeDocument/2006/relationships/tags" Target="../tags/tag481.xml"/><Relationship Id="rId19" Type="http://schemas.openxmlformats.org/officeDocument/2006/relationships/tags" Target="../tags/tag439.xml"/><Relationship Id="rId14" Type="http://schemas.openxmlformats.org/officeDocument/2006/relationships/tags" Target="../tags/tag434.xml"/><Relationship Id="rId22" Type="http://schemas.openxmlformats.org/officeDocument/2006/relationships/tags" Target="../tags/tag442.xml"/><Relationship Id="rId27" Type="http://schemas.openxmlformats.org/officeDocument/2006/relationships/tags" Target="../tags/tag447.xml"/><Relationship Id="rId30" Type="http://schemas.openxmlformats.org/officeDocument/2006/relationships/tags" Target="../tags/tag450.xml"/><Relationship Id="rId35" Type="http://schemas.openxmlformats.org/officeDocument/2006/relationships/tags" Target="../tags/tag455.xml"/><Relationship Id="rId43" Type="http://schemas.openxmlformats.org/officeDocument/2006/relationships/tags" Target="../tags/tag463.xml"/><Relationship Id="rId48" Type="http://schemas.openxmlformats.org/officeDocument/2006/relationships/tags" Target="../tags/tag468.xml"/><Relationship Id="rId56" Type="http://schemas.openxmlformats.org/officeDocument/2006/relationships/tags" Target="../tags/tag476.xml"/><Relationship Id="rId64" Type="http://schemas.openxmlformats.org/officeDocument/2006/relationships/tags" Target="../tags/tag484.xml"/><Relationship Id="rId8" Type="http://schemas.openxmlformats.org/officeDocument/2006/relationships/tags" Target="../tags/tag428.xml"/><Relationship Id="rId51" Type="http://schemas.openxmlformats.org/officeDocument/2006/relationships/tags" Target="../tags/tag471.xml"/><Relationship Id="rId3" Type="http://schemas.openxmlformats.org/officeDocument/2006/relationships/tags" Target="../tags/tag423.xml"/><Relationship Id="rId12" Type="http://schemas.openxmlformats.org/officeDocument/2006/relationships/tags" Target="../tags/tag432.xml"/><Relationship Id="rId17" Type="http://schemas.openxmlformats.org/officeDocument/2006/relationships/tags" Target="../tags/tag437.xml"/><Relationship Id="rId25" Type="http://schemas.openxmlformats.org/officeDocument/2006/relationships/tags" Target="../tags/tag445.xml"/><Relationship Id="rId33" Type="http://schemas.openxmlformats.org/officeDocument/2006/relationships/tags" Target="../tags/tag453.xml"/><Relationship Id="rId38" Type="http://schemas.openxmlformats.org/officeDocument/2006/relationships/tags" Target="../tags/tag458.xml"/><Relationship Id="rId46" Type="http://schemas.openxmlformats.org/officeDocument/2006/relationships/tags" Target="../tags/tag466.xml"/><Relationship Id="rId59" Type="http://schemas.openxmlformats.org/officeDocument/2006/relationships/tags" Target="../tags/tag479.xml"/><Relationship Id="rId67" Type="http://schemas.openxmlformats.org/officeDocument/2006/relationships/notesSlide" Target="../notesSlides/notesSlide10.xml"/><Relationship Id="rId20" Type="http://schemas.openxmlformats.org/officeDocument/2006/relationships/tags" Target="../tags/tag440.xml"/><Relationship Id="rId41" Type="http://schemas.openxmlformats.org/officeDocument/2006/relationships/tags" Target="../tags/tag461.xml"/><Relationship Id="rId54" Type="http://schemas.openxmlformats.org/officeDocument/2006/relationships/tags" Target="../tags/tag474.xml"/><Relationship Id="rId62" Type="http://schemas.openxmlformats.org/officeDocument/2006/relationships/tags" Target="../tags/tag482.xml"/><Relationship Id="rId1" Type="http://schemas.openxmlformats.org/officeDocument/2006/relationships/tags" Target="../tags/tag421.xml"/><Relationship Id="rId6" Type="http://schemas.openxmlformats.org/officeDocument/2006/relationships/tags" Target="../tags/tag426.xml"/><Relationship Id="rId15" Type="http://schemas.openxmlformats.org/officeDocument/2006/relationships/tags" Target="../tags/tag435.xml"/><Relationship Id="rId23" Type="http://schemas.openxmlformats.org/officeDocument/2006/relationships/tags" Target="../tags/tag443.xml"/><Relationship Id="rId28" Type="http://schemas.openxmlformats.org/officeDocument/2006/relationships/tags" Target="../tags/tag448.xml"/><Relationship Id="rId36" Type="http://schemas.openxmlformats.org/officeDocument/2006/relationships/tags" Target="../tags/tag456.xml"/><Relationship Id="rId49" Type="http://schemas.openxmlformats.org/officeDocument/2006/relationships/tags" Target="../tags/tag469.xml"/><Relationship Id="rId57" Type="http://schemas.openxmlformats.org/officeDocument/2006/relationships/tags" Target="../tags/tag477.xml"/><Relationship Id="rId10" Type="http://schemas.openxmlformats.org/officeDocument/2006/relationships/tags" Target="../tags/tag430.xml"/><Relationship Id="rId31" Type="http://schemas.openxmlformats.org/officeDocument/2006/relationships/tags" Target="../tags/tag451.xml"/><Relationship Id="rId44" Type="http://schemas.openxmlformats.org/officeDocument/2006/relationships/tags" Target="../tags/tag464.xml"/><Relationship Id="rId52" Type="http://schemas.openxmlformats.org/officeDocument/2006/relationships/tags" Target="../tags/tag472.xml"/><Relationship Id="rId60" Type="http://schemas.openxmlformats.org/officeDocument/2006/relationships/tags" Target="../tags/tag480.xml"/><Relationship Id="rId65" Type="http://schemas.openxmlformats.org/officeDocument/2006/relationships/tags" Target="../tags/tag485.xml"/><Relationship Id="rId4" Type="http://schemas.openxmlformats.org/officeDocument/2006/relationships/tags" Target="../tags/tag424.xml"/><Relationship Id="rId9" Type="http://schemas.openxmlformats.org/officeDocument/2006/relationships/tags" Target="../tags/tag429.xml"/><Relationship Id="rId13" Type="http://schemas.openxmlformats.org/officeDocument/2006/relationships/tags" Target="../tags/tag433.xml"/><Relationship Id="rId18" Type="http://schemas.openxmlformats.org/officeDocument/2006/relationships/tags" Target="../tags/tag438.xml"/><Relationship Id="rId39" Type="http://schemas.openxmlformats.org/officeDocument/2006/relationships/tags" Target="../tags/tag459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tags" Target="../tags/tag511.xml"/><Relationship Id="rId21" Type="http://schemas.openxmlformats.org/officeDocument/2006/relationships/tags" Target="../tags/tag506.xml"/><Relationship Id="rId34" Type="http://schemas.openxmlformats.org/officeDocument/2006/relationships/tags" Target="../tags/tag519.xml"/><Relationship Id="rId42" Type="http://schemas.openxmlformats.org/officeDocument/2006/relationships/tags" Target="../tags/tag527.xml"/><Relationship Id="rId47" Type="http://schemas.openxmlformats.org/officeDocument/2006/relationships/tags" Target="../tags/tag532.xml"/><Relationship Id="rId50" Type="http://schemas.openxmlformats.org/officeDocument/2006/relationships/tags" Target="../tags/tag535.xml"/><Relationship Id="rId55" Type="http://schemas.openxmlformats.org/officeDocument/2006/relationships/tags" Target="../tags/tag540.xml"/><Relationship Id="rId63" Type="http://schemas.openxmlformats.org/officeDocument/2006/relationships/tags" Target="../tags/tag548.xml"/><Relationship Id="rId68" Type="http://schemas.openxmlformats.org/officeDocument/2006/relationships/notesSlide" Target="../notesSlides/notesSlide11.xml"/><Relationship Id="rId7" Type="http://schemas.openxmlformats.org/officeDocument/2006/relationships/tags" Target="../tags/tag492.xml"/><Relationship Id="rId2" Type="http://schemas.openxmlformats.org/officeDocument/2006/relationships/tags" Target="../tags/tag487.xml"/><Relationship Id="rId16" Type="http://schemas.openxmlformats.org/officeDocument/2006/relationships/tags" Target="../tags/tag501.xml"/><Relationship Id="rId29" Type="http://schemas.openxmlformats.org/officeDocument/2006/relationships/tags" Target="../tags/tag514.xml"/><Relationship Id="rId11" Type="http://schemas.openxmlformats.org/officeDocument/2006/relationships/tags" Target="../tags/tag496.xml"/><Relationship Id="rId24" Type="http://schemas.openxmlformats.org/officeDocument/2006/relationships/tags" Target="../tags/tag509.xml"/><Relationship Id="rId32" Type="http://schemas.openxmlformats.org/officeDocument/2006/relationships/tags" Target="../tags/tag517.xml"/><Relationship Id="rId37" Type="http://schemas.openxmlformats.org/officeDocument/2006/relationships/tags" Target="../tags/tag522.xml"/><Relationship Id="rId40" Type="http://schemas.openxmlformats.org/officeDocument/2006/relationships/tags" Target="../tags/tag525.xml"/><Relationship Id="rId45" Type="http://schemas.openxmlformats.org/officeDocument/2006/relationships/tags" Target="../tags/tag530.xml"/><Relationship Id="rId53" Type="http://schemas.openxmlformats.org/officeDocument/2006/relationships/tags" Target="../tags/tag538.xml"/><Relationship Id="rId58" Type="http://schemas.openxmlformats.org/officeDocument/2006/relationships/tags" Target="../tags/tag543.xml"/><Relationship Id="rId66" Type="http://schemas.openxmlformats.org/officeDocument/2006/relationships/tags" Target="../tags/tag551.xml"/><Relationship Id="rId5" Type="http://schemas.openxmlformats.org/officeDocument/2006/relationships/tags" Target="../tags/tag490.xml"/><Relationship Id="rId61" Type="http://schemas.openxmlformats.org/officeDocument/2006/relationships/tags" Target="../tags/tag546.xml"/><Relationship Id="rId19" Type="http://schemas.openxmlformats.org/officeDocument/2006/relationships/tags" Target="../tags/tag504.xml"/><Relationship Id="rId14" Type="http://schemas.openxmlformats.org/officeDocument/2006/relationships/tags" Target="../tags/tag499.xml"/><Relationship Id="rId22" Type="http://schemas.openxmlformats.org/officeDocument/2006/relationships/tags" Target="../tags/tag507.xml"/><Relationship Id="rId27" Type="http://schemas.openxmlformats.org/officeDocument/2006/relationships/tags" Target="../tags/tag512.xml"/><Relationship Id="rId30" Type="http://schemas.openxmlformats.org/officeDocument/2006/relationships/tags" Target="../tags/tag515.xml"/><Relationship Id="rId35" Type="http://schemas.openxmlformats.org/officeDocument/2006/relationships/tags" Target="../tags/tag520.xml"/><Relationship Id="rId43" Type="http://schemas.openxmlformats.org/officeDocument/2006/relationships/tags" Target="../tags/tag528.xml"/><Relationship Id="rId48" Type="http://schemas.openxmlformats.org/officeDocument/2006/relationships/tags" Target="../tags/tag533.xml"/><Relationship Id="rId56" Type="http://schemas.openxmlformats.org/officeDocument/2006/relationships/tags" Target="../tags/tag541.xml"/><Relationship Id="rId64" Type="http://schemas.openxmlformats.org/officeDocument/2006/relationships/tags" Target="../tags/tag549.xml"/><Relationship Id="rId8" Type="http://schemas.openxmlformats.org/officeDocument/2006/relationships/tags" Target="../tags/tag493.xml"/><Relationship Id="rId51" Type="http://schemas.openxmlformats.org/officeDocument/2006/relationships/tags" Target="../tags/tag536.xml"/><Relationship Id="rId3" Type="http://schemas.openxmlformats.org/officeDocument/2006/relationships/tags" Target="../tags/tag488.xml"/><Relationship Id="rId12" Type="http://schemas.openxmlformats.org/officeDocument/2006/relationships/tags" Target="../tags/tag497.xml"/><Relationship Id="rId17" Type="http://schemas.openxmlformats.org/officeDocument/2006/relationships/tags" Target="../tags/tag502.xml"/><Relationship Id="rId25" Type="http://schemas.openxmlformats.org/officeDocument/2006/relationships/tags" Target="../tags/tag510.xml"/><Relationship Id="rId33" Type="http://schemas.openxmlformats.org/officeDocument/2006/relationships/tags" Target="../tags/tag518.xml"/><Relationship Id="rId38" Type="http://schemas.openxmlformats.org/officeDocument/2006/relationships/tags" Target="../tags/tag523.xml"/><Relationship Id="rId46" Type="http://schemas.openxmlformats.org/officeDocument/2006/relationships/tags" Target="../tags/tag531.xml"/><Relationship Id="rId59" Type="http://schemas.openxmlformats.org/officeDocument/2006/relationships/tags" Target="../tags/tag544.xml"/><Relationship Id="rId67" Type="http://schemas.openxmlformats.org/officeDocument/2006/relationships/slideLayout" Target="../slideLayouts/slideLayout2.xml"/><Relationship Id="rId20" Type="http://schemas.openxmlformats.org/officeDocument/2006/relationships/tags" Target="../tags/tag505.xml"/><Relationship Id="rId41" Type="http://schemas.openxmlformats.org/officeDocument/2006/relationships/tags" Target="../tags/tag526.xml"/><Relationship Id="rId54" Type="http://schemas.openxmlformats.org/officeDocument/2006/relationships/tags" Target="../tags/tag539.xml"/><Relationship Id="rId62" Type="http://schemas.openxmlformats.org/officeDocument/2006/relationships/tags" Target="../tags/tag547.xml"/><Relationship Id="rId1" Type="http://schemas.openxmlformats.org/officeDocument/2006/relationships/tags" Target="../tags/tag486.xml"/><Relationship Id="rId6" Type="http://schemas.openxmlformats.org/officeDocument/2006/relationships/tags" Target="../tags/tag491.xml"/><Relationship Id="rId15" Type="http://schemas.openxmlformats.org/officeDocument/2006/relationships/tags" Target="../tags/tag500.xml"/><Relationship Id="rId23" Type="http://schemas.openxmlformats.org/officeDocument/2006/relationships/tags" Target="../tags/tag508.xml"/><Relationship Id="rId28" Type="http://schemas.openxmlformats.org/officeDocument/2006/relationships/tags" Target="../tags/tag513.xml"/><Relationship Id="rId36" Type="http://schemas.openxmlformats.org/officeDocument/2006/relationships/tags" Target="../tags/tag521.xml"/><Relationship Id="rId49" Type="http://schemas.openxmlformats.org/officeDocument/2006/relationships/tags" Target="../tags/tag534.xml"/><Relationship Id="rId57" Type="http://schemas.openxmlformats.org/officeDocument/2006/relationships/tags" Target="../tags/tag542.xml"/><Relationship Id="rId10" Type="http://schemas.openxmlformats.org/officeDocument/2006/relationships/tags" Target="../tags/tag495.xml"/><Relationship Id="rId31" Type="http://schemas.openxmlformats.org/officeDocument/2006/relationships/tags" Target="../tags/tag516.xml"/><Relationship Id="rId44" Type="http://schemas.openxmlformats.org/officeDocument/2006/relationships/tags" Target="../tags/tag529.xml"/><Relationship Id="rId52" Type="http://schemas.openxmlformats.org/officeDocument/2006/relationships/tags" Target="../tags/tag537.xml"/><Relationship Id="rId60" Type="http://schemas.openxmlformats.org/officeDocument/2006/relationships/tags" Target="../tags/tag545.xml"/><Relationship Id="rId65" Type="http://schemas.openxmlformats.org/officeDocument/2006/relationships/tags" Target="../tags/tag550.xml"/><Relationship Id="rId4" Type="http://schemas.openxmlformats.org/officeDocument/2006/relationships/tags" Target="../tags/tag489.xml"/><Relationship Id="rId9" Type="http://schemas.openxmlformats.org/officeDocument/2006/relationships/tags" Target="../tags/tag494.xml"/><Relationship Id="rId13" Type="http://schemas.openxmlformats.org/officeDocument/2006/relationships/tags" Target="../tags/tag498.xml"/><Relationship Id="rId18" Type="http://schemas.openxmlformats.org/officeDocument/2006/relationships/tags" Target="../tags/tag503.xml"/><Relationship Id="rId39" Type="http://schemas.openxmlformats.org/officeDocument/2006/relationships/tags" Target="../tags/tag5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59.xml"/><Relationship Id="rId13" Type="http://schemas.openxmlformats.org/officeDocument/2006/relationships/image" Target="../media/image3.emf"/><Relationship Id="rId3" Type="http://schemas.openxmlformats.org/officeDocument/2006/relationships/tags" Target="../tags/tag554.xml"/><Relationship Id="rId7" Type="http://schemas.openxmlformats.org/officeDocument/2006/relationships/tags" Target="../tags/tag558.xml"/><Relationship Id="rId12" Type="http://schemas.openxmlformats.org/officeDocument/2006/relationships/notesSlide" Target="../notesSlides/notesSlide12.xml"/><Relationship Id="rId2" Type="http://schemas.openxmlformats.org/officeDocument/2006/relationships/tags" Target="../tags/tag553.xml"/><Relationship Id="rId1" Type="http://schemas.openxmlformats.org/officeDocument/2006/relationships/tags" Target="../tags/tag552.xml"/><Relationship Id="rId6" Type="http://schemas.openxmlformats.org/officeDocument/2006/relationships/tags" Target="../tags/tag55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56.xml"/><Relationship Id="rId10" Type="http://schemas.openxmlformats.org/officeDocument/2006/relationships/tags" Target="../tags/tag561.xml"/><Relationship Id="rId4" Type="http://schemas.openxmlformats.org/officeDocument/2006/relationships/tags" Target="../tags/tag555.xml"/><Relationship Id="rId9" Type="http://schemas.openxmlformats.org/officeDocument/2006/relationships/tags" Target="../tags/tag560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574.xml"/><Relationship Id="rId18" Type="http://schemas.openxmlformats.org/officeDocument/2006/relationships/tags" Target="../tags/tag579.xml"/><Relationship Id="rId26" Type="http://schemas.openxmlformats.org/officeDocument/2006/relationships/tags" Target="../tags/tag587.xml"/><Relationship Id="rId39" Type="http://schemas.openxmlformats.org/officeDocument/2006/relationships/tags" Target="../tags/tag600.xml"/><Relationship Id="rId21" Type="http://schemas.openxmlformats.org/officeDocument/2006/relationships/tags" Target="../tags/tag582.xml"/><Relationship Id="rId34" Type="http://schemas.openxmlformats.org/officeDocument/2006/relationships/tags" Target="../tags/tag595.xml"/><Relationship Id="rId42" Type="http://schemas.openxmlformats.org/officeDocument/2006/relationships/tags" Target="../tags/tag603.xml"/><Relationship Id="rId7" Type="http://schemas.openxmlformats.org/officeDocument/2006/relationships/tags" Target="../tags/tag568.xml"/><Relationship Id="rId2" Type="http://schemas.openxmlformats.org/officeDocument/2006/relationships/tags" Target="../tags/tag563.xml"/><Relationship Id="rId16" Type="http://schemas.openxmlformats.org/officeDocument/2006/relationships/tags" Target="../tags/tag577.xml"/><Relationship Id="rId29" Type="http://schemas.openxmlformats.org/officeDocument/2006/relationships/tags" Target="../tags/tag590.xml"/><Relationship Id="rId1" Type="http://schemas.openxmlformats.org/officeDocument/2006/relationships/tags" Target="../tags/tag562.xml"/><Relationship Id="rId6" Type="http://schemas.openxmlformats.org/officeDocument/2006/relationships/tags" Target="../tags/tag567.xml"/><Relationship Id="rId11" Type="http://schemas.openxmlformats.org/officeDocument/2006/relationships/tags" Target="../tags/tag572.xml"/><Relationship Id="rId24" Type="http://schemas.openxmlformats.org/officeDocument/2006/relationships/tags" Target="../tags/tag585.xml"/><Relationship Id="rId32" Type="http://schemas.openxmlformats.org/officeDocument/2006/relationships/tags" Target="../tags/tag593.xml"/><Relationship Id="rId37" Type="http://schemas.openxmlformats.org/officeDocument/2006/relationships/tags" Target="../tags/tag598.xml"/><Relationship Id="rId40" Type="http://schemas.openxmlformats.org/officeDocument/2006/relationships/tags" Target="../tags/tag601.xml"/><Relationship Id="rId45" Type="http://schemas.openxmlformats.org/officeDocument/2006/relationships/notesSlide" Target="../notesSlides/notesSlide13.xml"/><Relationship Id="rId5" Type="http://schemas.openxmlformats.org/officeDocument/2006/relationships/tags" Target="../tags/tag566.xml"/><Relationship Id="rId15" Type="http://schemas.openxmlformats.org/officeDocument/2006/relationships/tags" Target="../tags/tag576.xml"/><Relationship Id="rId23" Type="http://schemas.openxmlformats.org/officeDocument/2006/relationships/tags" Target="../tags/tag584.xml"/><Relationship Id="rId28" Type="http://schemas.openxmlformats.org/officeDocument/2006/relationships/tags" Target="../tags/tag589.xml"/><Relationship Id="rId36" Type="http://schemas.openxmlformats.org/officeDocument/2006/relationships/tags" Target="../tags/tag597.xml"/><Relationship Id="rId10" Type="http://schemas.openxmlformats.org/officeDocument/2006/relationships/tags" Target="../tags/tag571.xml"/><Relationship Id="rId19" Type="http://schemas.openxmlformats.org/officeDocument/2006/relationships/tags" Target="../tags/tag580.xml"/><Relationship Id="rId31" Type="http://schemas.openxmlformats.org/officeDocument/2006/relationships/tags" Target="../tags/tag592.xml"/><Relationship Id="rId44" Type="http://schemas.openxmlformats.org/officeDocument/2006/relationships/slideLayout" Target="../slideLayouts/slideLayout2.xml"/><Relationship Id="rId4" Type="http://schemas.openxmlformats.org/officeDocument/2006/relationships/tags" Target="../tags/tag565.xml"/><Relationship Id="rId9" Type="http://schemas.openxmlformats.org/officeDocument/2006/relationships/tags" Target="../tags/tag570.xml"/><Relationship Id="rId14" Type="http://schemas.openxmlformats.org/officeDocument/2006/relationships/tags" Target="../tags/tag575.xml"/><Relationship Id="rId22" Type="http://schemas.openxmlformats.org/officeDocument/2006/relationships/tags" Target="../tags/tag583.xml"/><Relationship Id="rId27" Type="http://schemas.openxmlformats.org/officeDocument/2006/relationships/tags" Target="../tags/tag588.xml"/><Relationship Id="rId30" Type="http://schemas.openxmlformats.org/officeDocument/2006/relationships/tags" Target="../tags/tag591.xml"/><Relationship Id="rId35" Type="http://schemas.openxmlformats.org/officeDocument/2006/relationships/tags" Target="../tags/tag596.xml"/><Relationship Id="rId43" Type="http://schemas.openxmlformats.org/officeDocument/2006/relationships/tags" Target="../tags/tag604.xml"/><Relationship Id="rId8" Type="http://schemas.openxmlformats.org/officeDocument/2006/relationships/tags" Target="../tags/tag569.xml"/><Relationship Id="rId3" Type="http://schemas.openxmlformats.org/officeDocument/2006/relationships/tags" Target="../tags/tag564.xml"/><Relationship Id="rId12" Type="http://schemas.openxmlformats.org/officeDocument/2006/relationships/tags" Target="../tags/tag573.xml"/><Relationship Id="rId17" Type="http://schemas.openxmlformats.org/officeDocument/2006/relationships/tags" Target="../tags/tag578.xml"/><Relationship Id="rId25" Type="http://schemas.openxmlformats.org/officeDocument/2006/relationships/tags" Target="../tags/tag586.xml"/><Relationship Id="rId33" Type="http://schemas.openxmlformats.org/officeDocument/2006/relationships/tags" Target="../tags/tag594.xml"/><Relationship Id="rId38" Type="http://schemas.openxmlformats.org/officeDocument/2006/relationships/tags" Target="../tags/tag599.xml"/><Relationship Id="rId20" Type="http://schemas.openxmlformats.org/officeDocument/2006/relationships/tags" Target="../tags/tag581.xml"/><Relationship Id="rId41" Type="http://schemas.openxmlformats.org/officeDocument/2006/relationships/tags" Target="../tags/tag60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12.xml"/><Relationship Id="rId3" Type="http://schemas.openxmlformats.org/officeDocument/2006/relationships/tags" Target="../tags/tag607.xml"/><Relationship Id="rId7" Type="http://schemas.openxmlformats.org/officeDocument/2006/relationships/tags" Target="../tags/tag611.xml"/><Relationship Id="rId12" Type="http://schemas.openxmlformats.org/officeDocument/2006/relationships/notesSlide" Target="../notesSlides/notesSlide14.xml"/><Relationship Id="rId2" Type="http://schemas.openxmlformats.org/officeDocument/2006/relationships/tags" Target="../tags/tag606.xml"/><Relationship Id="rId1" Type="http://schemas.openxmlformats.org/officeDocument/2006/relationships/tags" Target="../tags/tag605.xml"/><Relationship Id="rId6" Type="http://schemas.openxmlformats.org/officeDocument/2006/relationships/tags" Target="../tags/tag61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09.xml"/><Relationship Id="rId10" Type="http://schemas.openxmlformats.org/officeDocument/2006/relationships/tags" Target="../tags/tag614.xml"/><Relationship Id="rId4" Type="http://schemas.openxmlformats.org/officeDocument/2006/relationships/tags" Target="../tags/tag608.xml"/><Relationship Id="rId9" Type="http://schemas.openxmlformats.org/officeDocument/2006/relationships/tags" Target="../tags/tag6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622.xml"/><Relationship Id="rId13" Type="http://schemas.openxmlformats.org/officeDocument/2006/relationships/tags" Target="../tags/tag627.xml"/><Relationship Id="rId18" Type="http://schemas.openxmlformats.org/officeDocument/2006/relationships/tags" Target="../tags/tag632.xml"/><Relationship Id="rId3" Type="http://schemas.openxmlformats.org/officeDocument/2006/relationships/tags" Target="../tags/tag617.xml"/><Relationship Id="rId21" Type="http://schemas.openxmlformats.org/officeDocument/2006/relationships/tags" Target="../tags/tag635.xml"/><Relationship Id="rId7" Type="http://schemas.openxmlformats.org/officeDocument/2006/relationships/tags" Target="../tags/tag621.xml"/><Relationship Id="rId12" Type="http://schemas.openxmlformats.org/officeDocument/2006/relationships/tags" Target="../tags/tag626.xml"/><Relationship Id="rId17" Type="http://schemas.openxmlformats.org/officeDocument/2006/relationships/tags" Target="../tags/tag631.xml"/><Relationship Id="rId2" Type="http://schemas.openxmlformats.org/officeDocument/2006/relationships/tags" Target="../tags/tag616.xml"/><Relationship Id="rId16" Type="http://schemas.openxmlformats.org/officeDocument/2006/relationships/tags" Target="../tags/tag630.xml"/><Relationship Id="rId20" Type="http://schemas.openxmlformats.org/officeDocument/2006/relationships/tags" Target="../tags/tag634.xml"/><Relationship Id="rId1" Type="http://schemas.openxmlformats.org/officeDocument/2006/relationships/tags" Target="../tags/tag615.xml"/><Relationship Id="rId6" Type="http://schemas.openxmlformats.org/officeDocument/2006/relationships/tags" Target="../tags/tag620.xml"/><Relationship Id="rId11" Type="http://schemas.openxmlformats.org/officeDocument/2006/relationships/tags" Target="../tags/tag625.xml"/><Relationship Id="rId24" Type="http://schemas.openxmlformats.org/officeDocument/2006/relationships/notesSlide" Target="../notesSlides/notesSlide15.xml"/><Relationship Id="rId5" Type="http://schemas.openxmlformats.org/officeDocument/2006/relationships/tags" Target="../tags/tag619.xml"/><Relationship Id="rId15" Type="http://schemas.openxmlformats.org/officeDocument/2006/relationships/tags" Target="../tags/tag629.xml"/><Relationship Id="rId23" Type="http://schemas.openxmlformats.org/officeDocument/2006/relationships/slideLayout" Target="../slideLayouts/slideLayout4.xml"/><Relationship Id="rId10" Type="http://schemas.openxmlformats.org/officeDocument/2006/relationships/tags" Target="../tags/tag624.xml"/><Relationship Id="rId19" Type="http://schemas.openxmlformats.org/officeDocument/2006/relationships/tags" Target="../tags/tag633.xml"/><Relationship Id="rId4" Type="http://schemas.openxmlformats.org/officeDocument/2006/relationships/tags" Target="../tags/tag618.xml"/><Relationship Id="rId9" Type="http://schemas.openxmlformats.org/officeDocument/2006/relationships/tags" Target="../tags/tag623.xml"/><Relationship Id="rId14" Type="http://schemas.openxmlformats.org/officeDocument/2006/relationships/tags" Target="../tags/tag628.xml"/><Relationship Id="rId22" Type="http://schemas.openxmlformats.org/officeDocument/2006/relationships/tags" Target="../tags/tag636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649.xml"/><Relationship Id="rId18" Type="http://schemas.openxmlformats.org/officeDocument/2006/relationships/tags" Target="../tags/tag654.xml"/><Relationship Id="rId26" Type="http://schemas.openxmlformats.org/officeDocument/2006/relationships/tags" Target="../tags/tag662.xml"/><Relationship Id="rId39" Type="http://schemas.openxmlformats.org/officeDocument/2006/relationships/tags" Target="../tags/tag675.xml"/><Relationship Id="rId21" Type="http://schemas.openxmlformats.org/officeDocument/2006/relationships/tags" Target="../tags/tag657.xml"/><Relationship Id="rId34" Type="http://schemas.openxmlformats.org/officeDocument/2006/relationships/tags" Target="../tags/tag670.xml"/><Relationship Id="rId42" Type="http://schemas.openxmlformats.org/officeDocument/2006/relationships/tags" Target="../tags/tag678.xml"/><Relationship Id="rId7" Type="http://schemas.openxmlformats.org/officeDocument/2006/relationships/tags" Target="../tags/tag643.xml"/><Relationship Id="rId2" Type="http://schemas.openxmlformats.org/officeDocument/2006/relationships/tags" Target="../tags/tag638.xml"/><Relationship Id="rId16" Type="http://schemas.openxmlformats.org/officeDocument/2006/relationships/tags" Target="../tags/tag652.xml"/><Relationship Id="rId29" Type="http://schemas.openxmlformats.org/officeDocument/2006/relationships/tags" Target="../tags/tag665.xml"/><Relationship Id="rId1" Type="http://schemas.openxmlformats.org/officeDocument/2006/relationships/tags" Target="../tags/tag637.xml"/><Relationship Id="rId6" Type="http://schemas.openxmlformats.org/officeDocument/2006/relationships/tags" Target="../tags/tag642.xml"/><Relationship Id="rId11" Type="http://schemas.openxmlformats.org/officeDocument/2006/relationships/tags" Target="../tags/tag647.xml"/><Relationship Id="rId24" Type="http://schemas.openxmlformats.org/officeDocument/2006/relationships/tags" Target="../tags/tag660.xml"/><Relationship Id="rId32" Type="http://schemas.openxmlformats.org/officeDocument/2006/relationships/tags" Target="../tags/tag668.xml"/><Relationship Id="rId37" Type="http://schemas.openxmlformats.org/officeDocument/2006/relationships/tags" Target="../tags/tag673.xml"/><Relationship Id="rId40" Type="http://schemas.openxmlformats.org/officeDocument/2006/relationships/tags" Target="../tags/tag676.xml"/><Relationship Id="rId45" Type="http://schemas.openxmlformats.org/officeDocument/2006/relationships/notesSlide" Target="../notesSlides/notesSlide16.xml"/><Relationship Id="rId5" Type="http://schemas.openxmlformats.org/officeDocument/2006/relationships/tags" Target="../tags/tag641.xml"/><Relationship Id="rId15" Type="http://schemas.openxmlformats.org/officeDocument/2006/relationships/tags" Target="../tags/tag651.xml"/><Relationship Id="rId23" Type="http://schemas.openxmlformats.org/officeDocument/2006/relationships/tags" Target="../tags/tag659.xml"/><Relationship Id="rId28" Type="http://schemas.openxmlformats.org/officeDocument/2006/relationships/tags" Target="../tags/tag664.xml"/><Relationship Id="rId36" Type="http://schemas.openxmlformats.org/officeDocument/2006/relationships/tags" Target="../tags/tag672.xml"/><Relationship Id="rId10" Type="http://schemas.openxmlformats.org/officeDocument/2006/relationships/tags" Target="../tags/tag646.xml"/><Relationship Id="rId19" Type="http://schemas.openxmlformats.org/officeDocument/2006/relationships/tags" Target="../tags/tag655.xml"/><Relationship Id="rId31" Type="http://schemas.openxmlformats.org/officeDocument/2006/relationships/tags" Target="../tags/tag667.xml"/><Relationship Id="rId44" Type="http://schemas.openxmlformats.org/officeDocument/2006/relationships/slideLayout" Target="../slideLayouts/slideLayout2.xml"/><Relationship Id="rId4" Type="http://schemas.openxmlformats.org/officeDocument/2006/relationships/tags" Target="../tags/tag640.xml"/><Relationship Id="rId9" Type="http://schemas.openxmlformats.org/officeDocument/2006/relationships/tags" Target="../tags/tag645.xml"/><Relationship Id="rId14" Type="http://schemas.openxmlformats.org/officeDocument/2006/relationships/tags" Target="../tags/tag650.xml"/><Relationship Id="rId22" Type="http://schemas.openxmlformats.org/officeDocument/2006/relationships/tags" Target="../tags/tag658.xml"/><Relationship Id="rId27" Type="http://schemas.openxmlformats.org/officeDocument/2006/relationships/tags" Target="../tags/tag663.xml"/><Relationship Id="rId30" Type="http://schemas.openxmlformats.org/officeDocument/2006/relationships/tags" Target="../tags/tag666.xml"/><Relationship Id="rId35" Type="http://schemas.openxmlformats.org/officeDocument/2006/relationships/tags" Target="../tags/tag671.xml"/><Relationship Id="rId43" Type="http://schemas.openxmlformats.org/officeDocument/2006/relationships/tags" Target="../tags/tag679.xml"/><Relationship Id="rId8" Type="http://schemas.openxmlformats.org/officeDocument/2006/relationships/tags" Target="../tags/tag644.xml"/><Relationship Id="rId3" Type="http://schemas.openxmlformats.org/officeDocument/2006/relationships/tags" Target="../tags/tag639.xml"/><Relationship Id="rId12" Type="http://schemas.openxmlformats.org/officeDocument/2006/relationships/tags" Target="../tags/tag648.xml"/><Relationship Id="rId17" Type="http://schemas.openxmlformats.org/officeDocument/2006/relationships/tags" Target="../tags/tag653.xml"/><Relationship Id="rId25" Type="http://schemas.openxmlformats.org/officeDocument/2006/relationships/tags" Target="../tags/tag661.xml"/><Relationship Id="rId33" Type="http://schemas.openxmlformats.org/officeDocument/2006/relationships/tags" Target="../tags/tag669.xml"/><Relationship Id="rId38" Type="http://schemas.openxmlformats.org/officeDocument/2006/relationships/tags" Target="../tags/tag674.xml"/><Relationship Id="rId20" Type="http://schemas.openxmlformats.org/officeDocument/2006/relationships/tags" Target="../tags/tag656.xml"/><Relationship Id="rId41" Type="http://schemas.openxmlformats.org/officeDocument/2006/relationships/tags" Target="../tags/tag67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1.xml"/><Relationship Id="rId1" Type="http://schemas.openxmlformats.org/officeDocument/2006/relationships/tags" Target="../tags/tag680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3.xml"/><Relationship Id="rId1" Type="http://schemas.openxmlformats.org/officeDocument/2006/relationships/tags" Target="../tags/tag682.xml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685.xml"/><Relationship Id="rId1" Type="http://schemas.openxmlformats.org/officeDocument/2006/relationships/tags" Target="../tags/tag684.xml"/><Relationship Id="rId6" Type="http://schemas.openxmlformats.org/officeDocument/2006/relationships/image" Target="../media/image8.png"/><Relationship Id="rId5" Type="http://schemas.openxmlformats.org/officeDocument/2006/relationships/image" Target="../media/image50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687.xml"/><Relationship Id="rId1" Type="http://schemas.openxmlformats.org/officeDocument/2006/relationships/tags" Target="../tags/tag686.xml"/><Relationship Id="rId6" Type="http://schemas.openxmlformats.org/officeDocument/2006/relationships/image" Target="../media/image50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9.xml"/><Relationship Id="rId9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689.xml"/><Relationship Id="rId1" Type="http://schemas.openxmlformats.org/officeDocument/2006/relationships/tags" Target="../tags/tag688.xml"/><Relationship Id="rId6" Type="http://schemas.openxmlformats.org/officeDocument/2006/relationships/image" Target="../media/image50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tags" Target="../tags/tag691.xml"/><Relationship Id="rId1" Type="http://schemas.openxmlformats.org/officeDocument/2006/relationships/tags" Target="../tags/tag690.xml"/><Relationship Id="rId6" Type="http://schemas.openxmlformats.org/officeDocument/2006/relationships/image" Target="../media/image50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tags" Target="../tags/tag693.xml"/><Relationship Id="rId1" Type="http://schemas.openxmlformats.org/officeDocument/2006/relationships/tags" Target="../tags/tag692.xml"/><Relationship Id="rId6" Type="http://schemas.openxmlformats.org/officeDocument/2006/relationships/image" Target="../media/image50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701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00.png"/><Relationship Id="rId3" Type="http://schemas.openxmlformats.org/officeDocument/2006/relationships/tags" Target="../tags/tag696.xml"/><Relationship Id="rId7" Type="http://schemas.openxmlformats.org/officeDocument/2006/relationships/tags" Target="../tags/tag700.xml"/><Relationship Id="rId12" Type="http://schemas.openxmlformats.org/officeDocument/2006/relationships/tags" Target="../tags/tag705.xml"/><Relationship Id="rId17" Type="http://schemas.openxmlformats.org/officeDocument/2006/relationships/tags" Target="../tags/tag3310.xml"/><Relationship Id="rId2" Type="http://schemas.openxmlformats.org/officeDocument/2006/relationships/tags" Target="../tags/tag695.xml"/><Relationship Id="rId20" Type="http://schemas.openxmlformats.org/officeDocument/2006/relationships/image" Target="../media/image21.png"/><Relationship Id="rId1" Type="http://schemas.openxmlformats.org/officeDocument/2006/relationships/tags" Target="../tags/tag694.xml"/><Relationship Id="rId6" Type="http://schemas.openxmlformats.org/officeDocument/2006/relationships/tags" Target="../tags/tag699.xml"/><Relationship Id="rId11" Type="http://schemas.openxmlformats.org/officeDocument/2006/relationships/tags" Target="../tags/tag704.xml"/><Relationship Id="rId5" Type="http://schemas.openxmlformats.org/officeDocument/2006/relationships/tags" Target="../tags/tag698.xml"/><Relationship Id="rId15" Type="http://schemas.openxmlformats.org/officeDocument/2006/relationships/image" Target="../media/image50.png"/><Relationship Id="rId10" Type="http://schemas.openxmlformats.org/officeDocument/2006/relationships/tags" Target="../tags/tag703.xml"/><Relationship Id="rId19" Type="http://schemas.openxmlformats.org/officeDocument/2006/relationships/image" Target="../media/image140.png"/><Relationship Id="rId4" Type="http://schemas.openxmlformats.org/officeDocument/2006/relationships/tags" Target="../tags/tag697.xml"/><Relationship Id="rId9" Type="http://schemas.openxmlformats.org/officeDocument/2006/relationships/tags" Target="../tags/tag702.xml"/><Relationship Id="rId14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713.xml"/><Relationship Id="rId13" Type="http://schemas.openxmlformats.org/officeDocument/2006/relationships/tags" Target="../tags/tag718.xml"/><Relationship Id="rId18" Type="http://schemas.openxmlformats.org/officeDocument/2006/relationships/tags" Target="../tags/tag723.xml"/><Relationship Id="rId26" Type="http://schemas.openxmlformats.org/officeDocument/2006/relationships/tags" Target="../tags/tag3540.xml"/><Relationship Id="rId3" Type="http://schemas.openxmlformats.org/officeDocument/2006/relationships/tags" Target="../tags/tag708.xml"/><Relationship Id="rId21" Type="http://schemas.openxmlformats.org/officeDocument/2006/relationships/tags" Target="../tags/tag726.xml"/><Relationship Id="rId7" Type="http://schemas.openxmlformats.org/officeDocument/2006/relationships/tags" Target="../tags/tag712.xml"/><Relationship Id="rId12" Type="http://schemas.openxmlformats.org/officeDocument/2006/relationships/tags" Target="../tags/tag717.xml"/><Relationship Id="rId17" Type="http://schemas.openxmlformats.org/officeDocument/2006/relationships/tags" Target="../tags/tag722.xml"/><Relationship Id="rId25" Type="http://schemas.openxmlformats.org/officeDocument/2006/relationships/notesSlide" Target="../notesSlides/notesSlide24.xml"/><Relationship Id="rId2" Type="http://schemas.openxmlformats.org/officeDocument/2006/relationships/tags" Target="../tags/tag707.xml"/><Relationship Id="rId16" Type="http://schemas.openxmlformats.org/officeDocument/2006/relationships/tags" Target="../tags/tag721.xml"/><Relationship Id="rId20" Type="http://schemas.openxmlformats.org/officeDocument/2006/relationships/tags" Target="../tags/tag725.xml"/><Relationship Id="rId1" Type="http://schemas.openxmlformats.org/officeDocument/2006/relationships/tags" Target="../tags/tag706.xml"/><Relationship Id="rId6" Type="http://schemas.openxmlformats.org/officeDocument/2006/relationships/tags" Target="../tags/tag711.xml"/><Relationship Id="rId11" Type="http://schemas.openxmlformats.org/officeDocument/2006/relationships/tags" Target="../tags/tag716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710.xml"/><Relationship Id="rId15" Type="http://schemas.openxmlformats.org/officeDocument/2006/relationships/tags" Target="../tags/tag720.xml"/><Relationship Id="rId23" Type="http://schemas.openxmlformats.org/officeDocument/2006/relationships/tags" Target="../tags/tag728.xml"/><Relationship Id="rId28" Type="http://schemas.openxmlformats.org/officeDocument/2006/relationships/image" Target="../media/image50.png"/><Relationship Id="rId10" Type="http://schemas.openxmlformats.org/officeDocument/2006/relationships/tags" Target="../tags/tag715.xml"/><Relationship Id="rId19" Type="http://schemas.openxmlformats.org/officeDocument/2006/relationships/tags" Target="../tags/tag724.xml"/><Relationship Id="rId4" Type="http://schemas.openxmlformats.org/officeDocument/2006/relationships/tags" Target="../tags/tag709.xml"/><Relationship Id="rId9" Type="http://schemas.openxmlformats.org/officeDocument/2006/relationships/tags" Target="../tags/tag714.xml"/><Relationship Id="rId14" Type="http://schemas.openxmlformats.org/officeDocument/2006/relationships/tags" Target="../tags/tag719.xml"/><Relationship Id="rId22" Type="http://schemas.openxmlformats.org/officeDocument/2006/relationships/tags" Target="../tags/tag727.xml"/><Relationship Id="rId27" Type="http://schemas.openxmlformats.org/officeDocument/2006/relationships/image" Target="../media/image2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736.xml"/><Relationship Id="rId13" Type="http://schemas.openxmlformats.org/officeDocument/2006/relationships/tags" Target="../tags/tag741.xml"/><Relationship Id="rId18" Type="http://schemas.openxmlformats.org/officeDocument/2006/relationships/tags" Target="../tags/tag746.xml"/><Relationship Id="rId26" Type="http://schemas.openxmlformats.org/officeDocument/2006/relationships/tags" Target="../tags/tag749.xml"/><Relationship Id="rId3" Type="http://schemas.openxmlformats.org/officeDocument/2006/relationships/tags" Target="../tags/tag731.xml"/><Relationship Id="rId21" Type="http://schemas.openxmlformats.org/officeDocument/2006/relationships/tags" Target="../tags/tag749.xml"/><Relationship Id="rId7" Type="http://schemas.openxmlformats.org/officeDocument/2006/relationships/tags" Target="../tags/tag735.xml"/><Relationship Id="rId12" Type="http://schemas.openxmlformats.org/officeDocument/2006/relationships/tags" Target="../tags/tag740.xml"/><Relationship Id="rId17" Type="http://schemas.openxmlformats.org/officeDocument/2006/relationships/tags" Target="../tags/tag745.xml"/><Relationship Id="rId25" Type="http://schemas.openxmlformats.org/officeDocument/2006/relationships/notesSlide" Target="../notesSlides/notesSlide25.xml"/><Relationship Id="rId2" Type="http://schemas.openxmlformats.org/officeDocument/2006/relationships/tags" Target="../tags/tag730.xml"/><Relationship Id="rId16" Type="http://schemas.openxmlformats.org/officeDocument/2006/relationships/tags" Target="../tags/tag744.xml"/><Relationship Id="rId20" Type="http://schemas.openxmlformats.org/officeDocument/2006/relationships/tags" Target="../tags/tag748.xml"/><Relationship Id="rId1" Type="http://schemas.openxmlformats.org/officeDocument/2006/relationships/tags" Target="../tags/tag729.xml"/><Relationship Id="rId6" Type="http://schemas.openxmlformats.org/officeDocument/2006/relationships/tags" Target="../tags/tag734.xml"/><Relationship Id="rId11" Type="http://schemas.openxmlformats.org/officeDocument/2006/relationships/tags" Target="../tags/tag739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733.xml"/><Relationship Id="rId15" Type="http://schemas.openxmlformats.org/officeDocument/2006/relationships/tags" Target="../tags/tag743.xml"/><Relationship Id="rId23" Type="http://schemas.openxmlformats.org/officeDocument/2006/relationships/tags" Target="../tags/tag751.xml"/><Relationship Id="rId28" Type="http://schemas.openxmlformats.org/officeDocument/2006/relationships/image" Target="../media/image50.png"/><Relationship Id="rId10" Type="http://schemas.openxmlformats.org/officeDocument/2006/relationships/tags" Target="../tags/tag738.xml"/><Relationship Id="rId19" Type="http://schemas.openxmlformats.org/officeDocument/2006/relationships/tags" Target="../tags/tag747.xml"/><Relationship Id="rId4" Type="http://schemas.openxmlformats.org/officeDocument/2006/relationships/tags" Target="../tags/tag732.xml"/><Relationship Id="rId9" Type="http://schemas.openxmlformats.org/officeDocument/2006/relationships/tags" Target="../tags/tag737.xml"/><Relationship Id="rId14" Type="http://schemas.openxmlformats.org/officeDocument/2006/relationships/tags" Target="../tags/tag742.xml"/><Relationship Id="rId22" Type="http://schemas.openxmlformats.org/officeDocument/2006/relationships/tags" Target="../tags/tag750.xml"/><Relationship Id="rId27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tags" Target="../tags/tag764.xml"/><Relationship Id="rId18" Type="http://schemas.openxmlformats.org/officeDocument/2006/relationships/tags" Target="../tags/tag769.xml"/><Relationship Id="rId26" Type="http://schemas.openxmlformats.org/officeDocument/2006/relationships/tags" Target="../tags/tag777.xml"/><Relationship Id="rId3" Type="http://schemas.openxmlformats.org/officeDocument/2006/relationships/tags" Target="../tags/tag754.xml"/><Relationship Id="rId21" Type="http://schemas.openxmlformats.org/officeDocument/2006/relationships/tags" Target="../tags/tag772.xml"/><Relationship Id="rId34" Type="http://schemas.openxmlformats.org/officeDocument/2006/relationships/tags" Target="../tags/tag785.xml"/><Relationship Id="rId7" Type="http://schemas.openxmlformats.org/officeDocument/2006/relationships/tags" Target="../tags/tag758.xml"/><Relationship Id="rId12" Type="http://schemas.openxmlformats.org/officeDocument/2006/relationships/tags" Target="../tags/tag763.xml"/><Relationship Id="rId17" Type="http://schemas.openxmlformats.org/officeDocument/2006/relationships/tags" Target="../tags/tag768.xml"/><Relationship Id="rId25" Type="http://schemas.openxmlformats.org/officeDocument/2006/relationships/tags" Target="../tags/tag776.xml"/><Relationship Id="rId33" Type="http://schemas.openxmlformats.org/officeDocument/2006/relationships/tags" Target="../tags/tag784.xml"/><Relationship Id="rId2" Type="http://schemas.openxmlformats.org/officeDocument/2006/relationships/tags" Target="../tags/tag753.xml"/><Relationship Id="rId16" Type="http://schemas.openxmlformats.org/officeDocument/2006/relationships/tags" Target="../tags/tag767.xml"/><Relationship Id="rId20" Type="http://schemas.openxmlformats.org/officeDocument/2006/relationships/tags" Target="../tags/tag771.xml"/><Relationship Id="rId29" Type="http://schemas.openxmlformats.org/officeDocument/2006/relationships/tags" Target="../tags/tag780.xml"/><Relationship Id="rId1" Type="http://schemas.openxmlformats.org/officeDocument/2006/relationships/tags" Target="../tags/tag752.xml"/><Relationship Id="rId6" Type="http://schemas.openxmlformats.org/officeDocument/2006/relationships/tags" Target="../tags/tag757.xml"/><Relationship Id="rId11" Type="http://schemas.openxmlformats.org/officeDocument/2006/relationships/tags" Target="../tags/tag762.xml"/><Relationship Id="rId24" Type="http://schemas.openxmlformats.org/officeDocument/2006/relationships/tags" Target="../tags/tag775.xml"/><Relationship Id="rId32" Type="http://schemas.openxmlformats.org/officeDocument/2006/relationships/tags" Target="../tags/tag783.xml"/><Relationship Id="rId5" Type="http://schemas.openxmlformats.org/officeDocument/2006/relationships/tags" Target="../tags/tag756.xml"/><Relationship Id="rId15" Type="http://schemas.openxmlformats.org/officeDocument/2006/relationships/tags" Target="../tags/tag766.xml"/><Relationship Id="rId23" Type="http://schemas.openxmlformats.org/officeDocument/2006/relationships/tags" Target="../tags/tag774.xml"/><Relationship Id="rId28" Type="http://schemas.openxmlformats.org/officeDocument/2006/relationships/tags" Target="../tags/tag779.xml"/><Relationship Id="rId36" Type="http://schemas.openxmlformats.org/officeDocument/2006/relationships/notesSlide" Target="../notesSlides/notesSlide26.xml"/><Relationship Id="rId10" Type="http://schemas.openxmlformats.org/officeDocument/2006/relationships/tags" Target="../tags/tag761.xml"/><Relationship Id="rId19" Type="http://schemas.openxmlformats.org/officeDocument/2006/relationships/tags" Target="../tags/tag770.xml"/><Relationship Id="rId31" Type="http://schemas.openxmlformats.org/officeDocument/2006/relationships/tags" Target="../tags/tag782.xml"/><Relationship Id="rId4" Type="http://schemas.openxmlformats.org/officeDocument/2006/relationships/tags" Target="../tags/tag755.xml"/><Relationship Id="rId9" Type="http://schemas.openxmlformats.org/officeDocument/2006/relationships/tags" Target="../tags/tag760.xml"/><Relationship Id="rId14" Type="http://schemas.openxmlformats.org/officeDocument/2006/relationships/tags" Target="../tags/tag765.xml"/><Relationship Id="rId22" Type="http://schemas.openxmlformats.org/officeDocument/2006/relationships/tags" Target="../tags/tag773.xml"/><Relationship Id="rId27" Type="http://schemas.openxmlformats.org/officeDocument/2006/relationships/tags" Target="../tags/tag778.xml"/><Relationship Id="rId30" Type="http://schemas.openxmlformats.org/officeDocument/2006/relationships/tags" Target="../tags/tag781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75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793.xml"/><Relationship Id="rId13" Type="http://schemas.openxmlformats.org/officeDocument/2006/relationships/tags" Target="../tags/tag798.xml"/><Relationship Id="rId18" Type="http://schemas.openxmlformats.org/officeDocument/2006/relationships/tags" Target="../tags/tag803.xml"/><Relationship Id="rId3" Type="http://schemas.openxmlformats.org/officeDocument/2006/relationships/tags" Target="../tags/tag788.xml"/><Relationship Id="rId21" Type="http://schemas.openxmlformats.org/officeDocument/2006/relationships/notesSlide" Target="../notesSlides/notesSlide27.xml"/><Relationship Id="rId7" Type="http://schemas.openxmlformats.org/officeDocument/2006/relationships/tags" Target="../tags/tag792.xml"/><Relationship Id="rId12" Type="http://schemas.openxmlformats.org/officeDocument/2006/relationships/tags" Target="../tags/tag797.xml"/><Relationship Id="rId17" Type="http://schemas.openxmlformats.org/officeDocument/2006/relationships/tags" Target="../tags/tag802.xml"/><Relationship Id="rId2" Type="http://schemas.openxmlformats.org/officeDocument/2006/relationships/tags" Target="../tags/tag787.xml"/><Relationship Id="rId16" Type="http://schemas.openxmlformats.org/officeDocument/2006/relationships/tags" Target="../tags/tag801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786.xml"/><Relationship Id="rId6" Type="http://schemas.openxmlformats.org/officeDocument/2006/relationships/tags" Target="../tags/tag791.xml"/><Relationship Id="rId11" Type="http://schemas.openxmlformats.org/officeDocument/2006/relationships/tags" Target="../tags/tag796.xml"/><Relationship Id="rId5" Type="http://schemas.openxmlformats.org/officeDocument/2006/relationships/tags" Target="../tags/tag790.xml"/><Relationship Id="rId15" Type="http://schemas.openxmlformats.org/officeDocument/2006/relationships/tags" Target="../tags/tag800.xml"/><Relationship Id="rId10" Type="http://schemas.openxmlformats.org/officeDocument/2006/relationships/tags" Target="../tags/tag795.xml"/><Relationship Id="rId19" Type="http://schemas.openxmlformats.org/officeDocument/2006/relationships/tags" Target="../tags/tag804.xml"/><Relationship Id="rId4" Type="http://schemas.openxmlformats.org/officeDocument/2006/relationships/tags" Target="../tags/tag789.xml"/><Relationship Id="rId9" Type="http://schemas.openxmlformats.org/officeDocument/2006/relationships/tags" Target="../tags/tag794.xml"/><Relationship Id="rId14" Type="http://schemas.openxmlformats.org/officeDocument/2006/relationships/tags" Target="../tags/tag79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812.xml"/><Relationship Id="rId13" Type="http://schemas.openxmlformats.org/officeDocument/2006/relationships/tags" Target="../tags/tag817.xml"/><Relationship Id="rId18" Type="http://schemas.openxmlformats.org/officeDocument/2006/relationships/tags" Target="../tags/tag822.xml"/><Relationship Id="rId26" Type="http://schemas.openxmlformats.org/officeDocument/2006/relationships/tags" Target="../tags/tag830.xml"/><Relationship Id="rId3" Type="http://schemas.openxmlformats.org/officeDocument/2006/relationships/tags" Target="../tags/tag807.xml"/><Relationship Id="rId21" Type="http://schemas.openxmlformats.org/officeDocument/2006/relationships/tags" Target="../tags/tag825.xml"/><Relationship Id="rId7" Type="http://schemas.openxmlformats.org/officeDocument/2006/relationships/tags" Target="../tags/tag811.xml"/><Relationship Id="rId12" Type="http://schemas.openxmlformats.org/officeDocument/2006/relationships/tags" Target="../tags/tag816.xml"/><Relationship Id="rId17" Type="http://schemas.openxmlformats.org/officeDocument/2006/relationships/tags" Target="../tags/tag821.xml"/><Relationship Id="rId25" Type="http://schemas.openxmlformats.org/officeDocument/2006/relationships/tags" Target="../tags/tag829.xml"/><Relationship Id="rId2" Type="http://schemas.openxmlformats.org/officeDocument/2006/relationships/tags" Target="../tags/tag806.xml"/><Relationship Id="rId16" Type="http://schemas.openxmlformats.org/officeDocument/2006/relationships/tags" Target="../tags/tag820.xml"/><Relationship Id="rId20" Type="http://schemas.openxmlformats.org/officeDocument/2006/relationships/tags" Target="../tags/tag824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805.xml"/><Relationship Id="rId6" Type="http://schemas.openxmlformats.org/officeDocument/2006/relationships/tags" Target="../tags/tag810.xml"/><Relationship Id="rId11" Type="http://schemas.openxmlformats.org/officeDocument/2006/relationships/tags" Target="../tags/tag815.xml"/><Relationship Id="rId24" Type="http://schemas.openxmlformats.org/officeDocument/2006/relationships/tags" Target="../tags/tag828.xml"/><Relationship Id="rId5" Type="http://schemas.openxmlformats.org/officeDocument/2006/relationships/tags" Target="../tags/tag809.xml"/><Relationship Id="rId15" Type="http://schemas.openxmlformats.org/officeDocument/2006/relationships/tags" Target="../tags/tag819.xml"/><Relationship Id="rId23" Type="http://schemas.openxmlformats.org/officeDocument/2006/relationships/tags" Target="../tags/tag827.xml"/><Relationship Id="rId28" Type="http://schemas.openxmlformats.org/officeDocument/2006/relationships/tags" Target="../tags/tag832.xml"/><Relationship Id="rId10" Type="http://schemas.openxmlformats.org/officeDocument/2006/relationships/tags" Target="../tags/tag814.xml"/><Relationship Id="rId19" Type="http://schemas.openxmlformats.org/officeDocument/2006/relationships/tags" Target="../tags/tag823.xml"/><Relationship Id="rId4" Type="http://schemas.openxmlformats.org/officeDocument/2006/relationships/tags" Target="../tags/tag808.xml"/><Relationship Id="rId9" Type="http://schemas.openxmlformats.org/officeDocument/2006/relationships/tags" Target="../tags/tag813.xml"/><Relationship Id="rId14" Type="http://schemas.openxmlformats.org/officeDocument/2006/relationships/tags" Target="../tags/tag818.xml"/><Relationship Id="rId22" Type="http://schemas.openxmlformats.org/officeDocument/2006/relationships/tags" Target="../tags/tag826.xml"/><Relationship Id="rId27" Type="http://schemas.openxmlformats.org/officeDocument/2006/relationships/tags" Target="../tags/tag831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tags" Target="../tags/tag845.xml"/><Relationship Id="rId18" Type="http://schemas.openxmlformats.org/officeDocument/2006/relationships/tags" Target="../tags/tag850.xml"/><Relationship Id="rId26" Type="http://schemas.openxmlformats.org/officeDocument/2006/relationships/tags" Target="../tags/tag858.xml"/><Relationship Id="rId3" Type="http://schemas.openxmlformats.org/officeDocument/2006/relationships/tags" Target="../tags/tag835.xml"/><Relationship Id="rId21" Type="http://schemas.openxmlformats.org/officeDocument/2006/relationships/tags" Target="../tags/tag853.xml"/><Relationship Id="rId42" Type="http://schemas.openxmlformats.org/officeDocument/2006/relationships/tags" Target="../tags/tag4710.xml"/><Relationship Id="rId7" Type="http://schemas.openxmlformats.org/officeDocument/2006/relationships/tags" Target="../tags/tag839.xml"/><Relationship Id="rId12" Type="http://schemas.openxmlformats.org/officeDocument/2006/relationships/tags" Target="../tags/tag844.xml"/><Relationship Id="rId17" Type="http://schemas.openxmlformats.org/officeDocument/2006/relationships/tags" Target="../tags/tag849.xml"/><Relationship Id="rId25" Type="http://schemas.openxmlformats.org/officeDocument/2006/relationships/tags" Target="../tags/tag857.xml"/><Relationship Id="rId2" Type="http://schemas.openxmlformats.org/officeDocument/2006/relationships/tags" Target="../tags/tag834.xml"/><Relationship Id="rId16" Type="http://schemas.openxmlformats.org/officeDocument/2006/relationships/tags" Target="../tags/tag848.xml"/><Relationship Id="rId20" Type="http://schemas.openxmlformats.org/officeDocument/2006/relationships/tags" Target="../tags/tag852.xml"/><Relationship Id="rId29" Type="http://schemas.openxmlformats.org/officeDocument/2006/relationships/tags" Target="../tags/tag861.xml"/><Relationship Id="rId1" Type="http://schemas.openxmlformats.org/officeDocument/2006/relationships/tags" Target="../tags/tag833.xml"/><Relationship Id="rId6" Type="http://schemas.openxmlformats.org/officeDocument/2006/relationships/tags" Target="../tags/tag838.xml"/><Relationship Id="rId11" Type="http://schemas.openxmlformats.org/officeDocument/2006/relationships/tags" Target="../tags/tag843.xml"/><Relationship Id="rId24" Type="http://schemas.openxmlformats.org/officeDocument/2006/relationships/tags" Target="../tags/tag856.xml"/><Relationship Id="rId5" Type="http://schemas.openxmlformats.org/officeDocument/2006/relationships/tags" Target="../tags/tag837.xml"/><Relationship Id="rId15" Type="http://schemas.openxmlformats.org/officeDocument/2006/relationships/tags" Target="../tags/tag847.xml"/><Relationship Id="rId23" Type="http://schemas.openxmlformats.org/officeDocument/2006/relationships/tags" Target="../tags/tag855.xml"/><Relationship Id="rId28" Type="http://schemas.openxmlformats.org/officeDocument/2006/relationships/tags" Target="../tags/tag860.xml"/><Relationship Id="rId10" Type="http://schemas.openxmlformats.org/officeDocument/2006/relationships/tags" Target="../tags/tag842.xml"/><Relationship Id="rId19" Type="http://schemas.openxmlformats.org/officeDocument/2006/relationships/tags" Target="../tags/tag851.xml"/><Relationship Id="rId31" Type="http://schemas.openxmlformats.org/officeDocument/2006/relationships/notesSlide" Target="../notesSlides/notesSlide28.xml"/><Relationship Id="rId4" Type="http://schemas.openxmlformats.org/officeDocument/2006/relationships/tags" Target="../tags/tag836.xml"/><Relationship Id="rId9" Type="http://schemas.openxmlformats.org/officeDocument/2006/relationships/tags" Target="../tags/tag841.xml"/><Relationship Id="rId14" Type="http://schemas.openxmlformats.org/officeDocument/2006/relationships/tags" Target="../tags/tag846.xml"/><Relationship Id="rId22" Type="http://schemas.openxmlformats.org/officeDocument/2006/relationships/tags" Target="../tags/tag854.xml"/><Relationship Id="rId27" Type="http://schemas.openxmlformats.org/officeDocument/2006/relationships/tags" Target="../tags/tag859.xml"/><Relationship Id="rId30" Type="http://schemas.openxmlformats.org/officeDocument/2006/relationships/slideLayout" Target="../slideLayouts/slideLayout4.xml"/><Relationship Id="rId43" Type="http://schemas.openxmlformats.org/officeDocument/2006/relationships/image" Target="../media/image24.png"/><Relationship Id="rId8" Type="http://schemas.openxmlformats.org/officeDocument/2006/relationships/tags" Target="../tags/tag840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tags" Target="../tags/tag874.xml"/><Relationship Id="rId18" Type="http://schemas.openxmlformats.org/officeDocument/2006/relationships/tags" Target="../tags/tag879.xml"/><Relationship Id="rId26" Type="http://schemas.openxmlformats.org/officeDocument/2006/relationships/tags" Target="../tags/tag887.xml"/><Relationship Id="rId39" Type="http://schemas.openxmlformats.org/officeDocument/2006/relationships/tags" Target="../tags/tag900.xml"/><Relationship Id="rId21" Type="http://schemas.openxmlformats.org/officeDocument/2006/relationships/tags" Target="../tags/tag882.xml"/><Relationship Id="rId34" Type="http://schemas.openxmlformats.org/officeDocument/2006/relationships/tags" Target="../tags/tag895.xml"/><Relationship Id="rId42" Type="http://schemas.openxmlformats.org/officeDocument/2006/relationships/tags" Target="../tags/tag4710.xml"/><Relationship Id="rId7" Type="http://schemas.openxmlformats.org/officeDocument/2006/relationships/tags" Target="../tags/tag868.xml"/><Relationship Id="rId2" Type="http://schemas.openxmlformats.org/officeDocument/2006/relationships/tags" Target="../tags/tag863.xml"/><Relationship Id="rId16" Type="http://schemas.openxmlformats.org/officeDocument/2006/relationships/tags" Target="../tags/tag877.xml"/><Relationship Id="rId29" Type="http://schemas.openxmlformats.org/officeDocument/2006/relationships/tags" Target="../tags/tag890.xml"/><Relationship Id="rId1" Type="http://schemas.openxmlformats.org/officeDocument/2006/relationships/tags" Target="../tags/tag862.xml"/><Relationship Id="rId6" Type="http://schemas.openxmlformats.org/officeDocument/2006/relationships/tags" Target="../tags/tag867.xml"/><Relationship Id="rId11" Type="http://schemas.openxmlformats.org/officeDocument/2006/relationships/tags" Target="../tags/tag872.xml"/><Relationship Id="rId24" Type="http://schemas.openxmlformats.org/officeDocument/2006/relationships/tags" Target="../tags/tag885.xml"/><Relationship Id="rId32" Type="http://schemas.openxmlformats.org/officeDocument/2006/relationships/tags" Target="../tags/tag893.xml"/><Relationship Id="rId37" Type="http://schemas.openxmlformats.org/officeDocument/2006/relationships/tags" Target="../tags/tag898.xml"/><Relationship Id="rId40" Type="http://schemas.openxmlformats.org/officeDocument/2006/relationships/slideLayout" Target="../slideLayouts/slideLayout4.xml"/><Relationship Id="rId45" Type="http://schemas.openxmlformats.org/officeDocument/2006/relationships/image" Target="../media/image171.png"/><Relationship Id="rId5" Type="http://schemas.openxmlformats.org/officeDocument/2006/relationships/tags" Target="../tags/tag866.xml"/><Relationship Id="rId15" Type="http://schemas.openxmlformats.org/officeDocument/2006/relationships/tags" Target="../tags/tag876.xml"/><Relationship Id="rId23" Type="http://schemas.openxmlformats.org/officeDocument/2006/relationships/tags" Target="../tags/tag884.xml"/><Relationship Id="rId28" Type="http://schemas.openxmlformats.org/officeDocument/2006/relationships/tags" Target="../tags/tag889.xml"/><Relationship Id="rId36" Type="http://schemas.openxmlformats.org/officeDocument/2006/relationships/tags" Target="../tags/tag897.xml"/><Relationship Id="rId10" Type="http://schemas.openxmlformats.org/officeDocument/2006/relationships/tags" Target="../tags/tag871.xml"/><Relationship Id="rId19" Type="http://schemas.openxmlformats.org/officeDocument/2006/relationships/tags" Target="../tags/tag880.xml"/><Relationship Id="rId31" Type="http://schemas.openxmlformats.org/officeDocument/2006/relationships/tags" Target="../tags/tag892.xml"/><Relationship Id="rId44" Type="http://schemas.openxmlformats.org/officeDocument/2006/relationships/tags" Target="../tags/tag5270.xml"/><Relationship Id="rId4" Type="http://schemas.openxmlformats.org/officeDocument/2006/relationships/tags" Target="../tags/tag865.xml"/><Relationship Id="rId9" Type="http://schemas.openxmlformats.org/officeDocument/2006/relationships/tags" Target="../tags/tag870.xml"/><Relationship Id="rId14" Type="http://schemas.openxmlformats.org/officeDocument/2006/relationships/tags" Target="../tags/tag875.xml"/><Relationship Id="rId22" Type="http://schemas.openxmlformats.org/officeDocument/2006/relationships/tags" Target="../tags/tag883.xml"/><Relationship Id="rId27" Type="http://schemas.openxmlformats.org/officeDocument/2006/relationships/tags" Target="../tags/tag888.xml"/><Relationship Id="rId30" Type="http://schemas.openxmlformats.org/officeDocument/2006/relationships/tags" Target="../tags/tag891.xml"/><Relationship Id="rId35" Type="http://schemas.openxmlformats.org/officeDocument/2006/relationships/tags" Target="../tags/tag896.xml"/><Relationship Id="rId43" Type="http://schemas.openxmlformats.org/officeDocument/2006/relationships/image" Target="../media/image24.png"/><Relationship Id="rId8" Type="http://schemas.openxmlformats.org/officeDocument/2006/relationships/tags" Target="../tags/tag869.xml"/><Relationship Id="rId3" Type="http://schemas.openxmlformats.org/officeDocument/2006/relationships/tags" Target="../tags/tag864.xml"/><Relationship Id="rId12" Type="http://schemas.openxmlformats.org/officeDocument/2006/relationships/tags" Target="../tags/tag873.xml"/><Relationship Id="rId17" Type="http://schemas.openxmlformats.org/officeDocument/2006/relationships/tags" Target="../tags/tag878.xml"/><Relationship Id="rId25" Type="http://schemas.openxmlformats.org/officeDocument/2006/relationships/tags" Target="../tags/tag886.xml"/><Relationship Id="rId33" Type="http://schemas.openxmlformats.org/officeDocument/2006/relationships/tags" Target="../tags/tag894.xml"/><Relationship Id="rId38" Type="http://schemas.openxmlformats.org/officeDocument/2006/relationships/tags" Target="../tags/tag899.xml"/><Relationship Id="rId20" Type="http://schemas.openxmlformats.org/officeDocument/2006/relationships/tags" Target="../tags/tag881.xml"/><Relationship Id="rId41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tags" Target="../tags/tag913.xml"/><Relationship Id="rId18" Type="http://schemas.openxmlformats.org/officeDocument/2006/relationships/tags" Target="../tags/tag918.xml"/><Relationship Id="rId26" Type="http://schemas.openxmlformats.org/officeDocument/2006/relationships/tags" Target="../tags/tag926.xml"/><Relationship Id="rId39" Type="http://schemas.openxmlformats.org/officeDocument/2006/relationships/tags" Target="../tags/tag939.xml"/><Relationship Id="rId21" Type="http://schemas.openxmlformats.org/officeDocument/2006/relationships/tags" Target="../tags/tag921.xml"/><Relationship Id="rId34" Type="http://schemas.openxmlformats.org/officeDocument/2006/relationships/tags" Target="../tags/tag934.xml"/><Relationship Id="rId42" Type="http://schemas.openxmlformats.org/officeDocument/2006/relationships/slideLayout" Target="../slideLayouts/slideLayout4.xml"/><Relationship Id="rId47" Type="http://schemas.openxmlformats.org/officeDocument/2006/relationships/image" Target="../media/image24.png"/><Relationship Id="rId50" Type="http://schemas.openxmlformats.org/officeDocument/2006/relationships/tags" Target="../tags/tag940.xml"/><Relationship Id="rId7" Type="http://schemas.openxmlformats.org/officeDocument/2006/relationships/tags" Target="../tags/tag907.xml"/><Relationship Id="rId2" Type="http://schemas.openxmlformats.org/officeDocument/2006/relationships/tags" Target="../tags/tag902.xml"/><Relationship Id="rId16" Type="http://schemas.openxmlformats.org/officeDocument/2006/relationships/tags" Target="../tags/tag916.xml"/><Relationship Id="rId29" Type="http://schemas.openxmlformats.org/officeDocument/2006/relationships/tags" Target="../tags/tag929.xml"/><Relationship Id="rId11" Type="http://schemas.openxmlformats.org/officeDocument/2006/relationships/tags" Target="../tags/tag911.xml"/><Relationship Id="rId24" Type="http://schemas.openxmlformats.org/officeDocument/2006/relationships/tags" Target="../tags/tag924.xml"/><Relationship Id="rId32" Type="http://schemas.openxmlformats.org/officeDocument/2006/relationships/tags" Target="../tags/tag932.xml"/><Relationship Id="rId37" Type="http://schemas.openxmlformats.org/officeDocument/2006/relationships/tags" Target="../tags/tag937.xml"/><Relationship Id="rId40" Type="http://schemas.openxmlformats.org/officeDocument/2006/relationships/tags" Target="../tags/tag940.xml"/><Relationship Id="rId45" Type="http://schemas.openxmlformats.org/officeDocument/2006/relationships/image" Target="../media/image180.png"/><Relationship Id="rId5" Type="http://schemas.openxmlformats.org/officeDocument/2006/relationships/tags" Target="../tags/tag905.xml"/><Relationship Id="rId15" Type="http://schemas.openxmlformats.org/officeDocument/2006/relationships/tags" Target="../tags/tag915.xml"/><Relationship Id="rId23" Type="http://schemas.openxmlformats.org/officeDocument/2006/relationships/tags" Target="../tags/tag923.xml"/><Relationship Id="rId28" Type="http://schemas.openxmlformats.org/officeDocument/2006/relationships/tags" Target="../tags/tag928.xml"/><Relationship Id="rId36" Type="http://schemas.openxmlformats.org/officeDocument/2006/relationships/tags" Target="../tags/tag936.xml"/><Relationship Id="rId49" Type="http://schemas.openxmlformats.org/officeDocument/2006/relationships/image" Target="../media/image190.png"/><Relationship Id="rId10" Type="http://schemas.openxmlformats.org/officeDocument/2006/relationships/tags" Target="../tags/tag910.xml"/><Relationship Id="rId19" Type="http://schemas.openxmlformats.org/officeDocument/2006/relationships/tags" Target="../tags/tag919.xml"/><Relationship Id="rId31" Type="http://schemas.openxmlformats.org/officeDocument/2006/relationships/tags" Target="../tags/tag931.xml"/><Relationship Id="rId44" Type="http://schemas.openxmlformats.org/officeDocument/2006/relationships/tags" Target="../tags/tag5290.xml"/><Relationship Id="rId4" Type="http://schemas.openxmlformats.org/officeDocument/2006/relationships/tags" Target="../tags/tag904.xml"/><Relationship Id="rId9" Type="http://schemas.openxmlformats.org/officeDocument/2006/relationships/tags" Target="../tags/tag909.xml"/><Relationship Id="rId14" Type="http://schemas.openxmlformats.org/officeDocument/2006/relationships/tags" Target="../tags/tag914.xml"/><Relationship Id="rId22" Type="http://schemas.openxmlformats.org/officeDocument/2006/relationships/tags" Target="../tags/tag922.xml"/><Relationship Id="rId27" Type="http://schemas.openxmlformats.org/officeDocument/2006/relationships/tags" Target="../tags/tag927.xml"/><Relationship Id="rId30" Type="http://schemas.openxmlformats.org/officeDocument/2006/relationships/tags" Target="../tags/tag930.xml"/><Relationship Id="rId35" Type="http://schemas.openxmlformats.org/officeDocument/2006/relationships/tags" Target="../tags/tag935.xml"/><Relationship Id="rId43" Type="http://schemas.openxmlformats.org/officeDocument/2006/relationships/notesSlide" Target="../notesSlides/notesSlide30.xml"/><Relationship Id="rId48" Type="http://schemas.openxmlformats.org/officeDocument/2006/relationships/tags" Target="../tags/tag5670.xml"/><Relationship Id="rId8" Type="http://schemas.openxmlformats.org/officeDocument/2006/relationships/tags" Target="../tags/tag908.xml"/><Relationship Id="rId51" Type="http://schemas.openxmlformats.org/officeDocument/2006/relationships/image" Target="../media/image23.png"/><Relationship Id="rId3" Type="http://schemas.openxmlformats.org/officeDocument/2006/relationships/tags" Target="../tags/tag903.xml"/><Relationship Id="rId12" Type="http://schemas.openxmlformats.org/officeDocument/2006/relationships/tags" Target="../tags/tag912.xml"/><Relationship Id="rId17" Type="http://schemas.openxmlformats.org/officeDocument/2006/relationships/tags" Target="../tags/tag917.xml"/><Relationship Id="rId25" Type="http://schemas.openxmlformats.org/officeDocument/2006/relationships/tags" Target="../tags/tag925.xml"/><Relationship Id="rId33" Type="http://schemas.openxmlformats.org/officeDocument/2006/relationships/tags" Target="../tags/tag933.xml"/><Relationship Id="rId38" Type="http://schemas.openxmlformats.org/officeDocument/2006/relationships/tags" Target="../tags/tag938.xml"/><Relationship Id="rId46" Type="http://schemas.openxmlformats.org/officeDocument/2006/relationships/tags" Target="../tags/tag5480.xml"/><Relationship Id="rId20" Type="http://schemas.openxmlformats.org/officeDocument/2006/relationships/tags" Target="../tags/tag920.xml"/><Relationship Id="rId41" Type="http://schemas.openxmlformats.org/officeDocument/2006/relationships/tags" Target="../tags/tag941.xml"/><Relationship Id="rId1" Type="http://schemas.openxmlformats.org/officeDocument/2006/relationships/tags" Target="../tags/tag901.xml"/><Relationship Id="rId6" Type="http://schemas.openxmlformats.org/officeDocument/2006/relationships/tags" Target="../tags/tag906.xml"/></Relationships>
</file>

<file path=ppt/slides/_rels/slide44.xml.rels><?xml version="1.0" encoding="UTF-8" standalone="yes"?>
<Relationships xmlns="http://schemas.openxmlformats.org/package/2006/relationships"><Relationship Id="rId26" Type="http://schemas.openxmlformats.org/officeDocument/2006/relationships/tags" Target="../tags/tag967.xml"/><Relationship Id="rId21" Type="http://schemas.openxmlformats.org/officeDocument/2006/relationships/tags" Target="../tags/tag962.xml"/><Relationship Id="rId42" Type="http://schemas.openxmlformats.org/officeDocument/2006/relationships/tags" Target="../tags/tag983.xml"/><Relationship Id="rId47" Type="http://schemas.openxmlformats.org/officeDocument/2006/relationships/tags" Target="../tags/tag988.xml"/><Relationship Id="rId63" Type="http://schemas.openxmlformats.org/officeDocument/2006/relationships/tags" Target="../tags/tag1004.xml"/><Relationship Id="rId68" Type="http://schemas.openxmlformats.org/officeDocument/2006/relationships/tags" Target="../tags/tag1009.xml"/><Relationship Id="rId84" Type="http://schemas.openxmlformats.org/officeDocument/2006/relationships/tags" Target="../tags/tag1025.xml"/><Relationship Id="rId89" Type="http://schemas.openxmlformats.org/officeDocument/2006/relationships/image" Target="../media/image24.png"/><Relationship Id="rId16" Type="http://schemas.openxmlformats.org/officeDocument/2006/relationships/tags" Target="../tags/tag957.xml"/><Relationship Id="rId11" Type="http://schemas.openxmlformats.org/officeDocument/2006/relationships/tags" Target="../tags/tag952.xml"/><Relationship Id="rId32" Type="http://schemas.openxmlformats.org/officeDocument/2006/relationships/tags" Target="../tags/tag973.xml"/><Relationship Id="rId37" Type="http://schemas.openxmlformats.org/officeDocument/2006/relationships/tags" Target="../tags/tag978.xml"/><Relationship Id="rId53" Type="http://schemas.openxmlformats.org/officeDocument/2006/relationships/tags" Target="../tags/tag994.xml"/><Relationship Id="rId58" Type="http://schemas.openxmlformats.org/officeDocument/2006/relationships/tags" Target="../tags/tag999.xml"/><Relationship Id="rId74" Type="http://schemas.openxmlformats.org/officeDocument/2006/relationships/tags" Target="../tags/tag1015.xml"/><Relationship Id="rId79" Type="http://schemas.openxmlformats.org/officeDocument/2006/relationships/tags" Target="../tags/tag1020.xml"/><Relationship Id="rId5" Type="http://schemas.openxmlformats.org/officeDocument/2006/relationships/tags" Target="../tags/tag946.xml"/><Relationship Id="rId90" Type="http://schemas.openxmlformats.org/officeDocument/2006/relationships/tags" Target="../tags/tag979.xml"/><Relationship Id="rId14" Type="http://schemas.openxmlformats.org/officeDocument/2006/relationships/tags" Target="../tags/tag955.xml"/><Relationship Id="rId22" Type="http://schemas.openxmlformats.org/officeDocument/2006/relationships/tags" Target="../tags/tag963.xml"/><Relationship Id="rId27" Type="http://schemas.openxmlformats.org/officeDocument/2006/relationships/tags" Target="../tags/tag968.xml"/><Relationship Id="rId30" Type="http://schemas.openxmlformats.org/officeDocument/2006/relationships/tags" Target="../tags/tag971.xml"/><Relationship Id="rId35" Type="http://schemas.openxmlformats.org/officeDocument/2006/relationships/tags" Target="../tags/tag976.xml"/><Relationship Id="rId43" Type="http://schemas.openxmlformats.org/officeDocument/2006/relationships/tags" Target="../tags/tag984.xml"/><Relationship Id="rId48" Type="http://schemas.openxmlformats.org/officeDocument/2006/relationships/tags" Target="../tags/tag989.xml"/><Relationship Id="rId56" Type="http://schemas.openxmlformats.org/officeDocument/2006/relationships/tags" Target="../tags/tag997.xml"/><Relationship Id="rId64" Type="http://schemas.openxmlformats.org/officeDocument/2006/relationships/tags" Target="../tags/tag1005.xml"/><Relationship Id="rId69" Type="http://schemas.openxmlformats.org/officeDocument/2006/relationships/tags" Target="../tags/tag1010.xml"/><Relationship Id="rId77" Type="http://schemas.openxmlformats.org/officeDocument/2006/relationships/tags" Target="../tags/tag1018.xml"/><Relationship Id="rId8" Type="http://schemas.openxmlformats.org/officeDocument/2006/relationships/tags" Target="../tags/tag949.xml"/><Relationship Id="rId51" Type="http://schemas.openxmlformats.org/officeDocument/2006/relationships/tags" Target="../tags/tag992.xml"/><Relationship Id="rId72" Type="http://schemas.openxmlformats.org/officeDocument/2006/relationships/tags" Target="../tags/tag1013.xml"/><Relationship Id="rId80" Type="http://schemas.openxmlformats.org/officeDocument/2006/relationships/tags" Target="../tags/tag1021.xml"/><Relationship Id="rId85" Type="http://schemas.openxmlformats.org/officeDocument/2006/relationships/tags" Target="../tags/tag1026.xml"/><Relationship Id="rId3" Type="http://schemas.openxmlformats.org/officeDocument/2006/relationships/tags" Target="../tags/tag944.xml"/><Relationship Id="rId12" Type="http://schemas.openxmlformats.org/officeDocument/2006/relationships/tags" Target="../tags/tag953.xml"/><Relationship Id="rId17" Type="http://schemas.openxmlformats.org/officeDocument/2006/relationships/tags" Target="../tags/tag958.xml"/><Relationship Id="rId25" Type="http://schemas.openxmlformats.org/officeDocument/2006/relationships/tags" Target="../tags/tag966.xml"/><Relationship Id="rId33" Type="http://schemas.openxmlformats.org/officeDocument/2006/relationships/tags" Target="../tags/tag974.xml"/><Relationship Id="rId38" Type="http://schemas.openxmlformats.org/officeDocument/2006/relationships/tags" Target="../tags/tag979.xml"/><Relationship Id="rId46" Type="http://schemas.openxmlformats.org/officeDocument/2006/relationships/tags" Target="../tags/tag987.xml"/><Relationship Id="rId59" Type="http://schemas.openxmlformats.org/officeDocument/2006/relationships/tags" Target="../tags/tag1000.xml"/><Relationship Id="rId67" Type="http://schemas.openxmlformats.org/officeDocument/2006/relationships/tags" Target="../tags/tag1008.xml"/><Relationship Id="rId20" Type="http://schemas.openxmlformats.org/officeDocument/2006/relationships/tags" Target="../tags/tag961.xml"/><Relationship Id="rId41" Type="http://schemas.openxmlformats.org/officeDocument/2006/relationships/tags" Target="../tags/tag982.xml"/><Relationship Id="rId54" Type="http://schemas.openxmlformats.org/officeDocument/2006/relationships/tags" Target="../tags/tag995.xml"/><Relationship Id="rId62" Type="http://schemas.openxmlformats.org/officeDocument/2006/relationships/tags" Target="../tags/tag1003.xml"/><Relationship Id="rId70" Type="http://schemas.openxmlformats.org/officeDocument/2006/relationships/tags" Target="../tags/tag1011.xml"/><Relationship Id="rId75" Type="http://schemas.openxmlformats.org/officeDocument/2006/relationships/tags" Target="../tags/tag1016.xml"/><Relationship Id="rId83" Type="http://schemas.openxmlformats.org/officeDocument/2006/relationships/tags" Target="../tags/tag1024.xml"/><Relationship Id="rId88" Type="http://schemas.openxmlformats.org/officeDocument/2006/relationships/tags" Target="../tags/tag5880.xml"/><Relationship Id="rId91" Type="http://schemas.openxmlformats.org/officeDocument/2006/relationships/image" Target="../media/image25.png"/><Relationship Id="rId1" Type="http://schemas.openxmlformats.org/officeDocument/2006/relationships/tags" Target="../tags/tag942.xml"/><Relationship Id="rId6" Type="http://schemas.openxmlformats.org/officeDocument/2006/relationships/tags" Target="../tags/tag947.xml"/><Relationship Id="rId15" Type="http://schemas.openxmlformats.org/officeDocument/2006/relationships/tags" Target="../tags/tag956.xml"/><Relationship Id="rId23" Type="http://schemas.openxmlformats.org/officeDocument/2006/relationships/tags" Target="../tags/tag964.xml"/><Relationship Id="rId28" Type="http://schemas.openxmlformats.org/officeDocument/2006/relationships/tags" Target="../tags/tag969.xml"/><Relationship Id="rId36" Type="http://schemas.openxmlformats.org/officeDocument/2006/relationships/tags" Target="../tags/tag977.xml"/><Relationship Id="rId49" Type="http://schemas.openxmlformats.org/officeDocument/2006/relationships/tags" Target="../tags/tag990.xml"/><Relationship Id="rId57" Type="http://schemas.openxmlformats.org/officeDocument/2006/relationships/tags" Target="../tags/tag998.xml"/><Relationship Id="rId10" Type="http://schemas.openxmlformats.org/officeDocument/2006/relationships/tags" Target="../tags/tag951.xml"/><Relationship Id="rId31" Type="http://schemas.openxmlformats.org/officeDocument/2006/relationships/tags" Target="../tags/tag972.xml"/><Relationship Id="rId44" Type="http://schemas.openxmlformats.org/officeDocument/2006/relationships/tags" Target="../tags/tag985.xml"/><Relationship Id="rId52" Type="http://schemas.openxmlformats.org/officeDocument/2006/relationships/tags" Target="../tags/tag993.xml"/><Relationship Id="rId60" Type="http://schemas.openxmlformats.org/officeDocument/2006/relationships/tags" Target="../tags/tag1001.xml"/><Relationship Id="rId65" Type="http://schemas.openxmlformats.org/officeDocument/2006/relationships/tags" Target="../tags/tag1006.xml"/><Relationship Id="rId73" Type="http://schemas.openxmlformats.org/officeDocument/2006/relationships/tags" Target="../tags/tag1014.xml"/><Relationship Id="rId78" Type="http://schemas.openxmlformats.org/officeDocument/2006/relationships/tags" Target="../tags/tag1019.xml"/><Relationship Id="rId81" Type="http://schemas.openxmlformats.org/officeDocument/2006/relationships/tags" Target="../tags/tag1022.xml"/><Relationship Id="rId86" Type="http://schemas.openxmlformats.org/officeDocument/2006/relationships/slideLayout" Target="../slideLayouts/slideLayout4.xml"/><Relationship Id="rId4" Type="http://schemas.openxmlformats.org/officeDocument/2006/relationships/tags" Target="../tags/tag945.xml"/><Relationship Id="rId9" Type="http://schemas.openxmlformats.org/officeDocument/2006/relationships/tags" Target="../tags/tag950.xml"/><Relationship Id="rId13" Type="http://schemas.openxmlformats.org/officeDocument/2006/relationships/tags" Target="../tags/tag954.xml"/><Relationship Id="rId18" Type="http://schemas.openxmlformats.org/officeDocument/2006/relationships/tags" Target="../tags/tag959.xml"/><Relationship Id="rId39" Type="http://schemas.openxmlformats.org/officeDocument/2006/relationships/tags" Target="../tags/tag980.xml"/><Relationship Id="rId34" Type="http://schemas.openxmlformats.org/officeDocument/2006/relationships/tags" Target="../tags/tag975.xml"/><Relationship Id="rId50" Type="http://schemas.openxmlformats.org/officeDocument/2006/relationships/tags" Target="../tags/tag991.xml"/><Relationship Id="rId55" Type="http://schemas.openxmlformats.org/officeDocument/2006/relationships/tags" Target="../tags/tag996.xml"/><Relationship Id="rId76" Type="http://schemas.openxmlformats.org/officeDocument/2006/relationships/tags" Target="../tags/tag1017.xml"/><Relationship Id="rId7" Type="http://schemas.openxmlformats.org/officeDocument/2006/relationships/tags" Target="../tags/tag948.xml"/><Relationship Id="rId71" Type="http://schemas.openxmlformats.org/officeDocument/2006/relationships/tags" Target="../tags/tag1012.xml"/><Relationship Id="rId2" Type="http://schemas.openxmlformats.org/officeDocument/2006/relationships/tags" Target="../tags/tag943.xml"/><Relationship Id="rId29" Type="http://schemas.openxmlformats.org/officeDocument/2006/relationships/tags" Target="../tags/tag970.xml"/><Relationship Id="rId24" Type="http://schemas.openxmlformats.org/officeDocument/2006/relationships/tags" Target="../tags/tag965.xml"/><Relationship Id="rId40" Type="http://schemas.openxmlformats.org/officeDocument/2006/relationships/tags" Target="../tags/tag981.xml"/><Relationship Id="rId45" Type="http://schemas.openxmlformats.org/officeDocument/2006/relationships/tags" Target="../tags/tag986.xml"/><Relationship Id="rId66" Type="http://schemas.openxmlformats.org/officeDocument/2006/relationships/tags" Target="../tags/tag1007.xml"/><Relationship Id="rId87" Type="http://schemas.openxmlformats.org/officeDocument/2006/relationships/notesSlide" Target="../notesSlides/notesSlide31.xml"/><Relationship Id="rId61" Type="http://schemas.openxmlformats.org/officeDocument/2006/relationships/tags" Target="../tags/tag1002.xml"/><Relationship Id="rId82" Type="http://schemas.openxmlformats.org/officeDocument/2006/relationships/tags" Target="../tags/tag1023.xml"/><Relationship Id="rId19" Type="http://schemas.openxmlformats.org/officeDocument/2006/relationships/tags" Target="../tags/tag960.xml"/></Relationships>
</file>

<file path=ppt/slides/_rels/slide45.xml.rels><?xml version="1.0" encoding="UTF-8" standalone="yes"?>
<Relationships xmlns="http://schemas.openxmlformats.org/package/2006/relationships"><Relationship Id="rId26" Type="http://schemas.openxmlformats.org/officeDocument/2006/relationships/tags" Target="../tags/tag1052.xml"/><Relationship Id="rId21" Type="http://schemas.openxmlformats.org/officeDocument/2006/relationships/tags" Target="../tags/tag1047.xml"/><Relationship Id="rId42" Type="http://schemas.openxmlformats.org/officeDocument/2006/relationships/tags" Target="../tags/tag1068.xml"/><Relationship Id="rId47" Type="http://schemas.openxmlformats.org/officeDocument/2006/relationships/tags" Target="../tags/tag1073.xml"/><Relationship Id="rId63" Type="http://schemas.openxmlformats.org/officeDocument/2006/relationships/tags" Target="../tags/tag1089.xml"/><Relationship Id="rId68" Type="http://schemas.openxmlformats.org/officeDocument/2006/relationships/tags" Target="../tags/tag1094.xml"/><Relationship Id="rId84" Type="http://schemas.openxmlformats.org/officeDocument/2006/relationships/tags" Target="../tags/tag1110.xml"/><Relationship Id="rId89" Type="http://schemas.openxmlformats.org/officeDocument/2006/relationships/tags" Target="../tags/tag1115.xml"/><Relationship Id="rId16" Type="http://schemas.openxmlformats.org/officeDocument/2006/relationships/tags" Target="../tags/tag1042.xml"/><Relationship Id="rId11" Type="http://schemas.openxmlformats.org/officeDocument/2006/relationships/tags" Target="../tags/tag1037.xml"/><Relationship Id="rId32" Type="http://schemas.openxmlformats.org/officeDocument/2006/relationships/tags" Target="../tags/tag1058.xml"/><Relationship Id="rId37" Type="http://schemas.openxmlformats.org/officeDocument/2006/relationships/tags" Target="../tags/tag1063.xml"/><Relationship Id="rId53" Type="http://schemas.openxmlformats.org/officeDocument/2006/relationships/tags" Target="../tags/tag1079.xml"/><Relationship Id="rId58" Type="http://schemas.openxmlformats.org/officeDocument/2006/relationships/tags" Target="../tags/tag1084.xml"/><Relationship Id="rId74" Type="http://schemas.openxmlformats.org/officeDocument/2006/relationships/tags" Target="../tags/tag1100.xml"/><Relationship Id="rId79" Type="http://schemas.openxmlformats.org/officeDocument/2006/relationships/tags" Target="../tags/tag1105.xml"/><Relationship Id="rId102" Type="http://schemas.openxmlformats.org/officeDocument/2006/relationships/tags" Target="../tags/tag6640.xml"/><Relationship Id="rId5" Type="http://schemas.openxmlformats.org/officeDocument/2006/relationships/tags" Target="../tags/tag1031.xml"/><Relationship Id="rId90" Type="http://schemas.openxmlformats.org/officeDocument/2006/relationships/tags" Target="../tags/tag1116.xml"/><Relationship Id="rId95" Type="http://schemas.openxmlformats.org/officeDocument/2006/relationships/tags" Target="../tags/tag1121.xml"/><Relationship Id="rId22" Type="http://schemas.openxmlformats.org/officeDocument/2006/relationships/tags" Target="../tags/tag1048.xml"/><Relationship Id="rId27" Type="http://schemas.openxmlformats.org/officeDocument/2006/relationships/tags" Target="../tags/tag1053.xml"/><Relationship Id="rId43" Type="http://schemas.openxmlformats.org/officeDocument/2006/relationships/tags" Target="../tags/tag1069.xml"/><Relationship Id="rId48" Type="http://schemas.openxmlformats.org/officeDocument/2006/relationships/tags" Target="../tags/tag1074.xml"/><Relationship Id="rId64" Type="http://schemas.openxmlformats.org/officeDocument/2006/relationships/tags" Target="../tags/tag1090.xml"/><Relationship Id="rId69" Type="http://schemas.openxmlformats.org/officeDocument/2006/relationships/tags" Target="../tags/tag1095.xml"/><Relationship Id="rId80" Type="http://schemas.openxmlformats.org/officeDocument/2006/relationships/tags" Target="../tags/tag1106.xml"/><Relationship Id="rId85" Type="http://schemas.openxmlformats.org/officeDocument/2006/relationships/tags" Target="../tags/tag1111.xml"/><Relationship Id="rId12" Type="http://schemas.openxmlformats.org/officeDocument/2006/relationships/tags" Target="../tags/tag1038.xml"/><Relationship Id="rId17" Type="http://schemas.openxmlformats.org/officeDocument/2006/relationships/tags" Target="../tags/tag1043.xml"/><Relationship Id="rId33" Type="http://schemas.openxmlformats.org/officeDocument/2006/relationships/tags" Target="../tags/tag1059.xml"/><Relationship Id="rId38" Type="http://schemas.openxmlformats.org/officeDocument/2006/relationships/tags" Target="../tags/tag1064.xml"/><Relationship Id="rId59" Type="http://schemas.openxmlformats.org/officeDocument/2006/relationships/tags" Target="../tags/tag1085.xml"/><Relationship Id="rId103" Type="http://schemas.openxmlformats.org/officeDocument/2006/relationships/image" Target="../media/image28.png"/><Relationship Id="rId20" Type="http://schemas.openxmlformats.org/officeDocument/2006/relationships/tags" Target="../tags/tag1046.xml"/><Relationship Id="rId41" Type="http://schemas.openxmlformats.org/officeDocument/2006/relationships/tags" Target="../tags/tag1067.xml"/><Relationship Id="rId54" Type="http://schemas.openxmlformats.org/officeDocument/2006/relationships/tags" Target="../tags/tag1080.xml"/><Relationship Id="rId62" Type="http://schemas.openxmlformats.org/officeDocument/2006/relationships/tags" Target="../tags/tag1088.xml"/><Relationship Id="rId70" Type="http://schemas.openxmlformats.org/officeDocument/2006/relationships/tags" Target="../tags/tag1096.xml"/><Relationship Id="rId75" Type="http://schemas.openxmlformats.org/officeDocument/2006/relationships/tags" Target="../tags/tag1101.xml"/><Relationship Id="rId83" Type="http://schemas.openxmlformats.org/officeDocument/2006/relationships/tags" Target="../tags/tag1109.xml"/><Relationship Id="rId88" Type="http://schemas.openxmlformats.org/officeDocument/2006/relationships/tags" Target="../tags/tag1114.xml"/><Relationship Id="rId91" Type="http://schemas.openxmlformats.org/officeDocument/2006/relationships/tags" Target="../tags/tag1117.xml"/><Relationship Id="rId96" Type="http://schemas.openxmlformats.org/officeDocument/2006/relationships/tags" Target="../tags/tag1122.xml"/><Relationship Id="rId1" Type="http://schemas.openxmlformats.org/officeDocument/2006/relationships/tags" Target="../tags/tag1027.xml"/><Relationship Id="rId6" Type="http://schemas.openxmlformats.org/officeDocument/2006/relationships/tags" Target="../tags/tag1032.xml"/><Relationship Id="rId15" Type="http://schemas.openxmlformats.org/officeDocument/2006/relationships/tags" Target="../tags/tag1041.xml"/><Relationship Id="rId23" Type="http://schemas.openxmlformats.org/officeDocument/2006/relationships/tags" Target="../tags/tag1049.xml"/><Relationship Id="rId28" Type="http://schemas.openxmlformats.org/officeDocument/2006/relationships/tags" Target="../tags/tag1054.xml"/><Relationship Id="rId36" Type="http://schemas.openxmlformats.org/officeDocument/2006/relationships/tags" Target="../tags/tag1062.xml"/><Relationship Id="rId49" Type="http://schemas.openxmlformats.org/officeDocument/2006/relationships/tags" Target="../tags/tag1075.xml"/><Relationship Id="rId57" Type="http://schemas.openxmlformats.org/officeDocument/2006/relationships/tags" Target="../tags/tag1083.xml"/><Relationship Id="rId127" Type="http://schemas.openxmlformats.org/officeDocument/2006/relationships/image" Target="../media/image31.png"/><Relationship Id="rId10" Type="http://schemas.openxmlformats.org/officeDocument/2006/relationships/tags" Target="../tags/tag1036.xml"/><Relationship Id="rId31" Type="http://schemas.openxmlformats.org/officeDocument/2006/relationships/tags" Target="../tags/tag1057.xml"/><Relationship Id="rId44" Type="http://schemas.openxmlformats.org/officeDocument/2006/relationships/tags" Target="../tags/tag1070.xml"/><Relationship Id="rId52" Type="http://schemas.openxmlformats.org/officeDocument/2006/relationships/tags" Target="../tags/tag1078.xml"/><Relationship Id="rId60" Type="http://schemas.openxmlformats.org/officeDocument/2006/relationships/tags" Target="../tags/tag1086.xml"/><Relationship Id="rId65" Type="http://schemas.openxmlformats.org/officeDocument/2006/relationships/tags" Target="../tags/tag1091.xml"/><Relationship Id="rId73" Type="http://schemas.openxmlformats.org/officeDocument/2006/relationships/tags" Target="../tags/tag1099.xml"/><Relationship Id="rId78" Type="http://schemas.openxmlformats.org/officeDocument/2006/relationships/tags" Target="../tags/tag1104.xml"/><Relationship Id="rId81" Type="http://schemas.openxmlformats.org/officeDocument/2006/relationships/tags" Target="../tags/tag1107.xml"/><Relationship Id="rId86" Type="http://schemas.openxmlformats.org/officeDocument/2006/relationships/tags" Target="../tags/tag1112.xml"/><Relationship Id="rId94" Type="http://schemas.openxmlformats.org/officeDocument/2006/relationships/tags" Target="../tags/tag1120.xml"/><Relationship Id="rId99" Type="http://schemas.openxmlformats.org/officeDocument/2006/relationships/notesSlide" Target="../notesSlides/notesSlide32.xml"/><Relationship Id="rId101" Type="http://schemas.openxmlformats.org/officeDocument/2006/relationships/image" Target="../media/image230.png"/><Relationship Id="rId4" Type="http://schemas.openxmlformats.org/officeDocument/2006/relationships/tags" Target="../tags/tag1030.xml"/><Relationship Id="rId9" Type="http://schemas.openxmlformats.org/officeDocument/2006/relationships/tags" Target="../tags/tag1035.xml"/><Relationship Id="rId13" Type="http://schemas.openxmlformats.org/officeDocument/2006/relationships/tags" Target="../tags/tag1039.xml"/><Relationship Id="rId18" Type="http://schemas.openxmlformats.org/officeDocument/2006/relationships/tags" Target="../tags/tag1044.xml"/><Relationship Id="rId39" Type="http://schemas.openxmlformats.org/officeDocument/2006/relationships/tags" Target="../tags/tag1065.xml"/><Relationship Id="rId34" Type="http://schemas.openxmlformats.org/officeDocument/2006/relationships/tags" Target="../tags/tag1060.xml"/><Relationship Id="rId50" Type="http://schemas.openxmlformats.org/officeDocument/2006/relationships/tags" Target="../tags/tag1076.xml"/><Relationship Id="rId55" Type="http://schemas.openxmlformats.org/officeDocument/2006/relationships/tags" Target="../tags/tag1081.xml"/><Relationship Id="rId76" Type="http://schemas.openxmlformats.org/officeDocument/2006/relationships/tags" Target="../tags/tag1102.xml"/><Relationship Id="rId97" Type="http://schemas.openxmlformats.org/officeDocument/2006/relationships/tags" Target="../tags/tag1123.xml"/><Relationship Id="rId7" Type="http://schemas.openxmlformats.org/officeDocument/2006/relationships/tags" Target="../tags/tag1033.xml"/><Relationship Id="rId71" Type="http://schemas.openxmlformats.org/officeDocument/2006/relationships/tags" Target="../tags/tag1097.xml"/><Relationship Id="rId92" Type="http://schemas.openxmlformats.org/officeDocument/2006/relationships/tags" Target="../tags/tag1118.xml"/><Relationship Id="rId2" Type="http://schemas.openxmlformats.org/officeDocument/2006/relationships/tags" Target="../tags/tag1028.xml"/><Relationship Id="rId29" Type="http://schemas.openxmlformats.org/officeDocument/2006/relationships/tags" Target="../tags/tag1055.xml"/><Relationship Id="rId24" Type="http://schemas.openxmlformats.org/officeDocument/2006/relationships/tags" Target="../tags/tag1050.xml"/><Relationship Id="rId40" Type="http://schemas.openxmlformats.org/officeDocument/2006/relationships/tags" Target="../tags/tag1066.xml"/><Relationship Id="rId45" Type="http://schemas.openxmlformats.org/officeDocument/2006/relationships/tags" Target="../tags/tag1071.xml"/><Relationship Id="rId66" Type="http://schemas.openxmlformats.org/officeDocument/2006/relationships/tags" Target="../tags/tag1092.xml"/><Relationship Id="rId87" Type="http://schemas.openxmlformats.org/officeDocument/2006/relationships/tags" Target="../tags/tag1113.xml"/><Relationship Id="rId61" Type="http://schemas.openxmlformats.org/officeDocument/2006/relationships/tags" Target="../tags/tag1087.xml"/><Relationship Id="rId82" Type="http://schemas.openxmlformats.org/officeDocument/2006/relationships/tags" Target="../tags/tag1108.xml"/><Relationship Id="rId19" Type="http://schemas.openxmlformats.org/officeDocument/2006/relationships/tags" Target="../tags/tag1045.xml"/><Relationship Id="rId14" Type="http://schemas.openxmlformats.org/officeDocument/2006/relationships/tags" Target="../tags/tag1040.xml"/><Relationship Id="rId30" Type="http://schemas.openxmlformats.org/officeDocument/2006/relationships/tags" Target="../tags/tag1056.xml"/><Relationship Id="rId35" Type="http://schemas.openxmlformats.org/officeDocument/2006/relationships/tags" Target="../tags/tag1061.xml"/><Relationship Id="rId56" Type="http://schemas.openxmlformats.org/officeDocument/2006/relationships/tags" Target="../tags/tag1082.xml"/><Relationship Id="rId77" Type="http://schemas.openxmlformats.org/officeDocument/2006/relationships/tags" Target="../tags/tag1103.xml"/><Relationship Id="rId100" Type="http://schemas.openxmlformats.org/officeDocument/2006/relationships/tags" Target="../tags/tag6600.xml"/><Relationship Id="rId126" Type="http://schemas.openxmlformats.org/officeDocument/2006/relationships/tags" Target="../tags/tag8690.xml"/><Relationship Id="rId8" Type="http://schemas.openxmlformats.org/officeDocument/2006/relationships/tags" Target="../tags/tag1034.xml"/><Relationship Id="rId51" Type="http://schemas.openxmlformats.org/officeDocument/2006/relationships/tags" Target="../tags/tag1077.xml"/><Relationship Id="rId72" Type="http://schemas.openxmlformats.org/officeDocument/2006/relationships/tags" Target="../tags/tag1098.xml"/><Relationship Id="rId93" Type="http://schemas.openxmlformats.org/officeDocument/2006/relationships/tags" Target="../tags/tag1119.xml"/><Relationship Id="rId98" Type="http://schemas.openxmlformats.org/officeDocument/2006/relationships/slideLayout" Target="../slideLayouts/slideLayout2.xml"/><Relationship Id="rId3" Type="http://schemas.openxmlformats.org/officeDocument/2006/relationships/tags" Target="../tags/tag1029.xml"/><Relationship Id="rId25" Type="http://schemas.openxmlformats.org/officeDocument/2006/relationships/tags" Target="../tags/tag1051.xml"/><Relationship Id="rId46" Type="http://schemas.openxmlformats.org/officeDocument/2006/relationships/tags" Target="../tags/tag1072.xml"/><Relationship Id="rId67" Type="http://schemas.openxmlformats.org/officeDocument/2006/relationships/tags" Target="../tags/tag1093.xml"/></Relationships>
</file>

<file path=ppt/slides/_rels/slide46.xml.rels><?xml version="1.0" encoding="UTF-8" standalone="yes"?>
<Relationships xmlns="http://schemas.openxmlformats.org/package/2006/relationships"><Relationship Id="rId26" Type="http://schemas.openxmlformats.org/officeDocument/2006/relationships/tags" Target="../tags/tag1149.xml"/><Relationship Id="rId117" Type="http://schemas.openxmlformats.org/officeDocument/2006/relationships/tags" Target="../tags/tag1240.xml"/><Relationship Id="rId21" Type="http://schemas.openxmlformats.org/officeDocument/2006/relationships/tags" Target="../tags/tag1144.xml"/><Relationship Id="rId42" Type="http://schemas.openxmlformats.org/officeDocument/2006/relationships/tags" Target="../tags/tag1165.xml"/><Relationship Id="rId47" Type="http://schemas.openxmlformats.org/officeDocument/2006/relationships/tags" Target="../tags/tag1170.xml"/><Relationship Id="rId63" Type="http://schemas.openxmlformats.org/officeDocument/2006/relationships/tags" Target="../tags/tag1186.xml"/><Relationship Id="rId68" Type="http://schemas.openxmlformats.org/officeDocument/2006/relationships/tags" Target="../tags/tag1191.xml"/><Relationship Id="rId84" Type="http://schemas.openxmlformats.org/officeDocument/2006/relationships/tags" Target="../tags/tag1207.xml"/><Relationship Id="rId89" Type="http://schemas.openxmlformats.org/officeDocument/2006/relationships/tags" Target="../tags/tag1212.xml"/><Relationship Id="rId112" Type="http://schemas.openxmlformats.org/officeDocument/2006/relationships/tags" Target="../tags/tag1235.xml"/><Relationship Id="rId16" Type="http://schemas.openxmlformats.org/officeDocument/2006/relationships/tags" Target="../tags/tag1139.xml"/><Relationship Id="rId107" Type="http://schemas.openxmlformats.org/officeDocument/2006/relationships/tags" Target="../tags/tag1230.xml"/><Relationship Id="rId11" Type="http://schemas.openxmlformats.org/officeDocument/2006/relationships/tags" Target="../tags/tag1134.xml"/><Relationship Id="rId32" Type="http://schemas.openxmlformats.org/officeDocument/2006/relationships/tags" Target="../tags/tag1155.xml"/><Relationship Id="rId37" Type="http://schemas.openxmlformats.org/officeDocument/2006/relationships/tags" Target="../tags/tag1160.xml"/><Relationship Id="rId53" Type="http://schemas.openxmlformats.org/officeDocument/2006/relationships/tags" Target="../tags/tag1176.xml"/><Relationship Id="rId58" Type="http://schemas.openxmlformats.org/officeDocument/2006/relationships/tags" Target="../tags/tag1181.xml"/><Relationship Id="rId74" Type="http://schemas.openxmlformats.org/officeDocument/2006/relationships/tags" Target="../tags/tag1197.xml"/><Relationship Id="rId79" Type="http://schemas.openxmlformats.org/officeDocument/2006/relationships/tags" Target="../tags/tag1202.xml"/><Relationship Id="rId102" Type="http://schemas.openxmlformats.org/officeDocument/2006/relationships/tags" Target="../tags/tag1225.xml"/><Relationship Id="rId123" Type="http://schemas.openxmlformats.org/officeDocument/2006/relationships/image" Target="../media/image230.png"/><Relationship Id="rId5" Type="http://schemas.openxmlformats.org/officeDocument/2006/relationships/tags" Target="../tags/tag1128.xml"/><Relationship Id="rId90" Type="http://schemas.openxmlformats.org/officeDocument/2006/relationships/tags" Target="../tags/tag1213.xml"/><Relationship Id="rId95" Type="http://schemas.openxmlformats.org/officeDocument/2006/relationships/tags" Target="../tags/tag1218.xml"/><Relationship Id="rId22" Type="http://schemas.openxmlformats.org/officeDocument/2006/relationships/tags" Target="../tags/tag1145.xml"/><Relationship Id="rId27" Type="http://schemas.openxmlformats.org/officeDocument/2006/relationships/tags" Target="../tags/tag1150.xml"/><Relationship Id="rId43" Type="http://schemas.openxmlformats.org/officeDocument/2006/relationships/tags" Target="../tags/tag1166.xml"/><Relationship Id="rId48" Type="http://schemas.openxmlformats.org/officeDocument/2006/relationships/tags" Target="../tags/tag1171.xml"/><Relationship Id="rId64" Type="http://schemas.openxmlformats.org/officeDocument/2006/relationships/tags" Target="../tags/tag1187.xml"/><Relationship Id="rId69" Type="http://schemas.openxmlformats.org/officeDocument/2006/relationships/tags" Target="../tags/tag1192.xml"/><Relationship Id="rId113" Type="http://schemas.openxmlformats.org/officeDocument/2006/relationships/tags" Target="../tags/tag1236.xml"/><Relationship Id="rId118" Type="http://schemas.openxmlformats.org/officeDocument/2006/relationships/tags" Target="../tags/tag1241.xml"/><Relationship Id="rId80" Type="http://schemas.openxmlformats.org/officeDocument/2006/relationships/tags" Target="../tags/tag1203.xml"/><Relationship Id="rId85" Type="http://schemas.openxmlformats.org/officeDocument/2006/relationships/tags" Target="../tags/tag1208.xml"/><Relationship Id="rId12" Type="http://schemas.openxmlformats.org/officeDocument/2006/relationships/tags" Target="../tags/tag1135.xml"/><Relationship Id="rId17" Type="http://schemas.openxmlformats.org/officeDocument/2006/relationships/tags" Target="../tags/tag1140.xml"/><Relationship Id="rId33" Type="http://schemas.openxmlformats.org/officeDocument/2006/relationships/tags" Target="../tags/tag1156.xml"/><Relationship Id="rId38" Type="http://schemas.openxmlformats.org/officeDocument/2006/relationships/tags" Target="../tags/tag1161.xml"/><Relationship Id="rId59" Type="http://schemas.openxmlformats.org/officeDocument/2006/relationships/tags" Target="../tags/tag1182.xml"/><Relationship Id="rId103" Type="http://schemas.openxmlformats.org/officeDocument/2006/relationships/tags" Target="../tags/tag1226.xml"/><Relationship Id="rId108" Type="http://schemas.openxmlformats.org/officeDocument/2006/relationships/tags" Target="../tags/tag1231.xml"/><Relationship Id="rId124" Type="http://schemas.openxmlformats.org/officeDocument/2006/relationships/tags" Target="../tags/tag7610.xml"/><Relationship Id="rId54" Type="http://schemas.openxmlformats.org/officeDocument/2006/relationships/tags" Target="../tags/tag1177.xml"/><Relationship Id="rId70" Type="http://schemas.openxmlformats.org/officeDocument/2006/relationships/tags" Target="../tags/tag1193.xml"/><Relationship Id="rId75" Type="http://schemas.openxmlformats.org/officeDocument/2006/relationships/tags" Target="../tags/tag1198.xml"/><Relationship Id="rId91" Type="http://schemas.openxmlformats.org/officeDocument/2006/relationships/tags" Target="../tags/tag1214.xml"/><Relationship Id="rId96" Type="http://schemas.openxmlformats.org/officeDocument/2006/relationships/tags" Target="../tags/tag1219.xml"/><Relationship Id="rId1" Type="http://schemas.openxmlformats.org/officeDocument/2006/relationships/tags" Target="../tags/tag1124.xml"/><Relationship Id="rId6" Type="http://schemas.openxmlformats.org/officeDocument/2006/relationships/tags" Target="../tags/tag1129.xml"/><Relationship Id="rId23" Type="http://schemas.openxmlformats.org/officeDocument/2006/relationships/tags" Target="../tags/tag1146.xml"/><Relationship Id="rId28" Type="http://schemas.openxmlformats.org/officeDocument/2006/relationships/tags" Target="../tags/tag1151.xml"/><Relationship Id="rId49" Type="http://schemas.openxmlformats.org/officeDocument/2006/relationships/tags" Target="../tags/tag1172.xml"/><Relationship Id="rId114" Type="http://schemas.openxmlformats.org/officeDocument/2006/relationships/tags" Target="../tags/tag1237.xml"/><Relationship Id="rId119" Type="http://schemas.openxmlformats.org/officeDocument/2006/relationships/tags" Target="../tags/tag1242.xml"/><Relationship Id="rId44" Type="http://schemas.openxmlformats.org/officeDocument/2006/relationships/tags" Target="../tags/tag1167.xml"/><Relationship Id="rId60" Type="http://schemas.openxmlformats.org/officeDocument/2006/relationships/tags" Target="../tags/tag1183.xml"/><Relationship Id="rId65" Type="http://schemas.openxmlformats.org/officeDocument/2006/relationships/tags" Target="../tags/tag1188.xml"/><Relationship Id="rId81" Type="http://schemas.openxmlformats.org/officeDocument/2006/relationships/tags" Target="../tags/tag1204.xml"/><Relationship Id="rId86" Type="http://schemas.openxmlformats.org/officeDocument/2006/relationships/tags" Target="../tags/tag1209.xml"/><Relationship Id="rId13" Type="http://schemas.openxmlformats.org/officeDocument/2006/relationships/tags" Target="../tags/tag1136.xml"/><Relationship Id="rId18" Type="http://schemas.openxmlformats.org/officeDocument/2006/relationships/tags" Target="../tags/tag1141.xml"/><Relationship Id="rId39" Type="http://schemas.openxmlformats.org/officeDocument/2006/relationships/tags" Target="../tags/tag1162.xml"/><Relationship Id="rId109" Type="http://schemas.openxmlformats.org/officeDocument/2006/relationships/tags" Target="../tags/tag1232.xml"/><Relationship Id="rId34" Type="http://schemas.openxmlformats.org/officeDocument/2006/relationships/tags" Target="../tags/tag1157.xml"/><Relationship Id="rId50" Type="http://schemas.openxmlformats.org/officeDocument/2006/relationships/tags" Target="../tags/tag1173.xml"/><Relationship Id="rId55" Type="http://schemas.openxmlformats.org/officeDocument/2006/relationships/tags" Target="../tags/tag1178.xml"/><Relationship Id="rId76" Type="http://schemas.openxmlformats.org/officeDocument/2006/relationships/tags" Target="../tags/tag1199.xml"/><Relationship Id="rId97" Type="http://schemas.openxmlformats.org/officeDocument/2006/relationships/tags" Target="../tags/tag1220.xml"/><Relationship Id="rId104" Type="http://schemas.openxmlformats.org/officeDocument/2006/relationships/tags" Target="../tags/tag1227.xml"/><Relationship Id="rId120" Type="http://schemas.openxmlformats.org/officeDocument/2006/relationships/slideLayout" Target="../slideLayouts/slideLayout2.xml"/><Relationship Id="rId125" Type="http://schemas.openxmlformats.org/officeDocument/2006/relationships/image" Target="../media/image28.png"/><Relationship Id="rId7" Type="http://schemas.openxmlformats.org/officeDocument/2006/relationships/tags" Target="../tags/tag1130.xml"/><Relationship Id="rId71" Type="http://schemas.openxmlformats.org/officeDocument/2006/relationships/tags" Target="../tags/tag1194.xml"/><Relationship Id="rId92" Type="http://schemas.openxmlformats.org/officeDocument/2006/relationships/tags" Target="../tags/tag1215.xml"/><Relationship Id="rId2" Type="http://schemas.openxmlformats.org/officeDocument/2006/relationships/tags" Target="../tags/tag1125.xml"/><Relationship Id="rId29" Type="http://schemas.openxmlformats.org/officeDocument/2006/relationships/tags" Target="../tags/tag1152.xml"/><Relationship Id="rId24" Type="http://schemas.openxmlformats.org/officeDocument/2006/relationships/tags" Target="../tags/tag1147.xml"/><Relationship Id="rId40" Type="http://schemas.openxmlformats.org/officeDocument/2006/relationships/tags" Target="../tags/tag1163.xml"/><Relationship Id="rId45" Type="http://schemas.openxmlformats.org/officeDocument/2006/relationships/tags" Target="../tags/tag1168.xml"/><Relationship Id="rId66" Type="http://schemas.openxmlformats.org/officeDocument/2006/relationships/tags" Target="../tags/tag1189.xml"/><Relationship Id="rId87" Type="http://schemas.openxmlformats.org/officeDocument/2006/relationships/tags" Target="../tags/tag1210.xml"/><Relationship Id="rId110" Type="http://schemas.openxmlformats.org/officeDocument/2006/relationships/tags" Target="../tags/tag1233.xml"/><Relationship Id="rId115" Type="http://schemas.openxmlformats.org/officeDocument/2006/relationships/tags" Target="../tags/tag1238.xml"/><Relationship Id="rId61" Type="http://schemas.openxmlformats.org/officeDocument/2006/relationships/tags" Target="../tags/tag1184.xml"/><Relationship Id="rId82" Type="http://schemas.openxmlformats.org/officeDocument/2006/relationships/tags" Target="../tags/tag1205.xml"/><Relationship Id="rId19" Type="http://schemas.openxmlformats.org/officeDocument/2006/relationships/tags" Target="../tags/tag1142.xml"/><Relationship Id="rId14" Type="http://schemas.openxmlformats.org/officeDocument/2006/relationships/tags" Target="../tags/tag1137.xml"/><Relationship Id="rId30" Type="http://schemas.openxmlformats.org/officeDocument/2006/relationships/tags" Target="../tags/tag1153.xml"/><Relationship Id="rId35" Type="http://schemas.openxmlformats.org/officeDocument/2006/relationships/tags" Target="../tags/tag1158.xml"/><Relationship Id="rId56" Type="http://schemas.openxmlformats.org/officeDocument/2006/relationships/tags" Target="../tags/tag1179.xml"/><Relationship Id="rId77" Type="http://schemas.openxmlformats.org/officeDocument/2006/relationships/tags" Target="../tags/tag1200.xml"/><Relationship Id="rId100" Type="http://schemas.openxmlformats.org/officeDocument/2006/relationships/tags" Target="../tags/tag1223.xml"/><Relationship Id="rId105" Type="http://schemas.openxmlformats.org/officeDocument/2006/relationships/tags" Target="../tags/tag1228.xml"/><Relationship Id="rId126" Type="http://schemas.openxmlformats.org/officeDocument/2006/relationships/tags" Target="../tags/tag8690.xml"/><Relationship Id="rId8" Type="http://schemas.openxmlformats.org/officeDocument/2006/relationships/tags" Target="../tags/tag1131.xml"/><Relationship Id="rId51" Type="http://schemas.openxmlformats.org/officeDocument/2006/relationships/tags" Target="../tags/tag1174.xml"/><Relationship Id="rId72" Type="http://schemas.openxmlformats.org/officeDocument/2006/relationships/tags" Target="../tags/tag1195.xml"/><Relationship Id="rId93" Type="http://schemas.openxmlformats.org/officeDocument/2006/relationships/tags" Target="../tags/tag1216.xml"/><Relationship Id="rId98" Type="http://schemas.openxmlformats.org/officeDocument/2006/relationships/tags" Target="../tags/tag1221.xml"/><Relationship Id="rId121" Type="http://schemas.openxmlformats.org/officeDocument/2006/relationships/notesSlide" Target="../notesSlides/notesSlide33.xml"/><Relationship Id="rId3" Type="http://schemas.openxmlformats.org/officeDocument/2006/relationships/tags" Target="../tags/tag1126.xml"/><Relationship Id="rId25" Type="http://schemas.openxmlformats.org/officeDocument/2006/relationships/tags" Target="../tags/tag1148.xml"/><Relationship Id="rId46" Type="http://schemas.openxmlformats.org/officeDocument/2006/relationships/tags" Target="../tags/tag1169.xml"/><Relationship Id="rId67" Type="http://schemas.openxmlformats.org/officeDocument/2006/relationships/tags" Target="../tags/tag1190.xml"/><Relationship Id="rId116" Type="http://schemas.openxmlformats.org/officeDocument/2006/relationships/tags" Target="../tags/tag1239.xml"/><Relationship Id="rId20" Type="http://schemas.openxmlformats.org/officeDocument/2006/relationships/tags" Target="../tags/tag1143.xml"/><Relationship Id="rId41" Type="http://schemas.openxmlformats.org/officeDocument/2006/relationships/tags" Target="../tags/tag1164.xml"/><Relationship Id="rId62" Type="http://schemas.openxmlformats.org/officeDocument/2006/relationships/tags" Target="../tags/tag1185.xml"/><Relationship Id="rId83" Type="http://schemas.openxmlformats.org/officeDocument/2006/relationships/tags" Target="../tags/tag1206.xml"/><Relationship Id="rId88" Type="http://schemas.openxmlformats.org/officeDocument/2006/relationships/tags" Target="../tags/tag1211.xml"/><Relationship Id="rId111" Type="http://schemas.openxmlformats.org/officeDocument/2006/relationships/tags" Target="../tags/tag1234.xml"/><Relationship Id="rId15" Type="http://schemas.openxmlformats.org/officeDocument/2006/relationships/tags" Target="../tags/tag1138.xml"/><Relationship Id="rId36" Type="http://schemas.openxmlformats.org/officeDocument/2006/relationships/tags" Target="../tags/tag1159.xml"/><Relationship Id="rId57" Type="http://schemas.openxmlformats.org/officeDocument/2006/relationships/tags" Target="../tags/tag1180.xml"/><Relationship Id="rId106" Type="http://schemas.openxmlformats.org/officeDocument/2006/relationships/tags" Target="../tags/tag1229.xml"/><Relationship Id="rId127" Type="http://schemas.openxmlformats.org/officeDocument/2006/relationships/image" Target="../media/image31.png"/><Relationship Id="rId10" Type="http://schemas.openxmlformats.org/officeDocument/2006/relationships/tags" Target="../tags/tag1133.xml"/><Relationship Id="rId31" Type="http://schemas.openxmlformats.org/officeDocument/2006/relationships/tags" Target="../tags/tag1154.xml"/><Relationship Id="rId52" Type="http://schemas.openxmlformats.org/officeDocument/2006/relationships/tags" Target="../tags/tag1175.xml"/><Relationship Id="rId73" Type="http://schemas.openxmlformats.org/officeDocument/2006/relationships/tags" Target="../tags/tag1196.xml"/><Relationship Id="rId78" Type="http://schemas.openxmlformats.org/officeDocument/2006/relationships/tags" Target="../tags/tag1201.xml"/><Relationship Id="rId94" Type="http://schemas.openxmlformats.org/officeDocument/2006/relationships/tags" Target="../tags/tag1217.xml"/><Relationship Id="rId99" Type="http://schemas.openxmlformats.org/officeDocument/2006/relationships/tags" Target="../tags/tag1222.xml"/><Relationship Id="rId101" Type="http://schemas.openxmlformats.org/officeDocument/2006/relationships/tags" Target="../tags/tag1224.xml"/><Relationship Id="rId122" Type="http://schemas.openxmlformats.org/officeDocument/2006/relationships/tags" Target="../tags/tag7570.xml"/><Relationship Id="rId4" Type="http://schemas.openxmlformats.org/officeDocument/2006/relationships/tags" Target="../tags/tag1127.xml"/><Relationship Id="rId9" Type="http://schemas.openxmlformats.org/officeDocument/2006/relationships/tags" Target="../tags/tag11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6" Type="http://schemas.openxmlformats.org/officeDocument/2006/relationships/tags" Target="../tags/tag1268.xml"/><Relationship Id="rId21" Type="http://schemas.openxmlformats.org/officeDocument/2006/relationships/tags" Target="../tags/tag1263.xml"/><Relationship Id="rId42" Type="http://schemas.openxmlformats.org/officeDocument/2006/relationships/tags" Target="../tags/tag1284.xml"/><Relationship Id="rId47" Type="http://schemas.openxmlformats.org/officeDocument/2006/relationships/tags" Target="../tags/tag1289.xml"/><Relationship Id="rId63" Type="http://schemas.openxmlformats.org/officeDocument/2006/relationships/tags" Target="../tags/tag1305.xml"/><Relationship Id="rId68" Type="http://schemas.openxmlformats.org/officeDocument/2006/relationships/tags" Target="../tags/tag1310.xml"/><Relationship Id="rId7" Type="http://schemas.openxmlformats.org/officeDocument/2006/relationships/tags" Target="../tags/tag1249.xml"/><Relationship Id="rId2" Type="http://schemas.openxmlformats.org/officeDocument/2006/relationships/tags" Target="../tags/tag1244.xml"/><Relationship Id="rId16" Type="http://schemas.openxmlformats.org/officeDocument/2006/relationships/tags" Target="../tags/tag1258.xml"/><Relationship Id="rId29" Type="http://schemas.openxmlformats.org/officeDocument/2006/relationships/tags" Target="../tags/tag1271.xml"/><Relationship Id="rId11" Type="http://schemas.openxmlformats.org/officeDocument/2006/relationships/tags" Target="../tags/tag1253.xml"/><Relationship Id="rId24" Type="http://schemas.openxmlformats.org/officeDocument/2006/relationships/tags" Target="../tags/tag1266.xml"/><Relationship Id="rId32" Type="http://schemas.openxmlformats.org/officeDocument/2006/relationships/tags" Target="../tags/tag1274.xml"/><Relationship Id="rId37" Type="http://schemas.openxmlformats.org/officeDocument/2006/relationships/tags" Target="../tags/tag1279.xml"/><Relationship Id="rId40" Type="http://schemas.openxmlformats.org/officeDocument/2006/relationships/tags" Target="../tags/tag1282.xml"/><Relationship Id="rId45" Type="http://schemas.openxmlformats.org/officeDocument/2006/relationships/tags" Target="../tags/tag1287.xml"/><Relationship Id="rId53" Type="http://schemas.openxmlformats.org/officeDocument/2006/relationships/tags" Target="../tags/tag1295.xml"/><Relationship Id="rId58" Type="http://schemas.openxmlformats.org/officeDocument/2006/relationships/tags" Target="../tags/tag1300.xml"/><Relationship Id="rId66" Type="http://schemas.openxmlformats.org/officeDocument/2006/relationships/tags" Target="../tags/tag1308.xml"/><Relationship Id="rId5" Type="http://schemas.openxmlformats.org/officeDocument/2006/relationships/tags" Target="../tags/tag1247.xml"/><Relationship Id="rId61" Type="http://schemas.openxmlformats.org/officeDocument/2006/relationships/tags" Target="../tags/tag1303.xml"/><Relationship Id="rId19" Type="http://schemas.openxmlformats.org/officeDocument/2006/relationships/tags" Target="../tags/tag1261.xml"/><Relationship Id="rId14" Type="http://schemas.openxmlformats.org/officeDocument/2006/relationships/tags" Target="../tags/tag1256.xml"/><Relationship Id="rId22" Type="http://schemas.openxmlformats.org/officeDocument/2006/relationships/tags" Target="../tags/tag1264.xml"/><Relationship Id="rId27" Type="http://schemas.openxmlformats.org/officeDocument/2006/relationships/tags" Target="../tags/tag1269.xml"/><Relationship Id="rId30" Type="http://schemas.openxmlformats.org/officeDocument/2006/relationships/tags" Target="../tags/tag1272.xml"/><Relationship Id="rId35" Type="http://schemas.openxmlformats.org/officeDocument/2006/relationships/tags" Target="../tags/tag1277.xml"/><Relationship Id="rId43" Type="http://schemas.openxmlformats.org/officeDocument/2006/relationships/tags" Target="../tags/tag1285.xml"/><Relationship Id="rId48" Type="http://schemas.openxmlformats.org/officeDocument/2006/relationships/tags" Target="../tags/tag1290.xml"/><Relationship Id="rId56" Type="http://schemas.openxmlformats.org/officeDocument/2006/relationships/tags" Target="../tags/tag1298.xml"/><Relationship Id="rId64" Type="http://schemas.openxmlformats.org/officeDocument/2006/relationships/tags" Target="../tags/tag1306.xml"/><Relationship Id="rId69" Type="http://schemas.openxmlformats.org/officeDocument/2006/relationships/slideLayout" Target="../slideLayouts/slideLayout2.xml"/><Relationship Id="rId8" Type="http://schemas.openxmlformats.org/officeDocument/2006/relationships/tags" Target="../tags/tag1250.xml"/><Relationship Id="rId51" Type="http://schemas.openxmlformats.org/officeDocument/2006/relationships/tags" Target="../tags/tag1293.xml"/><Relationship Id="rId3" Type="http://schemas.openxmlformats.org/officeDocument/2006/relationships/tags" Target="../tags/tag1245.xml"/><Relationship Id="rId12" Type="http://schemas.openxmlformats.org/officeDocument/2006/relationships/tags" Target="../tags/tag1254.xml"/><Relationship Id="rId17" Type="http://schemas.openxmlformats.org/officeDocument/2006/relationships/tags" Target="../tags/tag1259.xml"/><Relationship Id="rId25" Type="http://schemas.openxmlformats.org/officeDocument/2006/relationships/tags" Target="../tags/tag1267.xml"/><Relationship Id="rId33" Type="http://schemas.openxmlformats.org/officeDocument/2006/relationships/tags" Target="../tags/tag1275.xml"/><Relationship Id="rId38" Type="http://schemas.openxmlformats.org/officeDocument/2006/relationships/tags" Target="../tags/tag1280.xml"/><Relationship Id="rId46" Type="http://schemas.openxmlformats.org/officeDocument/2006/relationships/tags" Target="../tags/tag1288.xml"/><Relationship Id="rId59" Type="http://schemas.openxmlformats.org/officeDocument/2006/relationships/tags" Target="../tags/tag1301.xml"/><Relationship Id="rId67" Type="http://schemas.openxmlformats.org/officeDocument/2006/relationships/tags" Target="../tags/tag1309.xml"/><Relationship Id="rId20" Type="http://schemas.openxmlformats.org/officeDocument/2006/relationships/tags" Target="../tags/tag1262.xml"/><Relationship Id="rId41" Type="http://schemas.openxmlformats.org/officeDocument/2006/relationships/tags" Target="../tags/tag1283.xml"/><Relationship Id="rId54" Type="http://schemas.openxmlformats.org/officeDocument/2006/relationships/tags" Target="../tags/tag1296.xml"/><Relationship Id="rId62" Type="http://schemas.openxmlformats.org/officeDocument/2006/relationships/tags" Target="../tags/tag1304.xml"/><Relationship Id="rId70" Type="http://schemas.openxmlformats.org/officeDocument/2006/relationships/notesSlide" Target="../notesSlides/notesSlide34.xml"/><Relationship Id="rId1" Type="http://schemas.openxmlformats.org/officeDocument/2006/relationships/tags" Target="../tags/tag1243.xml"/><Relationship Id="rId6" Type="http://schemas.openxmlformats.org/officeDocument/2006/relationships/tags" Target="../tags/tag1248.xml"/><Relationship Id="rId15" Type="http://schemas.openxmlformats.org/officeDocument/2006/relationships/tags" Target="../tags/tag1257.xml"/><Relationship Id="rId23" Type="http://schemas.openxmlformats.org/officeDocument/2006/relationships/tags" Target="../tags/tag1265.xml"/><Relationship Id="rId28" Type="http://schemas.openxmlformats.org/officeDocument/2006/relationships/tags" Target="../tags/tag1270.xml"/><Relationship Id="rId36" Type="http://schemas.openxmlformats.org/officeDocument/2006/relationships/tags" Target="../tags/tag1278.xml"/><Relationship Id="rId49" Type="http://schemas.openxmlformats.org/officeDocument/2006/relationships/tags" Target="../tags/tag1291.xml"/><Relationship Id="rId57" Type="http://schemas.openxmlformats.org/officeDocument/2006/relationships/tags" Target="../tags/tag1299.xml"/><Relationship Id="rId10" Type="http://schemas.openxmlformats.org/officeDocument/2006/relationships/tags" Target="../tags/tag1252.xml"/><Relationship Id="rId31" Type="http://schemas.openxmlformats.org/officeDocument/2006/relationships/tags" Target="../tags/tag1273.xml"/><Relationship Id="rId44" Type="http://schemas.openxmlformats.org/officeDocument/2006/relationships/tags" Target="../tags/tag1286.xml"/><Relationship Id="rId52" Type="http://schemas.openxmlformats.org/officeDocument/2006/relationships/tags" Target="../tags/tag1294.xml"/><Relationship Id="rId60" Type="http://schemas.openxmlformats.org/officeDocument/2006/relationships/tags" Target="../tags/tag1302.xml"/><Relationship Id="rId65" Type="http://schemas.openxmlformats.org/officeDocument/2006/relationships/tags" Target="../tags/tag1307.xml"/><Relationship Id="rId4" Type="http://schemas.openxmlformats.org/officeDocument/2006/relationships/tags" Target="../tags/tag1246.xml"/><Relationship Id="rId9" Type="http://schemas.openxmlformats.org/officeDocument/2006/relationships/tags" Target="../tags/tag1251.xml"/><Relationship Id="rId13" Type="http://schemas.openxmlformats.org/officeDocument/2006/relationships/tags" Target="../tags/tag1255.xml"/><Relationship Id="rId18" Type="http://schemas.openxmlformats.org/officeDocument/2006/relationships/tags" Target="../tags/tag1260.xml"/><Relationship Id="rId39" Type="http://schemas.openxmlformats.org/officeDocument/2006/relationships/tags" Target="../tags/tag1281.xml"/><Relationship Id="rId34" Type="http://schemas.openxmlformats.org/officeDocument/2006/relationships/tags" Target="../tags/tag1276.xml"/><Relationship Id="rId50" Type="http://schemas.openxmlformats.org/officeDocument/2006/relationships/tags" Target="../tags/tag1292.xml"/><Relationship Id="rId55" Type="http://schemas.openxmlformats.org/officeDocument/2006/relationships/tags" Target="../tags/tag129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notesSlide" Target="../notesSlides/notesSlide1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slideLayout" Target="../slideLayouts/slideLayout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1318.xml"/><Relationship Id="rId13" Type="http://schemas.openxmlformats.org/officeDocument/2006/relationships/tags" Target="../tags/tag1323.xml"/><Relationship Id="rId18" Type="http://schemas.openxmlformats.org/officeDocument/2006/relationships/tags" Target="../tags/tag1328.xml"/><Relationship Id="rId3" Type="http://schemas.openxmlformats.org/officeDocument/2006/relationships/tags" Target="../tags/tag1313.xml"/><Relationship Id="rId21" Type="http://schemas.openxmlformats.org/officeDocument/2006/relationships/image" Target="../media/image2.jpeg"/><Relationship Id="rId7" Type="http://schemas.openxmlformats.org/officeDocument/2006/relationships/tags" Target="../tags/tag1317.xml"/><Relationship Id="rId12" Type="http://schemas.openxmlformats.org/officeDocument/2006/relationships/tags" Target="../tags/tag1322.xml"/><Relationship Id="rId17" Type="http://schemas.openxmlformats.org/officeDocument/2006/relationships/tags" Target="../tags/tag1327.xml"/><Relationship Id="rId2" Type="http://schemas.openxmlformats.org/officeDocument/2006/relationships/tags" Target="../tags/tag1312.xml"/><Relationship Id="rId16" Type="http://schemas.openxmlformats.org/officeDocument/2006/relationships/tags" Target="../tags/tag1326.xml"/><Relationship Id="rId20" Type="http://schemas.openxmlformats.org/officeDocument/2006/relationships/slideLayout" Target="../slideLayouts/slideLayout4.xml"/><Relationship Id="rId1" Type="http://schemas.openxmlformats.org/officeDocument/2006/relationships/tags" Target="../tags/tag1311.xml"/><Relationship Id="rId6" Type="http://schemas.openxmlformats.org/officeDocument/2006/relationships/tags" Target="../tags/tag1316.xml"/><Relationship Id="rId11" Type="http://schemas.openxmlformats.org/officeDocument/2006/relationships/tags" Target="../tags/tag1321.xml"/><Relationship Id="rId5" Type="http://schemas.openxmlformats.org/officeDocument/2006/relationships/tags" Target="../tags/tag1315.xml"/><Relationship Id="rId15" Type="http://schemas.openxmlformats.org/officeDocument/2006/relationships/tags" Target="../tags/tag1325.xml"/><Relationship Id="rId10" Type="http://schemas.openxmlformats.org/officeDocument/2006/relationships/tags" Target="../tags/tag1320.xml"/><Relationship Id="rId19" Type="http://schemas.openxmlformats.org/officeDocument/2006/relationships/tags" Target="../tags/tag1329.xml"/><Relationship Id="rId4" Type="http://schemas.openxmlformats.org/officeDocument/2006/relationships/tags" Target="../tags/tag1314.xml"/><Relationship Id="rId9" Type="http://schemas.openxmlformats.org/officeDocument/2006/relationships/tags" Target="../tags/tag1319.xml"/><Relationship Id="rId14" Type="http://schemas.openxmlformats.org/officeDocument/2006/relationships/tags" Target="../tags/tag1324.xml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tags" Target="../tags/tag1342.xml"/><Relationship Id="rId18" Type="http://schemas.openxmlformats.org/officeDocument/2006/relationships/tags" Target="../tags/tag1347.xml"/><Relationship Id="rId26" Type="http://schemas.openxmlformats.org/officeDocument/2006/relationships/tags" Target="../tags/tag1355.xml"/><Relationship Id="rId3" Type="http://schemas.openxmlformats.org/officeDocument/2006/relationships/tags" Target="../tags/tag1332.xml"/><Relationship Id="rId21" Type="http://schemas.openxmlformats.org/officeDocument/2006/relationships/tags" Target="../tags/tag1350.xml"/><Relationship Id="rId34" Type="http://schemas.openxmlformats.org/officeDocument/2006/relationships/tags" Target="../tags/tag1363.xml"/><Relationship Id="rId7" Type="http://schemas.openxmlformats.org/officeDocument/2006/relationships/tags" Target="../tags/tag1336.xml"/><Relationship Id="rId12" Type="http://schemas.openxmlformats.org/officeDocument/2006/relationships/tags" Target="../tags/tag1341.xml"/><Relationship Id="rId17" Type="http://schemas.openxmlformats.org/officeDocument/2006/relationships/tags" Target="../tags/tag1346.xml"/><Relationship Id="rId25" Type="http://schemas.openxmlformats.org/officeDocument/2006/relationships/tags" Target="../tags/tag1354.xml"/><Relationship Id="rId33" Type="http://schemas.openxmlformats.org/officeDocument/2006/relationships/tags" Target="../tags/tag1362.xml"/><Relationship Id="rId2" Type="http://schemas.openxmlformats.org/officeDocument/2006/relationships/tags" Target="../tags/tag1331.xml"/><Relationship Id="rId16" Type="http://schemas.openxmlformats.org/officeDocument/2006/relationships/tags" Target="../tags/tag1345.xml"/><Relationship Id="rId20" Type="http://schemas.openxmlformats.org/officeDocument/2006/relationships/tags" Target="../tags/tag1349.xml"/><Relationship Id="rId29" Type="http://schemas.openxmlformats.org/officeDocument/2006/relationships/tags" Target="../tags/tag1358.xml"/><Relationship Id="rId1" Type="http://schemas.openxmlformats.org/officeDocument/2006/relationships/tags" Target="../tags/tag1330.xml"/><Relationship Id="rId6" Type="http://schemas.openxmlformats.org/officeDocument/2006/relationships/tags" Target="../tags/tag1335.xml"/><Relationship Id="rId11" Type="http://schemas.openxmlformats.org/officeDocument/2006/relationships/tags" Target="../tags/tag1340.xml"/><Relationship Id="rId24" Type="http://schemas.openxmlformats.org/officeDocument/2006/relationships/tags" Target="../tags/tag1353.xml"/><Relationship Id="rId32" Type="http://schemas.openxmlformats.org/officeDocument/2006/relationships/tags" Target="../tags/tag1361.xml"/><Relationship Id="rId5" Type="http://schemas.openxmlformats.org/officeDocument/2006/relationships/tags" Target="../tags/tag1334.xml"/><Relationship Id="rId15" Type="http://schemas.openxmlformats.org/officeDocument/2006/relationships/tags" Target="../tags/tag1344.xml"/><Relationship Id="rId23" Type="http://schemas.openxmlformats.org/officeDocument/2006/relationships/tags" Target="../tags/tag1352.xml"/><Relationship Id="rId28" Type="http://schemas.openxmlformats.org/officeDocument/2006/relationships/tags" Target="../tags/tag1357.xml"/><Relationship Id="rId36" Type="http://schemas.openxmlformats.org/officeDocument/2006/relationships/image" Target="../media/image2.jpeg"/><Relationship Id="rId10" Type="http://schemas.openxmlformats.org/officeDocument/2006/relationships/tags" Target="../tags/tag1339.xml"/><Relationship Id="rId19" Type="http://schemas.openxmlformats.org/officeDocument/2006/relationships/tags" Target="../tags/tag1348.xml"/><Relationship Id="rId31" Type="http://schemas.openxmlformats.org/officeDocument/2006/relationships/tags" Target="../tags/tag1360.xml"/><Relationship Id="rId4" Type="http://schemas.openxmlformats.org/officeDocument/2006/relationships/tags" Target="../tags/tag1333.xml"/><Relationship Id="rId9" Type="http://schemas.openxmlformats.org/officeDocument/2006/relationships/tags" Target="../tags/tag1338.xml"/><Relationship Id="rId14" Type="http://schemas.openxmlformats.org/officeDocument/2006/relationships/tags" Target="../tags/tag1343.xml"/><Relationship Id="rId22" Type="http://schemas.openxmlformats.org/officeDocument/2006/relationships/tags" Target="../tags/tag1351.xml"/><Relationship Id="rId27" Type="http://schemas.openxmlformats.org/officeDocument/2006/relationships/tags" Target="../tags/tag1356.xml"/><Relationship Id="rId30" Type="http://schemas.openxmlformats.org/officeDocument/2006/relationships/tags" Target="../tags/tag1359.xml"/><Relationship Id="rId35" Type="http://schemas.openxmlformats.org/officeDocument/2006/relationships/slideLayout" Target="../slideLayouts/slideLayout4.xml"/><Relationship Id="rId8" Type="http://schemas.openxmlformats.org/officeDocument/2006/relationships/tags" Target="../tags/tag133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1371.xml"/><Relationship Id="rId13" Type="http://schemas.openxmlformats.org/officeDocument/2006/relationships/tags" Target="../tags/tag1376.xml"/><Relationship Id="rId18" Type="http://schemas.openxmlformats.org/officeDocument/2006/relationships/tags" Target="../tags/tag1381.xml"/><Relationship Id="rId26" Type="http://schemas.openxmlformats.org/officeDocument/2006/relationships/tags" Target="../tags/tag1389.xml"/><Relationship Id="rId3" Type="http://schemas.openxmlformats.org/officeDocument/2006/relationships/tags" Target="../tags/tag1366.xml"/><Relationship Id="rId21" Type="http://schemas.openxmlformats.org/officeDocument/2006/relationships/tags" Target="../tags/tag1384.xml"/><Relationship Id="rId7" Type="http://schemas.openxmlformats.org/officeDocument/2006/relationships/tags" Target="../tags/tag1370.xml"/><Relationship Id="rId12" Type="http://schemas.openxmlformats.org/officeDocument/2006/relationships/tags" Target="../tags/tag1375.xml"/><Relationship Id="rId17" Type="http://schemas.openxmlformats.org/officeDocument/2006/relationships/tags" Target="../tags/tag1380.xml"/><Relationship Id="rId25" Type="http://schemas.openxmlformats.org/officeDocument/2006/relationships/tags" Target="../tags/tag1388.xml"/><Relationship Id="rId2" Type="http://schemas.openxmlformats.org/officeDocument/2006/relationships/tags" Target="../tags/tag1365.xml"/><Relationship Id="rId16" Type="http://schemas.openxmlformats.org/officeDocument/2006/relationships/tags" Target="../tags/tag1379.xml"/><Relationship Id="rId20" Type="http://schemas.openxmlformats.org/officeDocument/2006/relationships/tags" Target="../tags/tag1383.xml"/><Relationship Id="rId29" Type="http://schemas.openxmlformats.org/officeDocument/2006/relationships/notesSlide" Target="../notesSlides/notesSlide35.xml"/><Relationship Id="rId1" Type="http://schemas.openxmlformats.org/officeDocument/2006/relationships/tags" Target="../tags/tag1364.xml"/><Relationship Id="rId6" Type="http://schemas.openxmlformats.org/officeDocument/2006/relationships/tags" Target="../tags/tag1369.xml"/><Relationship Id="rId11" Type="http://schemas.openxmlformats.org/officeDocument/2006/relationships/tags" Target="../tags/tag1374.xml"/><Relationship Id="rId24" Type="http://schemas.openxmlformats.org/officeDocument/2006/relationships/tags" Target="../tags/tag1387.xml"/><Relationship Id="rId5" Type="http://schemas.openxmlformats.org/officeDocument/2006/relationships/tags" Target="../tags/tag1368.xml"/><Relationship Id="rId15" Type="http://schemas.openxmlformats.org/officeDocument/2006/relationships/tags" Target="../tags/tag1378.xml"/><Relationship Id="rId23" Type="http://schemas.openxmlformats.org/officeDocument/2006/relationships/tags" Target="../tags/tag1386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373.xml"/><Relationship Id="rId19" Type="http://schemas.openxmlformats.org/officeDocument/2006/relationships/tags" Target="../tags/tag1382.xml"/><Relationship Id="rId4" Type="http://schemas.openxmlformats.org/officeDocument/2006/relationships/tags" Target="../tags/tag1367.xml"/><Relationship Id="rId9" Type="http://schemas.openxmlformats.org/officeDocument/2006/relationships/tags" Target="../tags/tag1372.xml"/><Relationship Id="rId14" Type="http://schemas.openxmlformats.org/officeDocument/2006/relationships/tags" Target="../tags/tag1377.xml"/><Relationship Id="rId22" Type="http://schemas.openxmlformats.org/officeDocument/2006/relationships/tags" Target="../tags/tag1385.xml"/><Relationship Id="rId27" Type="http://schemas.openxmlformats.org/officeDocument/2006/relationships/tags" Target="../tags/tag1390.xml"/><Relationship Id="rId30" Type="http://schemas.openxmlformats.org/officeDocument/2006/relationships/image" Target="../media/image4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1398.xml"/><Relationship Id="rId13" Type="http://schemas.openxmlformats.org/officeDocument/2006/relationships/tags" Target="../tags/tag1403.xml"/><Relationship Id="rId18" Type="http://schemas.openxmlformats.org/officeDocument/2006/relationships/tags" Target="../tags/tag1408.xml"/><Relationship Id="rId26" Type="http://schemas.openxmlformats.org/officeDocument/2006/relationships/tags" Target="../tags/tag1416.xml"/><Relationship Id="rId3" Type="http://schemas.openxmlformats.org/officeDocument/2006/relationships/tags" Target="../tags/tag1393.xml"/><Relationship Id="rId21" Type="http://schemas.openxmlformats.org/officeDocument/2006/relationships/tags" Target="../tags/tag1411.xml"/><Relationship Id="rId7" Type="http://schemas.openxmlformats.org/officeDocument/2006/relationships/tags" Target="../tags/tag1397.xml"/><Relationship Id="rId12" Type="http://schemas.openxmlformats.org/officeDocument/2006/relationships/tags" Target="../tags/tag1402.xml"/><Relationship Id="rId17" Type="http://schemas.openxmlformats.org/officeDocument/2006/relationships/tags" Target="../tags/tag1407.xml"/><Relationship Id="rId25" Type="http://schemas.openxmlformats.org/officeDocument/2006/relationships/tags" Target="../tags/tag1415.xml"/><Relationship Id="rId2" Type="http://schemas.openxmlformats.org/officeDocument/2006/relationships/tags" Target="../tags/tag1392.xml"/><Relationship Id="rId16" Type="http://schemas.openxmlformats.org/officeDocument/2006/relationships/tags" Target="../tags/tag1406.xml"/><Relationship Id="rId20" Type="http://schemas.openxmlformats.org/officeDocument/2006/relationships/tags" Target="../tags/tag1410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1391.xml"/><Relationship Id="rId6" Type="http://schemas.openxmlformats.org/officeDocument/2006/relationships/tags" Target="../tags/tag1396.xml"/><Relationship Id="rId11" Type="http://schemas.openxmlformats.org/officeDocument/2006/relationships/tags" Target="../tags/tag1401.xml"/><Relationship Id="rId24" Type="http://schemas.openxmlformats.org/officeDocument/2006/relationships/tags" Target="../tags/tag1414.xml"/><Relationship Id="rId5" Type="http://schemas.openxmlformats.org/officeDocument/2006/relationships/tags" Target="../tags/tag1395.xml"/><Relationship Id="rId15" Type="http://schemas.openxmlformats.org/officeDocument/2006/relationships/tags" Target="../tags/tag1405.xml"/><Relationship Id="rId23" Type="http://schemas.openxmlformats.org/officeDocument/2006/relationships/tags" Target="../tags/tag1413.xml"/><Relationship Id="rId28" Type="http://schemas.openxmlformats.org/officeDocument/2006/relationships/tags" Target="../tags/tag1418.xml"/><Relationship Id="rId10" Type="http://schemas.openxmlformats.org/officeDocument/2006/relationships/tags" Target="../tags/tag1400.xml"/><Relationship Id="rId19" Type="http://schemas.openxmlformats.org/officeDocument/2006/relationships/tags" Target="../tags/tag1409.xml"/><Relationship Id="rId31" Type="http://schemas.openxmlformats.org/officeDocument/2006/relationships/image" Target="../media/image5.emf"/><Relationship Id="rId4" Type="http://schemas.openxmlformats.org/officeDocument/2006/relationships/tags" Target="../tags/tag1394.xml"/><Relationship Id="rId9" Type="http://schemas.openxmlformats.org/officeDocument/2006/relationships/tags" Target="../tags/tag1399.xml"/><Relationship Id="rId14" Type="http://schemas.openxmlformats.org/officeDocument/2006/relationships/tags" Target="../tags/tag1404.xml"/><Relationship Id="rId22" Type="http://schemas.openxmlformats.org/officeDocument/2006/relationships/tags" Target="../tags/tag1412.xml"/><Relationship Id="rId27" Type="http://schemas.openxmlformats.org/officeDocument/2006/relationships/tags" Target="../tags/tag1417.xml"/><Relationship Id="rId30" Type="http://schemas.openxmlformats.org/officeDocument/2006/relationships/image" Target="../media/image4.jpe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1426.xml"/><Relationship Id="rId13" Type="http://schemas.openxmlformats.org/officeDocument/2006/relationships/tags" Target="../tags/tag1431.xml"/><Relationship Id="rId18" Type="http://schemas.openxmlformats.org/officeDocument/2006/relationships/image" Target="../media/image4.jpeg"/><Relationship Id="rId3" Type="http://schemas.openxmlformats.org/officeDocument/2006/relationships/tags" Target="../tags/tag1421.xml"/><Relationship Id="rId7" Type="http://schemas.openxmlformats.org/officeDocument/2006/relationships/tags" Target="../tags/tag1425.xml"/><Relationship Id="rId12" Type="http://schemas.openxmlformats.org/officeDocument/2006/relationships/tags" Target="../tags/tag1430.xml"/><Relationship Id="rId17" Type="http://schemas.openxmlformats.org/officeDocument/2006/relationships/notesSlide" Target="../notesSlides/notesSlide36.xml"/><Relationship Id="rId2" Type="http://schemas.openxmlformats.org/officeDocument/2006/relationships/tags" Target="../tags/tag1420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419.xml"/><Relationship Id="rId6" Type="http://schemas.openxmlformats.org/officeDocument/2006/relationships/tags" Target="../tags/tag1424.xml"/><Relationship Id="rId11" Type="http://schemas.openxmlformats.org/officeDocument/2006/relationships/tags" Target="../tags/tag1429.xml"/><Relationship Id="rId5" Type="http://schemas.openxmlformats.org/officeDocument/2006/relationships/tags" Target="../tags/tag1423.xml"/><Relationship Id="rId15" Type="http://schemas.openxmlformats.org/officeDocument/2006/relationships/tags" Target="../tags/tag1433.xml"/><Relationship Id="rId10" Type="http://schemas.openxmlformats.org/officeDocument/2006/relationships/tags" Target="../tags/tag1428.xml"/><Relationship Id="rId4" Type="http://schemas.openxmlformats.org/officeDocument/2006/relationships/tags" Target="../tags/tag1422.xml"/><Relationship Id="rId9" Type="http://schemas.openxmlformats.org/officeDocument/2006/relationships/tags" Target="../tags/tag1427.xml"/><Relationship Id="rId14" Type="http://schemas.openxmlformats.org/officeDocument/2006/relationships/tags" Target="../tags/tag143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1441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1436.xml"/><Relationship Id="rId7" Type="http://schemas.openxmlformats.org/officeDocument/2006/relationships/tags" Target="../tags/tag1440.xml"/><Relationship Id="rId12" Type="http://schemas.openxmlformats.org/officeDocument/2006/relationships/tags" Target="../tags/tag1445.xml"/><Relationship Id="rId2" Type="http://schemas.openxmlformats.org/officeDocument/2006/relationships/tags" Target="../tags/tag1435.xml"/><Relationship Id="rId16" Type="http://schemas.openxmlformats.org/officeDocument/2006/relationships/image" Target="../media/image6.emf"/><Relationship Id="rId1" Type="http://schemas.openxmlformats.org/officeDocument/2006/relationships/tags" Target="../tags/tag1434.xml"/><Relationship Id="rId6" Type="http://schemas.openxmlformats.org/officeDocument/2006/relationships/tags" Target="../tags/tag1439.xml"/><Relationship Id="rId11" Type="http://schemas.openxmlformats.org/officeDocument/2006/relationships/tags" Target="../tags/tag1444.xml"/><Relationship Id="rId5" Type="http://schemas.openxmlformats.org/officeDocument/2006/relationships/tags" Target="../tags/tag1438.xml"/><Relationship Id="rId15" Type="http://schemas.openxmlformats.org/officeDocument/2006/relationships/image" Target="../media/image4.jpeg"/><Relationship Id="rId10" Type="http://schemas.openxmlformats.org/officeDocument/2006/relationships/tags" Target="../tags/tag1443.xml"/><Relationship Id="rId4" Type="http://schemas.openxmlformats.org/officeDocument/2006/relationships/tags" Target="../tags/tag1437.xml"/><Relationship Id="rId9" Type="http://schemas.openxmlformats.org/officeDocument/2006/relationships/tags" Target="../tags/tag1442.xml"/><Relationship Id="rId14" Type="http://schemas.openxmlformats.org/officeDocument/2006/relationships/notesSlide" Target="../notesSlides/notesSlide3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1453.xml"/><Relationship Id="rId13" Type="http://schemas.openxmlformats.org/officeDocument/2006/relationships/notesSlide" Target="../notesSlides/notesSlide38.xml"/><Relationship Id="rId3" Type="http://schemas.openxmlformats.org/officeDocument/2006/relationships/tags" Target="../tags/tag1448.xml"/><Relationship Id="rId7" Type="http://schemas.openxmlformats.org/officeDocument/2006/relationships/tags" Target="../tags/tag1452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1447.xml"/><Relationship Id="rId1" Type="http://schemas.openxmlformats.org/officeDocument/2006/relationships/tags" Target="../tags/tag1446.xml"/><Relationship Id="rId6" Type="http://schemas.openxmlformats.org/officeDocument/2006/relationships/tags" Target="../tags/tag1451.xml"/><Relationship Id="rId11" Type="http://schemas.openxmlformats.org/officeDocument/2006/relationships/tags" Target="../tags/tag1456.xml"/><Relationship Id="rId5" Type="http://schemas.openxmlformats.org/officeDocument/2006/relationships/tags" Target="../tags/tag1450.xml"/><Relationship Id="rId10" Type="http://schemas.openxmlformats.org/officeDocument/2006/relationships/tags" Target="../tags/tag1455.xml"/><Relationship Id="rId4" Type="http://schemas.openxmlformats.org/officeDocument/2006/relationships/tags" Target="../tags/tag1449.xml"/><Relationship Id="rId9" Type="http://schemas.openxmlformats.org/officeDocument/2006/relationships/tags" Target="../tags/tag1454.xml"/><Relationship Id="rId14" Type="http://schemas.openxmlformats.org/officeDocument/2006/relationships/image" Target="../media/image4.jpeg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tags" Target="../tags/tag1469.xml"/><Relationship Id="rId18" Type="http://schemas.openxmlformats.org/officeDocument/2006/relationships/tags" Target="../tags/tag1474.xml"/><Relationship Id="rId26" Type="http://schemas.openxmlformats.org/officeDocument/2006/relationships/tags" Target="../tags/tag1482.xml"/><Relationship Id="rId39" Type="http://schemas.openxmlformats.org/officeDocument/2006/relationships/tags" Target="../tags/tag1495.xml"/><Relationship Id="rId21" Type="http://schemas.openxmlformats.org/officeDocument/2006/relationships/tags" Target="../tags/tag1477.xml"/><Relationship Id="rId34" Type="http://schemas.openxmlformats.org/officeDocument/2006/relationships/tags" Target="../tags/tag1490.xml"/><Relationship Id="rId7" Type="http://schemas.openxmlformats.org/officeDocument/2006/relationships/tags" Target="../tags/tag1463.xml"/><Relationship Id="rId12" Type="http://schemas.openxmlformats.org/officeDocument/2006/relationships/tags" Target="../tags/tag1468.xml"/><Relationship Id="rId17" Type="http://schemas.openxmlformats.org/officeDocument/2006/relationships/tags" Target="../tags/tag1473.xml"/><Relationship Id="rId25" Type="http://schemas.openxmlformats.org/officeDocument/2006/relationships/tags" Target="../tags/tag1481.xml"/><Relationship Id="rId33" Type="http://schemas.openxmlformats.org/officeDocument/2006/relationships/tags" Target="../tags/tag1489.xml"/><Relationship Id="rId38" Type="http://schemas.openxmlformats.org/officeDocument/2006/relationships/tags" Target="../tags/tag1494.xml"/><Relationship Id="rId2" Type="http://schemas.openxmlformats.org/officeDocument/2006/relationships/tags" Target="../tags/tag1458.xml"/><Relationship Id="rId16" Type="http://schemas.openxmlformats.org/officeDocument/2006/relationships/tags" Target="../tags/tag1472.xml"/><Relationship Id="rId20" Type="http://schemas.openxmlformats.org/officeDocument/2006/relationships/tags" Target="../tags/tag1476.xml"/><Relationship Id="rId29" Type="http://schemas.openxmlformats.org/officeDocument/2006/relationships/tags" Target="../tags/tag1485.xml"/><Relationship Id="rId1" Type="http://schemas.openxmlformats.org/officeDocument/2006/relationships/tags" Target="../tags/tag1457.xml"/><Relationship Id="rId6" Type="http://schemas.openxmlformats.org/officeDocument/2006/relationships/tags" Target="../tags/tag1462.xml"/><Relationship Id="rId11" Type="http://schemas.openxmlformats.org/officeDocument/2006/relationships/tags" Target="../tags/tag1467.xml"/><Relationship Id="rId24" Type="http://schemas.openxmlformats.org/officeDocument/2006/relationships/tags" Target="../tags/tag1480.xml"/><Relationship Id="rId32" Type="http://schemas.openxmlformats.org/officeDocument/2006/relationships/tags" Target="../tags/tag1488.xml"/><Relationship Id="rId37" Type="http://schemas.openxmlformats.org/officeDocument/2006/relationships/tags" Target="../tags/tag1493.xml"/><Relationship Id="rId40" Type="http://schemas.openxmlformats.org/officeDocument/2006/relationships/slideLayout" Target="../slideLayouts/slideLayout4.xml"/><Relationship Id="rId5" Type="http://schemas.openxmlformats.org/officeDocument/2006/relationships/tags" Target="../tags/tag1461.xml"/><Relationship Id="rId15" Type="http://schemas.openxmlformats.org/officeDocument/2006/relationships/tags" Target="../tags/tag1471.xml"/><Relationship Id="rId23" Type="http://schemas.openxmlformats.org/officeDocument/2006/relationships/tags" Target="../tags/tag1479.xml"/><Relationship Id="rId28" Type="http://schemas.openxmlformats.org/officeDocument/2006/relationships/tags" Target="../tags/tag1484.xml"/><Relationship Id="rId36" Type="http://schemas.openxmlformats.org/officeDocument/2006/relationships/tags" Target="../tags/tag1492.xml"/><Relationship Id="rId10" Type="http://schemas.openxmlformats.org/officeDocument/2006/relationships/tags" Target="../tags/tag1466.xml"/><Relationship Id="rId19" Type="http://schemas.openxmlformats.org/officeDocument/2006/relationships/tags" Target="../tags/tag1475.xml"/><Relationship Id="rId31" Type="http://schemas.openxmlformats.org/officeDocument/2006/relationships/tags" Target="../tags/tag1487.xml"/><Relationship Id="rId4" Type="http://schemas.openxmlformats.org/officeDocument/2006/relationships/tags" Target="../tags/tag1460.xml"/><Relationship Id="rId9" Type="http://schemas.openxmlformats.org/officeDocument/2006/relationships/tags" Target="../tags/tag1465.xml"/><Relationship Id="rId14" Type="http://schemas.openxmlformats.org/officeDocument/2006/relationships/tags" Target="../tags/tag1470.xml"/><Relationship Id="rId22" Type="http://schemas.openxmlformats.org/officeDocument/2006/relationships/tags" Target="../tags/tag1478.xml"/><Relationship Id="rId27" Type="http://schemas.openxmlformats.org/officeDocument/2006/relationships/tags" Target="../tags/tag1483.xml"/><Relationship Id="rId30" Type="http://schemas.openxmlformats.org/officeDocument/2006/relationships/tags" Target="../tags/tag1486.xml"/><Relationship Id="rId35" Type="http://schemas.openxmlformats.org/officeDocument/2006/relationships/tags" Target="../tags/tag1491.xml"/><Relationship Id="rId8" Type="http://schemas.openxmlformats.org/officeDocument/2006/relationships/tags" Target="../tags/tag1464.xml"/><Relationship Id="rId3" Type="http://schemas.openxmlformats.org/officeDocument/2006/relationships/tags" Target="../tags/tag1459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1503.xml"/><Relationship Id="rId13" Type="http://schemas.openxmlformats.org/officeDocument/2006/relationships/tags" Target="../tags/tag1508.xml"/><Relationship Id="rId18" Type="http://schemas.openxmlformats.org/officeDocument/2006/relationships/tags" Target="../tags/tag1513.xml"/><Relationship Id="rId26" Type="http://schemas.openxmlformats.org/officeDocument/2006/relationships/tags" Target="../tags/tag1521.xml"/><Relationship Id="rId3" Type="http://schemas.openxmlformats.org/officeDocument/2006/relationships/tags" Target="../tags/tag1498.xml"/><Relationship Id="rId21" Type="http://schemas.openxmlformats.org/officeDocument/2006/relationships/tags" Target="../tags/tag1516.xml"/><Relationship Id="rId7" Type="http://schemas.openxmlformats.org/officeDocument/2006/relationships/tags" Target="../tags/tag1502.xml"/><Relationship Id="rId12" Type="http://schemas.openxmlformats.org/officeDocument/2006/relationships/tags" Target="../tags/tag1507.xml"/><Relationship Id="rId17" Type="http://schemas.openxmlformats.org/officeDocument/2006/relationships/tags" Target="../tags/tag1512.xml"/><Relationship Id="rId25" Type="http://schemas.openxmlformats.org/officeDocument/2006/relationships/tags" Target="../tags/tag1520.xml"/><Relationship Id="rId2" Type="http://schemas.openxmlformats.org/officeDocument/2006/relationships/tags" Target="../tags/tag1497.xml"/><Relationship Id="rId16" Type="http://schemas.openxmlformats.org/officeDocument/2006/relationships/tags" Target="../tags/tag1511.xml"/><Relationship Id="rId20" Type="http://schemas.openxmlformats.org/officeDocument/2006/relationships/tags" Target="../tags/tag1515.xml"/><Relationship Id="rId29" Type="http://schemas.openxmlformats.org/officeDocument/2006/relationships/notesSlide" Target="../notesSlides/notesSlide39.xml"/><Relationship Id="rId1" Type="http://schemas.openxmlformats.org/officeDocument/2006/relationships/tags" Target="../tags/tag1496.xml"/><Relationship Id="rId6" Type="http://schemas.openxmlformats.org/officeDocument/2006/relationships/tags" Target="../tags/tag1501.xml"/><Relationship Id="rId11" Type="http://schemas.openxmlformats.org/officeDocument/2006/relationships/tags" Target="../tags/tag1506.xml"/><Relationship Id="rId24" Type="http://schemas.openxmlformats.org/officeDocument/2006/relationships/tags" Target="../tags/tag1519.xml"/><Relationship Id="rId5" Type="http://schemas.openxmlformats.org/officeDocument/2006/relationships/tags" Target="../tags/tag1500.xml"/><Relationship Id="rId15" Type="http://schemas.openxmlformats.org/officeDocument/2006/relationships/tags" Target="../tags/tag1510.xml"/><Relationship Id="rId23" Type="http://schemas.openxmlformats.org/officeDocument/2006/relationships/tags" Target="../tags/tag1518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505.xml"/><Relationship Id="rId19" Type="http://schemas.openxmlformats.org/officeDocument/2006/relationships/tags" Target="../tags/tag1514.xml"/><Relationship Id="rId4" Type="http://schemas.openxmlformats.org/officeDocument/2006/relationships/tags" Target="../tags/tag1499.xml"/><Relationship Id="rId9" Type="http://schemas.openxmlformats.org/officeDocument/2006/relationships/tags" Target="../tags/tag1504.xml"/><Relationship Id="rId14" Type="http://schemas.openxmlformats.org/officeDocument/2006/relationships/tags" Target="../tags/tag1509.xml"/><Relationship Id="rId22" Type="http://schemas.openxmlformats.org/officeDocument/2006/relationships/tags" Target="../tags/tag1517.xml"/><Relationship Id="rId27" Type="http://schemas.openxmlformats.org/officeDocument/2006/relationships/tags" Target="../tags/tag152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26" Type="http://schemas.openxmlformats.org/officeDocument/2006/relationships/tags" Target="../tags/tag119.xml"/><Relationship Id="rId3" Type="http://schemas.openxmlformats.org/officeDocument/2006/relationships/tags" Target="../tags/tag96.xml"/><Relationship Id="rId21" Type="http://schemas.openxmlformats.org/officeDocument/2006/relationships/tags" Target="../tags/tag114.xml"/><Relationship Id="rId34" Type="http://schemas.openxmlformats.org/officeDocument/2006/relationships/notesSlide" Target="../notesSlides/notesSlide2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5" Type="http://schemas.openxmlformats.org/officeDocument/2006/relationships/tags" Target="../tags/tag118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20" Type="http://schemas.openxmlformats.org/officeDocument/2006/relationships/tags" Target="../tags/tag113.xml"/><Relationship Id="rId29" Type="http://schemas.openxmlformats.org/officeDocument/2006/relationships/tags" Target="../tags/tag122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24" Type="http://schemas.openxmlformats.org/officeDocument/2006/relationships/tags" Target="../tags/tag117.xml"/><Relationship Id="rId32" Type="http://schemas.openxmlformats.org/officeDocument/2006/relationships/tags" Target="../tags/tag125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23" Type="http://schemas.openxmlformats.org/officeDocument/2006/relationships/tags" Target="../tags/tag116.xml"/><Relationship Id="rId28" Type="http://schemas.openxmlformats.org/officeDocument/2006/relationships/tags" Target="../tags/tag121.xml"/><Relationship Id="rId10" Type="http://schemas.openxmlformats.org/officeDocument/2006/relationships/tags" Target="../tags/tag103.xml"/><Relationship Id="rId19" Type="http://schemas.openxmlformats.org/officeDocument/2006/relationships/tags" Target="../tags/tag112.xml"/><Relationship Id="rId31" Type="http://schemas.openxmlformats.org/officeDocument/2006/relationships/tags" Target="../tags/tag124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Relationship Id="rId22" Type="http://schemas.openxmlformats.org/officeDocument/2006/relationships/tags" Target="../tags/tag115.xml"/><Relationship Id="rId27" Type="http://schemas.openxmlformats.org/officeDocument/2006/relationships/tags" Target="../tags/tag120.xml"/><Relationship Id="rId30" Type="http://schemas.openxmlformats.org/officeDocument/2006/relationships/tags" Target="../tags/tag123.xml"/><Relationship Id="rId35" Type="http://schemas.openxmlformats.org/officeDocument/2006/relationships/image" Target="../media/image1.png"/><Relationship Id="rId8" Type="http://schemas.openxmlformats.org/officeDocument/2006/relationships/tags" Target="../tags/tag10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tags" Target="../tags/tag1535.xml"/><Relationship Id="rId18" Type="http://schemas.openxmlformats.org/officeDocument/2006/relationships/tags" Target="../tags/tag1540.xml"/><Relationship Id="rId26" Type="http://schemas.openxmlformats.org/officeDocument/2006/relationships/tags" Target="../tags/tag1548.xml"/><Relationship Id="rId39" Type="http://schemas.openxmlformats.org/officeDocument/2006/relationships/tags" Target="../tags/tag1561.xml"/><Relationship Id="rId21" Type="http://schemas.openxmlformats.org/officeDocument/2006/relationships/tags" Target="../tags/tag1543.xml"/><Relationship Id="rId34" Type="http://schemas.openxmlformats.org/officeDocument/2006/relationships/tags" Target="../tags/tag1556.xml"/><Relationship Id="rId42" Type="http://schemas.openxmlformats.org/officeDocument/2006/relationships/tags" Target="../tags/tag1564.xml"/><Relationship Id="rId47" Type="http://schemas.openxmlformats.org/officeDocument/2006/relationships/tags" Target="../tags/tag1569.xml"/><Relationship Id="rId50" Type="http://schemas.openxmlformats.org/officeDocument/2006/relationships/tags" Target="../tags/tag1572.xml"/><Relationship Id="rId55" Type="http://schemas.openxmlformats.org/officeDocument/2006/relationships/image" Target="../media/image7.jpeg"/><Relationship Id="rId7" Type="http://schemas.openxmlformats.org/officeDocument/2006/relationships/tags" Target="../tags/tag1529.xml"/><Relationship Id="rId2" Type="http://schemas.openxmlformats.org/officeDocument/2006/relationships/tags" Target="../tags/tag1524.xml"/><Relationship Id="rId16" Type="http://schemas.openxmlformats.org/officeDocument/2006/relationships/tags" Target="../tags/tag1538.xml"/><Relationship Id="rId29" Type="http://schemas.openxmlformats.org/officeDocument/2006/relationships/tags" Target="../tags/tag1551.xml"/><Relationship Id="rId11" Type="http://schemas.openxmlformats.org/officeDocument/2006/relationships/tags" Target="../tags/tag1533.xml"/><Relationship Id="rId24" Type="http://schemas.openxmlformats.org/officeDocument/2006/relationships/tags" Target="../tags/tag1546.xml"/><Relationship Id="rId32" Type="http://schemas.openxmlformats.org/officeDocument/2006/relationships/tags" Target="../tags/tag1554.xml"/><Relationship Id="rId37" Type="http://schemas.openxmlformats.org/officeDocument/2006/relationships/tags" Target="../tags/tag1559.xml"/><Relationship Id="rId40" Type="http://schemas.openxmlformats.org/officeDocument/2006/relationships/tags" Target="../tags/tag1562.xml"/><Relationship Id="rId45" Type="http://schemas.openxmlformats.org/officeDocument/2006/relationships/tags" Target="../tags/tag1567.xml"/><Relationship Id="rId53" Type="http://schemas.openxmlformats.org/officeDocument/2006/relationships/slideLayout" Target="../slideLayouts/slideLayout4.xml"/><Relationship Id="rId5" Type="http://schemas.openxmlformats.org/officeDocument/2006/relationships/tags" Target="../tags/tag1527.xml"/><Relationship Id="rId10" Type="http://schemas.openxmlformats.org/officeDocument/2006/relationships/tags" Target="../tags/tag1532.xml"/><Relationship Id="rId19" Type="http://schemas.openxmlformats.org/officeDocument/2006/relationships/tags" Target="../tags/tag1541.xml"/><Relationship Id="rId31" Type="http://schemas.openxmlformats.org/officeDocument/2006/relationships/tags" Target="../tags/tag1553.xml"/><Relationship Id="rId44" Type="http://schemas.openxmlformats.org/officeDocument/2006/relationships/tags" Target="../tags/tag1566.xml"/><Relationship Id="rId52" Type="http://schemas.openxmlformats.org/officeDocument/2006/relationships/tags" Target="../tags/tag1574.xml"/><Relationship Id="rId4" Type="http://schemas.openxmlformats.org/officeDocument/2006/relationships/tags" Target="../tags/tag1526.xml"/><Relationship Id="rId9" Type="http://schemas.openxmlformats.org/officeDocument/2006/relationships/tags" Target="../tags/tag1531.xml"/><Relationship Id="rId14" Type="http://schemas.openxmlformats.org/officeDocument/2006/relationships/tags" Target="../tags/tag1536.xml"/><Relationship Id="rId22" Type="http://schemas.openxmlformats.org/officeDocument/2006/relationships/tags" Target="../tags/tag1544.xml"/><Relationship Id="rId27" Type="http://schemas.openxmlformats.org/officeDocument/2006/relationships/tags" Target="../tags/tag1549.xml"/><Relationship Id="rId30" Type="http://schemas.openxmlformats.org/officeDocument/2006/relationships/tags" Target="../tags/tag1552.xml"/><Relationship Id="rId35" Type="http://schemas.openxmlformats.org/officeDocument/2006/relationships/tags" Target="../tags/tag1557.xml"/><Relationship Id="rId43" Type="http://schemas.openxmlformats.org/officeDocument/2006/relationships/tags" Target="../tags/tag1565.xml"/><Relationship Id="rId48" Type="http://schemas.openxmlformats.org/officeDocument/2006/relationships/tags" Target="../tags/tag1570.xml"/><Relationship Id="rId56" Type="http://schemas.openxmlformats.org/officeDocument/2006/relationships/image" Target="../media/image4.jpeg"/><Relationship Id="rId8" Type="http://schemas.openxmlformats.org/officeDocument/2006/relationships/tags" Target="../tags/tag1530.xml"/><Relationship Id="rId51" Type="http://schemas.openxmlformats.org/officeDocument/2006/relationships/tags" Target="../tags/tag1573.xml"/><Relationship Id="rId3" Type="http://schemas.openxmlformats.org/officeDocument/2006/relationships/tags" Target="../tags/tag1525.xml"/><Relationship Id="rId12" Type="http://schemas.openxmlformats.org/officeDocument/2006/relationships/tags" Target="../tags/tag1534.xml"/><Relationship Id="rId17" Type="http://schemas.openxmlformats.org/officeDocument/2006/relationships/tags" Target="../tags/tag1539.xml"/><Relationship Id="rId25" Type="http://schemas.openxmlformats.org/officeDocument/2006/relationships/tags" Target="../tags/tag1547.xml"/><Relationship Id="rId33" Type="http://schemas.openxmlformats.org/officeDocument/2006/relationships/tags" Target="../tags/tag1555.xml"/><Relationship Id="rId38" Type="http://schemas.openxmlformats.org/officeDocument/2006/relationships/tags" Target="../tags/tag1560.xml"/><Relationship Id="rId46" Type="http://schemas.openxmlformats.org/officeDocument/2006/relationships/tags" Target="../tags/tag1568.xml"/><Relationship Id="rId20" Type="http://schemas.openxmlformats.org/officeDocument/2006/relationships/tags" Target="../tags/tag1542.xml"/><Relationship Id="rId41" Type="http://schemas.openxmlformats.org/officeDocument/2006/relationships/tags" Target="../tags/tag1563.xml"/><Relationship Id="rId54" Type="http://schemas.openxmlformats.org/officeDocument/2006/relationships/notesSlide" Target="../notesSlides/notesSlide42.xml"/><Relationship Id="rId1" Type="http://schemas.openxmlformats.org/officeDocument/2006/relationships/tags" Target="../tags/tag1523.xml"/><Relationship Id="rId6" Type="http://schemas.openxmlformats.org/officeDocument/2006/relationships/tags" Target="../tags/tag1528.xml"/><Relationship Id="rId15" Type="http://schemas.openxmlformats.org/officeDocument/2006/relationships/tags" Target="../tags/tag1537.xml"/><Relationship Id="rId23" Type="http://schemas.openxmlformats.org/officeDocument/2006/relationships/tags" Target="../tags/tag1545.xml"/><Relationship Id="rId28" Type="http://schemas.openxmlformats.org/officeDocument/2006/relationships/tags" Target="../tags/tag1550.xml"/><Relationship Id="rId36" Type="http://schemas.openxmlformats.org/officeDocument/2006/relationships/tags" Target="../tags/tag1558.xml"/><Relationship Id="rId49" Type="http://schemas.openxmlformats.org/officeDocument/2006/relationships/tags" Target="../tags/tag1571.xml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tags" Target="../tags/tag1587.xml"/><Relationship Id="rId18" Type="http://schemas.openxmlformats.org/officeDocument/2006/relationships/tags" Target="../tags/tag1592.xml"/><Relationship Id="rId26" Type="http://schemas.openxmlformats.org/officeDocument/2006/relationships/tags" Target="../tags/tag1600.xml"/><Relationship Id="rId39" Type="http://schemas.openxmlformats.org/officeDocument/2006/relationships/tags" Target="../tags/tag1613.xml"/><Relationship Id="rId21" Type="http://schemas.openxmlformats.org/officeDocument/2006/relationships/tags" Target="../tags/tag1595.xml"/><Relationship Id="rId34" Type="http://schemas.openxmlformats.org/officeDocument/2006/relationships/tags" Target="../tags/tag1608.xml"/><Relationship Id="rId7" Type="http://schemas.openxmlformats.org/officeDocument/2006/relationships/tags" Target="../tags/tag1581.xml"/><Relationship Id="rId12" Type="http://schemas.openxmlformats.org/officeDocument/2006/relationships/tags" Target="../tags/tag1586.xml"/><Relationship Id="rId17" Type="http://schemas.openxmlformats.org/officeDocument/2006/relationships/tags" Target="../tags/tag1591.xml"/><Relationship Id="rId25" Type="http://schemas.openxmlformats.org/officeDocument/2006/relationships/tags" Target="../tags/tag1599.xml"/><Relationship Id="rId33" Type="http://schemas.openxmlformats.org/officeDocument/2006/relationships/tags" Target="../tags/tag1607.xml"/><Relationship Id="rId38" Type="http://schemas.openxmlformats.org/officeDocument/2006/relationships/tags" Target="../tags/tag1612.xml"/><Relationship Id="rId2" Type="http://schemas.openxmlformats.org/officeDocument/2006/relationships/tags" Target="../tags/tag1576.xml"/><Relationship Id="rId16" Type="http://schemas.openxmlformats.org/officeDocument/2006/relationships/tags" Target="../tags/tag1590.xml"/><Relationship Id="rId20" Type="http://schemas.openxmlformats.org/officeDocument/2006/relationships/tags" Target="../tags/tag1594.xml"/><Relationship Id="rId29" Type="http://schemas.openxmlformats.org/officeDocument/2006/relationships/tags" Target="../tags/tag1603.xml"/><Relationship Id="rId1" Type="http://schemas.openxmlformats.org/officeDocument/2006/relationships/tags" Target="../tags/tag1575.xml"/><Relationship Id="rId6" Type="http://schemas.openxmlformats.org/officeDocument/2006/relationships/tags" Target="../tags/tag1580.xml"/><Relationship Id="rId11" Type="http://schemas.openxmlformats.org/officeDocument/2006/relationships/tags" Target="../tags/tag1585.xml"/><Relationship Id="rId24" Type="http://schemas.openxmlformats.org/officeDocument/2006/relationships/tags" Target="../tags/tag1598.xml"/><Relationship Id="rId32" Type="http://schemas.openxmlformats.org/officeDocument/2006/relationships/tags" Target="../tags/tag1606.xml"/><Relationship Id="rId37" Type="http://schemas.openxmlformats.org/officeDocument/2006/relationships/tags" Target="../tags/tag1611.xml"/><Relationship Id="rId40" Type="http://schemas.openxmlformats.org/officeDocument/2006/relationships/slideLayout" Target="../slideLayouts/slideLayout4.xml"/><Relationship Id="rId5" Type="http://schemas.openxmlformats.org/officeDocument/2006/relationships/tags" Target="../tags/tag1579.xml"/><Relationship Id="rId15" Type="http://schemas.openxmlformats.org/officeDocument/2006/relationships/tags" Target="../tags/tag1589.xml"/><Relationship Id="rId23" Type="http://schemas.openxmlformats.org/officeDocument/2006/relationships/tags" Target="../tags/tag1597.xml"/><Relationship Id="rId28" Type="http://schemas.openxmlformats.org/officeDocument/2006/relationships/tags" Target="../tags/tag1602.xml"/><Relationship Id="rId36" Type="http://schemas.openxmlformats.org/officeDocument/2006/relationships/tags" Target="../tags/tag1610.xml"/><Relationship Id="rId10" Type="http://schemas.openxmlformats.org/officeDocument/2006/relationships/tags" Target="../tags/tag1584.xml"/><Relationship Id="rId19" Type="http://schemas.openxmlformats.org/officeDocument/2006/relationships/tags" Target="../tags/tag1593.xml"/><Relationship Id="rId31" Type="http://schemas.openxmlformats.org/officeDocument/2006/relationships/tags" Target="../tags/tag1605.xml"/><Relationship Id="rId4" Type="http://schemas.openxmlformats.org/officeDocument/2006/relationships/tags" Target="../tags/tag1578.xml"/><Relationship Id="rId9" Type="http://schemas.openxmlformats.org/officeDocument/2006/relationships/tags" Target="../tags/tag1583.xml"/><Relationship Id="rId14" Type="http://schemas.openxmlformats.org/officeDocument/2006/relationships/tags" Target="../tags/tag1588.xml"/><Relationship Id="rId22" Type="http://schemas.openxmlformats.org/officeDocument/2006/relationships/tags" Target="../tags/tag1596.xml"/><Relationship Id="rId27" Type="http://schemas.openxmlformats.org/officeDocument/2006/relationships/tags" Target="../tags/tag1601.xml"/><Relationship Id="rId30" Type="http://schemas.openxmlformats.org/officeDocument/2006/relationships/tags" Target="../tags/tag1604.xml"/><Relationship Id="rId35" Type="http://schemas.openxmlformats.org/officeDocument/2006/relationships/tags" Target="../tags/tag1609.xml"/><Relationship Id="rId8" Type="http://schemas.openxmlformats.org/officeDocument/2006/relationships/tags" Target="../tags/tag1582.xml"/><Relationship Id="rId3" Type="http://schemas.openxmlformats.org/officeDocument/2006/relationships/tags" Target="../tags/tag157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151.xml"/><Relationship Id="rId21" Type="http://schemas.openxmlformats.org/officeDocument/2006/relationships/tags" Target="../tags/tag146.xml"/><Relationship Id="rId34" Type="http://schemas.openxmlformats.org/officeDocument/2006/relationships/tags" Target="../tags/tag159.xml"/><Relationship Id="rId42" Type="http://schemas.openxmlformats.org/officeDocument/2006/relationships/tags" Target="../tags/tag167.xml"/><Relationship Id="rId47" Type="http://schemas.openxmlformats.org/officeDocument/2006/relationships/tags" Target="../tags/tag172.xml"/><Relationship Id="rId50" Type="http://schemas.openxmlformats.org/officeDocument/2006/relationships/tags" Target="../tags/tag175.xml"/><Relationship Id="rId55" Type="http://schemas.openxmlformats.org/officeDocument/2006/relationships/tags" Target="../tags/tag180.xml"/><Relationship Id="rId63" Type="http://schemas.openxmlformats.org/officeDocument/2006/relationships/tags" Target="../tags/tag188.xml"/><Relationship Id="rId7" Type="http://schemas.openxmlformats.org/officeDocument/2006/relationships/tags" Target="../tags/tag132.xml"/><Relationship Id="rId2" Type="http://schemas.openxmlformats.org/officeDocument/2006/relationships/tags" Target="../tags/tag127.xml"/><Relationship Id="rId16" Type="http://schemas.openxmlformats.org/officeDocument/2006/relationships/tags" Target="../tags/tag141.xml"/><Relationship Id="rId29" Type="http://schemas.openxmlformats.org/officeDocument/2006/relationships/tags" Target="../tags/tag154.xml"/><Relationship Id="rId11" Type="http://schemas.openxmlformats.org/officeDocument/2006/relationships/tags" Target="../tags/tag136.xml"/><Relationship Id="rId24" Type="http://schemas.openxmlformats.org/officeDocument/2006/relationships/tags" Target="../tags/tag149.xml"/><Relationship Id="rId32" Type="http://schemas.openxmlformats.org/officeDocument/2006/relationships/tags" Target="../tags/tag157.xml"/><Relationship Id="rId37" Type="http://schemas.openxmlformats.org/officeDocument/2006/relationships/tags" Target="../tags/tag162.xml"/><Relationship Id="rId40" Type="http://schemas.openxmlformats.org/officeDocument/2006/relationships/tags" Target="../tags/tag165.xml"/><Relationship Id="rId45" Type="http://schemas.openxmlformats.org/officeDocument/2006/relationships/tags" Target="../tags/tag170.xml"/><Relationship Id="rId53" Type="http://schemas.openxmlformats.org/officeDocument/2006/relationships/tags" Target="../tags/tag178.xml"/><Relationship Id="rId58" Type="http://schemas.openxmlformats.org/officeDocument/2006/relationships/tags" Target="../tags/tag183.xml"/><Relationship Id="rId66" Type="http://schemas.openxmlformats.org/officeDocument/2006/relationships/slideLayout" Target="../slideLayouts/slideLayout2.xml"/><Relationship Id="rId5" Type="http://schemas.openxmlformats.org/officeDocument/2006/relationships/tags" Target="../tags/tag130.xml"/><Relationship Id="rId61" Type="http://schemas.openxmlformats.org/officeDocument/2006/relationships/tags" Target="../tags/tag186.xml"/><Relationship Id="rId19" Type="http://schemas.openxmlformats.org/officeDocument/2006/relationships/tags" Target="../tags/tag144.xml"/><Relationship Id="rId14" Type="http://schemas.openxmlformats.org/officeDocument/2006/relationships/tags" Target="../tags/tag139.xml"/><Relationship Id="rId22" Type="http://schemas.openxmlformats.org/officeDocument/2006/relationships/tags" Target="../tags/tag147.xml"/><Relationship Id="rId27" Type="http://schemas.openxmlformats.org/officeDocument/2006/relationships/tags" Target="../tags/tag152.xml"/><Relationship Id="rId30" Type="http://schemas.openxmlformats.org/officeDocument/2006/relationships/tags" Target="../tags/tag155.xml"/><Relationship Id="rId35" Type="http://schemas.openxmlformats.org/officeDocument/2006/relationships/tags" Target="../tags/tag160.xml"/><Relationship Id="rId43" Type="http://schemas.openxmlformats.org/officeDocument/2006/relationships/tags" Target="../tags/tag168.xml"/><Relationship Id="rId48" Type="http://schemas.openxmlformats.org/officeDocument/2006/relationships/tags" Target="../tags/tag173.xml"/><Relationship Id="rId56" Type="http://schemas.openxmlformats.org/officeDocument/2006/relationships/tags" Target="../tags/tag181.xml"/><Relationship Id="rId64" Type="http://schemas.openxmlformats.org/officeDocument/2006/relationships/tags" Target="../tags/tag189.xml"/><Relationship Id="rId8" Type="http://schemas.openxmlformats.org/officeDocument/2006/relationships/tags" Target="../tags/tag133.xml"/><Relationship Id="rId51" Type="http://schemas.openxmlformats.org/officeDocument/2006/relationships/tags" Target="../tags/tag176.xml"/><Relationship Id="rId3" Type="http://schemas.openxmlformats.org/officeDocument/2006/relationships/tags" Target="../tags/tag128.xml"/><Relationship Id="rId12" Type="http://schemas.openxmlformats.org/officeDocument/2006/relationships/tags" Target="../tags/tag137.xml"/><Relationship Id="rId17" Type="http://schemas.openxmlformats.org/officeDocument/2006/relationships/tags" Target="../tags/tag142.xml"/><Relationship Id="rId25" Type="http://schemas.openxmlformats.org/officeDocument/2006/relationships/tags" Target="../tags/tag150.xml"/><Relationship Id="rId33" Type="http://schemas.openxmlformats.org/officeDocument/2006/relationships/tags" Target="../tags/tag158.xml"/><Relationship Id="rId38" Type="http://schemas.openxmlformats.org/officeDocument/2006/relationships/tags" Target="../tags/tag163.xml"/><Relationship Id="rId46" Type="http://schemas.openxmlformats.org/officeDocument/2006/relationships/tags" Target="../tags/tag171.xml"/><Relationship Id="rId59" Type="http://schemas.openxmlformats.org/officeDocument/2006/relationships/tags" Target="../tags/tag184.xml"/><Relationship Id="rId67" Type="http://schemas.openxmlformats.org/officeDocument/2006/relationships/notesSlide" Target="../notesSlides/notesSlide3.xml"/><Relationship Id="rId20" Type="http://schemas.openxmlformats.org/officeDocument/2006/relationships/tags" Target="../tags/tag145.xml"/><Relationship Id="rId41" Type="http://schemas.openxmlformats.org/officeDocument/2006/relationships/tags" Target="../tags/tag166.xml"/><Relationship Id="rId54" Type="http://schemas.openxmlformats.org/officeDocument/2006/relationships/tags" Target="../tags/tag179.xml"/><Relationship Id="rId62" Type="http://schemas.openxmlformats.org/officeDocument/2006/relationships/tags" Target="../tags/tag18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5" Type="http://schemas.openxmlformats.org/officeDocument/2006/relationships/tags" Target="../tags/tag140.xml"/><Relationship Id="rId23" Type="http://schemas.openxmlformats.org/officeDocument/2006/relationships/tags" Target="../tags/tag148.xml"/><Relationship Id="rId28" Type="http://schemas.openxmlformats.org/officeDocument/2006/relationships/tags" Target="../tags/tag153.xml"/><Relationship Id="rId36" Type="http://schemas.openxmlformats.org/officeDocument/2006/relationships/tags" Target="../tags/tag161.xml"/><Relationship Id="rId49" Type="http://schemas.openxmlformats.org/officeDocument/2006/relationships/tags" Target="../tags/tag174.xml"/><Relationship Id="rId57" Type="http://schemas.openxmlformats.org/officeDocument/2006/relationships/tags" Target="../tags/tag182.xml"/><Relationship Id="rId10" Type="http://schemas.openxmlformats.org/officeDocument/2006/relationships/tags" Target="../tags/tag135.xml"/><Relationship Id="rId31" Type="http://schemas.openxmlformats.org/officeDocument/2006/relationships/tags" Target="../tags/tag156.xml"/><Relationship Id="rId44" Type="http://schemas.openxmlformats.org/officeDocument/2006/relationships/tags" Target="../tags/tag169.xml"/><Relationship Id="rId52" Type="http://schemas.openxmlformats.org/officeDocument/2006/relationships/tags" Target="../tags/tag177.xml"/><Relationship Id="rId60" Type="http://schemas.openxmlformats.org/officeDocument/2006/relationships/tags" Target="../tags/tag185.xml"/><Relationship Id="rId65" Type="http://schemas.openxmlformats.org/officeDocument/2006/relationships/tags" Target="../tags/tag190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3" Type="http://schemas.openxmlformats.org/officeDocument/2006/relationships/tags" Target="../tags/tag138.xml"/><Relationship Id="rId18" Type="http://schemas.openxmlformats.org/officeDocument/2006/relationships/tags" Target="../tags/tag143.xml"/><Relationship Id="rId39" Type="http://schemas.openxmlformats.org/officeDocument/2006/relationships/tags" Target="../tags/tag16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1621.xml"/><Relationship Id="rId13" Type="http://schemas.openxmlformats.org/officeDocument/2006/relationships/tags" Target="../tags/tag1626.xml"/><Relationship Id="rId18" Type="http://schemas.openxmlformats.org/officeDocument/2006/relationships/tags" Target="../tags/tag1631.xml"/><Relationship Id="rId3" Type="http://schemas.openxmlformats.org/officeDocument/2006/relationships/tags" Target="../tags/tag1616.xml"/><Relationship Id="rId21" Type="http://schemas.openxmlformats.org/officeDocument/2006/relationships/notesSlide" Target="../notesSlides/notesSlide47.xml"/><Relationship Id="rId7" Type="http://schemas.openxmlformats.org/officeDocument/2006/relationships/tags" Target="../tags/tag1620.xml"/><Relationship Id="rId12" Type="http://schemas.openxmlformats.org/officeDocument/2006/relationships/tags" Target="../tags/tag1625.xml"/><Relationship Id="rId17" Type="http://schemas.openxmlformats.org/officeDocument/2006/relationships/tags" Target="../tags/tag1630.xml"/><Relationship Id="rId2" Type="http://schemas.openxmlformats.org/officeDocument/2006/relationships/tags" Target="../tags/tag1615.xml"/><Relationship Id="rId16" Type="http://schemas.openxmlformats.org/officeDocument/2006/relationships/tags" Target="../tags/tag1629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614.xml"/><Relationship Id="rId6" Type="http://schemas.openxmlformats.org/officeDocument/2006/relationships/tags" Target="../tags/tag1619.xml"/><Relationship Id="rId11" Type="http://schemas.openxmlformats.org/officeDocument/2006/relationships/tags" Target="../tags/tag1624.xml"/><Relationship Id="rId5" Type="http://schemas.openxmlformats.org/officeDocument/2006/relationships/tags" Target="../tags/tag1618.xml"/><Relationship Id="rId15" Type="http://schemas.openxmlformats.org/officeDocument/2006/relationships/tags" Target="../tags/tag1628.xml"/><Relationship Id="rId10" Type="http://schemas.openxmlformats.org/officeDocument/2006/relationships/tags" Target="../tags/tag1623.xml"/><Relationship Id="rId19" Type="http://schemas.openxmlformats.org/officeDocument/2006/relationships/tags" Target="../tags/tag1632.xml"/><Relationship Id="rId4" Type="http://schemas.openxmlformats.org/officeDocument/2006/relationships/tags" Target="../tags/tag1617.xml"/><Relationship Id="rId9" Type="http://schemas.openxmlformats.org/officeDocument/2006/relationships/tags" Target="../tags/tag1622.xml"/><Relationship Id="rId14" Type="http://schemas.openxmlformats.org/officeDocument/2006/relationships/tags" Target="../tags/tag1627.xml"/></Relationships>
</file>

<file path=ppt/slides/_rels/slide72.xml.rels><?xml version="1.0" encoding="UTF-8" standalone="yes"?>
<Relationships xmlns="http://schemas.openxmlformats.org/package/2006/relationships"><Relationship Id="rId13" Type="http://schemas.openxmlformats.org/officeDocument/2006/relationships/tags" Target="../tags/tag1645.xml"/><Relationship Id="rId18" Type="http://schemas.openxmlformats.org/officeDocument/2006/relationships/tags" Target="../tags/tag1650.xml"/><Relationship Id="rId26" Type="http://schemas.openxmlformats.org/officeDocument/2006/relationships/tags" Target="../tags/tag1658.xml"/><Relationship Id="rId21" Type="http://schemas.openxmlformats.org/officeDocument/2006/relationships/tags" Target="../tags/tag1653.xml"/><Relationship Id="rId34" Type="http://schemas.openxmlformats.org/officeDocument/2006/relationships/tags" Target="../tags/tag1666.xml"/><Relationship Id="rId7" Type="http://schemas.openxmlformats.org/officeDocument/2006/relationships/tags" Target="../tags/tag1639.xml"/><Relationship Id="rId12" Type="http://schemas.openxmlformats.org/officeDocument/2006/relationships/tags" Target="../tags/tag1644.xml"/><Relationship Id="rId17" Type="http://schemas.openxmlformats.org/officeDocument/2006/relationships/tags" Target="../tags/tag1649.xml"/><Relationship Id="rId25" Type="http://schemas.openxmlformats.org/officeDocument/2006/relationships/tags" Target="../tags/tag1657.xml"/><Relationship Id="rId33" Type="http://schemas.openxmlformats.org/officeDocument/2006/relationships/tags" Target="../tags/tag1665.xml"/><Relationship Id="rId38" Type="http://schemas.openxmlformats.org/officeDocument/2006/relationships/notesSlide" Target="../notesSlides/notesSlide48.xml"/><Relationship Id="rId2" Type="http://schemas.openxmlformats.org/officeDocument/2006/relationships/tags" Target="../tags/tag1634.xml"/><Relationship Id="rId16" Type="http://schemas.openxmlformats.org/officeDocument/2006/relationships/tags" Target="../tags/tag1648.xml"/><Relationship Id="rId20" Type="http://schemas.openxmlformats.org/officeDocument/2006/relationships/tags" Target="../tags/tag1652.xml"/><Relationship Id="rId29" Type="http://schemas.openxmlformats.org/officeDocument/2006/relationships/tags" Target="../tags/tag1661.xml"/><Relationship Id="rId1" Type="http://schemas.openxmlformats.org/officeDocument/2006/relationships/tags" Target="../tags/tag1633.xml"/><Relationship Id="rId6" Type="http://schemas.openxmlformats.org/officeDocument/2006/relationships/tags" Target="../tags/tag1638.xml"/><Relationship Id="rId11" Type="http://schemas.openxmlformats.org/officeDocument/2006/relationships/tags" Target="../tags/tag1643.xml"/><Relationship Id="rId24" Type="http://schemas.openxmlformats.org/officeDocument/2006/relationships/tags" Target="../tags/tag1656.xml"/><Relationship Id="rId32" Type="http://schemas.openxmlformats.org/officeDocument/2006/relationships/tags" Target="../tags/tag1664.xml"/><Relationship Id="rId37" Type="http://schemas.openxmlformats.org/officeDocument/2006/relationships/slideLayout" Target="../slideLayouts/slideLayout4.xml"/><Relationship Id="rId5" Type="http://schemas.openxmlformats.org/officeDocument/2006/relationships/tags" Target="../tags/tag1637.xml"/><Relationship Id="rId15" Type="http://schemas.openxmlformats.org/officeDocument/2006/relationships/tags" Target="../tags/tag1647.xml"/><Relationship Id="rId23" Type="http://schemas.openxmlformats.org/officeDocument/2006/relationships/tags" Target="../tags/tag1655.xml"/><Relationship Id="rId28" Type="http://schemas.openxmlformats.org/officeDocument/2006/relationships/tags" Target="../tags/tag1660.xml"/><Relationship Id="rId36" Type="http://schemas.openxmlformats.org/officeDocument/2006/relationships/tags" Target="../tags/tag1668.xml"/><Relationship Id="rId10" Type="http://schemas.openxmlformats.org/officeDocument/2006/relationships/tags" Target="../tags/tag1642.xml"/><Relationship Id="rId19" Type="http://schemas.openxmlformats.org/officeDocument/2006/relationships/tags" Target="../tags/tag1651.xml"/><Relationship Id="rId31" Type="http://schemas.openxmlformats.org/officeDocument/2006/relationships/tags" Target="../tags/tag1663.xml"/><Relationship Id="rId4" Type="http://schemas.openxmlformats.org/officeDocument/2006/relationships/tags" Target="../tags/tag1636.xml"/><Relationship Id="rId9" Type="http://schemas.openxmlformats.org/officeDocument/2006/relationships/tags" Target="../tags/tag1641.xml"/><Relationship Id="rId14" Type="http://schemas.openxmlformats.org/officeDocument/2006/relationships/tags" Target="../tags/tag1646.xml"/><Relationship Id="rId22" Type="http://schemas.openxmlformats.org/officeDocument/2006/relationships/tags" Target="../tags/tag1654.xml"/><Relationship Id="rId27" Type="http://schemas.openxmlformats.org/officeDocument/2006/relationships/tags" Target="../tags/tag1659.xml"/><Relationship Id="rId30" Type="http://schemas.openxmlformats.org/officeDocument/2006/relationships/tags" Target="../tags/tag1662.xml"/><Relationship Id="rId35" Type="http://schemas.openxmlformats.org/officeDocument/2006/relationships/tags" Target="../tags/tag1667.xml"/><Relationship Id="rId8" Type="http://schemas.openxmlformats.org/officeDocument/2006/relationships/tags" Target="../tags/tag1640.xml"/><Relationship Id="rId3" Type="http://schemas.openxmlformats.org/officeDocument/2006/relationships/tags" Target="../tags/tag1635.xml"/></Relationships>
</file>

<file path=ppt/slides/_rels/slide73.xml.rels><?xml version="1.0" encoding="UTF-8" standalone="yes"?>
<Relationships xmlns="http://schemas.openxmlformats.org/package/2006/relationships"><Relationship Id="rId13" Type="http://schemas.openxmlformats.org/officeDocument/2006/relationships/tags" Target="../tags/tag1681.xml"/><Relationship Id="rId18" Type="http://schemas.openxmlformats.org/officeDocument/2006/relationships/tags" Target="../tags/tag1686.xml"/><Relationship Id="rId26" Type="http://schemas.openxmlformats.org/officeDocument/2006/relationships/tags" Target="../tags/tag1694.xml"/><Relationship Id="rId39" Type="http://schemas.openxmlformats.org/officeDocument/2006/relationships/notesSlide" Target="../notesSlides/notesSlide49.xml"/><Relationship Id="rId21" Type="http://schemas.openxmlformats.org/officeDocument/2006/relationships/tags" Target="../tags/tag1689.xml"/><Relationship Id="rId34" Type="http://schemas.openxmlformats.org/officeDocument/2006/relationships/tags" Target="../tags/tag1702.xml"/><Relationship Id="rId7" Type="http://schemas.openxmlformats.org/officeDocument/2006/relationships/tags" Target="../tags/tag1675.xml"/><Relationship Id="rId12" Type="http://schemas.openxmlformats.org/officeDocument/2006/relationships/tags" Target="../tags/tag1680.xml"/><Relationship Id="rId17" Type="http://schemas.openxmlformats.org/officeDocument/2006/relationships/tags" Target="../tags/tag1685.xml"/><Relationship Id="rId25" Type="http://schemas.openxmlformats.org/officeDocument/2006/relationships/tags" Target="../tags/tag1693.xml"/><Relationship Id="rId33" Type="http://schemas.openxmlformats.org/officeDocument/2006/relationships/tags" Target="../tags/tag1701.xml"/><Relationship Id="rId38" Type="http://schemas.openxmlformats.org/officeDocument/2006/relationships/slideLayout" Target="../slideLayouts/slideLayout4.xml"/><Relationship Id="rId2" Type="http://schemas.openxmlformats.org/officeDocument/2006/relationships/tags" Target="../tags/tag1670.xml"/><Relationship Id="rId16" Type="http://schemas.openxmlformats.org/officeDocument/2006/relationships/tags" Target="../tags/tag1684.xml"/><Relationship Id="rId20" Type="http://schemas.openxmlformats.org/officeDocument/2006/relationships/tags" Target="../tags/tag1688.xml"/><Relationship Id="rId29" Type="http://schemas.openxmlformats.org/officeDocument/2006/relationships/tags" Target="../tags/tag1697.xml"/><Relationship Id="rId1" Type="http://schemas.openxmlformats.org/officeDocument/2006/relationships/tags" Target="../tags/tag1669.xml"/><Relationship Id="rId6" Type="http://schemas.openxmlformats.org/officeDocument/2006/relationships/tags" Target="../tags/tag1674.xml"/><Relationship Id="rId11" Type="http://schemas.openxmlformats.org/officeDocument/2006/relationships/tags" Target="../tags/tag1679.xml"/><Relationship Id="rId24" Type="http://schemas.openxmlformats.org/officeDocument/2006/relationships/tags" Target="../tags/tag1692.xml"/><Relationship Id="rId32" Type="http://schemas.openxmlformats.org/officeDocument/2006/relationships/tags" Target="../tags/tag1700.xml"/><Relationship Id="rId37" Type="http://schemas.openxmlformats.org/officeDocument/2006/relationships/tags" Target="../tags/tag1705.xml"/><Relationship Id="rId40" Type="http://schemas.openxmlformats.org/officeDocument/2006/relationships/image" Target="../media/image8.emf"/><Relationship Id="rId5" Type="http://schemas.openxmlformats.org/officeDocument/2006/relationships/tags" Target="../tags/tag1673.xml"/><Relationship Id="rId15" Type="http://schemas.openxmlformats.org/officeDocument/2006/relationships/tags" Target="../tags/tag1683.xml"/><Relationship Id="rId23" Type="http://schemas.openxmlformats.org/officeDocument/2006/relationships/tags" Target="../tags/tag1691.xml"/><Relationship Id="rId28" Type="http://schemas.openxmlformats.org/officeDocument/2006/relationships/tags" Target="../tags/tag1696.xml"/><Relationship Id="rId36" Type="http://schemas.openxmlformats.org/officeDocument/2006/relationships/tags" Target="../tags/tag1704.xml"/><Relationship Id="rId10" Type="http://schemas.openxmlformats.org/officeDocument/2006/relationships/tags" Target="../tags/tag1678.xml"/><Relationship Id="rId19" Type="http://schemas.openxmlformats.org/officeDocument/2006/relationships/tags" Target="../tags/tag1687.xml"/><Relationship Id="rId31" Type="http://schemas.openxmlformats.org/officeDocument/2006/relationships/tags" Target="../tags/tag1699.xml"/><Relationship Id="rId4" Type="http://schemas.openxmlformats.org/officeDocument/2006/relationships/tags" Target="../tags/tag1672.xml"/><Relationship Id="rId9" Type="http://schemas.openxmlformats.org/officeDocument/2006/relationships/tags" Target="../tags/tag1677.xml"/><Relationship Id="rId14" Type="http://schemas.openxmlformats.org/officeDocument/2006/relationships/tags" Target="../tags/tag1682.xml"/><Relationship Id="rId22" Type="http://schemas.openxmlformats.org/officeDocument/2006/relationships/tags" Target="../tags/tag1690.xml"/><Relationship Id="rId27" Type="http://schemas.openxmlformats.org/officeDocument/2006/relationships/tags" Target="../tags/tag1695.xml"/><Relationship Id="rId30" Type="http://schemas.openxmlformats.org/officeDocument/2006/relationships/tags" Target="../tags/tag1698.xml"/><Relationship Id="rId35" Type="http://schemas.openxmlformats.org/officeDocument/2006/relationships/tags" Target="../tags/tag1703.xml"/><Relationship Id="rId8" Type="http://schemas.openxmlformats.org/officeDocument/2006/relationships/tags" Target="../tags/tag1676.xml"/><Relationship Id="rId3" Type="http://schemas.openxmlformats.org/officeDocument/2006/relationships/tags" Target="../tags/tag1671.xml"/></Relationships>
</file>

<file path=ppt/slides/_rels/slide74.xml.rels><?xml version="1.0" encoding="UTF-8" standalone="yes"?>
<Relationships xmlns="http://schemas.openxmlformats.org/package/2006/relationships"><Relationship Id="rId13" Type="http://schemas.openxmlformats.org/officeDocument/2006/relationships/tags" Target="../tags/tag1718.xml"/><Relationship Id="rId18" Type="http://schemas.openxmlformats.org/officeDocument/2006/relationships/tags" Target="../tags/tag1723.xml"/><Relationship Id="rId26" Type="http://schemas.openxmlformats.org/officeDocument/2006/relationships/tags" Target="../tags/tag1731.xml"/><Relationship Id="rId21" Type="http://schemas.openxmlformats.org/officeDocument/2006/relationships/tags" Target="../tags/tag1726.xml"/><Relationship Id="rId34" Type="http://schemas.openxmlformats.org/officeDocument/2006/relationships/tags" Target="../tags/tag1739.xml"/><Relationship Id="rId7" Type="http://schemas.openxmlformats.org/officeDocument/2006/relationships/tags" Target="../tags/tag1712.xml"/><Relationship Id="rId12" Type="http://schemas.openxmlformats.org/officeDocument/2006/relationships/tags" Target="../tags/tag1717.xml"/><Relationship Id="rId17" Type="http://schemas.openxmlformats.org/officeDocument/2006/relationships/tags" Target="../tags/tag1722.xml"/><Relationship Id="rId25" Type="http://schemas.openxmlformats.org/officeDocument/2006/relationships/tags" Target="../tags/tag1730.xml"/><Relationship Id="rId33" Type="http://schemas.openxmlformats.org/officeDocument/2006/relationships/tags" Target="../tags/tag1738.xml"/><Relationship Id="rId38" Type="http://schemas.openxmlformats.org/officeDocument/2006/relationships/notesSlide" Target="../notesSlides/notesSlide50.xml"/><Relationship Id="rId2" Type="http://schemas.openxmlformats.org/officeDocument/2006/relationships/tags" Target="../tags/tag1707.xml"/><Relationship Id="rId16" Type="http://schemas.openxmlformats.org/officeDocument/2006/relationships/tags" Target="../tags/tag1721.xml"/><Relationship Id="rId20" Type="http://schemas.openxmlformats.org/officeDocument/2006/relationships/tags" Target="../tags/tag1725.xml"/><Relationship Id="rId29" Type="http://schemas.openxmlformats.org/officeDocument/2006/relationships/tags" Target="../tags/tag1734.xml"/><Relationship Id="rId1" Type="http://schemas.openxmlformats.org/officeDocument/2006/relationships/tags" Target="../tags/tag1706.xml"/><Relationship Id="rId6" Type="http://schemas.openxmlformats.org/officeDocument/2006/relationships/tags" Target="../tags/tag1711.xml"/><Relationship Id="rId11" Type="http://schemas.openxmlformats.org/officeDocument/2006/relationships/tags" Target="../tags/tag1716.xml"/><Relationship Id="rId24" Type="http://schemas.openxmlformats.org/officeDocument/2006/relationships/tags" Target="../tags/tag1729.xml"/><Relationship Id="rId32" Type="http://schemas.openxmlformats.org/officeDocument/2006/relationships/tags" Target="../tags/tag1737.xml"/><Relationship Id="rId37" Type="http://schemas.openxmlformats.org/officeDocument/2006/relationships/slideLayout" Target="../slideLayouts/slideLayout4.xml"/><Relationship Id="rId5" Type="http://schemas.openxmlformats.org/officeDocument/2006/relationships/tags" Target="../tags/tag1710.xml"/><Relationship Id="rId15" Type="http://schemas.openxmlformats.org/officeDocument/2006/relationships/tags" Target="../tags/tag1720.xml"/><Relationship Id="rId23" Type="http://schemas.openxmlformats.org/officeDocument/2006/relationships/tags" Target="../tags/tag1728.xml"/><Relationship Id="rId28" Type="http://schemas.openxmlformats.org/officeDocument/2006/relationships/tags" Target="../tags/tag1733.xml"/><Relationship Id="rId36" Type="http://schemas.openxmlformats.org/officeDocument/2006/relationships/tags" Target="../tags/tag1741.xml"/><Relationship Id="rId10" Type="http://schemas.openxmlformats.org/officeDocument/2006/relationships/tags" Target="../tags/tag1715.xml"/><Relationship Id="rId19" Type="http://schemas.openxmlformats.org/officeDocument/2006/relationships/tags" Target="../tags/tag1724.xml"/><Relationship Id="rId31" Type="http://schemas.openxmlformats.org/officeDocument/2006/relationships/tags" Target="../tags/tag1736.xml"/><Relationship Id="rId4" Type="http://schemas.openxmlformats.org/officeDocument/2006/relationships/tags" Target="../tags/tag1709.xml"/><Relationship Id="rId9" Type="http://schemas.openxmlformats.org/officeDocument/2006/relationships/tags" Target="../tags/tag1714.xml"/><Relationship Id="rId14" Type="http://schemas.openxmlformats.org/officeDocument/2006/relationships/tags" Target="../tags/tag1719.xml"/><Relationship Id="rId22" Type="http://schemas.openxmlformats.org/officeDocument/2006/relationships/tags" Target="../tags/tag1727.xml"/><Relationship Id="rId27" Type="http://schemas.openxmlformats.org/officeDocument/2006/relationships/tags" Target="../tags/tag1732.xml"/><Relationship Id="rId30" Type="http://schemas.openxmlformats.org/officeDocument/2006/relationships/tags" Target="../tags/tag1735.xml"/><Relationship Id="rId35" Type="http://schemas.openxmlformats.org/officeDocument/2006/relationships/tags" Target="../tags/tag1740.xml"/><Relationship Id="rId8" Type="http://schemas.openxmlformats.org/officeDocument/2006/relationships/tags" Target="../tags/tag1713.xml"/><Relationship Id="rId3" Type="http://schemas.openxmlformats.org/officeDocument/2006/relationships/tags" Target="../tags/tag1708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tags" Target="../tags/tag1749.xml"/><Relationship Id="rId13" Type="http://schemas.openxmlformats.org/officeDocument/2006/relationships/tags" Target="../tags/tag1754.xml"/><Relationship Id="rId18" Type="http://schemas.openxmlformats.org/officeDocument/2006/relationships/tags" Target="../tags/tag1759.xml"/><Relationship Id="rId3" Type="http://schemas.openxmlformats.org/officeDocument/2006/relationships/tags" Target="../tags/tag1744.xml"/><Relationship Id="rId21" Type="http://schemas.openxmlformats.org/officeDocument/2006/relationships/notesSlide" Target="../notesSlides/notesSlide51.xml"/><Relationship Id="rId7" Type="http://schemas.openxmlformats.org/officeDocument/2006/relationships/tags" Target="../tags/tag1748.xml"/><Relationship Id="rId12" Type="http://schemas.openxmlformats.org/officeDocument/2006/relationships/tags" Target="../tags/tag1753.xml"/><Relationship Id="rId17" Type="http://schemas.openxmlformats.org/officeDocument/2006/relationships/tags" Target="../tags/tag1758.xml"/><Relationship Id="rId2" Type="http://schemas.openxmlformats.org/officeDocument/2006/relationships/tags" Target="../tags/tag1743.xml"/><Relationship Id="rId16" Type="http://schemas.openxmlformats.org/officeDocument/2006/relationships/tags" Target="../tags/tag1757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742.xml"/><Relationship Id="rId6" Type="http://schemas.openxmlformats.org/officeDocument/2006/relationships/tags" Target="../tags/tag1747.xml"/><Relationship Id="rId11" Type="http://schemas.openxmlformats.org/officeDocument/2006/relationships/tags" Target="../tags/tag1752.xml"/><Relationship Id="rId5" Type="http://schemas.openxmlformats.org/officeDocument/2006/relationships/tags" Target="../tags/tag1746.xml"/><Relationship Id="rId15" Type="http://schemas.openxmlformats.org/officeDocument/2006/relationships/tags" Target="../tags/tag1756.xml"/><Relationship Id="rId10" Type="http://schemas.openxmlformats.org/officeDocument/2006/relationships/tags" Target="../tags/tag1751.xml"/><Relationship Id="rId19" Type="http://schemas.openxmlformats.org/officeDocument/2006/relationships/tags" Target="../tags/tag1760.xml"/><Relationship Id="rId4" Type="http://schemas.openxmlformats.org/officeDocument/2006/relationships/tags" Target="../tags/tag1745.xml"/><Relationship Id="rId9" Type="http://schemas.openxmlformats.org/officeDocument/2006/relationships/tags" Target="../tags/tag1750.xml"/><Relationship Id="rId14" Type="http://schemas.openxmlformats.org/officeDocument/2006/relationships/tags" Target="../tags/tag1755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1768.xml"/><Relationship Id="rId13" Type="http://schemas.openxmlformats.org/officeDocument/2006/relationships/tags" Target="../tags/tag1773.xml"/><Relationship Id="rId18" Type="http://schemas.openxmlformats.org/officeDocument/2006/relationships/tags" Target="../tags/tag1778.xml"/><Relationship Id="rId3" Type="http://schemas.openxmlformats.org/officeDocument/2006/relationships/tags" Target="../tags/tag1763.xml"/><Relationship Id="rId21" Type="http://schemas.openxmlformats.org/officeDocument/2006/relationships/tags" Target="../tags/tag1781.xml"/><Relationship Id="rId7" Type="http://schemas.openxmlformats.org/officeDocument/2006/relationships/tags" Target="../tags/tag1767.xml"/><Relationship Id="rId12" Type="http://schemas.openxmlformats.org/officeDocument/2006/relationships/tags" Target="../tags/tag1772.xml"/><Relationship Id="rId17" Type="http://schemas.openxmlformats.org/officeDocument/2006/relationships/tags" Target="../tags/tag1777.xml"/><Relationship Id="rId25" Type="http://schemas.openxmlformats.org/officeDocument/2006/relationships/notesSlide" Target="../notesSlides/notesSlide52.xml"/><Relationship Id="rId2" Type="http://schemas.openxmlformats.org/officeDocument/2006/relationships/tags" Target="../tags/tag1762.xml"/><Relationship Id="rId16" Type="http://schemas.openxmlformats.org/officeDocument/2006/relationships/tags" Target="../tags/tag1776.xml"/><Relationship Id="rId20" Type="http://schemas.openxmlformats.org/officeDocument/2006/relationships/tags" Target="../tags/tag1780.xml"/><Relationship Id="rId1" Type="http://schemas.openxmlformats.org/officeDocument/2006/relationships/tags" Target="../tags/tag1761.xml"/><Relationship Id="rId6" Type="http://schemas.openxmlformats.org/officeDocument/2006/relationships/tags" Target="../tags/tag1766.xml"/><Relationship Id="rId11" Type="http://schemas.openxmlformats.org/officeDocument/2006/relationships/tags" Target="../tags/tag1771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1765.xml"/><Relationship Id="rId15" Type="http://schemas.openxmlformats.org/officeDocument/2006/relationships/tags" Target="../tags/tag1775.xml"/><Relationship Id="rId23" Type="http://schemas.openxmlformats.org/officeDocument/2006/relationships/tags" Target="../tags/tag1783.xml"/><Relationship Id="rId10" Type="http://schemas.openxmlformats.org/officeDocument/2006/relationships/tags" Target="../tags/tag1770.xml"/><Relationship Id="rId19" Type="http://schemas.openxmlformats.org/officeDocument/2006/relationships/tags" Target="../tags/tag1779.xml"/><Relationship Id="rId4" Type="http://schemas.openxmlformats.org/officeDocument/2006/relationships/tags" Target="../tags/tag1764.xml"/><Relationship Id="rId9" Type="http://schemas.openxmlformats.org/officeDocument/2006/relationships/tags" Target="../tags/tag1769.xml"/><Relationship Id="rId14" Type="http://schemas.openxmlformats.org/officeDocument/2006/relationships/tags" Target="../tags/tag1774.xml"/><Relationship Id="rId22" Type="http://schemas.openxmlformats.org/officeDocument/2006/relationships/tags" Target="../tags/tag1782.xml"/></Relationships>
</file>

<file path=ppt/slides/_rels/slide77.xml.rels><?xml version="1.0" encoding="UTF-8" standalone="yes"?>
<Relationships xmlns="http://schemas.openxmlformats.org/package/2006/relationships"><Relationship Id="rId13" Type="http://schemas.openxmlformats.org/officeDocument/2006/relationships/tags" Target="../tags/tag1796.xml"/><Relationship Id="rId18" Type="http://schemas.openxmlformats.org/officeDocument/2006/relationships/tags" Target="../tags/tag1801.xml"/><Relationship Id="rId26" Type="http://schemas.openxmlformats.org/officeDocument/2006/relationships/tags" Target="../tags/tag1809.xml"/><Relationship Id="rId21" Type="http://schemas.openxmlformats.org/officeDocument/2006/relationships/tags" Target="../tags/tag1804.xml"/><Relationship Id="rId34" Type="http://schemas.openxmlformats.org/officeDocument/2006/relationships/tags" Target="../tags/tag1817.xml"/><Relationship Id="rId7" Type="http://schemas.openxmlformats.org/officeDocument/2006/relationships/tags" Target="../tags/tag1790.xml"/><Relationship Id="rId12" Type="http://schemas.openxmlformats.org/officeDocument/2006/relationships/tags" Target="../tags/tag1795.xml"/><Relationship Id="rId17" Type="http://schemas.openxmlformats.org/officeDocument/2006/relationships/tags" Target="../tags/tag1800.xml"/><Relationship Id="rId25" Type="http://schemas.openxmlformats.org/officeDocument/2006/relationships/tags" Target="../tags/tag1808.xml"/><Relationship Id="rId33" Type="http://schemas.openxmlformats.org/officeDocument/2006/relationships/tags" Target="../tags/tag1816.xml"/><Relationship Id="rId38" Type="http://schemas.openxmlformats.org/officeDocument/2006/relationships/notesSlide" Target="../notesSlides/notesSlide53.xml"/><Relationship Id="rId2" Type="http://schemas.openxmlformats.org/officeDocument/2006/relationships/tags" Target="../tags/tag1785.xml"/><Relationship Id="rId16" Type="http://schemas.openxmlformats.org/officeDocument/2006/relationships/tags" Target="../tags/tag1799.xml"/><Relationship Id="rId20" Type="http://schemas.openxmlformats.org/officeDocument/2006/relationships/tags" Target="../tags/tag1803.xml"/><Relationship Id="rId29" Type="http://schemas.openxmlformats.org/officeDocument/2006/relationships/tags" Target="../tags/tag1812.xml"/><Relationship Id="rId1" Type="http://schemas.openxmlformats.org/officeDocument/2006/relationships/tags" Target="../tags/tag1784.xml"/><Relationship Id="rId6" Type="http://schemas.openxmlformats.org/officeDocument/2006/relationships/tags" Target="../tags/tag1789.xml"/><Relationship Id="rId11" Type="http://schemas.openxmlformats.org/officeDocument/2006/relationships/tags" Target="../tags/tag1794.xml"/><Relationship Id="rId24" Type="http://schemas.openxmlformats.org/officeDocument/2006/relationships/tags" Target="../tags/tag1807.xml"/><Relationship Id="rId32" Type="http://schemas.openxmlformats.org/officeDocument/2006/relationships/tags" Target="../tags/tag1815.xml"/><Relationship Id="rId37" Type="http://schemas.openxmlformats.org/officeDocument/2006/relationships/slideLayout" Target="../slideLayouts/slideLayout4.xml"/><Relationship Id="rId5" Type="http://schemas.openxmlformats.org/officeDocument/2006/relationships/tags" Target="../tags/tag1788.xml"/><Relationship Id="rId15" Type="http://schemas.openxmlformats.org/officeDocument/2006/relationships/tags" Target="../tags/tag1798.xml"/><Relationship Id="rId23" Type="http://schemas.openxmlformats.org/officeDocument/2006/relationships/tags" Target="../tags/tag1806.xml"/><Relationship Id="rId28" Type="http://schemas.openxmlformats.org/officeDocument/2006/relationships/tags" Target="../tags/tag1811.xml"/><Relationship Id="rId36" Type="http://schemas.openxmlformats.org/officeDocument/2006/relationships/tags" Target="../tags/tag1819.xml"/><Relationship Id="rId10" Type="http://schemas.openxmlformats.org/officeDocument/2006/relationships/tags" Target="../tags/tag1793.xml"/><Relationship Id="rId19" Type="http://schemas.openxmlformats.org/officeDocument/2006/relationships/tags" Target="../tags/tag1802.xml"/><Relationship Id="rId31" Type="http://schemas.openxmlformats.org/officeDocument/2006/relationships/tags" Target="../tags/tag1814.xml"/><Relationship Id="rId4" Type="http://schemas.openxmlformats.org/officeDocument/2006/relationships/tags" Target="../tags/tag1787.xml"/><Relationship Id="rId9" Type="http://schemas.openxmlformats.org/officeDocument/2006/relationships/tags" Target="../tags/tag1792.xml"/><Relationship Id="rId14" Type="http://schemas.openxmlformats.org/officeDocument/2006/relationships/tags" Target="../tags/tag1797.xml"/><Relationship Id="rId22" Type="http://schemas.openxmlformats.org/officeDocument/2006/relationships/tags" Target="../tags/tag1805.xml"/><Relationship Id="rId27" Type="http://schemas.openxmlformats.org/officeDocument/2006/relationships/tags" Target="../tags/tag1810.xml"/><Relationship Id="rId30" Type="http://schemas.openxmlformats.org/officeDocument/2006/relationships/tags" Target="../tags/tag1813.xml"/><Relationship Id="rId35" Type="http://schemas.openxmlformats.org/officeDocument/2006/relationships/tags" Target="../tags/tag1818.xml"/><Relationship Id="rId8" Type="http://schemas.openxmlformats.org/officeDocument/2006/relationships/tags" Target="../tags/tag1791.xml"/><Relationship Id="rId3" Type="http://schemas.openxmlformats.org/officeDocument/2006/relationships/tags" Target="../tags/tag1786.xml"/></Relationships>
</file>

<file path=ppt/slides/_rels/slide78.xml.rels><?xml version="1.0" encoding="UTF-8" standalone="yes"?>
<Relationships xmlns="http://schemas.openxmlformats.org/package/2006/relationships"><Relationship Id="rId13" Type="http://schemas.openxmlformats.org/officeDocument/2006/relationships/tags" Target="../tags/tag1832.xml"/><Relationship Id="rId18" Type="http://schemas.openxmlformats.org/officeDocument/2006/relationships/tags" Target="../tags/tag1837.xml"/><Relationship Id="rId26" Type="http://schemas.openxmlformats.org/officeDocument/2006/relationships/tags" Target="../tags/tag1845.xml"/><Relationship Id="rId21" Type="http://schemas.openxmlformats.org/officeDocument/2006/relationships/tags" Target="../tags/tag1840.xml"/><Relationship Id="rId34" Type="http://schemas.openxmlformats.org/officeDocument/2006/relationships/tags" Target="../tags/tag1853.xml"/><Relationship Id="rId7" Type="http://schemas.openxmlformats.org/officeDocument/2006/relationships/tags" Target="../tags/tag1826.xml"/><Relationship Id="rId12" Type="http://schemas.openxmlformats.org/officeDocument/2006/relationships/tags" Target="../tags/tag1831.xml"/><Relationship Id="rId17" Type="http://schemas.openxmlformats.org/officeDocument/2006/relationships/tags" Target="../tags/tag1836.xml"/><Relationship Id="rId25" Type="http://schemas.openxmlformats.org/officeDocument/2006/relationships/tags" Target="../tags/tag1844.xml"/><Relationship Id="rId33" Type="http://schemas.openxmlformats.org/officeDocument/2006/relationships/tags" Target="../tags/tag1852.xml"/><Relationship Id="rId38" Type="http://schemas.openxmlformats.org/officeDocument/2006/relationships/notesSlide" Target="../notesSlides/notesSlide54.xml"/><Relationship Id="rId2" Type="http://schemas.openxmlformats.org/officeDocument/2006/relationships/tags" Target="../tags/tag1821.xml"/><Relationship Id="rId16" Type="http://schemas.openxmlformats.org/officeDocument/2006/relationships/tags" Target="../tags/tag1835.xml"/><Relationship Id="rId20" Type="http://schemas.openxmlformats.org/officeDocument/2006/relationships/tags" Target="../tags/tag1839.xml"/><Relationship Id="rId29" Type="http://schemas.openxmlformats.org/officeDocument/2006/relationships/tags" Target="../tags/tag1848.xml"/><Relationship Id="rId1" Type="http://schemas.openxmlformats.org/officeDocument/2006/relationships/tags" Target="../tags/tag1820.xml"/><Relationship Id="rId6" Type="http://schemas.openxmlformats.org/officeDocument/2006/relationships/tags" Target="../tags/tag1825.xml"/><Relationship Id="rId11" Type="http://schemas.openxmlformats.org/officeDocument/2006/relationships/tags" Target="../tags/tag1830.xml"/><Relationship Id="rId24" Type="http://schemas.openxmlformats.org/officeDocument/2006/relationships/tags" Target="../tags/tag1843.xml"/><Relationship Id="rId32" Type="http://schemas.openxmlformats.org/officeDocument/2006/relationships/tags" Target="../tags/tag1851.xml"/><Relationship Id="rId37" Type="http://schemas.openxmlformats.org/officeDocument/2006/relationships/slideLayout" Target="../slideLayouts/slideLayout4.xml"/><Relationship Id="rId5" Type="http://schemas.openxmlformats.org/officeDocument/2006/relationships/tags" Target="../tags/tag1824.xml"/><Relationship Id="rId15" Type="http://schemas.openxmlformats.org/officeDocument/2006/relationships/tags" Target="../tags/tag1834.xml"/><Relationship Id="rId23" Type="http://schemas.openxmlformats.org/officeDocument/2006/relationships/tags" Target="../tags/tag1842.xml"/><Relationship Id="rId28" Type="http://schemas.openxmlformats.org/officeDocument/2006/relationships/tags" Target="../tags/tag1847.xml"/><Relationship Id="rId36" Type="http://schemas.openxmlformats.org/officeDocument/2006/relationships/tags" Target="../tags/tag1855.xml"/><Relationship Id="rId10" Type="http://schemas.openxmlformats.org/officeDocument/2006/relationships/tags" Target="../tags/tag1829.xml"/><Relationship Id="rId19" Type="http://schemas.openxmlformats.org/officeDocument/2006/relationships/tags" Target="../tags/tag1838.xml"/><Relationship Id="rId31" Type="http://schemas.openxmlformats.org/officeDocument/2006/relationships/tags" Target="../tags/tag1850.xml"/><Relationship Id="rId4" Type="http://schemas.openxmlformats.org/officeDocument/2006/relationships/tags" Target="../tags/tag1823.xml"/><Relationship Id="rId9" Type="http://schemas.openxmlformats.org/officeDocument/2006/relationships/tags" Target="../tags/tag1828.xml"/><Relationship Id="rId14" Type="http://schemas.openxmlformats.org/officeDocument/2006/relationships/tags" Target="../tags/tag1833.xml"/><Relationship Id="rId22" Type="http://schemas.openxmlformats.org/officeDocument/2006/relationships/tags" Target="../tags/tag1841.xml"/><Relationship Id="rId27" Type="http://schemas.openxmlformats.org/officeDocument/2006/relationships/tags" Target="../tags/tag1846.xml"/><Relationship Id="rId30" Type="http://schemas.openxmlformats.org/officeDocument/2006/relationships/tags" Target="../tags/tag1849.xml"/><Relationship Id="rId35" Type="http://schemas.openxmlformats.org/officeDocument/2006/relationships/tags" Target="../tags/tag1854.xml"/><Relationship Id="rId8" Type="http://schemas.openxmlformats.org/officeDocument/2006/relationships/tags" Target="../tags/tag1827.xml"/><Relationship Id="rId3" Type="http://schemas.openxmlformats.org/officeDocument/2006/relationships/tags" Target="../tags/tag182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13" Type="http://schemas.openxmlformats.org/officeDocument/2006/relationships/tags" Target="../tags/tag203.xml"/><Relationship Id="rId18" Type="http://schemas.openxmlformats.org/officeDocument/2006/relationships/tags" Target="../tags/tag208.xml"/><Relationship Id="rId3" Type="http://schemas.openxmlformats.org/officeDocument/2006/relationships/tags" Target="../tags/tag193.xml"/><Relationship Id="rId21" Type="http://schemas.openxmlformats.org/officeDocument/2006/relationships/tags" Target="../tags/tag211.xml"/><Relationship Id="rId7" Type="http://schemas.openxmlformats.org/officeDocument/2006/relationships/tags" Target="../tags/tag197.xml"/><Relationship Id="rId12" Type="http://schemas.openxmlformats.org/officeDocument/2006/relationships/tags" Target="../tags/tag202.xml"/><Relationship Id="rId17" Type="http://schemas.openxmlformats.org/officeDocument/2006/relationships/tags" Target="../tags/tag207.xml"/><Relationship Id="rId25" Type="http://schemas.openxmlformats.org/officeDocument/2006/relationships/image" Target="../media/image2.jpeg"/><Relationship Id="rId2" Type="http://schemas.openxmlformats.org/officeDocument/2006/relationships/tags" Target="../tags/tag192.xml"/><Relationship Id="rId16" Type="http://schemas.openxmlformats.org/officeDocument/2006/relationships/tags" Target="../tags/tag206.xml"/><Relationship Id="rId20" Type="http://schemas.openxmlformats.org/officeDocument/2006/relationships/tags" Target="../tags/tag210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tags" Target="../tags/tag201.xml"/><Relationship Id="rId24" Type="http://schemas.openxmlformats.org/officeDocument/2006/relationships/notesSlide" Target="../notesSlides/notesSlide4.xml"/><Relationship Id="rId5" Type="http://schemas.openxmlformats.org/officeDocument/2006/relationships/tags" Target="../tags/tag195.xml"/><Relationship Id="rId15" Type="http://schemas.openxmlformats.org/officeDocument/2006/relationships/tags" Target="../tags/tag205.xml"/><Relationship Id="rId23" Type="http://schemas.openxmlformats.org/officeDocument/2006/relationships/slideLayout" Target="../slideLayouts/slideLayout4.xml"/><Relationship Id="rId10" Type="http://schemas.openxmlformats.org/officeDocument/2006/relationships/tags" Target="../tags/tag200.xml"/><Relationship Id="rId19" Type="http://schemas.openxmlformats.org/officeDocument/2006/relationships/tags" Target="../tags/tag209.xml"/><Relationship Id="rId4" Type="http://schemas.openxmlformats.org/officeDocument/2006/relationships/tags" Target="../tags/tag194.xml"/><Relationship Id="rId9" Type="http://schemas.openxmlformats.org/officeDocument/2006/relationships/tags" Target="../tags/tag199.xml"/><Relationship Id="rId14" Type="http://schemas.openxmlformats.org/officeDocument/2006/relationships/tags" Target="../tags/tag204.xml"/><Relationship Id="rId22" Type="http://schemas.openxmlformats.org/officeDocument/2006/relationships/tags" Target="../tags/tag21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tags" Target="../tags/tag1863.xml"/><Relationship Id="rId3" Type="http://schemas.openxmlformats.org/officeDocument/2006/relationships/tags" Target="../tags/tag1858.xml"/><Relationship Id="rId7" Type="http://schemas.openxmlformats.org/officeDocument/2006/relationships/tags" Target="../tags/tag1862.xml"/><Relationship Id="rId2" Type="http://schemas.openxmlformats.org/officeDocument/2006/relationships/tags" Target="../tags/tag1857.xml"/><Relationship Id="rId1" Type="http://schemas.openxmlformats.org/officeDocument/2006/relationships/tags" Target="../tags/tag1856.xml"/><Relationship Id="rId6" Type="http://schemas.openxmlformats.org/officeDocument/2006/relationships/tags" Target="../tags/tag1861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1860.xml"/><Relationship Id="rId10" Type="http://schemas.openxmlformats.org/officeDocument/2006/relationships/tags" Target="../tags/tag1865.xml"/><Relationship Id="rId4" Type="http://schemas.openxmlformats.org/officeDocument/2006/relationships/tags" Target="../tags/tag1859.xml"/><Relationship Id="rId9" Type="http://schemas.openxmlformats.org/officeDocument/2006/relationships/tags" Target="../tags/tag186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1868.xml"/><Relationship Id="rId2" Type="http://schemas.openxmlformats.org/officeDocument/2006/relationships/tags" Target="../tags/tag1867.xml"/><Relationship Id="rId1" Type="http://schemas.openxmlformats.org/officeDocument/2006/relationships/tags" Target="../tags/tag1866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86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7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225.xml"/><Relationship Id="rId18" Type="http://schemas.openxmlformats.org/officeDocument/2006/relationships/tags" Target="../tags/tag230.xml"/><Relationship Id="rId26" Type="http://schemas.openxmlformats.org/officeDocument/2006/relationships/tags" Target="../tags/tag238.xml"/><Relationship Id="rId39" Type="http://schemas.openxmlformats.org/officeDocument/2006/relationships/tags" Target="../tags/tag251.xml"/><Relationship Id="rId21" Type="http://schemas.openxmlformats.org/officeDocument/2006/relationships/tags" Target="../tags/tag233.xml"/><Relationship Id="rId34" Type="http://schemas.openxmlformats.org/officeDocument/2006/relationships/tags" Target="../tags/tag246.xml"/><Relationship Id="rId42" Type="http://schemas.openxmlformats.org/officeDocument/2006/relationships/tags" Target="../tags/tag254.xml"/><Relationship Id="rId47" Type="http://schemas.openxmlformats.org/officeDocument/2006/relationships/tags" Target="../tags/tag259.xml"/><Relationship Id="rId50" Type="http://schemas.openxmlformats.org/officeDocument/2006/relationships/image" Target="../media/image2.jpeg"/><Relationship Id="rId7" Type="http://schemas.openxmlformats.org/officeDocument/2006/relationships/tags" Target="../tags/tag219.xml"/><Relationship Id="rId2" Type="http://schemas.openxmlformats.org/officeDocument/2006/relationships/tags" Target="../tags/tag214.xml"/><Relationship Id="rId16" Type="http://schemas.openxmlformats.org/officeDocument/2006/relationships/tags" Target="../tags/tag228.xml"/><Relationship Id="rId29" Type="http://schemas.openxmlformats.org/officeDocument/2006/relationships/tags" Target="../tags/tag241.xml"/><Relationship Id="rId11" Type="http://schemas.openxmlformats.org/officeDocument/2006/relationships/tags" Target="../tags/tag223.xml"/><Relationship Id="rId24" Type="http://schemas.openxmlformats.org/officeDocument/2006/relationships/tags" Target="../tags/tag236.xml"/><Relationship Id="rId32" Type="http://schemas.openxmlformats.org/officeDocument/2006/relationships/tags" Target="../tags/tag244.xml"/><Relationship Id="rId37" Type="http://schemas.openxmlformats.org/officeDocument/2006/relationships/tags" Target="../tags/tag249.xml"/><Relationship Id="rId40" Type="http://schemas.openxmlformats.org/officeDocument/2006/relationships/tags" Target="../tags/tag252.xml"/><Relationship Id="rId45" Type="http://schemas.openxmlformats.org/officeDocument/2006/relationships/tags" Target="../tags/tag257.xml"/><Relationship Id="rId5" Type="http://schemas.openxmlformats.org/officeDocument/2006/relationships/tags" Target="../tags/tag217.xml"/><Relationship Id="rId15" Type="http://schemas.openxmlformats.org/officeDocument/2006/relationships/tags" Target="../tags/tag227.xml"/><Relationship Id="rId23" Type="http://schemas.openxmlformats.org/officeDocument/2006/relationships/tags" Target="../tags/tag235.xml"/><Relationship Id="rId28" Type="http://schemas.openxmlformats.org/officeDocument/2006/relationships/tags" Target="../tags/tag240.xml"/><Relationship Id="rId36" Type="http://schemas.openxmlformats.org/officeDocument/2006/relationships/tags" Target="../tags/tag248.xml"/><Relationship Id="rId49" Type="http://schemas.openxmlformats.org/officeDocument/2006/relationships/notesSlide" Target="../notesSlides/notesSlide5.xml"/><Relationship Id="rId10" Type="http://schemas.openxmlformats.org/officeDocument/2006/relationships/tags" Target="../tags/tag222.xml"/><Relationship Id="rId19" Type="http://schemas.openxmlformats.org/officeDocument/2006/relationships/tags" Target="../tags/tag231.xml"/><Relationship Id="rId31" Type="http://schemas.openxmlformats.org/officeDocument/2006/relationships/tags" Target="../tags/tag243.xml"/><Relationship Id="rId44" Type="http://schemas.openxmlformats.org/officeDocument/2006/relationships/tags" Target="../tags/tag256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tags" Target="../tags/tag226.xml"/><Relationship Id="rId22" Type="http://schemas.openxmlformats.org/officeDocument/2006/relationships/tags" Target="../tags/tag234.xml"/><Relationship Id="rId27" Type="http://schemas.openxmlformats.org/officeDocument/2006/relationships/tags" Target="../tags/tag239.xml"/><Relationship Id="rId30" Type="http://schemas.openxmlformats.org/officeDocument/2006/relationships/tags" Target="../tags/tag242.xml"/><Relationship Id="rId35" Type="http://schemas.openxmlformats.org/officeDocument/2006/relationships/tags" Target="../tags/tag247.xml"/><Relationship Id="rId43" Type="http://schemas.openxmlformats.org/officeDocument/2006/relationships/tags" Target="../tags/tag255.xml"/><Relationship Id="rId48" Type="http://schemas.openxmlformats.org/officeDocument/2006/relationships/slideLayout" Target="../slideLayouts/slideLayout4.xml"/><Relationship Id="rId8" Type="http://schemas.openxmlformats.org/officeDocument/2006/relationships/tags" Target="../tags/tag220.xml"/><Relationship Id="rId3" Type="http://schemas.openxmlformats.org/officeDocument/2006/relationships/tags" Target="../tags/tag215.xml"/><Relationship Id="rId12" Type="http://schemas.openxmlformats.org/officeDocument/2006/relationships/tags" Target="../tags/tag224.xml"/><Relationship Id="rId17" Type="http://schemas.openxmlformats.org/officeDocument/2006/relationships/tags" Target="../tags/tag229.xml"/><Relationship Id="rId25" Type="http://schemas.openxmlformats.org/officeDocument/2006/relationships/tags" Target="../tags/tag237.xml"/><Relationship Id="rId33" Type="http://schemas.openxmlformats.org/officeDocument/2006/relationships/tags" Target="../tags/tag245.xml"/><Relationship Id="rId38" Type="http://schemas.openxmlformats.org/officeDocument/2006/relationships/tags" Target="../tags/tag250.xml"/><Relationship Id="rId46" Type="http://schemas.openxmlformats.org/officeDocument/2006/relationships/tags" Target="../tags/tag258.xml"/><Relationship Id="rId20" Type="http://schemas.openxmlformats.org/officeDocument/2006/relationships/tags" Target="../tags/tag232.xml"/><Relationship Id="rId41" Type="http://schemas.openxmlformats.org/officeDocument/2006/relationships/tags" Target="../tags/tag253.xml"/><Relationship Id="rId1" Type="http://schemas.openxmlformats.org/officeDocument/2006/relationships/tags" Target="../tags/tag213.xml"/><Relationship Id="rId6" Type="http://schemas.openxmlformats.org/officeDocument/2006/relationships/tags" Target="../tags/tag218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tags" Target="../tags/tag1878.xml"/><Relationship Id="rId13" Type="http://schemas.openxmlformats.org/officeDocument/2006/relationships/tags" Target="../tags/tag1883.xml"/><Relationship Id="rId18" Type="http://schemas.openxmlformats.org/officeDocument/2006/relationships/tags" Target="../tags/tag1888.xml"/><Relationship Id="rId3" Type="http://schemas.openxmlformats.org/officeDocument/2006/relationships/tags" Target="../tags/tag1873.xml"/><Relationship Id="rId7" Type="http://schemas.openxmlformats.org/officeDocument/2006/relationships/tags" Target="../tags/tag1877.xml"/><Relationship Id="rId12" Type="http://schemas.openxmlformats.org/officeDocument/2006/relationships/tags" Target="../tags/tag1882.xml"/><Relationship Id="rId17" Type="http://schemas.openxmlformats.org/officeDocument/2006/relationships/tags" Target="../tags/tag1887.xml"/><Relationship Id="rId2" Type="http://schemas.openxmlformats.org/officeDocument/2006/relationships/tags" Target="../tags/tag1872.xml"/><Relationship Id="rId16" Type="http://schemas.openxmlformats.org/officeDocument/2006/relationships/tags" Target="../tags/tag1886.xml"/><Relationship Id="rId20" Type="http://schemas.openxmlformats.org/officeDocument/2006/relationships/notesSlide" Target="../notesSlides/notesSlide62.xml"/><Relationship Id="rId1" Type="http://schemas.openxmlformats.org/officeDocument/2006/relationships/tags" Target="../tags/tag1871.xml"/><Relationship Id="rId6" Type="http://schemas.openxmlformats.org/officeDocument/2006/relationships/tags" Target="../tags/tag1876.xml"/><Relationship Id="rId11" Type="http://schemas.openxmlformats.org/officeDocument/2006/relationships/tags" Target="../tags/tag1881.xml"/><Relationship Id="rId5" Type="http://schemas.openxmlformats.org/officeDocument/2006/relationships/tags" Target="../tags/tag1875.xml"/><Relationship Id="rId15" Type="http://schemas.openxmlformats.org/officeDocument/2006/relationships/tags" Target="../tags/tag1885.xml"/><Relationship Id="rId10" Type="http://schemas.openxmlformats.org/officeDocument/2006/relationships/tags" Target="../tags/tag188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874.xml"/><Relationship Id="rId9" Type="http://schemas.openxmlformats.org/officeDocument/2006/relationships/tags" Target="../tags/tag1879.xml"/><Relationship Id="rId14" Type="http://schemas.openxmlformats.org/officeDocument/2006/relationships/tags" Target="../tags/tag1884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tags" Target="../tags/tag1896.xml"/><Relationship Id="rId13" Type="http://schemas.openxmlformats.org/officeDocument/2006/relationships/tags" Target="../tags/tag1901.xml"/><Relationship Id="rId18" Type="http://schemas.openxmlformats.org/officeDocument/2006/relationships/tags" Target="../tags/tag1906.xml"/><Relationship Id="rId3" Type="http://schemas.openxmlformats.org/officeDocument/2006/relationships/tags" Target="../tags/tag1891.xml"/><Relationship Id="rId7" Type="http://schemas.openxmlformats.org/officeDocument/2006/relationships/tags" Target="../tags/tag1895.xml"/><Relationship Id="rId12" Type="http://schemas.openxmlformats.org/officeDocument/2006/relationships/tags" Target="../tags/tag1900.xml"/><Relationship Id="rId17" Type="http://schemas.openxmlformats.org/officeDocument/2006/relationships/tags" Target="../tags/tag1905.xml"/><Relationship Id="rId2" Type="http://schemas.openxmlformats.org/officeDocument/2006/relationships/tags" Target="../tags/tag1890.xml"/><Relationship Id="rId16" Type="http://schemas.openxmlformats.org/officeDocument/2006/relationships/tags" Target="../tags/tag1904.xml"/><Relationship Id="rId1" Type="http://schemas.openxmlformats.org/officeDocument/2006/relationships/tags" Target="../tags/tag1889.xml"/><Relationship Id="rId6" Type="http://schemas.openxmlformats.org/officeDocument/2006/relationships/tags" Target="../tags/tag1894.xml"/><Relationship Id="rId11" Type="http://schemas.openxmlformats.org/officeDocument/2006/relationships/tags" Target="../tags/tag1899.xml"/><Relationship Id="rId5" Type="http://schemas.openxmlformats.org/officeDocument/2006/relationships/tags" Target="../tags/tag1893.xml"/><Relationship Id="rId15" Type="http://schemas.openxmlformats.org/officeDocument/2006/relationships/tags" Target="../tags/tag1903.xml"/><Relationship Id="rId10" Type="http://schemas.openxmlformats.org/officeDocument/2006/relationships/tags" Target="../tags/tag1898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892.xml"/><Relationship Id="rId9" Type="http://schemas.openxmlformats.org/officeDocument/2006/relationships/tags" Target="../tags/tag1897.xml"/><Relationship Id="rId14" Type="http://schemas.openxmlformats.org/officeDocument/2006/relationships/tags" Target="../tags/tag190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tags" Target="../tags/tag1914.xml"/><Relationship Id="rId13" Type="http://schemas.openxmlformats.org/officeDocument/2006/relationships/tags" Target="../tags/tag1919.xml"/><Relationship Id="rId18" Type="http://schemas.openxmlformats.org/officeDocument/2006/relationships/tags" Target="../tags/tag1924.xml"/><Relationship Id="rId3" Type="http://schemas.openxmlformats.org/officeDocument/2006/relationships/tags" Target="../tags/tag1909.xml"/><Relationship Id="rId7" Type="http://schemas.openxmlformats.org/officeDocument/2006/relationships/tags" Target="../tags/tag1913.xml"/><Relationship Id="rId12" Type="http://schemas.openxmlformats.org/officeDocument/2006/relationships/tags" Target="../tags/tag1918.xml"/><Relationship Id="rId17" Type="http://schemas.openxmlformats.org/officeDocument/2006/relationships/tags" Target="../tags/tag1923.xml"/><Relationship Id="rId2" Type="http://schemas.openxmlformats.org/officeDocument/2006/relationships/tags" Target="../tags/tag1908.xml"/><Relationship Id="rId16" Type="http://schemas.openxmlformats.org/officeDocument/2006/relationships/tags" Target="../tags/tag1922.xml"/><Relationship Id="rId1" Type="http://schemas.openxmlformats.org/officeDocument/2006/relationships/tags" Target="../tags/tag1907.xml"/><Relationship Id="rId6" Type="http://schemas.openxmlformats.org/officeDocument/2006/relationships/tags" Target="../tags/tag1912.xml"/><Relationship Id="rId11" Type="http://schemas.openxmlformats.org/officeDocument/2006/relationships/tags" Target="../tags/tag1917.xml"/><Relationship Id="rId5" Type="http://schemas.openxmlformats.org/officeDocument/2006/relationships/tags" Target="../tags/tag1911.xml"/><Relationship Id="rId15" Type="http://schemas.openxmlformats.org/officeDocument/2006/relationships/tags" Target="../tags/tag1921.xml"/><Relationship Id="rId10" Type="http://schemas.openxmlformats.org/officeDocument/2006/relationships/tags" Target="../tags/tag1916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910.xml"/><Relationship Id="rId9" Type="http://schemas.openxmlformats.org/officeDocument/2006/relationships/tags" Target="../tags/tag1915.xml"/><Relationship Id="rId14" Type="http://schemas.openxmlformats.org/officeDocument/2006/relationships/tags" Target="../tags/tag1920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tags" Target="../tags/tag1932.xml"/><Relationship Id="rId13" Type="http://schemas.openxmlformats.org/officeDocument/2006/relationships/tags" Target="../tags/tag1937.xml"/><Relationship Id="rId18" Type="http://schemas.openxmlformats.org/officeDocument/2006/relationships/tags" Target="../tags/tag1942.xml"/><Relationship Id="rId3" Type="http://schemas.openxmlformats.org/officeDocument/2006/relationships/tags" Target="../tags/tag1927.xml"/><Relationship Id="rId7" Type="http://schemas.openxmlformats.org/officeDocument/2006/relationships/tags" Target="../tags/tag1931.xml"/><Relationship Id="rId12" Type="http://schemas.openxmlformats.org/officeDocument/2006/relationships/tags" Target="../tags/tag1936.xml"/><Relationship Id="rId17" Type="http://schemas.openxmlformats.org/officeDocument/2006/relationships/tags" Target="../tags/tag1941.xml"/><Relationship Id="rId2" Type="http://schemas.openxmlformats.org/officeDocument/2006/relationships/tags" Target="../tags/tag1926.xml"/><Relationship Id="rId16" Type="http://schemas.openxmlformats.org/officeDocument/2006/relationships/tags" Target="../tags/tag1940.xml"/><Relationship Id="rId1" Type="http://schemas.openxmlformats.org/officeDocument/2006/relationships/tags" Target="../tags/tag1925.xml"/><Relationship Id="rId6" Type="http://schemas.openxmlformats.org/officeDocument/2006/relationships/tags" Target="../tags/tag1930.xml"/><Relationship Id="rId11" Type="http://schemas.openxmlformats.org/officeDocument/2006/relationships/tags" Target="../tags/tag1935.xml"/><Relationship Id="rId5" Type="http://schemas.openxmlformats.org/officeDocument/2006/relationships/tags" Target="../tags/tag1929.xml"/><Relationship Id="rId15" Type="http://schemas.openxmlformats.org/officeDocument/2006/relationships/tags" Target="../tags/tag1939.xml"/><Relationship Id="rId10" Type="http://schemas.openxmlformats.org/officeDocument/2006/relationships/tags" Target="../tags/tag1934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928.xml"/><Relationship Id="rId9" Type="http://schemas.openxmlformats.org/officeDocument/2006/relationships/tags" Target="../tags/tag1933.xml"/><Relationship Id="rId14" Type="http://schemas.openxmlformats.org/officeDocument/2006/relationships/tags" Target="../tags/tag1938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tags" Target="../tags/tag1950.xml"/><Relationship Id="rId13" Type="http://schemas.openxmlformats.org/officeDocument/2006/relationships/tags" Target="../tags/tag1955.xml"/><Relationship Id="rId18" Type="http://schemas.openxmlformats.org/officeDocument/2006/relationships/tags" Target="../tags/tag1960.xml"/><Relationship Id="rId3" Type="http://schemas.openxmlformats.org/officeDocument/2006/relationships/tags" Target="../tags/tag1945.xml"/><Relationship Id="rId7" Type="http://schemas.openxmlformats.org/officeDocument/2006/relationships/tags" Target="../tags/tag1949.xml"/><Relationship Id="rId12" Type="http://schemas.openxmlformats.org/officeDocument/2006/relationships/tags" Target="../tags/tag1954.xml"/><Relationship Id="rId17" Type="http://schemas.openxmlformats.org/officeDocument/2006/relationships/tags" Target="../tags/tag1959.xml"/><Relationship Id="rId2" Type="http://schemas.openxmlformats.org/officeDocument/2006/relationships/tags" Target="../tags/tag1944.xml"/><Relationship Id="rId16" Type="http://schemas.openxmlformats.org/officeDocument/2006/relationships/tags" Target="../tags/tag1958.xml"/><Relationship Id="rId1" Type="http://schemas.openxmlformats.org/officeDocument/2006/relationships/tags" Target="../tags/tag1943.xml"/><Relationship Id="rId6" Type="http://schemas.openxmlformats.org/officeDocument/2006/relationships/tags" Target="../tags/tag1948.xml"/><Relationship Id="rId11" Type="http://schemas.openxmlformats.org/officeDocument/2006/relationships/tags" Target="../tags/tag1953.xml"/><Relationship Id="rId5" Type="http://schemas.openxmlformats.org/officeDocument/2006/relationships/tags" Target="../tags/tag1947.xml"/><Relationship Id="rId15" Type="http://schemas.openxmlformats.org/officeDocument/2006/relationships/tags" Target="../tags/tag1957.xml"/><Relationship Id="rId10" Type="http://schemas.openxmlformats.org/officeDocument/2006/relationships/tags" Target="../tags/tag1952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946.xml"/><Relationship Id="rId9" Type="http://schemas.openxmlformats.org/officeDocument/2006/relationships/tags" Target="../tags/tag1951.xml"/><Relationship Id="rId14" Type="http://schemas.openxmlformats.org/officeDocument/2006/relationships/tags" Target="../tags/tag1956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tags" Target="../tags/tag1968.xml"/><Relationship Id="rId13" Type="http://schemas.openxmlformats.org/officeDocument/2006/relationships/tags" Target="../tags/tag1973.xml"/><Relationship Id="rId18" Type="http://schemas.openxmlformats.org/officeDocument/2006/relationships/tags" Target="../tags/tag1978.xml"/><Relationship Id="rId26" Type="http://schemas.openxmlformats.org/officeDocument/2006/relationships/tags" Target="../tags/tag1986.xml"/><Relationship Id="rId3" Type="http://schemas.openxmlformats.org/officeDocument/2006/relationships/tags" Target="../tags/tag1963.xml"/><Relationship Id="rId21" Type="http://schemas.openxmlformats.org/officeDocument/2006/relationships/tags" Target="../tags/tag1981.xml"/><Relationship Id="rId7" Type="http://schemas.openxmlformats.org/officeDocument/2006/relationships/tags" Target="../tags/tag1967.xml"/><Relationship Id="rId12" Type="http://schemas.openxmlformats.org/officeDocument/2006/relationships/tags" Target="../tags/tag1972.xml"/><Relationship Id="rId17" Type="http://schemas.openxmlformats.org/officeDocument/2006/relationships/tags" Target="../tags/tag1977.xml"/><Relationship Id="rId25" Type="http://schemas.openxmlformats.org/officeDocument/2006/relationships/tags" Target="../tags/tag1985.xml"/><Relationship Id="rId2" Type="http://schemas.openxmlformats.org/officeDocument/2006/relationships/tags" Target="../tags/tag1962.xml"/><Relationship Id="rId16" Type="http://schemas.openxmlformats.org/officeDocument/2006/relationships/tags" Target="../tags/tag1976.xml"/><Relationship Id="rId20" Type="http://schemas.openxmlformats.org/officeDocument/2006/relationships/tags" Target="../tags/tag1980.xml"/><Relationship Id="rId29" Type="http://schemas.openxmlformats.org/officeDocument/2006/relationships/image" Target="../media/image170.png"/><Relationship Id="rId1" Type="http://schemas.openxmlformats.org/officeDocument/2006/relationships/tags" Target="../tags/tag1961.xml"/><Relationship Id="rId6" Type="http://schemas.openxmlformats.org/officeDocument/2006/relationships/tags" Target="../tags/tag1966.xml"/><Relationship Id="rId11" Type="http://schemas.openxmlformats.org/officeDocument/2006/relationships/tags" Target="../tags/tag1971.xml"/><Relationship Id="rId24" Type="http://schemas.openxmlformats.org/officeDocument/2006/relationships/tags" Target="../tags/tag1984.xml"/><Relationship Id="rId5" Type="http://schemas.openxmlformats.org/officeDocument/2006/relationships/tags" Target="../tags/tag1965.xml"/><Relationship Id="rId15" Type="http://schemas.openxmlformats.org/officeDocument/2006/relationships/tags" Target="../tags/tag1975.xml"/><Relationship Id="rId23" Type="http://schemas.openxmlformats.org/officeDocument/2006/relationships/tags" Target="../tags/tag1983.xml"/><Relationship Id="rId28" Type="http://schemas.openxmlformats.org/officeDocument/2006/relationships/notesSlide" Target="../notesSlides/notesSlide63.xml"/><Relationship Id="rId10" Type="http://schemas.openxmlformats.org/officeDocument/2006/relationships/tags" Target="../tags/tag1970.xml"/><Relationship Id="rId19" Type="http://schemas.openxmlformats.org/officeDocument/2006/relationships/tags" Target="../tags/tag1979.xml"/><Relationship Id="rId4" Type="http://schemas.openxmlformats.org/officeDocument/2006/relationships/tags" Target="../tags/tag1964.xml"/><Relationship Id="rId9" Type="http://schemas.openxmlformats.org/officeDocument/2006/relationships/tags" Target="../tags/tag1969.xml"/><Relationship Id="rId14" Type="http://schemas.openxmlformats.org/officeDocument/2006/relationships/tags" Target="../tags/tag1974.xml"/><Relationship Id="rId22" Type="http://schemas.openxmlformats.org/officeDocument/2006/relationships/tags" Target="../tags/tag1982.xml"/><Relationship Id="rId27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tags" Target="../tags/tag1994.xml"/><Relationship Id="rId13" Type="http://schemas.openxmlformats.org/officeDocument/2006/relationships/tags" Target="../tags/tag1999.xml"/><Relationship Id="rId18" Type="http://schemas.openxmlformats.org/officeDocument/2006/relationships/tags" Target="../tags/tag2004.xml"/><Relationship Id="rId26" Type="http://schemas.openxmlformats.org/officeDocument/2006/relationships/tags" Target="../tags/tag2012.xml"/><Relationship Id="rId3" Type="http://schemas.openxmlformats.org/officeDocument/2006/relationships/tags" Target="../tags/tag1989.xml"/><Relationship Id="rId21" Type="http://schemas.openxmlformats.org/officeDocument/2006/relationships/tags" Target="../tags/tag2007.xml"/><Relationship Id="rId7" Type="http://schemas.openxmlformats.org/officeDocument/2006/relationships/tags" Target="../tags/tag1993.xml"/><Relationship Id="rId12" Type="http://schemas.openxmlformats.org/officeDocument/2006/relationships/tags" Target="../tags/tag1998.xml"/><Relationship Id="rId17" Type="http://schemas.openxmlformats.org/officeDocument/2006/relationships/tags" Target="../tags/tag2003.xml"/><Relationship Id="rId25" Type="http://schemas.openxmlformats.org/officeDocument/2006/relationships/tags" Target="../tags/tag2011.xml"/><Relationship Id="rId2" Type="http://schemas.openxmlformats.org/officeDocument/2006/relationships/tags" Target="../tags/tag1988.xml"/><Relationship Id="rId16" Type="http://schemas.openxmlformats.org/officeDocument/2006/relationships/tags" Target="../tags/tag2002.xml"/><Relationship Id="rId20" Type="http://schemas.openxmlformats.org/officeDocument/2006/relationships/tags" Target="../tags/tag2006.xml"/><Relationship Id="rId29" Type="http://schemas.openxmlformats.org/officeDocument/2006/relationships/notesSlide" Target="../notesSlides/notesSlide64.xml"/><Relationship Id="rId1" Type="http://schemas.openxmlformats.org/officeDocument/2006/relationships/tags" Target="../tags/tag1987.xml"/><Relationship Id="rId6" Type="http://schemas.openxmlformats.org/officeDocument/2006/relationships/tags" Target="../tags/tag1992.xml"/><Relationship Id="rId11" Type="http://schemas.openxmlformats.org/officeDocument/2006/relationships/tags" Target="../tags/tag1997.xml"/><Relationship Id="rId24" Type="http://schemas.openxmlformats.org/officeDocument/2006/relationships/tags" Target="../tags/tag2010.xml"/><Relationship Id="rId5" Type="http://schemas.openxmlformats.org/officeDocument/2006/relationships/tags" Target="../tags/tag1991.xml"/><Relationship Id="rId15" Type="http://schemas.openxmlformats.org/officeDocument/2006/relationships/tags" Target="../tags/tag2001.xml"/><Relationship Id="rId23" Type="http://schemas.openxmlformats.org/officeDocument/2006/relationships/tags" Target="../tags/tag2009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996.xml"/><Relationship Id="rId19" Type="http://schemas.openxmlformats.org/officeDocument/2006/relationships/tags" Target="../tags/tag2005.xml"/><Relationship Id="rId4" Type="http://schemas.openxmlformats.org/officeDocument/2006/relationships/tags" Target="../tags/tag1990.xml"/><Relationship Id="rId9" Type="http://schemas.openxmlformats.org/officeDocument/2006/relationships/tags" Target="../tags/tag1995.xml"/><Relationship Id="rId14" Type="http://schemas.openxmlformats.org/officeDocument/2006/relationships/tags" Target="../tags/tag2000.xml"/><Relationship Id="rId22" Type="http://schemas.openxmlformats.org/officeDocument/2006/relationships/tags" Target="../tags/tag2008.xml"/><Relationship Id="rId27" Type="http://schemas.openxmlformats.org/officeDocument/2006/relationships/tags" Target="../tags/tag2013.xml"/><Relationship Id="rId30" Type="http://schemas.openxmlformats.org/officeDocument/2006/relationships/image" Target="../media/image25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15.xml"/><Relationship Id="rId1" Type="http://schemas.openxmlformats.org/officeDocument/2006/relationships/tags" Target="../tags/tag2014.xml"/><Relationship Id="rId4" Type="http://schemas.openxmlformats.org/officeDocument/2006/relationships/notesSlide" Target="../notesSlides/notesSlide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Sequential Logic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391400" cy="685800"/>
          </a:xfrm>
        </p:spPr>
        <p:txBody>
          <a:bodyPr/>
          <a:lstStyle/>
          <a:p>
            <a:r>
              <a:rPr lang="en-US" b="1" dirty="0" smtClean="0"/>
              <a:t>Instructor Dr.  Jianhui Yue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6096000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See P&amp;H Appendix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B.7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B.8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B.10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B.11 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0331" y="5171043"/>
            <a:ext cx="429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Adopted notes from Hakim </a:t>
            </a:r>
            <a:r>
              <a:rPr lang="en-US" b="1" dirty="0"/>
              <a:t>Weatherspoon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107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Example: A </a:t>
            </a:r>
            <a:r>
              <a:rPr lang="en-US" dirty="0"/>
              <a:t>Calculator</a:t>
            </a:r>
          </a:p>
        </p:txBody>
      </p:sp>
      <p:sp>
        <p:nvSpPr>
          <p:cNvPr id="1967111" name="Line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963737" y="2286000"/>
            <a:ext cx="21336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67112" name="Line 8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887537" y="3505200"/>
            <a:ext cx="762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649537" y="3581400"/>
            <a:ext cx="762000" cy="304800"/>
            <a:chOff x="3654" y="1680"/>
            <a:chExt cx="934" cy="336"/>
          </a:xfrm>
        </p:grpSpPr>
        <p:sp>
          <p:nvSpPr>
            <p:cNvPr id="1967114" name="AutoShape 10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 rot="5400000">
              <a:off x="3960" y="1656"/>
              <a:ext cx="336" cy="384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67115" name="Oval 11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4326" y="1799"/>
              <a:ext cx="96" cy="96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67116" name="Line 12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 flipH="1">
              <a:off x="3654" y="1847"/>
              <a:ext cx="288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67117" name="Line 13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 flipH="1" flipV="1">
              <a:off x="4422" y="1847"/>
              <a:ext cx="166" cy="3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967118" name="Rectangle 1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411537" y="3124200"/>
            <a:ext cx="381000" cy="762000"/>
          </a:xfrm>
          <a:custGeom>
            <a:avLst/>
            <a:gdLst>
              <a:gd name="connsiteX0" fmla="*/ 0 w 381000"/>
              <a:gd name="connsiteY0" fmla="*/ 0 h 762000"/>
              <a:gd name="connsiteX1" fmla="*/ 381000 w 381000"/>
              <a:gd name="connsiteY1" fmla="*/ 0 h 762000"/>
              <a:gd name="connsiteX2" fmla="*/ 381000 w 381000"/>
              <a:gd name="connsiteY2" fmla="*/ 762000 h 762000"/>
              <a:gd name="connsiteX3" fmla="*/ 0 w 381000"/>
              <a:gd name="connsiteY3" fmla="*/ 762000 h 762000"/>
              <a:gd name="connsiteX4" fmla="*/ 0 w 381000"/>
              <a:gd name="connsiteY4" fmla="*/ 0 h 762000"/>
              <a:gd name="connsiteX0" fmla="*/ 0 w 381000"/>
              <a:gd name="connsiteY0" fmla="*/ 0 h 762000"/>
              <a:gd name="connsiteX1" fmla="*/ 381000 w 381000"/>
              <a:gd name="connsiteY1" fmla="*/ 76200 h 762000"/>
              <a:gd name="connsiteX2" fmla="*/ 381000 w 381000"/>
              <a:gd name="connsiteY2" fmla="*/ 762000 h 762000"/>
              <a:gd name="connsiteX3" fmla="*/ 0 w 381000"/>
              <a:gd name="connsiteY3" fmla="*/ 762000 h 762000"/>
              <a:gd name="connsiteX4" fmla="*/ 0 w 381000"/>
              <a:gd name="connsiteY4" fmla="*/ 0 h 762000"/>
              <a:gd name="connsiteX0" fmla="*/ 0 w 381000"/>
              <a:gd name="connsiteY0" fmla="*/ 0 h 762000"/>
              <a:gd name="connsiteX1" fmla="*/ 381000 w 381000"/>
              <a:gd name="connsiteY1" fmla="*/ 76200 h 762000"/>
              <a:gd name="connsiteX2" fmla="*/ 381000 w 381000"/>
              <a:gd name="connsiteY2" fmla="*/ 685800 h 762000"/>
              <a:gd name="connsiteX3" fmla="*/ 0 w 381000"/>
              <a:gd name="connsiteY3" fmla="*/ 762000 h 762000"/>
              <a:gd name="connsiteX4" fmla="*/ 0 w 381000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762000">
                <a:moveTo>
                  <a:pt x="0" y="0"/>
                </a:moveTo>
                <a:lnTo>
                  <a:pt x="381000" y="76200"/>
                </a:lnTo>
                <a:lnTo>
                  <a:pt x="381000" y="6858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noFill/>
          <a:ln w="25400" algn="ctr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19" name="Line 1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649537" y="3200400"/>
            <a:ext cx="762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0" name="Line 1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649537" y="3200400"/>
            <a:ext cx="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1" name="Line 1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792537" y="3505200"/>
            <a:ext cx="3048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2" name="Line 1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097337" y="2971800"/>
            <a:ext cx="2286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3" name="Line 1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097337" y="2971800"/>
            <a:ext cx="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4" name="Line 2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097337" y="2819400"/>
            <a:ext cx="2286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5" name="Line 21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097337" y="2286000"/>
            <a:ext cx="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6" name="Rectangle 2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325937" y="2438400"/>
            <a:ext cx="457200" cy="914400"/>
          </a:xfrm>
          <a:prstGeom prst="rect">
            <a:avLst/>
          </a:prstGeom>
          <a:noFill/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9" name="Line 2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640137" y="3810000"/>
            <a:ext cx="0" cy="10668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67130" name="Line 2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487465" y="3366075"/>
            <a:ext cx="9128" cy="15107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67131" name="Line 2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1887537" y="4876800"/>
            <a:ext cx="2609056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67136" name="Text Box 3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 rot="16200000">
            <a:off x="3939381" y="2703225"/>
            <a:ext cx="1114425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>
                <a:solidFill>
                  <a:srgbClr val="FFFFFF"/>
                </a:solidFill>
                <a:latin typeface="Calibri"/>
              </a:rPr>
              <a:t>adder</a:t>
            </a:r>
          </a:p>
        </p:txBody>
      </p:sp>
      <p:sp>
        <p:nvSpPr>
          <p:cNvPr id="1967138" name="Text Box 3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 rot="16200000">
            <a:off x="3055937" y="3283456"/>
            <a:ext cx="960438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>
                <a:solidFill>
                  <a:srgbClr val="FFFFFF"/>
                </a:solidFill>
                <a:latin typeface="Calibri"/>
              </a:rPr>
              <a:t>mux</a:t>
            </a:r>
          </a:p>
        </p:txBody>
      </p:sp>
      <p:sp>
        <p:nvSpPr>
          <p:cNvPr id="1967141" name="Rectangle 37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773737" y="2362200"/>
            <a:ext cx="381000" cy="1143000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7142" name="Text Box 38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 rot="16200000">
            <a:off x="5345112" y="2699256"/>
            <a:ext cx="1220788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 smtClean="0">
                <a:solidFill>
                  <a:srgbClr val="FFFFFF"/>
                </a:solidFill>
                <a:latin typeface="Calibri"/>
              </a:rPr>
              <a:t>decoder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67143" name="Line 39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2133600" y="2146875"/>
            <a:ext cx="76200" cy="228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7144" name="Text Box 40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038164" y="1714856"/>
            <a:ext cx="340158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8</a:t>
            </a:r>
          </a:p>
        </p:txBody>
      </p:sp>
      <p:sp>
        <p:nvSpPr>
          <p:cNvPr id="1967145" name="Line 41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H="1">
            <a:off x="2978150" y="3132138"/>
            <a:ext cx="76200" cy="228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7146" name="Text Box 42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878137" y="2806125"/>
            <a:ext cx="301686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8</a:t>
            </a:r>
          </a:p>
        </p:txBody>
      </p:sp>
      <p:sp>
        <p:nvSpPr>
          <p:cNvPr id="1967147" name="Line 43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>
            <a:off x="3892550" y="3360738"/>
            <a:ext cx="76200" cy="228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7148" name="Text Box 44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742500" y="2971800"/>
            <a:ext cx="301686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>
                <a:solidFill>
                  <a:srgbClr val="FFFFFF"/>
                </a:solidFill>
                <a:latin typeface="Calibri"/>
              </a:rPr>
              <a:t>8</a:t>
            </a:r>
          </a:p>
        </p:txBody>
      </p:sp>
      <p:sp>
        <p:nvSpPr>
          <p:cNvPr id="1967149" name="Line 45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>
            <a:off x="2673350" y="3665538"/>
            <a:ext cx="76200" cy="228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7150" name="Text Box 46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523300" y="3810000"/>
            <a:ext cx="301686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>
                <a:solidFill>
                  <a:srgbClr val="FFFFFF"/>
                </a:solidFill>
                <a:latin typeface="Calibri"/>
              </a:rPr>
              <a:t>8</a:t>
            </a:r>
          </a:p>
        </p:txBody>
      </p:sp>
      <p:sp>
        <p:nvSpPr>
          <p:cNvPr id="1967151" name="Line 47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>
            <a:off x="5164137" y="2751138"/>
            <a:ext cx="76200" cy="228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7152" name="Text Box 48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091051" y="2425125"/>
            <a:ext cx="301686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8</a:t>
            </a:r>
          </a:p>
        </p:txBody>
      </p:sp>
      <p:sp>
        <p:nvSpPr>
          <p:cNvPr id="1967153" name="Line 49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4859337" y="2895600"/>
            <a:ext cx="9144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1967154" name="Picture 50" descr="8-segment"/>
          <p:cNvPicPr>
            <a:picLocks noChangeAspect="1" noChangeArrowheads="1"/>
          </p:cNvPicPr>
          <p:nvPr>
            <p:custDataLst>
              <p:tags r:id="rId32"/>
            </p:custDataLst>
          </p:nvPr>
        </p:nvPicPr>
        <p:blipFill>
          <a:blip r:embed="rId50" cstate="print"/>
          <a:srcRect/>
          <a:stretch>
            <a:fillRect/>
          </a:stretch>
        </p:blipFill>
        <p:spPr bwMode="auto">
          <a:xfrm>
            <a:off x="5697537" y="1066800"/>
            <a:ext cx="703263" cy="914400"/>
          </a:xfrm>
          <a:prstGeom prst="rect">
            <a:avLst/>
          </a:prstGeom>
          <a:noFill/>
        </p:spPr>
      </p:pic>
      <p:pic>
        <p:nvPicPr>
          <p:cNvPr id="1967155" name="Picture 51" descr="8-segment"/>
          <p:cNvPicPr>
            <a:picLocks noChangeAspect="1" noChangeArrowheads="1"/>
          </p:cNvPicPr>
          <p:nvPr>
            <p:custDataLst>
              <p:tags r:id="rId33"/>
            </p:custDataLst>
          </p:nvPr>
        </p:nvPicPr>
        <p:blipFill>
          <a:blip r:embed="rId50" cstate="print"/>
          <a:srcRect/>
          <a:stretch>
            <a:fillRect/>
          </a:stretch>
        </p:blipFill>
        <p:spPr bwMode="auto">
          <a:xfrm>
            <a:off x="6383337" y="1066800"/>
            <a:ext cx="703263" cy="914400"/>
          </a:xfrm>
          <a:prstGeom prst="rect">
            <a:avLst/>
          </a:prstGeom>
          <a:noFill/>
        </p:spPr>
      </p:pic>
      <p:pic>
        <p:nvPicPr>
          <p:cNvPr id="1967156" name="Picture 52" descr="8-segment"/>
          <p:cNvPicPr>
            <a:picLocks noChangeAspect="1" noChangeArrowheads="1"/>
          </p:cNvPicPr>
          <p:nvPr>
            <p:custDataLst>
              <p:tags r:id="rId34"/>
            </p:custDataLst>
          </p:nvPr>
        </p:nvPicPr>
        <p:blipFill>
          <a:blip r:embed="rId50" cstate="print"/>
          <a:srcRect/>
          <a:stretch>
            <a:fillRect/>
          </a:stretch>
        </p:blipFill>
        <p:spPr bwMode="auto">
          <a:xfrm>
            <a:off x="5011737" y="1066800"/>
            <a:ext cx="703263" cy="914400"/>
          </a:xfrm>
          <a:prstGeom prst="rect">
            <a:avLst/>
          </a:prstGeom>
          <a:noFill/>
        </p:spPr>
      </p:pic>
      <p:sp>
        <p:nvSpPr>
          <p:cNvPr id="1967158" name="Line 54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6002337" y="198120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67160" name="Text Box 56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524000" y="4526340"/>
            <a:ext cx="373820" cy="5847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S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Line 54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4554537" y="1981200"/>
            <a:ext cx="0" cy="4572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94" name="Picture 51" descr="8-segment"/>
          <p:cNvPicPr>
            <a:picLocks noChangeAspect="1" noChangeArrowheads="1"/>
          </p:cNvPicPr>
          <p:nvPr>
            <p:custDataLst>
              <p:tags r:id="rId38"/>
            </p:custDataLst>
          </p:nvPr>
        </p:nvPicPr>
        <p:blipFill>
          <a:blip r:embed="rId50" cstate="print"/>
          <a:srcRect/>
          <a:stretch>
            <a:fillRect/>
          </a:stretch>
        </p:blipFill>
        <p:spPr bwMode="auto">
          <a:xfrm>
            <a:off x="4173537" y="1066800"/>
            <a:ext cx="703263" cy="914400"/>
          </a:xfrm>
          <a:prstGeom prst="rect">
            <a:avLst/>
          </a:prstGeom>
          <a:noFill/>
        </p:spPr>
      </p:pic>
      <p:sp>
        <p:nvSpPr>
          <p:cNvPr id="57" name="TextBox 56"/>
          <p:cNvSpPr txBox="1"/>
          <p:nvPr>
            <p:custDataLst>
              <p:tags r:id="rId39"/>
            </p:custDataLst>
          </p:nvPr>
        </p:nvSpPr>
        <p:spPr>
          <a:xfrm>
            <a:off x="1506537" y="19812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</a:p>
        </p:txBody>
      </p:sp>
      <p:sp>
        <p:nvSpPr>
          <p:cNvPr id="58" name="TextBox 57"/>
          <p:cNvSpPr txBox="1"/>
          <p:nvPr>
            <p:custDataLst>
              <p:tags r:id="rId40"/>
            </p:custDataLst>
          </p:nvPr>
        </p:nvSpPr>
        <p:spPr>
          <a:xfrm>
            <a:off x="1506537" y="322522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</a:p>
        </p:txBody>
      </p:sp>
      <p:sp>
        <p:nvSpPr>
          <p:cNvPr id="60" name="Line 39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 flipH="1">
            <a:off x="2152836" y="3352800"/>
            <a:ext cx="76200" cy="228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" name="Text Box 40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057400" y="2920781"/>
            <a:ext cx="340158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8</a:t>
            </a:r>
          </a:p>
        </p:txBody>
      </p:sp>
      <p:sp>
        <p:nvSpPr>
          <p:cNvPr id="59" name="Text Box 56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49626" y="5111115"/>
            <a:ext cx="1228221" cy="107721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0=add</a:t>
            </a:r>
          </a:p>
          <a:p>
            <a:pPr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1=sub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750" y="1943973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128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8200" y="3149025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128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490607" y="1219200"/>
            <a:ext cx="138793" cy="56877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781799" y="1216477"/>
            <a:ext cx="138793" cy="56877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629400" y="1200150"/>
            <a:ext cx="302079" cy="136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490607" y="1805206"/>
            <a:ext cx="302079" cy="136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7748" y="2307402"/>
            <a:ext cx="2369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0b1000 0000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6967" y="3530025"/>
            <a:ext cx="2369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0b1000 0000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43000" y="5638800"/>
            <a:ext cx="1606550" cy="609600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8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0" grpId="0"/>
      <p:bldP spid="63" grpId="0"/>
      <p:bldP spid="64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107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Example: A </a:t>
            </a:r>
            <a:r>
              <a:rPr lang="en-US" dirty="0"/>
              <a:t>Calculator</a:t>
            </a:r>
          </a:p>
        </p:txBody>
      </p:sp>
      <p:sp>
        <p:nvSpPr>
          <p:cNvPr id="1967111" name="Line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963737" y="2286000"/>
            <a:ext cx="21336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67112" name="Line 8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887537" y="3505200"/>
            <a:ext cx="762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649537" y="3581400"/>
            <a:ext cx="762000" cy="304800"/>
            <a:chOff x="3654" y="1680"/>
            <a:chExt cx="934" cy="336"/>
          </a:xfrm>
        </p:grpSpPr>
        <p:sp>
          <p:nvSpPr>
            <p:cNvPr id="1967114" name="AutoShape 10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 rot="5400000">
              <a:off x="3960" y="1656"/>
              <a:ext cx="336" cy="384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67115" name="Oval 11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4326" y="1799"/>
              <a:ext cx="96" cy="96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67116" name="Line 12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 flipH="1">
              <a:off x="3654" y="1847"/>
              <a:ext cx="288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67117" name="Line 13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 flipH="1" flipV="1">
              <a:off x="4422" y="1847"/>
              <a:ext cx="166" cy="3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967118" name="Rectangle 1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411537" y="3124200"/>
            <a:ext cx="381000" cy="762000"/>
          </a:xfrm>
          <a:custGeom>
            <a:avLst/>
            <a:gdLst>
              <a:gd name="connsiteX0" fmla="*/ 0 w 381000"/>
              <a:gd name="connsiteY0" fmla="*/ 0 h 762000"/>
              <a:gd name="connsiteX1" fmla="*/ 381000 w 381000"/>
              <a:gd name="connsiteY1" fmla="*/ 0 h 762000"/>
              <a:gd name="connsiteX2" fmla="*/ 381000 w 381000"/>
              <a:gd name="connsiteY2" fmla="*/ 762000 h 762000"/>
              <a:gd name="connsiteX3" fmla="*/ 0 w 381000"/>
              <a:gd name="connsiteY3" fmla="*/ 762000 h 762000"/>
              <a:gd name="connsiteX4" fmla="*/ 0 w 381000"/>
              <a:gd name="connsiteY4" fmla="*/ 0 h 762000"/>
              <a:gd name="connsiteX0" fmla="*/ 0 w 381000"/>
              <a:gd name="connsiteY0" fmla="*/ 0 h 762000"/>
              <a:gd name="connsiteX1" fmla="*/ 381000 w 381000"/>
              <a:gd name="connsiteY1" fmla="*/ 76200 h 762000"/>
              <a:gd name="connsiteX2" fmla="*/ 381000 w 381000"/>
              <a:gd name="connsiteY2" fmla="*/ 762000 h 762000"/>
              <a:gd name="connsiteX3" fmla="*/ 0 w 381000"/>
              <a:gd name="connsiteY3" fmla="*/ 762000 h 762000"/>
              <a:gd name="connsiteX4" fmla="*/ 0 w 381000"/>
              <a:gd name="connsiteY4" fmla="*/ 0 h 762000"/>
              <a:gd name="connsiteX0" fmla="*/ 0 w 381000"/>
              <a:gd name="connsiteY0" fmla="*/ 0 h 762000"/>
              <a:gd name="connsiteX1" fmla="*/ 381000 w 381000"/>
              <a:gd name="connsiteY1" fmla="*/ 76200 h 762000"/>
              <a:gd name="connsiteX2" fmla="*/ 381000 w 381000"/>
              <a:gd name="connsiteY2" fmla="*/ 685800 h 762000"/>
              <a:gd name="connsiteX3" fmla="*/ 0 w 381000"/>
              <a:gd name="connsiteY3" fmla="*/ 762000 h 762000"/>
              <a:gd name="connsiteX4" fmla="*/ 0 w 381000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762000">
                <a:moveTo>
                  <a:pt x="0" y="0"/>
                </a:moveTo>
                <a:lnTo>
                  <a:pt x="381000" y="76200"/>
                </a:lnTo>
                <a:lnTo>
                  <a:pt x="381000" y="6858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noFill/>
          <a:ln w="25400" algn="ctr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19" name="Line 1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649537" y="3200400"/>
            <a:ext cx="762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0" name="Line 1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649537" y="3200400"/>
            <a:ext cx="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1" name="Line 1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792537" y="3505200"/>
            <a:ext cx="3048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2" name="Line 1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097337" y="2971800"/>
            <a:ext cx="2286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3" name="Line 1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097337" y="2971800"/>
            <a:ext cx="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4" name="Line 2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097337" y="2819400"/>
            <a:ext cx="2286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5" name="Line 21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097337" y="2286000"/>
            <a:ext cx="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6" name="Rectangle 2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325937" y="2438400"/>
            <a:ext cx="457200" cy="914400"/>
          </a:xfrm>
          <a:prstGeom prst="rect">
            <a:avLst/>
          </a:prstGeom>
          <a:noFill/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9" name="Line 2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640137" y="3810000"/>
            <a:ext cx="0" cy="10668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67130" name="Line 2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487465" y="3366075"/>
            <a:ext cx="9128" cy="15107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67131" name="Line 2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1887537" y="4876800"/>
            <a:ext cx="2609056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67136" name="Text Box 3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 rot="16200000">
            <a:off x="3939381" y="2703225"/>
            <a:ext cx="1114425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>
                <a:solidFill>
                  <a:srgbClr val="FFFFFF"/>
                </a:solidFill>
                <a:latin typeface="Calibri"/>
              </a:rPr>
              <a:t>adder</a:t>
            </a:r>
          </a:p>
        </p:txBody>
      </p:sp>
      <p:sp>
        <p:nvSpPr>
          <p:cNvPr id="1967138" name="Text Box 3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 rot="16200000">
            <a:off x="3055937" y="3283456"/>
            <a:ext cx="960438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>
                <a:solidFill>
                  <a:srgbClr val="FFFFFF"/>
                </a:solidFill>
                <a:latin typeface="Calibri"/>
              </a:rPr>
              <a:t>mux</a:t>
            </a:r>
          </a:p>
        </p:txBody>
      </p:sp>
      <p:sp>
        <p:nvSpPr>
          <p:cNvPr id="1967141" name="Rectangle 37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773737" y="2362200"/>
            <a:ext cx="381000" cy="1143000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7142" name="Text Box 38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 rot="16200000">
            <a:off x="5345112" y="2699256"/>
            <a:ext cx="1220788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 smtClean="0">
                <a:solidFill>
                  <a:srgbClr val="FFFFFF"/>
                </a:solidFill>
                <a:latin typeface="Calibri"/>
              </a:rPr>
              <a:t>decoder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67143" name="Line 39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2133600" y="2146875"/>
            <a:ext cx="76200" cy="228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7144" name="Text Box 40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038164" y="1714856"/>
            <a:ext cx="340158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8</a:t>
            </a:r>
          </a:p>
        </p:txBody>
      </p:sp>
      <p:sp>
        <p:nvSpPr>
          <p:cNvPr id="1967145" name="Line 41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H="1">
            <a:off x="2978150" y="3132138"/>
            <a:ext cx="76200" cy="228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7146" name="Text Box 42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878137" y="2806125"/>
            <a:ext cx="301686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8</a:t>
            </a:r>
          </a:p>
        </p:txBody>
      </p:sp>
      <p:sp>
        <p:nvSpPr>
          <p:cNvPr id="1967147" name="Line 43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>
            <a:off x="3892550" y="3360738"/>
            <a:ext cx="76200" cy="228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7148" name="Text Box 44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742500" y="2971800"/>
            <a:ext cx="301686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>
                <a:solidFill>
                  <a:srgbClr val="FFFFFF"/>
                </a:solidFill>
                <a:latin typeface="Calibri"/>
              </a:rPr>
              <a:t>8</a:t>
            </a:r>
          </a:p>
        </p:txBody>
      </p:sp>
      <p:sp>
        <p:nvSpPr>
          <p:cNvPr id="1967149" name="Line 45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>
            <a:off x="2673350" y="3665538"/>
            <a:ext cx="76200" cy="228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7150" name="Text Box 46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523300" y="3810000"/>
            <a:ext cx="301686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>
                <a:solidFill>
                  <a:srgbClr val="FFFFFF"/>
                </a:solidFill>
                <a:latin typeface="Calibri"/>
              </a:rPr>
              <a:t>8</a:t>
            </a:r>
          </a:p>
        </p:txBody>
      </p:sp>
      <p:sp>
        <p:nvSpPr>
          <p:cNvPr id="1967151" name="Line 47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>
            <a:off x="5164137" y="2751138"/>
            <a:ext cx="76200" cy="228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7152" name="Text Box 48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091051" y="2425125"/>
            <a:ext cx="301686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8</a:t>
            </a:r>
          </a:p>
        </p:txBody>
      </p:sp>
      <p:sp>
        <p:nvSpPr>
          <p:cNvPr id="1967153" name="Line 49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4859337" y="2895600"/>
            <a:ext cx="9144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1967154" name="Picture 50" descr="8-segment"/>
          <p:cNvPicPr>
            <a:picLocks noChangeAspect="1" noChangeArrowheads="1"/>
          </p:cNvPicPr>
          <p:nvPr>
            <p:custDataLst>
              <p:tags r:id="rId32"/>
            </p:custDataLst>
          </p:nvPr>
        </p:nvPicPr>
        <p:blipFill>
          <a:blip r:embed="rId50" cstate="print"/>
          <a:srcRect/>
          <a:stretch>
            <a:fillRect/>
          </a:stretch>
        </p:blipFill>
        <p:spPr bwMode="auto">
          <a:xfrm>
            <a:off x="5697537" y="1066800"/>
            <a:ext cx="703263" cy="914400"/>
          </a:xfrm>
          <a:prstGeom prst="rect">
            <a:avLst/>
          </a:prstGeom>
          <a:noFill/>
        </p:spPr>
      </p:pic>
      <p:pic>
        <p:nvPicPr>
          <p:cNvPr id="1967155" name="Picture 51" descr="8-segment"/>
          <p:cNvPicPr>
            <a:picLocks noChangeAspect="1" noChangeArrowheads="1"/>
          </p:cNvPicPr>
          <p:nvPr>
            <p:custDataLst>
              <p:tags r:id="rId33"/>
            </p:custDataLst>
          </p:nvPr>
        </p:nvPicPr>
        <p:blipFill>
          <a:blip r:embed="rId50" cstate="print"/>
          <a:srcRect/>
          <a:stretch>
            <a:fillRect/>
          </a:stretch>
        </p:blipFill>
        <p:spPr bwMode="auto">
          <a:xfrm>
            <a:off x="6383337" y="1066800"/>
            <a:ext cx="703263" cy="914400"/>
          </a:xfrm>
          <a:prstGeom prst="rect">
            <a:avLst/>
          </a:prstGeom>
          <a:noFill/>
        </p:spPr>
      </p:pic>
      <p:pic>
        <p:nvPicPr>
          <p:cNvPr id="1967156" name="Picture 52" descr="8-segment"/>
          <p:cNvPicPr>
            <a:picLocks noChangeAspect="1" noChangeArrowheads="1"/>
          </p:cNvPicPr>
          <p:nvPr>
            <p:custDataLst>
              <p:tags r:id="rId34"/>
            </p:custDataLst>
          </p:nvPr>
        </p:nvPicPr>
        <p:blipFill>
          <a:blip r:embed="rId50" cstate="print"/>
          <a:srcRect/>
          <a:stretch>
            <a:fillRect/>
          </a:stretch>
        </p:blipFill>
        <p:spPr bwMode="auto">
          <a:xfrm>
            <a:off x="5011737" y="1066800"/>
            <a:ext cx="703263" cy="914400"/>
          </a:xfrm>
          <a:prstGeom prst="rect">
            <a:avLst/>
          </a:prstGeom>
          <a:noFill/>
        </p:spPr>
      </p:pic>
      <p:sp>
        <p:nvSpPr>
          <p:cNvPr id="1967158" name="Line 54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6002337" y="198120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67160" name="Text Box 56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524000" y="4526340"/>
            <a:ext cx="373820" cy="5847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S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Line 54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4554537" y="1981200"/>
            <a:ext cx="0" cy="4572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94" name="Picture 51" descr="8-segment"/>
          <p:cNvPicPr>
            <a:picLocks noChangeAspect="1" noChangeArrowheads="1"/>
          </p:cNvPicPr>
          <p:nvPr>
            <p:custDataLst>
              <p:tags r:id="rId38"/>
            </p:custDataLst>
          </p:nvPr>
        </p:nvPicPr>
        <p:blipFill>
          <a:blip r:embed="rId50" cstate="print"/>
          <a:srcRect/>
          <a:stretch>
            <a:fillRect/>
          </a:stretch>
        </p:blipFill>
        <p:spPr bwMode="auto">
          <a:xfrm>
            <a:off x="4173537" y="1066800"/>
            <a:ext cx="703263" cy="914400"/>
          </a:xfrm>
          <a:prstGeom prst="rect">
            <a:avLst/>
          </a:prstGeom>
          <a:noFill/>
        </p:spPr>
      </p:pic>
      <p:sp>
        <p:nvSpPr>
          <p:cNvPr id="57" name="TextBox 56"/>
          <p:cNvSpPr txBox="1"/>
          <p:nvPr>
            <p:custDataLst>
              <p:tags r:id="rId39"/>
            </p:custDataLst>
          </p:nvPr>
        </p:nvSpPr>
        <p:spPr>
          <a:xfrm>
            <a:off x="1506537" y="19812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</a:p>
        </p:txBody>
      </p:sp>
      <p:sp>
        <p:nvSpPr>
          <p:cNvPr id="58" name="TextBox 57"/>
          <p:cNvSpPr txBox="1"/>
          <p:nvPr>
            <p:custDataLst>
              <p:tags r:id="rId40"/>
            </p:custDataLst>
          </p:nvPr>
        </p:nvSpPr>
        <p:spPr>
          <a:xfrm>
            <a:off x="1506537" y="322522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</a:p>
        </p:txBody>
      </p:sp>
      <p:sp>
        <p:nvSpPr>
          <p:cNvPr id="60" name="Line 39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 flipH="1">
            <a:off x="2152836" y="3352800"/>
            <a:ext cx="76200" cy="228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" name="Text Box 40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057400" y="2920781"/>
            <a:ext cx="340158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8</a:t>
            </a:r>
          </a:p>
        </p:txBody>
      </p:sp>
      <p:sp>
        <p:nvSpPr>
          <p:cNvPr id="59" name="Text Box 56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49626" y="5111115"/>
            <a:ext cx="1228221" cy="107721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0=add</a:t>
            </a:r>
          </a:p>
          <a:p>
            <a:pPr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chemeClr val="bg1"/>
                </a:solidFill>
                <a:latin typeface="Calibri"/>
              </a:rPr>
              <a:t>1=sub</a:t>
            </a:r>
            <a:endParaRPr lang="en-US" sz="3200" dirty="0">
              <a:solidFill>
                <a:schemeClr val="bg1"/>
              </a:solidFill>
              <a:latin typeface="Calibri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280239" y="1220789"/>
            <a:ext cx="138793" cy="5687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419032" y="1201739"/>
            <a:ext cx="302079" cy="13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338748" y="1816100"/>
            <a:ext cx="302079" cy="13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309606" y="1542144"/>
            <a:ext cx="302079" cy="13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9750" y="1943973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128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8200" y="3149025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128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7748" y="2307402"/>
            <a:ext cx="2369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0b1000 0000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6967" y="3530025"/>
            <a:ext cx="2369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0b1000 0000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143000" y="5105400"/>
            <a:ext cx="1606550" cy="609600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6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219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228600" y="685800"/>
            <a:ext cx="8915400" cy="5638800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We can generalize 1-bit Full Adders to 32 bits, 64 bits …</a:t>
            </a:r>
          </a:p>
          <a:p>
            <a:pPr lvl="1"/>
            <a:r>
              <a:rPr lang="en-US" dirty="0"/>
              <a:t>How long does it take to compute a result?  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</a:t>
            </a:r>
            <a:r>
              <a:rPr lang="en-US" dirty="0"/>
              <a:t>Efficiency and Generality</a:t>
            </a:r>
          </a:p>
        </p:txBody>
      </p:sp>
      <p:sp>
        <p:nvSpPr>
          <p:cNvPr id="140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608504" y="4160863"/>
            <a:ext cx="1219200" cy="990600"/>
          </a:xfrm>
          <a:prstGeom prst="rect">
            <a:avLst/>
          </a:prstGeom>
          <a:noFill/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7827704" y="4694263"/>
            <a:ext cx="457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2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6151304" y="4694263"/>
            <a:ext cx="457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218104" y="5151463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37104" y="5532463"/>
            <a:ext cx="838200" cy="592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2800" baseline="-25000" dirty="0" smtClean="0">
                <a:solidFill>
                  <a:srgbClr val="FFFFFF"/>
                </a:solidFill>
                <a:latin typeface="Calibri"/>
              </a:rPr>
              <a:t>0</a:t>
            </a:r>
            <a:endParaRPr lang="en-US" sz="2800" baseline="-25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5" name="Rectangle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9779" y="1905001"/>
            <a:ext cx="8075613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3200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146" name="Rectangl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932104" y="4160863"/>
            <a:ext cx="1219200" cy="990600"/>
          </a:xfrm>
          <a:prstGeom prst="rect">
            <a:avLst/>
          </a:prstGeom>
          <a:noFill/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" name="Line 16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4474904" y="4694263"/>
            <a:ext cx="457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" name="Line 1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5541704" y="5151463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9" name="Text Box 1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60704" y="5532463"/>
            <a:ext cx="838200" cy="592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2800" baseline="-25000" dirty="0" smtClean="0">
                <a:solidFill>
                  <a:srgbClr val="FFFFFF"/>
                </a:solidFill>
                <a:latin typeface="Calibri"/>
              </a:rPr>
              <a:t>1</a:t>
            </a:r>
            <a:endParaRPr lang="en-US" sz="2800" baseline="-25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Rectangle 1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255704" y="4160863"/>
            <a:ext cx="1219200" cy="990600"/>
          </a:xfrm>
          <a:prstGeom prst="rect">
            <a:avLst/>
          </a:prstGeom>
          <a:noFill/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" name="Line 23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2798504" y="4694263"/>
            <a:ext cx="457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" name="Line 2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865304" y="5151463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" name="Text Box 25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484304" y="5532463"/>
            <a:ext cx="838200" cy="592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2800" baseline="-25000" dirty="0" smtClean="0">
                <a:solidFill>
                  <a:srgbClr val="FFFFFF"/>
                </a:solidFill>
                <a:latin typeface="Calibri"/>
              </a:rPr>
              <a:t>2</a:t>
            </a:r>
            <a:endParaRPr lang="en-US" sz="2800" baseline="-25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Rectangle 2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579304" y="4160863"/>
            <a:ext cx="1219200" cy="990600"/>
          </a:xfrm>
          <a:prstGeom prst="rect">
            <a:avLst/>
          </a:prstGeom>
          <a:noFill/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" name="Line 30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969704" y="4694263"/>
            <a:ext cx="6096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6" name="Line 31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188904" y="5151463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7" name="Text Box 32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807904" y="5532463"/>
            <a:ext cx="838200" cy="592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2800" baseline="-25000" dirty="0" smtClean="0">
                <a:solidFill>
                  <a:srgbClr val="FFFFFF"/>
                </a:solidFill>
                <a:latin typeface="Calibri"/>
              </a:rPr>
              <a:t>3</a:t>
            </a:r>
            <a:endParaRPr lang="en-US" sz="2800" baseline="-25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6" name="Line 5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69133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7" name="Line 6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75991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8" name="Line 1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52369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9" name="Line 1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59227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0" name="Line 2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35605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Line 22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42463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18841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25699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608504" y="3229013"/>
            <a:ext cx="6096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A</a:t>
            </a:r>
            <a:r>
              <a:rPr lang="en-US" sz="2800" baseline="-25000" dirty="0">
                <a:solidFill>
                  <a:srgbClr val="FFFFFF"/>
                </a:solidFill>
                <a:latin typeface="Calibri"/>
              </a:rPr>
              <a:t>0</a:t>
            </a:r>
          </a:p>
        </p:txBody>
      </p:sp>
      <p:sp>
        <p:nvSpPr>
          <p:cNvPr id="17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141904" y="1981200"/>
            <a:ext cx="9144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B</a:t>
            </a:r>
            <a:r>
              <a:rPr lang="en-US" sz="2800" baseline="-25000">
                <a:solidFill>
                  <a:srgbClr val="FFFFFF"/>
                </a:solidFill>
                <a:latin typeface="Calibri"/>
              </a:rPr>
              <a:t>0</a:t>
            </a:r>
          </a:p>
        </p:txBody>
      </p:sp>
      <p:sp>
        <p:nvSpPr>
          <p:cNvPr id="176" name="Text Box 38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932104" y="3229013"/>
            <a:ext cx="6096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A</a:t>
            </a:r>
            <a:r>
              <a:rPr lang="en-US" sz="2800" baseline="-25000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77" name="Text Box 39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465504" y="1981200"/>
            <a:ext cx="9144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B</a:t>
            </a:r>
            <a:r>
              <a:rPr lang="en-US" sz="2800" baseline="-2500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78" name="Text Box 45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55704" y="3229013"/>
            <a:ext cx="6096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A</a:t>
            </a:r>
            <a:r>
              <a:rPr lang="en-US" sz="2800" baseline="-25000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79" name="Text Box 46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789104" y="1981200"/>
            <a:ext cx="9144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B</a:t>
            </a:r>
            <a:r>
              <a:rPr lang="en-US" sz="2800" baseline="-2500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80" name="Text Box 52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579304" y="3224238"/>
            <a:ext cx="6096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</a:t>
            </a:r>
            <a:r>
              <a:rPr lang="en-US" sz="2800" baseline="-2500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81" name="Text Box 5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112704" y="1981200"/>
            <a:ext cx="9144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B</a:t>
            </a:r>
            <a:r>
              <a:rPr lang="en-US" sz="2800" baseline="-25000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grpSp>
        <p:nvGrpSpPr>
          <p:cNvPr id="182" name="Group 181"/>
          <p:cNvGrpSpPr/>
          <p:nvPr/>
        </p:nvGrpSpPr>
        <p:grpSpPr>
          <a:xfrm rot="5400000">
            <a:off x="2378235" y="2975554"/>
            <a:ext cx="453519" cy="960438"/>
            <a:chOff x="3339018" y="3000375"/>
            <a:chExt cx="453519" cy="960438"/>
          </a:xfrm>
        </p:grpSpPr>
        <p:sp>
          <p:nvSpPr>
            <p:cNvPr id="183" name="Rectangle 14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411537" y="3124200"/>
              <a:ext cx="381000" cy="762000"/>
            </a:xfrm>
            <a:custGeom>
              <a:avLst/>
              <a:gdLst>
                <a:gd name="connsiteX0" fmla="*/ 0 w 381000"/>
                <a:gd name="connsiteY0" fmla="*/ 0 h 762000"/>
                <a:gd name="connsiteX1" fmla="*/ 381000 w 381000"/>
                <a:gd name="connsiteY1" fmla="*/ 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6858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762000">
                  <a:moveTo>
                    <a:pt x="0" y="0"/>
                  </a:moveTo>
                  <a:lnTo>
                    <a:pt x="381000" y="76200"/>
                  </a:lnTo>
                  <a:lnTo>
                    <a:pt x="381000" y="6858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algn="ctr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Text Box 34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 rot="16200000">
              <a:off x="3055937" y="3283456"/>
              <a:ext cx="960438" cy="39427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FFFFFF"/>
                  </a:solidFill>
                  <a:latin typeface="Calibri"/>
                </a:rPr>
                <a:t>mux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 flipH="1">
            <a:off x="2265104" y="2495783"/>
            <a:ext cx="503238" cy="809430"/>
            <a:chOff x="2819400" y="1781370"/>
            <a:chExt cx="503238" cy="809430"/>
          </a:xfrm>
        </p:grpSpPr>
        <p:grpSp>
          <p:nvGrpSpPr>
            <p:cNvPr id="186" name="Group 54"/>
            <p:cNvGrpSpPr>
              <a:grpSpLocks/>
            </p:cNvGrpSpPr>
            <p:nvPr>
              <p:custDataLst>
                <p:tags r:id="rId59"/>
              </p:custDataLst>
            </p:nvPr>
          </p:nvGrpSpPr>
          <p:grpSpPr bwMode="auto">
            <a:xfrm rot="5400000">
              <a:off x="2794892" y="2063053"/>
              <a:ext cx="809430" cy="246063"/>
              <a:chOff x="3513" y="1680"/>
              <a:chExt cx="1075" cy="336"/>
            </a:xfrm>
          </p:grpSpPr>
          <p:sp>
            <p:nvSpPr>
              <p:cNvPr id="189" name="AutoShape 55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 rot="5400000">
                <a:off x="3960" y="1656"/>
                <a:ext cx="336" cy="384"/>
              </a:xfrm>
              <a:prstGeom prst="triangle">
                <a:avLst>
                  <a:gd name="adj" fmla="val 50000"/>
                </a:avLst>
              </a:prstGeom>
              <a:noFill/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Oval 56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4326" y="1799"/>
                <a:ext cx="96" cy="96"/>
              </a:xfrm>
              <a:prstGeom prst="ellipse">
                <a:avLst/>
              </a:prstGeom>
              <a:noFill/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57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 flipH="1">
                <a:off x="3513" y="1847"/>
                <a:ext cx="429" cy="3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2" name="Line 58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 flipH="1" flipV="1">
                <a:off x="4422" y="1847"/>
                <a:ext cx="166" cy="3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7" name="Straight Connector 186"/>
            <p:cNvCxnSpPr/>
            <p:nvPr/>
          </p:nvCxnSpPr>
          <p:spPr>
            <a:xfrm flipH="1">
              <a:off x="2819402" y="1887537"/>
              <a:ext cx="3787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2819400" y="1887537"/>
              <a:ext cx="0" cy="699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 rot="5400000">
            <a:off x="3996525" y="2970779"/>
            <a:ext cx="453519" cy="960438"/>
            <a:chOff x="3339018" y="3000375"/>
            <a:chExt cx="453519" cy="960438"/>
          </a:xfrm>
        </p:grpSpPr>
        <p:sp>
          <p:nvSpPr>
            <p:cNvPr id="194" name="Rectangle 1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411537" y="3124200"/>
              <a:ext cx="381000" cy="762000"/>
            </a:xfrm>
            <a:custGeom>
              <a:avLst/>
              <a:gdLst>
                <a:gd name="connsiteX0" fmla="*/ 0 w 381000"/>
                <a:gd name="connsiteY0" fmla="*/ 0 h 762000"/>
                <a:gd name="connsiteX1" fmla="*/ 381000 w 381000"/>
                <a:gd name="connsiteY1" fmla="*/ 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6858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762000">
                  <a:moveTo>
                    <a:pt x="0" y="0"/>
                  </a:moveTo>
                  <a:lnTo>
                    <a:pt x="381000" y="76200"/>
                  </a:lnTo>
                  <a:lnTo>
                    <a:pt x="381000" y="6858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algn="ctr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Text Box 34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 rot="16200000">
              <a:off x="3055937" y="3283456"/>
              <a:ext cx="960438" cy="39427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FFFFFF"/>
                  </a:solidFill>
                  <a:latin typeface="Calibri"/>
                </a:rPr>
                <a:t>mux</a:t>
              </a:r>
            </a:p>
          </p:txBody>
        </p:sp>
      </p:grpSp>
      <p:grpSp>
        <p:nvGrpSpPr>
          <p:cNvPr id="196" name="Group 195"/>
          <p:cNvGrpSpPr/>
          <p:nvPr/>
        </p:nvGrpSpPr>
        <p:grpSpPr>
          <a:xfrm flipH="1">
            <a:off x="3865304" y="2495783"/>
            <a:ext cx="561348" cy="809430"/>
            <a:chOff x="4437690" y="1781370"/>
            <a:chExt cx="561348" cy="809430"/>
          </a:xfrm>
        </p:grpSpPr>
        <p:grpSp>
          <p:nvGrpSpPr>
            <p:cNvPr id="197" name="Group 47"/>
            <p:cNvGrpSpPr>
              <a:grpSpLocks/>
            </p:cNvGrpSpPr>
            <p:nvPr>
              <p:custDataLst>
                <p:tags r:id="rId52"/>
              </p:custDataLst>
            </p:nvPr>
          </p:nvGrpSpPr>
          <p:grpSpPr bwMode="auto">
            <a:xfrm rot="5400000">
              <a:off x="4471292" y="2063053"/>
              <a:ext cx="809430" cy="246063"/>
              <a:chOff x="3513" y="1680"/>
              <a:chExt cx="1075" cy="336"/>
            </a:xfrm>
          </p:grpSpPr>
          <p:sp>
            <p:nvSpPr>
              <p:cNvPr id="200" name="AutoShape 48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 rot="5400000">
                <a:off x="3960" y="1656"/>
                <a:ext cx="336" cy="384"/>
              </a:xfrm>
              <a:prstGeom prst="triangle">
                <a:avLst>
                  <a:gd name="adj" fmla="val 50000"/>
                </a:avLst>
              </a:prstGeom>
              <a:noFill/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Oval 49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4326" y="1799"/>
                <a:ext cx="96" cy="96"/>
              </a:xfrm>
              <a:prstGeom prst="ellipse">
                <a:avLst/>
              </a:prstGeom>
              <a:noFill/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Line 50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 flipH="1" flipV="1">
                <a:off x="3513" y="1847"/>
                <a:ext cx="429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Line 51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 flipH="1" flipV="1">
                <a:off x="4422" y="1847"/>
                <a:ext cx="166" cy="3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98" name="Straight Connector 197"/>
            <p:cNvCxnSpPr/>
            <p:nvPr/>
          </p:nvCxnSpPr>
          <p:spPr>
            <a:xfrm flipH="1" flipV="1">
              <a:off x="4437693" y="1882762"/>
              <a:ext cx="439107" cy="47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4437690" y="1882762"/>
              <a:ext cx="0" cy="699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 rot="5400000">
            <a:off x="5695945" y="2975555"/>
            <a:ext cx="453519" cy="960438"/>
            <a:chOff x="3339018" y="3000375"/>
            <a:chExt cx="453519" cy="960438"/>
          </a:xfrm>
        </p:grpSpPr>
        <p:sp>
          <p:nvSpPr>
            <p:cNvPr id="205" name="Rectangle 14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3411537" y="3124200"/>
              <a:ext cx="381000" cy="762000"/>
            </a:xfrm>
            <a:custGeom>
              <a:avLst/>
              <a:gdLst>
                <a:gd name="connsiteX0" fmla="*/ 0 w 381000"/>
                <a:gd name="connsiteY0" fmla="*/ 0 h 762000"/>
                <a:gd name="connsiteX1" fmla="*/ 381000 w 381000"/>
                <a:gd name="connsiteY1" fmla="*/ 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6858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762000">
                  <a:moveTo>
                    <a:pt x="0" y="0"/>
                  </a:moveTo>
                  <a:lnTo>
                    <a:pt x="381000" y="76200"/>
                  </a:lnTo>
                  <a:lnTo>
                    <a:pt x="381000" y="6858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algn="ctr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Text Box 34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 rot="16200000">
              <a:off x="3055937" y="3283456"/>
              <a:ext cx="960438" cy="39427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FFFFFF"/>
                  </a:solidFill>
                  <a:latin typeface="Calibri"/>
                </a:rPr>
                <a:t>mux</a:t>
              </a:r>
            </a:p>
          </p:txBody>
        </p:sp>
      </p:grpSp>
      <p:grpSp>
        <p:nvGrpSpPr>
          <p:cNvPr id="207" name="Group 206"/>
          <p:cNvGrpSpPr/>
          <p:nvPr/>
        </p:nvGrpSpPr>
        <p:grpSpPr>
          <a:xfrm flipH="1">
            <a:off x="5612976" y="2495783"/>
            <a:ext cx="538328" cy="809430"/>
            <a:chOff x="6137110" y="1781370"/>
            <a:chExt cx="538328" cy="809430"/>
          </a:xfrm>
        </p:grpSpPr>
        <p:grpSp>
          <p:nvGrpSpPr>
            <p:cNvPr id="208" name="Group 40"/>
            <p:cNvGrpSpPr>
              <a:grpSpLocks/>
            </p:cNvGrpSpPr>
            <p:nvPr>
              <p:custDataLst>
                <p:tags r:id="rId45"/>
              </p:custDataLst>
            </p:nvPr>
          </p:nvGrpSpPr>
          <p:grpSpPr bwMode="auto">
            <a:xfrm rot="5400000">
              <a:off x="6147692" y="2063053"/>
              <a:ext cx="809430" cy="246063"/>
              <a:chOff x="3513" y="1680"/>
              <a:chExt cx="1075" cy="336"/>
            </a:xfrm>
          </p:grpSpPr>
          <p:sp>
            <p:nvSpPr>
              <p:cNvPr id="211" name="AutoShape 41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 rot="5400000">
                <a:off x="3960" y="1656"/>
                <a:ext cx="336" cy="384"/>
              </a:xfrm>
              <a:prstGeom prst="triangle">
                <a:avLst>
                  <a:gd name="adj" fmla="val 50000"/>
                </a:avLst>
              </a:prstGeom>
              <a:noFill/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2" name="Oval 42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4326" y="1799"/>
                <a:ext cx="96" cy="96"/>
              </a:xfrm>
              <a:prstGeom prst="ellipse">
                <a:avLst/>
              </a:prstGeom>
              <a:noFill/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3" name="Line 43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 flipH="1" flipV="1">
                <a:off x="3513" y="1847"/>
                <a:ext cx="429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4" name="Line 44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 flipH="1" flipV="1">
                <a:off x="4422" y="1847"/>
                <a:ext cx="166" cy="3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209" name="Straight Connector 208"/>
            <p:cNvCxnSpPr/>
            <p:nvPr/>
          </p:nvCxnSpPr>
          <p:spPr>
            <a:xfrm flipH="1">
              <a:off x="6137112" y="1887538"/>
              <a:ext cx="4160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6137110" y="1887538"/>
              <a:ext cx="0" cy="699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7372345" y="3023141"/>
            <a:ext cx="453519" cy="960438"/>
            <a:chOff x="3339018" y="3000375"/>
            <a:chExt cx="453519" cy="960438"/>
          </a:xfrm>
        </p:grpSpPr>
        <p:sp>
          <p:nvSpPr>
            <p:cNvPr id="216" name="Rectangle 14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411537" y="3124200"/>
              <a:ext cx="381000" cy="762000"/>
            </a:xfrm>
            <a:custGeom>
              <a:avLst/>
              <a:gdLst>
                <a:gd name="connsiteX0" fmla="*/ 0 w 381000"/>
                <a:gd name="connsiteY0" fmla="*/ 0 h 762000"/>
                <a:gd name="connsiteX1" fmla="*/ 381000 w 381000"/>
                <a:gd name="connsiteY1" fmla="*/ 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6858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762000">
                  <a:moveTo>
                    <a:pt x="0" y="0"/>
                  </a:moveTo>
                  <a:lnTo>
                    <a:pt x="381000" y="76200"/>
                  </a:lnTo>
                  <a:lnTo>
                    <a:pt x="381000" y="6858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algn="ctr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Text Box 34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 rot="16200000">
              <a:off x="3055937" y="3283456"/>
              <a:ext cx="960438" cy="39427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FFFFFF"/>
                  </a:solidFill>
                  <a:latin typeface="Calibri"/>
                </a:rPr>
                <a:t>mux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 flipH="1">
            <a:off x="7289376" y="2495783"/>
            <a:ext cx="538328" cy="853337"/>
            <a:chOff x="7813510" y="1781370"/>
            <a:chExt cx="538328" cy="853337"/>
          </a:xfrm>
        </p:grpSpPr>
        <p:grpSp>
          <p:nvGrpSpPr>
            <p:cNvPr id="219" name="Group 33"/>
            <p:cNvGrpSpPr>
              <a:grpSpLocks/>
            </p:cNvGrpSpPr>
            <p:nvPr>
              <p:custDataLst>
                <p:tags r:id="rId38"/>
              </p:custDataLst>
            </p:nvPr>
          </p:nvGrpSpPr>
          <p:grpSpPr bwMode="auto">
            <a:xfrm rot="5400000">
              <a:off x="7824092" y="2063053"/>
              <a:ext cx="809430" cy="246063"/>
              <a:chOff x="3513" y="1680"/>
              <a:chExt cx="1075" cy="336"/>
            </a:xfrm>
          </p:grpSpPr>
          <p:sp>
            <p:nvSpPr>
              <p:cNvPr id="222" name="AutoShape 34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 rot="5400000">
                <a:off x="3960" y="1656"/>
                <a:ext cx="336" cy="384"/>
              </a:xfrm>
              <a:prstGeom prst="triangle">
                <a:avLst>
                  <a:gd name="adj" fmla="val 50000"/>
                </a:avLst>
              </a:prstGeom>
              <a:noFill/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3" name="Oval 35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326" y="1799"/>
                <a:ext cx="96" cy="96"/>
              </a:xfrm>
              <a:prstGeom prst="ellipse">
                <a:avLst/>
              </a:prstGeom>
              <a:noFill/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4" name="Line 36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 flipH="1" flipV="1">
                <a:off x="3513" y="1847"/>
                <a:ext cx="429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" name="Line 37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 flipH="1" flipV="1">
                <a:off x="4422" y="1847"/>
                <a:ext cx="166" cy="3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220" name="Straight Connector 219"/>
            <p:cNvCxnSpPr/>
            <p:nvPr/>
          </p:nvCxnSpPr>
          <p:spPr>
            <a:xfrm flipH="1">
              <a:off x="7813512" y="1935124"/>
              <a:ext cx="4160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7813510" y="1935124"/>
              <a:ext cx="0" cy="699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 Box 5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8001000" y="3723382"/>
            <a:ext cx="1228221" cy="107721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0=add</a:t>
            </a:r>
          </a:p>
          <a:p>
            <a:pPr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1=sub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27" name="Straight Connector 226"/>
          <p:cNvCxnSpPr/>
          <p:nvPr/>
        </p:nvCxnSpPr>
        <p:spPr>
          <a:xfrm>
            <a:off x="7535439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837104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859039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160704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4182639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484304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2950904" y="3426152"/>
            <a:ext cx="5128420" cy="1268111"/>
            <a:chOff x="3352800" y="2711739"/>
            <a:chExt cx="5128420" cy="1268111"/>
          </a:xfrm>
        </p:grpSpPr>
        <p:cxnSp>
          <p:nvCxnSpPr>
            <p:cNvPr id="234" name="Straight Connector 233"/>
            <p:cNvCxnSpPr/>
            <p:nvPr/>
          </p:nvCxnSpPr>
          <p:spPr>
            <a:xfrm flipV="1">
              <a:off x="8481220" y="3200400"/>
              <a:ext cx="0" cy="779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H="1">
              <a:off x="3487110" y="3200400"/>
              <a:ext cx="499411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V="1">
              <a:off x="3476625" y="2711739"/>
              <a:ext cx="0" cy="4886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>
              <a:off x="3352800" y="2711739"/>
              <a:ext cx="1238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V="1">
              <a:off x="5076825" y="2711739"/>
              <a:ext cx="0" cy="4886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H="1">
              <a:off x="4953000" y="2711739"/>
              <a:ext cx="1238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V="1">
              <a:off x="6781800" y="2711739"/>
              <a:ext cx="0" cy="4886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H="1">
              <a:off x="6657975" y="2711739"/>
              <a:ext cx="1238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V="1">
              <a:off x="8481220" y="2719014"/>
              <a:ext cx="0" cy="4886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H="1">
              <a:off x="8357395" y="2719014"/>
              <a:ext cx="1238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81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219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228600" y="685800"/>
            <a:ext cx="8915400" cy="5638800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We can generalize 1-bit Full Adders to 32 bits, 64 bits … </a:t>
            </a:r>
            <a:endParaRPr lang="en-US" dirty="0"/>
          </a:p>
          <a:p>
            <a:pPr lvl="1"/>
            <a:r>
              <a:rPr lang="en-US" dirty="0"/>
              <a:t>How long does it take to compute a result</a:t>
            </a:r>
            <a:r>
              <a:rPr lang="en-US" dirty="0" smtClean="0"/>
              <a:t>? 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sz="3600" dirty="0" smtClean="0"/>
              <a:t>Assume each 1-bit full adder delay is 2 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Efficiency and Generality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219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228600" y="685800"/>
            <a:ext cx="8915400" cy="5638800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We can generalize 1-bit Full Adders to 32 bits, 64 bits … </a:t>
            </a:r>
            <a:endParaRPr lang="en-US" dirty="0"/>
          </a:p>
          <a:p>
            <a:pPr lvl="1"/>
            <a:r>
              <a:rPr lang="en-US" dirty="0"/>
              <a:t>How long does it take to compute a result</a:t>
            </a:r>
            <a:r>
              <a:rPr lang="en-US" dirty="0" smtClean="0"/>
              <a:t>?  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Efficiency and Generality</a:t>
            </a:r>
            <a:endParaRPr lang="en-US" dirty="0"/>
          </a:p>
        </p:txBody>
      </p:sp>
      <p:sp>
        <p:nvSpPr>
          <p:cNvPr id="140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608504" y="4160863"/>
            <a:ext cx="1219200" cy="990600"/>
          </a:xfrm>
          <a:prstGeom prst="rect">
            <a:avLst/>
          </a:prstGeom>
          <a:noFill/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7827704" y="4694263"/>
            <a:ext cx="457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2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6151304" y="4694263"/>
            <a:ext cx="457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218104" y="5151463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37104" y="5532463"/>
            <a:ext cx="838200" cy="592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2800" baseline="-25000" dirty="0" smtClean="0">
                <a:solidFill>
                  <a:srgbClr val="FFFFFF"/>
                </a:solidFill>
                <a:latin typeface="Calibri"/>
              </a:rPr>
              <a:t>0</a:t>
            </a:r>
            <a:endParaRPr lang="en-US" sz="2800" baseline="-25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5" name="Rectangle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9779" y="1905001"/>
            <a:ext cx="8075613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3200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146" name="Rectangl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932104" y="4160863"/>
            <a:ext cx="1219200" cy="990600"/>
          </a:xfrm>
          <a:prstGeom prst="rect">
            <a:avLst/>
          </a:prstGeom>
          <a:noFill/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" name="Line 16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4474904" y="4694263"/>
            <a:ext cx="457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" name="Line 1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5541704" y="5151463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9" name="Text Box 1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60704" y="5532463"/>
            <a:ext cx="838200" cy="592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2800" baseline="-25000" dirty="0" smtClean="0">
                <a:solidFill>
                  <a:srgbClr val="FFFFFF"/>
                </a:solidFill>
                <a:latin typeface="Calibri"/>
              </a:rPr>
              <a:t>1</a:t>
            </a:r>
            <a:endParaRPr lang="en-US" sz="2800" baseline="-25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Rectangle 1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255704" y="4160863"/>
            <a:ext cx="1219200" cy="990600"/>
          </a:xfrm>
          <a:prstGeom prst="rect">
            <a:avLst/>
          </a:prstGeom>
          <a:noFill/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" name="Line 23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2798504" y="4694263"/>
            <a:ext cx="457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" name="Line 2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865304" y="5151463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" name="Text Box 25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484304" y="5532463"/>
            <a:ext cx="838200" cy="592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2800" baseline="-25000" dirty="0" smtClean="0">
                <a:solidFill>
                  <a:srgbClr val="FFFFFF"/>
                </a:solidFill>
                <a:latin typeface="Calibri"/>
              </a:rPr>
              <a:t>2</a:t>
            </a:r>
            <a:endParaRPr lang="en-US" sz="2800" baseline="-25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Rectangle 2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579304" y="4160863"/>
            <a:ext cx="1219200" cy="990600"/>
          </a:xfrm>
          <a:prstGeom prst="rect">
            <a:avLst/>
          </a:prstGeom>
          <a:noFill/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" name="Line 30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969704" y="4694263"/>
            <a:ext cx="6096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6" name="Line 31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188904" y="5151463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7" name="Text Box 32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807904" y="5532463"/>
            <a:ext cx="838200" cy="592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2800" baseline="-25000" dirty="0" smtClean="0">
                <a:solidFill>
                  <a:srgbClr val="FFFFFF"/>
                </a:solidFill>
                <a:latin typeface="Calibri"/>
              </a:rPr>
              <a:t>3</a:t>
            </a:r>
            <a:endParaRPr lang="en-US" sz="2800" baseline="-25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6" name="Line 5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69133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7" name="Line 6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75991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8" name="Line 1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52369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9" name="Line 1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59227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0" name="Line 2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35605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Line 22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42463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18841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25699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608504" y="3229013"/>
            <a:ext cx="6096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A</a:t>
            </a:r>
            <a:r>
              <a:rPr lang="en-US" sz="2800" baseline="-25000" dirty="0">
                <a:solidFill>
                  <a:srgbClr val="FFFFFF"/>
                </a:solidFill>
                <a:latin typeface="Calibri"/>
              </a:rPr>
              <a:t>0</a:t>
            </a:r>
          </a:p>
        </p:txBody>
      </p:sp>
      <p:sp>
        <p:nvSpPr>
          <p:cNvPr id="17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141904" y="1981200"/>
            <a:ext cx="9144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B</a:t>
            </a:r>
            <a:r>
              <a:rPr lang="en-US" sz="2800" baseline="-25000">
                <a:solidFill>
                  <a:srgbClr val="FFFFFF"/>
                </a:solidFill>
                <a:latin typeface="Calibri"/>
              </a:rPr>
              <a:t>0</a:t>
            </a:r>
          </a:p>
        </p:txBody>
      </p:sp>
      <p:sp>
        <p:nvSpPr>
          <p:cNvPr id="176" name="Text Box 38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932104" y="3229013"/>
            <a:ext cx="6096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A</a:t>
            </a:r>
            <a:r>
              <a:rPr lang="en-US" sz="2800" baseline="-25000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77" name="Text Box 39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465504" y="1981200"/>
            <a:ext cx="9144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B</a:t>
            </a:r>
            <a:r>
              <a:rPr lang="en-US" sz="2800" baseline="-2500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78" name="Text Box 45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55704" y="3229013"/>
            <a:ext cx="6096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A</a:t>
            </a:r>
            <a:r>
              <a:rPr lang="en-US" sz="2800" baseline="-25000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79" name="Text Box 46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789104" y="1981200"/>
            <a:ext cx="9144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B</a:t>
            </a:r>
            <a:r>
              <a:rPr lang="en-US" sz="2800" baseline="-2500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80" name="Text Box 52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579304" y="3224238"/>
            <a:ext cx="6096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</a:t>
            </a:r>
            <a:r>
              <a:rPr lang="en-US" sz="2800" baseline="-2500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81" name="Text Box 5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112704" y="1981200"/>
            <a:ext cx="9144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B</a:t>
            </a:r>
            <a:r>
              <a:rPr lang="en-US" sz="2800" baseline="-25000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grpSp>
        <p:nvGrpSpPr>
          <p:cNvPr id="182" name="Group 181"/>
          <p:cNvGrpSpPr/>
          <p:nvPr/>
        </p:nvGrpSpPr>
        <p:grpSpPr>
          <a:xfrm rot="5400000">
            <a:off x="2378235" y="2975554"/>
            <a:ext cx="453519" cy="960438"/>
            <a:chOff x="3339018" y="3000375"/>
            <a:chExt cx="453519" cy="960438"/>
          </a:xfrm>
        </p:grpSpPr>
        <p:sp>
          <p:nvSpPr>
            <p:cNvPr id="183" name="Rectangle 14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411537" y="3124200"/>
              <a:ext cx="381000" cy="762000"/>
            </a:xfrm>
            <a:custGeom>
              <a:avLst/>
              <a:gdLst>
                <a:gd name="connsiteX0" fmla="*/ 0 w 381000"/>
                <a:gd name="connsiteY0" fmla="*/ 0 h 762000"/>
                <a:gd name="connsiteX1" fmla="*/ 381000 w 381000"/>
                <a:gd name="connsiteY1" fmla="*/ 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6858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762000">
                  <a:moveTo>
                    <a:pt x="0" y="0"/>
                  </a:moveTo>
                  <a:lnTo>
                    <a:pt x="381000" y="76200"/>
                  </a:lnTo>
                  <a:lnTo>
                    <a:pt x="381000" y="6858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algn="ctr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Text Box 34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 rot="16200000">
              <a:off x="3055937" y="3283456"/>
              <a:ext cx="960438" cy="39427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FFFFFF"/>
                  </a:solidFill>
                  <a:latin typeface="Calibri"/>
                </a:rPr>
                <a:t>mux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 flipH="1">
            <a:off x="2265104" y="2495783"/>
            <a:ext cx="503238" cy="809430"/>
            <a:chOff x="2819400" y="1781370"/>
            <a:chExt cx="503238" cy="809430"/>
          </a:xfrm>
        </p:grpSpPr>
        <p:grpSp>
          <p:nvGrpSpPr>
            <p:cNvPr id="186" name="Group 54"/>
            <p:cNvGrpSpPr>
              <a:grpSpLocks/>
            </p:cNvGrpSpPr>
            <p:nvPr>
              <p:custDataLst>
                <p:tags r:id="rId59"/>
              </p:custDataLst>
            </p:nvPr>
          </p:nvGrpSpPr>
          <p:grpSpPr bwMode="auto">
            <a:xfrm rot="5400000">
              <a:off x="2794892" y="2063053"/>
              <a:ext cx="809430" cy="246063"/>
              <a:chOff x="3513" y="1680"/>
              <a:chExt cx="1075" cy="336"/>
            </a:xfrm>
          </p:grpSpPr>
          <p:sp>
            <p:nvSpPr>
              <p:cNvPr id="189" name="AutoShape 55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 rot="5400000">
                <a:off x="3960" y="1656"/>
                <a:ext cx="336" cy="384"/>
              </a:xfrm>
              <a:prstGeom prst="triangle">
                <a:avLst>
                  <a:gd name="adj" fmla="val 50000"/>
                </a:avLst>
              </a:prstGeom>
              <a:noFill/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Oval 56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4326" y="1799"/>
                <a:ext cx="96" cy="96"/>
              </a:xfrm>
              <a:prstGeom prst="ellipse">
                <a:avLst/>
              </a:prstGeom>
              <a:noFill/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57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 flipH="1">
                <a:off x="3513" y="1847"/>
                <a:ext cx="429" cy="3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2" name="Line 58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 flipH="1" flipV="1">
                <a:off x="4422" y="1847"/>
                <a:ext cx="166" cy="3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7" name="Straight Connector 186"/>
            <p:cNvCxnSpPr/>
            <p:nvPr/>
          </p:nvCxnSpPr>
          <p:spPr>
            <a:xfrm flipH="1">
              <a:off x="2819402" y="1887537"/>
              <a:ext cx="3787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2819400" y="1887537"/>
              <a:ext cx="0" cy="699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 rot="5400000">
            <a:off x="3996525" y="2970779"/>
            <a:ext cx="453519" cy="960438"/>
            <a:chOff x="3339018" y="3000375"/>
            <a:chExt cx="453519" cy="960438"/>
          </a:xfrm>
        </p:grpSpPr>
        <p:sp>
          <p:nvSpPr>
            <p:cNvPr id="194" name="Rectangle 1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411537" y="3124200"/>
              <a:ext cx="381000" cy="762000"/>
            </a:xfrm>
            <a:custGeom>
              <a:avLst/>
              <a:gdLst>
                <a:gd name="connsiteX0" fmla="*/ 0 w 381000"/>
                <a:gd name="connsiteY0" fmla="*/ 0 h 762000"/>
                <a:gd name="connsiteX1" fmla="*/ 381000 w 381000"/>
                <a:gd name="connsiteY1" fmla="*/ 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6858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762000">
                  <a:moveTo>
                    <a:pt x="0" y="0"/>
                  </a:moveTo>
                  <a:lnTo>
                    <a:pt x="381000" y="76200"/>
                  </a:lnTo>
                  <a:lnTo>
                    <a:pt x="381000" y="6858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algn="ctr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Text Box 34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 rot="16200000">
              <a:off x="3055937" y="3283456"/>
              <a:ext cx="960438" cy="39427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FFFFFF"/>
                  </a:solidFill>
                  <a:latin typeface="Calibri"/>
                </a:rPr>
                <a:t>mux</a:t>
              </a:r>
            </a:p>
          </p:txBody>
        </p:sp>
      </p:grpSp>
      <p:grpSp>
        <p:nvGrpSpPr>
          <p:cNvPr id="196" name="Group 195"/>
          <p:cNvGrpSpPr/>
          <p:nvPr/>
        </p:nvGrpSpPr>
        <p:grpSpPr>
          <a:xfrm flipH="1">
            <a:off x="3865304" y="2495783"/>
            <a:ext cx="561348" cy="809430"/>
            <a:chOff x="4437690" y="1781370"/>
            <a:chExt cx="561348" cy="809430"/>
          </a:xfrm>
        </p:grpSpPr>
        <p:grpSp>
          <p:nvGrpSpPr>
            <p:cNvPr id="197" name="Group 47"/>
            <p:cNvGrpSpPr>
              <a:grpSpLocks/>
            </p:cNvGrpSpPr>
            <p:nvPr>
              <p:custDataLst>
                <p:tags r:id="rId52"/>
              </p:custDataLst>
            </p:nvPr>
          </p:nvGrpSpPr>
          <p:grpSpPr bwMode="auto">
            <a:xfrm rot="5400000">
              <a:off x="4471292" y="2063053"/>
              <a:ext cx="809430" cy="246063"/>
              <a:chOff x="3513" y="1680"/>
              <a:chExt cx="1075" cy="336"/>
            </a:xfrm>
          </p:grpSpPr>
          <p:sp>
            <p:nvSpPr>
              <p:cNvPr id="200" name="AutoShape 48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 rot="5400000">
                <a:off x="3960" y="1656"/>
                <a:ext cx="336" cy="384"/>
              </a:xfrm>
              <a:prstGeom prst="triangle">
                <a:avLst>
                  <a:gd name="adj" fmla="val 50000"/>
                </a:avLst>
              </a:prstGeom>
              <a:noFill/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Oval 49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4326" y="1799"/>
                <a:ext cx="96" cy="96"/>
              </a:xfrm>
              <a:prstGeom prst="ellipse">
                <a:avLst/>
              </a:prstGeom>
              <a:noFill/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Line 50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 flipH="1" flipV="1">
                <a:off x="3513" y="1847"/>
                <a:ext cx="429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Line 51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 flipH="1" flipV="1">
                <a:off x="4422" y="1847"/>
                <a:ext cx="166" cy="3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98" name="Straight Connector 197"/>
            <p:cNvCxnSpPr/>
            <p:nvPr/>
          </p:nvCxnSpPr>
          <p:spPr>
            <a:xfrm flipH="1" flipV="1">
              <a:off x="4437693" y="1882762"/>
              <a:ext cx="439107" cy="47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4437690" y="1882762"/>
              <a:ext cx="0" cy="699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 rot="5400000">
            <a:off x="5695945" y="2975555"/>
            <a:ext cx="453519" cy="960438"/>
            <a:chOff x="3339018" y="3000375"/>
            <a:chExt cx="453519" cy="960438"/>
          </a:xfrm>
        </p:grpSpPr>
        <p:sp>
          <p:nvSpPr>
            <p:cNvPr id="205" name="Rectangle 14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3411537" y="3124200"/>
              <a:ext cx="381000" cy="762000"/>
            </a:xfrm>
            <a:custGeom>
              <a:avLst/>
              <a:gdLst>
                <a:gd name="connsiteX0" fmla="*/ 0 w 381000"/>
                <a:gd name="connsiteY0" fmla="*/ 0 h 762000"/>
                <a:gd name="connsiteX1" fmla="*/ 381000 w 381000"/>
                <a:gd name="connsiteY1" fmla="*/ 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6858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762000">
                  <a:moveTo>
                    <a:pt x="0" y="0"/>
                  </a:moveTo>
                  <a:lnTo>
                    <a:pt x="381000" y="76200"/>
                  </a:lnTo>
                  <a:lnTo>
                    <a:pt x="381000" y="6858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algn="ctr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Text Box 34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 rot="16200000">
              <a:off x="3055937" y="3283456"/>
              <a:ext cx="960438" cy="39427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FFFFFF"/>
                  </a:solidFill>
                  <a:latin typeface="Calibri"/>
                </a:rPr>
                <a:t>mux</a:t>
              </a:r>
            </a:p>
          </p:txBody>
        </p:sp>
      </p:grpSp>
      <p:grpSp>
        <p:nvGrpSpPr>
          <p:cNvPr id="207" name="Group 206"/>
          <p:cNvGrpSpPr/>
          <p:nvPr/>
        </p:nvGrpSpPr>
        <p:grpSpPr>
          <a:xfrm flipH="1">
            <a:off x="5612976" y="2495783"/>
            <a:ext cx="538328" cy="809430"/>
            <a:chOff x="6137110" y="1781370"/>
            <a:chExt cx="538328" cy="809430"/>
          </a:xfrm>
        </p:grpSpPr>
        <p:grpSp>
          <p:nvGrpSpPr>
            <p:cNvPr id="208" name="Group 40"/>
            <p:cNvGrpSpPr>
              <a:grpSpLocks/>
            </p:cNvGrpSpPr>
            <p:nvPr>
              <p:custDataLst>
                <p:tags r:id="rId45"/>
              </p:custDataLst>
            </p:nvPr>
          </p:nvGrpSpPr>
          <p:grpSpPr bwMode="auto">
            <a:xfrm rot="5400000">
              <a:off x="6147692" y="2063053"/>
              <a:ext cx="809430" cy="246063"/>
              <a:chOff x="3513" y="1680"/>
              <a:chExt cx="1075" cy="336"/>
            </a:xfrm>
          </p:grpSpPr>
          <p:sp>
            <p:nvSpPr>
              <p:cNvPr id="211" name="AutoShape 41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 rot="5400000">
                <a:off x="3960" y="1656"/>
                <a:ext cx="336" cy="384"/>
              </a:xfrm>
              <a:prstGeom prst="triangle">
                <a:avLst>
                  <a:gd name="adj" fmla="val 50000"/>
                </a:avLst>
              </a:prstGeom>
              <a:noFill/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2" name="Oval 42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4326" y="1799"/>
                <a:ext cx="96" cy="96"/>
              </a:xfrm>
              <a:prstGeom prst="ellipse">
                <a:avLst/>
              </a:prstGeom>
              <a:noFill/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3" name="Line 43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 flipH="1" flipV="1">
                <a:off x="3513" y="1847"/>
                <a:ext cx="429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4" name="Line 44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 flipH="1" flipV="1">
                <a:off x="4422" y="1847"/>
                <a:ext cx="166" cy="3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209" name="Straight Connector 208"/>
            <p:cNvCxnSpPr/>
            <p:nvPr/>
          </p:nvCxnSpPr>
          <p:spPr>
            <a:xfrm flipH="1">
              <a:off x="6137112" y="1887538"/>
              <a:ext cx="4160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6137110" y="1887538"/>
              <a:ext cx="0" cy="699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7372345" y="3023141"/>
            <a:ext cx="453519" cy="960438"/>
            <a:chOff x="3339018" y="3000375"/>
            <a:chExt cx="453519" cy="960438"/>
          </a:xfrm>
        </p:grpSpPr>
        <p:sp>
          <p:nvSpPr>
            <p:cNvPr id="216" name="Rectangle 14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411537" y="3124200"/>
              <a:ext cx="381000" cy="762000"/>
            </a:xfrm>
            <a:custGeom>
              <a:avLst/>
              <a:gdLst>
                <a:gd name="connsiteX0" fmla="*/ 0 w 381000"/>
                <a:gd name="connsiteY0" fmla="*/ 0 h 762000"/>
                <a:gd name="connsiteX1" fmla="*/ 381000 w 381000"/>
                <a:gd name="connsiteY1" fmla="*/ 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6858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762000">
                  <a:moveTo>
                    <a:pt x="0" y="0"/>
                  </a:moveTo>
                  <a:lnTo>
                    <a:pt x="381000" y="76200"/>
                  </a:lnTo>
                  <a:lnTo>
                    <a:pt x="381000" y="6858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algn="ctr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Text Box 34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 rot="16200000">
              <a:off x="3055937" y="3283456"/>
              <a:ext cx="960438" cy="39427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FFFFFF"/>
                  </a:solidFill>
                  <a:latin typeface="Calibri"/>
                </a:rPr>
                <a:t>mux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 flipH="1">
            <a:off x="7289376" y="2495783"/>
            <a:ext cx="538328" cy="853337"/>
            <a:chOff x="7813510" y="1781370"/>
            <a:chExt cx="538328" cy="853337"/>
          </a:xfrm>
        </p:grpSpPr>
        <p:grpSp>
          <p:nvGrpSpPr>
            <p:cNvPr id="219" name="Group 33"/>
            <p:cNvGrpSpPr>
              <a:grpSpLocks/>
            </p:cNvGrpSpPr>
            <p:nvPr>
              <p:custDataLst>
                <p:tags r:id="rId38"/>
              </p:custDataLst>
            </p:nvPr>
          </p:nvGrpSpPr>
          <p:grpSpPr bwMode="auto">
            <a:xfrm rot="5400000">
              <a:off x="7824092" y="2063053"/>
              <a:ext cx="809430" cy="246063"/>
              <a:chOff x="3513" y="1680"/>
              <a:chExt cx="1075" cy="336"/>
            </a:xfrm>
          </p:grpSpPr>
          <p:sp>
            <p:nvSpPr>
              <p:cNvPr id="222" name="AutoShape 34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 rot="5400000">
                <a:off x="3960" y="1656"/>
                <a:ext cx="336" cy="384"/>
              </a:xfrm>
              <a:prstGeom prst="triangle">
                <a:avLst>
                  <a:gd name="adj" fmla="val 50000"/>
                </a:avLst>
              </a:prstGeom>
              <a:noFill/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3" name="Oval 35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326" y="1799"/>
                <a:ext cx="96" cy="96"/>
              </a:xfrm>
              <a:prstGeom prst="ellipse">
                <a:avLst/>
              </a:prstGeom>
              <a:noFill/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4" name="Line 36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 flipH="1" flipV="1">
                <a:off x="3513" y="1847"/>
                <a:ext cx="429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" name="Line 37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 flipH="1" flipV="1">
                <a:off x="4422" y="1847"/>
                <a:ext cx="166" cy="3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220" name="Straight Connector 219"/>
            <p:cNvCxnSpPr/>
            <p:nvPr/>
          </p:nvCxnSpPr>
          <p:spPr>
            <a:xfrm flipH="1">
              <a:off x="7813512" y="1935124"/>
              <a:ext cx="4160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7813510" y="1935124"/>
              <a:ext cx="0" cy="699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 Box 5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8001000" y="3723382"/>
            <a:ext cx="1228221" cy="107721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0=add</a:t>
            </a:r>
          </a:p>
          <a:p>
            <a:pPr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1=sub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27" name="Straight Connector 226"/>
          <p:cNvCxnSpPr/>
          <p:nvPr/>
        </p:nvCxnSpPr>
        <p:spPr>
          <a:xfrm>
            <a:off x="7535439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837104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859039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160704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4182639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484304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2950904" y="3426152"/>
            <a:ext cx="5128420" cy="1268111"/>
            <a:chOff x="3352800" y="2711739"/>
            <a:chExt cx="5128420" cy="1268111"/>
          </a:xfrm>
        </p:grpSpPr>
        <p:cxnSp>
          <p:nvCxnSpPr>
            <p:cNvPr id="234" name="Straight Connector 233"/>
            <p:cNvCxnSpPr/>
            <p:nvPr/>
          </p:nvCxnSpPr>
          <p:spPr>
            <a:xfrm flipV="1">
              <a:off x="8481220" y="3200400"/>
              <a:ext cx="0" cy="779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H="1">
              <a:off x="3487110" y="3200400"/>
              <a:ext cx="499411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V="1">
              <a:off x="3476625" y="2711739"/>
              <a:ext cx="0" cy="4886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>
              <a:off x="3352800" y="2711739"/>
              <a:ext cx="1238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V="1">
              <a:off x="5076825" y="2711739"/>
              <a:ext cx="0" cy="4886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H="1">
              <a:off x="4953000" y="2711739"/>
              <a:ext cx="1238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V="1">
              <a:off x="6781800" y="2711739"/>
              <a:ext cx="0" cy="4886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H="1">
              <a:off x="6657975" y="2711739"/>
              <a:ext cx="1238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V="1">
              <a:off x="8481220" y="2719014"/>
              <a:ext cx="0" cy="4886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H="1">
              <a:off x="8357395" y="2719014"/>
              <a:ext cx="1238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 rot="18968666">
            <a:off x="827024" y="5550690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t=8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 rot="18968666">
            <a:off x="2485996" y="5536929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t=6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 rot="18968666">
            <a:off x="4263253" y="5536929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t=4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8968666">
            <a:off x="6015853" y="5536929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t=2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 rot="18968666">
            <a:off x="7743796" y="5536929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t=0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  <p:bldP spid="1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219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228600" y="685800"/>
            <a:ext cx="8915400" cy="5638800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We can generalize 1-bit Full Adders to 32 bits, 64 bits … </a:t>
            </a:r>
            <a:endParaRPr lang="en-US" dirty="0"/>
          </a:p>
          <a:p>
            <a:pPr lvl="1"/>
            <a:r>
              <a:rPr lang="en-US" dirty="0"/>
              <a:t>How long does it take to compute a result?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Can we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store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the result?  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Efficiency and Generality</a:t>
            </a:r>
            <a:endParaRPr lang="en-US" dirty="0"/>
          </a:p>
        </p:txBody>
      </p:sp>
      <p:sp>
        <p:nvSpPr>
          <p:cNvPr id="140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608504" y="4160863"/>
            <a:ext cx="1219200" cy="990600"/>
          </a:xfrm>
          <a:prstGeom prst="rect">
            <a:avLst/>
          </a:prstGeom>
          <a:noFill/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7827704" y="4694263"/>
            <a:ext cx="457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2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6151304" y="4694263"/>
            <a:ext cx="457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218104" y="5151463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37104" y="5532463"/>
            <a:ext cx="838200" cy="592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2800" baseline="-25000" dirty="0" smtClean="0">
                <a:solidFill>
                  <a:srgbClr val="FFFFFF"/>
                </a:solidFill>
                <a:latin typeface="Calibri"/>
              </a:rPr>
              <a:t>0</a:t>
            </a:r>
            <a:endParaRPr lang="en-US" sz="2800" baseline="-25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5" name="Rectangle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9779" y="1905001"/>
            <a:ext cx="8075613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3200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146" name="Rectangl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932104" y="4160863"/>
            <a:ext cx="1219200" cy="990600"/>
          </a:xfrm>
          <a:prstGeom prst="rect">
            <a:avLst/>
          </a:prstGeom>
          <a:noFill/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" name="Line 16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4474904" y="4694263"/>
            <a:ext cx="457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" name="Line 1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5541704" y="5151463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9" name="Text Box 1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60704" y="5532463"/>
            <a:ext cx="838200" cy="592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2800" baseline="-25000" dirty="0" smtClean="0">
                <a:solidFill>
                  <a:srgbClr val="FFFFFF"/>
                </a:solidFill>
                <a:latin typeface="Calibri"/>
              </a:rPr>
              <a:t>1</a:t>
            </a:r>
            <a:endParaRPr lang="en-US" sz="2800" baseline="-25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Rectangle 1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255704" y="4160863"/>
            <a:ext cx="1219200" cy="990600"/>
          </a:xfrm>
          <a:prstGeom prst="rect">
            <a:avLst/>
          </a:prstGeom>
          <a:noFill/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" name="Line 23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2798504" y="4694263"/>
            <a:ext cx="457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" name="Line 2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865304" y="5151463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" name="Text Box 25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484304" y="5532463"/>
            <a:ext cx="838200" cy="592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2800" baseline="-25000" dirty="0" smtClean="0">
                <a:solidFill>
                  <a:srgbClr val="FFFFFF"/>
                </a:solidFill>
                <a:latin typeface="Calibri"/>
              </a:rPr>
              <a:t>2</a:t>
            </a:r>
            <a:endParaRPr lang="en-US" sz="2800" baseline="-25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Rectangle 2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579304" y="4160863"/>
            <a:ext cx="1219200" cy="990600"/>
          </a:xfrm>
          <a:prstGeom prst="rect">
            <a:avLst/>
          </a:prstGeom>
          <a:noFill/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" name="Line 30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969704" y="4694263"/>
            <a:ext cx="6096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6" name="Line 31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188904" y="5151463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7" name="Text Box 32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807904" y="5532463"/>
            <a:ext cx="838200" cy="592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2800" baseline="-25000" dirty="0" smtClean="0">
                <a:solidFill>
                  <a:srgbClr val="FFFFFF"/>
                </a:solidFill>
                <a:latin typeface="Calibri"/>
              </a:rPr>
              <a:t>3</a:t>
            </a:r>
            <a:endParaRPr lang="en-US" sz="2800" baseline="-25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9" name="Line 39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3027104" y="4694263"/>
            <a:ext cx="0" cy="609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oval"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6" name="Line 5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69133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7" name="Line 6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75991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8" name="Line 14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52369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9" name="Line 15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59227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0" name="Line 2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35605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Line 22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42463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Line 28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18841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Line 29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25699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Text Box 31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608504" y="3229013"/>
            <a:ext cx="6096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A</a:t>
            </a:r>
            <a:r>
              <a:rPr lang="en-US" sz="2800" baseline="-25000" dirty="0">
                <a:solidFill>
                  <a:srgbClr val="FFFFFF"/>
                </a:solidFill>
                <a:latin typeface="Calibri"/>
              </a:rPr>
              <a:t>0</a:t>
            </a:r>
          </a:p>
        </p:txBody>
      </p:sp>
      <p:sp>
        <p:nvSpPr>
          <p:cNvPr id="175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141904" y="1981200"/>
            <a:ext cx="9144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B</a:t>
            </a:r>
            <a:r>
              <a:rPr lang="en-US" sz="2800" baseline="-25000">
                <a:solidFill>
                  <a:srgbClr val="FFFFFF"/>
                </a:solidFill>
                <a:latin typeface="Calibri"/>
              </a:rPr>
              <a:t>0</a:t>
            </a:r>
          </a:p>
        </p:txBody>
      </p:sp>
      <p:sp>
        <p:nvSpPr>
          <p:cNvPr id="176" name="Text Box 38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932104" y="3229013"/>
            <a:ext cx="6096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A</a:t>
            </a:r>
            <a:r>
              <a:rPr lang="en-US" sz="2800" baseline="-25000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77" name="Text Box 39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5465504" y="1981200"/>
            <a:ext cx="9144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B</a:t>
            </a:r>
            <a:r>
              <a:rPr lang="en-US" sz="2800" baseline="-2500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78" name="Text Box 4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55704" y="3229013"/>
            <a:ext cx="6096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A</a:t>
            </a:r>
            <a:r>
              <a:rPr lang="en-US" sz="2800" baseline="-25000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79" name="Text Box 4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789104" y="1981200"/>
            <a:ext cx="9144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B</a:t>
            </a:r>
            <a:r>
              <a:rPr lang="en-US" sz="2800" baseline="-2500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80" name="Text Box 52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579304" y="3224238"/>
            <a:ext cx="6096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</a:t>
            </a:r>
            <a:r>
              <a:rPr lang="en-US" sz="2800" baseline="-2500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81" name="Text Box 53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2112704" y="1981200"/>
            <a:ext cx="9144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B</a:t>
            </a:r>
            <a:r>
              <a:rPr lang="en-US" sz="2800" baseline="-25000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grpSp>
        <p:nvGrpSpPr>
          <p:cNvPr id="182" name="Group 181"/>
          <p:cNvGrpSpPr/>
          <p:nvPr/>
        </p:nvGrpSpPr>
        <p:grpSpPr>
          <a:xfrm rot="5400000">
            <a:off x="2378235" y="2975554"/>
            <a:ext cx="453519" cy="960438"/>
            <a:chOff x="3339018" y="3000375"/>
            <a:chExt cx="453519" cy="960438"/>
          </a:xfrm>
        </p:grpSpPr>
        <p:sp>
          <p:nvSpPr>
            <p:cNvPr id="183" name="Rectangle 14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411537" y="3124200"/>
              <a:ext cx="381000" cy="762000"/>
            </a:xfrm>
            <a:custGeom>
              <a:avLst/>
              <a:gdLst>
                <a:gd name="connsiteX0" fmla="*/ 0 w 381000"/>
                <a:gd name="connsiteY0" fmla="*/ 0 h 762000"/>
                <a:gd name="connsiteX1" fmla="*/ 381000 w 381000"/>
                <a:gd name="connsiteY1" fmla="*/ 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6858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762000">
                  <a:moveTo>
                    <a:pt x="0" y="0"/>
                  </a:moveTo>
                  <a:lnTo>
                    <a:pt x="381000" y="76200"/>
                  </a:lnTo>
                  <a:lnTo>
                    <a:pt x="381000" y="6858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algn="ctr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Text Box 34"/>
            <p:cNvSpPr txBox="1"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 rot="16200000">
              <a:off x="3055937" y="3283456"/>
              <a:ext cx="960438" cy="39427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FFFFFF"/>
                  </a:solidFill>
                  <a:latin typeface="Calibri"/>
                </a:rPr>
                <a:t>mux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 flipH="1">
            <a:off x="2265104" y="2495783"/>
            <a:ext cx="503238" cy="809430"/>
            <a:chOff x="2819400" y="1781370"/>
            <a:chExt cx="503238" cy="809430"/>
          </a:xfrm>
        </p:grpSpPr>
        <p:grpSp>
          <p:nvGrpSpPr>
            <p:cNvPr id="186" name="Group 54"/>
            <p:cNvGrpSpPr>
              <a:grpSpLocks/>
            </p:cNvGrpSpPr>
            <p:nvPr>
              <p:custDataLst>
                <p:tags r:id="rId60"/>
              </p:custDataLst>
            </p:nvPr>
          </p:nvGrpSpPr>
          <p:grpSpPr bwMode="auto">
            <a:xfrm rot="5400000">
              <a:off x="2794892" y="2063053"/>
              <a:ext cx="809430" cy="246063"/>
              <a:chOff x="3513" y="1680"/>
              <a:chExt cx="1075" cy="336"/>
            </a:xfrm>
          </p:grpSpPr>
          <p:sp>
            <p:nvSpPr>
              <p:cNvPr id="189" name="AutoShape 55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 rot="5400000">
                <a:off x="3960" y="1656"/>
                <a:ext cx="336" cy="384"/>
              </a:xfrm>
              <a:prstGeom prst="triangle">
                <a:avLst>
                  <a:gd name="adj" fmla="val 50000"/>
                </a:avLst>
              </a:prstGeom>
              <a:noFill/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Oval 56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4326" y="1799"/>
                <a:ext cx="96" cy="96"/>
              </a:xfrm>
              <a:prstGeom prst="ellipse">
                <a:avLst/>
              </a:prstGeom>
              <a:noFill/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57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 flipH="1">
                <a:off x="3513" y="1847"/>
                <a:ext cx="429" cy="3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2" name="Line 58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 flipH="1" flipV="1">
                <a:off x="4422" y="1847"/>
                <a:ext cx="166" cy="3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7" name="Straight Connector 186"/>
            <p:cNvCxnSpPr/>
            <p:nvPr/>
          </p:nvCxnSpPr>
          <p:spPr>
            <a:xfrm flipH="1">
              <a:off x="2819402" y="1887537"/>
              <a:ext cx="3787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2819400" y="1887537"/>
              <a:ext cx="0" cy="699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 rot="5400000">
            <a:off x="3996525" y="2970779"/>
            <a:ext cx="453519" cy="960438"/>
            <a:chOff x="3339018" y="3000375"/>
            <a:chExt cx="453519" cy="960438"/>
          </a:xfrm>
        </p:grpSpPr>
        <p:sp>
          <p:nvSpPr>
            <p:cNvPr id="194" name="Rectangle 14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411537" y="3124200"/>
              <a:ext cx="381000" cy="762000"/>
            </a:xfrm>
            <a:custGeom>
              <a:avLst/>
              <a:gdLst>
                <a:gd name="connsiteX0" fmla="*/ 0 w 381000"/>
                <a:gd name="connsiteY0" fmla="*/ 0 h 762000"/>
                <a:gd name="connsiteX1" fmla="*/ 381000 w 381000"/>
                <a:gd name="connsiteY1" fmla="*/ 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6858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762000">
                  <a:moveTo>
                    <a:pt x="0" y="0"/>
                  </a:moveTo>
                  <a:lnTo>
                    <a:pt x="381000" y="76200"/>
                  </a:lnTo>
                  <a:lnTo>
                    <a:pt x="381000" y="6858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algn="ctr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Text Box 34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 rot="16200000">
              <a:off x="3055937" y="3283456"/>
              <a:ext cx="960438" cy="39427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FFFFFF"/>
                  </a:solidFill>
                  <a:latin typeface="Calibri"/>
                </a:rPr>
                <a:t>mux</a:t>
              </a:r>
            </a:p>
          </p:txBody>
        </p:sp>
      </p:grpSp>
      <p:grpSp>
        <p:nvGrpSpPr>
          <p:cNvPr id="196" name="Group 195"/>
          <p:cNvGrpSpPr/>
          <p:nvPr/>
        </p:nvGrpSpPr>
        <p:grpSpPr>
          <a:xfrm flipH="1">
            <a:off x="3865304" y="2495783"/>
            <a:ext cx="561348" cy="809430"/>
            <a:chOff x="4437690" y="1781370"/>
            <a:chExt cx="561348" cy="809430"/>
          </a:xfrm>
        </p:grpSpPr>
        <p:grpSp>
          <p:nvGrpSpPr>
            <p:cNvPr id="197" name="Group 47"/>
            <p:cNvGrpSpPr>
              <a:grpSpLocks/>
            </p:cNvGrpSpPr>
            <p:nvPr>
              <p:custDataLst>
                <p:tags r:id="rId53"/>
              </p:custDataLst>
            </p:nvPr>
          </p:nvGrpSpPr>
          <p:grpSpPr bwMode="auto">
            <a:xfrm rot="5400000">
              <a:off x="4471292" y="2063053"/>
              <a:ext cx="809430" cy="246063"/>
              <a:chOff x="3513" y="1680"/>
              <a:chExt cx="1075" cy="336"/>
            </a:xfrm>
          </p:grpSpPr>
          <p:sp>
            <p:nvSpPr>
              <p:cNvPr id="200" name="AutoShape 48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 rot="5400000">
                <a:off x="3960" y="1656"/>
                <a:ext cx="336" cy="384"/>
              </a:xfrm>
              <a:prstGeom prst="triangle">
                <a:avLst>
                  <a:gd name="adj" fmla="val 50000"/>
                </a:avLst>
              </a:prstGeom>
              <a:noFill/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Oval 49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4326" y="1799"/>
                <a:ext cx="96" cy="96"/>
              </a:xfrm>
              <a:prstGeom prst="ellipse">
                <a:avLst/>
              </a:prstGeom>
              <a:noFill/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Line 50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 flipH="1" flipV="1">
                <a:off x="3513" y="1847"/>
                <a:ext cx="429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Line 51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 flipH="1" flipV="1">
                <a:off x="4422" y="1847"/>
                <a:ext cx="166" cy="3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98" name="Straight Connector 197"/>
            <p:cNvCxnSpPr/>
            <p:nvPr/>
          </p:nvCxnSpPr>
          <p:spPr>
            <a:xfrm flipH="1" flipV="1">
              <a:off x="4437693" y="1882762"/>
              <a:ext cx="439107" cy="47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4437690" y="1882762"/>
              <a:ext cx="0" cy="699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 rot="5400000">
            <a:off x="5695945" y="2975555"/>
            <a:ext cx="453519" cy="960438"/>
            <a:chOff x="3339018" y="3000375"/>
            <a:chExt cx="453519" cy="960438"/>
          </a:xfrm>
        </p:grpSpPr>
        <p:sp>
          <p:nvSpPr>
            <p:cNvPr id="205" name="Rectangle 14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3411537" y="3124200"/>
              <a:ext cx="381000" cy="762000"/>
            </a:xfrm>
            <a:custGeom>
              <a:avLst/>
              <a:gdLst>
                <a:gd name="connsiteX0" fmla="*/ 0 w 381000"/>
                <a:gd name="connsiteY0" fmla="*/ 0 h 762000"/>
                <a:gd name="connsiteX1" fmla="*/ 381000 w 381000"/>
                <a:gd name="connsiteY1" fmla="*/ 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6858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762000">
                  <a:moveTo>
                    <a:pt x="0" y="0"/>
                  </a:moveTo>
                  <a:lnTo>
                    <a:pt x="381000" y="76200"/>
                  </a:lnTo>
                  <a:lnTo>
                    <a:pt x="381000" y="6858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algn="ctr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Text Box 34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 rot="16200000">
              <a:off x="3055937" y="3283456"/>
              <a:ext cx="960438" cy="39427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FFFFFF"/>
                  </a:solidFill>
                  <a:latin typeface="Calibri"/>
                </a:rPr>
                <a:t>mux</a:t>
              </a:r>
            </a:p>
          </p:txBody>
        </p:sp>
      </p:grpSp>
      <p:grpSp>
        <p:nvGrpSpPr>
          <p:cNvPr id="207" name="Group 206"/>
          <p:cNvGrpSpPr/>
          <p:nvPr/>
        </p:nvGrpSpPr>
        <p:grpSpPr>
          <a:xfrm flipH="1">
            <a:off x="5612976" y="2495783"/>
            <a:ext cx="538328" cy="809430"/>
            <a:chOff x="6137110" y="1781370"/>
            <a:chExt cx="538328" cy="809430"/>
          </a:xfrm>
        </p:grpSpPr>
        <p:grpSp>
          <p:nvGrpSpPr>
            <p:cNvPr id="208" name="Group 40"/>
            <p:cNvGrpSpPr>
              <a:grpSpLocks/>
            </p:cNvGrpSpPr>
            <p:nvPr>
              <p:custDataLst>
                <p:tags r:id="rId46"/>
              </p:custDataLst>
            </p:nvPr>
          </p:nvGrpSpPr>
          <p:grpSpPr bwMode="auto">
            <a:xfrm rot="5400000">
              <a:off x="6147692" y="2063053"/>
              <a:ext cx="809430" cy="246063"/>
              <a:chOff x="3513" y="1680"/>
              <a:chExt cx="1075" cy="336"/>
            </a:xfrm>
          </p:grpSpPr>
          <p:sp>
            <p:nvSpPr>
              <p:cNvPr id="211" name="AutoShape 41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 rot="5400000">
                <a:off x="3960" y="1656"/>
                <a:ext cx="336" cy="384"/>
              </a:xfrm>
              <a:prstGeom prst="triangle">
                <a:avLst>
                  <a:gd name="adj" fmla="val 50000"/>
                </a:avLst>
              </a:prstGeom>
              <a:noFill/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2" name="Oval 42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4326" y="1799"/>
                <a:ext cx="96" cy="96"/>
              </a:xfrm>
              <a:prstGeom prst="ellipse">
                <a:avLst/>
              </a:prstGeom>
              <a:noFill/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3" name="Line 43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 flipH="1" flipV="1">
                <a:off x="3513" y="1847"/>
                <a:ext cx="429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4" name="Line 44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 flipH="1" flipV="1">
                <a:off x="4422" y="1847"/>
                <a:ext cx="166" cy="3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209" name="Straight Connector 208"/>
            <p:cNvCxnSpPr/>
            <p:nvPr/>
          </p:nvCxnSpPr>
          <p:spPr>
            <a:xfrm flipH="1">
              <a:off x="6137112" y="1887538"/>
              <a:ext cx="4160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6137110" y="1887538"/>
              <a:ext cx="0" cy="699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7372345" y="3023141"/>
            <a:ext cx="453519" cy="960438"/>
            <a:chOff x="3339018" y="3000375"/>
            <a:chExt cx="453519" cy="960438"/>
          </a:xfrm>
        </p:grpSpPr>
        <p:sp>
          <p:nvSpPr>
            <p:cNvPr id="216" name="Rectangle 14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411537" y="3124200"/>
              <a:ext cx="381000" cy="762000"/>
            </a:xfrm>
            <a:custGeom>
              <a:avLst/>
              <a:gdLst>
                <a:gd name="connsiteX0" fmla="*/ 0 w 381000"/>
                <a:gd name="connsiteY0" fmla="*/ 0 h 762000"/>
                <a:gd name="connsiteX1" fmla="*/ 381000 w 381000"/>
                <a:gd name="connsiteY1" fmla="*/ 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6858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762000">
                  <a:moveTo>
                    <a:pt x="0" y="0"/>
                  </a:moveTo>
                  <a:lnTo>
                    <a:pt x="381000" y="76200"/>
                  </a:lnTo>
                  <a:lnTo>
                    <a:pt x="381000" y="6858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algn="ctr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Text Box 34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 rot="16200000">
              <a:off x="3055937" y="3283456"/>
              <a:ext cx="960438" cy="39427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FFFFFF"/>
                  </a:solidFill>
                  <a:latin typeface="Calibri"/>
                </a:rPr>
                <a:t>mux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 flipH="1">
            <a:off x="7289376" y="2495783"/>
            <a:ext cx="538328" cy="853337"/>
            <a:chOff x="7813510" y="1781370"/>
            <a:chExt cx="538328" cy="853337"/>
          </a:xfrm>
        </p:grpSpPr>
        <p:grpSp>
          <p:nvGrpSpPr>
            <p:cNvPr id="219" name="Group 33"/>
            <p:cNvGrpSpPr>
              <a:grpSpLocks/>
            </p:cNvGrpSpPr>
            <p:nvPr>
              <p:custDataLst>
                <p:tags r:id="rId39"/>
              </p:custDataLst>
            </p:nvPr>
          </p:nvGrpSpPr>
          <p:grpSpPr bwMode="auto">
            <a:xfrm rot="5400000">
              <a:off x="7824092" y="2063053"/>
              <a:ext cx="809430" cy="246063"/>
              <a:chOff x="3513" y="1680"/>
              <a:chExt cx="1075" cy="336"/>
            </a:xfrm>
          </p:grpSpPr>
          <p:sp>
            <p:nvSpPr>
              <p:cNvPr id="222" name="AutoShape 34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 rot="5400000">
                <a:off x="3960" y="1656"/>
                <a:ext cx="336" cy="384"/>
              </a:xfrm>
              <a:prstGeom prst="triangle">
                <a:avLst>
                  <a:gd name="adj" fmla="val 50000"/>
                </a:avLst>
              </a:prstGeom>
              <a:noFill/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3" name="Oval 35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326" y="1799"/>
                <a:ext cx="96" cy="96"/>
              </a:xfrm>
              <a:prstGeom prst="ellipse">
                <a:avLst/>
              </a:prstGeom>
              <a:noFill/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4" name="Line 36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 flipH="1" flipV="1">
                <a:off x="3513" y="1847"/>
                <a:ext cx="429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" name="Line 37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 flipH="1" flipV="1">
                <a:off x="4422" y="1847"/>
                <a:ext cx="166" cy="3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220" name="Straight Connector 219"/>
            <p:cNvCxnSpPr/>
            <p:nvPr/>
          </p:nvCxnSpPr>
          <p:spPr>
            <a:xfrm flipH="1">
              <a:off x="7813512" y="1935124"/>
              <a:ext cx="4160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7813510" y="1935124"/>
              <a:ext cx="0" cy="699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 Box 56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8001000" y="3723382"/>
            <a:ext cx="1228221" cy="107721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0=add</a:t>
            </a:r>
          </a:p>
          <a:p>
            <a:pPr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1=sub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27" name="Straight Connector 226"/>
          <p:cNvCxnSpPr/>
          <p:nvPr/>
        </p:nvCxnSpPr>
        <p:spPr>
          <a:xfrm>
            <a:off x="7535439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837104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859039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160704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4182639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484304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2950904" y="3426152"/>
            <a:ext cx="5128420" cy="1268111"/>
            <a:chOff x="3352800" y="2711739"/>
            <a:chExt cx="5128420" cy="1268111"/>
          </a:xfrm>
        </p:grpSpPr>
        <p:cxnSp>
          <p:nvCxnSpPr>
            <p:cNvPr id="234" name="Straight Connector 233"/>
            <p:cNvCxnSpPr/>
            <p:nvPr/>
          </p:nvCxnSpPr>
          <p:spPr>
            <a:xfrm flipV="1">
              <a:off x="8481220" y="3200400"/>
              <a:ext cx="0" cy="779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H="1">
              <a:off x="3487110" y="3200400"/>
              <a:ext cx="499411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V="1">
              <a:off x="3476625" y="2711739"/>
              <a:ext cx="0" cy="4886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>
              <a:off x="3352800" y="2711739"/>
              <a:ext cx="1238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V="1">
              <a:off x="5076825" y="2711739"/>
              <a:ext cx="0" cy="4886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H="1">
              <a:off x="4953000" y="2711739"/>
              <a:ext cx="1238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V="1">
              <a:off x="6781800" y="2711739"/>
              <a:ext cx="0" cy="4886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H="1">
              <a:off x="6657975" y="2711739"/>
              <a:ext cx="1238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V="1">
              <a:off x="8481220" y="2719014"/>
              <a:ext cx="0" cy="4886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H="1">
              <a:off x="8357395" y="2719014"/>
              <a:ext cx="1238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 rot="18968666">
            <a:off x="827024" y="5550690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t=8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 rot="18968666">
            <a:off x="2485996" y="5536929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t=6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 rot="18968666">
            <a:off x="4263253" y="5536929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t=4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8968666">
            <a:off x="6015853" y="5536929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t=2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 rot="18968666">
            <a:off x="7743796" y="5536929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t=0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83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7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Performance</a:t>
            </a:r>
          </a:p>
        </p:txBody>
      </p:sp>
      <p:sp>
        <p:nvSpPr>
          <p:cNvPr id="21227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777875"/>
            <a:ext cx="8283575" cy="6003925"/>
          </a:xfrm>
        </p:spPr>
        <p:txBody>
          <a:bodyPr/>
          <a:lstStyle/>
          <a:p>
            <a:r>
              <a:rPr lang="en-US" dirty="0"/>
              <a:t>Speed of a circuit is affected by the number of gates in series (on the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critical path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or the </a:t>
            </a:r>
            <a:r>
              <a:rPr lang="en-US" i="1" dirty="0"/>
              <a:t>deepest level of logic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11" name="Straight Connector 10"/>
          <p:cNvCxnSpPr/>
          <p:nvPr>
            <p:custDataLst>
              <p:tags r:id="rId3"/>
            </p:custDataLst>
          </p:nvPr>
        </p:nvCxnSpPr>
        <p:spPr>
          <a:xfrm rot="10800000">
            <a:off x="2971800" y="3216275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>
            <p:custDataLst>
              <p:tags r:id="rId4"/>
            </p:custDataLst>
          </p:nvPr>
        </p:nvSpPr>
        <p:spPr>
          <a:xfrm>
            <a:off x="3352800" y="2759075"/>
            <a:ext cx="25146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Combinational</a:t>
            </a:r>
          </a:p>
          <a:p>
            <a:pPr algn="ctr"/>
            <a:r>
              <a:rPr lang="en-US" dirty="0" smtClean="0"/>
              <a:t>Logic</a:t>
            </a:r>
            <a:endParaRPr lang="en-US" dirty="0"/>
          </a:p>
        </p:txBody>
      </p:sp>
      <p:cxnSp>
        <p:nvCxnSpPr>
          <p:cNvPr id="17" name="Straight Connector 16"/>
          <p:cNvCxnSpPr/>
          <p:nvPr>
            <p:custDataLst>
              <p:tags r:id="rId5"/>
            </p:custDataLst>
          </p:nvPr>
        </p:nvCxnSpPr>
        <p:spPr>
          <a:xfrm rot="10800000">
            <a:off x="5867400" y="3216275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6"/>
            </p:custDataLst>
          </p:nvPr>
        </p:nvCxnSpPr>
        <p:spPr>
          <a:xfrm flipV="1">
            <a:off x="2971800" y="4202410"/>
            <a:ext cx="3276600" cy="4466"/>
          </a:xfrm>
          <a:prstGeom prst="line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>
            <p:custDataLst>
              <p:tags r:id="rId7"/>
            </p:custDataLst>
          </p:nvPr>
        </p:nvSpPr>
        <p:spPr>
          <a:xfrm>
            <a:off x="3581400" y="4202410"/>
            <a:ext cx="1981200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dirty="0" err="1" smtClean="0"/>
              <a:t>t</a:t>
            </a:r>
            <a:r>
              <a:rPr lang="en-US" sz="3200" baseline="-25000" dirty="0" err="1" smtClean="0"/>
              <a:t>combinational</a:t>
            </a:r>
            <a:endParaRPr lang="en-US" sz="3200" baseline="-25000" dirty="0" smtClean="0"/>
          </a:p>
        </p:txBody>
      </p:sp>
      <p:sp>
        <p:nvSpPr>
          <p:cNvPr id="48" name="TextBox 47"/>
          <p:cNvSpPr txBox="1"/>
          <p:nvPr>
            <p:custDataLst>
              <p:tags r:id="rId8"/>
            </p:custDataLst>
          </p:nvPr>
        </p:nvSpPr>
        <p:spPr>
          <a:xfrm rot="16200000">
            <a:off x="1866901" y="2720974"/>
            <a:ext cx="1219200" cy="9906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2800" dirty="0" smtClean="0"/>
              <a:t>inputs</a:t>
            </a:r>
            <a:br>
              <a:rPr lang="en-US" sz="2800" dirty="0" smtClean="0"/>
            </a:br>
            <a:r>
              <a:rPr lang="en-US" sz="2800" dirty="0" smtClean="0"/>
              <a:t>arrive</a:t>
            </a:r>
          </a:p>
        </p:txBody>
      </p:sp>
      <p:sp>
        <p:nvSpPr>
          <p:cNvPr id="54" name="TextBox 53"/>
          <p:cNvSpPr txBox="1"/>
          <p:nvPr>
            <p:custDataLst>
              <p:tags r:id="rId9"/>
            </p:custDataLst>
          </p:nvPr>
        </p:nvSpPr>
        <p:spPr>
          <a:xfrm rot="16200000">
            <a:off x="5981701" y="2720974"/>
            <a:ext cx="1524000" cy="9906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2800" dirty="0" smtClean="0"/>
              <a:t>outputs</a:t>
            </a:r>
            <a:br>
              <a:rPr lang="en-US" sz="2800" dirty="0" smtClean="0"/>
            </a:br>
            <a:r>
              <a:rPr lang="en-US" sz="2800" dirty="0" smtClean="0"/>
              <a:t>expected</a:t>
            </a:r>
          </a:p>
        </p:txBody>
      </p:sp>
      <p:pic>
        <p:nvPicPr>
          <p:cNvPr id="13" name="CP3 Ink 9d0c5669-ea8a-4488-a945-cc1cc10b32b4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920" y="2109240"/>
            <a:ext cx="3390000" cy="213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84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8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78994" y="1735667"/>
            <a:ext cx="936625" cy="1152525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altLang="zh-TW" sz="2000">
              <a:latin typeface="Arial" charset="0"/>
              <a:ea typeface="新細明體" charset="-120"/>
            </a:endParaRPr>
          </a:p>
        </p:txBody>
      </p:sp>
      <p:sp>
        <p:nvSpPr>
          <p:cNvPr id="212480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zh-TW">
                <a:ea typeface="新細明體" charset="-120"/>
              </a:rPr>
              <a:t>4-bit Ripple Carry Adder</a:t>
            </a:r>
          </a:p>
        </p:txBody>
      </p:sp>
      <p:sp>
        <p:nvSpPr>
          <p:cNvPr id="212480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51733" y="1735667"/>
            <a:ext cx="936625" cy="1152525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altLang="zh-TW" sz="2000">
              <a:latin typeface="Arial" charset="0"/>
              <a:ea typeface="新細明體" charset="-120"/>
            </a:endParaRPr>
          </a:p>
        </p:txBody>
      </p:sp>
      <p:sp>
        <p:nvSpPr>
          <p:cNvPr id="2124805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158120" y="1303867"/>
            <a:ext cx="0" cy="431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2124806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570870" y="1303867"/>
            <a:ext cx="0" cy="431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2124807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354970" y="2888192"/>
            <a:ext cx="0" cy="504825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 sz="2800"/>
          </a:p>
        </p:txBody>
      </p:sp>
      <p:sp>
        <p:nvSpPr>
          <p:cNvPr id="2124808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1419933" y="2384955"/>
            <a:ext cx="4318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 sz="2800"/>
          </a:p>
        </p:txBody>
      </p:sp>
      <p:sp>
        <p:nvSpPr>
          <p:cNvPr id="2124809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853320" y="891117"/>
            <a:ext cx="514885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FFFFF"/>
                </a:solidFill>
                <a:latin typeface="Calibri"/>
                <a:ea typeface="新細明體" charset="-120"/>
              </a:rPr>
              <a:t>A</a:t>
            </a:r>
            <a:r>
              <a:rPr kumimoji="1" lang="en-US" altLang="zh-TW" sz="2800" baseline="-25000" dirty="0">
                <a:solidFill>
                  <a:srgbClr val="FFFFFF"/>
                </a:solidFill>
                <a:latin typeface="Calibri"/>
                <a:ea typeface="新細明體" charset="-120"/>
              </a:rPr>
              <a:t>3</a:t>
            </a:r>
          </a:p>
        </p:txBody>
      </p:sp>
      <p:sp>
        <p:nvSpPr>
          <p:cNvPr id="2124810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93156" y="891117"/>
            <a:ext cx="50206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FFFFF"/>
                </a:solidFill>
                <a:latin typeface="Calibri"/>
                <a:ea typeface="新細明體" charset="-120"/>
              </a:rPr>
              <a:t>B</a:t>
            </a:r>
            <a:r>
              <a:rPr kumimoji="1" lang="en-US" altLang="zh-TW" sz="2800" baseline="-25000" dirty="0">
                <a:solidFill>
                  <a:srgbClr val="FFFFFF"/>
                </a:solidFill>
                <a:latin typeface="Calibri"/>
                <a:ea typeface="新細明體" charset="-120"/>
              </a:rPr>
              <a:t>3</a:t>
            </a:r>
          </a:p>
        </p:txBody>
      </p:sp>
      <p:sp>
        <p:nvSpPr>
          <p:cNvPr id="2124811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158120" y="3340630"/>
            <a:ext cx="47160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FFFFF"/>
                </a:solidFill>
                <a:latin typeface="Calibri"/>
                <a:ea typeface="新細明體" charset="-120"/>
              </a:rPr>
              <a:t>S</a:t>
            </a:r>
            <a:r>
              <a:rPr kumimoji="1" lang="en-US" altLang="zh-TW" sz="2800" baseline="-25000" dirty="0" smtClean="0">
                <a:solidFill>
                  <a:srgbClr val="FFFFFF"/>
                </a:solidFill>
                <a:latin typeface="Calibri"/>
                <a:ea typeface="新細明體" charset="-120"/>
              </a:rPr>
              <a:t>3</a:t>
            </a:r>
            <a:endParaRPr kumimoji="1" lang="en-US" altLang="zh-TW" sz="2800" baseline="-25000" dirty="0">
              <a:solidFill>
                <a:srgbClr val="FFFFFF"/>
              </a:solidFill>
              <a:latin typeface="Calibri"/>
              <a:ea typeface="新細明體" charset="-120"/>
            </a:endParaRPr>
          </a:p>
        </p:txBody>
      </p:sp>
      <p:sp>
        <p:nvSpPr>
          <p:cNvPr id="2124812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69156" y="2110317"/>
            <a:ext cx="49725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FFFFF"/>
                </a:solidFill>
                <a:latin typeface="Calibri"/>
                <a:ea typeface="新細明體" charset="-120"/>
              </a:rPr>
              <a:t>C</a:t>
            </a:r>
            <a:r>
              <a:rPr kumimoji="1" lang="en-US" altLang="zh-TW" sz="2800" baseline="-25000" dirty="0">
                <a:solidFill>
                  <a:srgbClr val="FFFFFF"/>
                </a:solidFill>
                <a:latin typeface="Calibri"/>
                <a:ea typeface="新細明體" charset="-120"/>
              </a:rPr>
              <a:t>4</a:t>
            </a:r>
          </a:p>
        </p:txBody>
      </p:sp>
      <p:sp>
        <p:nvSpPr>
          <p:cNvPr id="2124813" name="Rectangle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14740" y="1735667"/>
            <a:ext cx="936625" cy="1152525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altLang="zh-TW" sz="2000">
              <a:latin typeface="Arial" charset="0"/>
              <a:ea typeface="新細明體" charset="-120"/>
            </a:endParaRPr>
          </a:p>
        </p:txBody>
      </p:sp>
      <p:sp>
        <p:nvSpPr>
          <p:cNvPr id="2124814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231906" y="1303867"/>
            <a:ext cx="0" cy="431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2124815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5633877" y="1303867"/>
            <a:ext cx="0" cy="431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2124816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5417977" y="2888192"/>
            <a:ext cx="0" cy="504825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 sz="2800"/>
          </a:p>
        </p:txBody>
      </p:sp>
      <p:sp>
        <p:nvSpPr>
          <p:cNvPr id="2124817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4315619" y="2384955"/>
            <a:ext cx="4318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 sz="2800"/>
          </a:p>
        </p:txBody>
      </p:sp>
      <p:sp>
        <p:nvSpPr>
          <p:cNvPr id="2124818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927106" y="891117"/>
            <a:ext cx="514885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FFFFF"/>
                </a:solidFill>
                <a:latin typeface="Calibri"/>
                <a:ea typeface="新細明體" charset="-120"/>
              </a:rPr>
              <a:t>A</a:t>
            </a:r>
            <a:r>
              <a:rPr kumimoji="1" lang="en-US" altLang="zh-TW" sz="2800" baseline="-25000" dirty="0">
                <a:solidFill>
                  <a:srgbClr val="FFFFFF"/>
                </a:solidFill>
                <a:latin typeface="Calibri"/>
                <a:ea typeface="新細明體" charset="-120"/>
              </a:rPr>
              <a:t>1</a:t>
            </a:r>
          </a:p>
        </p:txBody>
      </p:sp>
      <p:sp>
        <p:nvSpPr>
          <p:cNvPr id="2124819" name="Text Box 1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89415" y="891117"/>
            <a:ext cx="50206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FFFFF"/>
                </a:solidFill>
                <a:latin typeface="Calibri"/>
                <a:ea typeface="新細明體" charset="-120"/>
              </a:rPr>
              <a:t>B</a:t>
            </a:r>
            <a:r>
              <a:rPr kumimoji="1" lang="en-US" altLang="zh-TW" sz="2800" baseline="-25000" dirty="0">
                <a:solidFill>
                  <a:srgbClr val="FFFFFF"/>
                </a:solidFill>
                <a:latin typeface="Calibri"/>
                <a:ea typeface="新細明體" charset="-120"/>
              </a:rPr>
              <a:t>1</a:t>
            </a:r>
          </a:p>
        </p:txBody>
      </p:sp>
      <p:sp>
        <p:nvSpPr>
          <p:cNvPr id="2124820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182694" y="3340630"/>
            <a:ext cx="47160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FFFFF"/>
                </a:solidFill>
                <a:latin typeface="Calibri"/>
                <a:ea typeface="新細明體" charset="-120"/>
              </a:rPr>
              <a:t>S</a:t>
            </a:r>
            <a:r>
              <a:rPr kumimoji="1" lang="en-US" altLang="zh-TW" sz="2800" baseline="-25000" dirty="0" smtClean="0">
                <a:solidFill>
                  <a:srgbClr val="FFFFFF"/>
                </a:solidFill>
                <a:latin typeface="Calibri"/>
                <a:ea typeface="新細明體" charset="-120"/>
              </a:rPr>
              <a:t>1</a:t>
            </a:r>
            <a:endParaRPr kumimoji="1" lang="en-US" altLang="zh-TW" sz="2800" baseline="-25000" dirty="0">
              <a:solidFill>
                <a:srgbClr val="FFFFFF"/>
              </a:solidFill>
              <a:latin typeface="Calibri"/>
              <a:ea typeface="新細明體" charset="-120"/>
            </a:endParaRPr>
          </a:p>
        </p:txBody>
      </p:sp>
      <p:sp>
        <p:nvSpPr>
          <p:cNvPr id="2124821" name="Line 21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688556" y="1303867"/>
            <a:ext cx="0" cy="431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2124822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4098131" y="1303867"/>
            <a:ext cx="0" cy="431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2124823" name="Line 2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3882231" y="2888192"/>
            <a:ext cx="0" cy="504825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 sz="2800"/>
          </a:p>
        </p:txBody>
      </p:sp>
      <p:sp>
        <p:nvSpPr>
          <p:cNvPr id="2124824" name="Line 2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H="1">
            <a:off x="4315618" y="2384955"/>
            <a:ext cx="592137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 sz="2800"/>
          </a:p>
        </p:txBody>
      </p:sp>
      <p:sp>
        <p:nvSpPr>
          <p:cNvPr id="2124825" name="Line 2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H="1">
            <a:off x="2788358" y="2384955"/>
            <a:ext cx="590636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 sz="2800"/>
          </a:p>
        </p:txBody>
      </p:sp>
      <p:sp>
        <p:nvSpPr>
          <p:cNvPr id="2124826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383756" y="891117"/>
            <a:ext cx="514885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FFFFF"/>
                </a:solidFill>
                <a:latin typeface="Calibri"/>
                <a:ea typeface="新細明體" charset="-120"/>
              </a:rPr>
              <a:t>A</a:t>
            </a:r>
            <a:r>
              <a:rPr kumimoji="1" lang="en-US" altLang="zh-TW" sz="2800" baseline="-25000" dirty="0">
                <a:solidFill>
                  <a:srgbClr val="FFFFFF"/>
                </a:solidFill>
                <a:latin typeface="Calibri"/>
                <a:ea typeface="新細明體" charset="-120"/>
              </a:rPr>
              <a:t>2</a:t>
            </a:r>
          </a:p>
        </p:txBody>
      </p:sp>
      <p:sp>
        <p:nvSpPr>
          <p:cNvPr id="2124827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53669" y="891117"/>
            <a:ext cx="50206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FFFFF"/>
                </a:solidFill>
                <a:latin typeface="Calibri"/>
                <a:ea typeface="新細明體" charset="-120"/>
              </a:rPr>
              <a:t>B</a:t>
            </a:r>
            <a:r>
              <a:rPr kumimoji="1" lang="en-US" altLang="zh-TW" sz="2800" baseline="-25000" dirty="0">
                <a:solidFill>
                  <a:srgbClr val="FFFFFF"/>
                </a:solidFill>
                <a:latin typeface="Calibri"/>
                <a:ea typeface="新細明體" charset="-120"/>
              </a:rPr>
              <a:t>2</a:t>
            </a:r>
          </a:p>
        </p:txBody>
      </p:sp>
      <p:sp>
        <p:nvSpPr>
          <p:cNvPr id="2124828" name="Text Box 2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688556" y="3340630"/>
            <a:ext cx="47160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FFFFF"/>
                </a:solidFill>
                <a:latin typeface="Calibri"/>
                <a:ea typeface="新細明體" charset="-120"/>
              </a:rPr>
              <a:t>S</a:t>
            </a:r>
            <a:r>
              <a:rPr kumimoji="1" lang="en-US" altLang="zh-TW" sz="2800" baseline="-25000" dirty="0" smtClean="0">
                <a:solidFill>
                  <a:srgbClr val="FFFFFF"/>
                </a:solidFill>
                <a:latin typeface="Calibri"/>
                <a:ea typeface="新細明體" charset="-120"/>
              </a:rPr>
              <a:t>2</a:t>
            </a:r>
            <a:endParaRPr kumimoji="1" lang="en-US" altLang="zh-TW" sz="2800" baseline="-25000" dirty="0">
              <a:solidFill>
                <a:srgbClr val="FFFFFF"/>
              </a:solidFill>
              <a:latin typeface="Calibri"/>
              <a:ea typeface="新細明體" charset="-120"/>
            </a:endParaRPr>
          </a:p>
        </p:txBody>
      </p:sp>
      <p:sp>
        <p:nvSpPr>
          <p:cNvPr id="2124829" name="Rectangle 29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435565" y="1735667"/>
            <a:ext cx="936625" cy="1152525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altLang="zh-TW" sz="2000">
              <a:latin typeface="Arial" charset="0"/>
              <a:ea typeface="新細明體" charset="-120"/>
            </a:endParaRPr>
          </a:p>
        </p:txBody>
      </p:sp>
      <p:sp>
        <p:nvSpPr>
          <p:cNvPr id="2124830" name="Line 3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6755906" y="1303867"/>
            <a:ext cx="0" cy="431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2124831" name="Line 31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7154702" y="1303867"/>
            <a:ext cx="0" cy="431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2124832" name="Line 32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6938802" y="2888192"/>
            <a:ext cx="0" cy="504825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 sz="2800"/>
          </a:p>
        </p:txBody>
      </p:sp>
      <p:sp>
        <p:nvSpPr>
          <p:cNvPr id="2124833" name="Line 33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H="1">
            <a:off x="7372190" y="2384955"/>
            <a:ext cx="503237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 sz="2800"/>
          </a:p>
        </p:txBody>
      </p:sp>
      <p:sp>
        <p:nvSpPr>
          <p:cNvPr id="2124834" name="Line 34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H="1">
            <a:off x="5898356" y="2384955"/>
            <a:ext cx="537209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 sz="2800"/>
          </a:p>
        </p:txBody>
      </p:sp>
      <p:sp>
        <p:nvSpPr>
          <p:cNvPr id="2124835" name="Text 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6451106" y="891117"/>
            <a:ext cx="514885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FFFFF"/>
                </a:solidFill>
                <a:latin typeface="Calibri"/>
                <a:ea typeface="新細明體" charset="-120"/>
              </a:rPr>
              <a:t>A</a:t>
            </a:r>
            <a:r>
              <a:rPr kumimoji="1" lang="en-US" altLang="zh-TW" sz="2800" baseline="-25000" dirty="0">
                <a:solidFill>
                  <a:srgbClr val="FFFFFF"/>
                </a:solidFill>
                <a:latin typeface="Calibri"/>
                <a:ea typeface="新細明體" charset="-120"/>
              </a:rPr>
              <a:t>0</a:t>
            </a:r>
          </a:p>
        </p:txBody>
      </p:sp>
      <p:sp>
        <p:nvSpPr>
          <p:cNvPr id="2124836" name="Text 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010240" y="891117"/>
            <a:ext cx="50206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FFFFF"/>
                </a:solidFill>
                <a:latin typeface="Calibri"/>
                <a:ea typeface="新細明體" charset="-120"/>
              </a:rPr>
              <a:t>B</a:t>
            </a:r>
            <a:r>
              <a:rPr kumimoji="1" lang="en-US" altLang="zh-TW" sz="2800" baseline="-25000" dirty="0">
                <a:solidFill>
                  <a:srgbClr val="FFFFFF"/>
                </a:solidFill>
                <a:latin typeface="Calibri"/>
                <a:ea typeface="新細明體" charset="-120"/>
              </a:rPr>
              <a:t>0</a:t>
            </a:r>
          </a:p>
        </p:txBody>
      </p:sp>
      <p:sp>
        <p:nvSpPr>
          <p:cNvPr id="2124837" name="Text 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854790" y="2110317"/>
            <a:ext cx="49725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FFFFF"/>
                </a:solidFill>
                <a:latin typeface="Calibri"/>
                <a:ea typeface="新細明體" charset="-120"/>
              </a:rPr>
              <a:t>C</a:t>
            </a:r>
            <a:r>
              <a:rPr kumimoji="1" lang="en-US" altLang="zh-TW" sz="2800" baseline="-25000" dirty="0">
                <a:solidFill>
                  <a:srgbClr val="FFFFFF"/>
                </a:solidFill>
                <a:latin typeface="Calibri"/>
                <a:ea typeface="新細明體" charset="-120"/>
              </a:rPr>
              <a:t>0</a:t>
            </a:r>
          </a:p>
        </p:txBody>
      </p:sp>
      <p:sp>
        <p:nvSpPr>
          <p:cNvPr id="2124838" name="Text 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703519" y="3340630"/>
            <a:ext cx="47160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FFFFF"/>
                </a:solidFill>
                <a:latin typeface="Calibri"/>
                <a:ea typeface="新細明體" charset="-120"/>
              </a:rPr>
              <a:t>S</a:t>
            </a:r>
            <a:r>
              <a:rPr kumimoji="1" lang="en-US" altLang="zh-TW" sz="2800" baseline="-25000" dirty="0" smtClean="0">
                <a:solidFill>
                  <a:srgbClr val="FFFFFF"/>
                </a:solidFill>
                <a:latin typeface="Calibri"/>
                <a:ea typeface="新細明體" charset="-120"/>
              </a:rPr>
              <a:t>0</a:t>
            </a:r>
            <a:endParaRPr kumimoji="1" lang="en-US" altLang="zh-TW" sz="2800" baseline="-25000" dirty="0">
              <a:solidFill>
                <a:srgbClr val="FFFFFF"/>
              </a:solidFill>
              <a:latin typeface="Calibri"/>
              <a:ea typeface="新細明體" charset="-120"/>
            </a:endParaRPr>
          </a:p>
        </p:txBody>
      </p:sp>
      <p:sp>
        <p:nvSpPr>
          <p:cNvPr id="2124839" name="Text Box 3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5898356" y="1881717"/>
            <a:ext cx="49725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FFFFF"/>
                </a:solidFill>
                <a:latin typeface="Calibri"/>
                <a:ea typeface="新細明體" charset="-120"/>
              </a:rPr>
              <a:t>C</a:t>
            </a:r>
            <a:r>
              <a:rPr kumimoji="1" lang="en-US" altLang="zh-TW" sz="2800" baseline="-25000" dirty="0">
                <a:solidFill>
                  <a:srgbClr val="FFFFFF"/>
                </a:solidFill>
                <a:latin typeface="Calibri"/>
                <a:ea typeface="新細明體" charset="-120"/>
              </a:rPr>
              <a:t>1</a:t>
            </a:r>
          </a:p>
        </p:txBody>
      </p:sp>
      <p:sp>
        <p:nvSpPr>
          <p:cNvPr id="2124840" name="Text Box 40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4366419" y="1881717"/>
            <a:ext cx="49725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FFFFF"/>
                </a:solidFill>
                <a:latin typeface="Calibri"/>
                <a:ea typeface="新細明體" charset="-120"/>
              </a:rPr>
              <a:t>C</a:t>
            </a:r>
            <a:r>
              <a:rPr kumimoji="1" lang="en-US" altLang="zh-TW" sz="2800" baseline="-25000" dirty="0">
                <a:solidFill>
                  <a:srgbClr val="FFFFFF"/>
                </a:solidFill>
                <a:latin typeface="Calibri"/>
                <a:ea typeface="新細明體" charset="-120"/>
              </a:rPr>
              <a:t>2</a:t>
            </a:r>
          </a:p>
        </p:txBody>
      </p:sp>
      <p:sp>
        <p:nvSpPr>
          <p:cNvPr id="2124841" name="Text Box 41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2850356" y="1881717"/>
            <a:ext cx="49725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800" dirty="0">
                <a:solidFill>
                  <a:srgbClr val="FFFFFF"/>
                </a:solidFill>
                <a:latin typeface="Calibri"/>
                <a:ea typeface="新細明體" charset="-120"/>
              </a:rPr>
              <a:t>C</a:t>
            </a:r>
            <a:r>
              <a:rPr kumimoji="1" lang="en-US" altLang="zh-TW" sz="2800" baseline="-25000" dirty="0">
                <a:solidFill>
                  <a:srgbClr val="FFFFFF"/>
                </a:solidFill>
                <a:latin typeface="Calibri"/>
                <a:ea typeface="新細明體" charset="-120"/>
              </a:rPr>
              <a:t>3</a:t>
            </a:r>
          </a:p>
        </p:txBody>
      </p:sp>
      <p:sp>
        <p:nvSpPr>
          <p:cNvPr id="2124842" name="Text Box 42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550069" y="4942417"/>
            <a:ext cx="757078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 eaLnBrk="1" hangingPunct="1">
              <a:buClr>
                <a:schemeClr val="accent5">
                  <a:lumMod val="60000"/>
                  <a:lumOff val="40000"/>
                </a:schemeClr>
              </a:buClr>
              <a:buSzPct val="80000"/>
              <a:buFontTx/>
              <a:buChar char="•"/>
            </a:pPr>
            <a:r>
              <a:rPr lang="en-US" altLang="zh-TW" sz="2800" dirty="0" smtClean="0">
                <a:solidFill>
                  <a:srgbClr val="FFFFFF"/>
                </a:solidFill>
                <a:latin typeface="Calibri"/>
                <a:ea typeface="新細明體" charset="-120"/>
              </a:rPr>
              <a:t>First full adder</a:t>
            </a:r>
            <a:r>
              <a:rPr lang="en-US" altLang="zh-TW" sz="2800" dirty="0">
                <a:solidFill>
                  <a:srgbClr val="FFFFFF"/>
                </a:solidFill>
                <a:latin typeface="Calibri"/>
                <a:ea typeface="新細明體" charset="-120"/>
              </a:rPr>
              <a:t>, </a:t>
            </a:r>
            <a:r>
              <a:rPr lang="en-US" altLang="zh-TW" sz="2800" dirty="0" smtClean="0">
                <a:solidFill>
                  <a:srgbClr val="FFFFFF"/>
                </a:solidFill>
                <a:latin typeface="Calibri"/>
                <a:ea typeface="新細明體" charset="-120"/>
              </a:rPr>
              <a:t>2 ns delay</a:t>
            </a:r>
          </a:p>
          <a:p>
            <a:pPr marL="285750" indent="-285750" eaLnBrk="1" hangingPunct="1">
              <a:buClr>
                <a:schemeClr val="accent5">
                  <a:lumMod val="60000"/>
                  <a:lumOff val="40000"/>
                </a:schemeClr>
              </a:buClr>
              <a:buSzPct val="80000"/>
              <a:buFontTx/>
              <a:buChar char="•"/>
            </a:pPr>
            <a:r>
              <a:rPr lang="en-US" altLang="zh-TW" sz="2800" dirty="0" smtClean="0">
                <a:solidFill>
                  <a:srgbClr val="FFFFFF"/>
                </a:solidFill>
                <a:latin typeface="Calibri"/>
                <a:ea typeface="新細明體" charset="-120"/>
              </a:rPr>
              <a:t>Second full adder</a:t>
            </a:r>
            <a:r>
              <a:rPr lang="en-US" altLang="zh-TW" sz="2800" dirty="0">
                <a:solidFill>
                  <a:srgbClr val="FFFFFF"/>
                </a:solidFill>
                <a:latin typeface="Calibri"/>
                <a:ea typeface="新細明體" charset="-120"/>
              </a:rPr>
              <a:t>, 2 </a:t>
            </a:r>
            <a:r>
              <a:rPr lang="en-US" altLang="zh-TW" sz="2800" dirty="0" smtClean="0">
                <a:solidFill>
                  <a:srgbClr val="FFFFFF"/>
                </a:solidFill>
                <a:latin typeface="Calibri"/>
                <a:ea typeface="新細明體" charset="-120"/>
              </a:rPr>
              <a:t>ns delay</a:t>
            </a:r>
          </a:p>
          <a:p>
            <a:pPr marL="285750" indent="-285750" eaLnBrk="1" hangingPunct="1">
              <a:buClr>
                <a:schemeClr val="accent5">
                  <a:lumMod val="60000"/>
                  <a:lumOff val="40000"/>
                </a:schemeClr>
              </a:buClr>
              <a:buSzPct val="80000"/>
              <a:buFontTx/>
              <a:buChar char="•"/>
            </a:pPr>
            <a:r>
              <a:rPr lang="en-US" altLang="zh-TW" sz="2800" dirty="0" smtClean="0">
                <a:solidFill>
                  <a:srgbClr val="FFFFFF"/>
                </a:solidFill>
                <a:latin typeface="Calibri"/>
                <a:ea typeface="新細明體" charset="-120"/>
              </a:rPr>
              <a:t>…</a:t>
            </a:r>
            <a:endParaRPr lang="en-US" altLang="zh-TW" sz="2800" dirty="0">
              <a:solidFill>
                <a:srgbClr val="FFFFFF"/>
              </a:solidFill>
              <a:latin typeface="Calibri"/>
              <a:ea typeface="新細明體" charset="-120"/>
            </a:endParaRPr>
          </a:p>
        </p:txBody>
      </p:sp>
      <p:sp>
        <p:nvSpPr>
          <p:cNvPr id="2124843" name="Line 43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flipH="1">
            <a:off x="1631155" y="3939117"/>
            <a:ext cx="5751513" cy="0"/>
          </a:xfrm>
          <a:prstGeom prst="line">
            <a:avLst/>
          </a:prstGeom>
          <a:noFill/>
          <a:ln w="76200">
            <a:solidFill>
              <a:schemeClr val="accent3">
                <a:lumMod val="40000"/>
                <a:lumOff val="60000"/>
              </a:schemeClr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 sz="2800"/>
          </a:p>
        </p:txBody>
      </p:sp>
      <p:sp>
        <p:nvSpPr>
          <p:cNvPr id="2124844" name="Text Box 44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34481" y="3932767"/>
            <a:ext cx="378815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Carry ripples from </a:t>
            </a:r>
            <a:r>
              <a:rPr lang="en-US" sz="2400" dirty="0" err="1" smtClean="0">
                <a:solidFill>
                  <a:srgbClr val="FFFFFF"/>
                </a:solidFill>
              </a:rPr>
              <a:t>lsb</a:t>
            </a:r>
            <a:r>
              <a:rPr lang="en-US" sz="2400" dirty="0" smtClean="0">
                <a:solidFill>
                  <a:srgbClr val="FFFFFF"/>
                </a:solidFill>
              </a:rPr>
              <a:t> to </a:t>
            </a:r>
            <a:r>
              <a:rPr lang="en-US" sz="2400" dirty="0" err="1" smtClean="0">
                <a:solidFill>
                  <a:srgbClr val="FFFFFF"/>
                </a:solidFill>
              </a:rPr>
              <a:t>msb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Motivations for </a:t>
            </a:r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/>
              <a:t>Components</a:t>
            </a:r>
          </a:p>
        </p:txBody>
      </p:sp>
      <p:sp>
        <p:nvSpPr>
          <p:cNvPr id="156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6096000"/>
          </a:xfrm>
        </p:spPr>
        <p:txBody>
          <a:bodyPr>
            <a:normAutofit/>
          </a:bodyPr>
          <a:lstStyle/>
          <a:p>
            <a:pPr>
              <a:lnSpc>
                <a:spcPct val="92000"/>
              </a:lnSpc>
            </a:pPr>
            <a:r>
              <a:rPr lang="en-US" dirty="0"/>
              <a:t>Until now is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combinationial</a:t>
            </a:r>
            <a:r>
              <a:rPr lang="en-US" dirty="0" smtClean="0"/>
              <a:t> </a:t>
            </a:r>
            <a:r>
              <a:rPr lang="en-US" dirty="0"/>
              <a:t>logic</a:t>
            </a:r>
          </a:p>
          <a:p>
            <a:pPr lvl="1">
              <a:lnSpc>
                <a:spcPct val="92000"/>
              </a:lnSpc>
            </a:pPr>
            <a:r>
              <a:rPr lang="en-US" dirty="0"/>
              <a:t>Output is computed when inputs are present</a:t>
            </a:r>
          </a:p>
          <a:p>
            <a:pPr lvl="1">
              <a:lnSpc>
                <a:spcPct val="92000"/>
              </a:lnSpc>
            </a:pPr>
            <a:r>
              <a:rPr lang="en-US" dirty="0"/>
              <a:t>System has no internal state</a:t>
            </a:r>
          </a:p>
          <a:p>
            <a:pPr lvl="1">
              <a:lnSpc>
                <a:spcPct val="92000"/>
              </a:lnSpc>
            </a:pPr>
            <a:r>
              <a:rPr lang="en-US" dirty="0"/>
              <a:t>Nothing computed in the present can depend on what happened in the past!</a:t>
            </a:r>
          </a:p>
          <a:p>
            <a:pPr lvl="1">
              <a:lnSpc>
                <a:spcPct val="92000"/>
              </a:lnSpc>
            </a:pPr>
            <a:endParaRPr lang="en-US" dirty="0"/>
          </a:p>
          <a:p>
            <a:pPr>
              <a:lnSpc>
                <a:spcPct val="92000"/>
              </a:lnSpc>
            </a:pPr>
            <a:endParaRPr lang="en-US" dirty="0" smtClean="0"/>
          </a:p>
          <a:p>
            <a:pPr>
              <a:lnSpc>
                <a:spcPct val="92000"/>
              </a:lnSpc>
            </a:pPr>
            <a:endParaRPr lang="en-US" sz="1200" dirty="0"/>
          </a:p>
          <a:p>
            <a:pPr>
              <a:lnSpc>
                <a:spcPct val="92000"/>
              </a:lnSpc>
            </a:pPr>
            <a:r>
              <a:rPr lang="en-US" dirty="0" smtClean="0"/>
              <a:t>Need </a:t>
            </a:r>
            <a:r>
              <a:rPr lang="en-US" dirty="0"/>
              <a:t>a way to record data</a:t>
            </a:r>
          </a:p>
          <a:p>
            <a:pPr>
              <a:lnSpc>
                <a:spcPct val="92000"/>
              </a:lnSpc>
            </a:pPr>
            <a:r>
              <a:rPr lang="en-US" dirty="0"/>
              <a:t>Need a way to build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stateful</a:t>
            </a:r>
            <a:r>
              <a:rPr lang="en-US" dirty="0"/>
              <a:t> circuits</a:t>
            </a:r>
          </a:p>
          <a:p>
            <a:pPr>
              <a:lnSpc>
                <a:spcPct val="92000"/>
              </a:lnSpc>
            </a:pPr>
            <a:r>
              <a:rPr lang="en-US" dirty="0"/>
              <a:t>Need a state-holding </a:t>
            </a:r>
            <a:r>
              <a:rPr lang="en-US" dirty="0" smtClean="0"/>
              <a:t>device</a:t>
            </a:r>
          </a:p>
          <a:p>
            <a:pPr>
              <a:lnSpc>
                <a:spcPct val="92000"/>
              </a:lnSpc>
            </a:pPr>
            <a:endParaRPr lang="en-US" sz="1200" dirty="0" smtClean="0"/>
          </a:p>
          <a:p>
            <a:pPr>
              <a:lnSpc>
                <a:spcPct val="92000"/>
              </a:lnSpc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Finite State Machines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762000" y="3348335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Inputs</a:t>
            </a:r>
            <a:endParaRPr lang="en-US" sz="2400" dirty="0"/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3048000" y="328380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Combinational</a:t>
            </a:r>
            <a:br>
              <a:rPr lang="en-US" sz="2400" dirty="0" smtClean="0"/>
            </a:br>
            <a:r>
              <a:rPr lang="en-US" sz="2400" dirty="0" smtClean="0"/>
              <a:t>circuit</a:t>
            </a: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6248400" y="34245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Outputs</a:t>
            </a:r>
          </a:p>
        </p:txBody>
      </p:sp>
      <p:cxnSp>
        <p:nvCxnSpPr>
          <p:cNvPr id="7" name="Straight Connector 6"/>
          <p:cNvCxnSpPr/>
          <p:nvPr>
            <p:custDataLst>
              <p:tags r:id="rId4"/>
            </p:custDataLst>
          </p:nvPr>
        </p:nvCxnSpPr>
        <p:spPr>
          <a:xfrm>
            <a:off x="1752600" y="3576935"/>
            <a:ext cx="1219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2971800" y="3195935"/>
            <a:ext cx="22098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>
            <p:custDataLst>
              <p:tags r:id="rId6"/>
            </p:custDataLst>
          </p:nvPr>
        </p:nvCxnSpPr>
        <p:spPr>
          <a:xfrm>
            <a:off x="5181600" y="3653135"/>
            <a:ext cx="1219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>
            <p:custDataLst>
              <p:tags r:id="rId7"/>
            </p:custDataLst>
          </p:nvPr>
        </p:nvCxnSpPr>
        <p:spPr>
          <a:xfrm rot="5400000">
            <a:off x="2362200" y="3500735"/>
            <a:ext cx="152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>
            <p:custDataLst>
              <p:tags r:id="rId8"/>
            </p:custDataLst>
          </p:nvPr>
        </p:nvSpPr>
        <p:spPr>
          <a:xfrm>
            <a:off x="2207362" y="3576935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</a:t>
            </a:r>
            <a:endParaRPr lang="en-US" sz="2400" dirty="0"/>
          </a:p>
        </p:txBody>
      </p:sp>
      <p:cxnSp>
        <p:nvCxnSpPr>
          <p:cNvPr id="12" name="Straight Connector 11"/>
          <p:cNvCxnSpPr/>
          <p:nvPr>
            <p:custDataLst>
              <p:tags r:id="rId9"/>
            </p:custDataLst>
          </p:nvPr>
        </p:nvCxnSpPr>
        <p:spPr>
          <a:xfrm rot="5400000">
            <a:off x="5641238" y="3576935"/>
            <a:ext cx="152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>
            <p:custDataLst>
              <p:tags r:id="rId10"/>
            </p:custDataLst>
          </p:nvPr>
        </p:nvSpPr>
        <p:spPr>
          <a:xfrm>
            <a:off x="5454340" y="3653135"/>
            <a:ext cx="44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366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7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915400" cy="6477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State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How do we store </a:t>
            </a:r>
            <a:r>
              <a:rPr lang="en-US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one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bit?</a:t>
            </a:r>
          </a:p>
          <a:p>
            <a:pPr lvl="1"/>
            <a:r>
              <a:rPr lang="en-US" dirty="0" smtClean="0"/>
              <a:t>Attempts at storing (and changing) one bit</a:t>
            </a:r>
          </a:p>
          <a:p>
            <a:pPr lvl="2"/>
            <a:r>
              <a:rPr lang="en-US" dirty="0" smtClean="0"/>
              <a:t>Set-Reset Latch</a:t>
            </a:r>
          </a:p>
          <a:p>
            <a:pPr lvl="2"/>
            <a:r>
              <a:rPr lang="en-US" dirty="0" smtClean="0"/>
              <a:t>D Latch</a:t>
            </a:r>
          </a:p>
          <a:p>
            <a:pPr lvl="2"/>
            <a:r>
              <a:rPr lang="en-US" dirty="0" smtClean="0"/>
              <a:t>D Flip-Flops</a:t>
            </a:r>
          </a:p>
          <a:p>
            <a:pPr lvl="2"/>
            <a:r>
              <a:rPr lang="en-US" dirty="0" smtClean="0"/>
              <a:t>Master-Slave Flip-Flops</a:t>
            </a:r>
          </a:p>
          <a:p>
            <a:pPr lvl="1"/>
            <a:r>
              <a:rPr lang="en-US" dirty="0" smtClean="0"/>
              <a:t>Register: storing more than one bit, N-bits</a:t>
            </a:r>
          </a:p>
          <a:p>
            <a:r>
              <a:rPr lang="en-US" dirty="0" smtClean="0"/>
              <a:t>Basic Building Blocks</a:t>
            </a:r>
          </a:p>
          <a:p>
            <a:pPr lvl="1"/>
            <a:r>
              <a:rPr lang="en-US" dirty="0" smtClean="0"/>
              <a:t>Decoders and Encoders</a:t>
            </a:r>
          </a:p>
          <a:p>
            <a:r>
              <a:rPr lang="en-US" dirty="0" smtClean="0"/>
              <a:t>Finite State Machines (FSM)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How do we design logic circuits with state?</a:t>
            </a:r>
          </a:p>
          <a:p>
            <a:pPr lvl="1"/>
            <a:r>
              <a:rPr lang="en-US" dirty="0" smtClean="0"/>
              <a:t>Types of FSMs: Mealy and Moore Machines</a:t>
            </a:r>
          </a:p>
          <a:p>
            <a:pPr lvl="1"/>
            <a:r>
              <a:rPr lang="en-US" dirty="0" smtClean="0"/>
              <a:t>Examples: Serial Adder and a Digital Door Lock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1066800"/>
            <a:ext cx="4191000" cy="457200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72192" y="5257800"/>
            <a:ext cx="6262007" cy="533400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0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Hint1 for Project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8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  Hash Table  </a:t>
            </a:r>
            <a:r>
              <a:rPr lang="en-US" dirty="0" err="1" smtClean="0"/>
              <a:t>instructionTypeTable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Hashtable</a:t>
            </a:r>
            <a:r>
              <a:rPr lang="en-US" dirty="0" smtClean="0"/>
              <a:t>&lt;String</a:t>
            </a:r>
            <a:r>
              <a:rPr lang="en-US" dirty="0"/>
              <a:t>, Integer&gt; </a:t>
            </a:r>
            <a:r>
              <a:rPr lang="en-US" dirty="0" err="1" smtClean="0"/>
              <a:t>instructionTypeTable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      </a:t>
            </a:r>
            <a:r>
              <a:rPr lang="en-US" dirty="0"/>
              <a:t>= new </a:t>
            </a:r>
            <a:r>
              <a:rPr lang="en-US" dirty="0" err="1"/>
              <a:t>Hashtable</a:t>
            </a:r>
            <a:r>
              <a:rPr lang="en-US" dirty="0"/>
              <a:t>&lt;String, Integer&gt;();</a:t>
            </a:r>
          </a:p>
          <a:p>
            <a:r>
              <a:rPr lang="en-US" dirty="0"/>
              <a:t>   </a:t>
            </a:r>
            <a:r>
              <a:rPr lang="en-US" dirty="0" err="1" smtClean="0"/>
              <a:t>instructionTypeTable.put</a:t>
            </a:r>
            <a:r>
              <a:rPr lang="en-US" dirty="0" smtClean="0"/>
              <a:t>(“</a:t>
            </a:r>
            <a:r>
              <a:rPr lang="en-US" dirty="0" err="1" smtClean="0"/>
              <a:t>lw</a:t>
            </a:r>
            <a:r>
              <a:rPr lang="en-US" dirty="0" smtClean="0"/>
              <a:t>", 2);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 smtClean="0"/>
              <a:t>instructionTypeTable.put</a:t>
            </a:r>
            <a:r>
              <a:rPr lang="en-US" dirty="0" smtClean="0"/>
              <a:t>(“</a:t>
            </a:r>
            <a:r>
              <a:rPr lang="en-US" dirty="0" err="1" smtClean="0"/>
              <a:t>sw</a:t>
            </a:r>
            <a:r>
              <a:rPr lang="en-US" dirty="0" smtClean="0"/>
              <a:t>", 2);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instructionTypeTable.</a:t>
            </a:r>
            <a:r>
              <a:rPr lang="en-US" dirty="0" err="1" smtClean="0"/>
              <a:t>put</a:t>
            </a:r>
            <a:r>
              <a:rPr lang="en-US" dirty="0" smtClean="0"/>
              <a:t>(“add", 1);</a:t>
            </a:r>
          </a:p>
          <a:p>
            <a:endParaRPr lang="en-US" dirty="0"/>
          </a:p>
          <a:p>
            <a:r>
              <a:rPr lang="en-US" dirty="0" smtClean="0"/>
              <a:t>2  To </a:t>
            </a:r>
            <a:r>
              <a:rPr lang="en-US" dirty="0"/>
              <a:t>retrieve </a:t>
            </a:r>
            <a:r>
              <a:rPr lang="en-US" dirty="0" smtClean="0"/>
              <a:t>an instruction type</a:t>
            </a:r>
            <a:endParaRPr lang="en-US" dirty="0"/>
          </a:p>
          <a:p>
            <a:r>
              <a:rPr lang="en-US" dirty="0" smtClean="0"/>
              <a:t>      Integer </a:t>
            </a:r>
            <a:r>
              <a:rPr lang="en-US" dirty="0" err="1" smtClean="0"/>
              <a:t>InstFmt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instructionTypeTable</a:t>
            </a:r>
            <a:r>
              <a:rPr lang="en-US" dirty="0" err="1" smtClean="0"/>
              <a:t>.get</a:t>
            </a:r>
            <a:r>
              <a:rPr lang="en-US" dirty="0" smtClean="0"/>
              <a:t>(“</a:t>
            </a:r>
            <a:r>
              <a:rPr lang="en-US" dirty="0" err="1" smtClean="0"/>
              <a:t>lw</a:t>
            </a:r>
            <a:r>
              <a:rPr lang="en-US" dirty="0" smtClean="0"/>
              <a:t>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21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store store </a:t>
            </a:r>
            <a:r>
              <a:rPr lang="en-US" b="1" i="1" dirty="0" smtClean="0"/>
              <a:t>one</a:t>
            </a:r>
            <a:r>
              <a:rPr lang="en-US" dirty="0" smtClean="0"/>
              <a:t> bit?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4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Attempt: Unstable Devices</a:t>
            </a:r>
            <a:endParaRPr lang="en-US" dirty="0"/>
          </a:p>
        </p:txBody>
      </p:sp>
      <p:grpSp>
        <p:nvGrpSpPr>
          <p:cNvPr id="21" name="Group 20"/>
          <p:cNvGrpSpPr/>
          <p:nvPr>
            <p:custDataLst>
              <p:tags r:id="rId2"/>
            </p:custDataLst>
          </p:nvPr>
        </p:nvGrpSpPr>
        <p:grpSpPr>
          <a:xfrm rot="3600000">
            <a:off x="3550774" y="2541758"/>
            <a:ext cx="2438399" cy="457202"/>
            <a:chOff x="3124200" y="1828800"/>
            <a:chExt cx="2438399" cy="457202"/>
          </a:xfrm>
        </p:grpSpPr>
        <p:sp>
          <p:nvSpPr>
            <p:cNvPr id="57" name="AutoShape 6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 rot="5400000">
              <a:off x="4076699" y="1866900"/>
              <a:ext cx="457202" cy="381001"/>
            </a:xfrm>
            <a:prstGeom prst="triangle">
              <a:avLst>
                <a:gd name="adj" fmla="val 49083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58" name="Oval 7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495800" y="1981200"/>
              <a:ext cx="152400" cy="1524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Line 9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H="1" flipV="1">
              <a:off x="4648198" y="2057400"/>
              <a:ext cx="9144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Line 9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 flipV="1">
              <a:off x="3124200" y="2057400"/>
              <a:ext cx="990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81" name="Straight Connector 80"/>
          <p:cNvCxnSpPr/>
          <p:nvPr>
            <p:custDataLst>
              <p:tags r:id="rId3"/>
            </p:custDataLst>
          </p:nvPr>
        </p:nvCxnSpPr>
        <p:spPr>
          <a:xfrm rot="5400000" flipH="1" flipV="1">
            <a:off x="2705100" y="4076700"/>
            <a:ext cx="533400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>
            <p:custDataLst>
              <p:tags r:id="rId4"/>
            </p:custDataLst>
          </p:nvPr>
        </p:nvSpPr>
        <p:spPr>
          <a:xfrm>
            <a:off x="3962400" y="762000"/>
            <a:ext cx="381000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</a:t>
            </a:r>
          </a:p>
        </p:txBody>
      </p:sp>
      <p:sp>
        <p:nvSpPr>
          <p:cNvPr id="85" name="TextBox 84"/>
          <p:cNvSpPr txBox="1"/>
          <p:nvPr>
            <p:custDataLst>
              <p:tags r:id="rId5"/>
            </p:custDataLst>
          </p:nvPr>
        </p:nvSpPr>
        <p:spPr>
          <a:xfrm>
            <a:off x="2743200" y="4292025"/>
            <a:ext cx="381000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</a:t>
            </a:r>
          </a:p>
        </p:txBody>
      </p:sp>
      <p:cxnSp>
        <p:nvCxnSpPr>
          <p:cNvPr id="19" name="Straight Connector 18"/>
          <p:cNvCxnSpPr/>
          <p:nvPr>
            <p:custDataLst>
              <p:tags r:id="rId6"/>
            </p:custDataLst>
          </p:nvPr>
        </p:nvCxnSpPr>
        <p:spPr>
          <a:xfrm rot="5400000">
            <a:off x="3933825" y="1495425"/>
            <a:ext cx="457200" cy="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>
            <p:custDataLst>
              <p:tags r:id="rId7"/>
            </p:custDataLst>
          </p:nvPr>
        </p:nvGrpSpPr>
        <p:grpSpPr>
          <a:xfrm rot="-3600000">
            <a:off x="2331574" y="2541759"/>
            <a:ext cx="2438399" cy="457202"/>
            <a:chOff x="3124200" y="1828800"/>
            <a:chExt cx="2438399" cy="457202"/>
          </a:xfrm>
        </p:grpSpPr>
        <p:sp>
          <p:nvSpPr>
            <p:cNvPr id="23" name="AutoShape 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rot="5400000">
              <a:off x="4076699" y="1866900"/>
              <a:ext cx="457202" cy="381001"/>
            </a:xfrm>
            <a:prstGeom prst="triangle">
              <a:avLst>
                <a:gd name="adj" fmla="val 49083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Oval 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495800" y="1981200"/>
              <a:ext cx="152400" cy="1524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Line 9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H="1" flipV="1">
              <a:off x="4648198" y="2057400"/>
              <a:ext cx="9144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 flipV="1">
              <a:off x="3124200" y="2057400"/>
              <a:ext cx="990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>
            <p:custDataLst>
              <p:tags r:id="rId8"/>
            </p:custDataLst>
          </p:nvPr>
        </p:nvGrpSpPr>
        <p:grpSpPr>
          <a:xfrm flipH="1">
            <a:off x="2943224" y="3581402"/>
            <a:ext cx="2438399" cy="457202"/>
            <a:chOff x="3124200" y="1828800"/>
            <a:chExt cx="2438399" cy="457202"/>
          </a:xfrm>
        </p:grpSpPr>
        <p:sp>
          <p:nvSpPr>
            <p:cNvPr id="29" name="AutoShape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rot="5400000">
              <a:off x="4076699" y="1866900"/>
              <a:ext cx="457202" cy="381001"/>
            </a:xfrm>
            <a:prstGeom prst="triangle">
              <a:avLst>
                <a:gd name="adj" fmla="val 49083"/>
              </a:avLst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30" name="Oval 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495800" y="1981200"/>
              <a:ext cx="152400" cy="152400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 flipV="1">
              <a:off x="4648198" y="2057400"/>
              <a:ext cx="9144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9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 flipV="1">
              <a:off x="3124200" y="2057400"/>
              <a:ext cx="990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33" name="Straight Connector 32"/>
          <p:cNvCxnSpPr/>
          <p:nvPr>
            <p:custDataLst>
              <p:tags r:id="rId9"/>
            </p:custDataLst>
          </p:nvPr>
        </p:nvCxnSpPr>
        <p:spPr>
          <a:xfrm rot="10800000" flipV="1">
            <a:off x="5362575" y="3505201"/>
            <a:ext cx="428624" cy="304798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>
            <p:custDataLst>
              <p:tags r:id="rId10"/>
            </p:custDataLst>
          </p:nvPr>
        </p:nvSpPr>
        <p:spPr>
          <a:xfrm>
            <a:off x="5791199" y="3072826"/>
            <a:ext cx="381000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369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12275" y="-99569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 Attempt: Unstable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941" y="4991083"/>
            <a:ext cx="7162800" cy="1828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Does not work!</a:t>
            </a:r>
          </a:p>
          <a:p>
            <a:pPr lvl="1"/>
            <a:r>
              <a:rPr lang="en-US" dirty="0" smtClean="0"/>
              <a:t>Unstable</a:t>
            </a:r>
          </a:p>
          <a:p>
            <a:pPr lvl="1"/>
            <a:r>
              <a:rPr lang="en-US" dirty="0" smtClean="0"/>
              <a:t>Oscillates wildly!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8600" y="772886"/>
            <a:ext cx="3681711" cy="3494314"/>
            <a:chOff x="2490488" y="762000"/>
            <a:chExt cx="3681711" cy="4114800"/>
          </a:xfrm>
        </p:grpSpPr>
        <p:grpSp>
          <p:nvGrpSpPr>
            <p:cNvPr id="9" name="Group 8"/>
            <p:cNvGrpSpPr/>
            <p:nvPr/>
          </p:nvGrpSpPr>
          <p:grpSpPr>
            <a:xfrm>
              <a:off x="2743200" y="3581402"/>
              <a:ext cx="2638423" cy="1295398"/>
              <a:chOff x="2743200" y="3581402"/>
              <a:chExt cx="2638423" cy="1295398"/>
            </a:xfrm>
          </p:grpSpPr>
          <p:sp>
            <p:nvSpPr>
              <p:cNvPr id="85" name="TextBox 84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2743200" y="4292025"/>
                <a:ext cx="381000" cy="5847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A</a:t>
                </a:r>
              </a:p>
            </p:txBody>
          </p:sp>
          <p:grpSp>
            <p:nvGrpSpPr>
              <p:cNvPr id="28" name="Group 27"/>
              <p:cNvGrpSpPr/>
              <p:nvPr>
                <p:custDataLst>
                  <p:tags r:id="rId39"/>
                </p:custDataLst>
              </p:nvPr>
            </p:nvGrpSpPr>
            <p:grpSpPr>
              <a:xfrm flipH="1">
                <a:off x="2943224" y="3581402"/>
                <a:ext cx="2438399" cy="457202"/>
                <a:chOff x="3124200" y="1828800"/>
                <a:chExt cx="2438399" cy="457202"/>
              </a:xfrm>
            </p:grpSpPr>
            <p:sp>
              <p:nvSpPr>
                <p:cNvPr id="29" name="AutoShape 6"/>
                <p:cNvSpPr>
                  <a:spLocks noChangeArrowheads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 rot="5400000">
                  <a:off x="4076699" y="1866900"/>
                  <a:ext cx="457202" cy="381001"/>
                </a:xfrm>
                <a:prstGeom prst="triangle">
                  <a:avLst>
                    <a:gd name="adj" fmla="val 49083"/>
                  </a:avLst>
                </a:prstGeom>
                <a:noFill/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Oval 7"/>
                <p:cNvSpPr>
                  <a:spLocks noChangeArrowheads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4495800" y="1981200"/>
                  <a:ext cx="152400" cy="1524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Line 9"/>
                <p:cNvSpPr>
                  <a:spLocks noChangeShapeType="1"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 flipH="1" flipV="1">
                  <a:off x="4648198" y="2057400"/>
                  <a:ext cx="91440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Line 9"/>
                <p:cNvSpPr>
                  <a:spLocks noChangeShapeType="1"/>
                </p:cNvSpPr>
                <p:nvPr>
                  <p:custDataLst>
                    <p:tags r:id="rId43"/>
                  </p:custDataLst>
                </p:nvPr>
              </p:nvSpPr>
              <p:spPr bwMode="auto">
                <a:xfrm flipH="1" flipV="1">
                  <a:off x="3124200" y="2057400"/>
                  <a:ext cx="9906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84" name="TextBox 83"/>
            <p:cNvSpPr txBox="1"/>
            <p:nvPr>
              <p:custDataLst>
                <p:tags r:id="rId23"/>
              </p:custDataLst>
            </p:nvPr>
          </p:nvSpPr>
          <p:spPr>
            <a:xfrm>
              <a:off x="3962400" y="762000"/>
              <a:ext cx="381000" cy="58477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B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528237" y="3424537"/>
              <a:ext cx="393056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  <a:endPara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90488" y="3429000"/>
              <a:ext cx="393056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grpSp>
          <p:nvGrpSpPr>
            <p:cNvPr id="21" name="Group 20"/>
            <p:cNvGrpSpPr/>
            <p:nvPr>
              <p:custDataLst>
                <p:tags r:id="rId24"/>
              </p:custDataLst>
            </p:nvPr>
          </p:nvGrpSpPr>
          <p:grpSpPr>
            <a:xfrm rot="3600000">
              <a:off x="3550774" y="2541758"/>
              <a:ext cx="2438399" cy="457202"/>
              <a:chOff x="3124200" y="1828800"/>
              <a:chExt cx="2438399" cy="457202"/>
            </a:xfrm>
          </p:grpSpPr>
          <p:sp>
            <p:nvSpPr>
              <p:cNvPr id="57" name="AutoShape 6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 rot="5400000">
                <a:off x="4076699" y="1866900"/>
                <a:ext cx="457202" cy="381001"/>
              </a:xfrm>
              <a:prstGeom prst="triangle">
                <a:avLst>
                  <a:gd name="adj" fmla="val 49083"/>
                </a:avLst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Oval 7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495800" y="1981200"/>
                <a:ext cx="152400" cy="152400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9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 flipH="1" flipV="1">
                <a:off x="4648198" y="2057400"/>
                <a:ext cx="91440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9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 flipH="1" flipV="1">
                <a:off x="3124200" y="2057400"/>
                <a:ext cx="990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1" name="Straight Connector 80"/>
            <p:cNvCxnSpPr/>
            <p:nvPr>
              <p:custDataLst>
                <p:tags r:id="rId25"/>
              </p:custDataLst>
            </p:nvPr>
          </p:nvCxnSpPr>
          <p:spPr>
            <a:xfrm rot="5400000" flipH="1" flipV="1">
              <a:off x="2705100" y="4076700"/>
              <a:ext cx="533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arrow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>
              <p:custDataLst>
                <p:tags r:id="rId26"/>
              </p:custDataLst>
            </p:nvPr>
          </p:nvCxnSpPr>
          <p:spPr>
            <a:xfrm rot="5400000">
              <a:off x="3933825" y="1495425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arrow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>
              <p:custDataLst>
                <p:tags r:id="rId27"/>
              </p:custDataLst>
            </p:nvPr>
          </p:nvGrpSpPr>
          <p:grpSpPr>
            <a:xfrm rot="18000000">
              <a:off x="2331574" y="2541759"/>
              <a:ext cx="2438399" cy="457202"/>
              <a:chOff x="3124200" y="1828800"/>
              <a:chExt cx="2438399" cy="457202"/>
            </a:xfrm>
          </p:grpSpPr>
          <p:sp>
            <p:nvSpPr>
              <p:cNvPr id="23" name="AutoShape 6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 rot="5400000">
                <a:off x="4076699" y="1866900"/>
                <a:ext cx="457202" cy="381001"/>
              </a:xfrm>
              <a:prstGeom prst="triangle">
                <a:avLst>
                  <a:gd name="adj" fmla="val 49083"/>
                </a:avLst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Oval 7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4495800" y="1981200"/>
                <a:ext cx="152400" cy="152400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Line 9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 flipH="1" flipV="1">
                <a:off x="4648198" y="2057400"/>
                <a:ext cx="91440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" name="Line 9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 flipH="1" flipV="1">
                <a:off x="3124200" y="2057400"/>
                <a:ext cx="990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33" name="Straight Connector 32"/>
            <p:cNvCxnSpPr/>
            <p:nvPr>
              <p:custDataLst>
                <p:tags r:id="rId28"/>
              </p:custDataLst>
            </p:nvPr>
          </p:nvCxnSpPr>
          <p:spPr>
            <a:xfrm rot="10800000" flipV="1">
              <a:off x="5362575" y="3505201"/>
              <a:ext cx="428624" cy="304798"/>
            </a:xfrm>
            <a:prstGeom prst="line">
              <a:avLst/>
            </a:prstGeom>
            <a:ln w="28575">
              <a:solidFill>
                <a:schemeClr val="tx1"/>
              </a:solidFill>
              <a:headEnd type="arrow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>
              <p:custDataLst>
                <p:tags r:id="rId29"/>
              </p:custDataLst>
            </p:nvPr>
          </p:nvSpPr>
          <p:spPr>
            <a:xfrm>
              <a:off x="5791199" y="3072826"/>
              <a:ext cx="381000" cy="58477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C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81400" y="138841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69344" y="1371600"/>
              <a:ext cx="393056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  <a:endPara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98144" y="383482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  <a:endPara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98144" y="3886200"/>
              <a:ext cx="393056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3644" y="772886"/>
            <a:ext cx="3681711" cy="3494314"/>
            <a:chOff x="2490488" y="762000"/>
            <a:chExt cx="3681711" cy="4114800"/>
          </a:xfrm>
        </p:grpSpPr>
        <p:grpSp>
          <p:nvGrpSpPr>
            <p:cNvPr id="42" name="Group 41"/>
            <p:cNvGrpSpPr/>
            <p:nvPr/>
          </p:nvGrpSpPr>
          <p:grpSpPr>
            <a:xfrm>
              <a:off x="2743200" y="3581402"/>
              <a:ext cx="2638423" cy="1295398"/>
              <a:chOff x="2743200" y="3581402"/>
              <a:chExt cx="2638423" cy="1295398"/>
            </a:xfrm>
          </p:grpSpPr>
          <p:sp>
            <p:nvSpPr>
              <p:cNvPr id="67" name="TextBox 66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2743200" y="4292025"/>
                <a:ext cx="381000" cy="5847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A</a:t>
                </a:r>
              </a:p>
            </p:txBody>
          </p:sp>
          <p:grpSp>
            <p:nvGrpSpPr>
              <p:cNvPr id="68" name="Group 67"/>
              <p:cNvGrpSpPr/>
              <p:nvPr>
                <p:custDataLst>
                  <p:tags r:id="rId18"/>
                </p:custDataLst>
              </p:nvPr>
            </p:nvGrpSpPr>
            <p:grpSpPr>
              <a:xfrm flipH="1">
                <a:off x="2943224" y="3581402"/>
                <a:ext cx="2438399" cy="457202"/>
                <a:chOff x="3124200" y="1828800"/>
                <a:chExt cx="2438399" cy="457202"/>
              </a:xfrm>
            </p:grpSpPr>
            <p:sp>
              <p:nvSpPr>
                <p:cNvPr id="69" name="AutoShape 6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 rot="5400000">
                  <a:off x="4076699" y="1866900"/>
                  <a:ext cx="457202" cy="381001"/>
                </a:xfrm>
                <a:prstGeom prst="triangle">
                  <a:avLst>
                    <a:gd name="adj" fmla="val 49083"/>
                  </a:avLst>
                </a:prstGeom>
                <a:noFill/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Oval 7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495800" y="1981200"/>
                  <a:ext cx="152400" cy="15240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Line 9"/>
                <p:cNvSpPr>
                  <a:spLocks noChangeShapeType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 flipH="1" flipV="1">
                  <a:off x="4648198" y="2057400"/>
                  <a:ext cx="91440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Line 9"/>
                <p:cNvSpPr>
                  <a:spLocks noChangeShapeType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 flipH="1" flipV="1">
                  <a:off x="3124200" y="2057400"/>
                  <a:ext cx="9906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3" name="TextBox 42"/>
            <p:cNvSpPr txBox="1"/>
            <p:nvPr>
              <p:custDataLst>
                <p:tags r:id="rId2"/>
              </p:custDataLst>
            </p:nvPr>
          </p:nvSpPr>
          <p:spPr>
            <a:xfrm>
              <a:off x="3962400" y="762000"/>
              <a:ext cx="381000" cy="58477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B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8237" y="3424537"/>
              <a:ext cx="393056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  <a:endPara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90488" y="3429000"/>
              <a:ext cx="393056" cy="68861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  <a:endPara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6" name="Group 45"/>
            <p:cNvGrpSpPr/>
            <p:nvPr>
              <p:custDataLst>
                <p:tags r:id="rId3"/>
              </p:custDataLst>
            </p:nvPr>
          </p:nvGrpSpPr>
          <p:grpSpPr>
            <a:xfrm rot="3600000">
              <a:off x="3550774" y="2541758"/>
              <a:ext cx="2438399" cy="457202"/>
              <a:chOff x="3124200" y="1828800"/>
              <a:chExt cx="2438399" cy="457202"/>
            </a:xfrm>
          </p:grpSpPr>
          <p:sp>
            <p:nvSpPr>
              <p:cNvPr id="63" name="AutoShape 6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 rot="5400000">
                <a:off x="4076699" y="1866900"/>
                <a:ext cx="457202" cy="381001"/>
              </a:xfrm>
              <a:prstGeom prst="triangle">
                <a:avLst>
                  <a:gd name="adj" fmla="val 49083"/>
                </a:avLst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4" name="Oval 7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800" y="1981200"/>
                <a:ext cx="152400" cy="152400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9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 flipH="1" flipV="1">
                <a:off x="4648198" y="2057400"/>
                <a:ext cx="91440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9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 flipH="1" flipV="1">
                <a:off x="3124200" y="2057400"/>
                <a:ext cx="990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47" name="Straight Connector 46"/>
            <p:cNvCxnSpPr/>
            <p:nvPr>
              <p:custDataLst>
                <p:tags r:id="rId4"/>
              </p:custDataLst>
            </p:nvPr>
          </p:nvCxnSpPr>
          <p:spPr>
            <a:xfrm rot="5400000" flipH="1" flipV="1">
              <a:off x="2705100" y="4076700"/>
              <a:ext cx="533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arrow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>
              <p:custDataLst>
                <p:tags r:id="rId5"/>
              </p:custDataLst>
            </p:nvPr>
          </p:nvCxnSpPr>
          <p:spPr>
            <a:xfrm rot="5400000">
              <a:off x="3933825" y="1495425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arrow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>
              <p:custDataLst>
                <p:tags r:id="rId6"/>
              </p:custDataLst>
            </p:nvPr>
          </p:nvGrpSpPr>
          <p:grpSpPr>
            <a:xfrm rot="18000000">
              <a:off x="2331574" y="2541759"/>
              <a:ext cx="2438399" cy="457202"/>
              <a:chOff x="3124200" y="1828800"/>
              <a:chExt cx="2438399" cy="457202"/>
            </a:xfrm>
          </p:grpSpPr>
          <p:sp>
            <p:nvSpPr>
              <p:cNvPr id="56" name="AutoShape 6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 rot="5400000">
                <a:off x="4076699" y="1866900"/>
                <a:ext cx="457202" cy="381001"/>
              </a:xfrm>
              <a:prstGeom prst="triangle">
                <a:avLst>
                  <a:gd name="adj" fmla="val 49083"/>
                </a:avLst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Oval 7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495800" y="1981200"/>
                <a:ext cx="152400" cy="152400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H="1" flipV="1">
                <a:off x="4648198" y="2057400"/>
                <a:ext cx="91440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9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3124200" y="2057400"/>
                <a:ext cx="990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50" name="Straight Connector 49"/>
            <p:cNvCxnSpPr/>
            <p:nvPr>
              <p:custDataLst>
                <p:tags r:id="rId7"/>
              </p:custDataLst>
            </p:nvPr>
          </p:nvCxnSpPr>
          <p:spPr>
            <a:xfrm rot="10800000" flipV="1">
              <a:off x="5362575" y="3505201"/>
              <a:ext cx="428624" cy="304798"/>
            </a:xfrm>
            <a:prstGeom prst="line">
              <a:avLst/>
            </a:prstGeom>
            <a:ln w="28575">
              <a:solidFill>
                <a:schemeClr val="tx1"/>
              </a:solidFill>
              <a:headEnd type="arrow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>
              <p:custDataLst>
                <p:tags r:id="rId8"/>
              </p:custDataLst>
            </p:nvPr>
          </p:nvSpPr>
          <p:spPr>
            <a:xfrm>
              <a:off x="5791199" y="3072826"/>
              <a:ext cx="381000" cy="58477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C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81400" y="138841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69344" y="1371600"/>
              <a:ext cx="393056" cy="68861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  <a:endPara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98144" y="383482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  <a:endPara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98144" y="3886200"/>
              <a:ext cx="393056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2009" y="4452871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= 1  </a:t>
            </a:r>
            <a:r>
              <a:rPr lang="en-US" dirty="0" smtClean="0">
                <a:sym typeface="Wingdings" panose="05000000000000000000" pitchFamily="2" charset="2"/>
              </a:rPr>
              <a:t> B = 0  C = 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387791" y="4441390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 = 1  </a:t>
            </a:r>
            <a:r>
              <a:rPr lang="en-US" dirty="0" smtClean="0">
                <a:sym typeface="Wingdings" panose="05000000000000000000" pitchFamily="2" charset="2"/>
              </a:rPr>
              <a:t> A = 0  B = 1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529311" y="2310277"/>
            <a:ext cx="1858480" cy="242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3"/>
            <a:endCxn id="74" idx="1"/>
          </p:cNvCxnSpPr>
          <p:nvPr/>
        </p:nvCxnSpPr>
        <p:spPr>
          <a:xfrm flipV="1">
            <a:off x="3332784" y="4626056"/>
            <a:ext cx="2055007" cy="114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27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0813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 Attempt: </a:t>
            </a:r>
            <a:r>
              <a:rPr lang="en-US" dirty="0" err="1" smtClean="0"/>
              <a:t>Bistable</a:t>
            </a:r>
            <a:r>
              <a:rPr lang="en-US" dirty="0" smtClean="0"/>
              <a:t> </a:t>
            </a:r>
            <a:r>
              <a:rPr lang="en-US" dirty="0"/>
              <a:t>Devices</a:t>
            </a:r>
          </a:p>
        </p:txBody>
      </p:sp>
      <p:sp>
        <p:nvSpPr>
          <p:cNvPr id="156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3581400"/>
            <a:ext cx="7770813" cy="2667000"/>
          </a:xfrm>
        </p:spPr>
        <p:txBody>
          <a:bodyPr/>
          <a:lstStyle/>
          <a:p>
            <a:pPr>
              <a:lnSpc>
                <a:spcPct val="82000"/>
              </a:lnSpc>
            </a:pPr>
            <a:r>
              <a:rPr lang="en-US" sz="2800" dirty="0"/>
              <a:t>In stable state, A = B</a:t>
            </a:r>
          </a:p>
          <a:p>
            <a:pPr>
              <a:lnSpc>
                <a:spcPct val="82000"/>
              </a:lnSpc>
            </a:pPr>
            <a:endParaRPr lang="en-US" sz="2800" dirty="0"/>
          </a:p>
          <a:p>
            <a:pPr>
              <a:lnSpc>
                <a:spcPct val="82000"/>
              </a:lnSpc>
            </a:pPr>
            <a:endParaRPr lang="en-US" sz="2800" dirty="0"/>
          </a:p>
          <a:p>
            <a:pPr>
              <a:lnSpc>
                <a:spcPct val="82000"/>
              </a:lnSpc>
            </a:pPr>
            <a:endParaRPr lang="en-US" sz="2800" dirty="0"/>
          </a:p>
          <a:p>
            <a:pPr>
              <a:lnSpc>
                <a:spcPct val="82000"/>
              </a:lnSpc>
            </a:pPr>
            <a:endParaRPr lang="en-US" sz="2800" dirty="0"/>
          </a:p>
          <a:p>
            <a:pPr>
              <a:lnSpc>
                <a:spcPct val="82000"/>
              </a:lnSpc>
            </a:pP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How do we change the state?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09800" y="1447800"/>
            <a:ext cx="2943225" cy="1371600"/>
            <a:chOff x="2209800" y="1447800"/>
            <a:chExt cx="2943225" cy="1371600"/>
          </a:xfrm>
        </p:grpSpPr>
        <p:sp>
          <p:nvSpPr>
            <p:cNvPr id="1569796" name="Line 4"/>
            <p:cNvSpPr>
              <a:spLocks noChangeShapeType="1"/>
            </p:cNvSpPr>
            <p:nvPr/>
          </p:nvSpPr>
          <p:spPr bwMode="auto">
            <a:xfrm flipH="1">
              <a:off x="2947988" y="17145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569797" name="Group 5"/>
            <p:cNvGrpSpPr>
              <a:grpSpLocks/>
            </p:cNvGrpSpPr>
            <p:nvPr/>
          </p:nvGrpSpPr>
          <p:grpSpPr bwMode="auto">
            <a:xfrm>
              <a:off x="3013075" y="1447800"/>
              <a:ext cx="1482725" cy="533400"/>
              <a:chOff x="3654" y="1680"/>
              <a:chExt cx="934" cy="336"/>
            </a:xfrm>
          </p:grpSpPr>
          <p:sp>
            <p:nvSpPr>
              <p:cNvPr id="1569798" name="AutoShape 6"/>
              <p:cNvSpPr>
                <a:spLocks noChangeArrowheads="1"/>
              </p:cNvSpPr>
              <p:nvPr/>
            </p:nvSpPr>
            <p:spPr bwMode="auto">
              <a:xfrm rot="5400000">
                <a:off x="3960" y="1656"/>
                <a:ext cx="336" cy="384"/>
              </a:xfrm>
              <a:prstGeom prst="triangle">
                <a:avLst>
                  <a:gd name="adj" fmla="val 50000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FFFFFF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569799" name="Oval 7"/>
              <p:cNvSpPr>
                <a:spLocks noChangeArrowheads="1"/>
              </p:cNvSpPr>
              <p:nvPr/>
            </p:nvSpPr>
            <p:spPr bwMode="auto">
              <a:xfrm>
                <a:off x="4326" y="1799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FFFFFF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569800" name="Line 8"/>
              <p:cNvSpPr>
                <a:spLocks noChangeShapeType="1"/>
              </p:cNvSpPr>
              <p:nvPr/>
            </p:nvSpPr>
            <p:spPr bwMode="auto">
              <a:xfrm flipH="1">
                <a:off x="3654" y="1847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FFFFFF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569801" name="Line 9"/>
              <p:cNvSpPr>
                <a:spLocks noChangeShapeType="1"/>
              </p:cNvSpPr>
              <p:nvPr/>
            </p:nvSpPr>
            <p:spPr bwMode="auto">
              <a:xfrm flipH="1" flipV="1">
                <a:off x="4422" y="1847"/>
                <a:ext cx="166" cy="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FFFFFF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1569802" name="AutoShape 10"/>
            <p:cNvSpPr>
              <a:spLocks noChangeArrowheads="1"/>
            </p:cNvSpPr>
            <p:nvPr/>
          </p:nvSpPr>
          <p:spPr bwMode="auto">
            <a:xfrm rot="16200000">
              <a:off x="3660775" y="2247900"/>
              <a:ext cx="533400" cy="609600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69803" name="Oval 11"/>
            <p:cNvSpPr>
              <a:spLocks noChangeArrowheads="1"/>
            </p:cNvSpPr>
            <p:nvPr/>
          </p:nvSpPr>
          <p:spPr bwMode="auto">
            <a:xfrm>
              <a:off x="3459163" y="2463800"/>
              <a:ext cx="152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69804" name="Line 12"/>
            <p:cNvSpPr>
              <a:spLocks noChangeShapeType="1"/>
            </p:cNvSpPr>
            <p:nvPr/>
          </p:nvSpPr>
          <p:spPr bwMode="auto">
            <a:xfrm flipH="1">
              <a:off x="2951163" y="2551112"/>
              <a:ext cx="519112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69805" name="Line 13"/>
            <p:cNvSpPr>
              <a:spLocks noChangeShapeType="1"/>
            </p:cNvSpPr>
            <p:nvPr/>
          </p:nvSpPr>
          <p:spPr bwMode="auto">
            <a:xfrm flipH="1" flipV="1">
              <a:off x="4232275" y="2551112"/>
              <a:ext cx="263525" cy="4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69806" name="Line 14"/>
            <p:cNvSpPr>
              <a:spLocks noChangeShapeType="1"/>
            </p:cNvSpPr>
            <p:nvPr/>
          </p:nvSpPr>
          <p:spPr bwMode="auto">
            <a:xfrm flipH="1" flipV="1">
              <a:off x="4460875" y="2133600"/>
              <a:ext cx="263525" cy="47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69807" name="Line 15"/>
            <p:cNvSpPr>
              <a:spLocks noChangeShapeType="1"/>
            </p:cNvSpPr>
            <p:nvPr/>
          </p:nvSpPr>
          <p:spPr bwMode="auto">
            <a:xfrm flipH="1" flipV="1">
              <a:off x="2708275" y="2133600"/>
              <a:ext cx="263525" cy="47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69808" name="Line 16"/>
            <p:cNvSpPr>
              <a:spLocks noChangeShapeType="1"/>
            </p:cNvSpPr>
            <p:nvPr/>
          </p:nvSpPr>
          <p:spPr bwMode="auto">
            <a:xfrm>
              <a:off x="2952750" y="1720850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69809" name="Line 17"/>
            <p:cNvSpPr>
              <a:spLocks noChangeShapeType="1"/>
            </p:cNvSpPr>
            <p:nvPr/>
          </p:nvSpPr>
          <p:spPr bwMode="auto">
            <a:xfrm>
              <a:off x="4475163" y="1736725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FFFFFF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69810" name="Text Box 18"/>
            <p:cNvSpPr txBox="1">
              <a:spLocks noChangeArrowheads="1"/>
            </p:cNvSpPr>
            <p:nvPr/>
          </p:nvSpPr>
          <p:spPr bwMode="auto">
            <a:xfrm>
              <a:off x="2209800" y="1897062"/>
              <a:ext cx="387350" cy="51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charset="0"/>
                <a:buNone/>
              </a:pPr>
              <a:r>
                <a:rPr lang="en-US" sz="2400" smtClean="0">
                  <a:solidFill>
                    <a:srgbClr val="FFFFFF"/>
                  </a:solidFill>
                  <a:latin typeface="Arial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1569811" name="Text Box 19"/>
            <p:cNvSpPr txBox="1">
              <a:spLocks noChangeArrowheads="1"/>
            </p:cNvSpPr>
            <p:nvPr/>
          </p:nvSpPr>
          <p:spPr bwMode="auto">
            <a:xfrm>
              <a:off x="4765675" y="1905000"/>
              <a:ext cx="387350" cy="515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charset="0"/>
                <a:buNone/>
              </a:pPr>
              <a:r>
                <a:rPr lang="en-US" sz="2400" smtClean="0">
                  <a:solidFill>
                    <a:srgbClr val="FFFFFF"/>
                  </a:solidFill>
                  <a:latin typeface="Arial" charset="0"/>
                  <a:ea typeface="ＭＳ Ｐゴシック" charset="0"/>
                </a:rPr>
                <a:t>B</a:t>
              </a:r>
            </a:p>
          </p:txBody>
        </p:sp>
      </p:grpSp>
      <p:sp>
        <p:nvSpPr>
          <p:cNvPr id="1569812" name="Line 20"/>
          <p:cNvSpPr>
            <a:spLocks noChangeShapeType="1"/>
          </p:cNvSpPr>
          <p:nvPr/>
        </p:nvSpPr>
        <p:spPr bwMode="auto">
          <a:xfrm>
            <a:off x="3352800" y="35814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13" name="AutoShape 21"/>
          <p:cNvSpPr>
            <a:spLocks noChangeArrowheads="1"/>
          </p:cNvSpPr>
          <p:nvPr/>
        </p:nvSpPr>
        <p:spPr bwMode="auto">
          <a:xfrm rot="5400000">
            <a:off x="2085975" y="4305300"/>
            <a:ext cx="533400" cy="609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14" name="Oval 22"/>
          <p:cNvSpPr>
            <a:spLocks noChangeArrowheads="1"/>
          </p:cNvSpPr>
          <p:nvPr/>
        </p:nvSpPr>
        <p:spPr bwMode="auto">
          <a:xfrm>
            <a:off x="2667000" y="4532313"/>
            <a:ext cx="1524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15" name="Line 23"/>
          <p:cNvSpPr>
            <a:spLocks noChangeShapeType="1"/>
          </p:cNvSpPr>
          <p:nvPr/>
        </p:nvSpPr>
        <p:spPr bwMode="auto">
          <a:xfrm flipH="1">
            <a:off x="1525588" y="4608513"/>
            <a:ext cx="53181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16" name="Line 24"/>
          <p:cNvSpPr>
            <a:spLocks noChangeShapeType="1"/>
          </p:cNvSpPr>
          <p:nvPr/>
        </p:nvSpPr>
        <p:spPr bwMode="auto">
          <a:xfrm flipH="1" flipV="1">
            <a:off x="2819400" y="4608513"/>
            <a:ext cx="263525" cy="4762"/>
          </a:xfrm>
          <a:prstGeom prst="lin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17" name="AutoShape 25"/>
          <p:cNvSpPr>
            <a:spLocks noChangeArrowheads="1"/>
          </p:cNvSpPr>
          <p:nvPr/>
        </p:nvSpPr>
        <p:spPr bwMode="auto">
          <a:xfrm rot="16200000">
            <a:off x="2247900" y="5143500"/>
            <a:ext cx="533400" cy="609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18" name="Oval 26"/>
          <p:cNvSpPr>
            <a:spLocks noChangeArrowheads="1"/>
          </p:cNvSpPr>
          <p:nvPr/>
        </p:nvSpPr>
        <p:spPr bwMode="auto">
          <a:xfrm>
            <a:off x="2046288" y="5359400"/>
            <a:ext cx="1524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19" name="Line 27"/>
          <p:cNvSpPr>
            <a:spLocks noChangeShapeType="1"/>
          </p:cNvSpPr>
          <p:nvPr/>
        </p:nvSpPr>
        <p:spPr bwMode="auto">
          <a:xfrm flipH="1">
            <a:off x="1538288" y="5446713"/>
            <a:ext cx="519112" cy="15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20" name="Line 28"/>
          <p:cNvSpPr>
            <a:spLocks noChangeShapeType="1"/>
          </p:cNvSpPr>
          <p:nvPr/>
        </p:nvSpPr>
        <p:spPr bwMode="auto">
          <a:xfrm flipH="1" flipV="1">
            <a:off x="2819400" y="5446713"/>
            <a:ext cx="263525" cy="4762"/>
          </a:xfrm>
          <a:prstGeom prst="lin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21" name="Line 29"/>
          <p:cNvSpPr>
            <a:spLocks noChangeShapeType="1"/>
          </p:cNvSpPr>
          <p:nvPr/>
        </p:nvSpPr>
        <p:spPr bwMode="auto">
          <a:xfrm flipH="1" flipV="1">
            <a:off x="3048000" y="5029200"/>
            <a:ext cx="263525" cy="4763"/>
          </a:xfrm>
          <a:prstGeom prst="lin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22" name="Line 30"/>
          <p:cNvSpPr>
            <a:spLocks noChangeShapeType="1"/>
          </p:cNvSpPr>
          <p:nvPr/>
        </p:nvSpPr>
        <p:spPr bwMode="auto">
          <a:xfrm flipH="1" flipV="1">
            <a:off x="1295400" y="5029200"/>
            <a:ext cx="263525" cy="47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23" name="Line 31"/>
          <p:cNvSpPr>
            <a:spLocks noChangeShapeType="1"/>
          </p:cNvSpPr>
          <p:nvPr/>
        </p:nvSpPr>
        <p:spPr bwMode="auto">
          <a:xfrm>
            <a:off x="1539875" y="4616450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24" name="Line 32"/>
          <p:cNvSpPr>
            <a:spLocks noChangeShapeType="1"/>
          </p:cNvSpPr>
          <p:nvPr/>
        </p:nvSpPr>
        <p:spPr bwMode="auto">
          <a:xfrm>
            <a:off x="3062288" y="4632325"/>
            <a:ext cx="0" cy="838200"/>
          </a:xfrm>
          <a:prstGeom prst="lin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25" name="Text Box 33"/>
          <p:cNvSpPr txBox="1">
            <a:spLocks noChangeArrowheads="1"/>
          </p:cNvSpPr>
          <p:nvPr/>
        </p:nvSpPr>
        <p:spPr bwMode="auto">
          <a:xfrm>
            <a:off x="796925" y="4792663"/>
            <a:ext cx="38735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24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1569826" name="Text Box 34"/>
          <p:cNvSpPr txBox="1">
            <a:spLocks noChangeArrowheads="1"/>
          </p:cNvSpPr>
          <p:nvPr/>
        </p:nvSpPr>
        <p:spPr bwMode="auto">
          <a:xfrm>
            <a:off x="3352800" y="4800600"/>
            <a:ext cx="3873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24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1569827" name="Text Box 35"/>
          <p:cNvSpPr txBox="1">
            <a:spLocks noChangeArrowheads="1"/>
          </p:cNvSpPr>
          <p:nvPr/>
        </p:nvSpPr>
        <p:spPr bwMode="auto">
          <a:xfrm>
            <a:off x="2970713" y="4038600"/>
            <a:ext cx="356187" cy="52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569828" name="AutoShape 36"/>
          <p:cNvSpPr>
            <a:spLocks noChangeArrowheads="1"/>
          </p:cNvSpPr>
          <p:nvPr/>
        </p:nvSpPr>
        <p:spPr bwMode="auto">
          <a:xfrm rot="5400000">
            <a:off x="6353175" y="4381500"/>
            <a:ext cx="533400" cy="609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29" name="Oval 37"/>
          <p:cNvSpPr>
            <a:spLocks noChangeArrowheads="1"/>
          </p:cNvSpPr>
          <p:nvPr/>
        </p:nvSpPr>
        <p:spPr bwMode="auto">
          <a:xfrm>
            <a:off x="6934200" y="4608513"/>
            <a:ext cx="1524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30" name="Line 38"/>
          <p:cNvSpPr>
            <a:spLocks noChangeShapeType="1"/>
          </p:cNvSpPr>
          <p:nvPr/>
        </p:nvSpPr>
        <p:spPr bwMode="auto">
          <a:xfrm flipH="1">
            <a:off x="5792788" y="4684713"/>
            <a:ext cx="531812" cy="0"/>
          </a:xfrm>
          <a:prstGeom prst="lin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31" name="Line 39"/>
          <p:cNvSpPr>
            <a:spLocks noChangeShapeType="1"/>
          </p:cNvSpPr>
          <p:nvPr/>
        </p:nvSpPr>
        <p:spPr bwMode="auto">
          <a:xfrm flipH="1" flipV="1">
            <a:off x="7086600" y="4684713"/>
            <a:ext cx="263525" cy="47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32" name="AutoShape 40"/>
          <p:cNvSpPr>
            <a:spLocks noChangeArrowheads="1"/>
          </p:cNvSpPr>
          <p:nvPr/>
        </p:nvSpPr>
        <p:spPr bwMode="auto">
          <a:xfrm rot="16200000">
            <a:off x="6515100" y="5219700"/>
            <a:ext cx="533400" cy="609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33" name="Oval 41"/>
          <p:cNvSpPr>
            <a:spLocks noChangeArrowheads="1"/>
          </p:cNvSpPr>
          <p:nvPr/>
        </p:nvSpPr>
        <p:spPr bwMode="auto">
          <a:xfrm>
            <a:off x="6313488" y="5435600"/>
            <a:ext cx="1524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34" name="Line 42"/>
          <p:cNvSpPr>
            <a:spLocks noChangeShapeType="1"/>
          </p:cNvSpPr>
          <p:nvPr/>
        </p:nvSpPr>
        <p:spPr bwMode="auto">
          <a:xfrm flipH="1">
            <a:off x="5805488" y="5522913"/>
            <a:ext cx="519112" cy="1587"/>
          </a:xfrm>
          <a:prstGeom prst="lin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35" name="Line 43"/>
          <p:cNvSpPr>
            <a:spLocks noChangeShapeType="1"/>
          </p:cNvSpPr>
          <p:nvPr/>
        </p:nvSpPr>
        <p:spPr bwMode="auto">
          <a:xfrm flipH="1" flipV="1">
            <a:off x="7086600" y="5522913"/>
            <a:ext cx="263525" cy="47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36" name="Line 44"/>
          <p:cNvSpPr>
            <a:spLocks noChangeShapeType="1"/>
          </p:cNvSpPr>
          <p:nvPr/>
        </p:nvSpPr>
        <p:spPr bwMode="auto">
          <a:xfrm flipH="1" flipV="1">
            <a:off x="7315200" y="5105400"/>
            <a:ext cx="263525" cy="47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37" name="Line 45"/>
          <p:cNvSpPr>
            <a:spLocks noChangeShapeType="1"/>
          </p:cNvSpPr>
          <p:nvPr/>
        </p:nvSpPr>
        <p:spPr bwMode="auto">
          <a:xfrm flipH="1" flipV="1">
            <a:off x="5562600" y="5105400"/>
            <a:ext cx="263525" cy="4763"/>
          </a:xfrm>
          <a:prstGeom prst="lin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38" name="Line 46"/>
          <p:cNvSpPr>
            <a:spLocks noChangeShapeType="1"/>
          </p:cNvSpPr>
          <p:nvPr/>
        </p:nvSpPr>
        <p:spPr bwMode="auto">
          <a:xfrm>
            <a:off x="5807075" y="4692650"/>
            <a:ext cx="0" cy="838200"/>
          </a:xfrm>
          <a:prstGeom prst="lin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39" name="Line 47"/>
          <p:cNvSpPr>
            <a:spLocks noChangeShapeType="1"/>
          </p:cNvSpPr>
          <p:nvPr/>
        </p:nvSpPr>
        <p:spPr bwMode="auto">
          <a:xfrm>
            <a:off x="7329488" y="4708525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40" name="Text Box 48"/>
          <p:cNvSpPr txBox="1">
            <a:spLocks noChangeArrowheads="1"/>
          </p:cNvSpPr>
          <p:nvPr/>
        </p:nvSpPr>
        <p:spPr bwMode="auto">
          <a:xfrm>
            <a:off x="5064125" y="4868863"/>
            <a:ext cx="38735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24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1569841" name="Text Box 49"/>
          <p:cNvSpPr txBox="1">
            <a:spLocks noChangeArrowheads="1"/>
          </p:cNvSpPr>
          <p:nvPr/>
        </p:nvSpPr>
        <p:spPr bwMode="auto">
          <a:xfrm>
            <a:off x="7620000" y="4876800"/>
            <a:ext cx="3873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24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1569842" name="Text Box 50"/>
          <p:cNvSpPr txBox="1">
            <a:spLocks noChangeArrowheads="1"/>
          </p:cNvSpPr>
          <p:nvPr/>
        </p:nvSpPr>
        <p:spPr bwMode="auto">
          <a:xfrm>
            <a:off x="5332913" y="4267200"/>
            <a:ext cx="356187" cy="48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569843" name="Text Box 51"/>
          <p:cNvSpPr txBox="1">
            <a:spLocks noChangeArrowheads="1"/>
          </p:cNvSpPr>
          <p:nvPr/>
        </p:nvSpPr>
        <p:spPr bwMode="auto">
          <a:xfrm>
            <a:off x="1141913" y="4114800"/>
            <a:ext cx="356188" cy="48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2400" dirty="0" smtClean="0">
                <a:solidFill>
                  <a:schemeClr val="tx2"/>
                </a:solidFill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1569844" name="Text Box 52"/>
          <p:cNvSpPr txBox="1">
            <a:spLocks noChangeArrowheads="1"/>
          </p:cNvSpPr>
          <p:nvPr/>
        </p:nvSpPr>
        <p:spPr bwMode="auto">
          <a:xfrm>
            <a:off x="7390313" y="4191000"/>
            <a:ext cx="356188" cy="48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2400" dirty="0" smtClean="0">
                <a:solidFill>
                  <a:schemeClr val="tx2"/>
                </a:solidFill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1569845" name="Text Box 53"/>
          <p:cNvSpPr txBox="1">
            <a:spLocks noChangeArrowheads="1"/>
          </p:cNvSpPr>
          <p:nvPr/>
        </p:nvSpPr>
        <p:spPr bwMode="auto">
          <a:xfrm>
            <a:off x="5646738" y="1838325"/>
            <a:ext cx="24225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24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A Simple Device</a:t>
            </a:r>
          </a:p>
        </p:txBody>
      </p:sp>
      <p:sp>
        <p:nvSpPr>
          <p:cNvPr id="54" name="Content Placeholder 1"/>
          <p:cNvSpPr txBox="1">
            <a:spLocks/>
          </p:cNvSpPr>
          <p:nvPr/>
        </p:nvSpPr>
        <p:spPr bwMode="auto">
          <a:xfrm>
            <a:off x="479425" y="685800"/>
            <a:ext cx="82835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mtClean="0"/>
              <a:t>Stable and unstable equilibria?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4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9795" grpId="0" build="p"/>
      <p:bldP spid="1569812" grpId="0" animBg="1"/>
      <p:bldP spid="1569813" grpId="0" animBg="1"/>
      <p:bldP spid="1569814" grpId="0" animBg="1"/>
      <p:bldP spid="1569815" grpId="0" animBg="1"/>
      <p:bldP spid="1569816" grpId="0" animBg="1"/>
      <p:bldP spid="1569817" grpId="0" animBg="1"/>
      <p:bldP spid="1569818" grpId="0" animBg="1"/>
      <p:bldP spid="1569819" grpId="0" animBg="1"/>
      <p:bldP spid="1569820" grpId="0" animBg="1"/>
      <p:bldP spid="1569821" grpId="0" animBg="1"/>
      <p:bldP spid="1569822" grpId="0" animBg="1"/>
      <p:bldP spid="1569823" grpId="0" animBg="1"/>
      <p:bldP spid="1569824" grpId="0" animBg="1"/>
      <p:bldP spid="1569825" grpId="0"/>
      <p:bldP spid="1569826" grpId="0"/>
      <p:bldP spid="1569827" grpId="0"/>
      <p:bldP spid="1569828" grpId="0" animBg="1"/>
      <p:bldP spid="1569829" grpId="0" animBg="1"/>
      <p:bldP spid="1569830" grpId="0" animBg="1"/>
      <p:bldP spid="1569831" grpId="0" animBg="1"/>
      <p:bldP spid="1569832" grpId="0" animBg="1"/>
      <p:bldP spid="1569833" grpId="0" animBg="1"/>
      <p:bldP spid="1569834" grpId="0" animBg="1"/>
      <p:bldP spid="1569835" grpId="0" animBg="1"/>
      <p:bldP spid="1569836" grpId="0" animBg="1"/>
      <p:bldP spid="1569837" grpId="0" animBg="1"/>
      <p:bldP spid="1569838" grpId="0" animBg="1"/>
      <p:bldP spid="1569839" grpId="0" animBg="1"/>
      <p:bldP spid="1569840" grpId="0"/>
      <p:bldP spid="1569841" grpId="0"/>
      <p:bldP spid="1569842" grpId="0"/>
      <p:bldP spid="1569843" grpId="0"/>
      <p:bldP spid="15698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811" name="Text Box 19"/>
          <p:cNvSpPr txBox="1">
            <a:spLocks noChangeArrowheads="1"/>
          </p:cNvSpPr>
          <p:nvPr/>
        </p:nvSpPr>
        <p:spPr bwMode="auto">
          <a:xfrm>
            <a:off x="5099050" y="2409031"/>
            <a:ext cx="38735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106" name="Text Box 19"/>
          <p:cNvSpPr txBox="1">
            <a:spLocks noChangeArrowheads="1"/>
          </p:cNvSpPr>
          <p:nvPr/>
        </p:nvSpPr>
        <p:spPr bwMode="auto">
          <a:xfrm>
            <a:off x="5095333" y="2438400"/>
            <a:ext cx="407484" cy="4837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R</a:t>
            </a:r>
            <a:endParaRPr lang="en-US" sz="2400" dirty="0" smtClean="0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6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0813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Third Attempt: Set-Reset Latch</a:t>
            </a:r>
            <a:endParaRPr lang="en-US" dirty="0"/>
          </a:p>
        </p:txBody>
      </p:sp>
      <p:sp>
        <p:nvSpPr>
          <p:cNvPr id="1569798" name="AutoShape 6"/>
          <p:cNvSpPr>
            <a:spLocks noChangeArrowheads="1"/>
          </p:cNvSpPr>
          <p:nvPr/>
        </p:nvSpPr>
        <p:spPr bwMode="auto">
          <a:xfrm rot="5400000">
            <a:off x="3498853" y="1409700"/>
            <a:ext cx="533400" cy="609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799" name="Oval 7"/>
          <p:cNvSpPr>
            <a:spLocks noChangeArrowheads="1"/>
          </p:cNvSpPr>
          <p:nvPr/>
        </p:nvSpPr>
        <p:spPr bwMode="auto">
          <a:xfrm>
            <a:off x="4079878" y="1636713"/>
            <a:ext cx="1524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00" name="Line 8"/>
          <p:cNvSpPr>
            <a:spLocks noChangeShapeType="1"/>
          </p:cNvSpPr>
          <p:nvPr/>
        </p:nvSpPr>
        <p:spPr bwMode="auto">
          <a:xfrm flipH="1">
            <a:off x="3361534" y="1712913"/>
            <a:ext cx="108744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01" name="Line 9"/>
          <p:cNvSpPr>
            <a:spLocks noChangeShapeType="1"/>
          </p:cNvSpPr>
          <p:nvPr/>
        </p:nvSpPr>
        <p:spPr bwMode="auto">
          <a:xfrm flipH="1" flipV="1">
            <a:off x="4232276" y="1712913"/>
            <a:ext cx="72072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02" name="AutoShape 10"/>
          <p:cNvSpPr>
            <a:spLocks noChangeArrowheads="1"/>
          </p:cNvSpPr>
          <p:nvPr/>
        </p:nvSpPr>
        <p:spPr bwMode="auto">
          <a:xfrm rot="16200000">
            <a:off x="3660775" y="2247900"/>
            <a:ext cx="533400" cy="6096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03" name="Oval 11"/>
          <p:cNvSpPr>
            <a:spLocks noChangeArrowheads="1"/>
          </p:cNvSpPr>
          <p:nvPr/>
        </p:nvSpPr>
        <p:spPr bwMode="auto">
          <a:xfrm>
            <a:off x="3459163" y="2463800"/>
            <a:ext cx="1524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04" name="Line 12"/>
          <p:cNvSpPr>
            <a:spLocks noChangeShapeType="1"/>
          </p:cNvSpPr>
          <p:nvPr/>
        </p:nvSpPr>
        <p:spPr bwMode="auto">
          <a:xfrm flipH="1">
            <a:off x="2743199" y="2551112"/>
            <a:ext cx="72707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69805" name="Line 13"/>
          <p:cNvSpPr>
            <a:spLocks noChangeShapeType="1"/>
          </p:cNvSpPr>
          <p:nvPr/>
        </p:nvSpPr>
        <p:spPr bwMode="auto">
          <a:xfrm flipH="1" flipV="1">
            <a:off x="4232275" y="2551111"/>
            <a:ext cx="11112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FFFF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" name="AutoShape 6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flipH="1">
            <a:off x="2913762" y="1514474"/>
            <a:ext cx="439038" cy="382588"/>
          </a:xfrm>
          <a:prstGeom prst="moon">
            <a:avLst>
              <a:gd name="adj" fmla="val 71690"/>
            </a:avLst>
          </a:prstGeom>
          <a:noFill/>
          <a:ln w="2857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AutoShape 6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43400" y="2371724"/>
            <a:ext cx="439038" cy="382588"/>
          </a:xfrm>
          <a:prstGeom prst="moon">
            <a:avLst>
              <a:gd name="adj" fmla="val 71690"/>
            </a:avLst>
          </a:prstGeom>
          <a:noFill/>
          <a:ln w="2857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743200" y="1828800"/>
            <a:ext cx="2492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1569804" idx="1"/>
          </p:cNvCxnSpPr>
          <p:nvPr/>
        </p:nvCxnSpPr>
        <p:spPr>
          <a:xfrm flipH="1">
            <a:off x="2743199" y="1828800"/>
            <a:ext cx="2" cy="722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2657631" y="1631950"/>
            <a:ext cx="3732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953000" y="1705768"/>
            <a:ext cx="0" cy="732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4724400" y="2438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4686300" y="2667000"/>
            <a:ext cx="419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 Box 19"/>
              <p:cNvSpPr txBox="1">
                <a:spLocks noChangeArrowheads="1"/>
              </p:cNvSpPr>
              <p:nvPr/>
            </p:nvSpPr>
            <p:spPr bwMode="auto">
              <a:xfrm>
                <a:off x="4987874" y="1447800"/>
                <a:ext cx="470000" cy="5216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lnSpc>
                    <a:spcPct val="11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Q</m:t>
                          </m:r>
                        </m:e>
                      </m:acc>
                    </m:oMath>
                  </m:oMathPara>
                </a14:m>
                <a:endParaRPr lang="en-US" sz="2400" dirty="0" smtClean="0">
                  <a:solidFill>
                    <a:srgbClr val="FFFFFF"/>
                  </a:solidFill>
                  <a:latin typeface="Arial" charset="0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103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7874" y="1447800"/>
                <a:ext cx="470000" cy="5216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 Box 18"/>
          <p:cNvSpPr txBox="1">
            <a:spLocks noChangeArrowheads="1"/>
          </p:cNvSpPr>
          <p:nvPr/>
        </p:nvSpPr>
        <p:spPr bwMode="auto">
          <a:xfrm>
            <a:off x="2267918" y="2303462"/>
            <a:ext cx="423514" cy="48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Q</a:t>
            </a:r>
            <a:endParaRPr lang="en-US" sz="2400" dirty="0" smtClean="0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69810" name="Text Box 18"/>
          <p:cNvSpPr txBox="1">
            <a:spLocks noChangeArrowheads="1"/>
          </p:cNvSpPr>
          <p:nvPr/>
        </p:nvSpPr>
        <p:spPr bwMode="auto">
          <a:xfrm>
            <a:off x="2269431" y="1382263"/>
            <a:ext cx="3873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2400" dirty="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107" name="Text Box 18"/>
          <p:cNvSpPr txBox="1">
            <a:spLocks noChangeArrowheads="1"/>
          </p:cNvSpPr>
          <p:nvPr/>
        </p:nvSpPr>
        <p:spPr bwMode="auto">
          <a:xfrm>
            <a:off x="2284749" y="1371600"/>
            <a:ext cx="389851" cy="4837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S</a:t>
            </a:r>
            <a:endParaRPr lang="en-US" sz="2400" dirty="0" smtClean="0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2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9811" grpId="0"/>
      <p:bldP spid="106" grpId="0" animBg="1"/>
      <p:bldP spid="103" grpId="0"/>
      <p:bldP spid="104" grpId="0"/>
      <p:bldP spid="1569810" grpId="0"/>
      <p:bldP spid="10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0813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Third Attempt: </a:t>
            </a:r>
            <a:r>
              <a:rPr lang="en-US" dirty="0" smtClean="0"/>
              <a:t>Set-Reset </a:t>
            </a:r>
            <a:r>
              <a:rPr lang="en-US" dirty="0"/>
              <a:t>Latch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64" y="3581400"/>
            <a:ext cx="5607050" cy="2667000"/>
          </a:xfrm>
        </p:spPr>
        <p:txBody>
          <a:bodyPr/>
          <a:lstStyle/>
          <a:p>
            <a:pPr>
              <a:lnSpc>
                <a:spcPct val="82000"/>
              </a:lnSpc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Set-Reset (S-R) Latch</a:t>
            </a:r>
          </a:p>
          <a:p>
            <a:pPr>
              <a:lnSpc>
                <a:spcPct val="82000"/>
              </a:lnSpc>
            </a:pPr>
            <a:r>
              <a:rPr lang="en-US" sz="2400" dirty="0" smtClean="0"/>
              <a:t>Stores a value Q and </a:t>
            </a:r>
            <a:r>
              <a:rPr lang="en-US" sz="2400" dirty="0"/>
              <a:t>its complement</a:t>
            </a:r>
          </a:p>
          <a:p>
            <a:pPr>
              <a:lnSpc>
                <a:spcPct val="82000"/>
              </a:lnSpc>
            </a:pPr>
            <a:endParaRPr lang="en-US" sz="2400" dirty="0"/>
          </a:p>
          <a:p>
            <a:pPr>
              <a:lnSpc>
                <a:spcPct val="82000"/>
              </a:lnSpc>
              <a:buFont typeface="StarSymbol" charset="0"/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3331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725802"/>
                  </p:ext>
                </p:extLst>
              </p:nvPr>
            </p:nvGraphicFramePr>
            <p:xfrm>
              <a:off x="381000" y="3581400"/>
              <a:ext cx="2133600" cy="2568068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533400"/>
                    <a:gridCol w="533400"/>
                    <a:gridCol w="533400"/>
                  </a:tblGrid>
                  <a:tr h="2286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175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3331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2940363"/>
                  </p:ext>
                </p:extLst>
              </p:nvPr>
            </p:nvGraphicFramePr>
            <p:xfrm>
              <a:off x="381000" y="3581400"/>
              <a:ext cx="2133600" cy="2568068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533400"/>
                    <a:gridCol w="533400"/>
                    <a:gridCol w="533400"/>
                  </a:tblGrid>
                  <a:tr h="465265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4"/>
                          <a:stretch>
                            <a:fillRect l="-320690" t="-15789" b="-459211"/>
                          </a:stretch>
                        </a:blipFill>
                      </a:tcPr>
                    </a:tc>
                  </a:tr>
                  <a:tr h="464503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2548286" y="1528556"/>
            <a:ext cx="2087066" cy="1739905"/>
            <a:chOff x="2548286" y="1528556"/>
            <a:chExt cx="2087066" cy="1739905"/>
          </a:xfrm>
        </p:grpSpPr>
        <p:sp>
          <p:nvSpPr>
            <p:cNvPr id="223239" name="Oval 7"/>
            <p:cNvSpPr>
              <a:spLocks noChangeArrowheads="1"/>
            </p:cNvSpPr>
            <p:nvPr/>
          </p:nvSpPr>
          <p:spPr bwMode="auto">
            <a:xfrm>
              <a:off x="3698875" y="1873250"/>
              <a:ext cx="152400" cy="1524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0" name="Line 8"/>
            <p:cNvSpPr>
              <a:spLocks noChangeShapeType="1"/>
            </p:cNvSpPr>
            <p:nvPr/>
          </p:nvSpPr>
          <p:spPr bwMode="auto">
            <a:xfrm flipH="1" flipV="1">
              <a:off x="2837656" y="2057400"/>
              <a:ext cx="4968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3" name="Oval 11"/>
            <p:cNvSpPr>
              <a:spLocks noChangeArrowheads="1"/>
            </p:cNvSpPr>
            <p:nvPr/>
          </p:nvSpPr>
          <p:spPr bwMode="auto">
            <a:xfrm>
              <a:off x="3078163" y="2700338"/>
              <a:ext cx="152400" cy="1524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4" name="Line 12"/>
            <p:cNvSpPr>
              <a:spLocks noChangeShapeType="1"/>
            </p:cNvSpPr>
            <p:nvPr/>
          </p:nvSpPr>
          <p:spPr bwMode="auto">
            <a:xfrm flipH="1" flipV="1">
              <a:off x="2819400" y="2776538"/>
              <a:ext cx="274320" cy="11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5" name="Line 13"/>
            <p:cNvSpPr>
              <a:spLocks noChangeShapeType="1"/>
            </p:cNvSpPr>
            <p:nvPr/>
          </p:nvSpPr>
          <p:spPr bwMode="auto">
            <a:xfrm flipH="1" flipV="1">
              <a:off x="3581400" y="2895600"/>
              <a:ext cx="5536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6" name="Line 14"/>
            <p:cNvSpPr>
              <a:spLocks noChangeShapeType="1"/>
            </p:cNvSpPr>
            <p:nvPr/>
          </p:nvSpPr>
          <p:spPr bwMode="auto">
            <a:xfrm flipH="1" flipV="1">
              <a:off x="3597932" y="2688408"/>
              <a:ext cx="5370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7" name="Line 15"/>
            <p:cNvSpPr>
              <a:spLocks noChangeShapeType="1"/>
            </p:cNvSpPr>
            <p:nvPr/>
          </p:nvSpPr>
          <p:spPr bwMode="auto">
            <a:xfrm flipH="1" flipV="1">
              <a:off x="2837656" y="1828800"/>
              <a:ext cx="503238" cy="4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250" name="Text Box 18"/>
            <p:cNvSpPr txBox="1">
              <a:spLocks noChangeArrowheads="1"/>
            </p:cNvSpPr>
            <p:nvPr/>
          </p:nvSpPr>
          <p:spPr bwMode="auto">
            <a:xfrm>
              <a:off x="2548286" y="1528556"/>
              <a:ext cx="423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S</a:t>
              </a:r>
            </a:p>
          </p:txBody>
        </p:sp>
        <p:sp>
          <p:nvSpPr>
            <p:cNvPr id="223251" name="Text Box 19"/>
            <p:cNvSpPr txBox="1">
              <a:spLocks noChangeArrowheads="1"/>
            </p:cNvSpPr>
            <p:nvPr/>
          </p:nvSpPr>
          <p:spPr bwMode="auto">
            <a:xfrm>
              <a:off x="4191000" y="2688408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29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114800" y="1571953"/>
                  <a:ext cx="500457" cy="5241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w="254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Q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3291" name="Text 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4800" y="1571953"/>
                  <a:ext cx="500457" cy="52411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292" name="Text Box 60"/>
            <p:cNvSpPr txBox="1">
              <a:spLocks noChangeArrowheads="1"/>
            </p:cNvSpPr>
            <p:nvPr/>
          </p:nvSpPr>
          <p:spPr bwMode="auto">
            <a:xfrm>
              <a:off x="2575515" y="2745241"/>
              <a:ext cx="46358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Q</a:t>
              </a:r>
            </a:p>
          </p:txBody>
        </p:sp>
        <p:sp>
          <p:nvSpPr>
            <p:cNvPr id="25" name="AutoShape 60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251517" y="1760624"/>
              <a:ext cx="439038" cy="382588"/>
            </a:xfrm>
            <a:prstGeom prst="moon">
              <a:avLst>
                <a:gd name="adj" fmla="val 71690"/>
              </a:avLst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 flipH="1" flipV="1">
              <a:off x="2837656" y="2057400"/>
              <a:ext cx="0" cy="7315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AutoShape 60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10800000" flipH="1" flipV="1">
              <a:off x="3230563" y="2590800"/>
              <a:ext cx="439038" cy="382588"/>
            </a:xfrm>
            <a:prstGeom prst="moon">
              <a:avLst>
                <a:gd name="adj" fmla="val 71690"/>
              </a:avLst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H="1">
              <a:off x="4135019" y="1976894"/>
              <a:ext cx="1" cy="7234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61"/>
            <p:cNvSpPr>
              <a:spLocks noChangeShapeType="1"/>
            </p:cNvSpPr>
            <p:nvPr/>
          </p:nvSpPr>
          <p:spPr bwMode="auto">
            <a:xfrm flipV="1">
              <a:off x="3867150" y="1947863"/>
              <a:ext cx="267870" cy="3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95978"/>
              </p:ext>
            </p:extLst>
          </p:nvPr>
        </p:nvGraphicFramePr>
        <p:xfrm>
          <a:off x="7162800" y="2057400"/>
          <a:ext cx="182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56"/>
                <a:gridCol w="314356"/>
                <a:gridCol w="535069"/>
                <a:gridCol w="665019"/>
              </a:tblGrid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NOR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248400" y="1522226"/>
            <a:ext cx="31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Either of inputs is 1, NOR is 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92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0813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Third Attempt: </a:t>
            </a:r>
            <a:r>
              <a:rPr lang="en-US" dirty="0" smtClean="0"/>
              <a:t>Set-Reset </a:t>
            </a:r>
            <a:r>
              <a:rPr lang="en-US" dirty="0"/>
              <a:t>Latch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64" y="3581400"/>
            <a:ext cx="5607050" cy="2667000"/>
          </a:xfrm>
        </p:spPr>
        <p:txBody>
          <a:bodyPr/>
          <a:lstStyle/>
          <a:p>
            <a:pPr>
              <a:lnSpc>
                <a:spcPct val="82000"/>
              </a:lnSpc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Set-Reset (S-R) Latch</a:t>
            </a:r>
          </a:p>
          <a:p>
            <a:pPr>
              <a:lnSpc>
                <a:spcPct val="82000"/>
              </a:lnSpc>
            </a:pPr>
            <a:r>
              <a:rPr lang="en-US" sz="2400" dirty="0" smtClean="0"/>
              <a:t>Stores a value Q and </a:t>
            </a:r>
            <a:r>
              <a:rPr lang="en-US" sz="2400" dirty="0"/>
              <a:t>its complement</a:t>
            </a:r>
          </a:p>
          <a:p>
            <a:pPr>
              <a:lnSpc>
                <a:spcPct val="82000"/>
              </a:lnSpc>
            </a:pPr>
            <a:endParaRPr lang="en-US" sz="2400" dirty="0"/>
          </a:p>
          <a:p>
            <a:pPr>
              <a:lnSpc>
                <a:spcPct val="82000"/>
              </a:lnSpc>
              <a:buFont typeface="StarSymbol" charset="0"/>
              <a:buNone/>
            </a:pPr>
            <a:r>
              <a:rPr lang="en-US" sz="2400" dirty="0" smtClean="0"/>
              <a:t>Q = (R+Q) = RQ</a:t>
            </a:r>
          </a:p>
          <a:p>
            <a:pPr>
              <a:lnSpc>
                <a:spcPct val="82000"/>
              </a:lnSpc>
              <a:buFont typeface="StarSymbol" charset="0"/>
              <a:buNone/>
            </a:pPr>
            <a:r>
              <a:rPr lang="en-US" sz="2400" dirty="0" smtClean="0"/>
              <a:t>If R = 1, Q = 0 </a:t>
            </a:r>
          </a:p>
          <a:p>
            <a:pPr>
              <a:lnSpc>
                <a:spcPct val="82000"/>
              </a:lnSpc>
              <a:buFont typeface="StarSymbol" charset="0"/>
              <a:buNone/>
            </a:pPr>
            <a:r>
              <a:rPr lang="en-US" sz="2400" dirty="0" smtClean="0"/>
              <a:t>If Q= 0 and S = 0, Q = 1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3331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0165910"/>
                  </p:ext>
                </p:extLst>
              </p:nvPr>
            </p:nvGraphicFramePr>
            <p:xfrm>
              <a:off x="381000" y="3581400"/>
              <a:ext cx="2133600" cy="2568068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533400"/>
                    <a:gridCol w="533400"/>
                    <a:gridCol w="533400"/>
                  </a:tblGrid>
                  <a:tr h="2286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  <a:ea typeface="Tahoma" pitchFamily="34" charset="0"/>
                            <a:cs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175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?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?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3331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0165910"/>
                  </p:ext>
                </p:extLst>
              </p:nvPr>
            </p:nvGraphicFramePr>
            <p:xfrm>
              <a:off x="381000" y="3581400"/>
              <a:ext cx="2133600" cy="2568068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533400"/>
                    <a:gridCol w="533400"/>
                    <a:gridCol w="533400"/>
                  </a:tblGrid>
                  <a:tr h="465265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  <a:ea typeface="Tahoma" pitchFamily="34" charset="0"/>
                              <a:cs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4"/>
                          <a:stretch>
                            <a:fillRect l="-320690" t="-15789" r="-16092" b="-459211"/>
                          </a:stretch>
                        </a:blipFill>
                      </a:tcPr>
                    </a:tc>
                  </a:tr>
                  <a:tr h="464503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?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?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" name="Group 6"/>
          <p:cNvGrpSpPr/>
          <p:nvPr/>
        </p:nvGrpSpPr>
        <p:grpSpPr>
          <a:xfrm>
            <a:off x="2548286" y="1528556"/>
            <a:ext cx="2087066" cy="1739905"/>
            <a:chOff x="2548286" y="1528556"/>
            <a:chExt cx="2087066" cy="1739905"/>
          </a:xfrm>
        </p:grpSpPr>
        <p:sp>
          <p:nvSpPr>
            <p:cNvPr id="223239" name="Oval 7"/>
            <p:cNvSpPr>
              <a:spLocks noChangeArrowheads="1"/>
            </p:cNvSpPr>
            <p:nvPr/>
          </p:nvSpPr>
          <p:spPr bwMode="auto">
            <a:xfrm>
              <a:off x="3698875" y="1873250"/>
              <a:ext cx="152400" cy="1524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0" name="Line 8"/>
            <p:cNvSpPr>
              <a:spLocks noChangeShapeType="1"/>
            </p:cNvSpPr>
            <p:nvPr/>
          </p:nvSpPr>
          <p:spPr bwMode="auto">
            <a:xfrm flipH="1" flipV="1">
              <a:off x="2837656" y="2057400"/>
              <a:ext cx="4968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3" name="Oval 11"/>
            <p:cNvSpPr>
              <a:spLocks noChangeArrowheads="1"/>
            </p:cNvSpPr>
            <p:nvPr/>
          </p:nvSpPr>
          <p:spPr bwMode="auto">
            <a:xfrm>
              <a:off x="3078163" y="2700338"/>
              <a:ext cx="152400" cy="1524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4" name="Line 12"/>
            <p:cNvSpPr>
              <a:spLocks noChangeShapeType="1"/>
            </p:cNvSpPr>
            <p:nvPr/>
          </p:nvSpPr>
          <p:spPr bwMode="auto">
            <a:xfrm flipH="1" flipV="1">
              <a:off x="2819400" y="2776538"/>
              <a:ext cx="274320" cy="11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5" name="Line 13"/>
            <p:cNvSpPr>
              <a:spLocks noChangeShapeType="1"/>
            </p:cNvSpPr>
            <p:nvPr/>
          </p:nvSpPr>
          <p:spPr bwMode="auto">
            <a:xfrm flipH="1" flipV="1">
              <a:off x="3581400" y="2895600"/>
              <a:ext cx="5536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6" name="Line 14"/>
            <p:cNvSpPr>
              <a:spLocks noChangeShapeType="1"/>
            </p:cNvSpPr>
            <p:nvPr/>
          </p:nvSpPr>
          <p:spPr bwMode="auto">
            <a:xfrm flipH="1" flipV="1">
              <a:off x="3597932" y="2688408"/>
              <a:ext cx="5370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7" name="Line 15"/>
            <p:cNvSpPr>
              <a:spLocks noChangeShapeType="1"/>
            </p:cNvSpPr>
            <p:nvPr/>
          </p:nvSpPr>
          <p:spPr bwMode="auto">
            <a:xfrm flipH="1" flipV="1">
              <a:off x="2837656" y="1828800"/>
              <a:ext cx="503238" cy="4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250" name="Text Box 18"/>
            <p:cNvSpPr txBox="1">
              <a:spLocks noChangeArrowheads="1"/>
            </p:cNvSpPr>
            <p:nvPr/>
          </p:nvSpPr>
          <p:spPr bwMode="auto">
            <a:xfrm>
              <a:off x="2548286" y="1528556"/>
              <a:ext cx="423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S</a:t>
              </a:r>
            </a:p>
          </p:txBody>
        </p:sp>
        <p:sp>
          <p:nvSpPr>
            <p:cNvPr id="223251" name="Text Box 19"/>
            <p:cNvSpPr txBox="1">
              <a:spLocks noChangeArrowheads="1"/>
            </p:cNvSpPr>
            <p:nvPr/>
          </p:nvSpPr>
          <p:spPr bwMode="auto">
            <a:xfrm>
              <a:off x="4191000" y="2688408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29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114800" y="1571953"/>
                  <a:ext cx="500457" cy="5241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w="254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Q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3291" name="Text 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4800" y="1571953"/>
                  <a:ext cx="500457" cy="52411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292" name="Text Box 60"/>
            <p:cNvSpPr txBox="1">
              <a:spLocks noChangeArrowheads="1"/>
            </p:cNvSpPr>
            <p:nvPr/>
          </p:nvSpPr>
          <p:spPr bwMode="auto">
            <a:xfrm>
              <a:off x="2575515" y="2745241"/>
              <a:ext cx="46358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Q</a:t>
              </a:r>
            </a:p>
          </p:txBody>
        </p:sp>
        <p:sp>
          <p:nvSpPr>
            <p:cNvPr id="25" name="AutoShape 60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251517" y="1760624"/>
              <a:ext cx="439038" cy="382588"/>
            </a:xfrm>
            <a:prstGeom prst="moon">
              <a:avLst>
                <a:gd name="adj" fmla="val 71690"/>
              </a:avLst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 flipH="1" flipV="1">
              <a:off x="2837656" y="2057400"/>
              <a:ext cx="0" cy="7315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AutoShape 60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10800000" flipH="1" flipV="1">
              <a:off x="3230563" y="2590800"/>
              <a:ext cx="439038" cy="382588"/>
            </a:xfrm>
            <a:prstGeom prst="moon">
              <a:avLst>
                <a:gd name="adj" fmla="val 71690"/>
              </a:avLst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H="1">
              <a:off x="4135019" y="1976894"/>
              <a:ext cx="1" cy="7234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61"/>
            <p:cNvSpPr>
              <a:spLocks noChangeShapeType="1"/>
            </p:cNvSpPr>
            <p:nvPr/>
          </p:nvSpPr>
          <p:spPr bwMode="auto">
            <a:xfrm flipV="1">
              <a:off x="3867150" y="1947863"/>
              <a:ext cx="267870" cy="3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57639"/>
              </p:ext>
            </p:extLst>
          </p:nvPr>
        </p:nvGraphicFramePr>
        <p:xfrm>
          <a:off x="7162800" y="2057400"/>
          <a:ext cx="182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56"/>
                <a:gridCol w="314356"/>
                <a:gridCol w="535069"/>
                <a:gridCol w="665019"/>
              </a:tblGrid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NOR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43200" y="14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3800" y="2899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0" y="2238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680" y="2621144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Q will be 0 if R is 1</a:t>
            </a:r>
            <a:endParaRPr lang="en-US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endCxn id="26" idx="1"/>
          </p:cNvCxnSpPr>
          <p:nvPr/>
        </p:nvCxnSpPr>
        <p:spPr>
          <a:xfrm flipV="1">
            <a:off x="1732643" y="2423160"/>
            <a:ext cx="553357" cy="197984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672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659301" y="2620567"/>
                <a:ext cx="1151277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𝑸</m:t>
                        </m:r>
                      </m:e>
                    </m:acc>
                  </m:oMath>
                </a14:m>
                <a:r>
                  <a:rPr lang="en-US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will be 1</a:t>
                </a:r>
                <a:endParaRPr lang="en-US" b="1" i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01" y="2620567"/>
                <a:ext cx="1151277" cy="369909"/>
              </a:xfrm>
              <a:prstGeom prst="rect">
                <a:avLst/>
              </a:prstGeom>
              <a:blipFill rotWithShape="1">
                <a:blip r:embed="rId6"/>
                <a:stretch>
                  <a:fillRect l="-529" t="-6557" r="-3704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endCxn id="8" idx="3"/>
          </p:cNvCxnSpPr>
          <p:nvPr/>
        </p:nvCxnSpPr>
        <p:spPr>
          <a:xfrm flipH="1" flipV="1">
            <a:off x="4568886" y="2406134"/>
            <a:ext cx="333027" cy="184666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6468611"/>
                  </p:ext>
                </p:extLst>
              </p:nvPr>
            </p:nvGraphicFramePr>
            <p:xfrm>
              <a:off x="381000" y="3581400"/>
              <a:ext cx="2133600" cy="2568068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533400"/>
                    <a:gridCol w="533400"/>
                    <a:gridCol w="533400"/>
                  </a:tblGrid>
                  <a:tr h="2286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175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6468611"/>
                  </p:ext>
                </p:extLst>
              </p:nvPr>
            </p:nvGraphicFramePr>
            <p:xfrm>
              <a:off x="381000" y="3581400"/>
              <a:ext cx="2133600" cy="2568068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533400"/>
                    <a:gridCol w="533400"/>
                    <a:gridCol w="533400"/>
                  </a:tblGrid>
                  <a:tr h="465265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7"/>
                          <a:stretch>
                            <a:fillRect l="-320690" t="-15789" r="-16092" b="-459211"/>
                          </a:stretch>
                        </a:blipFill>
                      </a:tcPr>
                    </a:tc>
                  </a:tr>
                  <a:tr h="464503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" name="Straight Connector 8"/>
          <p:cNvCxnSpPr/>
          <p:nvPr/>
        </p:nvCxnSpPr>
        <p:spPr>
          <a:xfrm>
            <a:off x="4191000" y="47244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67150" y="4572000"/>
            <a:ext cx="552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724400" y="46482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86400" y="54864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3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  <p:bldP spid="8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0813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Third Attempt: </a:t>
            </a:r>
            <a:r>
              <a:rPr lang="en-US" dirty="0" smtClean="0"/>
              <a:t>Set-Reset </a:t>
            </a:r>
            <a:r>
              <a:rPr lang="en-US" dirty="0"/>
              <a:t>Latch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64" y="3581400"/>
            <a:ext cx="5607050" cy="2667000"/>
          </a:xfrm>
        </p:spPr>
        <p:txBody>
          <a:bodyPr/>
          <a:lstStyle/>
          <a:p>
            <a:pPr>
              <a:lnSpc>
                <a:spcPct val="82000"/>
              </a:lnSpc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Set-Reset (S-R) Latch</a:t>
            </a:r>
          </a:p>
          <a:p>
            <a:pPr>
              <a:lnSpc>
                <a:spcPct val="82000"/>
              </a:lnSpc>
            </a:pPr>
            <a:r>
              <a:rPr lang="en-US" sz="2400" dirty="0" smtClean="0"/>
              <a:t>Stores a value Q and </a:t>
            </a:r>
            <a:r>
              <a:rPr lang="en-US" sz="2400" dirty="0"/>
              <a:t>its complement</a:t>
            </a:r>
          </a:p>
          <a:p>
            <a:pPr>
              <a:lnSpc>
                <a:spcPct val="82000"/>
              </a:lnSpc>
            </a:pPr>
            <a:endParaRPr lang="en-US" sz="2400" dirty="0"/>
          </a:p>
          <a:p>
            <a:pPr>
              <a:lnSpc>
                <a:spcPct val="82000"/>
              </a:lnSpc>
              <a:buFont typeface="StarSymbol" charset="0"/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3331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0209730"/>
                  </p:ext>
                </p:extLst>
              </p:nvPr>
            </p:nvGraphicFramePr>
            <p:xfrm>
              <a:off x="381000" y="3581400"/>
              <a:ext cx="2133600" cy="2568068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533400"/>
                    <a:gridCol w="533400"/>
                    <a:gridCol w="533400"/>
                  </a:tblGrid>
                  <a:tr h="2286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175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?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?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3331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0209730"/>
                  </p:ext>
                </p:extLst>
              </p:nvPr>
            </p:nvGraphicFramePr>
            <p:xfrm>
              <a:off x="381000" y="3581400"/>
              <a:ext cx="2133600" cy="2568068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533400"/>
                    <a:gridCol w="533400"/>
                    <a:gridCol w="533400"/>
                  </a:tblGrid>
                  <a:tr h="465265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5"/>
                          <a:stretch>
                            <a:fillRect l="-320690" t="-15789" r="-16092" b="-459211"/>
                          </a:stretch>
                        </a:blipFill>
                      </a:tcPr>
                    </a:tc>
                  </a:tr>
                  <a:tr h="464503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?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?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" name="Group 6"/>
          <p:cNvGrpSpPr/>
          <p:nvPr/>
        </p:nvGrpSpPr>
        <p:grpSpPr>
          <a:xfrm>
            <a:off x="2548286" y="1528556"/>
            <a:ext cx="2087066" cy="1739905"/>
            <a:chOff x="2548286" y="1528556"/>
            <a:chExt cx="2087066" cy="1739905"/>
          </a:xfrm>
        </p:grpSpPr>
        <p:sp>
          <p:nvSpPr>
            <p:cNvPr id="223239" name="Oval 7"/>
            <p:cNvSpPr>
              <a:spLocks noChangeArrowheads="1"/>
            </p:cNvSpPr>
            <p:nvPr/>
          </p:nvSpPr>
          <p:spPr bwMode="auto">
            <a:xfrm>
              <a:off x="3698875" y="1873250"/>
              <a:ext cx="152400" cy="1524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0" name="Line 8"/>
            <p:cNvSpPr>
              <a:spLocks noChangeShapeType="1"/>
            </p:cNvSpPr>
            <p:nvPr/>
          </p:nvSpPr>
          <p:spPr bwMode="auto">
            <a:xfrm flipH="1" flipV="1">
              <a:off x="2837656" y="2057400"/>
              <a:ext cx="4968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3" name="Oval 11"/>
            <p:cNvSpPr>
              <a:spLocks noChangeArrowheads="1"/>
            </p:cNvSpPr>
            <p:nvPr/>
          </p:nvSpPr>
          <p:spPr bwMode="auto">
            <a:xfrm>
              <a:off x="3078163" y="2700338"/>
              <a:ext cx="152400" cy="1524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4" name="Line 12"/>
            <p:cNvSpPr>
              <a:spLocks noChangeShapeType="1"/>
            </p:cNvSpPr>
            <p:nvPr/>
          </p:nvSpPr>
          <p:spPr bwMode="auto">
            <a:xfrm flipH="1" flipV="1">
              <a:off x="2819400" y="2776538"/>
              <a:ext cx="274320" cy="11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5" name="Line 13"/>
            <p:cNvSpPr>
              <a:spLocks noChangeShapeType="1"/>
            </p:cNvSpPr>
            <p:nvPr/>
          </p:nvSpPr>
          <p:spPr bwMode="auto">
            <a:xfrm flipH="1" flipV="1">
              <a:off x="3581400" y="2895600"/>
              <a:ext cx="5536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6" name="Line 14"/>
            <p:cNvSpPr>
              <a:spLocks noChangeShapeType="1"/>
            </p:cNvSpPr>
            <p:nvPr/>
          </p:nvSpPr>
          <p:spPr bwMode="auto">
            <a:xfrm flipH="1" flipV="1">
              <a:off x="3597932" y="2688408"/>
              <a:ext cx="5370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7" name="Line 15"/>
            <p:cNvSpPr>
              <a:spLocks noChangeShapeType="1"/>
            </p:cNvSpPr>
            <p:nvPr/>
          </p:nvSpPr>
          <p:spPr bwMode="auto">
            <a:xfrm flipH="1" flipV="1">
              <a:off x="2837656" y="1828800"/>
              <a:ext cx="503238" cy="4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250" name="Text Box 18"/>
            <p:cNvSpPr txBox="1">
              <a:spLocks noChangeArrowheads="1"/>
            </p:cNvSpPr>
            <p:nvPr/>
          </p:nvSpPr>
          <p:spPr bwMode="auto">
            <a:xfrm>
              <a:off x="2548286" y="1528556"/>
              <a:ext cx="423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S</a:t>
              </a:r>
            </a:p>
          </p:txBody>
        </p:sp>
        <p:sp>
          <p:nvSpPr>
            <p:cNvPr id="223251" name="Text Box 19"/>
            <p:cNvSpPr txBox="1">
              <a:spLocks noChangeArrowheads="1"/>
            </p:cNvSpPr>
            <p:nvPr/>
          </p:nvSpPr>
          <p:spPr bwMode="auto">
            <a:xfrm>
              <a:off x="4191000" y="2688408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29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114800" y="1571953"/>
                  <a:ext cx="500457" cy="5241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w="254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Q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3291" name="Text 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4800" y="1571953"/>
                  <a:ext cx="500457" cy="52411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292" name="Text Box 60"/>
            <p:cNvSpPr txBox="1">
              <a:spLocks noChangeArrowheads="1"/>
            </p:cNvSpPr>
            <p:nvPr/>
          </p:nvSpPr>
          <p:spPr bwMode="auto">
            <a:xfrm>
              <a:off x="2575515" y="2745241"/>
              <a:ext cx="46358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Q</a:t>
              </a:r>
            </a:p>
          </p:txBody>
        </p:sp>
        <p:sp>
          <p:nvSpPr>
            <p:cNvPr id="25" name="AutoShape 60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251517" y="1760624"/>
              <a:ext cx="439038" cy="382588"/>
            </a:xfrm>
            <a:prstGeom prst="moon">
              <a:avLst>
                <a:gd name="adj" fmla="val 71690"/>
              </a:avLst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 flipH="1" flipV="1">
              <a:off x="2837656" y="2057400"/>
              <a:ext cx="0" cy="7315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AutoShape 60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10800000" flipH="1" flipV="1">
              <a:off x="3230563" y="2590800"/>
              <a:ext cx="439038" cy="382588"/>
            </a:xfrm>
            <a:prstGeom prst="moon">
              <a:avLst>
                <a:gd name="adj" fmla="val 71690"/>
              </a:avLst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H="1">
              <a:off x="4135019" y="1976894"/>
              <a:ext cx="1" cy="7234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61"/>
            <p:cNvSpPr>
              <a:spLocks noChangeShapeType="1"/>
            </p:cNvSpPr>
            <p:nvPr/>
          </p:nvSpPr>
          <p:spPr bwMode="auto">
            <a:xfrm flipV="1">
              <a:off x="3867150" y="1947863"/>
              <a:ext cx="267870" cy="3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92073"/>
              </p:ext>
            </p:extLst>
          </p:nvPr>
        </p:nvGraphicFramePr>
        <p:xfrm>
          <a:off x="7162800" y="2057400"/>
          <a:ext cx="182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56"/>
                <a:gridCol w="314356"/>
                <a:gridCol w="535069"/>
                <a:gridCol w="665019"/>
              </a:tblGrid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NOR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43200" y="14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33800" y="2899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6000" y="2238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680" y="2621144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Q will be 1</a:t>
            </a:r>
            <a:endParaRPr lang="en-US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endCxn id="26" idx="1"/>
          </p:cNvCxnSpPr>
          <p:nvPr/>
        </p:nvCxnSpPr>
        <p:spPr>
          <a:xfrm flipV="1">
            <a:off x="1732643" y="2423160"/>
            <a:ext cx="553357" cy="197984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672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659301" y="2620567"/>
                <a:ext cx="1864613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𝑸</m:t>
                        </m:r>
                      </m:e>
                    </m:acc>
                  </m:oMath>
                </a14:m>
                <a:r>
                  <a:rPr lang="en-US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will be 0 if S is 1</a:t>
                </a:r>
                <a:endParaRPr lang="en-US" b="1" i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01" y="2620567"/>
                <a:ext cx="1864613" cy="369909"/>
              </a:xfrm>
              <a:prstGeom prst="rect">
                <a:avLst/>
              </a:prstGeom>
              <a:blipFill rotWithShape="1">
                <a:blip r:embed="rId7"/>
                <a:stretch>
                  <a:fillRect l="-327" t="-6557" r="-196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endCxn id="8" idx="3"/>
          </p:cNvCxnSpPr>
          <p:nvPr/>
        </p:nvCxnSpPr>
        <p:spPr>
          <a:xfrm flipH="1" flipV="1">
            <a:off x="4568886" y="2406134"/>
            <a:ext cx="333029" cy="184666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655988"/>
                  </p:ext>
                </p:extLst>
              </p:nvPr>
            </p:nvGraphicFramePr>
            <p:xfrm>
              <a:off x="381000" y="3581400"/>
              <a:ext cx="2133600" cy="2568068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533400"/>
                    <a:gridCol w="533400"/>
                    <a:gridCol w="533400"/>
                  </a:tblGrid>
                  <a:tr h="2286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175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655988"/>
                  </p:ext>
                </p:extLst>
              </p:nvPr>
            </p:nvGraphicFramePr>
            <p:xfrm>
              <a:off x="381000" y="3581400"/>
              <a:ext cx="2133600" cy="2568068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533400"/>
                    <a:gridCol w="533400"/>
                    <a:gridCol w="533400"/>
                  </a:tblGrid>
                  <a:tr h="465265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8"/>
                          <a:stretch>
                            <a:fillRect l="-320690" t="-15789" r="-16092" b="-459211"/>
                          </a:stretch>
                        </a:blipFill>
                      </a:tcPr>
                    </a:tc>
                  </a:tr>
                  <a:tr h="464503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95600" y="4267200"/>
                <a:ext cx="5736122" cy="2309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What are the values for Q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3200" dirty="0" smtClean="0"/>
                  <a:t>?</a:t>
                </a:r>
              </a:p>
              <a:p>
                <a:pPr marL="514350" indent="-514350">
                  <a:buAutoNum type="alphaLcParenR"/>
                </a:pPr>
                <a:r>
                  <a:rPr lang="en-US" sz="28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0</a:t>
                </a:r>
                <a:r>
                  <a:rPr lang="en-US" sz="2800" dirty="0" smtClean="0"/>
                  <a:t> and </a:t>
                </a:r>
                <a:r>
                  <a:rPr lang="en-US" sz="28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0</a:t>
                </a:r>
              </a:p>
              <a:p>
                <a:pPr marL="514350" indent="-514350">
                  <a:buAutoNum type="alphaLcParenR"/>
                </a:pPr>
                <a:r>
                  <a:rPr lang="en-US" sz="28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0</a:t>
                </a:r>
                <a:r>
                  <a:rPr lang="en-US" sz="2800" dirty="0" smtClean="0"/>
                  <a:t> and </a:t>
                </a:r>
                <a:r>
                  <a:rPr lang="en-US" sz="28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</a:p>
              <a:p>
                <a:pPr marL="514350" indent="-514350">
                  <a:buAutoNum type="alphaLcParenR"/>
                </a:pPr>
                <a:r>
                  <a:rPr lang="en-US" sz="28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sz="2800" dirty="0" smtClean="0"/>
                  <a:t> and </a:t>
                </a:r>
                <a:r>
                  <a:rPr lang="en-US" sz="28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0</a:t>
                </a:r>
              </a:p>
              <a:p>
                <a:pPr marL="514350" indent="-514350">
                  <a:buAutoNum type="alphaLcParenR"/>
                </a:pPr>
                <a:r>
                  <a:rPr lang="en-US" sz="28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sz="2800" dirty="0" smtClean="0"/>
                  <a:t> and </a:t>
                </a:r>
                <a:r>
                  <a:rPr lang="en-US" sz="28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endParaRPr lang="en-US" sz="28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267200"/>
                <a:ext cx="5736122" cy="2309478"/>
              </a:xfrm>
              <a:prstGeom prst="rect">
                <a:avLst/>
              </a:prstGeom>
              <a:blipFill rotWithShape="1">
                <a:blip r:embed="rId9"/>
                <a:stretch>
                  <a:fillRect l="-2657" t="-3166" r="-1594" b="-6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743200" y="5562600"/>
            <a:ext cx="2286000" cy="609600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3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  <p:bldP spid="8" grpId="0"/>
      <p:bldP spid="33" grpId="0"/>
      <p:bldP spid="34" grpId="0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0813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Third Attempt: </a:t>
            </a:r>
            <a:r>
              <a:rPr lang="en-US" dirty="0" smtClean="0"/>
              <a:t>Set-Reset </a:t>
            </a:r>
            <a:r>
              <a:rPr lang="en-US" dirty="0"/>
              <a:t>Latch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64" y="3581400"/>
            <a:ext cx="5607050" cy="2667000"/>
          </a:xfrm>
        </p:spPr>
        <p:txBody>
          <a:bodyPr/>
          <a:lstStyle/>
          <a:p>
            <a:pPr>
              <a:lnSpc>
                <a:spcPct val="82000"/>
              </a:lnSpc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Set-Reset (S-R) Latch</a:t>
            </a:r>
          </a:p>
          <a:p>
            <a:pPr>
              <a:lnSpc>
                <a:spcPct val="82000"/>
              </a:lnSpc>
            </a:pPr>
            <a:r>
              <a:rPr lang="en-US" sz="2400" dirty="0" smtClean="0"/>
              <a:t>Stores a value Q and </a:t>
            </a:r>
            <a:r>
              <a:rPr lang="en-US" sz="2400" dirty="0"/>
              <a:t>its complement</a:t>
            </a:r>
          </a:p>
          <a:p>
            <a:pPr>
              <a:lnSpc>
                <a:spcPct val="82000"/>
              </a:lnSpc>
            </a:pPr>
            <a:endParaRPr lang="en-US" sz="2400" dirty="0"/>
          </a:p>
          <a:p>
            <a:pPr>
              <a:lnSpc>
                <a:spcPct val="82000"/>
              </a:lnSpc>
              <a:buFont typeface="StarSymbol" charset="0"/>
              <a:buNone/>
            </a:pPr>
            <a:r>
              <a:rPr lang="en-US" sz="2400" dirty="0" smtClean="0"/>
              <a:t>Q = (R+Q) = RQ = Q (if R = 0)</a:t>
            </a:r>
          </a:p>
          <a:p>
            <a:pPr>
              <a:lnSpc>
                <a:spcPct val="82000"/>
              </a:lnSpc>
            </a:pPr>
            <a:r>
              <a:rPr lang="en-US" sz="2400" dirty="0"/>
              <a:t>Q = </a:t>
            </a:r>
            <a:r>
              <a:rPr lang="en-US" sz="2400" dirty="0" smtClean="0"/>
              <a:t>(S+Q</a:t>
            </a:r>
            <a:r>
              <a:rPr lang="en-US" sz="2400" dirty="0"/>
              <a:t>) = </a:t>
            </a:r>
            <a:r>
              <a:rPr lang="en-US" sz="2400" dirty="0" smtClean="0"/>
              <a:t>SQ </a:t>
            </a:r>
            <a:r>
              <a:rPr lang="en-US" sz="2400" dirty="0"/>
              <a:t>= Q (if </a:t>
            </a:r>
            <a:r>
              <a:rPr lang="en-US" sz="2400" dirty="0" smtClean="0"/>
              <a:t>S </a:t>
            </a:r>
            <a:r>
              <a:rPr lang="en-US" sz="2400" dirty="0"/>
              <a:t>= 0)</a:t>
            </a:r>
          </a:p>
          <a:p>
            <a:pPr>
              <a:lnSpc>
                <a:spcPct val="82000"/>
              </a:lnSpc>
              <a:buFont typeface="StarSymbol" charset="0"/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3331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2521344"/>
                  </p:ext>
                </p:extLst>
              </p:nvPr>
            </p:nvGraphicFramePr>
            <p:xfrm>
              <a:off x="381000" y="3581400"/>
              <a:ext cx="2133600" cy="2568068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533400"/>
                    <a:gridCol w="533400"/>
                    <a:gridCol w="533400"/>
                  </a:tblGrid>
                  <a:tr h="2286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175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?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?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3331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2521344"/>
                  </p:ext>
                </p:extLst>
              </p:nvPr>
            </p:nvGraphicFramePr>
            <p:xfrm>
              <a:off x="381000" y="3581400"/>
              <a:ext cx="2133600" cy="2537397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533400"/>
                    <a:gridCol w="533400"/>
                    <a:gridCol w="533400"/>
                  </a:tblGrid>
                  <a:tr h="465265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5"/>
                          <a:stretch>
                            <a:fillRect l="-320690" t="-15789" r="-16092" b="-452632"/>
                          </a:stretch>
                        </a:blipFill>
                      </a:tcPr>
                    </a:tc>
                  </a:tr>
                  <a:tr h="433832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?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?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" name="Group 6"/>
          <p:cNvGrpSpPr/>
          <p:nvPr/>
        </p:nvGrpSpPr>
        <p:grpSpPr>
          <a:xfrm>
            <a:off x="2548286" y="1528556"/>
            <a:ext cx="2087066" cy="1739905"/>
            <a:chOff x="2548286" y="1528556"/>
            <a:chExt cx="2087066" cy="1739905"/>
          </a:xfrm>
        </p:grpSpPr>
        <p:sp>
          <p:nvSpPr>
            <p:cNvPr id="223239" name="Oval 7"/>
            <p:cNvSpPr>
              <a:spLocks noChangeArrowheads="1"/>
            </p:cNvSpPr>
            <p:nvPr/>
          </p:nvSpPr>
          <p:spPr bwMode="auto">
            <a:xfrm>
              <a:off x="3698875" y="1873250"/>
              <a:ext cx="152400" cy="1524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0" name="Line 8"/>
            <p:cNvSpPr>
              <a:spLocks noChangeShapeType="1"/>
            </p:cNvSpPr>
            <p:nvPr/>
          </p:nvSpPr>
          <p:spPr bwMode="auto">
            <a:xfrm flipH="1" flipV="1">
              <a:off x="2837656" y="2057400"/>
              <a:ext cx="4968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3" name="Oval 11"/>
            <p:cNvSpPr>
              <a:spLocks noChangeArrowheads="1"/>
            </p:cNvSpPr>
            <p:nvPr/>
          </p:nvSpPr>
          <p:spPr bwMode="auto">
            <a:xfrm>
              <a:off x="3078163" y="2700338"/>
              <a:ext cx="152400" cy="1524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4" name="Line 12"/>
            <p:cNvSpPr>
              <a:spLocks noChangeShapeType="1"/>
            </p:cNvSpPr>
            <p:nvPr/>
          </p:nvSpPr>
          <p:spPr bwMode="auto">
            <a:xfrm flipH="1" flipV="1">
              <a:off x="2819400" y="2776538"/>
              <a:ext cx="274320" cy="11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5" name="Line 13"/>
            <p:cNvSpPr>
              <a:spLocks noChangeShapeType="1"/>
            </p:cNvSpPr>
            <p:nvPr/>
          </p:nvSpPr>
          <p:spPr bwMode="auto">
            <a:xfrm flipH="1" flipV="1">
              <a:off x="3581400" y="2895600"/>
              <a:ext cx="5536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6" name="Line 14"/>
            <p:cNvSpPr>
              <a:spLocks noChangeShapeType="1"/>
            </p:cNvSpPr>
            <p:nvPr/>
          </p:nvSpPr>
          <p:spPr bwMode="auto">
            <a:xfrm flipH="1" flipV="1">
              <a:off x="3597932" y="2688408"/>
              <a:ext cx="5370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7" name="Line 15"/>
            <p:cNvSpPr>
              <a:spLocks noChangeShapeType="1"/>
            </p:cNvSpPr>
            <p:nvPr/>
          </p:nvSpPr>
          <p:spPr bwMode="auto">
            <a:xfrm flipH="1" flipV="1">
              <a:off x="2837656" y="1828800"/>
              <a:ext cx="503238" cy="4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250" name="Text Box 18"/>
            <p:cNvSpPr txBox="1">
              <a:spLocks noChangeArrowheads="1"/>
            </p:cNvSpPr>
            <p:nvPr/>
          </p:nvSpPr>
          <p:spPr bwMode="auto">
            <a:xfrm>
              <a:off x="2548286" y="1528556"/>
              <a:ext cx="423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S</a:t>
              </a:r>
            </a:p>
          </p:txBody>
        </p:sp>
        <p:sp>
          <p:nvSpPr>
            <p:cNvPr id="223251" name="Text Box 19"/>
            <p:cNvSpPr txBox="1">
              <a:spLocks noChangeArrowheads="1"/>
            </p:cNvSpPr>
            <p:nvPr/>
          </p:nvSpPr>
          <p:spPr bwMode="auto">
            <a:xfrm>
              <a:off x="4191000" y="2688408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29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114800" y="1571953"/>
                  <a:ext cx="500457" cy="5241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w="254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Q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3291" name="Text 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4800" y="1571953"/>
                  <a:ext cx="500457" cy="52411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292" name="Text Box 60"/>
            <p:cNvSpPr txBox="1">
              <a:spLocks noChangeArrowheads="1"/>
            </p:cNvSpPr>
            <p:nvPr/>
          </p:nvSpPr>
          <p:spPr bwMode="auto">
            <a:xfrm>
              <a:off x="2575515" y="2745241"/>
              <a:ext cx="46358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Q</a:t>
              </a:r>
            </a:p>
          </p:txBody>
        </p:sp>
        <p:sp>
          <p:nvSpPr>
            <p:cNvPr id="25" name="AutoShape 60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251517" y="1760624"/>
              <a:ext cx="439038" cy="382588"/>
            </a:xfrm>
            <a:prstGeom prst="moon">
              <a:avLst>
                <a:gd name="adj" fmla="val 71690"/>
              </a:avLst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 flipH="1" flipV="1">
              <a:off x="2837656" y="2057400"/>
              <a:ext cx="0" cy="7315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AutoShape 60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10800000" flipH="1" flipV="1">
              <a:off x="3230563" y="2590800"/>
              <a:ext cx="439038" cy="382588"/>
            </a:xfrm>
            <a:prstGeom prst="moon">
              <a:avLst>
                <a:gd name="adj" fmla="val 71690"/>
              </a:avLst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H="1">
              <a:off x="4135019" y="1976894"/>
              <a:ext cx="1" cy="7234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61"/>
            <p:cNvSpPr>
              <a:spLocks noChangeShapeType="1"/>
            </p:cNvSpPr>
            <p:nvPr/>
          </p:nvSpPr>
          <p:spPr bwMode="auto">
            <a:xfrm flipV="1">
              <a:off x="3867150" y="1947863"/>
              <a:ext cx="267870" cy="3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66790"/>
              </p:ext>
            </p:extLst>
          </p:nvPr>
        </p:nvGraphicFramePr>
        <p:xfrm>
          <a:off x="7162800" y="2057400"/>
          <a:ext cx="182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56"/>
                <a:gridCol w="314356"/>
                <a:gridCol w="535069"/>
                <a:gridCol w="665019"/>
              </a:tblGrid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NOR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73063" y="14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3800" y="2899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6000" y="2238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680" y="2621144"/>
            <a:ext cx="1971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If Q is </a:t>
            </a:r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n-US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will stay </a:t>
            </a:r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en-US" b="1" i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if Q is </a:t>
            </a:r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n-US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will stay </a:t>
            </a:r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cxnSp>
        <p:nvCxnSpPr>
          <p:cNvPr id="6" name="Straight Arrow Connector 5"/>
          <p:cNvCxnSpPr>
            <a:endCxn id="26" idx="1"/>
          </p:cNvCxnSpPr>
          <p:nvPr/>
        </p:nvCxnSpPr>
        <p:spPr>
          <a:xfrm flipV="1">
            <a:off x="1732643" y="2423160"/>
            <a:ext cx="553357" cy="197984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672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659301" y="2620567"/>
                <a:ext cx="1923347" cy="646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𝑸</m:t>
                        </m:r>
                      </m:e>
                    </m:acc>
                  </m:oMath>
                </a14:m>
                <a:r>
                  <a:rPr lang="en-US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is </a:t>
                </a:r>
                <a:r>
                  <a:rPr lang="en-US" b="1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0</a:t>
                </a:r>
                <a:r>
                  <a:rPr lang="en-US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will stay </a:t>
                </a:r>
                <a:r>
                  <a:rPr lang="en-US" b="1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0</a:t>
                </a:r>
                <a:endParaRPr lang="en-US" b="1" i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𝑸</m:t>
                        </m:r>
                      </m:e>
                    </m:acc>
                  </m:oMath>
                </a14:m>
                <a:r>
                  <a:rPr lang="en-US" b="1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is </a:t>
                </a:r>
                <a:r>
                  <a:rPr lang="en-US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 </a:t>
                </a:r>
                <a:r>
                  <a:rPr lang="en-US" b="1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will stay </a:t>
                </a:r>
                <a:r>
                  <a:rPr lang="en-US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</a:t>
                </a:r>
                <a:endParaRPr lang="en-US" b="1" i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01" y="2620567"/>
                <a:ext cx="1923347" cy="646908"/>
              </a:xfrm>
              <a:prstGeom prst="rect">
                <a:avLst/>
              </a:prstGeom>
              <a:blipFill rotWithShape="1">
                <a:blip r:embed="rId7"/>
                <a:stretch>
                  <a:fillRect l="-2532" t="-3774" r="-1582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endCxn id="8" idx="3"/>
          </p:cNvCxnSpPr>
          <p:nvPr/>
        </p:nvCxnSpPr>
        <p:spPr>
          <a:xfrm flipH="1" flipV="1">
            <a:off x="4568886" y="2406134"/>
            <a:ext cx="333033" cy="184666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3438370"/>
                  </p:ext>
                </p:extLst>
              </p:nvPr>
            </p:nvGraphicFramePr>
            <p:xfrm>
              <a:off x="381000" y="3581400"/>
              <a:ext cx="2133600" cy="2568830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533400"/>
                    <a:gridCol w="533400"/>
                    <a:gridCol w="533400"/>
                  </a:tblGrid>
                  <a:tr h="2286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175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3438370"/>
                  </p:ext>
                </p:extLst>
              </p:nvPr>
            </p:nvGraphicFramePr>
            <p:xfrm>
              <a:off x="381000" y="3581400"/>
              <a:ext cx="2133600" cy="2568830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533400"/>
                    <a:gridCol w="533400"/>
                    <a:gridCol w="533400"/>
                  </a:tblGrid>
                  <a:tr h="465265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8"/>
                          <a:stretch>
                            <a:fillRect l="-320690" t="-15789" r="-16092" b="-459211"/>
                          </a:stretch>
                        </a:blipFill>
                      </a:tcPr>
                    </a:tc>
                  </a:tr>
                  <a:tr h="465265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8"/>
                          <a:stretch>
                            <a:fillRect l="-320690" t="-114286" r="-16092" b="-353247"/>
                          </a:stretch>
                        </a:blip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5" name="TextBox 34"/>
          <p:cNvSpPr txBox="1"/>
          <p:nvPr/>
        </p:nvSpPr>
        <p:spPr>
          <a:xfrm>
            <a:off x="2743200" y="14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19400" y="145946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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67200" y="4724400"/>
            <a:ext cx="99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90950" y="4572000"/>
            <a:ext cx="701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802386" y="4702629"/>
            <a:ext cx="99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352800" y="5105400"/>
            <a:ext cx="99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10000" y="5105400"/>
            <a:ext cx="701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953000" y="5105400"/>
            <a:ext cx="99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86400" y="5105400"/>
            <a:ext cx="99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90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3" grpId="0"/>
      <p:bldP spid="35" grpId="0"/>
      <p:bldP spid="37" grpId="0"/>
      <p:bldP spid="3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0813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Third Attempt: </a:t>
            </a:r>
            <a:r>
              <a:rPr lang="en-US" dirty="0" smtClean="0"/>
              <a:t>Set-Reset </a:t>
            </a:r>
            <a:r>
              <a:rPr lang="en-US" dirty="0"/>
              <a:t>Latch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64" y="3581400"/>
            <a:ext cx="5607050" cy="2667000"/>
          </a:xfrm>
        </p:spPr>
        <p:txBody>
          <a:bodyPr/>
          <a:lstStyle/>
          <a:p>
            <a:pPr>
              <a:lnSpc>
                <a:spcPct val="82000"/>
              </a:lnSpc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Set-Reset (S-R) Latch</a:t>
            </a:r>
          </a:p>
          <a:p>
            <a:pPr>
              <a:lnSpc>
                <a:spcPct val="82000"/>
              </a:lnSpc>
            </a:pPr>
            <a:r>
              <a:rPr lang="en-US" sz="2400" dirty="0" smtClean="0"/>
              <a:t>Stores a value Q and </a:t>
            </a:r>
            <a:r>
              <a:rPr lang="en-US" sz="2400" dirty="0"/>
              <a:t>its complement</a:t>
            </a:r>
          </a:p>
          <a:p>
            <a:pPr>
              <a:lnSpc>
                <a:spcPct val="82000"/>
              </a:lnSpc>
            </a:pPr>
            <a:endParaRPr lang="en-US" sz="2400" dirty="0"/>
          </a:p>
          <a:p>
            <a:pPr>
              <a:lnSpc>
                <a:spcPct val="82000"/>
              </a:lnSpc>
              <a:buFont typeface="StarSymbol" charset="0"/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3331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034297"/>
                  </p:ext>
                </p:extLst>
              </p:nvPr>
            </p:nvGraphicFramePr>
            <p:xfrm>
              <a:off x="381000" y="3581400"/>
              <a:ext cx="2133600" cy="2568830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533400"/>
                    <a:gridCol w="533400"/>
                    <a:gridCol w="533400"/>
                  </a:tblGrid>
                  <a:tr h="2286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175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?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?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3331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034297"/>
                  </p:ext>
                </p:extLst>
              </p:nvPr>
            </p:nvGraphicFramePr>
            <p:xfrm>
              <a:off x="381000" y="3581400"/>
              <a:ext cx="2133600" cy="2568830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533400"/>
                    <a:gridCol w="533400"/>
                    <a:gridCol w="533400"/>
                  </a:tblGrid>
                  <a:tr h="465265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5"/>
                          <a:stretch>
                            <a:fillRect l="-320690" t="-15789" r="-16092" b="-459211"/>
                          </a:stretch>
                        </a:blipFill>
                      </a:tcPr>
                    </a:tc>
                  </a:tr>
                  <a:tr h="465265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5"/>
                          <a:stretch>
                            <a:fillRect l="-320690" t="-114286" r="-16092" b="-353247"/>
                          </a:stretch>
                        </a:blip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?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?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" name="Group 6"/>
          <p:cNvGrpSpPr/>
          <p:nvPr/>
        </p:nvGrpSpPr>
        <p:grpSpPr>
          <a:xfrm>
            <a:off x="2548286" y="1528556"/>
            <a:ext cx="2087066" cy="1739905"/>
            <a:chOff x="2548286" y="1528556"/>
            <a:chExt cx="2087066" cy="1739905"/>
          </a:xfrm>
        </p:grpSpPr>
        <p:sp>
          <p:nvSpPr>
            <p:cNvPr id="223239" name="Oval 7"/>
            <p:cNvSpPr>
              <a:spLocks noChangeArrowheads="1"/>
            </p:cNvSpPr>
            <p:nvPr/>
          </p:nvSpPr>
          <p:spPr bwMode="auto">
            <a:xfrm>
              <a:off x="3698875" y="1873250"/>
              <a:ext cx="152400" cy="1524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0" name="Line 8"/>
            <p:cNvSpPr>
              <a:spLocks noChangeShapeType="1"/>
            </p:cNvSpPr>
            <p:nvPr/>
          </p:nvSpPr>
          <p:spPr bwMode="auto">
            <a:xfrm flipH="1" flipV="1">
              <a:off x="2837656" y="2057400"/>
              <a:ext cx="4968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3" name="Oval 11"/>
            <p:cNvSpPr>
              <a:spLocks noChangeArrowheads="1"/>
            </p:cNvSpPr>
            <p:nvPr/>
          </p:nvSpPr>
          <p:spPr bwMode="auto">
            <a:xfrm>
              <a:off x="3078163" y="2700338"/>
              <a:ext cx="152400" cy="1524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4" name="Line 12"/>
            <p:cNvSpPr>
              <a:spLocks noChangeShapeType="1"/>
            </p:cNvSpPr>
            <p:nvPr/>
          </p:nvSpPr>
          <p:spPr bwMode="auto">
            <a:xfrm flipH="1" flipV="1">
              <a:off x="2819400" y="2776538"/>
              <a:ext cx="274320" cy="11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5" name="Line 13"/>
            <p:cNvSpPr>
              <a:spLocks noChangeShapeType="1"/>
            </p:cNvSpPr>
            <p:nvPr/>
          </p:nvSpPr>
          <p:spPr bwMode="auto">
            <a:xfrm flipH="1" flipV="1">
              <a:off x="3581400" y="2895600"/>
              <a:ext cx="5536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6" name="Line 14"/>
            <p:cNvSpPr>
              <a:spLocks noChangeShapeType="1"/>
            </p:cNvSpPr>
            <p:nvPr/>
          </p:nvSpPr>
          <p:spPr bwMode="auto">
            <a:xfrm flipH="1" flipV="1">
              <a:off x="3597932" y="2688408"/>
              <a:ext cx="5370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7" name="Line 15"/>
            <p:cNvSpPr>
              <a:spLocks noChangeShapeType="1"/>
            </p:cNvSpPr>
            <p:nvPr/>
          </p:nvSpPr>
          <p:spPr bwMode="auto">
            <a:xfrm flipH="1" flipV="1">
              <a:off x="2837656" y="1828800"/>
              <a:ext cx="503238" cy="4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250" name="Text Box 18"/>
            <p:cNvSpPr txBox="1">
              <a:spLocks noChangeArrowheads="1"/>
            </p:cNvSpPr>
            <p:nvPr/>
          </p:nvSpPr>
          <p:spPr bwMode="auto">
            <a:xfrm>
              <a:off x="2548286" y="1528556"/>
              <a:ext cx="423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S</a:t>
              </a:r>
            </a:p>
          </p:txBody>
        </p:sp>
        <p:sp>
          <p:nvSpPr>
            <p:cNvPr id="223251" name="Text Box 19"/>
            <p:cNvSpPr txBox="1">
              <a:spLocks noChangeArrowheads="1"/>
            </p:cNvSpPr>
            <p:nvPr/>
          </p:nvSpPr>
          <p:spPr bwMode="auto">
            <a:xfrm>
              <a:off x="4191000" y="2688408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29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114800" y="1571953"/>
                  <a:ext cx="500457" cy="5241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w="254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Q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3291" name="Text 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4800" y="1571953"/>
                  <a:ext cx="500457" cy="52411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292" name="Text Box 60"/>
            <p:cNvSpPr txBox="1">
              <a:spLocks noChangeArrowheads="1"/>
            </p:cNvSpPr>
            <p:nvPr/>
          </p:nvSpPr>
          <p:spPr bwMode="auto">
            <a:xfrm>
              <a:off x="2575515" y="2745241"/>
              <a:ext cx="46358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Q</a:t>
              </a:r>
            </a:p>
          </p:txBody>
        </p:sp>
        <p:sp>
          <p:nvSpPr>
            <p:cNvPr id="25" name="AutoShape 60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251517" y="1760624"/>
              <a:ext cx="439038" cy="382588"/>
            </a:xfrm>
            <a:prstGeom prst="moon">
              <a:avLst>
                <a:gd name="adj" fmla="val 71690"/>
              </a:avLst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 flipH="1" flipV="1">
              <a:off x="2837656" y="2057400"/>
              <a:ext cx="0" cy="7315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AutoShape 60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10800000" flipH="1" flipV="1">
              <a:off x="3230563" y="2590800"/>
              <a:ext cx="439038" cy="382588"/>
            </a:xfrm>
            <a:prstGeom prst="moon">
              <a:avLst>
                <a:gd name="adj" fmla="val 71690"/>
              </a:avLst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H="1">
              <a:off x="4135019" y="1976894"/>
              <a:ext cx="1" cy="7234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61"/>
            <p:cNvSpPr>
              <a:spLocks noChangeShapeType="1"/>
            </p:cNvSpPr>
            <p:nvPr/>
          </p:nvSpPr>
          <p:spPr bwMode="auto">
            <a:xfrm flipV="1">
              <a:off x="3867150" y="1947863"/>
              <a:ext cx="267870" cy="3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60806"/>
              </p:ext>
            </p:extLst>
          </p:nvPr>
        </p:nvGraphicFramePr>
        <p:xfrm>
          <a:off x="7162800" y="2057400"/>
          <a:ext cx="182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56"/>
                <a:gridCol w="314356"/>
                <a:gridCol w="535069"/>
                <a:gridCol w="665019"/>
              </a:tblGrid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NOR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46737" y="14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33800" y="2899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0" y="2238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680" y="2621144"/>
            <a:ext cx="227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Q will be 0</a:t>
            </a:r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since R is 1</a:t>
            </a:r>
          </a:p>
        </p:txBody>
      </p:sp>
      <p:cxnSp>
        <p:nvCxnSpPr>
          <p:cNvPr id="6" name="Straight Arrow Connector 5"/>
          <p:cNvCxnSpPr>
            <a:endCxn id="26" idx="1"/>
          </p:cNvCxnSpPr>
          <p:nvPr/>
        </p:nvCxnSpPr>
        <p:spPr>
          <a:xfrm flipV="1">
            <a:off x="1732643" y="2423160"/>
            <a:ext cx="553357" cy="197984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672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659301" y="2620567"/>
                <a:ext cx="2263697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𝑸</m:t>
                        </m:r>
                      </m:e>
                    </m:acc>
                  </m:oMath>
                </a14:m>
                <a:r>
                  <a:rPr lang="en-US" b="1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will be 0 since S is 1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01" y="2620567"/>
                <a:ext cx="2263697" cy="369909"/>
              </a:xfrm>
              <a:prstGeom prst="rect">
                <a:avLst/>
              </a:prstGeom>
              <a:blipFill rotWithShape="1">
                <a:blip r:embed="rId7"/>
                <a:stretch>
                  <a:fillRect l="-269" t="-6557" r="-107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endCxn id="8" idx="3"/>
          </p:cNvCxnSpPr>
          <p:nvPr/>
        </p:nvCxnSpPr>
        <p:spPr>
          <a:xfrm flipH="1" flipV="1">
            <a:off x="4568886" y="2406134"/>
            <a:ext cx="333033" cy="184666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19400" y="4495800"/>
            <a:ext cx="637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happens when S,R changes from 1,1 to 0,0?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65160" y="1502591"/>
            <a:ext cx="31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Either of inputs is 1, NOR is 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2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  <p:bldP spid="3" grpId="1"/>
      <p:bldP spid="8" grpId="0"/>
      <p:bldP spid="33" grpId="0"/>
      <p:bldP spid="33" grpId="1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Hint2 for 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Framework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inst</a:t>
            </a:r>
            <a:r>
              <a:rPr lang="en-US" dirty="0" smtClean="0"/>
              <a:t> = </a:t>
            </a:r>
            <a:r>
              <a:rPr lang="en-US" dirty="0" err="1" smtClean="0"/>
              <a:t>getInst</a:t>
            </a:r>
            <a:r>
              <a:rPr lang="en-US" dirty="0" smtClean="0"/>
              <a:t>( line 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instType</a:t>
            </a:r>
            <a:r>
              <a:rPr lang="en-US" dirty="0" smtClean="0"/>
              <a:t> = </a:t>
            </a:r>
            <a:r>
              <a:rPr lang="en-US" dirty="0" err="1" smtClean="0"/>
              <a:t>instructionTypeTable.get</a:t>
            </a:r>
            <a:r>
              <a:rPr lang="en-US" dirty="0" smtClean="0"/>
              <a:t>(</a:t>
            </a:r>
            <a:r>
              <a:rPr lang="en-US" dirty="0" err="1" smtClean="0"/>
              <a:t>inst</a:t>
            </a:r>
            <a:r>
              <a:rPr lang="en-US" dirty="0" smtClean="0"/>
              <a:t>) ;</a:t>
            </a:r>
          </a:p>
          <a:p>
            <a:r>
              <a:rPr lang="en-US" dirty="0"/>
              <a:t> </a:t>
            </a:r>
            <a:r>
              <a:rPr lang="en-US" dirty="0" smtClean="0"/>
              <a:t>   switch( </a:t>
            </a:r>
            <a:r>
              <a:rPr lang="en-US" dirty="0" err="1" smtClean="0"/>
              <a:t>instType</a:t>
            </a:r>
            <a:r>
              <a:rPr lang="en-US" dirty="0" smtClean="0"/>
              <a:t> )</a:t>
            </a:r>
          </a:p>
          <a:p>
            <a:r>
              <a:rPr lang="en-US" dirty="0"/>
              <a:t> </a:t>
            </a:r>
            <a:r>
              <a:rPr lang="en-US" dirty="0" smtClean="0"/>
              <a:t> {  </a:t>
            </a:r>
          </a:p>
          <a:p>
            <a:r>
              <a:rPr lang="en-US" dirty="0"/>
              <a:t> </a:t>
            </a:r>
            <a:r>
              <a:rPr lang="en-US" dirty="0" smtClean="0"/>
              <a:t>     case    1:  // R-format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err="1" smtClean="0"/>
              <a:t>do_R_foramat</a:t>
            </a:r>
            <a:r>
              <a:rPr lang="en-US" dirty="0" smtClean="0"/>
              <a:t>( line );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break;</a:t>
            </a:r>
          </a:p>
          <a:p>
            <a:r>
              <a:rPr lang="en-US" dirty="0"/>
              <a:t> </a:t>
            </a:r>
            <a:r>
              <a:rPr lang="en-US" dirty="0" smtClean="0"/>
              <a:t>     case    2:  // I-format</a:t>
            </a:r>
          </a:p>
          <a:p>
            <a:r>
              <a:rPr lang="en-US" dirty="0" smtClean="0"/>
              <a:t>                 </a:t>
            </a:r>
            <a:r>
              <a:rPr lang="en-US" dirty="0" err="1" smtClean="0"/>
              <a:t>do_I_foramat</a:t>
            </a:r>
            <a:r>
              <a:rPr lang="en-US" dirty="0"/>
              <a:t>( line 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break;</a:t>
            </a:r>
          </a:p>
          <a:p>
            <a:r>
              <a:rPr lang="en-US" dirty="0"/>
              <a:t> </a:t>
            </a:r>
            <a:r>
              <a:rPr lang="en-US" dirty="0" smtClean="0"/>
              <a:t>     case    3:   // J-format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do_J_format</a:t>
            </a:r>
            <a:r>
              <a:rPr lang="en-US" dirty="0" smtClean="0"/>
              <a:t>( line );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break;</a:t>
            </a:r>
          </a:p>
          <a:p>
            <a:r>
              <a:rPr lang="en-US" dirty="0"/>
              <a:t> </a:t>
            </a:r>
            <a:r>
              <a:rPr lang="en-US" dirty="0" smtClean="0"/>
              <a:t>     default  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 err="1" smtClean="0"/>
              <a:t>report_error</a:t>
            </a:r>
            <a:r>
              <a:rPr lang="en-US" dirty="0" smtClean="0"/>
              <a:t>( line );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70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0813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Third Attempt: </a:t>
            </a:r>
            <a:r>
              <a:rPr lang="en-US" dirty="0" smtClean="0"/>
              <a:t>Set-Reset </a:t>
            </a:r>
            <a:r>
              <a:rPr lang="en-US" dirty="0"/>
              <a:t>Latch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64" y="3581400"/>
            <a:ext cx="5607050" cy="2667000"/>
          </a:xfrm>
        </p:spPr>
        <p:txBody>
          <a:bodyPr/>
          <a:lstStyle/>
          <a:p>
            <a:pPr>
              <a:lnSpc>
                <a:spcPct val="82000"/>
              </a:lnSpc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Set-Reset (S-R) Latch</a:t>
            </a:r>
          </a:p>
          <a:p>
            <a:pPr>
              <a:lnSpc>
                <a:spcPct val="82000"/>
              </a:lnSpc>
            </a:pPr>
            <a:r>
              <a:rPr lang="en-US" sz="2400" dirty="0" smtClean="0"/>
              <a:t>Stores a value Q and </a:t>
            </a:r>
            <a:r>
              <a:rPr lang="en-US" sz="2400" dirty="0"/>
              <a:t>its complement</a:t>
            </a:r>
          </a:p>
          <a:p>
            <a:pPr>
              <a:lnSpc>
                <a:spcPct val="82000"/>
              </a:lnSpc>
            </a:pPr>
            <a:endParaRPr lang="en-US" sz="2400" dirty="0"/>
          </a:p>
          <a:p>
            <a:pPr>
              <a:lnSpc>
                <a:spcPct val="82000"/>
              </a:lnSpc>
              <a:buFont typeface="StarSymbol" charset="0"/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3331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5340359"/>
                  </p:ext>
                </p:extLst>
              </p:nvPr>
            </p:nvGraphicFramePr>
            <p:xfrm>
              <a:off x="381000" y="3581400"/>
              <a:ext cx="2133600" cy="2568830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533400"/>
                    <a:gridCol w="533400"/>
                    <a:gridCol w="533400"/>
                  </a:tblGrid>
                  <a:tr h="2286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175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?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?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3331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5340359"/>
                  </p:ext>
                </p:extLst>
              </p:nvPr>
            </p:nvGraphicFramePr>
            <p:xfrm>
              <a:off x="381000" y="3581400"/>
              <a:ext cx="2133600" cy="2568830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533400"/>
                    <a:gridCol w="533400"/>
                    <a:gridCol w="533400"/>
                  </a:tblGrid>
                  <a:tr h="465265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5"/>
                          <a:stretch>
                            <a:fillRect l="-320690" t="-15789" r="-16092" b="-459211"/>
                          </a:stretch>
                        </a:blipFill>
                      </a:tcPr>
                    </a:tc>
                  </a:tr>
                  <a:tr h="465265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5"/>
                          <a:stretch>
                            <a:fillRect l="-320690" t="-114286" r="-16092" b="-353247"/>
                          </a:stretch>
                        </a:blip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?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?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" name="Group 6"/>
          <p:cNvGrpSpPr/>
          <p:nvPr/>
        </p:nvGrpSpPr>
        <p:grpSpPr>
          <a:xfrm>
            <a:off x="2548286" y="1528556"/>
            <a:ext cx="2087066" cy="1739905"/>
            <a:chOff x="2548286" y="1528556"/>
            <a:chExt cx="2087066" cy="1739905"/>
          </a:xfrm>
        </p:grpSpPr>
        <p:sp>
          <p:nvSpPr>
            <p:cNvPr id="223239" name="Oval 7"/>
            <p:cNvSpPr>
              <a:spLocks noChangeArrowheads="1"/>
            </p:cNvSpPr>
            <p:nvPr/>
          </p:nvSpPr>
          <p:spPr bwMode="auto">
            <a:xfrm>
              <a:off x="3698875" y="1873250"/>
              <a:ext cx="152400" cy="1524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0" name="Line 8"/>
            <p:cNvSpPr>
              <a:spLocks noChangeShapeType="1"/>
            </p:cNvSpPr>
            <p:nvPr/>
          </p:nvSpPr>
          <p:spPr bwMode="auto">
            <a:xfrm flipH="1" flipV="1">
              <a:off x="2837656" y="2057400"/>
              <a:ext cx="4968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3" name="Oval 11"/>
            <p:cNvSpPr>
              <a:spLocks noChangeArrowheads="1"/>
            </p:cNvSpPr>
            <p:nvPr/>
          </p:nvSpPr>
          <p:spPr bwMode="auto">
            <a:xfrm>
              <a:off x="3078163" y="2700338"/>
              <a:ext cx="152400" cy="1524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4" name="Line 12"/>
            <p:cNvSpPr>
              <a:spLocks noChangeShapeType="1"/>
            </p:cNvSpPr>
            <p:nvPr/>
          </p:nvSpPr>
          <p:spPr bwMode="auto">
            <a:xfrm flipH="1" flipV="1">
              <a:off x="2819400" y="2776538"/>
              <a:ext cx="274320" cy="11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5" name="Line 13"/>
            <p:cNvSpPr>
              <a:spLocks noChangeShapeType="1"/>
            </p:cNvSpPr>
            <p:nvPr/>
          </p:nvSpPr>
          <p:spPr bwMode="auto">
            <a:xfrm flipH="1" flipV="1">
              <a:off x="3581400" y="2895600"/>
              <a:ext cx="5536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6" name="Line 14"/>
            <p:cNvSpPr>
              <a:spLocks noChangeShapeType="1"/>
            </p:cNvSpPr>
            <p:nvPr/>
          </p:nvSpPr>
          <p:spPr bwMode="auto">
            <a:xfrm flipH="1" flipV="1">
              <a:off x="3597932" y="2688408"/>
              <a:ext cx="5370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7" name="Line 15"/>
            <p:cNvSpPr>
              <a:spLocks noChangeShapeType="1"/>
            </p:cNvSpPr>
            <p:nvPr/>
          </p:nvSpPr>
          <p:spPr bwMode="auto">
            <a:xfrm flipH="1" flipV="1">
              <a:off x="2837656" y="1828800"/>
              <a:ext cx="503238" cy="4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250" name="Text Box 18"/>
            <p:cNvSpPr txBox="1">
              <a:spLocks noChangeArrowheads="1"/>
            </p:cNvSpPr>
            <p:nvPr/>
          </p:nvSpPr>
          <p:spPr bwMode="auto">
            <a:xfrm>
              <a:off x="2548286" y="1528556"/>
              <a:ext cx="423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S</a:t>
              </a:r>
            </a:p>
          </p:txBody>
        </p:sp>
        <p:sp>
          <p:nvSpPr>
            <p:cNvPr id="223251" name="Text Box 19"/>
            <p:cNvSpPr txBox="1">
              <a:spLocks noChangeArrowheads="1"/>
            </p:cNvSpPr>
            <p:nvPr/>
          </p:nvSpPr>
          <p:spPr bwMode="auto">
            <a:xfrm>
              <a:off x="4191000" y="2688408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29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114800" y="1571953"/>
                  <a:ext cx="500457" cy="5241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w="254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Q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3291" name="Text 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4800" y="1571953"/>
                  <a:ext cx="500457" cy="52411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292" name="Text Box 60"/>
            <p:cNvSpPr txBox="1">
              <a:spLocks noChangeArrowheads="1"/>
            </p:cNvSpPr>
            <p:nvPr/>
          </p:nvSpPr>
          <p:spPr bwMode="auto">
            <a:xfrm>
              <a:off x="2575515" y="2745241"/>
              <a:ext cx="46358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Q</a:t>
              </a:r>
            </a:p>
          </p:txBody>
        </p:sp>
        <p:sp>
          <p:nvSpPr>
            <p:cNvPr id="25" name="AutoShape 60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251517" y="1760624"/>
              <a:ext cx="439038" cy="382588"/>
            </a:xfrm>
            <a:prstGeom prst="moon">
              <a:avLst>
                <a:gd name="adj" fmla="val 71690"/>
              </a:avLst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 flipH="1" flipV="1">
              <a:off x="2837656" y="2057400"/>
              <a:ext cx="0" cy="7315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AutoShape 60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10800000" flipH="1" flipV="1">
              <a:off x="3230563" y="2590800"/>
              <a:ext cx="439038" cy="382588"/>
            </a:xfrm>
            <a:prstGeom prst="moon">
              <a:avLst>
                <a:gd name="adj" fmla="val 71690"/>
              </a:avLst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H="1">
              <a:off x="4135019" y="1976894"/>
              <a:ext cx="1" cy="7234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61"/>
            <p:cNvSpPr>
              <a:spLocks noChangeShapeType="1"/>
            </p:cNvSpPr>
            <p:nvPr/>
          </p:nvSpPr>
          <p:spPr bwMode="auto">
            <a:xfrm flipV="1">
              <a:off x="3867150" y="1947863"/>
              <a:ext cx="267870" cy="3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3987"/>
              </p:ext>
            </p:extLst>
          </p:nvPr>
        </p:nvGraphicFramePr>
        <p:xfrm>
          <a:off x="7162800" y="2057400"/>
          <a:ext cx="182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56"/>
                <a:gridCol w="314356"/>
                <a:gridCol w="535069"/>
                <a:gridCol w="665019"/>
              </a:tblGrid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NOR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46737" y="1459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0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3800" y="289912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 0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6000" y="2221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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1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22098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1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6092120"/>
                  </p:ext>
                </p:extLst>
              </p:nvPr>
            </p:nvGraphicFramePr>
            <p:xfrm>
              <a:off x="381000" y="3581400"/>
              <a:ext cx="2133601" cy="2568830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457200"/>
                    <a:gridCol w="609601"/>
                    <a:gridCol w="533400"/>
                  </a:tblGrid>
                  <a:tr h="2286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175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forbidden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6092120"/>
                  </p:ext>
                </p:extLst>
              </p:nvPr>
            </p:nvGraphicFramePr>
            <p:xfrm>
              <a:off x="381000" y="3581400"/>
              <a:ext cx="2133601" cy="2568830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457200"/>
                    <a:gridCol w="609601"/>
                    <a:gridCol w="533400"/>
                  </a:tblGrid>
                  <a:tr h="465265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7"/>
                          <a:stretch>
                            <a:fillRect l="-320690" t="-15789" r="-16092" b="-459211"/>
                          </a:stretch>
                        </a:blipFill>
                      </a:tcPr>
                    </a:tc>
                  </a:tr>
                  <a:tr h="465265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7"/>
                          <a:stretch>
                            <a:fillRect l="-320690" t="-114286" r="-16092" b="-353247"/>
                          </a:stretch>
                        </a:blip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forbidden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819400" y="4495800"/>
            <a:ext cx="637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happens when S,R changes from 1,1 to 0,0?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19400" y="5474607"/>
                <a:ext cx="6417141" cy="831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Q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become unstable and will oscillate wildly </a:t>
                </a:r>
              </a:p>
              <a:p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etween values 0,0 to 1,1 to 0,0  to 1,1 …</a:t>
                </a:r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474607"/>
                <a:ext cx="6417141" cy="831766"/>
              </a:xfrm>
              <a:prstGeom prst="rect">
                <a:avLst/>
              </a:prstGeom>
              <a:blipFill rotWithShape="0">
                <a:blip r:embed="rId8"/>
                <a:stretch>
                  <a:fillRect l="-1521" t="-5839" r="-570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4267200" y="220980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1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0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86000" y="22214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1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0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67200" y="2209800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1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0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1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86000" y="222146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1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0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/>
              </a:rPr>
              <a:t>1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6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67200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12" name="Freeform 11"/>
          <p:cNvSpPr/>
          <p:nvPr/>
        </p:nvSpPr>
        <p:spPr>
          <a:xfrm>
            <a:off x="3450771" y="1088571"/>
            <a:ext cx="1426029" cy="1230086"/>
          </a:xfrm>
          <a:custGeom>
            <a:avLst/>
            <a:gdLst>
              <a:gd name="connsiteX0" fmla="*/ 0 w 1426029"/>
              <a:gd name="connsiteY0" fmla="*/ 391886 h 1230086"/>
              <a:gd name="connsiteX1" fmla="*/ 43543 w 1426029"/>
              <a:gd name="connsiteY1" fmla="*/ 337458 h 1230086"/>
              <a:gd name="connsiteX2" fmla="*/ 76200 w 1426029"/>
              <a:gd name="connsiteY2" fmla="*/ 326572 h 1230086"/>
              <a:gd name="connsiteX3" fmla="*/ 119743 w 1426029"/>
              <a:gd name="connsiteY3" fmla="*/ 261258 h 1230086"/>
              <a:gd name="connsiteX4" fmla="*/ 163286 w 1426029"/>
              <a:gd name="connsiteY4" fmla="*/ 239486 h 1230086"/>
              <a:gd name="connsiteX5" fmla="*/ 185058 w 1426029"/>
              <a:gd name="connsiteY5" fmla="*/ 217715 h 1230086"/>
              <a:gd name="connsiteX6" fmla="*/ 228600 w 1426029"/>
              <a:gd name="connsiteY6" fmla="*/ 195943 h 1230086"/>
              <a:gd name="connsiteX7" fmla="*/ 315686 w 1426029"/>
              <a:gd name="connsiteY7" fmla="*/ 130629 h 1230086"/>
              <a:gd name="connsiteX8" fmla="*/ 348343 w 1426029"/>
              <a:gd name="connsiteY8" fmla="*/ 119743 h 1230086"/>
              <a:gd name="connsiteX9" fmla="*/ 381000 w 1426029"/>
              <a:gd name="connsiteY9" fmla="*/ 97972 h 1230086"/>
              <a:gd name="connsiteX10" fmla="*/ 446315 w 1426029"/>
              <a:gd name="connsiteY10" fmla="*/ 76200 h 1230086"/>
              <a:gd name="connsiteX11" fmla="*/ 522515 w 1426029"/>
              <a:gd name="connsiteY11" fmla="*/ 54429 h 1230086"/>
              <a:gd name="connsiteX12" fmla="*/ 555172 w 1426029"/>
              <a:gd name="connsiteY12" fmla="*/ 43543 h 1230086"/>
              <a:gd name="connsiteX13" fmla="*/ 609600 w 1426029"/>
              <a:gd name="connsiteY13" fmla="*/ 32658 h 1230086"/>
              <a:gd name="connsiteX14" fmla="*/ 653143 w 1426029"/>
              <a:gd name="connsiteY14" fmla="*/ 21772 h 1230086"/>
              <a:gd name="connsiteX15" fmla="*/ 762000 w 1426029"/>
              <a:gd name="connsiteY15" fmla="*/ 0 h 1230086"/>
              <a:gd name="connsiteX16" fmla="*/ 1088572 w 1426029"/>
              <a:gd name="connsiteY16" fmla="*/ 10886 h 1230086"/>
              <a:gd name="connsiteX17" fmla="*/ 1153886 w 1426029"/>
              <a:gd name="connsiteY17" fmla="*/ 43543 h 1230086"/>
              <a:gd name="connsiteX18" fmla="*/ 1175658 w 1426029"/>
              <a:gd name="connsiteY18" fmla="*/ 65315 h 1230086"/>
              <a:gd name="connsiteX19" fmla="*/ 1208315 w 1426029"/>
              <a:gd name="connsiteY19" fmla="*/ 76200 h 1230086"/>
              <a:gd name="connsiteX20" fmla="*/ 1251858 w 1426029"/>
              <a:gd name="connsiteY20" fmla="*/ 119743 h 1230086"/>
              <a:gd name="connsiteX21" fmla="*/ 1273629 w 1426029"/>
              <a:gd name="connsiteY21" fmla="*/ 141515 h 1230086"/>
              <a:gd name="connsiteX22" fmla="*/ 1284515 w 1426029"/>
              <a:gd name="connsiteY22" fmla="*/ 174172 h 1230086"/>
              <a:gd name="connsiteX23" fmla="*/ 1317172 w 1426029"/>
              <a:gd name="connsiteY23" fmla="*/ 195943 h 1230086"/>
              <a:gd name="connsiteX24" fmla="*/ 1338943 w 1426029"/>
              <a:gd name="connsiteY24" fmla="*/ 217715 h 1230086"/>
              <a:gd name="connsiteX25" fmla="*/ 1360715 w 1426029"/>
              <a:gd name="connsiteY25" fmla="*/ 283029 h 1230086"/>
              <a:gd name="connsiteX26" fmla="*/ 1382486 w 1426029"/>
              <a:gd name="connsiteY26" fmla="*/ 315686 h 1230086"/>
              <a:gd name="connsiteX27" fmla="*/ 1404258 w 1426029"/>
              <a:gd name="connsiteY27" fmla="*/ 391886 h 1230086"/>
              <a:gd name="connsiteX28" fmla="*/ 1415143 w 1426029"/>
              <a:gd name="connsiteY28" fmla="*/ 478972 h 1230086"/>
              <a:gd name="connsiteX29" fmla="*/ 1426029 w 1426029"/>
              <a:gd name="connsiteY29" fmla="*/ 544286 h 1230086"/>
              <a:gd name="connsiteX30" fmla="*/ 1415143 w 1426029"/>
              <a:gd name="connsiteY30" fmla="*/ 892629 h 1230086"/>
              <a:gd name="connsiteX31" fmla="*/ 1393372 w 1426029"/>
              <a:gd name="connsiteY31" fmla="*/ 979715 h 1230086"/>
              <a:gd name="connsiteX32" fmla="*/ 1360715 w 1426029"/>
              <a:gd name="connsiteY32" fmla="*/ 1088572 h 1230086"/>
              <a:gd name="connsiteX33" fmla="*/ 1349829 w 1426029"/>
              <a:gd name="connsiteY33" fmla="*/ 1230086 h 123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26029" h="1230086">
                <a:moveTo>
                  <a:pt x="0" y="391886"/>
                </a:moveTo>
                <a:cubicBezTo>
                  <a:pt x="14514" y="373743"/>
                  <a:pt x="25902" y="352578"/>
                  <a:pt x="43543" y="337458"/>
                </a:cubicBezTo>
                <a:cubicBezTo>
                  <a:pt x="52255" y="329990"/>
                  <a:pt x="68086" y="334686"/>
                  <a:pt x="76200" y="326572"/>
                </a:cubicBezTo>
                <a:cubicBezTo>
                  <a:pt x="94702" y="308070"/>
                  <a:pt x="96340" y="272960"/>
                  <a:pt x="119743" y="261258"/>
                </a:cubicBezTo>
                <a:cubicBezTo>
                  <a:pt x="134257" y="254001"/>
                  <a:pt x="149784" y="248487"/>
                  <a:pt x="163286" y="239486"/>
                </a:cubicBezTo>
                <a:cubicBezTo>
                  <a:pt x="171826" y="233793"/>
                  <a:pt x="176519" y="223408"/>
                  <a:pt x="185058" y="217715"/>
                </a:cubicBezTo>
                <a:cubicBezTo>
                  <a:pt x="198560" y="208714"/>
                  <a:pt x="215098" y="204944"/>
                  <a:pt x="228600" y="195943"/>
                </a:cubicBezTo>
                <a:cubicBezTo>
                  <a:pt x="280176" y="161559"/>
                  <a:pt x="213020" y="164852"/>
                  <a:pt x="315686" y="130629"/>
                </a:cubicBezTo>
                <a:cubicBezTo>
                  <a:pt x="326572" y="127000"/>
                  <a:pt x="338080" y="124875"/>
                  <a:pt x="348343" y="119743"/>
                </a:cubicBezTo>
                <a:cubicBezTo>
                  <a:pt x="360045" y="113892"/>
                  <a:pt x="369045" y="103285"/>
                  <a:pt x="381000" y="97972"/>
                </a:cubicBezTo>
                <a:cubicBezTo>
                  <a:pt x="401971" y="88651"/>
                  <a:pt x="424543" y="83457"/>
                  <a:pt x="446315" y="76200"/>
                </a:cubicBezTo>
                <a:cubicBezTo>
                  <a:pt x="524607" y="50103"/>
                  <a:pt x="426844" y="81764"/>
                  <a:pt x="522515" y="54429"/>
                </a:cubicBezTo>
                <a:cubicBezTo>
                  <a:pt x="533548" y="51277"/>
                  <a:pt x="544040" y="46326"/>
                  <a:pt x="555172" y="43543"/>
                </a:cubicBezTo>
                <a:cubicBezTo>
                  <a:pt x="573122" y="39056"/>
                  <a:pt x="591539" y="36672"/>
                  <a:pt x="609600" y="32658"/>
                </a:cubicBezTo>
                <a:cubicBezTo>
                  <a:pt x="624205" y="29413"/>
                  <a:pt x="638472" y="24706"/>
                  <a:pt x="653143" y="21772"/>
                </a:cubicBezTo>
                <a:cubicBezTo>
                  <a:pt x="786590" y="-4918"/>
                  <a:pt x="660867" y="25284"/>
                  <a:pt x="762000" y="0"/>
                </a:cubicBezTo>
                <a:cubicBezTo>
                  <a:pt x="870857" y="3629"/>
                  <a:pt x="979854" y="4297"/>
                  <a:pt x="1088572" y="10886"/>
                </a:cubicBezTo>
                <a:cubicBezTo>
                  <a:pt x="1110341" y="12205"/>
                  <a:pt x="1138247" y="31032"/>
                  <a:pt x="1153886" y="43543"/>
                </a:cubicBezTo>
                <a:cubicBezTo>
                  <a:pt x="1161900" y="49954"/>
                  <a:pt x="1166857" y="60035"/>
                  <a:pt x="1175658" y="65315"/>
                </a:cubicBezTo>
                <a:cubicBezTo>
                  <a:pt x="1185497" y="71218"/>
                  <a:pt x="1197429" y="72572"/>
                  <a:pt x="1208315" y="76200"/>
                </a:cubicBezTo>
                <a:lnTo>
                  <a:pt x="1251858" y="119743"/>
                </a:lnTo>
                <a:lnTo>
                  <a:pt x="1273629" y="141515"/>
                </a:lnTo>
                <a:cubicBezTo>
                  <a:pt x="1277258" y="152401"/>
                  <a:pt x="1277347" y="165212"/>
                  <a:pt x="1284515" y="174172"/>
                </a:cubicBezTo>
                <a:cubicBezTo>
                  <a:pt x="1292688" y="184388"/>
                  <a:pt x="1306956" y="187770"/>
                  <a:pt x="1317172" y="195943"/>
                </a:cubicBezTo>
                <a:cubicBezTo>
                  <a:pt x="1325186" y="202354"/>
                  <a:pt x="1331686" y="210458"/>
                  <a:pt x="1338943" y="217715"/>
                </a:cubicBezTo>
                <a:cubicBezTo>
                  <a:pt x="1346200" y="239486"/>
                  <a:pt x="1347985" y="263934"/>
                  <a:pt x="1360715" y="283029"/>
                </a:cubicBezTo>
                <a:cubicBezTo>
                  <a:pt x="1367972" y="293915"/>
                  <a:pt x="1376635" y="303984"/>
                  <a:pt x="1382486" y="315686"/>
                </a:cubicBezTo>
                <a:cubicBezTo>
                  <a:pt x="1390295" y="331304"/>
                  <a:pt x="1400770" y="377933"/>
                  <a:pt x="1404258" y="391886"/>
                </a:cubicBezTo>
                <a:cubicBezTo>
                  <a:pt x="1407886" y="420915"/>
                  <a:pt x="1411006" y="450011"/>
                  <a:pt x="1415143" y="478972"/>
                </a:cubicBezTo>
                <a:cubicBezTo>
                  <a:pt x="1418264" y="500822"/>
                  <a:pt x="1426029" y="522214"/>
                  <a:pt x="1426029" y="544286"/>
                </a:cubicBezTo>
                <a:cubicBezTo>
                  <a:pt x="1426029" y="660457"/>
                  <a:pt x="1423831" y="776783"/>
                  <a:pt x="1415143" y="892629"/>
                </a:cubicBezTo>
                <a:cubicBezTo>
                  <a:pt x="1412905" y="922467"/>
                  <a:pt x="1402834" y="951329"/>
                  <a:pt x="1393372" y="979715"/>
                </a:cubicBezTo>
                <a:cubicBezTo>
                  <a:pt x="1366869" y="1059222"/>
                  <a:pt x="1377166" y="1022765"/>
                  <a:pt x="1360715" y="1088572"/>
                </a:cubicBezTo>
                <a:cubicBezTo>
                  <a:pt x="1348226" y="1200969"/>
                  <a:pt x="1349829" y="1153685"/>
                  <a:pt x="1349829" y="123008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437385" y="2590800"/>
            <a:ext cx="1807018" cy="1012372"/>
          </a:xfrm>
          <a:custGeom>
            <a:avLst/>
            <a:gdLst>
              <a:gd name="connsiteX0" fmla="*/ 1807018 w 1807018"/>
              <a:gd name="connsiteY0" fmla="*/ 631372 h 1012372"/>
              <a:gd name="connsiteX1" fmla="*/ 1785246 w 1807018"/>
              <a:gd name="connsiteY1" fmla="*/ 838200 h 1012372"/>
              <a:gd name="connsiteX2" fmla="*/ 1763475 w 1807018"/>
              <a:gd name="connsiteY2" fmla="*/ 892629 h 1012372"/>
              <a:gd name="connsiteX3" fmla="*/ 1752589 w 1807018"/>
              <a:gd name="connsiteY3" fmla="*/ 925286 h 1012372"/>
              <a:gd name="connsiteX4" fmla="*/ 1687275 w 1807018"/>
              <a:gd name="connsiteY4" fmla="*/ 1001486 h 1012372"/>
              <a:gd name="connsiteX5" fmla="*/ 1643732 w 1807018"/>
              <a:gd name="connsiteY5" fmla="*/ 1012372 h 1012372"/>
              <a:gd name="connsiteX6" fmla="*/ 936160 w 1807018"/>
              <a:gd name="connsiteY6" fmla="*/ 1001486 h 1012372"/>
              <a:gd name="connsiteX7" fmla="*/ 892618 w 1807018"/>
              <a:gd name="connsiteY7" fmla="*/ 990600 h 1012372"/>
              <a:gd name="connsiteX8" fmla="*/ 696675 w 1807018"/>
              <a:gd name="connsiteY8" fmla="*/ 968829 h 1012372"/>
              <a:gd name="connsiteX9" fmla="*/ 631360 w 1807018"/>
              <a:gd name="connsiteY9" fmla="*/ 947057 h 1012372"/>
              <a:gd name="connsiteX10" fmla="*/ 598703 w 1807018"/>
              <a:gd name="connsiteY10" fmla="*/ 936172 h 1012372"/>
              <a:gd name="connsiteX11" fmla="*/ 511618 w 1807018"/>
              <a:gd name="connsiteY11" fmla="*/ 892629 h 1012372"/>
              <a:gd name="connsiteX12" fmla="*/ 478960 w 1807018"/>
              <a:gd name="connsiteY12" fmla="*/ 881743 h 1012372"/>
              <a:gd name="connsiteX13" fmla="*/ 446303 w 1807018"/>
              <a:gd name="connsiteY13" fmla="*/ 870857 h 1012372"/>
              <a:gd name="connsiteX14" fmla="*/ 402760 w 1807018"/>
              <a:gd name="connsiteY14" fmla="*/ 859972 h 1012372"/>
              <a:gd name="connsiteX15" fmla="*/ 370103 w 1807018"/>
              <a:gd name="connsiteY15" fmla="*/ 849086 h 1012372"/>
              <a:gd name="connsiteX16" fmla="*/ 239475 w 1807018"/>
              <a:gd name="connsiteY16" fmla="*/ 816429 h 1012372"/>
              <a:gd name="connsiteX17" fmla="*/ 174160 w 1807018"/>
              <a:gd name="connsiteY17" fmla="*/ 794657 h 1012372"/>
              <a:gd name="connsiteX18" fmla="*/ 130618 w 1807018"/>
              <a:gd name="connsiteY18" fmla="*/ 783772 h 1012372"/>
              <a:gd name="connsiteX19" fmla="*/ 65303 w 1807018"/>
              <a:gd name="connsiteY19" fmla="*/ 762000 h 1012372"/>
              <a:gd name="connsiteX20" fmla="*/ 32646 w 1807018"/>
              <a:gd name="connsiteY20" fmla="*/ 751114 h 1012372"/>
              <a:gd name="connsiteX21" fmla="*/ 21760 w 1807018"/>
              <a:gd name="connsiteY21" fmla="*/ 402772 h 1012372"/>
              <a:gd name="connsiteX22" fmla="*/ 65303 w 1807018"/>
              <a:gd name="connsiteY22" fmla="*/ 250372 h 1012372"/>
              <a:gd name="connsiteX23" fmla="*/ 108846 w 1807018"/>
              <a:gd name="connsiteY23" fmla="*/ 195943 h 1012372"/>
              <a:gd name="connsiteX24" fmla="*/ 130618 w 1807018"/>
              <a:gd name="connsiteY24" fmla="*/ 174172 h 1012372"/>
              <a:gd name="connsiteX25" fmla="*/ 195932 w 1807018"/>
              <a:gd name="connsiteY25" fmla="*/ 87086 h 1012372"/>
              <a:gd name="connsiteX26" fmla="*/ 206818 w 1807018"/>
              <a:gd name="connsiteY26" fmla="*/ 54429 h 1012372"/>
              <a:gd name="connsiteX27" fmla="*/ 228589 w 1807018"/>
              <a:gd name="connsiteY27" fmla="*/ 32657 h 1012372"/>
              <a:gd name="connsiteX28" fmla="*/ 228589 w 1807018"/>
              <a:gd name="connsiteY28" fmla="*/ 0 h 101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07018" h="1012372">
                <a:moveTo>
                  <a:pt x="1807018" y="631372"/>
                </a:moveTo>
                <a:cubicBezTo>
                  <a:pt x="1802464" y="699684"/>
                  <a:pt x="1807353" y="771879"/>
                  <a:pt x="1785246" y="838200"/>
                </a:cubicBezTo>
                <a:cubicBezTo>
                  <a:pt x="1779067" y="856738"/>
                  <a:pt x="1770336" y="874333"/>
                  <a:pt x="1763475" y="892629"/>
                </a:cubicBezTo>
                <a:cubicBezTo>
                  <a:pt x="1759446" y="903373"/>
                  <a:pt x="1757721" y="915023"/>
                  <a:pt x="1752589" y="925286"/>
                </a:cubicBezTo>
                <a:cubicBezTo>
                  <a:pt x="1743326" y="943812"/>
                  <a:pt x="1702580" y="997660"/>
                  <a:pt x="1687275" y="1001486"/>
                </a:cubicBezTo>
                <a:lnTo>
                  <a:pt x="1643732" y="1012372"/>
                </a:lnTo>
                <a:lnTo>
                  <a:pt x="936160" y="1001486"/>
                </a:lnTo>
                <a:cubicBezTo>
                  <a:pt x="921206" y="1001053"/>
                  <a:pt x="907463" y="992456"/>
                  <a:pt x="892618" y="990600"/>
                </a:cubicBezTo>
                <a:cubicBezTo>
                  <a:pt x="587313" y="952436"/>
                  <a:pt x="882214" y="999750"/>
                  <a:pt x="696675" y="968829"/>
                </a:cubicBezTo>
                <a:lnTo>
                  <a:pt x="631360" y="947057"/>
                </a:lnTo>
                <a:lnTo>
                  <a:pt x="598703" y="936172"/>
                </a:lnTo>
                <a:cubicBezTo>
                  <a:pt x="560705" y="898172"/>
                  <a:pt x="586669" y="917646"/>
                  <a:pt x="511618" y="892629"/>
                </a:cubicBezTo>
                <a:lnTo>
                  <a:pt x="478960" y="881743"/>
                </a:lnTo>
                <a:cubicBezTo>
                  <a:pt x="468074" y="878114"/>
                  <a:pt x="457435" y="873640"/>
                  <a:pt x="446303" y="870857"/>
                </a:cubicBezTo>
                <a:cubicBezTo>
                  <a:pt x="431789" y="867229"/>
                  <a:pt x="417145" y="864082"/>
                  <a:pt x="402760" y="859972"/>
                </a:cubicBezTo>
                <a:cubicBezTo>
                  <a:pt x="391727" y="856820"/>
                  <a:pt x="381304" y="851575"/>
                  <a:pt x="370103" y="849086"/>
                </a:cubicBezTo>
                <a:cubicBezTo>
                  <a:pt x="238177" y="819768"/>
                  <a:pt x="371452" y="860421"/>
                  <a:pt x="239475" y="816429"/>
                </a:cubicBezTo>
                <a:lnTo>
                  <a:pt x="174160" y="794657"/>
                </a:lnTo>
                <a:cubicBezTo>
                  <a:pt x="159646" y="791029"/>
                  <a:pt x="144948" y="788071"/>
                  <a:pt x="130618" y="783772"/>
                </a:cubicBezTo>
                <a:cubicBezTo>
                  <a:pt x="108636" y="777178"/>
                  <a:pt x="87075" y="769257"/>
                  <a:pt x="65303" y="762000"/>
                </a:cubicBezTo>
                <a:lnTo>
                  <a:pt x="32646" y="751114"/>
                </a:lnTo>
                <a:cubicBezTo>
                  <a:pt x="-16053" y="605014"/>
                  <a:pt x="-2049" y="672606"/>
                  <a:pt x="21760" y="402772"/>
                </a:cubicBezTo>
                <a:cubicBezTo>
                  <a:pt x="21814" y="402154"/>
                  <a:pt x="54995" y="260680"/>
                  <a:pt x="65303" y="250372"/>
                </a:cubicBezTo>
                <a:cubicBezTo>
                  <a:pt x="117876" y="197799"/>
                  <a:pt x="53912" y="264610"/>
                  <a:pt x="108846" y="195943"/>
                </a:cubicBezTo>
                <a:cubicBezTo>
                  <a:pt x="115257" y="187929"/>
                  <a:pt x="124460" y="182383"/>
                  <a:pt x="130618" y="174172"/>
                </a:cubicBezTo>
                <a:cubicBezTo>
                  <a:pt x="204471" y="75700"/>
                  <a:pt x="146001" y="137015"/>
                  <a:pt x="195932" y="87086"/>
                </a:cubicBezTo>
                <a:cubicBezTo>
                  <a:pt x="199561" y="76200"/>
                  <a:pt x="200914" y="64268"/>
                  <a:pt x="206818" y="54429"/>
                </a:cubicBezTo>
                <a:cubicBezTo>
                  <a:pt x="212098" y="45628"/>
                  <a:pt x="224777" y="42186"/>
                  <a:pt x="228589" y="32657"/>
                </a:cubicBezTo>
                <a:cubicBezTo>
                  <a:pt x="232632" y="22550"/>
                  <a:pt x="228589" y="10886"/>
                  <a:pt x="228589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8" grpId="0"/>
      <p:bldP spid="8" grpId="1"/>
      <p:bldP spid="34" grpId="0"/>
      <p:bldP spid="40" grpId="0"/>
      <p:bldP spid="40" grpId="1"/>
      <p:bldP spid="41" grpId="0"/>
      <p:bldP spid="41" grpId="1"/>
      <p:bldP spid="42" grpId="0"/>
      <p:bldP spid="43" grpId="0"/>
      <p:bldP spid="35" grpId="0"/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0813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Third Attempt: </a:t>
            </a:r>
            <a:r>
              <a:rPr lang="en-US" dirty="0" smtClean="0"/>
              <a:t>Set-Reset </a:t>
            </a:r>
            <a:r>
              <a:rPr lang="en-US" dirty="0"/>
              <a:t>Latch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0564" y="3581400"/>
            <a:ext cx="5607050" cy="2667000"/>
          </a:xfrm>
        </p:spPr>
        <p:txBody>
          <a:bodyPr/>
          <a:lstStyle/>
          <a:p>
            <a:pPr>
              <a:lnSpc>
                <a:spcPct val="82000"/>
              </a:lnSpc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Set-Reset (S-R) Latch</a:t>
            </a:r>
          </a:p>
          <a:p>
            <a:pPr>
              <a:lnSpc>
                <a:spcPct val="82000"/>
              </a:lnSpc>
            </a:pPr>
            <a:r>
              <a:rPr lang="en-US" sz="2400" dirty="0" smtClean="0"/>
              <a:t>Stores a value Q and </a:t>
            </a:r>
            <a:r>
              <a:rPr lang="en-US" sz="2400" dirty="0"/>
              <a:t>its complement</a:t>
            </a:r>
          </a:p>
          <a:p>
            <a:pPr>
              <a:lnSpc>
                <a:spcPct val="82000"/>
              </a:lnSpc>
            </a:pPr>
            <a:endParaRPr lang="en-US" sz="2400" dirty="0"/>
          </a:p>
          <a:p>
            <a:pPr>
              <a:lnSpc>
                <a:spcPct val="82000"/>
              </a:lnSpc>
              <a:buFont typeface="StarSymbol" charset="0"/>
              <a:buNone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48286" y="1528556"/>
            <a:ext cx="2087066" cy="1739905"/>
            <a:chOff x="2548286" y="1528556"/>
            <a:chExt cx="2087066" cy="1739905"/>
          </a:xfrm>
        </p:grpSpPr>
        <p:sp>
          <p:nvSpPr>
            <p:cNvPr id="223239" name="Oval 7"/>
            <p:cNvSpPr>
              <a:spLocks noChangeArrowheads="1"/>
            </p:cNvSpPr>
            <p:nvPr/>
          </p:nvSpPr>
          <p:spPr bwMode="auto">
            <a:xfrm>
              <a:off x="3698875" y="1873250"/>
              <a:ext cx="152400" cy="1524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0" name="Line 8"/>
            <p:cNvSpPr>
              <a:spLocks noChangeShapeType="1"/>
            </p:cNvSpPr>
            <p:nvPr/>
          </p:nvSpPr>
          <p:spPr bwMode="auto">
            <a:xfrm flipH="1" flipV="1">
              <a:off x="2837656" y="2057400"/>
              <a:ext cx="4968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3" name="Oval 11"/>
            <p:cNvSpPr>
              <a:spLocks noChangeArrowheads="1"/>
            </p:cNvSpPr>
            <p:nvPr/>
          </p:nvSpPr>
          <p:spPr bwMode="auto">
            <a:xfrm>
              <a:off x="3078163" y="2700338"/>
              <a:ext cx="152400" cy="1524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4" name="Line 12"/>
            <p:cNvSpPr>
              <a:spLocks noChangeShapeType="1"/>
            </p:cNvSpPr>
            <p:nvPr/>
          </p:nvSpPr>
          <p:spPr bwMode="auto">
            <a:xfrm flipH="1" flipV="1">
              <a:off x="2819400" y="2776538"/>
              <a:ext cx="274320" cy="11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5" name="Line 13"/>
            <p:cNvSpPr>
              <a:spLocks noChangeShapeType="1"/>
            </p:cNvSpPr>
            <p:nvPr/>
          </p:nvSpPr>
          <p:spPr bwMode="auto">
            <a:xfrm flipH="1" flipV="1">
              <a:off x="3581400" y="2895600"/>
              <a:ext cx="5536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6" name="Line 14"/>
            <p:cNvSpPr>
              <a:spLocks noChangeShapeType="1"/>
            </p:cNvSpPr>
            <p:nvPr/>
          </p:nvSpPr>
          <p:spPr bwMode="auto">
            <a:xfrm flipH="1" flipV="1">
              <a:off x="3597932" y="2688408"/>
              <a:ext cx="5370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3247" name="Line 15"/>
            <p:cNvSpPr>
              <a:spLocks noChangeShapeType="1"/>
            </p:cNvSpPr>
            <p:nvPr/>
          </p:nvSpPr>
          <p:spPr bwMode="auto">
            <a:xfrm flipH="1" flipV="1">
              <a:off x="2837656" y="1828800"/>
              <a:ext cx="503238" cy="4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250" name="Text Box 18"/>
            <p:cNvSpPr txBox="1">
              <a:spLocks noChangeArrowheads="1"/>
            </p:cNvSpPr>
            <p:nvPr/>
          </p:nvSpPr>
          <p:spPr bwMode="auto">
            <a:xfrm>
              <a:off x="2548286" y="1528556"/>
              <a:ext cx="423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S</a:t>
              </a:r>
            </a:p>
          </p:txBody>
        </p:sp>
        <p:sp>
          <p:nvSpPr>
            <p:cNvPr id="223251" name="Text Box 19"/>
            <p:cNvSpPr txBox="1">
              <a:spLocks noChangeArrowheads="1"/>
            </p:cNvSpPr>
            <p:nvPr/>
          </p:nvSpPr>
          <p:spPr bwMode="auto">
            <a:xfrm>
              <a:off x="4191000" y="2688408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29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114800" y="1571953"/>
                  <a:ext cx="500457" cy="5241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w="254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Q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3291" name="Text 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4800" y="1571953"/>
                  <a:ext cx="500457" cy="524118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292" name="Text Box 60"/>
            <p:cNvSpPr txBox="1">
              <a:spLocks noChangeArrowheads="1"/>
            </p:cNvSpPr>
            <p:nvPr/>
          </p:nvSpPr>
          <p:spPr bwMode="auto">
            <a:xfrm>
              <a:off x="2575515" y="2745241"/>
              <a:ext cx="46358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Q</a:t>
              </a:r>
            </a:p>
          </p:txBody>
        </p:sp>
        <p:sp>
          <p:nvSpPr>
            <p:cNvPr id="25" name="AutoShape 6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3251517" y="1760624"/>
              <a:ext cx="439038" cy="382588"/>
            </a:xfrm>
            <a:prstGeom prst="moon">
              <a:avLst>
                <a:gd name="adj" fmla="val 71690"/>
              </a:avLst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 flipH="1" flipV="1">
              <a:off x="2837656" y="2057400"/>
              <a:ext cx="0" cy="7315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AutoShape 60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10800000" flipH="1" flipV="1">
              <a:off x="3230563" y="2590800"/>
              <a:ext cx="439038" cy="382588"/>
            </a:xfrm>
            <a:prstGeom prst="moon">
              <a:avLst>
                <a:gd name="adj" fmla="val 71690"/>
              </a:avLst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H="1">
              <a:off x="4135019" y="1976894"/>
              <a:ext cx="1" cy="7234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61"/>
            <p:cNvSpPr>
              <a:spLocks noChangeShapeType="1"/>
            </p:cNvSpPr>
            <p:nvPr/>
          </p:nvSpPr>
          <p:spPr bwMode="auto">
            <a:xfrm flipV="1">
              <a:off x="3867150" y="1947863"/>
              <a:ext cx="267870" cy="3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39000" y="795297"/>
            <a:ext cx="1676400" cy="1202776"/>
            <a:chOff x="7239000" y="795297"/>
            <a:chExt cx="1676400" cy="1202776"/>
          </a:xfrm>
        </p:grpSpPr>
        <p:sp>
          <p:nvSpPr>
            <p:cNvPr id="39" name="Rectangle 38"/>
            <p:cNvSpPr/>
            <p:nvPr>
              <p:custDataLst>
                <p:tags r:id="rId2"/>
              </p:custDataLst>
            </p:nvPr>
          </p:nvSpPr>
          <p:spPr bwMode="auto">
            <a:xfrm>
              <a:off x="7467600" y="871497"/>
              <a:ext cx="1219200" cy="1066800"/>
            </a:xfrm>
            <a:prstGeom prst="rect">
              <a:avLst/>
            </a:prstGeom>
            <a:noFill/>
            <a:ln w="38100" algn="ctr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>
              <p:custDataLst>
                <p:tags r:id="rId3"/>
              </p:custDataLst>
            </p:nvPr>
          </p:nvCxnSpPr>
          <p:spPr>
            <a:xfrm rot="10800000">
              <a:off x="7239000" y="1100097"/>
              <a:ext cx="228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>
              <p:custDataLst>
                <p:tags r:id="rId4"/>
              </p:custDataLst>
            </p:nvPr>
          </p:nvCxnSpPr>
          <p:spPr>
            <a:xfrm rot="10800000">
              <a:off x="7239000" y="1709697"/>
              <a:ext cx="228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>
              <p:custDataLst>
                <p:tags r:id="rId5"/>
              </p:custDataLst>
            </p:nvPr>
          </p:nvCxnSpPr>
          <p:spPr>
            <a:xfrm rot="10800000">
              <a:off x="8686800" y="1100097"/>
              <a:ext cx="228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>
              <p:custDataLst>
                <p:tags r:id="rId6"/>
              </p:custDataLst>
            </p:nvPr>
          </p:nvCxnSpPr>
          <p:spPr>
            <a:xfrm rot="10800000">
              <a:off x="8686800" y="1709697"/>
              <a:ext cx="228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 Box 4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467600" y="795297"/>
              <a:ext cx="349250" cy="56197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sz="2800" dirty="0">
                  <a:solidFill>
                    <a:srgbClr val="FFFFFF"/>
                  </a:solidFill>
                  <a:latin typeface="Calibri"/>
                </a:rPr>
                <a:t>S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452109" y="1404897"/>
              <a:ext cx="380232" cy="56201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sz="2800" dirty="0" smtClean="0">
                  <a:solidFill>
                    <a:srgbClr val="FFFFFF"/>
                  </a:solidFill>
                  <a:latin typeface="Calibri"/>
                </a:rPr>
                <a:t>R</a:t>
              </a:r>
              <a:endParaRPr lang="en-US" sz="28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0" name="Text Box 49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8305800" y="795297"/>
              <a:ext cx="426720" cy="56201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sz="2800" dirty="0" smtClean="0">
                  <a:solidFill>
                    <a:srgbClr val="FFFFFF"/>
                  </a:solidFill>
                  <a:latin typeface="Calibri"/>
                </a:rPr>
                <a:t>Q</a:t>
              </a:r>
              <a:endParaRPr lang="en-US" sz="2800" dirty="0">
                <a:solidFill>
                  <a:srgbClr val="FFFFFF"/>
                </a:solidFill>
                <a:latin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49"/>
                <p:cNvSpPr txBox="1">
                  <a:spLocks noChangeArrowhead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259666" y="1404897"/>
                  <a:ext cx="518988" cy="593176"/>
                </a:xfrm>
                <a:prstGeom prst="rect">
                  <a:avLst/>
                </a:prstGeom>
                <a:noFill/>
                <a:ln w="254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1" hangingPunct="1">
                    <a:lnSpc>
                      <a:spcPct val="116000"/>
                    </a:lnSpc>
                    <a:buClr>
                      <a:srgbClr val="40458C"/>
                    </a:buClr>
                    <a:buSzPct val="100000"/>
                    <a:buFont typeface="Times New Roman" pitchFamily="18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80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Q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51" name="Text 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8259666" y="1404897"/>
                  <a:ext cx="518988" cy="59317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 w="25400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52"/>
          <p:cNvSpPr/>
          <p:nvPr>
            <p:custDataLst>
              <p:tags r:id="rId1"/>
            </p:custDataLst>
          </p:nvPr>
        </p:nvSpPr>
        <p:spPr bwMode="auto">
          <a:xfrm>
            <a:off x="1881981" y="1357272"/>
            <a:ext cx="3071019" cy="1985347"/>
          </a:xfrm>
          <a:prstGeom prst="rect">
            <a:avLst/>
          </a:prstGeom>
          <a:noFill/>
          <a:ln w="38100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553160"/>
                  </p:ext>
                </p:extLst>
              </p:nvPr>
            </p:nvGraphicFramePr>
            <p:xfrm>
              <a:off x="381000" y="3581400"/>
              <a:ext cx="2133601" cy="2568830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457200"/>
                    <a:gridCol w="609601"/>
                    <a:gridCol w="533400"/>
                  </a:tblGrid>
                  <a:tr h="2286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175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forbidden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0106436"/>
                  </p:ext>
                </p:extLst>
              </p:nvPr>
            </p:nvGraphicFramePr>
            <p:xfrm>
              <a:off x="381000" y="3581400"/>
              <a:ext cx="2133601" cy="2568830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457200"/>
                    <a:gridCol w="609601"/>
                    <a:gridCol w="533400"/>
                  </a:tblGrid>
                  <a:tr h="465265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19"/>
                          <a:stretch>
                            <a:fillRect l="-320690" t="-15789" r="-16092" b="-459211"/>
                          </a:stretch>
                        </a:blipFill>
                      </a:tcPr>
                    </a:tc>
                  </a:tr>
                  <a:tr h="465265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19"/>
                          <a:stretch>
                            <a:fillRect l="-320690" t="-114286" r="-16092" b="-353247"/>
                          </a:stretch>
                        </a:blip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forbidden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162912"/>
                  </p:ext>
                </p:extLst>
              </p:nvPr>
            </p:nvGraphicFramePr>
            <p:xfrm>
              <a:off x="381000" y="3581400"/>
              <a:ext cx="2849563" cy="2568830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457200"/>
                    <a:gridCol w="609600"/>
                    <a:gridCol w="533400"/>
                    <a:gridCol w="715963"/>
                  </a:tblGrid>
                  <a:tr h="2286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175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4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hold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reset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set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forbidden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Group 9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162912"/>
                  </p:ext>
                </p:extLst>
              </p:nvPr>
            </p:nvGraphicFramePr>
            <p:xfrm>
              <a:off x="381000" y="3581400"/>
              <a:ext cx="2849563" cy="2568830"/>
            </p:xfrm>
            <a:graphic>
              <a:graphicData uri="http://schemas.openxmlformats.org/drawingml/2006/table">
                <a:tbl>
                  <a:tblPr/>
                  <a:tblGrid>
                    <a:gridCol w="533400"/>
                    <a:gridCol w="457200"/>
                    <a:gridCol w="609600"/>
                    <a:gridCol w="533400"/>
                    <a:gridCol w="715963"/>
                  </a:tblGrid>
                  <a:tr h="465265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S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R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0"/>
                          <a:stretch>
                            <a:fillRect l="-315909" t="-15789" r="-142045" b="-45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65265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0"/>
                          <a:stretch>
                            <a:fillRect l="-315909" t="-114286" r="-142045" b="-353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hold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reset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set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46100"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ahoma" pitchFamily="34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Tahoma" pitchFamily="34" charset="0"/>
                            </a:rPr>
                            <a:t>forbidden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49263" rtl="0" eaLnBrk="1" fontAlgn="base" latinLnBrk="0" hangingPunct="1">
                            <a:lnSpc>
                              <a:spcPct val="102000"/>
                            </a:lnSpc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26000"/>
                            <a:buFont typeface="StarSymbol" charset="0"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350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Set-Reset (SR) Latch can store one bit and we can change the value of the stored bit.  But, SR Latch has a forbidden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915400" cy="5638800"/>
          </a:xfrm>
        </p:spPr>
        <p:txBody>
          <a:bodyPr/>
          <a:lstStyle/>
          <a:p>
            <a:r>
              <a:rPr lang="en-US" dirty="0" smtClean="0"/>
              <a:t>How do we avoid the forbidden state of S-R Latch?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2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9400" y="743128"/>
            <a:ext cx="2286000" cy="1311922"/>
          </a:xfrm>
          <a:prstGeom prst="rect">
            <a:avLst/>
          </a:prstGeom>
          <a:noFill/>
          <a:ln w="38100" algn="ctr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0813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Fourth Attempt: (</a:t>
            </a:r>
            <a:r>
              <a:rPr lang="en-US" dirty="0" err="1" smtClean="0"/>
              <a:t>Unclocked</a:t>
            </a:r>
            <a:r>
              <a:rPr lang="en-US" dirty="0" smtClean="0"/>
              <a:t>) D </a:t>
            </a:r>
            <a:r>
              <a:rPr lang="en-US" dirty="0"/>
              <a:t>Latch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581400"/>
            <a:ext cx="8001000" cy="3276600"/>
          </a:xfrm>
        </p:spPr>
        <p:txBody>
          <a:bodyPr>
            <a:normAutofit/>
          </a:bodyPr>
          <a:lstStyle/>
          <a:p>
            <a:pPr>
              <a:lnSpc>
                <a:spcPct val="82000"/>
              </a:lnSpc>
            </a:pP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Fill in the truth table?</a:t>
            </a:r>
          </a:p>
          <a:p>
            <a:pPr>
              <a:lnSpc>
                <a:spcPct val="82000"/>
              </a:lnSpc>
            </a:pPr>
            <a:endParaRPr lang="en-US" sz="2400" dirty="0" smtClean="0"/>
          </a:p>
        </p:txBody>
      </p:sp>
      <p:sp>
        <p:nvSpPr>
          <p:cNvPr id="225293" name="Line 13"/>
          <p:cNvSpPr>
            <a:spLocks noChangeShapeType="1"/>
          </p:cNvSpPr>
          <p:nvPr/>
        </p:nvSpPr>
        <p:spPr bwMode="auto">
          <a:xfrm flipH="1" flipV="1">
            <a:off x="152400" y="1828006"/>
            <a:ext cx="3182144" cy="7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1097755" y="750054"/>
            <a:ext cx="533400" cy="776287"/>
            <a:chOff x="484190" y="1553369"/>
            <a:chExt cx="533400" cy="776287"/>
          </a:xfrm>
        </p:grpSpPr>
        <p:sp>
          <p:nvSpPr>
            <p:cNvPr id="225337" name="AutoShape 57"/>
            <p:cNvSpPr>
              <a:spLocks noChangeArrowheads="1"/>
            </p:cNvSpPr>
            <p:nvPr/>
          </p:nvSpPr>
          <p:spPr bwMode="auto">
            <a:xfrm>
              <a:off x="484190" y="1720056"/>
              <a:ext cx="533400" cy="609600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5338" name="Oval 58"/>
            <p:cNvSpPr>
              <a:spLocks noChangeArrowheads="1"/>
            </p:cNvSpPr>
            <p:nvPr/>
          </p:nvSpPr>
          <p:spPr bwMode="auto">
            <a:xfrm>
              <a:off x="674690" y="1553369"/>
              <a:ext cx="152400" cy="1524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25344" name="Line 64"/>
          <p:cNvSpPr>
            <a:spLocks noChangeShapeType="1"/>
          </p:cNvSpPr>
          <p:nvPr/>
        </p:nvSpPr>
        <p:spPr bwMode="auto">
          <a:xfrm flipH="1">
            <a:off x="1752599" y="1099838"/>
            <a:ext cx="3962400" cy="1379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25345" name="Text Box 65"/>
          <p:cNvSpPr txBox="1">
            <a:spLocks noChangeArrowheads="1"/>
          </p:cNvSpPr>
          <p:nvPr/>
        </p:nvSpPr>
        <p:spPr bwMode="auto">
          <a:xfrm>
            <a:off x="0" y="1284821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81" name="Rectangle 80"/>
          <p:cNvSpPr/>
          <p:nvPr>
            <p:custDataLst>
              <p:tags r:id="rId2"/>
            </p:custDataLst>
          </p:nvPr>
        </p:nvSpPr>
        <p:spPr bwMode="auto">
          <a:xfrm>
            <a:off x="1881981" y="1357272"/>
            <a:ext cx="3071019" cy="1985347"/>
          </a:xfrm>
          <a:prstGeom prst="rect">
            <a:avLst/>
          </a:prstGeom>
          <a:noFill/>
          <a:ln w="38100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>
            <p:custDataLst>
              <p:tags r:id="rId3"/>
            </p:custDataLst>
          </p:nvPr>
        </p:nvSpPr>
        <p:spPr bwMode="auto">
          <a:xfrm>
            <a:off x="7467600" y="871497"/>
            <a:ext cx="1219200" cy="1066800"/>
          </a:xfrm>
          <a:prstGeom prst="rect">
            <a:avLst/>
          </a:prstGeom>
          <a:noFill/>
          <a:ln w="38100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>
            <p:custDataLst>
              <p:tags r:id="rId4"/>
            </p:custDataLst>
          </p:nvPr>
        </p:nvCxnSpPr>
        <p:spPr>
          <a:xfrm flipH="1">
            <a:off x="6477000" y="1100098"/>
            <a:ext cx="990601" cy="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>
            <p:custDataLst>
              <p:tags r:id="rId5"/>
            </p:custDataLst>
          </p:nvPr>
        </p:nvCxnSpPr>
        <p:spPr>
          <a:xfrm rot="10800000">
            <a:off x="7239000" y="170969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>
            <p:custDataLst>
              <p:tags r:id="rId6"/>
            </p:custDataLst>
          </p:nvPr>
        </p:nvCxnSpPr>
        <p:spPr>
          <a:xfrm flipH="1">
            <a:off x="8686800" y="1099838"/>
            <a:ext cx="457200" cy="2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>
            <p:custDataLst>
              <p:tags r:id="rId7"/>
            </p:custDataLst>
          </p:nvPr>
        </p:nvCxnSpPr>
        <p:spPr>
          <a:xfrm flipH="1" flipV="1">
            <a:off x="8686800" y="1709697"/>
            <a:ext cx="4572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467600" y="795297"/>
            <a:ext cx="349250" cy="56197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S</a:t>
            </a:r>
          </a:p>
        </p:txBody>
      </p:sp>
      <p:sp>
        <p:nvSpPr>
          <p:cNvPr id="92" name="Text Box 4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452109" y="1404897"/>
            <a:ext cx="380232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 smtClean="0">
                <a:solidFill>
                  <a:srgbClr val="FFFFFF"/>
                </a:solidFill>
                <a:latin typeface="Calibri"/>
              </a:rPr>
              <a:t>R</a:t>
            </a:r>
            <a:endParaRPr lang="en-US" sz="28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Text Box 4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305800" y="795297"/>
            <a:ext cx="42672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 smtClean="0">
                <a:solidFill>
                  <a:srgbClr val="FFFFFF"/>
                </a:solidFill>
                <a:latin typeface="Calibri"/>
              </a:rPr>
              <a:t>Q</a:t>
            </a:r>
            <a:endParaRPr lang="en-US" sz="28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Text Box 4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305800" y="1404897"/>
            <a:ext cx="42672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 smtClean="0">
                <a:solidFill>
                  <a:srgbClr val="FFFFFF"/>
                </a:solidFill>
                <a:latin typeface="Calibri"/>
              </a:rPr>
              <a:t>Q</a:t>
            </a:r>
            <a:endParaRPr lang="en-US" sz="2800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5" name="Straight Connector 94"/>
          <p:cNvCxnSpPr/>
          <p:nvPr>
            <p:custDataLst>
              <p:tags r:id="rId12"/>
            </p:custDataLst>
          </p:nvPr>
        </p:nvCxnSpPr>
        <p:spPr>
          <a:xfrm rot="10800000">
            <a:off x="8397818" y="154867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Line 11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6781800" y="1705768"/>
            <a:ext cx="112396" cy="393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99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6779896" y="1113630"/>
            <a:ext cx="1904" cy="572273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oval"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00" name="Oval 16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auto">
          <a:xfrm>
            <a:off x="7084695" y="1640999"/>
            <a:ext cx="129540" cy="129540"/>
          </a:xfrm>
          <a:prstGeom prst="ellips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01" name="Text Box 1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096000" y="724256"/>
            <a:ext cx="373821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D</a:t>
            </a:r>
          </a:p>
        </p:txBody>
      </p:sp>
      <p:sp>
        <p:nvSpPr>
          <p:cNvPr id="103" name="AutoShape 43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 rot="5400000">
            <a:off x="6858641" y="1610519"/>
            <a:ext cx="261609" cy="190499"/>
          </a:xfrm>
          <a:prstGeom prst="triangle">
            <a:avLst>
              <a:gd name="adj" fmla="val 50000"/>
            </a:avLst>
          </a:prstGeom>
          <a:noFill/>
          <a:ln w="2857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cxnSp>
        <p:nvCxnSpPr>
          <p:cNvPr id="111" name="Straight Connector 110"/>
          <p:cNvCxnSpPr/>
          <p:nvPr>
            <p:custDataLst>
              <p:tags r:id="rId18"/>
            </p:custDataLst>
          </p:nvPr>
        </p:nvCxnSpPr>
        <p:spPr>
          <a:xfrm rot="10800000">
            <a:off x="7239000" y="110009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>
            <p:custDataLst>
              <p:tags r:id="rId19"/>
            </p:custDataLst>
          </p:nvPr>
        </p:nvCxnSpPr>
        <p:spPr>
          <a:xfrm rot="10800000">
            <a:off x="8686800" y="110009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>
            <p:custDataLst>
              <p:tags r:id="rId20"/>
            </p:custDataLst>
          </p:nvPr>
        </p:nvCxnSpPr>
        <p:spPr>
          <a:xfrm rot="10800000">
            <a:off x="8686800" y="170969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4" name="Group 75"/>
              <p:cNvGraphicFramePr>
                <a:graphicFrameLocks noGrp="1"/>
              </p:cNvGraphicFramePr>
              <p:nvPr>
                <p:custDataLst>
                  <p:tags r:id="rId21"/>
                </p:custDataLst>
                <p:extLst>
                  <p:ext uri="{D42A27DB-BD31-4B8C-83A1-F6EECF244321}">
                    <p14:modId xmlns:p14="http://schemas.microsoft.com/office/powerpoint/2010/main" val="3135013064"/>
                  </p:ext>
                </p:extLst>
              </p:nvPr>
            </p:nvGraphicFramePr>
            <p:xfrm>
              <a:off x="6673794" y="2636020"/>
              <a:ext cx="1905000" cy="1981201"/>
            </p:xfrm>
            <a:graphic>
              <a:graphicData uri="http://schemas.openxmlformats.org/drawingml/2006/table">
                <a:tbl>
                  <a:tblPr/>
                  <a:tblGrid>
                    <a:gridCol w="635000"/>
                    <a:gridCol w="635000"/>
                    <a:gridCol w="635000"/>
                  </a:tblGrid>
                  <a:tr h="659798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D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3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32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61605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59798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4" name="Group 75"/>
              <p:cNvGraphicFramePr>
                <a:graphicFrameLocks noGrp="1"/>
              </p:cNvGraphicFramePr>
              <p:nvPr>
                <p:custDataLst>
                  <p:tags r:id="rId26"/>
                </p:custDataLst>
                <p:extLst>
                  <p:ext uri="{D42A27DB-BD31-4B8C-83A1-F6EECF244321}">
                    <p14:modId xmlns:p14="http://schemas.microsoft.com/office/powerpoint/2010/main" val="1283883426"/>
                  </p:ext>
                </p:extLst>
              </p:nvPr>
            </p:nvGraphicFramePr>
            <p:xfrm>
              <a:off x="6673794" y="2636020"/>
              <a:ext cx="1905000" cy="1981201"/>
            </p:xfrm>
            <a:graphic>
              <a:graphicData uri="http://schemas.openxmlformats.org/drawingml/2006/table">
                <a:tbl>
                  <a:tblPr/>
                  <a:tblGrid>
                    <a:gridCol w="635000"/>
                    <a:gridCol w="635000"/>
                    <a:gridCol w="635000"/>
                  </a:tblGrid>
                  <a:tr h="659798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D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7"/>
                          <a:stretch>
                            <a:fillRect l="-209615" t="-5556" r="-962" b="-225926"/>
                          </a:stretch>
                        </a:blipFill>
                      </a:tcPr>
                    </a:tc>
                  </a:tr>
                  <a:tr h="661605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59798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7" name="Group 66"/>
          <p:cNvGrpSpPr/>
          <p:nvPr/>
        </p:nvGrpSpPr>
        <p:grpSpPr>
          <a:xfrm>
            <a:off x="2548286" y="1371600"/>
            <a:ext cx="2087066" cy="1896861"/>
            <a:chOff x="2548286" y="1371600"/>
            <a:chExt cx="2087066" cy="1896861"/>
          </a:xfrm>
        </p:grpSpPr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3698875" y="1873250"/>
              <a:ext cx="152400" cy="1524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8"/>
            <p:cNvSpPr>
              <a:spLocks noChangeShapeType="1"/>
            </p:cNvSpPr>
            <p:nvPr/>
          </p:nvSpPr>
          <p:spPr bwMode="auto">
            <a:xfrm flipH="1" flipV="1">
              <a:off x="2837656" y="2057400"/>
              <a:ext cx="4968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Oval 11"/>
            <p:cNvSpPr>
              <a:spLocks noChangeArrowheads="1"/>
            </p:cNvSpPr>
            <p:nvPr/>
          </p:nvSpPr>
          <p:spPr bwMode="auto">
            <a:xfrm>
              <a:off x="3078163" y="2700338"/>
              <a:ext cx="152400" cy="1524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Line 12"/>
            <p:cNvSpPr>
              <a:spLocks noChangeShapeType="1"/>
            </p:cNvSpPr>
            <p:nvPr/>
          </p:nvSpPr>
          <p:spPr bwMode="auto">
            <a:xfrm flipH="1" flipV="1">
              <a:off x="2819400" y="2776538"/>
              <a:ext cx="274320" cy="11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4" name="Line 13"/>
            <p:cNvSpPr>
              <a:spLocks noChangeShapeType="1"/>
            </p:cNvSpPr>
            <p:nvPr/>
          </p:nvSpPr>
          <p:spPr bwMode="auto">
            <a:xfrm flipH="1" flipV="1">
              <a:off x="3581400" y="2895600"/>
              <a:ext cx="5536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5" name="Line 14"/>
            <p:cNvSpPr>
              <a:spLocks noChangeShapeType="1"/>
            </p:cNvSpPr>
            <p:nvPr/>
          </p:nvSpPr>
          <p:spPr bwMode="auto">
            <a:xfrm flipH="1" flipV="1">
              <a:off x="3597932" y="2688408"/>
              <a:ext cx="5370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Line 15"/>
            <p:cNvSpPr>
              <a:spLocks noChangeShapeType="1"/>
            </p:cNvSpPr>
            <p:nvPr/>
          </p:nvSpPr>
          <p:spPr bwMode="auto">
            <a:xfrm flipH="1" flipV="1">
              <a:off x="2837656" y="1828800"/>
              <a:ext cx="503238" cy="4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Text Box 18"/>
            <p:cNvSpPr txBox="1">
              <a:spLocks noChangeArrowheads="1"/>
            </p:cNvSpPr>
            <p:nvPr/>
          </p:nvSpPr>
          <p:spPr bwMode="auto">
            <a:xfrm>
              <a:off x="2548286" y="1371600"/>
              <a:ext cx="423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S</a:t>
              </a:r>
            </a:p>
          </p:txBody>
        </p:sp>
        <p:sp>
          <p:nvSpPr>
            <p:cNvPr id="110" name="Text Box 19"/>
            <p:cNvSpPr txBox="1">
              <a:spLocks noChangeArrowheads="1"/>
            </p:cNvSpPr>
            <p:nvPr/>
          </p:nvSpPr>
          <p:spPr bwMode="auto">
            <a:xfrm>
              <a:off x="4191000" y="2438400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114800" y="1571953"/>
                  <a:ext cx="500457" cy="5241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w="254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Q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6" name="Text 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4800" y="1571953"/>
                  <a:ext cx="500457" cy="524118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Text Box 60"/>
            <p:cNvSpPr txBox="1">
              <a:spLocks noChangeArrowheads="1"/>
            </p:cNvSpPr>
            <p:nvPr/>
          </p:nvSpPr>
          <p:spPr bwMode="auto">
            <a:xfrm>
              <a:off x="2575515" y="2745241"/>
              <a:ext cx="46358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Q</a:t>
              </a:r>
            </a:p>
          </p:txBody>
        </p:sp>
        <p:sp>
          <p:nvSpPr>
            <p:cNvPr id="118" name="AutoShape 60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251517" y="1760624"/>
              <a:ext cx="439038" cy="382588"/>
            </a:xfrm>
            <a:prstGeom prst="moon">
              <a:avLst>
                <a:gd name="adj" fmla="val 71690"/>
              </a:avLst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 flipV="1">
              <a:off x="2837656" y="2057400"/>
              <a:ext cx="0" cy="7315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0" name="AutoShape 60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 rot="10800000" flipH="1" flipV="1">
              <a:off x="3230563" y="2590800"/>
              <a:ext cx="439038" cy="382588"/>
            </a:xfrm>
            <a:prstGeom prst="moon">
              <a:avLst>
                <a:gd name="adj" fmla="val 71690"/>
              </a:avLst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1" name="Line 15"/>
            <p:cNvSpPr>
              <a:spLocks noChangeShapeType="1"/>
            </p:cNvSpPr>
            <p:nvPr/>
          </p:nvSpPr>
          <p:spPr bwMode="auto">
            <a:xfrm flipH="1">
              <a:off x="4135019" y="1976894"/>
              <a:ext cx="1" cy="7234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Line 61"/>
            <p:cNvSpPr>
              <a:spLocks noChangeShapeType="1"/>
            </p:cNvSpPr>
            <p:nvPr/>
          </p:nvSpPr>
          <p:spPr bwMode="auto">
            <a:xfrm flipV="1">
              <a:off x="3867150" y="1947863"/>
              <a:ext cx="267870" cy="3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3669601" y="2895600"/>
            <a:ext cx="2045399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endCxn id="225344" idx="0"/>
          </p:cNvCxnSpPr>
          <p:nvPr/>
        </p:nvCxnSpPr>
        <p:spPr>
          <a:xfrm flipH="1" flipV="1">
            <a:off x="5714999" y="1099838"/>
            <a:ext cx="2" cy="1795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85800" y="1138198"/>
            <a:ext cx="0" cy="690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225337" idx="3"/>
          </p:cNvCxnSpPr>
          <p:nvPr/>
        </p:nvCxnSpPr>
        <p:spPr>
          <a:xfrm>
            <a:off x="685800" y="1138198"/>
            <a:ext cx="2905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575861"/>
              </p:ext>
            </p:extLst>
          </p:nvPr>
        </p:nvGraphicFramePr>
        <p:xfrm>
          <a:off x="7086600" y="4953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56"/>
                <a:gridCol w="314356"/>
                <a:gridCol w="535069"/>
                <a:gridCol w="665019"/>
              </a:tblGrid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NOR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03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225293" grpId="0" animBg="1"/>
      <p:bldP spid="225344" grpId="0" animBg="1"/>
      <p:bldP spid="225345" grpId="0"/>
      <p:bldP spid="97" grpId="0" animBg="1"/>
      <p:bldP spid="99" grpId="0" animBg="1"/>
      <p:bldP spid="100" grpId="0" animBg="1"/>
      <p:bldP spid="101" grpId="0"/>
      <p:bldP spid="10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2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9400" y="743128"/>
            <a:ext cx="2286000" cy="1311922"/>
          </a:xfrm>
          <a:prstGeom prst="rect">
            <a:avLst/>
          </a:prstGeom>
          <a:noFill/>
          <a:ln w="38100" algn="ctr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0813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Fourth Attempt: (</a:t>
            </a:r>
            <a:r>
              <a:rPr lang="en-US" dirty="0" err="1" smtClean="0"/>
              <a:t>Unclocked</a:t>
            </a:r>
            <a:r>
              <a:rPr lang="en-US" dirty="0" smtClean="0"/>
              <a:t>) D </a:t>
            </a:r>
            <a:r>
              <a:rPr lang="en-US" dirty="0"/>
              <a:t>Latch</a:t>
            </a:r>
          </a:p>
        </p:txBody>
      </p:sp>
      <p:sp>
        <p:nvSpPr>
          <p:cNvPr id="225293" name="Line 13"/>
          <p:cNvSpPr>
            <a:spLocks noChangeShapeType="1"/>
          </p:cNvSpPr>
          <p:nvPr/>
        </p:nvSpPr>
        <p:spPr bwMode="auto">
          <a:xfrm flipH="1" flipV="1">
            <a:off x="152400" y="1828006"/>
            <a:ext cx="3182144" cy="7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1097755" y="750054"/>
            <a:ext cx="533400" cy="776287"/>
            <a:chOff x="484190" y="1553369"/>
            <a:chExt cx="533400" cy="776287"/>
          </a:xfrm>
        </p:grpSpPr>
        <p:sp>
          <p:nvSpPr>
            <p:cNvPr id="225337" name="AutoShape 57"/>
            <p:cNvSpPr>
              <a:spLocks noChangeArrowheads="1"/>
            </p:cNvSpPr>
            <p:nvPr/>
          </p:nvSpPr>
          <p:spPr bwMode="auto">
            <a:xfrm>
              <a:off x="484190" y="1720056"/>
              <a:ext cx="533400" cy="609600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5338" name="Oval 58"/>
            <p:cNvSpPr>
              <a:spLocks noChangeArrowheads="1"/>
            </p:cNvSpPr>
            <p:nvPr/>
          </p:nvSpPr>
          <p:spPr bwMode="auto">
            <a:xfrm>
              <a:off x="674690" y="1553369"/>
              <a:ext cx="152400" cy="1524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25344" name="Line 64"/>
          <p:cNvSpPr>
            <a:spLocks noChangeShapeType="1"/>
          </p:cNvSpPr>
          <p:nvPr/>
        </p:nvSpPr>
        <p:spPr bwMode="auto">
          <a:xfrm flipH="1">
            <a:off x="1752599" y="1099838"/>
            <a:ext cx="3962400" cy="1379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25345" name="Text Box 65"/>
          <p:cNvSpPr txBox="1">
            <a:spLocks noChangeArrowheads="1"/>
          </p:cNvSpPr>
          <p:nvPr/>
        </p:nvSpPr>
        <p:spPr bwMode="auto">
          <a:xfrm>
            <a:off x="0" y="1284821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81" name="Rectangle 80"/>
          <p:cNvSpPr/>
          <p:nvPr>
            <p:custDataLst>
              <p:tags r:id="rId2"/>
            </p:custDataLst>
          </p:nvPr>
        </p:nvSpPr>
        <p:spPr bwMode="auto">
          <a:xfrm>
            <a:off x="1881981" y="1357272"/>
            <a:ext cx="3071019" cy="1985347"/>
          </a:xfrm>
          <a:prstGeom prst="rect">
            <a:avLst/>
          </a:prstGeom>
          <a:noFill/>
          <a:ln w="38100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>
            <p:custDataLst>
              <p:tags r:id="rId3"/>
            </p:custDataLst>
          </p:nvPr>
        </p:nvSpPr>
        <p:spPr bwMode="auto">
          <a:xfrm>
            <a:off x="7467600" y="871497"/>
            <a:ext cx="1219200" cy="1066800"/>
          </a:xfrm>
          <a:prstGeom prst="rect">
            <a:avLst/>
          </a:prstGeom>
          <a:noFill/>
          <a:ln w="38100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>
            <p:custDataLst>
              <p:tags r:id="rId4"/>
            </p:custDataLst>
          </p:nvPr>
        </p:nvCxnSpPr>
        <p:spPr>
          <a:xfrm flipH="1">
            <a:off x="6477000" y="1100098"/>
            <a:ext cx="990601" cy="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>
            <p:custDataLst>
              <p:tags r:id="rId5"/>
            </p:custDataLst>
          </p:nvPr>
        </p:nvCxnSpPr>
        <p:spPr>
          <a:xfrm rot="10800000">
            <a:off x="7239000" y="170969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>
            <p:custDataLst>
              <p:tags r:id="rId6"/>
            </p:custDataLst>
          </p:nvPr>
        </p:nvCxnSpPr>
        <p:spPr>
          <a:xfrm flipH="1">
            <a:off x="8686800" y="1099838"/>
            <a:ext cx="457200" cy="2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>
            <p:custDataLst>
              <p:tags r:id="rId7"/>
            </p:custDataLst>
          </p:nvPr>
        </p:nvCxnSpPr>
        <p:spPr>
          <a:xfrm flipH="1" flipV="1">
            <a:off x="8686800" y="1709697"/>
            <a:ext cx="4572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467600" y="795297"/>
            <a:ext cx="349250" cy="56197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S</a:t>
            </a:r>
          </a:p>
        </p:txBody>
      </p:sp>
      <p:sp>
        <p:nvSpPr>
          <p:cNvPr id="92" name="Text Box 4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452109" y="1404897"/>
            <a:ext cx="380232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 smtClean="0">
                <a:solidFill>
                  <a:srgbClr val="FFFFFF"/>
                </a:solidFill>
                <a:latin typeface="Calibri"/>
              </a:rPr>
              <a:t>R</a:t>
            </a:r>
            <a:endParaRPr lang="en-US" sz="28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Text Box 4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305800" y="795297"/>
            <a:ext cx="42672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 smtClean="0">
                <a:solidFill>
                  <a:srgbClr val="FFFFFF"/>
                </a:solidFill>
                <a:latin typeface="Calibri"/>
              </a:rPr>
              <a:t>Q</a:t>
            </a:r>
            <a:endParaRPr lang="en-US" sz="28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Text Box 4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305800" y="1404897"/>
            <a:ext cx="42672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 smtClean="0">
                <a:solidFill>
                  <a:srgbClr val="FFFFFF"/>
                </a:solidFill>
                <a:latin typeface="Calibri"/>
              </a:rPr>
              <a:t>Q</a:t>
            </a:r>
            <a:endParaRPr lang="en-US" sz="2800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95" name="Straight Connector 94"/>
          <p:cNvCxnSpPr/>
          <p:nvPr>
            <p:custDataLst>
              <p:tags r:id="rId12"/>
            </p:custDataLst>
          </p:nvPr>
        </p:nvCxnSpPr>
        <p:spPr>
          <a:xfrm rot="10800000">
            <a:off x="8397818" y="154867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Line 11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6781800" y="1705768"/>
            <a:ext cx="112396" cy="393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99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6779896" y="1113630"/>
            <a:ext cx="1904" cy="572273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oval"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00" name="Oval 16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auto">
          <a:xfrm>
            <a:off x="7084695" y="1640999"/>
            <a:ext cx="129540" cy="129540"/>
          </a:xfrm>
          <a:prstGeom prst="ellips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01" name="Text Box 1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096000" y="724256"/>
            <a:ext cx="373821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D</a:t>
            </a:r>
          </a:p>
        </p:txBody>
      </p:sp>
      <p:sp>
        <p:nvSpPr>
          <p:cNvPr id="103" name="AutoShape 43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 rot="5400000">
            <a:off x="6858641" y="1610519"/>
            <a:ext cx="261609" cy="190499"/>
          </a:xfrm>
          <a:prstGeom prst="triangle">
            <a:avLst>
              <a:gd name="adj" fmla="val 50000"/>
            </a:avLst>
          </a:prstGeom>
          <a:noFill/>
          <a:ln w="2857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cxnSp>
        <p:nvCxnSpPr>
          <p:cNvPr id="111" name="Straight Connector 110"/>
          <p:cNvCxnSpPr/>
          <p:nvPr>
            <p:custDataLst>
              <p:tags r:id="rId18"/>
            </p:custDataLst>
          </p:nvPr>
        </p:nvCxnSpPr>
        <p:spPr>
          <a:xfrm rot="10800000">
            <a:off x="7239000" y="110009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>
            <p:custDataLst>
              <p:tags r:id="rId19"/>
            </p:custDataLst>
          </p:nvPr>
        </p:nvCxnSpPr>
        <p:spPr>
          <a:xfrm rot="10800000">
            <a:off x="8686800" y="110009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>
            <p:custDataLst>
              <p:tags r:id="rId20"/>
            </p:custDataLst>
          </p:nvPr>
        </p:nvCxnSpPr>
        <p:spPr>
          <a:xfrm rot="10800000">
            <a:off x="8686800" y="170969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4" name="Group 75"/>
              <p:cNvGraphicFramePr>
                <a:graphicFrameLocks noGrp="1"/>
              </p:cNvGraphicFramePr>
              <p:nvPr>
                <p:custDataLst>
                  <p:tags r:id="rId21"/>
                </p:custDataLst>
                <p:extLst>
                  <p:ext uri="{D42A27DB-BD31-4B8C-83A1-F6EECF244321}">
                    <p14:modId xmlns:p14="http://schemas.microsoft.com/office/powerpoint/2010/main" val="2109786724"/>
                  </p:ext>
                </p:extLst>
              </p:nvPr>
            </p:nvGraphicFramePr>
            <p:xfrm>
              <a:off x="6673794" y="2636020"/>
              <a:ext cx="1905000" cy="1981201"/>
            </p:xfrm>
            <a:graphic>
              <a:graphicData uri="http://schemas.openxmlformats.org/drawingml/2006/table">
                <a:tbl>
                  <a:tblPr/>
                  <a:tblGrid>
                    <a:gridCol w="635000"/>
                    <a:gridCol w="635000"/>
                    <a:gridCol w="635000"/>
                  </a:tblGrid>
                  <a:tr h="659798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D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3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32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61605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59798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4" name="Group 75"/>
              <p:cNvGraphicFramePr>
                <a:graphicFrameLocks noGrp="1"/>
              </p:cNvGraphicFramePr>
              <p:nvPr>
                <p:custDataLst>
                  <p:tags r:id="rId26"/>
                </p:custDataLst>
                <p:extLst>
                  <p:ext uri="{D42A27DB-BD31-4B8C-83A1-F6EECF244321}">
                    <p14:modId xmlns:p14="http://schemas.microsoft.com/office/powerpoint/2010/main" val="2109786724"/>
                  </p:ext>
                </p:extLst>
              </p:nvPr>
            </p:nvGraphicFramePr>
            <p:xfrm>
              <a:off x="6673794" y="2636020"/>
              <a:ext cx="1905000" cy="1981201"/>
            </p:xfrm>
            <a:graphic>
              <a:graphicData uri="http://schemas.openxmlformats.org/drawingml/2006/table">
                <a:tbl>
                  <a:tblPr/>
                  <a:tblGrid>
                    <a:gridCol w="635000"/>
                    <a:gridCol w="635000"/>
                    <a:gridCol w="635000"/>
                  </a:tblGrid>
                  <a:tr h="659798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D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27"/>
                          <a:stretch>
                            <a:fillRect l="-209615" t="-5556" r="-5769" b="-225926"/>
                          </a:stretch>
                        </a:blipFill>
                      </a:tcPr>
                    </a:tc>
                  </a:tr>
                  <a:tr h="661605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59798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7" name="Group 66"/>
          <p:cNvGrpSpPr/>
          <p:nvPr/>
        </p:nvGrpSpPr>
        <p:grpSpPr>
          <a:xfrm>
            <a:off x="2548286" y="1371600"/>
            <a:ext cx="2087066" cy="1896861"/>
            <a:chOff x="2548286" y="1371600"/>
            <a:chExt cx="2087066" cy="1896861"/>
          </a:xfrm>
        </p:grpSpPr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3698875" y="1873250"/>
              <a:ext cx="152400" cy="1524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8"/>
            <p:cNvSpPr>
              <a:spLocks noChangeShapeType="1"/>
            </p:cNvSpPr>
            <p:nvPr/>
          </p:nvSpPr>
          <p:spPr bwMode="auto">
            <a:xfrm flipH="1" flipV="1">
              <a:off x="2837656" y="2057400"/>
              <a:ext cx="4968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Oval 11"/>
            <p:cNvSpPr>
              <a:spLocks noChangeArrowheads="1"/>
            </p:cNvSpPr>
            <p:nvPr/>
          </p:nvSpPr>
          <p:spPr bwMode="auto">
            <a:xfrm>
              <a:off x="3078163" y="2700338"/>
              <a:ext cx="152400" cy="1524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Line 12"/>
            <p:cNvSpPr>
              <a:spLocks noChangeShapeType="1"/>
            </p:cNvSpPr>
            <p:nvPr/>
          </p:nvSpPr>
          <p:spPr bwMode="auto">
            <a:xfrm flipH="1" flipV="1">
              <a:off x="2819400" y="2776538"/>
              <a:ext cx="274320" cy="11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4" name="Line 13"/>
            <p:cNvSpPr>
              <a:spLocks noChangeShapeType="1"/>
            </p:cNvSpPr>
            <p:nvPr/>
          </p:nvSpPr>
          <p:spPr bwMode="auto">
            <a:xfrm flipH="1" flipV="1">
              <a:off x="3581400" y="2895600"/>
              <a:ext cx="5536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5" name="Line 14"/>
            <p:cNvSpPr>
              <a:spLocks noChangeShapeType="1"/>
            </p:cNvSpPr>
            <p:nvPr/>
          </p:nvSpPr>
          <p:spPr bwMode="auto">
            <a:xfrm flipH="1" flipV="1">
              <a:off x="3597932" y="2688408"/>
              <a:ext cx="5370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Line 15"/>
            <p:cNvSpPr>
              <a:spLocks noChangeShapeType="1"/>
            </p:cNvSpPr>
            <p:nvPr/>
          </p:nvSpPr>
          <p:spPr bwMode="auto">
            <a:xfrm flipH="1" flipV="1">
              <a:off x="2837656" y="1828800"/>
              <a:ext cx="503238" cy="4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Text Box 18"/>
            <p:cNvSpPr txBox="1">
              <a:spLocks noChangeArrowheads="1"/>
            </p:cNvSpPr>
            <p:nvPr/>
          </p:nvSpPr>
          <p:spPr bwMode="auto">
            <a:xfrm>
              <a:off x="2548286" y="1371600"/>
              <a:ext cx="423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S</a:t>
              </a:r>
            </a:p>
          </p:txBody>
        </p:sp>
        <p:sp>
          <p:nvSpPr>
            <p:cNvPr id="110" name="Text Box 19"/>
            <p:cNvSpPr txBox="1">
              <a:spLocks noChangeArrowheads="1"/>
            </p:cNvSpPr>
            <p:nvPr/>
          </p:nvSpPr>
          <p:spPr bwMode="auto">
            <a:xfrm>
              <a:off x="4191000" y="2438400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114800" y="1571953"/>
                  <a:ext cx="500457" cy="5241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w="254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Q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6" name="Text 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4800" y="1571953"/>
                  <a:ext cx="500457" cy="524118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B8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Text Box 60"/>
            <p:cNvSpPr txBox="1">
              <a:spLocks noChangeArrowheads="1"/>
            </p:cNvSpPr>
            <p:nvPr/>
          </p:nvSpPr>
          <p:spPr bwMode="auto">
            <a:xfrm>
              <a:off x="2575515" y="2745241"/>
              <a:ext cx="46358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Q</a:t>
              </a:r>
            </a:p>
          </p:txBody>
        </p:sp>
        <p:sp>
          <p:nvSpPr>
            <p:cNvPr id="118" name="AutoShape 60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251517" y="1760624"/>
              <a:ext cx="439038" cy="382588"/>
            </a:xfrm>
            <a:prstGeom prst="moon">
              <a:avLst>
                <a:gd name="adj" fmla="val 71690"/>
              </a:avLst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 flipV="1">
              <a:off x="2837656" y="2057400"/>
              <a:ext cx="0" cy="7315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0" name="AutoShape 60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 rot="10800000" flipH="1" flipV="1">
              <a:off x="3230563" y="2590800"/>
              <a:ext cx="439038" cy="382588"/>
            </a:xfrm>
            <a:prstGeom prst="moon">
              <a:avLst>
                <a:gd name="adj" fmla="val 71690"/>
              </a:avLst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1" name="Line 15"/>
            <p:cNvSpPr>
              <a:spLocks noChangeShapeType="1"/>
            </p:cNvSpPr>
            <p:nvPr/>
          </p:nvSpPr>
          <p:spPr bwMode="auto">
            <a:xfrm flipH="1">
              <a:off x="4135019" y="1976894"/>
              <a:ext cx="1" cy="7234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Line 61"/>
            <p:cNvSpPr>
              <a:spLocks noChangeShapeType="1"/>
            </p:cNvSpPr>
            <p:nvPr/>
          </p:nvSpPr>
          <p:spPr bwMode="auto">
            <a:xfrm flipV="1">
              <a:off x="3867150" y="1947863"/>
              <a:ext cx="267870" cy="3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3669601" y="2895600"/>
            <a:ext cx="2045399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endCxn id="225344" idx="0"/>
          </p:cNvCxnSpPr>
          <p:nvPr/>
        </p:nvCxnSpPr>
        <p:spPr>
          <a:xfrm flipH="1" flipV="1">
            <a:off x="5714999" y="1099838"/>
            <a:ext cx="2" cy="1795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85800" y="1138198"/>
            <a:ext cx="0" cy="690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225337" idx="3"/>
          </p:cNvCxnSpPr>
          <p:nvPr/>
        </p:nvCxnSpPr>
        <p:spPr>
          <a:xfrm>
            <a:off x="685800" y="1138198"/>
            <a:ext cx="2905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03416"/>
              </p:ext>
            </p:extLst>
          </p:nvPr>
        </p:nvGraphicFramePr>
        <p:xfrm>
          <a:off x="7086600" y="4953000"/>
          <a:ext cx="182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56"/>
                <a:gridCol w="314356"/>
                <a:gridCol w="535069"/>
                <a:gridCol w="665019"/>
              </a:tblGrid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NOR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964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762000" y="3581400"/>
            <a:ext cx="80010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2000"/>
              </a:lnSpc>
            </a:pP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Fill in the truth table?</a:t>
            </a:r>
          </a:p>
          <a:p>
            <a:pPr>
              <a:lnSpc>
                <a:spcPct val="82000"/>
              </a:lnSpc>
            </a:pPr>
            <a:endParaRPr lang="en-US" sz="2400" dirty="0" smtClean="0"/>
          </a:p>
          <a:p>
            <a:pPr>
              <a:lnSpc>
                <a:spcPct val="82000"/>
              </a:lnSpc>
            </a:pPr>
            <a:r>
              <a:rPr lang="en-US" sz="2400" dirty="0" smtClean="0"/>
              <a:t>Data (D) Latch</a:t>
            </a:r>
          </a:p>
          <a:p>
            <a:pPr lvl="1">
              <a:lnSpc>
                <a:spcPct val="82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000" dirty="0" smtClean="0"/>
              <a:t>Easier to use than an SR latch</a:t>
            </a:r>
          </a:p>
          <a:p>
            <a:pPr lvl="1">
              <a:lnSpc>
                <a:spcPct val="82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2000" dirty="0" smtClean="0"/>
              <a:t>No possibility of entering an undefined state</a:t>
            </a:r>
          </a:p>
          <a:p>
            <a:pPr>
              <a:lnSpc>
                <a:spcPct val="82000"/>
              </a:lnSpc>
            </a:pPr>
            <a:endParaRPr lang="en-US" sz="2400" dirty="0" smtClean="0"/>
          </a:p>
          <a:p>
            <a:pPr>
              <a:lnSpc>
                <a:spcPct val="82000"/>
              </a:lnSpc>
            </a:pPr>
            <a:r>
              <a:rPr lang="en-US" sz="2400" dirty="0" smtClean="0"/>
              <a:t>When D changes, Q changes</a:t>
            </a:r>
          </a:p>
          <a:p>
            <a:pPr lvl="2">
              <a:lnSpc>
                <a:spcPct val="82000"/>
              </a:lnSpc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sz="1800" dirty="0" smtClean="0"/>
              <a:t>… immediately (…after a delay of 2 </a:t>
            </a:r>
            <a:r>
              <a:rPr lang="en-US" sz="1800" dirty="0" err="1" smtClean="0"/>
              <a:t>Ors</a:t>
            </a:r>
            <a:r>
              <a:rPr lang="en-US" sz="1800" dirty="0" smtClean="0"/>
              <a:t> and 2 NOTs)</a:t>
            </a:r>
          </a:p>
          <a:p>
            <a:pPr>
              <a:lnSpc>
                <a:spcPct val="82000"/>
              </a:lnSpc>
            </a:pPr>
            <a:endParaRPr lang="en-US" sz="2400" dirty="0" smtClean="0"/>
          </a:p>
          <a:p>
            <a:pPr>
              <a:lnSpc>
                <a:spcPct val="82000"/>
              </a:lnSpc>
            </a:pPr>
            <a:r>
              <a:rPr lang="en-US" sz="2400" dirty="0" smtClean="0"/>
              <a:t>Need to control when the output changes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121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Set-Reset (SR) Latch can store one bit and we can change the value of the stored bit.  But, SR Latch has a forbidden state.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Unclocked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 D Latch can store and change a bit like an SR Latch while avoiding the forbidden state.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7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915400" cy="5638800"/>
          </a:xfrm>
        </p:spPr>
        <p:txBody>
          <a:bodyPr/>
          <a:lstStyle/>
          <a:p>
            <a:r>
              <a:rPr lang="en-US" dirty="0" smtClean="0"/>
              <a:t>How do we coordinate state changes to a D Latch?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>
            <p:custDataLst>
              <p:tags r:id="rId1"/>
            </p:custDataLst>
          </p:nvPr>
        </p:nvCxnSpPr>
        <p:spPr>
          <a:xfrm>
            <a:off x="1524000" y="3894081"/>
            <a:ext cx="5181600" cy="0"/>
          </a:xfrm>
          <a:prstGeom prst="line">
            <a:avLst/>
          </a:prstGeom>
          <a:ln w="12700" cap="sq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2"/>
            </p:custDataLst>
          </p:nvPr>
        </p:nvCxnSpPr>
        <p:spPr>
          <a:xfrm>
            <a:off x="1524000" y="4503681"/>
            <a:ext cx="5181600" cy="0"/>
          </a:xfrm>
          <a:prstGeom prst="line">
            <a:avLst/>
          </a:prstGeom>
          <a:ln w="12700" cap="sq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593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Clocks</a:t>
            </a:r>
          </a:p>
        </p:txBody>
      </p:sp>
      <p:sp>
        <p:nvSpPr>
          <p:cNvPr id="1575939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228600" y="617481"/>
            <a:ext cx="8686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Clock</a:t>
            </a:r>
            <a:r>
              <a:rPr lang="en-US" dirty="0" smtClean="0"/>
              <a:t> helps coordinate state changes</a:t>
            </a:r>
            <a:endParaRPr lang="en-US" dirty="0"/>
          </a:p>
          <a:p>
            <a:pPr lvl="1"/>
            <a:r>
              <a:rPr lang="en-US" sz="3200" dirty="0" smtClean="0"/>
              <a:t>Usually generated </a:t>
            </a:r>
            <a:r>
              <a:rPr lang="en-US" sz="3200" dirty="0"/>
              <a:t>by an oscillating </a:t>
            </a:r>
            <a:r>
              <a:rPr lang="en-US" sz="3200" dirty="0" smtClean="0"/>
              <a:t>crystal</a:t>
            </a:r>
          </a:p>
          <a:p>
            <a:pPr lvl="1"/>
            <a:r>
              <a:rPr lang="en-US" sz="3200" dirty="0" smtClean="0"/>
              <a:t>Fixed period; frequency = 1/period</a:t>
            </a:r>
            <a:endParaRPr lang="en-US" sz="3200" dirty="0"/>
          </a:p>
        </p:txBody>
      </p:sp>
      <p:sp>
        <p:nvSpPr>
          <p:cNvPr id="1575940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524000" y="4503681"/>
            <a:ext cx="762000" cy="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75941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286000" y="3894081"/>
            <a:ext cx="457200" cy="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75942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86000" y="3894081"/>
            <a:ext cx="0" cy="60960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75943" name="Line 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743200" y="3894081"/>
            <a:ext cx="0" cy="60960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75956" name="Text Box 20" hidden="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477984" y="4406325"/>
            <a:ext cx="798616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 smtClean="0">
                <a:solidFill>
                  <a:schemeClr val="accent4"/>
                </a:solidFill>
                <a:latin typeface="Calibri"/>
              </a:rPr>
              <a:t>period</a:t>
            </a:r>
            <a:endParaRPr lang="en-US" dirty="0">
              <a:solidFill>
                <a:schemeClr val="accent4"/>
              </a:solidFill>
              <a:latin typeface="Calibri"/>
            </a:endParaRPr>
          </a:p>
        </p:txBody>
      </p:sp>
      <p:sp>
        <p:nvSpPr>
          <p:cNvPr id="1575957" name="Line 21" hidden="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286000" y="4343400"/>
            <a:ext cx="0" cy="1524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1575958" name="Line 22" hidden="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505200" y="4343400"/>
            <a:ext cx="0" cy="1524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1575959" name="Line 23" hidden="1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286000" y="4419600"/>
            <a:ext cx="1219200" cy="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1575960" name="Text Box 24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724400" y="4419600"/>
            <a:ext cx="590225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 smtClean="0">
                <a:solidFill>
                  <a:schemeClr val="accent4"/>
                </a:solidFill>
                <a:latin typeface="Calibri"/>
              </a:rPr>
              <a:t>high</a:t>
            </a:r>
            <a:endParaRPr lang="en-US" dirty="0">
              <a:solidFill>
                <a:schemeClr val="accent4"/>
              </a:solidFill>
              <a:latin typeface="Calibri"/>
            </a:endParaRPr>
          </a:p>
        </p:txBody>
      </p:sp>
      <p:sp>
        <p:nvSpPr>
          <p:cNvPr id="1575962" name="Text Box 26" hidden="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14800" y="4419600"/>
            <a:ext cx="523605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 smtClean="0">
                <a:solidFill>
                  <a:schemeClr val="accent4"/>
                </a:solidFill>
                <a:latin typeface="Calibri"/>
              </a:rPr>
              <a:t>low</a:t>
            </a:r>
            <a:endParaRPr lang="en-US" dirty="0">
              <a:solidFill>
                <a:schemeClr val="accent4"/>
              </a:solidFill>
              <a:latin typeface="Calibri"/>
            </a:endParaRPr>
          </a:p>
        </p:txBody>
      </p:sp>
      <p:sp>
        <p:nvSpPr>
          <p:cNvPr id="1575964" name="Text Box 28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110139" y="3560668"/>
            <a:ext cx="367409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575965" name="Text Box 2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10139" y="4170268"/>
            <a:ext cx="367409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0</a:t>
            </a:r>
          </a:p>
        </p:txBody>
      </p:sp>
      <p:sp>
        <p:nvSpPr>
          <p:cNvPr id="1575966" name="Text Box 30" hidden="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616397" y="2362200"/>
            <a:ext cx="814454" cy="8063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000" dirty="0">
                <a:solidFill>
                  <a:schemeClr val="accent4"/>
                </a:solidFill>
                <a:latin typeface="Calibri"/>
              </a:rPr>
              <a:t>falling</a:t>
            </a:r>
            <a:br>
              <a:rPr lang="en-US" sz="2000" dirty="0">
                <a:solidFill>
                  <a:schemeClr val="accent4"/>
                </a:solidFill>
                <a:latin typeface="Calibri"/>
              </a:rPr>
            </a:br>
            <a:r>
              <a:rPr lang="en-US" sz="2000" dirty="0">
                <a:solidFill>
                  <a:schemeClr val="accent4"/>
                </a:solidFill>
                <a:latin typeface="Calibri"/>
              </a:rPr>
              <a:t>edge</a:t>
            </a:r>
          </a:p>
        </p:txBody>
      </p:sp>
      <p:sp>
        <p:nvSpPr>
          <p:cNvPr id="1575968" name="Text Box 32" hidden="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686146" y="2362200"/>
            <a:ext cx="748923" cy="8063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000" dirty="0">
                <a:solidFill>
                  <a:schemeClr val="accent4"/>
                </a:solidFill>
                <a:latin typeface="Calibri"/>
              </a:rPr>
              <a:t>rising</a:t>
            </a:r>
            <a:br>
              <a:rPr lang="en-US" sz="2000" dirty="0">
                <a:solidFill>
                  <a:schemeClr val="accent4"/>
                </a:solidFill>
                <a:latin typeface="Calibri"/>
              </a:rPr>
            </a:br>
            <a:r>
              <a:rPr lang="en-US" sz="2000" dirty="0">
                <a:solidFill>
                  <a:schemeClr val="accent4"/>
                </a:solidFill>
                <a:latin typeface="Calibri"/>
              </a:rPr>
              <a:t>edge</a:t>
            </a:r>
          </a:p>
        </p:txBody>
      </p:sp>
      <p:sp>
        <p:nvSpPr>
          <p:cNvPr id="34" name="Right Brace 33" hidden="1"/>
          <p:cNvSpPr/>
          <p:nvPr>
            <p:custDataLst>
              <p:tags r:id="rId19"/>
            </p:custDataLst>
          </p:nvPr>
        </p:nvSpPr>
        <p:spPr>
          <a:xfrm rot="5400000">
            <a:off x="4267200" y="4038600"/>
            <a:ext cx="152400" cy="762000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6" name="Right Brace 35" hidden="1"/>
          <p:cNvSpPr/>
          <p:nvPr>
            <p:custDataLst>
              <p:tags r:id="rId20"/>
            </p:custDataLst>
          </p:nvPr>
        </p:nvSpPr>
        <p:spPr>
          <a:xfrm rot="5400000">
            <a:off x="4914900" y="4229100"/>
            <a:ext cx="152400" cy="381000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38" name="Straight Arrow Connector 37" hidden="1"/>
          <p:cNvCxnSpPr>
            <a:stCxn id="1575966" idx="2"/>
          </p:cNvCxnSpPr>
          <p:nvPr>
            <p:custDataLst>
              <p:tags r:id="rId21"/>
            </p:custDataLst>
          </p:nvPr>
        </p:nvCxnSpPr>
        <p:spPr>
          <a:xfrm rot="16200000" flipH="1">
            <a:off x="4934301" y="3257897"/>
            <a:ext cx="336625" cy="157979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 hidden="1"/>
          <p:cNvCxnSpPr>
            <a:stCxn id="1575968" idx="2"/>
          </p:cNvCxnSpPr>
          <p:nvPr>
            <p:custDataLst>
              <p:tags r:id="rId22"/>
            </p:custDataLst>
          </p:nvPr>
        </p:nvCxnSpPr>
        <p:spPr>
          <a:xfrm rot="5400000">
            <a:off x="5833794" y="3278385"/>
            <a:ext cx="336624" cy="117005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ine 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2743200" y="4503681"/>
            <a:ext cx="762000" cy="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1" name="Line 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3505200" y="3894081"/>
            <a:ext cx="457200" cy="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2" name="Line 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3505200" y="3894081"/>
            <a:ext cx="0" cy="60960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3962400" y="3894081"/>
            <a:ext cx="0" cy="60960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4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962400" y="4503681"/>
            <a:ext cx="762000" cy="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7" name="Line 5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4724400" y="3894081"/>
            <a:ext cx="457200" cy="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0" name="Line 6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4724400" y="3894081"/>
            <a:ext cx="0" cy="60960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Line 7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5181600" y="3894081"/>
            <a:ext cx="0" cy="60960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Line 4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5181600" y="4503681"/>
            <a:ext cx="762000" cy="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3" name="Line 5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5943600" y="3894081"/>
            <a:ext cx="457200" cy="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4" name="Line 6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5943600" y="3894081"/>
            <a:ext cx="0" cy="60960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Line 7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6400800" y="3894081"/>
            <a:ext cx="0" cy="60960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2292960" y="4622800"/>
            <a:ext cx="825867" cy="73494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clock</a:t>
            </a:r>
          </a:p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period</a:t>
            </a:r>
          </a:p>
        </p:txBody>
      </p:sp>
      <p:sp>
        <p:nvSpPr>
          <p:cNvPr id="49" name="Text Box 24"/>
          <p:cNvSpPr txBox="1">
            <a:spLocks noChangeArrowheads="1"/>
          </p:cNvSpPr>
          <p:nvPr/>
        </p:nvSpPr>
        <p:spPr bwMode="auto">
          <a:xfrm>
            <a:off x="2599112" y="2403475"/>
            <a:ext cx="710451" cy="73494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clock</a:t>
            </a:r>
          </a:p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high</a:t>
            </a:r>
          </a:p>
        </p:txBody>
      </p:sp>
      <p:sp>
        <p:nvSpPr>
          <p:cNvPr id="56" name="Line 25"/>
          <p:cNvSpPr>
            <a:spLocks noChangeShapeType="1"/>
          </p:cNvSpPr>
          <p:nvPr/>
        </p:nvSpPr>
        <p:spPr bwMode="auto">
          <a:xfrm flipH="1" flipV="1">
            <a:off x="3165475" y="3079674"/>
            <a:ext cx="457200" cy="762000"/>
          </a:xfrm>
          <a:prstGeom prst="line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57" name="Text Box 26"/>
          <p:cNvSpPr txBox="1">
            <a:spLocks noChangeArrowheads="1"/>
          </p:cNvSpPr>
          <p:nvPr/>
        </p:nvSpPr>
        <p:spPr bwMode="auto">
          <a:xfrm>
            <a:off x="4885112" y="4906962"/>
            <a:ext cx="710451" cy="73494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clock</a:t>
            </a:r>
          </a:p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low</a:t>
            </a:r>
          </a:p>
        </p:txBody>
      </p:sp>
      <p:sp>
        <p:nvSpPr>
          <p:cNvPr id="58" name="Line 27"/>
          <p:cNvSpPr>
            <a:spLocks noChangeShapeType="1"/>
          </p:cNvSpPr>
          <p:nvPr/>
        </p:nvSpPr>
        <p:spPr bwMode="auto">
          <a:xfrm flipH="1" flipV="1">
            <a:off x="4572000" y="4648200"/>
            <a:ext cx="228600" cy="304800"/>
          </a:xfrm>
          <a:prstGeom prst="line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6807701" y="2667000"/>
            <a:ext cx="736099" cy="73494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rising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/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edge</a:t>
            </a:r>
          </a:p>
        </p:txBody>
      </p:sp>
      <p:sp>
        <p:nvSpPr>
          <p:cNvPr id="60" name="Line 31"/>
          <p:cNvSpPr>
            <a:spLocks noChangeShapeType="1"/>
          </p:cNvSpPr>
          <p:nvPr/>
        </p:nvSpPr>
        <p:spPr bwMode="auto">
          <a:xfrm flipH="1">
            <a:off x="6034086" y="3460674"/>
            <a:ext cx="976314" cy="709594"/>
          </a:xfrm>
          <a:prstGeom prst="line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5091114" y="2869377"/>
            <a:ext cx="787395" cy="73494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falling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/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edge</a:t>
            </a:r>
          </a:p>
        </p:txBody>
      </p:sp>
      <p:sp>
        <p:nvSpPr>
          <p:cNvPr id="62" name="Line 33"/>
          <p:cNvSpPr>
            <a:spLocks noChangeShapeType="1"/>
          </p:cNvSpPr>
          <p:nvPr/>
        </p:nvSpPr>
        <p:spPr bwMode="auto">
          <a:xfrm flipH="1">
            <a:off x="5270499" y="3606800"/>
            <a:ext cx="173831" cy="515880"/>
          </a:xfrm>
          <a:prstGeom prst="line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63" name="Line 21"/>
          <p:cNvSpPr>
            <a:spLocks noChangeShapeType="1"/>
          </p:cNvSpPr>
          <p:nvPr/>
        </p:nvSpPr>
        <p:spPr bwMode="auto">
          <a:xfrm>
            <a:off x="2286000" y="4572000"/>
            <a:ext cx="0" cy="152400"/>
          </a:xfrm>
          <a:prstGeom prst="line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Line 22"/>
          <p:cNvSpPr>
            <a:spLocks noChangeShapeType="1"/>
          </p:cNvSpPr>
          <p:nvPr/>
        </p:nvSpPr>
        <p:spPr bwMode="auto">
          <a:xfrm>
            <a:off x="3505200" y="4572000"/>
            <a:ext cx="0" cy="152400"/>
          </a:xfrm>
          <a:prstGeom prst="line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" name="Line 23"/>
          <p:cNvSpPr>
            <a:spLocks noChangeShapeType="1"/>
          </p:cNvSpPr>
          <p:nvPr/>
        </p:nvSpPr>
        <p:spPr bwMode="auto">
          <a:xfrm>
            <a:off x="2286000" y="4648200"/>
            <a:ext cx="1219200" cy="0"/>
          </a:xfrm>
          <a:prstGeom prst="line">
            <a:avLst/>
          </a:prstGeom>
          <a:noFill/>
          <a:ln w="25400">
            <a:solidFill>
              <a:schemeClr val="accent5">
                <a:lumMod val="60000"/>
                <a:lumOff val="40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189163" y="3560668"/>
            <a:ext cx="1316037" cy="1816194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962400" y="4343400"/>
            <a:ext cx="838200" cy="304800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505200" y="3788472"/>
            <a:ext cx="457200" cy="25012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5400000">
            <a:off x="4807743" y="4107657"/>
            <a:ext cx="685800" cy="242886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5400000">
            <a:off x="5569743" y="4107657"/>
            <a:ext cx="685800" cy="242886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3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9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 animBg="1"/>
      <p:bldP spid="64" grpId="0" animBg="1"/>
      <p:bldP spid="65" grpId="0" animBg="1"/>
      <p:bldP spid="2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Clock Disciplines</a:t>
            </a:r>
            <a:endParaRPr lang="en-US" dirty="0"/>
          </a:p>
        </p:txBody>
      </p:sp>
      <p:sp>
        <p:nvSpPr>
          <p:cNvPr id="157798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685800"/>
            <a:ext cx="8686800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Level sensitive</a:t>
            </a:r>
          </a:p>
          <a:p>
            <a:pPr lvl="1"/>
            <a:r>
              <a:rPr lang="en-US" dirty="0" smtClean="0"/>
              <a:t>State changes when clock is high (or low)</a:t>
            </a:r>
          </a:p>
          <a:p>
            <a:pPr lvl="1"/>
            <a:endParaRPr lang="en-US" dirty="0" smtClean="0"/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Edge triggered</a:t>
            </a:r>
          </a:p>
          <a:p>
            <a:pPr lvl="1"/>
            <a:r>
              <a:rPr lang="en-US" dirty="0" smtClean="0"/>
              <a:t>State changes at clock edge</a:t>
            </a:r>
          </a:p>
        </p:txBody>
      </p:sp>
      <p:sp>
        <p:nvSpPr>
          <p:cNvPr id="1577988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5715000" y="4953000"/>
            <a:ext cx="609600" cy="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77989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324600" y="4343400"/>
            <a:ext cx="381000" cy="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77990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324600" y="4343400"/>
            <a:ext cx="0" cy="609600"/>
          </a:xfrm>
          <a:prstGeom prst="line">
            <a:avLst/>
          </a:prstGeom>
          <a:noFill/>
          <a:ln w="38100" cap="flat">
            <a:solidFill>
              <a:schemeClr val="accent5">
                <a:lumMod val="60000"/>
                <a:lumOff val="40000"/>
              </a:schemeClr>
            </a:solidFill>
            <a:round/>
            <a:headEnd type="arrow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77991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105400" y="5562600"/>
            <a:ext cx="609600" cy="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77992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715000" y="5562600"/>
            <a:ext cx="0" cy="609600"/>
          </a:xfrm>
          <a:prstGeom prst="line">
            <a:avLst/>
          </a:prstGeom>
          <a:noFill/>
          <a:ln w="38100" cap="flat">
            <a:solidFill>
              <a:schemeClr val="accent5">
                <a:lumMod val="60000"/>
                <a:lumOff val="40000"/>
              </a:schemeClr>
            </a:solidFill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77993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715000" y="6172200"/>
            <a:ext cx="609600" cy="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70" name="Straight Connector 69"/>
          <p:cNvCxnSpPr/>
          <p:nvPr>
            <p:custDataLst>
              <p:tags r:id="rId9"/>
            </p:custDataLst>
          </p:nvPr>
        </p:nvCxnSpPr>
        <p:spPr>
          <a:xfrm rot="5400000" flipH="1" flipV="1">
            <a:off x="6019800" y="5867400"/>
            <a:ext cx="609600" cy="0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>
            <p:custDataLst>
              <p:tags r:id="rId10"/>
            </p:custDataLst>
          </p:nvPr>
        </p:nvCxnSpPr>
        <p:spPr>
          <a:xfrm rot="10800000">
            <a:off x="6324600" y="5562600"/>
            <a:ext cx="381000" cy="0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>
            <p:custDataLst>
              <p:tags r:id="rId11"/>
            </p:custDataLst>
          </p:nvPr>
        </p:nvCxnSpPr>
        <p:spPr>
          <a:xfrm rot="5400000" flipH="1" flipV="1">
            <a:off x="5410200" y="4648200"/>
            <a:ext cx="609600" cy="0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ine 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5105400" y="4343400"/>
            <a:ext cx="609600" cy="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Rectangle 59"/>
          <p:cNvSpPr/>
          <p:nvPr>
            <p:custDataLst>
              <p:tags r:id="rId13"/>
            </p:custDataLst>
          </p:nvPr>
        </p:nvSpPr>
        <p:spPr>
          <a:xfrm>
            <a:off x="1371600" y="4343400"/>
            <a:ext cx="396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positive edge-triggered</a:t>
            </a:r>
          </a:p>
        </p:txBody>
      </p:sp>
      <p:sp>
        <p:nvSpPr>
          <p:cNvPr id="62" name="Rectangle 61"/>
          <p:cNvSpPr/>
          <p:nvPr>
            <p:custDataLst>
              <p:tags r:id="rId14"/>
            </p:custDataLst>
          </p:nvPr>
        </p:nvSpPr>
        <p:spPr>
          <a:xfrm>
            <a:off x="1371600" y="5572780"/>
            <a:ext cx="396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negative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edge-triggered</a:t>
            </a:r>
          </a:p>
        </p:txBody>
      </p:sp>
      <p:grpSp>
        <p:nvGrpSpPr>
          <p:cNvPr id="2" name="Group 1"/>
          <p:cNvGrpSpPr/>
          <p:nvPr/>
        </p:nvGrpSpPr>
        <p:grpSpPr>
          <a:xfrm flipV="1">
            <a:off x="4953000" y="1752600"/>
            <a:ext cx="1600200" cy="609600"/>
            <a:chOff x="4953000" y="1752600"/>
            <a:chExt cx="1600200" cy="609600"/>
          </a:xfrm>
        </p:grpSpPr>
        <p:sp>
          <p:nvSpPr>
            <p:cNvPr id="16" name="Line 4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5562600" y="2362200"/>
              <a:ext cx="609600" cy="0"/>
            </a:xfrm>
            <a:prstGeom prst="line">
              <a:avLst/>
            </a:prstGeom>
            <a:noFill/>
            <a:ln w="38100" cap="sq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Line 5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6172200" y="1752600"/>
              <a:ext cx="381000" cy="0"/>
            </a:xfrm>
            <a:prstGeom prst="line">
              <a:avLst/>
            </a:prstGeom>
            <a:noFill/>
            <a:ln w="38100" cap="sq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6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6172200" y="1752600"/>
              <a:ext cx="0" cy="60960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4" name="Straight Connector 23"/>
            <p:cNvCxnSpPr/>
            <p:nvPr>
              <p:custDataLst>
                <p:tags r:id="rId18"/>
              </p:custDataLst>
            </p:nvPr>
          </p:nvCxnSpPr>
          <p:spPr>
            <a:xfrm rot="5400000" flipH="1" flipV="1">
              <a:off x="5257800" y="2057400"/>
              <a:ext cx="609600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ine 7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4953000" y="1752600"/>
              <a:ext cx="609600" cy="0"/>
            </a:xfrm>
            <a:prstGeom prst="line">
              <a:avLst/>
            </a:prstGeom>
            <a:noFill/>
            <a:ln w="38100" cap="sq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301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988" grpId="0" animBg="1"/>
      <p:bldP spid="1577989" grpId="0" animBg="1"/>
      <p:bldP spid="1577990" grpId="0" animBg="1"/>
      <p:bldP spid="1577991" grpId="0" animBg="1"/>
      <p:bldP spid="1577992" grpId="0" animBg="1"/>
      <p:bldP spid="1577993" grpId="0" animBg="1"/>
      <p:bldP spid="75" grpId="0" animBg="1"/>
      <p:bldP spid="60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Hint3 </a:t>
            </a:r>
            <a:r>
              <a:rPr lang="en-US" dirty="0"/>
              <a:t>for Project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8686800" cy="5159829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Do_R_format</a:t>
            </a:r>
            <a:r>
              <a:rPr lang="en-US" dirty="0" smtClean="0"/>
              <a:t>( string line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Scanner s = new Scanner( line );</a:t>
            </a:r>
          </a:p>
          <a:p>
            <a:r>
              <a:rPr lang="en-US" dirty="0" smtClean="0"/>
              <a:t>    string </a:t>
            </a:r>
            <a:r>
              <a:rPr lang="en-US" dirty="0" err="1" smtClean="0"/>
              <a:t>inst</a:t>
            </a:r>
            <a:r>
              <a:rPr lang="en-US" dirty="0" smtClean="0"/>
              <a:t> = </a:t>
            </a:r>
            <a:r>
              <a:rPr lang="en-US" dirty="0" err="1" smtClean="0"/>
              <a:t>s.next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if( </a:t>
            </a:r>
            <a:r>
              <a:rPr lang="en-US" dirty="0" err="1" smtClean="0"/>
              <a:t>inst</a:t>
            </a:r>
            <a:r>
              <a:rPr lang="en-US" dirty="0" smtClean="0"/>
              <a:t> != “</a:t>
            </a:r>
            <a:r>
              <a:rPr lang="en-US" dirty="0" err="1" smtClean="0"/>
              <a:t>sll</a:t>
            </a:r>
            <a:r>
              <a:rPr lang="en-US" dirty="0" smtClean="0"/>
              <a:t>” ){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rs</a:t>
            </a:r>
            <a:r>
              <a:rPr lang="en-US" dirty="0" smtClean="0"/>
              <a:t> = </a:t>
            </a:r>
            <a:r>
              <a:rPr lang="en-US" dirty="0" err="1" smtClean="0"/>
              <a:t>s.next</a:t>
            </a:r>
            <a:r>
              <a:rPr lang="en-US" dirty="0" smtClean="0"/>
              <a:t>( );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s.next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rt</a:t>
            </a:r>
            <a:r>
              <a:rPr lang="en-US" dirty="0" smtClean="0"/>
              <a:t> =  </a:t>
            </a:r>
            <a:r>
              <a:rPr lang="en-US" dirty="0" err="1" smtClean="0"/>
              <a:t>s.next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s.next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rd</a:t>
            </a:r>
            <a:r>
              <a:rPr lang="en-US" dirty="0" smtClean="0"/>
              <a:t> = </a:t>
            </a:r>
            <a:r>
              <a:rPr lang="en-US" dirty="0" err="1" smtClean="0"/>
              <a:t>s.next</a:t>
            </a:r>
            <a:r>
              <a:rPr lang="en-US" dirty="0" smtClean="0"/>
              <a:t>( );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encoding_R_Inst</a:t>
            </a:r>
            <a:r>
              <a:rPr lang="en-US" dirty="0" smtClean="0"/>
              <a:t>( </a:t>
            </a:r>
            <a:r>
              <a:rPr lang="en-US" dirty="0" err="1" smtClean="0"/>
              <a:t>inst</a:t>
            </a:r>
            <a:r>
              <a:rPr lang="en-US" dirty="0" smtClean="0"/>
              <a:t>,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/>
              <a:t>); </a:t>
            </a:r>
          </a:p>
          <a:p>
            <a:r>
              <a:rPr lang="en-US" dirty="0"/>
              <a:t> </a:t>
            </a:r>
            <a:r>
              <a:rPr lang="en-US" dirty="0" smtClean="0"/>
              <a:t>  }else{</a:t>
            </a:r>
          </a:p>
          <a:p>
            <a:r>
              <a:rPr lang="en-US" dirty="0" smtClean="0"/>
              <a:t>        …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 </a:t>
            </a:r>
            <a:r>
              <a:rPr lang="en-US" dirty="0" err="1" smtClean="0"/>
              <a:t>encoding_R_Inst_shamt</a:t>
            </a:r>
            <a:r>
              <a:rPr lang="en-US" dirty="0" smtClean="0"/>
              <a:t>( </a:t>
            </a:r>
            <a:r>
              <a:rPr lang="en-US" dirty="0" err="1"/>
              <a:t>inst</a:t>
            </a:r>
            <a:r>
              <a:rPr lang="en-US" dirty="0"/>
              <a:t>,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rt</a:t>
            </a:r>
            <a:r>
              <a:rPr lang="en-US" dirty="0"/>
              <a:t>, </a:t>
            </a:r>
            <a:r>
              <a:rPr lang="en-US" dirty="0" err="1" smtClean="0"/>
              <a:t>rd</a:t>
            </a:r>
            <a:r>
              <a:rPr lang="en-US" dirty="0" smtClean="0"/>
              <a:t>, </a:t>
            </a:r>
            <a:r>
              <a:rPr lang="en-US" dirty="0" err="1" smtClean="0"/>
              <a:t>shamt</a:t>
            </a:r>
            <a:r>
              <a:rPr lang="en-US" dirty="0" smtClean="0"/>
              <a:t>); </a:t>
            </a:r>
            <a:endParaRPr lang="en-US" dirty="0"/>
          </a:p>
          <a:p>
            <a:r>
              <a:rPr lang="en-US" dirty="0" smtClean="0"/>
              <a:t>   }</a:t>
            </a:r>
            <a:endParaRPr lang="en-US" dirty="0"/>
          </a:p>
          <a:p>
            <a:r>
              <a:rPr lang="en-US" dirty="0" smtClean="0"/>
              <a:t>    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914400"/>
            <a:ext cx="510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add   $1  ,  $2   , $3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08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Clock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685800"/>
            <a:ext cx="9220200" cy="5638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Clock Methodology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Negative edge, synchronous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lvl="2"/>
            <a:r>
              <a:rPr lang="en-US" dirty="0" smtClean="0"/>
              <a:t>Edge-Triggered: Signals must be stable near falling clock edge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Positive edge synchronous</a:t>
            </a:r>
          </a:p>
        </p:txBody>
      </p:sp>
      <p:sp>
        <p:nvSpPr>
          <p:cNvPr id="22" name="Text Box 6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5494" y="2133600"/>
            <a:ext cx="638316" cy="6291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err="1">
                <a:solidFill>
                  <a:srgbClr val="FFFFFF"/>
                </a:solidFill>
              </a:rPr>
              <a:t>clk</a:t>
            </a:r>
            <a:endParaRPr lang="en-US" sz="3200" dirty="0">
              <a:solidFill>
                <a:srgbClr val="FFFFFF"/>
              </a:solidFill>
            </a:endParaRPr>
          </a:p>
        </p:txBody>
      </p:sp>
      <p:cxnSp>
        <p:nvCxnSpPr>
          <p:cNvPr id="27" name="Straight Connector 26"/>
          <p:cNvCxnSpPr/>
          <p:nvPr>
            <p:custDataLst>
              <p:tags r:id="rId4"/>
            </p:custDataLst>
          </p:nvPr>
        </p:nvCxnSpPr>
        <p:spPr>
          <a:xfrm>
            <a:off x="685800" y="2209800"/>
            <a:ext cx="784860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>
            <p:custDataLst>
              <p:tags r:id="rId5"/>
            </p:custDataLst>
          </p:nvPr>
        </p:nvCxnSpPr>
        <p:spPr>
          <a:xfrm>
            <a:off x="685800" y="2819400"/>
            <a:ext cx="784860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>
            <p:custDataLst>
              <p:tags r:id="rId6"/>
            </p:custDataLst>
          </p:nvPr>
        </p:nvSpPr>
        <p:spPr>
          <a:xfrm>
            <a:off x="1371600" y="3124200"/>
            <a:ext cx="2438400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30" name="TextBox 29"/>
          <p:cNvSpPr txBox="1"/>
          <p:nvPr>
            <p:custDataLst>
              <p:tags r:id="rId7"/>
            </p:custDataLst>
          </p:nvPr>
        </p:nvSpPr>
        <p:spPr>
          <a:xfrm>
            <a:off x="3810000" y="3124200"/>
            <a:ext cx="685800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save</a:t>
            </a:r>
          </a:p>
        </p:txBody>
      </p:sp>
      <p:sp>
        <p:nvSpPr>
          <p:cNvPr id="35" name="Line 3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243249" y="2819400"/>
            <a:ext cx="195715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Line 3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200400" y="2209800"/>
            <a:ext cx="1073253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Line 3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200400" y="2209800"/>
            <a:ext cx="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3" name="Line 3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99695" y="2209800"/>
            <a:ext cx="440551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5" name="Line 3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224546" y="2209800"/>
            <a:ext cx="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" name="Line 30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7315201" y="2819400"/>
            <a:ext cx="114300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1" name="Line 33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7296497" y="2209800"/>
            <a:ext cx="0" cy="60960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5" name="Line 30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291249" y="2819400"/>
            <a:ext cx="1957151" cy="0"/>
          </a:xfrm>
          <a:prstGeom prst="line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6" name="Line 31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6248400" y="2209800"/>
            <a:ext cx="1073253" cy="0"/>
          </a:xfrm>
          <a:prstGeom prst="line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7" name="Line 32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6248400" y="2209800"/>
            <a:ext cx="0" cy="609600"/>
          </a:xfrm>
          <a:prstGeom prst="line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8" name="Line 33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4272546" y="2209800"/>
            <a:ext cx="0" cy="609600"/>
          </a:xfrm>
          <a:prstGeom prst="line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2" name="TextBox 61"/>
          <p:cNvSpPr txBox="1"/>
          <p:nvPr>
            <p:custDataLst>
              <p:tags r:id="rId19"/>
            </p:custDataLst>
          </p:nvPr>
        </p:nvSpPr>
        <p:spPr>
          <a:xfrm>
            <a:off x="3574348" y="2286000"/>
            <a:ext cx="766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FF"/>
                </a:solidFill>
              </a:rPr>
              <a:t>t</a:t>
            </a:r>
            <a:r>
              <a:rPr lang="en-US" sz="2400" b="1" baseline="-25000" dirty="0" err="1" smtClean="0">
                <a:solidFill>
                  <a:srgbClr val="FFFFFF"/>
                </a:solidFill>
              </a:rPr>
              <a:t>setup</a:t>
            </a:r>
            <a:endParaRPr lang="en-US" sz="2400" b="1" baseline="-25000" dirty="0" smtClean="0">
              <a:solidFill>
                <a:srgbClr val="FFFFFF"/>
              </a:solidFill>
            </a:endParaRPr>
          </a:p>
        </p:txBody>
      </p:sp>
      <p:sp>
        <p:nvSpPr>
          <p:cNvPr id="65" name="TextBox 64"/>
          <p:cNvSpPr txBox="1"/>
          <p:nvPr>
            <p:custDataLst>
              <p:tags r:id="rId20"/>
            </p:custDataLst>
          </p:nvPr>
        </p:nvSpPr>
        <p:spPr>
          <a:xfrm>
            <a:off x="4287433" y="2286000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FF"/>
                </a:solidFill>
              </a:rPr>
              <a:t>t</a:t>
            </a:r>
            <a:r>
              <a:rPr lang="en-US" sz="2400" b="1" baseline="-25000" dirty="0" err="1" smtClean="0">
                <a:solidFill>
                  <a:srgbClr val="FFFFFF"/>
                </a:solidFill>
              </a:rPr>
              <a:t>hold</a:t>
            </a:r>
            <a:endParaRPr lang="en-US" sz="2400" b="1" baseline="-25000" dirty="0" smtClean="0">
              <a:solidFill>
                <a:srgbClr val="FFFFFF"/>
              </a:solidFill>
            </a:endParaRPr>
          </a:p>
        </p:txBody>
      </p:sp>
      <p:cxnSp>
        <p:nvCxnSpPr>
          <p:cNvPr id="67" name="Straight Arrow Connector 66"/>
          <p:cNvCxnSpPr/>
          <p:nvPr>
            <p:custDataLst>
              <p:tags r:id="rId21"/>
            </p:custDataLst>
          </p:nvPr>
        </p:nvCxnSpPr>
        <p:spPr>
          <a:xfrm rot="10800000">
            <a:off x="3810000" y="2971800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>
            <p:custDataLst>
              <p:tags r:id="rId22"/>
            </p:custDataLst>
          </p:nvPr>
        </p:nvCxnSpPr>
        <p:spPr>
          <a:xfrm>
            <a:off x="4267200" y="29718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>
            <p:custDataLst>
              <p:tags r:id="rId23"/>
            </p:custDataLst>
          </p:nvPr>
        </p:nvCxnSpPr>
        <p:spPr>
          <a:xfrm rot="5400000" flipH="1" flipV="1">
            <a:off x="4191000" y="2971800"/>
            <a:ext cx="152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>
            <p:custDataLst>
              <p:tags r:id="rId24"/>
            </p:custDataLst>
          </p:nvPr>
        </p:nvSpPr>
        <p:spPr>
          <a:xfrm>
            <a:off x="4495800" y="3124200"/>
            <a:ext cx="2438400" cy="36933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32" name="TextBox 31"/>
          <p:cNvSpPr txBox="1"/>
          <p:nvPr>
            <p:custDataLst>
              <p:tags r:id="rId25"/>
            </p:custDataLst>
          </p:nvPr>
        </p:nvSpPr>
        <p:spPr>
          <a:xfrm>
            <a:off x="6934200" y="3124200"/>
            <a:ext cx="685800" cy="36933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save</a:t>
            </a:r>
          </a:p>
        </p:txBody>
      </p:sp>
      <p:sp>
        <p:nvSpPr>
          <p:cNvPr id="33" name="TextBox 32"/>
          <p:cNvSpPr txBox="1"/>
          <p:nvPr>
            <p:custDataLst>
              <p:tags r:id="rId26"/>
            </p:custDataLst>
          </p:nvPr>
        </p:nvSpPr>
        <p:spPr>
          <a:xfrm>
            <a:off x="7620000" y="3124200"/>
            <a:ext cx="1295400" cy="369332"/>
          </a:xfrm>
          <a:custGeom>
            <a:avLst/>
            <a:gdLst>
              <a:gd name="connsiteX0" fmla="*/ 0 w 1295400"/>
              <a:gd name="connsiteY0" fmla="*/ 0 h 369332"/>
              <a:gd name="connsiteX1" fmla="*/ 1295400 w 1295400"/>
              <a:gd name="connsiteY1" fmla="*/ 0 h 369332"/>
              <a:gd name="connsiteX2" fmla="*/ 1295400 w 1295400"/>
              <a:gd name="connsiteY2" fmla="*/ 369332 h 369332"/>
              <a:gd name="connsiteX3" fmla="*/ 0 w 1295400"/>
              <a:gd name="connsiteY3" fmla="*/ 369332 h 369332"/>
              <a:gd name="connsiteX4" fmla="*/ 0 w 1295400"/>
              <a:gd name="connsiteY4" fmla="*/ 0 h 369332"/>
              <a:gd name="connsiteX0" fmla="*/ 0 w 1295400"/>
              <a:gd name="connsiteY0" fmla="*/ 0 h 369332"/>
              <a:gd name="connsiteX1" fmla="*/ 1295400 w 1295400"/>
              <a:gd name="connsiteY1" fmla="*/ 0 h 369332"/>
              <a:gd name="connsiteX2" fmla="*/ 1219200 w 1295400"/>
              <a:gd name="connsiteY2" fmla="*/ 228600 h 369332"/>
              <a:gd name="connsiteX3" fmla="*/ 1295400 w 1295400"/>
              <a:gd name="connsiteY3" fmla="*/ 369332 h 369332"/>
              <a:gd name="connsiteX4" fmla="*/ 0 w 1295400"/>
              <a:gd name="connsiteY4" fmla="*/ 369332 h 369332"/>
              <a:gd name="connsiteX5" fmla="*/ 0 w 1295400"/>
              <a:gd name="connsiteY5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5400" h="369332">
                <a:moveTo>
                  <a:pt x="0" y="0"/>
                </a:moveTo>
                <a:lnTo>
                  <a:pt x="1295400" y="0"/>
                </a:lnTo>
                <a:lnTo>
                  <a:pt x="1219200" y="228600"/>
                </a:lnTo>
                <a:lnTo>
                  <a:pt x="12954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lang="en-US" sz="2400" b="1" dirty="0" smtClean="0">
                <a:solidFill>
                  <a:srgbClr val="000000"/>
                </a:solidFill>
              </a:rPr>
              <a:t>compute</a:t>
            </a:r>
          </a:p>
        </p:txBody>
      </p:sp>
      <p:sp>
        <p:nvSpPr>
          <p:cNvPr id="34" name="TextBox 33"/>
          <p:cNvSpPr txBox="1"/>
          <p:nvPr>
            <p:custDataLst>
              <p:tags r:id="rId27"/>
            </p:custDataLst>
          </p:nvPr>
        </p:nvSpPr>
        <p:spPr>
          <a:xfrm>
            <a:off x="1428340" y="2286000"/>
            <a:ext cx="151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FF"/>
                </a:solidFill>
              </a:rPr>
              <a:t>t</a:t>
            </a:r>
            <a:r>
              <a:rPr lang="en-US" sz="2400" b="1" baseline="-25000" dirty="0" err="1" smtClean="0">
                <a:solidFill>
                  <a:srgbClr val="FFFFFF"/>
                </a:solidFill>
              </a:rPr>
              <a:t>combinational</a:t>
            </a:r>
            <a:endParaRPr lang="en-US" sz="2400" b="1" baseline="-25000" dirty="0" smtClean="0">
              <a:solidFill>
                <a:srgbClr val="FFFFFF"/>
              </a:solidFill>
            </a:endParaRPr>
          </a:p>
        </p:txBody>
      </p:sp>
      <p:cxnSp>
        <p:nvCxnSpPr>
          <p:cNvPr id="38" name="Straight Arrow Connector 37"/>
          <p:cNvCxnSpPr/>
          <p:nvPr>
            <p:custDataLst>
              <p:tags r:id="rId28"/>
            </p:custDataLst>
          </p:nvPr>
        </p:nvCxnSpPr>
        <p:spPr>
          <a:xfrm rot="10800000">
            <a:off x="1447800" y="2971800"/>
            <a:ext cx="23622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810000" y="2209800"/>
            <a:ext cx="0" cy="914400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1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Fifth Attempt: D Latch with Clock</a:t>
            </a:r>
            <a:endParaRPr lang="en-US" dirty="0"/>
          </a:p>
        </p:txBody>
      </p:sp>
      <p:sp>
        <p:nvSpPr>
          <p:cNvPr id="1580037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>
            <a:off x="609597" y="1571092"/>
            <a:ext cx="1993233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0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90800" y="1266292"/>
            <a:ext cx="1066800" cy="1828800"/>
          </a:xfrm>
          <a:prstGeom prst="rect">
            <a:avLst/>
          </a:prstGeom>
          <a:noFill/>
          <a:ln w="38100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1" name="Text Box 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02831" y="1372299"/>
            <a:ext cx="325730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S</a:t>
            </a:r>
          </a:p>
        </p:txBody>
      </p:sp>
      <p:sp>
        <p:nvSpPr>
          <p:cNvPr id="1580043" name="Line 11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524000" y="2485492"/>
            <a:ext cx="1065212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6" name="Text Box 1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90800" y="2286699"/>
            <a:ext cx="351378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R</a:t>
            </a:r>
          </a:p>
        </p:txBody>
      </p:sp>
      <p:sp>
        <p:nvSpPr>
          <p:cNvPr id="1580047" name="Line 1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914400" y="1571092"/>
            <a:ext cx="0" cy="9144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oval"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50" name="Text Box 1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5779" y="1190092"/>
            <a:ext cx="373821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D</a:t>
            </a:r>
          </a:p>
        </p:txBody>
      </p:sp>
      <p:sp>
        <p:nvSpPr>
          <p:cNvPr id="1580052" name="Rectangle 2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62000" y="1113892"/>
            <a:ext cx="3429000" cy="2133600"/>
          </a:xfrm>
          <a:prstGeom prst="rect">
            <a:avLst/>
          </a:prstGeom>
          <a:noFill/>
          <a:ln w="38100" algn="ctr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63" name="Text Box 3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266146" y="1380236"/>
            <a:ext cx="391454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0064" name="Text Box 32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266146" y="2294636"/>
                <a:ext cx="391454" cy="494944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algn="ctr">
                  <a:lnSpc>
                    <a:spcPct val="116000"/>
                  </a:lnSpc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Q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FFFF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580064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266146" y="2294636"/>
                <a:ext cx="391454" cy="494944"/>
              </a:xfrm>
              <a:prstGeom prst="rect">
                <a:avLst/>
              </a:prstGeom>
              <a:blipFill rotWithShape="1">
                <a:blip r:embed="rId43"/>
                <a:stretch>
                  <a:fillRect b="-10976"/>
                </a:stretch>
              </a:blip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0066" name="Line 3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3657600" y="2637892"/>
            <a:ext cx="762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67" name="Line 3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3657600" y="1723492"/>
            <a:ext cx="762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Line 53" hidden="1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038599" y="5334000"/>
            <a:ext cx="310243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Line 55" hidden="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348843" y="4826000"/>
            <a:ext cx="0" cy="5080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Line 60" hidden="1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348843" y="3429000"/>
            <a:ext cx="0" cy="1905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Line 51" hidden="1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133600" y="4800600"/>
            <a:ext cx="0" cy="5334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Line 58" hidden="1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2133600" y="3429000"/>
            <a:ext cx="0" cy="1905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Line 49" hidden="1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876300" y="5334000"/>
            <a:ext cx="12573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Line 50" hidden="1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2133599" y="4826000"/>
            <a:ext cx="1905001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Line 52" hidden="1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4038600" y="4800600"/>
            <a:ext cx="0" cy="5080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Line 59" hidden="1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4038600" y="3429000"/>
            <a:ext cx="0" cy="1905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Line 54" hidden="1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4348843" y="4826000"/>
            <a:ext cx="1594757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Line 56" hidden="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5943600" y="4800600"/>
            <a:ext cx="0" cy="5080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Line 57" hidden="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5943600" y="5334000"/>
            <a:ext cx="24765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Line 61" hidden="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5943600" y="3429000"/>
            <a:ext cx="0" cy="1905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Line 11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>
            <a:off x="914400" y="2485492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Oval 16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371600" y="2409292"/>
            <a:ext cx="152400" cy="152400"/>
          </a:xfrm>
          <a:prstGeom prst="ellips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AutoShape 43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 rot="5400000">
            <a:off x="1104899" y="2371193"/>
            <a:ext cx="304800" cy="228598"/>
          </a:xfrm>
          <a:prstGeom prst="triangle">
            <a:avLst>
              <a:gd name="adj" fmla="val 50000"/>
            </a:avLst>
          </a:prstGeom>
          <a:noFill/>
          <a:ln w="2857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469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Fifth Attempt: D Latch with Clock</a:t>
            </a:r>
            <a:endParaRPr lang="en-US" dirty="0"/>
          </a:p>
        </p:txBody>
      </p:sp>
      <p:sp>
        <p:nvSpPr>
          <p:cNvPr id="1580036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81200" y="1494892"/>
            <a:ext cx="381000" cy="381000"/>
          </a:xfrm>
          <a:prstGeom prst="flowChartDelay">
            <a:avLst/>
          </a:prstGeom>
          <a:noFill/>
          <a:ln w="2857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37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609598" y="1571092"/>
            <a:ext cx="1371601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38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1752600" y="1799692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39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2362200" y="1679042"/>
            <a:ext cx="227012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90800" y="1266292"/>
            <a:ext cx="1066800" cy="1828800"/>
          </a:xfrm>
          <a:prstGeom prst="rect">
            <a:avLst/>
          </a:prstGeom>
          <a:noFill/>
          <a:ln w="38100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1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02831" y="1372299"/>
            <a:ext cx="325730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S</a:t>
            </a:r>
          </a:p>
        </p:txBody>
      </p:sp>
      <p:sp>
        <p:nvSpPr>
          <p:cNvPr id="1580042" name="AutoShap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81200" y="2409292"/>
            <a:ext cx="381000" cy="381000"/>
          </a:xfrm>
          <a:prstGeom prst="flowChartDelay">
            <a:avLst/>
          </a:prstGeom>
          <a:noFill/>
          <a:ln w="2857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3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1524000" y="2485492"/>
            <a:ext cx="4572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4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609600" y="2714092"/>
            <a:ext cx="1371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5" name="Line 1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2362200" y="2593442"/>
            <a:ext cx="227012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6" name="Text Box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590800" y="2286699"/>
            <a:ext cx="351378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R</a:t>
            </a:r>
          </a:p>
        </p:txBody>
      </p:sp>
      <p:sp>
        <p:nvSpPr>
          <p:cNvPr id="1580047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914400" y="1571092"/>
            <a:ext cx="0" cy="9144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oval"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9" name="Line 17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1752600" y="1799692"/>
            <a:ext cx="0" cy="9144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oval"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50" name="Text Box 18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35779" y="1190092"/>
            <a:ext cx="373821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D</a:t>
            </a:r>
          </a:p>
        </p:txBody>
      </p:sp>
      <p:sp>
        <p:nvSpPr>
          <p:cNvPr id="1580051" name="Text Box 1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6200" y="2371548"/>
            <a:ext cx="524503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err="1">
                <a:solidFill>
                  <a:srgbClr val="FFFFFF"/>
                </a:solidFill>
                <a:latin typeface="Calibri"/>
              </a:rPr>
              <a:t>clk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80052" name="Rectangle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62000" y="1113892"/>
            <a:ext cx="3429000" cy="2133600"/>
          </a:xfrm>
          <a:prstGeom prst="rect">
            <a:avLst/>
          </a:prstGeom>
          <a:noFill/>
          <a:ln w="38100" algn="ctr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63" name="Text Box 3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266146" y="1380236"/>
            <a:ext cx="391454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0064" name="Text Box 32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266146" y="2294636"/>
                <a:ext cx="391454" cy="494944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algn="ctr">
                  <a:lnSpc>
                    <a:spcPct val="116000"/>
                  </a:lnSpc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Q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FFFF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580064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266146" y="2294636"/>
                <a:ext cx="391454" cy="494944"/>
              </a:xfrm>
              <a:prstGeom prst="rect">
                <a:avLst/>
              </a:prstGeom>
              <a:blipFill rotWithShape="1">
                <a:blip r:embed="rId43"/>
                <a:stretch>
                  <a:fillRect b="-10976"/>
                </a:stretch>
              </a:blip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0066" name="Line 3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H="1">
            <a:off x="3657600" y="2630273"/>
            <a:ext cx="762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67" name="Line 35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3657600" y="1723492"/>
            <a:ext cx="762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Line 53" hidden="1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4038599" y="5334000"/>
            <a:ext cx="310243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Line 55" hidden="1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4348843" y="4826000"/>
            <a:ext cx="0" cy="5080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Line 60" hidden="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4348843" y="3429000"/>
            <a:ext cx="0" cy="1905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Line 51" hidden="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2133600" y="4800600"/>
            <a:ext cx="0" cy="5334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Line 58" hidden="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2133600" y="3429000"/>
            <a:ext cx="0" cy="1905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Line 49" hidden="1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876300" y="5334000"/>
            <a:ext cx="12573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Line 50" hidden="1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2133599" y="4826000"/>
            <a:ext cx="1905001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Line 52" hidden="1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4038600" y="4800600"/>
            <a:ext cx="0" cy="5080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Line 59" hidden="1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4038600" y="3429000"/>
            <a:ext cx="0" cy="1905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Line 54" hidden="1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4348843" y="4826000"/>
            <a:ext cx="1594757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Line 56" hidden="1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5943600" y="4800600"/>
            <a:ext cx="0" cy="5080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Line 57" hidden="1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5943600" y="5334000"/>
            <a:ext cx="24765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Line 61" hidden="1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5943600" y="3429000"/>
            <a:ext cx="0" cy="1905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Line 11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H="1">
            <a:off x="914400" y="2485492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Oval 16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371600" y="2409292"/>
            <a:ext cx="152400" cy="152400"/>
          </a:xfrm>
          <a:prstGeom prst="ellips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AutoShape 43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 rot="5400000">
            <a:off x="1104899" y="2371193"/>
            <a:ext cx="304800" cy="228598"/>
          </a:xfrm>
          <a:prstGeom prst="triangle">
            <a:avLst>
              <a:gd name="adj" fmla="val 50000"/>
            </a:avLst>
          </a:prstGeom>
          <a:noFill/>
          <a:ln w="2857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roup 4"/>
              <p:cNvGraphicFramePr>
                <a:graphicFrameLocks noGrp="1"/>
              </p:cNvGraphicFramePr>
              <p:nvPr>
                <p:custDataLst>
                  <p:tags r:id="rId38"/>
                </p:custDataLst>
                <p:extLst>
                  <p:ext uri="{D42A27DB-BD31-4B8C-83A1-F6EECF244321}">
                    <p14:modId xmlns:p14="http://schemas.microsoft.com/office/powerpoint/2010/main" val="679866124"/>
                  </p:ext>
                </p:extLst>
              </p:nvPr>
            </p:nvGraphicFramePr>
            <p:xfrm>
              <a:off x="4267200" y="3268981"/>
              <a:ext cx="3124200" cy="3284219"/>
            </p:xfrm>
            <a:graphic>
              <a:graphicData uri="http://schemas.openxmlformats.org/drawingml/2006/table">
                <a:tbl>
                  <a:tblPr/>
                  <a:tblGrid>
                    <a:gridCol w="762000"/>
                    <a:gridCol w="685800"/>
                    <a:gridCol w="838200"/>
                    <a:gridCol w="838200"/>
                  </a:tblGrid>
                  <a:tr h="636259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clk</a:t>
                          </a: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3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32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36259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66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66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66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66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roup 4"/>
              <p:cNvGraphicFramePr>
                <a:graphicFrameLocks noGrp="1"/>
              </p:cNvGraphicFramePr>
              <p:nvPr>
                <p:custDataLst>
                  <p:tags r:id="rId44"/>
                </p:custDataLst>
                <p:extLst>
                  <p:ext uri="{D42A27DB-BD31-4B8C-83A1-F6EECF244321}">
                    <p14:modId xmlns:p14="http://schemas.microsoft.com/office/powerpoint/2010/main" val="1552979684"/>
                  </p:ext>
                </p:extLst>
              </p:nvPr>
            </p:nvGraphicFramePr>
            <p:xfrm>
              <a:off x="4267200" y="3268981"/>
              <a:ext cx="3124200" cy="3284219"/>
            </p:xfrm>
            <a:graphic>
              <a:graphicData uri="http://schemas.openxmlformats.org/drawingml/2006/table">
                <a:tbl>
                  <a:tblPr/>
                  <a:tblGrid>
                    <a:gridCol w="762000"/>
                    <a:gridCol w="685800"/>
                    <a:gridCol w="838200"/>
                    <a:gridCol w="838200"/>
                  </a:tblGrid>
                  <a:tr h="636259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clk</a:t>
                          </a: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45"/>
                          <a:stretch>
                            <a:fillRect l="-281884" t="-7692" b="-442308"/>
                          </a:stretch>
                        </a:blipFill>
                      </a:tcPr>
                    </a:tc>
                  </a:tr>
                  <a:tr h="636259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66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66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66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66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9" name="Rectangle 3"/>
          <p:cNvSpPr txBox="1">
            <a:spLocks noChangeArrowheads="1"/>
          </p:cNvSpPr>
          <p:nvPr>
            <p:custDataLst>
              <p:tags r:id="rId39"/>
            </p:custDataLst>
          </p:nvPr>
        </p:nvSpPr>
        <p:spPr>
          <a:xfrm>
            <a:off x="4572000" y="2637892"/>
            <a:ext cx="4343400" cy="6477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itchFamily="2" charset="2"/>
              </a:rPr>
              <a:t>Fill in the truth table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2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Group 4"/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2444377586"/>
                  </p:ext>
                </p:extLst>
              </p:nvPr>
            </p:nvGraphicFramePr>
            <p:xfrm>
              <a:off x="4267200" y="3276600"/>
              <a:ext cx="3124200" cy="3284219"/>
            </p:xfrm>
            <a:graphic>
              <a:graphicData uri="http://schemas.openxmlformats.org/drawingml/2006/table">
                <a:tbl>
                  <a:tblPr/>
                  <a:tblGrid>
                    <a:gridCol w="762000"/>
                    <a:gridCol w="685800"/>
                    <a:gridCol w="838200"/>
                    <a:gridCol w="838200"/>
                  </a:tblGrid>
                  <a:tr h="636259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clk</a:t>
                          </a: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3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32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36259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66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66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66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66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Group 4"/>
              <p:cNvGraphicFramePr>
                <a:graphicFrameLocks noGrp="1"/>
              </p:cNvGraphicFramePr>
              <p:nvPr>
                <p:custDataLst>
                  <p:tags r:id="rId44"/>
                </p:custDataLst>
                <p:extLst>
                  <p:ext uri="{D42A27DB-BD31-4B8C-83A1-F6EECF244321}">
                    <p14:modId xmlns:p14="http://schemas.microsoft.com/office/powerpoint/2010/main" val="3822167338"/>
                  </p:ext>
                </p:extLst>
              </p:nvPr>
            </p:nvGraphicFramePr>
            <p:xfrm>
              <a:off x="4267200" y="3276600"/>
              <a:ext cx="3124200" cy="3284219"/>
            </p:xfrm>
            <a:graphic>
              <a:graphicData uri="http://schemas.openxmlformats.org/drawingml/2006/table">
                <a:tbl>
                  <a:tblPr/>
                  <a:tblGrid>
                    <a:gridCol w="762000"/>
                    <a:gridCol w="685800"/>
                    <a:gridCol w="838200"/>
                    <a:gridCol w="838200"/>
                  </a:tblGrid>
                  <a:tr h="636259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clk</a:t>
                          </a: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45"/>
                          <a:stretch>
                            <a:fillRect l="-281884" t="-8654" b="-442308"/>
                          </a:stretch>
                        </a:blipFill>
                      </a:tcPr>
                    </a:tc>
                  </a:tr>
                  <a:tr h="636259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66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66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66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66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800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Fifth Attempt: D Latch with Clock</a:t>
            </a:r>
            <a:endParaRPr lang="en-US" dirty="0"/>
          </a:p>
        </p:txBody>
      </p:sp>
      <p:sp>
        <p:nvSpPr>
          <p:cNvPr id="1580036" name="AutoShap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81200" y="1494892"/>
            <a:ext cx="381000" cy="381000"/>
          </a:xfrm>
          <a:prstGeom prst="flowChartDelay">
            <a:avLst/>
          </a:prstGeom>
          <a:noFill/>
          <a:ln w="2857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37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609598" y="1571092"/>
            <a:ext cx="1371601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38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752600" y="1799692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39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2362200" y="1679042"/>
            <a:ext cx="227012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0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90800" y="1266292"/>
            <a:ext cx="1066800" cy="1828800"/>
          </a:xfrm>
          <a:prstGeom prst="rect">
            <a:avLst/>
          </a:prstGeom>
          <a:noFill/>
          <a:ln w="38100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1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602831" y="1372299"/>
            <a:ext cx="325730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S</a:t>
            </a:r>
          </a:p>
        </p:txBody>
      </p:sp>
      <p:sp>
        <p:nvSpPr>
          <p:cNvPr id="1580042" name="AutoShap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81200" y="2409292"/>
            <a:ext cx="381000" cy="381000"/>
          </a:xfrm>
          <a:prstGeom prst="flowChartDelay">
            <a:avLst/>
          </a:prstGeom>
          <a:noFill/>
          <a:ln w="2857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3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1524000" y="2485492"/>
            <a:ext cx="4572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4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609600" y="2714092"/>
            <a:ext cx="1371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5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2362200" y="2593442"/>
            <a:ext cx="227012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6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590800" y="2286699"/>
            <a:ext cx="351378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R</a:t>
            </a:r>
          </a:p>
        </p:txBody>
      </p:sp>
      <p:sp>
        <p:nvSpPr>
          <p:cNvPr id="1580047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914400" y="1571092"/>
            <a:ext cx="0" cy="9144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oval"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9" name="Line 1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1752600" y="1799692"/>
            <a:ext cx="0" cy="9144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oval"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50" name="Text Box 1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35779" y="1190092"/>
            <a:ext cx="373821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D</a:t>
            </a:r>
          </a:p>
        </p:txBody>
      </p:sp>
      <p:sp>
        <p:nvSpPr>
          <p:cNvPr id="1580051" name="Text Box 1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6200" y="2371548"/>
            <a:ext cx="524503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err="1">
                <a:solidFill>
                  <a:srgbClr val="FFFFFF"/>
                </a:solidFill>
                <a:latin typeface="Calibri"/>
              </a:rPr>
              <a:t>clk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80052" name="Rectangle 2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62000" y="1113892"/>
            <a:ext cx="3429000" cy="2133600"/>
          </a:xfrm>
          <a:prstGeom prst="rect">
            <a:avLst/>
          </a:prstGeom>
          <a:noFill/>
          <a:ln w="38100" algn="ctr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63" name="Text Box 3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266146" y="1380236"/>
            <a:ext cx="391454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0064" name="Text Box 32"/>
              <p:cNvSpPr txBox="1"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266146" y="2294636"/>
                <a:ext cx="391454" cy="494944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algn="ctr">
                  <a:lnSpc>
                    <a:spcPct val="116000"/>
                  </a:lnSpc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Q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FFFF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580064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266146" y="2294636"/>
                <a:ext cx="391454" cy="494944"/>
              </a:xfrm>
              <a:prstGeom prst="rect">
                <a:avLst/>
              </a:prstGeom>
              <a:blipFill rotWithShape="1">
                <a:blip r:embed="rId47"/>
                <a:stretch>
                  <a:fillRect b="-10976"/>
                </a:stretch>
              </a:blip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0066" name="Line 3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3657600" y="2637892"/>
            <a:ext cx="762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67" name="Line 35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>
            <a:off x="3657600" y="1723492"/>
            <a:ext cx="762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Line 53" hidden="1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4038599" y="5334000"/>
            <a:ext cx="310243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Line 55" hidden="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4348843" y="4826000"/>
            <a:ext cx="0" cy="5080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Line 60" hidden="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4348843" y="3429000"/>
            <a:ext cx="0" cy="1905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Line 51" hidden="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2133600" y="4800600"/>
            <a:ext cx="0" cy="5334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Line 58" hidden="1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2133600" y="3429000"/>
            <a:ext cx="0" cy="1905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Line 49" hidden="1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876300" y="5334000"/>
            <a:ext cx="12573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Line 50" hidden="1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2133599" y="4826000"/>
            <a:ext cx="1905001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Line 52" hidden="1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4038600" y="4800600"/>
            <a:ext cx="0" cy="5080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Line 59" hidden="1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4038600" y="3429000"/>
            <a:ext cx="0" cy="1905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Line 54" hidden="1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4348843" y="4826000"/>
            <a:ext cx="1594757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Line 56" hidden="1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5943600" y="4800600"/>
            <a:ext cx="0" cy="5080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Line 57" hidden="1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5943600" y="5334000"/>
            <a:ext cx="24765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Line 61" hidden="1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5943600" y="3429000"/>
            <a:ext cx="0" cy="1905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Line 11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 flipH="1">
            <a:off x="914400" y="2485492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Oval 16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371600" y="2409292"/>
            <a:ext cx="152400" cy="152400"/>
          </a:xfrm>
          <a:prstGeom prst="ellips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AutoShape 43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 rot="5400000">
            <a:off x="1104899" y="2371193"/>
            <a:ext cx="304800" cy="228598"/>
          </a:xfrm>
          <a:prstGeom prst="triangle">
            <a:avLst>
              <a:gd name="adj" fmla="val 50000"/>
            </a:avLst>
          </a:prstGeom>
          <a:noFill/>
          <a:ln w="2857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Group 4"/>
              <p:cNvGraphicFramePr>
                <a:graphicFrameLocks noGrp="1"/>
              </p:cNvGraphicFramePr>
              <p:nvPr>
                <p:custDataLst>
                  <p:tags r:id="rId39"/>
                </p:custDataLst>
                <p:extLst>
                  <p:ext uri="{D42A27DB-BD31-4B8C-83A1-F6EECF244321}">
                    <p14:modId xmlns:p14="http://schemas.microsoft.com/office/powerpoint/2010/main" val="667571278"/>
                  </p:ext>
                </p:extLst>
              </p:nvPr>
            </p:nvGraphicFramePr>
            <p:xfrm>
              <a:off x="228600" y="3352800"/>
              <a:ext cx="3124200" cy="3284219"/>
            </p:xfrm>
            <a:graphic>
              <a:graphicData uri="http://schemas.openxmlformats.org/drawingml/2006/table">
                <a:tbl>
                  <a:tblPr/>
                  <a:tblGrid>
                    <a:gridCol w="433917"/>
                    <a:gridCol w="433917"/>
                    <a:gridCol w="752122"/>
                    <a:gridCol w="752122"/>
                    <a:gridCol w="752122"/>
                  </a:tblGrid>
                  <a:tr h="636259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S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R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3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32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36259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8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hold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reset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set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forbidden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Group 4"/>
              <p:cNvGraphicFramePr>
                <a:graphicFrameLocks noGrp="1"/>
              </p:cNvGraphicFramePr>
              <p:nvPr>
                <p:custDataLst>
                  <p:tags r:id="rId48"/>
                </p:custDataLst>
                <p:extLst>
                  <p:ext uri="{D42A27DB-BD31-4B8C-83A1-F6EECF244321}">
                    <p14:modId xmlns:p14="http://schemas.microsoft.com/office/powerpoint/2010/main" val="1223677894"/>
                  </p:ext>
                </p:extLst>
              </p:nvPr>
            </p:nvGraphicFramePr>
            <p:xfrm>
              <a:off x="228600" y="3352800"/>
              <a:ext cx="3124200" cy="3284219"/>
            </p:xfrm>
            <a:graphic>
              <a:graphicData uri="http://schemas.openxmlformats.org/drawingml/2006/table">
                <a:tbl>
                  <a:tblPr/>
                  <a:tblGrid>
                    <a:gridCol w="433917"/>
                    <a:gridCol w="433917"/>
                    <a:gridCol w="752122"/>
                    <a:gridCol w="752122"/>
                    <a:gridCol w="752122"/>
                  </a:tblGrid>
                  <a:tr h="636259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S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R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49"/>
                          <a:stretch>
                            <a:fillRect l="-232258" t="-7692" r="-104032" b="-44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36259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49"/>
                          <a:stretch>
                            <a:fillRect l="-232258" t="-106667" r="-104032" b="-33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hold</a:t>
                          </a:r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reset</a:t>
                          </a:r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set</a:t>
                          </a:r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forbidden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roup 4"/>
              <p:cNvGraphicFramePr>
                <a:graphicFrameLocks noGrp="1"/>
              </p:cNvGraphicFramePr>
              <p:nvPr>
                <p:custDataLst>
                  <p:tags r:id="rId40"/>
                </p:custDataLst>
                <p:extLst>
                  <p:ext uri="{D42A27DB-BD31-4B8C-83A1-F6EECF244321}">
                    <p14:modId xmlns:p14="http://schemas.microsoft.com/office/powerpoint/2010/main" val="3673838746"/>
                  </p:ext>
                </p:extLst>
              </p:nvPr>
            </p:nvGraphicFramePr>
            <p:xfrm>
              <a:off x="4267200" y="3276600"/>
              <a:ext cx="3124200" cy="3284219"/>
            </p:xfrm>
            <a:graphic>
              <a:graphicData uri="http://schemas.openxmlformats.org/drawingml/2006/table">
                <a:tbl>
                  <a:tblPr/>
                  <a:tblGrid>
                    <a:gridCol w="762000"/>
                    <a:gridCol w="685800"/>
                    <a:gridCol w="838200"/>
                    <a:gridCol w="838200"/>
                  </a:tblGrid>
                  <a:tr h="636259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clk</a:t>
                          </a: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3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32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36259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8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8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roup 4"/>
              <p:cNvGraphicFramePr>
                <a:graphicFrameLocks noGrp="1"/>
              </p:cNvGraphicFramePr>
              <p:nvPr>
                <p:custDataLst>
                  <p:tags r:id="rId50"/>
                </p:custDataLst>
                <p:extLst>
                  <p:ext uri="{D42A27DB-BD31-4B8C-83A1-F6EECF244321}">
                    <p14:modId xmlns:p14="http://schemas.microsoft.com/office/powerpoint/2010/main" val="3673838746"/>
                  </p:ext>
                </p:extLst>
              </p:nvPr>
            </p:nvGraphicFramePr>
            <p:xfrm>
              <a:off x="4267200" y="3276600"/>
              <a:ext cx="3124200" cy="3284219"/>
            </p:xfrm>
            <a:graphic>
              <a:graphicData uri="http://schemas.openxmlformats.org/drawingml/2006/table">
                <a:tbl>
                  <a:tblPr/>
                  <a:tblGrid>
                    <a:gridCol w="762000"/>
                    <a:gridCol w="685800"/>
                    <a:gridCol w="838200"/>
                    <a:gridCol w="838200"/>
                  </a:tblGrid>
                  <a:tr h="636259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clk</a:t>
                          </a: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51"/>
                          <a:stretch>
                            <a:fillRect l="-281884" t="-8654" b="-442308"/>
                          </a:stretch>
                        </a:blipFill>
                      </a:tcPr>
                    </a:tc>
                  </a:tr>
                  <a:tr h="636259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51"/>
                          <a:stretch>
                            <a:fillRect l="-281884" t="-108654" b="-342308"/>
                          </a:stretch>
                        </a:blipFill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51"/>
                          <a:stretch>
                            <a:fillRect l="-281884" t="-197273" b="-223636"/>
                          </a:stretch>
                        </a:blipFill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0" name="Rectangle 3"/>
          <p:cNvSpPr txBox="1">
            <a:spLocks noChangeArrowheads="1"/>
          </p:cNvSpPr>
          <p:nvPr>
            <p:custDataLst>
              <p:tags r:id="rId41"/>
            </p:custDataLst>
          </p:nvPr>
        </p:nvSpPr>
        <p:spPr>
          <a:xfrm>
            <a:off x="4572000" y="2637892"/>
            <a:ext cx="4343400" cy="6477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itchFamily="2" charset="2"/>
              </a:rPr>
              <a:t>Fill in the truth table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9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/>
              <a:t>Fifth Attempt: D </a:t>
            </a:r>
            <a:r>
              <a:rPr lang="en-US" dirty="0" smtClean="0"/>
              <a:t>Latch with Clock</a:t>
            </a:r>
            <a:endParaRPr lang="en-US" dirty="0"/>
          </a:p>
        </p:txBody>
      </p:sp>
      <p:sp>
        <p:nvSpPr>
          <p:cNvPr id="1580036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81200" y="1494892"/>
            <a:ext cx="381000" cy="381000"/>
          </a:xfrm>
          <a:prstGeom prst="flowChartDelay">
            <a:avLst/>
          </a:prstGeom>
          <a:noFill/>
          <a:ln w="2857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37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609598" y="1571092"/>
            <a:ext cx="1371601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38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1752600" y="1799692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39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2362200" y="1679042"/>
            <a:ext cx="227012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90800" y="1266292"/>
            <a:ext cx="1066800" cy="1828800"/>
          </a:xfrm>
          <a:prstGeom prst="rect">
            <a:avLst/>
          </a:prstGeom>
          <a:noFill/>
          <a:ln w="38100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1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02831" y="1372299"/>
            <a:ext cx="325730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S</a:t>
            </a:r>
          </a:p>
        </p:txBody>
      </p:sp>
      <p:sp>
        <p:nvSpPr>
          <p:cNvPr id="1580042" name="AutoShap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81200" y="2409292"/>
            <a:ext cx="381000" cy="381000"/>
          </a:xfrm>
          <a:prstGeom prst="flowChartDelay">
            <a:avLst/>
          </a:prstGeom>
          <a:noFill/>
          <a:ln w="2857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3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1524000" y="2485492"/>
            <a:ext cx="4572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4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609600" y="2714092"/>
            <a:ext cx="1371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5" name="Line 1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2362200" y="2593442"/>
            <a:ext cx="227012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6" name="Text Box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590800" y="2286699"/>
            <a:ext cx="351378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R</a:t>
            </a:r>
          </a:p>
        </p:txBody>
      </p:sp>
      <p:sp>
        <p:nvSpPr>
          <p:cNvPr id="1580047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914400" y="1571092"/>
            <a:ext cx="0" cy="9144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oval"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49" name="Line 17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1752600" y="1799692"/>
            <a:ext cx="0" cy="9144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oval"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50" name="Text Box 18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35779" y="1190092"/>
            <a:ext cx="373821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D</a:t>
            </a:r>
          </a:p>
        </p:txBody>
      </p:sp>
      <p:sp>
        <p:nvSpPr>
          <p:cNvPr id="1580051" name="Text Box 1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6200" y="2371548"/>
            <a:ext cx="524503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err="1">
                <a:solidFill>
                  <a:srgbClr val="FFFFFF"/>
                </a:solidFill>
                <a:latin typeface="Calibri"/>
              </a:rPr>
              <a:t>clk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80052" name="Rectangle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62000" y="1113892"/>
            <a:ext cx="3429000" cy="2133600"/>
          </a:xfrm>
          <a:prstGeom prst="rect">
            <a:avLst/>
          </a:prstGeom>
          <a:noFill/>
          <a:ln w="38100" algn="ctr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63" name="Text Box 3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266146" y="1380236"/>
            <a:ext cx="391454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0064" name="Text Box 32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266146" y="2294636"/>
                <a:ext cx="391454" cy="494944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algn="ctr">
                  <a:lnSpc>
                    <a:spcPct val="116000"/>
                  </a:lnSpc>
                  <a:buClr>
                    <a:srgbClr val="40458C"/>
                  </a:buClr>
                  <a:buSzPct val="100000"/>
                  <a:buFont typeface="Times New Roman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Q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FFFF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580064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3266146" y="2294636"/>
                <a:ext cx="391454" cy="494944"/>
              </a:xfrm>
              <a:prstGeom prst="rect">
                <a:avLst/>
              </a:prstGeom>
              <a:blipFill rotWithShape="1">
                <a:blip r:embed="rId89"/>
                <a:stretch>
                  <a:fillRect b="-10976"/>
                </a:stretch>
              </a:blip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0066" name="Line 3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H="1">
            <a:off x="3657600" y="2637892"/>
            <a:ext cx="762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0067" name="Line 35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3657600" y="1723492"/>
            <a:ext cx="762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Line 53" hidden="1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4038599" y="5334000"/>
            <a:ext cx="310243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Line 55" hidden="1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4348843" y="4826000"/>
            <a:ext cx="0" cy="5080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Line 60" hidden="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4348843" y="3429000"/>
            <a:ext cx="0" cy="1905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Line 51" hidden="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2133600" y="4800600"/>
            <a:ext cx="0" cy="5334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Line 58" hidden="1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2133600" y="3429000"/>
            <a:ext cx="0" cy="1905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Line 49" hidden="1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876300" y="5334000"/>
            <a:ext cx="12573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Line 50" hidden="1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2133599" y="4826000"/>
            <a:ext cx="1905001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Line 52" hidden="1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4038600" y="4800600"/>
            <a:ext cx="0" cy="5080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Line 59" hidden="1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4038600" y="3429000"/>
            <a:ext cx="0" cy="1905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Line 54" hidden="1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4348843" y="4826000"/>
            <a:ext cx="1594757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Line 56" hidden="1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5943600" y="4800600"/>
            <a:ext cx="0" cy="5080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Line 57" hidden="1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5943600" y="5334000"/>
            <a:ext cx="24765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Line 61" hidden="1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5943600" y="3429000"/>
            <a:ext cx="0" cy="1905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Line 11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H="1">
            <a:off x="914400" y="2485492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Oval 16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371600" y="2409292"/>
            <a:ext cx="152400" cy="152400"/>
          </a:xfrm>
          <a:prstGeom prst="ellips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AutoShape 43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 rot="5400000">
            <a:off x="1104899" y="2371193"/>
            <a:ext cx="304800" cy="228598"/>
          </a:xfrm>
          <a:prstGeom prst="triangle">
            <a:avLst>
              <a:gd name="adj" fmla="val 50000"/>
            </a:avLst>
          </a:prstGeom>
          <a:noFill/>
          <a:ln w="2857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roup 4"/>
              <p:cNvGraphicFramePr>
                <a:graphicFrameLocks noGrp="1"/>
              </p:cNvGraphicFramePr>
              <p:nvPr>
                <p:custDataLst>
                  <p:tags r:id="rId38"/>
                </p:custDataLst>
                <p:extLst>
                  <p:ext uri="{D42A27DB-BD31-4B8C-83A1-F6EECF244321}">
                    <p14:modId xmlns:p14="http://schemas.microsoft.com/office/powerpoint/2010/main" val="3256575057"/>
                  </p:ext>
                </p:extLst>
              </p:nvPr>
            </p:nvGraphicFramePr>
            <p:xfrm>
              <a:off x="3886200" y="3429000"/>
              <a:ext cx="3124200" cy="3284219"/>
            </p:xfrm>
            <a:graphic>
              <a:graphicData uri="http://schemas.openxmlformats.org/drawingml/2006/table">
                <a:tbl>
                  <a:tblPr/>
                  <a:tblGrid>
                    <a:gridCol w="762000"/>
                    <a:gridCol w="685800"/>
                    <a:gridCol w="838200"/>
                    <a:gridCol w="838200"/>
                  </a:tblGrid>
                  <a:tr h="636259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clk</a:t>
                          </a: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3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32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36259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8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sz="2800" b="0" i="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roup 4"/>
              <p:cNvGraphicFramePr>
                <a:graphicFrameLocks noGrp="1"/>
              </p:cNvGraphicFramePr>
              <p:nvPr>
                <p:custDataLst>
                  <p:tags r:id="rId90"/>
                </p:custDataLst>
                <p:extLst>
                  <p:ext uri="{D42A27DB-BD31-4B8C-83A1-F6EECF244321}">
                    <p14:modId xmlns:p14="http://schemas.microsoft.com/office/powerpoint/2010/main" val="3256575057"/>
                  </p:ext>
                </p:extLst>
              </p:nvPr>
            </p:nvGraphicFramePr>
            <p:xfrm>
              <a:off x="3886200" y="3429000"/>
              <a:ext cx="3124200" cy="3284219"/>
            </p:xfrm>
            <a:graphic>
              <a:graphicData uri="http://schemas.openxmlformats.org/drawingml/2006/table">
                <a:tbl>
                  <a:tblPr/>
                  <a:tblGrid>
                    <a:gridCol w="762000"/>
                    <a:gridCol w="685800"/>
                    <a:gridCol w="838200"/>
                    <a:gridCol w="838200"/>
                  </a:tblGrid>
                  <a:tr h="636259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clk</a:t>
                          </a:r>
                          <a:endParaRPr kumimoji="0" lang="en-US" sz="3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D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91"/>
                          <a:stretch>
                            <a:fillRect l="-284672" t="-8654" b="-442308"/>
                          </a:stretch>
                        </a:blipFill>
                      </a:tcPr>
                    </a:tc>
                  </a:tr>
                  <a:tr h="636259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91"/>
                          <a:stretch>
                            <a:fillRect l="-284672" t="-108654" b="-342308"/>
                          </a:stretch>
                        </a:blipFill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libri"/>
                            </a:rPr>
                            <a:t>Q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91"/>
                          <a:stretch>
                            <a:fillRect l="-284672" t="-197273" b="-223636"/>
                          </a:stretch>
                        </a:blipFill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670567"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3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49263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50" name="Straight Connector 49"/>
          <p:cNvCxnSpPr/>
          <p:nvPr>
            <p:custDataLst>
              <p:tags r:id="rId39"/>
            </p:custDataLst>
          </p:nvPr>
        </p:nvCxnSpPr>
        <p:spPr>
          <a:xfrm>
            <a:off x="360746" y="3704692"/>
            <a:ext cx="343503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40"/>
            </p:custDataLst>
          </p:nvPr>
        </p:nvCxnSpPr>
        <p:spPr>
          <a:xfrm>
            <a:off x="360746" y="4212692"/>
            <a:ext cx="343503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41"/>
            </p:custDataLst>
          </p:nvPr>
        </p:nvCxnSpPr>
        <p:spPr>
          <a:xfrm>
            <a:off x="360746" y="4466692"/>
            <a:ext cx="343503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42"/>
            </p:custDataLst>
          </p:nvPr>
        </p:nvCxnSpPr>
        <p:spPr>
          <a:xfrm>
            <a:off x="360746" y="4974692"/>
            <a:ext cx="343503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43"/>
            </p:custDataLst>
          </p:nvPr>
        </p:nvCxnSpPr>
        <p:spPr>
          <a:xfrm>
            <a:off x="360746" y="5101692"/>
            <a:ext cx="343503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44"/>
            </p:custDataLst>
          </p:nvPr>
        </p:nvCxnSpPr>
        <p:spPr>
          <a:xfrm>
            <a:off x="377421" y="5609692"/>
            <a:ext cx="343503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ine 26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360746" y="4212692"/>
            <a:ext cx="550272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57" name="Line 27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911018" y="3704692"/>
            <a:ext cx="38438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58" name="Line 28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911018" y="3704692"/>
            <a:ext cx="0" cy="5080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59" name="Line 29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1295400" y="3704692"/>
            <a:ext cx="0" cy="5080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60" name="Line 42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360746" y="4466692"/>
            <a:ext cx="1052603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61" name="Line 43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1413350" y="4974692"/>
            <a:ext cx="567849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62" name="Line 44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1981199" y="4466692"/>
            <a:ext cx="381001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63" name="Line 45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>
            <a:off x="2362200" y="4974692"/>
            <a:ext cx="1366876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65" name="Line 47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1981200" y="4466692"/>
            <a:ext cx="0" cy="5080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66" name="Line 48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2362200" y="4466692"/>
            <a:ext cx="0" cy="5080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67" name="Text Box 62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6200" y="3666948"/>
            <a:ext cx="279366" cy="62914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err="1">
                <a:solidFill>
                  <a:srgbClr val="FFFFFF"/>
                </a:solidFill>
                <a:latin typeface="Calibri"/>
              </a:rPr>
              <a:t>clk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Text Box 63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120048" y="4466692"/>
            <a:ext cx="191670" cy="62914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D</a:t>
            </a:r>
          </a:p>
        </p:txBody>
      </p:sp>
      <p:sp>
        <p:nvSpPr>
          <p:cNvPr id="69" name="Text Box 64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108189" y="5076292"/>
            <a:ext cx="201492" cy="62914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Q</a:t>
            </a:r>
          </a:p>
        </p:txBody>
      </p:sp>
      <p:sp>
        <p:nvSpPr>
          <p:cNvPr id="70" name="Line 26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1295397" y="4212692"/>
            <a:ext cx="457703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1" name="Line 27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flipV="1">
            <a:off x="1753100" y="3704692"/>
            <a:ext cx="4186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2" name="Line 28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1753100" y="3704692"/>
            <a:ext cx="0" cy="5080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73" name="Line 29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2171698" y="3704692"/>
            <a:ext cx="0" cy="5080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77" name="Line 26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2171698" y="4212692"/>
            <a:ext cx="415147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8" name="Line 27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2586846" y="3704692"/>
            <a:ext cx="384954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79" name="Line 28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2586846" y="3704692"/>
            <a:ext cx="0" cy="5080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81" name="Line 29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>
            <a:off x="2971800" y="3704692"/>
            <a:ext cx="0" cy="5080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87" name="Line 26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2971799" y="4212692"/>
            <a:ext cx="448791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88" name="Line 27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>
            <a:off x="3420591" y="3704692"/>
            <a:ext cx="291811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89" name="Line 28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3420591" y="3704692"/>
            <a:ext cx="0" cy="5080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90" name="Line 29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3733800" y="3704692"/>
            <a:ext cx="0" cy="5080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80" name="Rectangle 3"/>
          <p:cNvSpPr txBox="1">
            <a:spLocks noChangeArrowheads="1"/>
          </p:cNvSpPr>
          <p:nvPr>
            <p:custDataLst>
              <p:tags r:id="rId70"/>
            </p:custDataLst>
          </p:nvPr>
        </p:nvSpPr>
        <p:spPr>
          <a:xfrm>
            <a:off x="4572000" y="580492"/>
            <a:ext cx="4343400" cy="3352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2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itchFamily="34" charset="0"/>
                <a:cs typeface="Arial" pitchFamily="34" charset="0"/>
              </a:rPr>
              <a:t>Level Sensitive D Latch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/>
              <a:t>Clock high:</a:t>
            </a:r>
            <a:br>
              <a:rPr lang="en-US" sz="2800" dirty="0" smtClean="0"/>
            </a:br>
            <a:r>
              <a:rPr lang="en-US" sz="2800" dirty="0" smtClean="0">
                <a:sym typeface="Wingdings" pitchFamily="2" charset="2"/>
              </a:rPr>
              <a:t>   set/reset (according to D)</a:t>
            </a:r>
          </a:p>
          <a:p>
            <a:r>
              <a:rPr lang="en-US" sz="2800" dirty="0" smtClean="0"/>
              <a:t>Clock low:</a:t>
            </a:r>
            <a:br>
              <a:rPr lang="en-US" sz="2800" dirty="0" smtClean="0"/>
            </a:br>
            <a:r>
              <a:rPr lang="en-US" sz="2800" dirty="0" smtClean="0">
                <a:sym typeface="Wingdings" pitchFamily="2" charset="2"/>
              </a:rPr>
              <a:t>   keep state (ignore D)</a:t>
            </a:r>
            <a:endParaRPr lang="en-US" sz="2800" dirty="0" smtClean="0"/>
          </a:p>
        </p:txBody>
      </p:sp>
      <p:sp>
        <p:nvSpPr>
          <p:cNvPr id="83" name="Line 46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>
            <a:off x="1022824" y="3704692"/>
            <a:ext cx="5876" cy="1940172"/>
          </a:xfrm>
          <a:prstGeom prst="line">
            <a:avLst/>
          </a:prstGeom>
          <a:noFill/>
          <a:ln w="22225">
            <a:solidFill>
              <a:schemeClr val="accent5">
                <a:lumMod val="40000"/>
                <a:lumOff val="60000"/>
              </a:schemeClr>
            </a:solidFill>
            <a:prstDash val="dash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84" name="Line 46"/>
          <p:cNvSpPr>
            <a:spLocks noChangeShapeType="1"/>
          </p:cNvSpPr>
          <p:nvPr>
            <p:custDataLst>
              <p:tags r:id="rId72"/>
            </p:custDataLst>
          </p:nvPr>
        </p:nvSpPr>
        <p:spPr bwMode="auto">
          <a:xfrm>
            <a:off x="1407474" y="4466692"/>
            <a:ext cx="0" cy="5080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94" name="Line 46"/>
          <p:cNvSpPr>
            <a:spLocks noChangeShapeType="1"/>
          </p:cNvSpPr>
          <p:nvPr>
            <p:custDataLst>
              <p:tags r:id="rId73"/>
            </p:custDataLst>
          </p:nvPr>
        </p:nvSpPr>
        <p:spPr bwMode="auto">
          <a:xfrm>
            <a:off x="1862137" y="3733800"/>
            <a:ext cx="0" cy="1875892"/>
          </a:xfrm>
          <a:prstGeom prst="line">
            <a:avLst/>
          </a:prstGeom>
          <a:noFill/>
          <a:ln w="22225">
            <a:solidFill>
              <a:schemeClr val="accent5">
                <a:lumMod val="40000"/>
                <a:lumOff val="60000"/>
              </a:schemeClr>
            </a:solidFill>
            <a:prstDash val="dash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96" name="Line 46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>
            <a:off x="2057400" y="3733800"/>
            <a:ext cx="0" cy="1911065"/>
          </a:xfrm>
          <a:prstGeom prst="line">
            <a:avLst/>
          </a:prstGeom>
          <a:noFill/>
          <a:ln w="22225">
            <a:solidFill>
              <a:schemeClr val="accent5">
                <a:lumMod val="40000"/>
                <a:lumOff val="60000"/>
              </a:schemeClr>
            </a:solidFill>
            <a:prstDash val="dash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00" name="Line 46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>
            <a:off x="2667000" y="3733800"/>
            <a:ext cx="0" cy="1911065"/>
          </a:xfrm>
          <a:prstGeom prst="line">
            <a:avLst/>
          </a:prstGeom>
          <a:noFill/>
          <a:ln w="22225">
            <a:solidFill>
              <a:schemeClr val="accent5">
                <a:lumMod val="40000"/>
                <a:lumOff val="60000"/>
              </a:schemeClr>
            </a:solidFill>
            <a:prstDash val="dash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03076" y="3581400"/>
            <a:ext cx="568524" cy="22860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676400" y="3581400"/>
            <a:ext cx="568524" cy="22860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479476" y="3581400"/>
            <a:ext cx="568524" cy="22860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276600" y="3581400"/>
            <a:ext cx="568524" cy="22860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ine 46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1027587" y="5136865"/>
            <a:ext cx="0" cy="508000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82" name="Line 26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513146" y="5609692"/>
            <a:ext cx="550272" cy="0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85" name="Line 46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>
            <a:off x="1862137" y="5101692"/>
            <a:ext cx="0" cy="508000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92" name="Line 44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>
            <a:off x="999112" y="5105921"/>
            <a:ext cx="867788" cy="0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95" name="Line 46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>
            <a:off x="2057400" y="5101692"/>
            <a:ext cx="0" cy="508000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97" name="Line 26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>
            <a:off x="1828800" y="5638800"/>
            <a:ext cx="228600" cy="0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98" name="Line 44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 flipV="1">
            <a:off x="2057400" y="5101692"/>
            <a:ext cx="609600" cy="3708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99" name="Line 46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2667000" y="5101692"/>
            <a:ext cx="0" cy="508000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01" name="Line 26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2650128" y="5638799"/>
            <a:ext cx="770462" cy="6066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05" name="Line 26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3401502" y="5638799"/>
            <a:ext cx="256098" cy="0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94" grpId="0" animBg="1"/>
      <p:bldP spid="96" grpId="0" animBg="1"/>
      <p:bldP spid="100" grpId="0" animBg="1"/>
      <p:bldP spid="2" grpId="0" animBg="1"/>
      <p:bldP spid="102" grpId="0" animBg="1"/>
      <p:bldP spid="103" grpId="0" animBg="1"/>
      <p:bldP spid="104" grpId="0" animBg="1"/>
      <p:bldP spid="64" grpId="0" animBg="1"/>
      <p:bldP spid="82" grpId="0" animBg="1"/>
      <p:bldP spid="85" grpId="0" animBg="1"/>
      <p:bldP spid="92" grpId="0" animBg="1"/>
      <p:bldP spid="95" grpId="0" animBg="1"/>
      <p:bldP spid="97" grpId="0" animBg="1"/>
      <p:bldP spid="98" grpId="0" animBg="1"/>
      <p:bldP spid="99" grpId="0" animBg="1"/>
      <p:bldP spid="101" grpId="0" animBg="1"/>
      <p:bldP spid="10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Sixth Attempt: Edge-Triggered D Flip-Flop</a:t>
            </a:r>
            <a:endParaRPr lang="en-US" sz="4000" dirty="0"/>
          </a:p>
        </p:txBody>
      </p:sp>
      <p:sp>
        <p:nvSpPr>
          <p:cNvPr id="158617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985954" y="526709"/>
            <a:ext cx="4158046" cy="2971800"/>
          </a:xfrm>
        </p:spPr>
        <p:txBody>
          <a:bodyPr>
            <a:noAutofit/>
          </a:bodyPr>
          <a:lstStyle/>
          <a:p>
            <a:pPr>
              <a:lnSpc>
                <a:spcPct val="92000"/>
              </a:lnSpc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 Flip-Flop</a:t>
            </a:r>
          </a:p>
          <a:p>
            <a:pPr>
              <a:lnSpc>
                <a:spcPct val="92000"/>
              </a:lnSpc>
              <a:buFont typeface="Arial" pitchFamily="34" charset="0"/>
              <a:buChar char="•"/>
            </a:pPr>
            <a:r>
              <a:rPr lang="en-US" sz="2800" dirty="0" smtClean="0"/>
              <a:t>Edge-Triggered</a:t>
            </a:r>
          </a:p>
          <a:p>
            <a:pPr>
              <a:lnSpc>
                <a:spcPct val="92000"/>
              </a:lnSpc>
              <a:buFont typeface="Arial" pitchFamily="34" charset="0"/>
              <a:buChar char="•"/>
            </a:pPr>
            <a:r>
              <a:rPr lang="en-US" sz="2800" dirty="0" smtClean="0"/>
              <a:t>Data captured when clock is high</a:t>
            </a:r>
          </a:p>
          <a:p>
            <a:pPr>
              <a:lnSpc>
                <a:spcPct val="92000"/>
              </a:lnSpc>
              <a:buFont typeface="Arial" pitchFamily="34" charset="0"/>
              <a:buChar char="•"/>
            </a:pPr>
            <a:r>
              <a:rPr lang="en-US" sz="2800" dirty="0" smtClean="0"/>
              <a:t>Output changes only on falling edges</a:t>
            </a:r>
            <a:endParaRPr lang="en-US" sz="2800" dirty="0"/>
          </a:p>
          <a:p>
            <a:pPr>
              <a:lnSpc>
                <a:spcPct val="92000"/>
              </a:lnSpc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15861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39817" y="983909"/>
            <a:ext cx="1143000" cy="1219200"/>
          </a:xfrm>
          <a:prstGeom prst="rect">
            <a:avLst/>
          </a:prstGeom>
          <a:noFill/>
          <a:ln w="38100" algn="ctr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618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07757" y="964362"/>
            <a:ext cx="437941" cy="6291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D</a:t>
            </a:r>
          </a:p>
        </p:txBody>
      </p:sp>
      <p:sp>
        <p:nvSpPr>
          <p:cNvPr id="1586182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05769" y="964362"/>
            <a:ext cx="460383" cy="6291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6183" name="Text Box 7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763289" y="1593509"/>
                <a:ext cx="545342" cy="664926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6000"/>
                  </a:lnSpc>
                  <a:buClr>
                    <a:srgbClr val="40458C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Q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FFFF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58618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1763289" y="1593509"/>
                <a:ext cx="545342" cy="664926"/>
              </a:xfrm>
              <a:prstGeom prst="rect">
                <a:avLst/>
              </a:prstGeom>
              <a:blipFill rotWithShape="1">
                <a:blip r:embed="rId101"/>
                <a:stretch>
                  <a:fillRect/>
                </a:stretch>
              </a:blip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6191" name="Rectangle 1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35292" y="983909"/>
            <a:ext cx="1143000" cy="1219200"/>
          </a:xfrm>
          <a:prstGeom prst="rect">
            <a:avLst/>
          </a:prstGeom>
          <a:noFill/>
          <a:ln w="38100" algn="ctr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6192" name="Text Box 1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03232" y="964362"/>
            <a:ext cx="437941" cy="6291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D</a:t>
            </a:r>
          </a:p>
        </p:txBody>
      </p:sp>
      <p:sp>
        <p:nvSpPr>
          <p:cNvPr id="1586193" name="Text Box 1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701244" y="964362"/>
            <a:ext cx="460383" cy="6291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6194" name="Text Box 18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658764" y="1593509"/>
                <a:ext cx="545342" cy="664926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6000"/>
                  </a:lnSpc>
                  <a:buClr>
                    <a:srgbClr val="40458C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Q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FFFF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58619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3658764" y="1593509"/>
                <a:ext cx="545342" cy="664926"/>
              </a:xfrm>
              <a:prstGeom prst="rect">
                <a:avLst/>
              </a:prstGeom>
              <a:blipFill rotWithShape="1">
                <a:blip r:embed="rId103"/>
                <a:stretch>
                  <a:fillRect/>
                </a:stretch>
              </a:blip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 Box 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28595" y="1593509"/>
            <a:ext cx="357791" cy="66358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L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Text Box 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024071" y="1593509"/>
            <a:ext cx="357790" cy="6291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L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86242" name="Text Box 66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4391" y="3638053"/>
            <a:ext cx="638316" cy="6291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err="1">
                <a:solidFill>
                  <a:srgbClr val="FFFFFF"/>
                </a:solidFill>
                <a:latin typeface="Calibri"/>
              </a:rPr>
              <a:t>clk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86243" name="Text Box 67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52190" y="4509591"/>
            <a:ext cx="437941" cy="6291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D</a:t>
            </a:r>
          </a:p>
        </p:txBody>
      </p:sp>
      <p:sp>
        <p:nvSpPr>
          <p:cNvPr id="1586244" name="Text Box 68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55560" y="5314453"/>
            <a:ext cx="397866" cy="66358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X</a:t>
            </a:r>
          </a:p>
        </p:txBody>
      </p:sp>
      <p:sp>
        <p:nvSpPr>
          <p:cNvPr id="1586245" name="Text Box 6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53670" y="6076453"/>
            <a:ext cx="460383" cy="6291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Q</a:t>
            </a:r>
          </a:p>
        </p:txBody>
      </p:sp>
      <p:cxnSp>
        <p:nvCxnSpPr>
          <p:cNvPr id="94" name="Straight Connector 93"/>
          <p:cNvCxnSpPr/>
          <p:nvPr>
            <p:custDataLst>
              <p:tags r:id="rId17"/>
            </p:custDataLst>
          </p:nvPr>
        </p:nvCxnSpPr>
        <p:spPr>
          <a:xfrm>
            <a:off x="685800" y="3596357"/>
            <a:ext cx="784860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>
            <p:custDataLst>
              <p:tags r:id="rId18"/>
            </p:custDataLst>
          </p:nvPr>
        </p:nvCxnSpPr>
        <p:spPr>
          <a:xfrm>
            <a:off x="685800" y="4205957"/>
            <a:ext cx="784860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>
            <p:custDataLst>
              <p:tags r:id="rId19"/>
            </p:custDataLst>
          </p:nvPr>
        </p:nvCxnSpPr>
        <p:spPr>
          <a:xfrm>
            <a:off x="685800" y="4509323"/>
            <a:ext cx="784860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>
            <p:custDataLst>
              <p:tags r:id="rId20"/>
            </p:custDataLst>
          </p:nvPr>
        </p:nvCxnSpPr>
        <p:spPr>
          <a:xfrm>
            <a:off x="694426" y="5128983"/>
            <a:ext cx="784860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>
            <p:custDataLst>
              <p:tags r:id="rId21"/>
            </p:custDataLst>
          </p:nvPr>
        </p:nvCxnSpPr>
        <p:spPr>
          <a:xfrm>
            <a:off x="685800" y="5880923"/>
            <a:ext cx="784860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>
            <p:custDataLst>
              <p:tags r:id="rId22"/>
            </p:custDataLst>
          </p:nvPr>
        </p:nvCxnSpPr>
        <p:spPr>
          <a:xfrm>
            <a:off x="685800" y="5271323"/>
            <a:ext cx="784860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>
            <p:custDataLst>
              <p:tags r:id="rId23"/>
            </p:custDataLst>
          </p:nvPr>
        </p:nvCxnSpPr>
        <p:spPr>
          <a:xfrm>
            <a:off x="685800" y="6034757"/>
            <a:ext cx="784860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>
            <p:custDataLst>
              <p:tags r:id="rId24"/>
            </p:custDataLst>
          </p:nvPr>
        </p:nvCxnSpPr>
        <p:spPr>
          <a:xfrm>
            <a:off x="685800" y="6644357"/>
            <a:ext cx="784860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Line 2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800100" y="4205957"/>
            <a:ext cx="12573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35" name="Line 2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2057400" y="3596357"/>
            <a:ext cx="66675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36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2057400" y="3596357"/>
            <a:ext cx="0" cy="609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37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2724150" y="3596357"/>
            <a:ext cx="0" cy="609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38" name="Line 26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2724150" y="4205957"/>
            <a:ext cx="12573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39" name="Line 27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3981450" y="3596357"/>
            <a:ext cx="66675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40" name="Line 28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3981450" y="3596357"/>
            <a:ext cx="0" cy="609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41" name="Line 29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4648200" y="3596357"/>
            <a:ext cx="0" cy="609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42" name="Line 26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4629150" y="4205957"/>
            <a:ext cx="12573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43" name="Line 27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5886450" y="3596357"/>
            <a:ext cx="66675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44" name="Line 28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5886450" y="3596357"/>
            <a:ext cx="0" cy="609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45" name="Line 29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6553200" y="3596357"/>
            <a:ext cx="0" cy="609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46" name="Line 26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6534150" y="4205957"/>
            <a:ext cx="12573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47" name="Line 27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7791450" y="3596357"/>
            <a:ext cx="66675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48" name="Line 28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7791450" y="3596357"/>
            <a:ext cx="0" cy="609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49" name="Line 29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>
            <a:off x="8458200" y="3596357"/>
            <a:ext cx="0" cy="609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62" name="Line 53" hidden="1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>
            <a:off x="805953" y="5426077"/>
            <a:ext cx="1327647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63" name="Line 55" hidden="1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2133600" y="4809015"/>
            <a:ext cx="0" cy="6096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dirty="0"/>
          </a:p>
        </p:txBody>
      </p:sp>
      <p:sp>
        <p:nvSpPr>
          <p:cNvPr id="164" name="Line 58" hidden="1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4290392" y="4816475"/>
            <a:ext cx="1653208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65" name="Line 59" hidden="1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4290392" y="4816475"/>
            <a:ext cx="0" cy="6096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66" name="Line 64" hidden="1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4290392" y="3140075"/>
            <a:ext cx="0" cy="2286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67" name="Line 61" hidden="1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5943599" y="5410200"/>
            <a:ext cx="2431995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68" name="Line 60" hidden="1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5943600" y="4800600"/>
            <a:ext cx="0" cy="6096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69" name="Line 65" hidden="1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5943600" y="3124200"/>
            <a:ext cx="0" cy="2286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70" name="Line 71" hidden="1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4613302" y="3140075"/>
            <a:ext cx="0" cy="3048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71" name="Line 56" hidden="1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4038600" y="4816475"/>
            <a:ext cx="0" cy="6096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72" name="Line 57" hidden="1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4038600" y="5426075"/>
            <a:ext cx="251791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73" name="Line 63" hidden="1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>
            <a:off x="4038600" y="3140075"/>
            <a:ext cx="0" cy="2286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74" name="Line 74" hidden="1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2698364" y="5578475"/>
            <a:ext cx="3837387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75" name="Line 75" hidden="1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6543261" y="6175375"/>
            <a:ext cx="1914939" cy="7938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76" name="Line 72" hidden="1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6535751" y="3140075"/>
            <a:ext cx="0" cy="3048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77" name="Line 76" hidden="1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6535751" y="5578475"/>
            <a:ext cx="0" cy="60007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78" name="Line 54" hidden="1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2133599" y="4816475"/>
            <a:ext cx="1905001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79" name="Line 70" hidden="1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2690854" y="3140075"/>
            <a:ext cx="0" cy="3048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80" name="Line 73" hidden="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783424" y="6180138"/>
            <a:ext cx="1914940" cy="7938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81" name="Line 77" hidden="1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2690854" y="5583238"/>
            <a:ext cx="0" cy="60007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82" name="Line 62" hidden="1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2133600" y="3182937"/>
            <a:ext cx="0" cy="22098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05" name="Line 26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685800" y="6646366"/>
            <a:ext cx="381000" cy="0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27" name="Line 19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911216" y="1288709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28" name="Line 19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879157" y="1983785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29" name="Line 19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>
            <a:off x="2282817" y="1999985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30" name="Line 19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2301867" y="12954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31" name="Line 19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>
            <a:off x="2768592" y="12954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32" name="Line 19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2895600" y="1981200"/>
            <a:ext cx="128471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33" name="Line 19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4191000" y="19812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50" name="Line 19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>
            <a:off x="4191000" y="12954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grpSp>
        <p:nvGrpSpPr>
          <p:cNvPr id="151" name="Group 150"/>
          <p:cNvGrpSpPr/>
          <p:nvPr/>
        </p:nvGrpSpPr>
        <p:grpSpPr>
          <a:xfrm>
            <a:off x="-76200" y="831509"/>
            <a:ext cx="5062154" cy="2133600"/>
            <a:chOff x="76200" y="831509"/>
            <a:chExt cx="5062154" cy="2133600"/>
          </a:xfrm>
        </p:grpSpPr>
        <p:sp>
          <p:nvSpPr>
            <p:cNvPr id="153" name="Line 9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 flipH="1">
              <a:off x="682616" y="1288709"/>
              <a:ext cx="609600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154" name="Line 10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 flipH="1">
              <a:off x="682617" y="1994056"/>
              <a:ext cx="609600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155" name="Line 11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 flipH="1">
              <a:off x="2435217" y="1994056"/>
              <a:ext cx="152400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156" name="Line 12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 flipH="1">
              <a:off x="2435216" y="1288709"/>
              <a:ext cx="765183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157" name="Line 20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 flipH="1">
              <a:off x="3035292" y="1994056"/>
              <a:ext cx="152400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58" name="Line 21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 flipH="1">
              <a:off x="4330692" y="1994056"/>
              <a:ext cx="304800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159" name="Line 22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 flipH="1">
              <a:off x="4330692" y="1288709"/>
              <a:ext cx="304800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160" name="Line 25"/>
            <p:cNvSpPr>
              <a:spLocks noChangeShapeType="1"/>
            </p:cNvSpPr>
            <p:nvPr>
              <p:custDataLst>
                <p:tags r:id="rId86"/>
              </p:custDataLst>
            </p:nvPr>
          </p:nvSpPr>
          <p:spPr bwMode="auto">
            <a:xfrm flipH="1">
              <a:off x="1063617" y="1993559"/>
              <a:ext cx="0" cy="59055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oval"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161" name="Line 26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 flipH="1" flipV="1">
              <a:off x="3035292" y="1974509"/>
              <a:ext cx="0" cy="6096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183" name="Line 27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 flipH="1" flipV="1">
              <a:off x="1063617" y="2584109"/>
              <a:ext cx="1219200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184" name="AutoShape 28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 rot="5400000">
              <a:off x="2282817" y="2403134"/>
              <a:ext cx="381000" cy="381000"/>
            </a:xfrm>
            <a:prstGeom prst="triangle">
              <a:avLst>
                <a:gd name="adj" fmla="val 50000"/>
              </a:avLst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2682867" y="2507909"/>
              <a:ext cx="152400" cy="152400"/>
            </a:xfrm>
            <a:prstGeom prst="ellipse">
              <a:avLst/>
            </a:prstGeom>
            <a:noFill/>
            <a:ln w="28575" algn="ctr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186" name="Text Box 78"/>
            <p:cNvSpPr txBox="1"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2651794" y="1136309"/>
              <a:ext cx="397866" cy="66358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sz="3200" dirty="0">
                  <a:solidFill>
                    <a:srgbClr val="FFFFFF"/>
                  </a:solidFill>
                  <a:latin typeface="Calibri"/>
                </a:rPr>
                <a:t>X</a:t>
              </a:r>
            </a:p>
          </p:txBody>
        </p:sp>
        <p:sp>
          <p:nvSpPr>
            <p:cNvPr id="187" name="Rectangle 79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804854" y="831509"/>
              <a:ext cx="3687763" cy="2133600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188" name="Line 20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 flipH="1">
              <a:off x="2844792" y="2584109"/>
              <a:ext cx="209548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9" name="Text Box 17"/>
            <p:cNvSpPr txBox="1"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4645017" y="964859"/>
              <a:ext cx="460383" cy="62914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sz="3200">
                  <a:solidFill>
                    <a:srgbClr val="FFFFFF"/>
                  </a:solidFill>
                  <a:latin typeface="Calibri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 Box 18"/>
                <p:cNvSpPr txBox="1">
                  <a:spLocks noChangeArrowheads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>
                  <a:off x="4593012" y="1669212"/>
                  <a:ext cx="545342" cy="664926"/>
                </a:xfrm>
                <a:prstGeom prst="rect">
                  <a:avLst/>
                </a:prstGeom>
                <a:noFill/>
                <a:ln w="254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16000"/>
                    </a:lnSpc>
                    <a:buClr>
                      <a:srgbClr val="40458C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3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Q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190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6"/>
                  </p:custDataLst>
                </p:nvPr>
              </p:nvSpPr>
              <p:spPr bwMode="auto">
                <a:xfrm>
                  <a:off x="4593012" y="1669212"/>
                  <a:ext cx="545342" cy="664926"/>
                </a:xfrm>
                <a:prstGeom prst="rect">
                  <a:avLst/>
                </a:prstGeom>
                <a:blipFill rotWithShape="1">
                  <a:blip r:embed="rId127"/>
                  <a:stretch>
                    <a:fillRect/>
                  </a:stretch>
                </a:blipFill>
                <a:ln w="25400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Text Box 66"/>
            <p:cNvSpPr txBox="1"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247860" y="964362"/>
              <a:ext cx="437940" cy="62914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sz="3200" dirty="0" smtClean="0">
                  <a:solidFill>
                    <a:srgbClr val="FFFFFF"/>
                  </a:solidFill>
                  <a:latin typeface="Calibri"/>
                </a:rPr>
                <a:t>D</a:t>
              </a:r>
              <a:endParaRPr lang="en-US" sz="32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93" name="Text Box 67"/>
            <p:cNvSpPr txBox="1"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76200" y="1626847"/>
              <a:ext cx="638316" cy="62914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sz="3200" dirty="0" err="1" smtClean="0">
                  <a:solidFill>
                    <a:srgbClr val="FFFFFF"/>
                  </a:solidFill>
                  <a:latin typeface="Calibri"/>
                </a:rPr>
                <a:t>clk</a:t>
              </a:r>
              <a:endParaRPr lang="en-US" sz="320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1586222" name="Line 46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>
            <a:off x="703052" y="4509591"/>
            <a:ext cx="2403061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586223" name="Line 47"/>
          <p:cNvSpPr>
            <a:spLocks noChangeShapeType="1"/>
          </p:cNvSpPr>
          <p:nvPr>
            <p:custDataLst>
              <p:tags r:id="rId72"/>
            </p:custDataLst>
          </p:nvPr>
        </p:nvSpPr>
        <p:spPr bwMode="auto">
          <a:xfrm>
            <a:off x="3123365" y="5119191"/>
            <a:ext cx="1081378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6224" name="Line 48"/>
          <p:cNvSpPr>
            <a:spLocks noChangeShapeType="1"/>
          </p:cNvSpPr>
          <p:nvPr>
            <p:custDataLst>
              <p:tags r:id="rId73"/>
            </p:custDataLst>
          </p:nvPr>
        </p:nvSpPr>
        <p:spPr bwMode="auto">
          <a:xfrm>
            <a:off x="4224070" y="4509591"/>
            <a:ext cx="961224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6225" name="Line 49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>
            <a:off x="5191845" y="5119191"/>
            <a:ext cx="3406059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6228" name="Line 52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>
            <a:off x="5185294" y="4509591"/>
            <a:ext cx="0" cy="609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2" name="Line 51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4225504" y="4517949"/>
            <a:ext cx="0" cy="609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6226" name="Line 50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3123365" y="4509591"/>
            <a:ext cx="0" cy="609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04" name="Line 26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>
            <a:off x="685800" y="5884366"/>
            <a:ext cx="381000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723900" y="1524000"/>
            <a:ext cx="34015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486810" y="838200"/>
            <a:ext cx="155492" cy="369332"/>
          </a:xfrm>
          <a:prstGeom prst="rect">
            <a:avLst/>
          </a:prstGeom>
          <a:solidFill>
            <a:schemeClr val="bg2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2816308" y="1611868"/>
            <a:ext cx="155492" cy="369332"/>
          </a:xfrm>
          <a:prstGeom prst="rect">
            <a:avLst/>
          </a:prstGeom>
          <a:solidFill>
            <a:schemeClr val="bg2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4384242" y="838200"/>
            <a:ext cx="155492" cy="369332"/>
          </a:xfrm>
          <a:prstGeom prst="rect">
            <a:avLst/>
          </a:prstGeom>
          <a:solidFill>
            <a:schemeClr val="bg2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5108" y="838200"/>
            <a:ext cx="155492" cy="369332"/>
          </a:xfrm>
          <a:prstGeom prst="rect">
            <a:avLst/>
          </a:prstGeom>
          <a:solidFill>
            <a:schemeClr val="bg2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24200"/>
            <a:ext cx="7937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Activity#1:  Fill in timing graph and values for X and Q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38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6179" grpId="0" build="p"/>
      <p:bldP spid="1586242" grpId="0"/>
      <p:bldP spid="1586243" grpId="0"/>
      <p:bldP spid="1586244" grpId="0"/>
      <p:bldP spid="1586245" grpId="0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05" grpId="0" animBg="1"/>
      <p:bldP spid="1586222" grpId="0" animBg="1"/>
      <p:bldP spid="1586223" grpId="0" animBg="1"/>
      <p:bldP spid="1586224" grpId="0" animBg="1"/>
      <p:bldP spid="1586225" grpId="0" animBg="1"/>
      <p:bldP spid="1586228" grpId="0" animBg="1"/>
      <p:bldP spid="152" grpId="0" animBg="1"/>
      <p:bldP spid="1586226" grpId="0" animBg="1"/>
      <p:bldP spid="104" grpId="0" animBg="1"/>
      <p:bldP spid="214" grpId="0" animBg="1"/>
      <p:bldP spid="203" grpId="0" animBg="1"/>
      <p:bldP spid="216" grpId="0" animBg="1"/>
      <p:bldP spid="211" grpId="0" animBg="1"/>
      <p:bldP spid="2" grpId="0" animBg="1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Sixth Attempt: Edge-Triggered </a:t>
            </a:r>
            <a:r>
              <a:rPr lang="en-US" sz="4000" dirty="0" smtClean="0"/>
              <a:t>D Flip-Flop</a:t>
            </a:r>
            <a:endParaRPr lang="en-US" sz="4000" dirty="0"/>
          </a:p>
        </p:txBody>
      </p:sp>
      <p:sp>
        <p:nvSpPr>
          <p:cNvPr id="158617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985954" y="526709"/>
            <a:ext cx="4158046" cy="2971800"/>
          </a:xfrm>
        </p:spPr>
        <p:txBody>
          <a:bodyPr>
            <a:noAutofit/>
          </a:bodyPr>
          <a:lstStyle/>
          <a:p>
            <a:pPr>
              <a:lnSpc>
                <a:spcPct val="92000"/>
              </a:lnSpc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 Flip-Flop</a:t>
            </a:r>
          </a:p>
          <a:p>
            <a:pPr>
              <a:lnSpc>
                <a:spcPct val="92000"/>
              </a:lnSpc>
              <a:buFont typeface="Arial" pitchFamily="34" charset="0"/>
              <a:buChar char="•"/>
            </a:pPr>
            <a:r>
              <a:rPr lang="en-US" sz="2800" dirty="0" smtClean="0"/>
              <a:t>Edge-Triggered</a:t>
            </a:r>
          </a:p>
          <a:p>
            <a:pPr>
              <a:lnSpc>
                <a:spcPct val="92000"/>
              </a:lnSpc>
              <a:buFont typeface="Arial" pitchFamily="34" charset="0"/>
              <a:buChar char="•"/>
            </a:pPr>
            <a:r>
              <a:rPr lang="en-US" sz="2800" dirty="0" smtClean="0"/>
              <a:t>Data captured when clock is high</a:t>
            </a:r>
          </a:p>
          <a:p>
            <a:pPr>
              <a:lnSpc>
                <a:spcPct val="92000"/>
              </a:lnSpc>
              <a:buFont typeface="Arial" pitchFamily="34" charset="0"/>
              <a:buChar char="•"/>
            </a:pPr>
            <a:r>
              <a:rPr lang="en-US" sz="2800" dirty="0" smtClean="0"/>
              <a:t>Output changes only on falling edges</a:t>
            </a:r>
          </a:p>
        </p:txBody>
      </p:sp>
      <p:sp>
        <p:nvSpPr>
          <p:cNvPr id="15861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39817" y="983909"/>
            <a:ext cx="1143000" cy="1219200"/>
          </a:xfrm>
          <a:prstGeom prst="rect">
            <a:avLst/>
          </a:prstGeom>
          <a:noFill/>
          <a:ln w="38100" algn="ctr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618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07757" y="964362"/>
            <a:ext cx="437941" cy="6291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D</a:t>
            </a:r>
          </a:p>
        </p:txBody>
      </p:sp>
      <p:sp>
        <p:nvSpPr>
          <p:cNvPr id="1586182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05769" y="964362"/>
            <a:ext cx="460383" cy="6291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6183" name="Text Box 7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763289" y="1593509"/>
                <a:ext cx="545342" cy="664926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6000"/>
                  </a:lnSpc>
                  <a:buClr>
                    <a:srgbClr val="40458C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Q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FFFF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58618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1763289" y="1593509"/>
                <a:ext cx="545342" cy="664926"/>
              </a:xfrm>
              <a:prstGeom prst="rect">
                <a:avLst/>
              </a:prstGeom>
              <a:blipFill rotWithShape="1">
                <a:blip r:embed="rId123"/>
                <a:stretch>
                  <a:fillRect/>
                </a:stretch>
              </a:blip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6191" name="Rectangle 1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35292" y="983909"/>
            <a:ext cx="1143000" cy="1219200"/>
          </a:xfrm>
          <a:prstGeom prst="rect">
            <a:avLst/>
          </a:prstGeom>
          <a:noFill/>
          <a:ln w="38100" algn="ctr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6192" name="Text Box 1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03232" y="964362"/>
            <a:ext cx="437941" cy="6291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D</a:t>
            </a:r>
          </a:p>
        </p:txBody>
      </p:sp>
      <p:sp>
        <p:nvSpPr>
          <p:cNvPr id="1586193" name="Text Box 1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701244" y="964362"/>
            <a:ext cx="460383" cy="6291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6194" name="Text Box 18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658764" y="1593509"/>
                <a:ext cx="545342" cy="664926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6000"/>
                  </a:lnSpc>
                  <a:buClr>
                    <a:srgbClr val="40458C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Q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FFFF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58619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3658764" y="1593509"/>
                <a:ext cx="545342" cy="664926"/>
              </a:xfrm>
              <a:prstGeom prst="rect">
                <a:avLst/>
              </a:prstGeom>
              <a:blipFill rotWithShape="1">
                <a:blip r:embed="rId125"/>
                <a:stretch>
                  <a:fillRect/>
                </a:stretch>
              </a:blipFill>
              <a:ln w="25400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 Box 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28595" y="1593509"/>
            <a:ext cx="357791" cy="66358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L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Text Box 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024071" y="1593509"/>
            <a:ext cx="357790" cy="6291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L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86242" name="Text Box 66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4391" y="3638053"/>
            <a:ext cx="638316" cy="6291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err="1">
                <a:solidFill>
                  <a:srgbClr val="FFFFFF"/>
                </a:solidFill>
                <a:latin typeface="Calibri"/>
              </a:rPr>
              <a:t>clk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86243" name="Text Box 67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52190" y="4509591"/>
            <a:ext cx="437941" cy="6291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D</a:t>
            </a:r>
          </a:p>
        </p:txBody>
      </p:sp>
      <p:sp>
        <p:nvSpPr>
          <p:cNvPr id="1586244" name="Text Box 68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55560" y="5314453"/>
            <a:ext cx="397866" cy="66358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X</a:t>
            </a:r>
          </a:p>
        </p:txBody>
      </p:sp>
      <p:sp>
        <p:nvSpPr>
          <p:cNvPr id="1586245" name="Text Box 6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53670" y="6076453"/>
            <a:ext cx="460383" cy="6291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Q</a:t>
            </a:r>
          </a:p>
        </p:txBody>
      </p:sp>
      <p:cxnSp>
        <p:nvCxnSpPr>
          <p:cNvPr id="94" name="Straight Connector 93"/>
          <p:cNvCxnSpPr/>
          <p:nvPr>
            <p:custDataLst>
              <p:tags r:id="rId17"/>
            </p:custDataLst>
          </p:nvPr>
        </p:nvCxnSpPr>
        <p:spPr>
          <a:xfrm>
            <a:off x="685800" y="3596357"/>
            <a:ext cx="784860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>
            <p:custDataLst>
              <p:tags r:id="rId18"/>
            </p:custDataLst>
          </p:nvPr>
        </p:nvCxnSpPr>
        <p:spPr>
          <a:xfrm>
            <a:off x="685800" y="4205957"/>
            <a:ext cx="784860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>
            <p:custDataLst>
              <p:tags r:id="rId19"/>
            </p:custDataLst>
          </p:nvPr>
        </p:nvCxnSpPr>
        <p:spPr>
          <a:xfrm>
            <a:off x="685800" y="4509323"/>
            <a:ext cx="784860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>
            <p:custDataLst>
              <p:tags r:id="rId20"/>
            </p:custDataLst>
          </p:nvPr>
        </p:nvCxnSpPr>
        <p:spPr>
          <a:xfrm>
            <a:off x="694426" y="5128983"/>
            <a:ext cx="784860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>
            <p:custDataLst>
              <p:tags r:id="rId21"/>
            </p:custDataLst>
          </p:nvPr>
        </p:nvCxnSpPr>
        <p:spPr>
          <a:xfrm>
            <a:off x="685800" y="5880923"/>
            <a:ext cx="784860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>
            <p:custDataLst>
              <p:tags r:id="rId22"/>
            </p:custDataLst>
          </p:nvPr>
        </p:nvCxnSpPr>
        <p:spPr>
          <a:xfrm>
            <a:off x="685800" y="5271323"/>
            <a:ext cx="784860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>
            <p:custDataLst>
              <p:tags r:id="rId23"/>
            </p:custDataLst>
          </p:nvPr>
        </p:nvCxnSpPr>
        <p:spPr>
          <a:xfrm>
            <a:off x="685800" y="6034757"/>
            <a:ext cx="784860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>
            <p:custDataLst>
              <p:tags r:id="rId24"/>
            </p:custDataLst>
          </p:nvPr>
        </p:nvCxnSpPr>
        <p:spPr>
          <a:xfrm>
            <a:off x="685800" y="6644357"/>
            <a:ext cx="784860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Line 2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800100" y="4205957"/>
            <a:ext cx="12573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35" name="Line 2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2057400" y="3596357"/>
            <a:ext cx="66675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36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2057400" y="3596357"/>
            <a:ext cx="0" cy="609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37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2724150" y="3596357"/>
            <a:ext cx="0" cy="609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38" name="Line 26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2724150" y="4205957"/>
            <a:ext cx="12573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39" name="Line 27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3981450" y="3596357"/>
            <a:ext cx="66675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40" name="Line 28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3981450" y="3596357"/>
            <a:ext cx="0" cy="609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41" name="Line 29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4648200" y="3596357"/>
            <a:ext cx="0" cy="609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42" name="Line 26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4629150" y="4205957"/>
            <a:ext cx="12573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43" name="Line 27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5886450" y="3596357"/>
            <a:ext cx="66675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44" name="Line 28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5886450" y="3596357"/>
            <a:ext cx="0" cy="609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45" name="Line 29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6553200" y="3596357"/>
            <a:ext cx="0" cy="609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46" name="Line 26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6534150" y="4205957"/>
            <a:ext cx="12573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47" name="Line 27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7791450" y="3596357"/>
            <a:ext cx="66675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48" name="Line 28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7791450" y="3596357"/>
            <a:ext cx="0" cy="609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49" name="Line 29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>
            <a:off x="8458200" y="3596357"/>
            <a:ext cx="0" cy="609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62" name="Line 53" hidden="1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>
            <a:off x="805953" y="5426077"/>
            <a:ext cx="1327647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63" name="Line 55" hidden="1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2133600" y="4809015"/>
            <a:ext cx="0" cy="6096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dirty="0"/>
          </a:p>
        </p:txBody>
      </p:sp>
      <p:sp>
        <p:nvSpPr>
          <p:cNvPr id="164" name="Line 58" hidden="1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4290392" y="4816475"/>
            <a:ext cx="1653208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65" name="Line 59" hidden="1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4290392" y="4816475"/>
            <a:ext cx="0" cy="6096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66" name="Line 64" hidden="1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4290392" y="3140075"/>
            <a:ext cx="0" cy="2286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67" name="Line 61" hidden="1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5943599" y="5410200"/>
            <a:ext cx="2431995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68" name="Line 60" hidden="1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5943600" y="4800600"/>
            <a:ext cx="0" cy="6096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69" name="Line 65" hidden="1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5943600" y="3124200"/>
            <a:ext cx="0" cy="2286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70" name="Line 71" hidden="1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4613302" y="3140075"/>
            <a:ext cx="0" cy="3048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71" name="Line 56" hidden="1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4038600" y="4816475"/>
            <a:ext cx="0" cy="6096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72" name="Line 57" hidden="1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4038600" y="5426075"/>
            <a:ext cx="251791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73" name="Line 63" hidden="1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>
            <a:off x="4038600" y="3140075"/>
            <a:ext cx="0" cy="2286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74" name="Line 74" hidden="1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2698364" y="5578475"/>
            <a:ext cx="3837387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75" name="Line 75" hidden="1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6543261" y="6175375"/>
            <a:ext cx="1914939" cy="7938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76" name="Line 72" hidden="1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6535751" y="3140075"/>
            <a:ext cx="0" cy="3048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77" name="Line 76" hidden="1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6535751" y="5578475"/>
            <a:ext cx="0" cy="60007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78" name="Line 54" hidden="1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2133599" y="4816475"/>
            <a:ext cx="1905001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79" name="Line 70" hidden="1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2690854" y="3140075"/>
            <a:ext cx="0" cy="30480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80" name="Line 73" hidden="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783424" y="6180138"/>
            <a:ext cx="1914940" cy="7938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81" name="Line 77" hidden="1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2690854" y="5583238"/>
            <a:ext cx="0" cy="60007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82" name="Line 62" hidden="1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2133600" y="3182937"/>
            <a:ext cx="0" cy="2209800"/>
          </a:xfrm>
          <a:prstGeom prst="line">
            <a:avLst/>
          </a:prstGeom>
          <a:noFill/>
          <a:ln w="25400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05" name="Line 26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685800" y="6646366"/>
            <a:ext cx="381000" cy="0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27" name="Line 19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911216" y="1288709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28" name="Line 19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879157" y="1983785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29" name="Line 19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>
            <a:off x="2282817" y="1999985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30" name="Line 19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2301867" y="12954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31" name="Line 19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>
            <a:off x="2768592" y="12954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32" name="Line 19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2895600" y="1981200"/>
            <a:ext cx="128471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33" name="Line 19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4191000" y="19812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50" name="Line 19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>
            <a:off x="4191000" y="1295400"/>
            <a:ext cx="2286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grpSp>
        <p:nvGrpSpPr>
          <p:cNvPr id="151" name="Group 150"/>
          <p:cNvGrpSpPr/>
          <p:nvPr/>
        </p:nvGrpSpPr>
        <p:grpSpPr>
          <a:xfrm>
            <a:off x="-76200" y="831509"/>
            <a:ext cx="5062154" cy="2133600"/>
            <a:chOff x="76200" y="831509"/>
            <a:chExt cx="5062154" cy="2133600"/>
          </a:xfrm>
        </p:grpSpPr>
        <p:sp>
          <p:nvSpPr>
            <p:cNvPr id="153" name="Line 9"/>
            <p:cNvSpPr>
              <a:spLocks noChangeShapeType="1"/>
            </p:cNvSpPr>
            <p:nvPr>
              <p:custDataLst>
                <p:tags r:id="rId101"/>
              </p:custDataLst>
            </p:nvPr>
          </p:nvSpPr>
          <p:spPr bwMode="auto">
            <a:xfrm flipH="1">
              <a:off x="682616" y="1288709"/>
              <a:ext cx="609600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154" name="Line 10"/>
            <p:cNvSpPr>
              <a:spLocks noChangeShapeType="1"/>
            </p:cNvSpPr>
            <p:nvPr>
              <p:custDataLst>
                <p:tags r:id="rId102"/>
              </p:custDataLst>
            </p:nvPr>
          </p:nvSpPr>
          <p:spPr bwMode="auto">
            <a:xfrm flipH="1">
              <a:off x="682617" y="1994056"/>
              <a:ext cx="609600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155" name="Line 11"/>
            <p:cNvSpPr>
              <a:spLocks noChangeShapeType="1"/>
            </p:cNvSpPr>
            <p:nvPr>
              <p:custDataLst>
                <p:tags r:id="rId103"/>
              </p:custDataLst>
            </p:nvPr>
          </p:nvSpPr>
          <p:spPr bwMode="auto">
            <a:xfrm flipH="1">
              <a:off x="2435217" y="1994056"/>
              <a:ext cx="152400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156" name="Line 12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 flipH="1">
              <a:off x="2435216" y="1288709"/>
              <a:ext cx="765183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157" name="Line 20"/>
            <p:cNvSpPr>
              <a:spLocks noChangeShapeType="1"/>
            </p:cNvSpPr>
            <p:nvPr>
              <p:custDataLst>
                <p:tags r:id="rId105"/>
              </p:custDataLst>
            </p:nvPr>
          </p:nvSpPr>
          <p:spPr bwMode="auto">
            <a:xfrm flipH="1">
              <a:off x="3035292" y="1994056"/>
              <a:ext cx="152400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58" name="Line 21"/>
            <p:cNvSpPr>
              <a:spLocks noChangeShapeType="1"/>
            </p:cNvSpPr>
            <p:nvPr>
              <p:custDataLst>
                <p:tags r:id="rId106"/>
              </p:custDataLst>
            </p:nvPr>
          </p:nvSpPr>
          <p:spPr bwMode="auto">
            <a:xfrm flipH="1">
              <a:off x="4330692" y="1994056"/>
              <a:ext cx="304800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159" name="Line 22"/>
            <p:cNvSpPr>
              <a:spLocks noChangeShapeType="1"/>
            </p:cNvSpPr>
            <p:nvPr>
              <p:custDataLst>
                <p:tags r:id="rId107"/>
              </p:custDataLst>
            </p:nvPr>
          </p:nvSpPr>
          <p:spPr bwMode="auto">
            <a:xfrm flipH="1">
              <a:off x="4330692" y="1288709"/>
              <a:ext cx="304800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160" name="Line 25"/>
            <p:cNvSpPr>
              <a:spLocks noChangeShapeType="1"/>
            </p:cNvSpPr>
            <p:nvPr>
              <p:custDataLst>
                <p:tags r:id="rId108"/>
              </p:custDataLst>
            </p:nvPr>
          </p:nvSpPr>
          <p:spPr bwMode="auto">
            <a:xfrm flipH="1">
              <a:off x="1063617" y="1993559"/>
              <a:ext cx="0" cy="59055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oval"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161" name="Line 26"/>
            <p:cNvSpPr>
              <a:spLocks noChangeShapeType="1"/>
            </p:cNvSpPr>
            <p:nvPr>
              <p:custDataLst>
                <p:tags r:id="rId109"/>
              </p:custDataLst>
            </p:nvPr>
          </p:nvSpPr>
          <p:spPr bwMode="auto">
            <a:xfrm flipH="1" flipV="1">
              <a:off x="3035292" y="1974509"/>
              <a:ext cx="0" cy="6096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183" name="Line 27"/>
            <p:cNvSpPr>
              <a:spLocks noChangeShapeType="1"/>
            </p:cNvSpPr>
            <p:nvPr>
              <p:custDataLst>
                <p:tags r:id="rId110"/>
              </p:custDataLst>
            </p:nvPr>
          </p:nvSpPr>
          <p:spPr bwMode="auto">
            <a:xfrm flipH="1" flipV="1">
              <a:off x="1063617" y="2584109"/>
              <a:ext cx="1219200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US"/>
            </a:p>
          </p:txBody>
        </p:sp>
        <p:sp>
          <p:nvSpPr>
            <p:cNvPr id="184" name="AutoShape 28"/>
            <p:cNvSpPr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 rot="5400000">
              <a:off x="2282817" y="2403134"/>
              <a:ext cx="381000" cy="381000"/>
            </a:xfrm>
            <a:prstGeom prst="triangle">
              <a:avLst>
                <a:gd name="adj" fmla="val 50000"/>
              </a:avLst>
            </a:prstGeom>
            <a:no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185" name="Oval 29"/>
            <p:cNvSpPr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2682867" y="2507909"/>
              <a:ext cx="152400" cy="152400"/>
            </a:xfrm>
            <a:prstGeom prst="ellipse">
              <a:avLst/>
            </a:prstGeom>
            <a:noFill/>
            <a:ln w="28575" algn="ctr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186" name="Text Box 78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2651794" y="1136309"/>
              <a:ext cx="397866" cy="66358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sz="3200" dirty="0">
                  <a:solidFill>
                    <a:srgbClr val="FFFFFF"/>
                  </a:solidFill>
                  <a:latin typeface="Calibri"/>
                </a:rPr>
                <a:t>X</a:t>
              </a:r>
            </a:p>
          </p:txBody>
        </p:sp>
        <p:sp>
          <p:nvSpPr>
            <p:cNvPr id="187" name="Rectangle 79"/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804854" y="831509"/>
              <a:ext cx="3687763" cy="2133600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/>
            </a:p>
          </p:txBody>
        </p:sp>
        <p:sp>
          <p:nvSpPr>
            <p:cNvPr id="188" name="Line 20"/>
            <p:cNvSpPr>
              <a:spLocks noChangeShapeType="1"/>
            </p:cNvSpPr>
            <p:nvPr>
              <p:custDataLst>
                <p:tags r:id="rId115"/>
              </p:custDataLst>
            </p:nvPr>
          </p:nvSpPr>
          <p:spPr bwMode="auto">
            <a:xfrm flipH="1">
              <a:off x="2844792" y="2584109"/>
              <a:ext cx="209548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9" name="Text Box 17"/>
            <p:cNvSpPr txBox="1"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4645017" y="964859"/>
              <a:ext cx="460383" cy="62914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sz="3200">
                  <a:solidFill>
                    <a:srgbClr val="FFFFFF"/>
                  </a:solidFill>
                  <a:latin typeface="Calibri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 Box 18"/>
                <p:cNvSpPr txBox="1">
                  <a:spLocks noChangeArrowheads="1"/>
                </p:cNvSpPr>
                <p:nvPr>
                  <p:custDataLst>
                    <p:tags r:id="rId117"/>
                  </p:custDataLst>
                </p:nvPr>
              </p:nvSpPr>
              <p:spPr bwMode="auto">
                <a:xfrm>
                  <a:off x="4593012" y="1669212"/>
                  <a:ext cx="545342" cy="664926"/>
                </a:xfrm>
                <a:prstGeom prst="rect">
                  <a:avLst/>
                </a:prstGeom>
                <a:noFill/>
                <a:ln w="25400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16000"/>
                    </a:lnSpc>
                    <a:buClr>
                      <a:srgbClr val="40458C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3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FFFFFF"/>
                                </a:solidFill>
                                <a:latin typeface="Cambria Math"/>
                              </a:rPr>
                              <m:t>Q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190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6"/>
                  </p:custDataLst>
                </p:nvPr>
              </p:nvSpPr>
              <p:spPr bwMode="auto">
                <a:xfrm>
                  <a:off x="4593012" y="1669212"/>
                  <a:ext cx="545342" cy="664926"/>
                </a:xfrm>
                <a:prstGeom prst="rect">
                  <a:avLst/>
                </a:prstGeom>
                <a:blipFill rotWithShape="1">
                  <a:blip r:embed="rId127"/>
                  <a:stretch>
                    <a:fillRect/>
                  </a:stretch>
                </a:blipFill>
                <a:ln w="25400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Text Box 66"/>
            <p:cNvSpPr txBox="1"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247860" y="964362"/>
              <a:ext cx="437940" cy="62914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sz="3200" dirty="0" smtClean="0">
                  <a:solidFill>
                    <a:srgbClr val="FFFFFF"/>
                  </a:solidFill>
                  <a:latin typeface="Calibri"/>
                </a:rPr>
                <a:t>D</a:t>
              </a:r>
              <a:endParaRPr lang="en-US" sz="32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93" name="Text Box 67"/>
            <p:cNvSpPr txBox="1"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76200" y="1626847"/>
              <a:ext cx="638316" cy="62914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sz="3200" dirty="0" err="1" smtClean="0">
                  <a:solidFill>
                    <a:srgbClr val="FFFFFF"/>
                  </a:solidFill>
                  <a:latin typeface="Calibri"/>
                </a:rPr>
                <a:t>clk</a:t>
              </a:r>
              <a:endParaRPr lang="en-US" sz="320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102" name="Line 29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>
            <a:off x="2743200" y="3586007"/>
            <a:ext cx="0" cy="609600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 type="arrow" w="lg" len="lg"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03" name="Line 29"/>
          <p:cNvSpPr>
            <a:spLocks noChangeShapeType="1"/>
          </p:cNvSpPr>
          <p:nvPr>
            <p:custDataLst>
              <p:tags r:id="rId72"/>
            </p:custDataLst>
          </p:nvPr>
        </p:nvSpPr>
        <p:spPr bwMode="auto">
          <a:xfrm>
            <a:off x="4667250" y="3586007"/>
            <a:ext cx="0" cy="609600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 type="arrow" w="lg" len="lg"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06" name="Line 29"/>
          <p:cNvSpPr>
            <a:spLocks noChangeShapeType="1"/>
          </p:cNvSpPr>
          <p:nvPr>
            <p:custDataLst>
              <p:tags r:id="rId73"/>
            </p:custDataLst>
          </p:nvPr>
        </p:nvSpPr>
        <p:spPr bwMode="auto">
          <a:xfrm>
            <a:off x="6572250" y="3586007"/>
            <a:ext cx="0" cy="609600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 type="arrow" w="lg" len="lg"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07" name="Line 29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>
            <a:off x="8477250" y="3586007"/>
            <a:ext cx="0" cy="609600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 type="arrow" w="lg" len="lg"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6222" name="Line 46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>
            <a:off x="703052" y="4509591"/>
            <a:ext cx="2403061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586223" name="Line 47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3123365" y="5119191"/>
            <a:ext cx="1081378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6224" name="Line 48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4224070" y="4509591"/>
            <a:ext cx="961224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6225" name="Line 49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>
            <a:off x="5191845" y="5119191"/>
            <a:ext cx="3406059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6228" name="Line 52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>
            <a:off x="5185294" y="4509591"/>
            <a:ext cx="0" cy="609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2" name="Line 51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>
            <a:off x="4225504" y="4517949"/>
            <a:ext cx="0" cy="609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6226" name="Line 50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>
            <a:off x="3123365" y="4509591"/>
            <a:ext cx="0" cy="6096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04" name="Line 26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685800" y="5884366"/>
            <a:ext cx="381000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2188360" y="3586007"/>
            <a:ext cx="0" cy="229835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775208" y="3586007"/>
            <a:ext cx="25392" cy="3060361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114800" y="3586007"/>
            <a:ext cx="0" cy="229835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343400" y="3586007"/>
            <a:ext cx="0" cy="229835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2876549" y="3573646"/>
            <a:ext cx="25392" cy="3060361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6705600" y="3586007"/>
            <a:ext cx="25392" cy="3060361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Line 26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1023936" y="5884364"/>
            <a:ext cx="1164424" cy="1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cxnSp>
        <p:nvCxnSpPr>
          <p:cNvPr id="5" name="Straight Connector 4"/>
          <p:cNvCxnSpPr>
            <a:stCxn id="108" idx="1"/>
          </p:cNvCxnSpPr>
          <p:nvPr/>
        </p:nvCxnSpPr>
        <p:spPr>
          <a:xfrm flipV="1">
            <a:off x="2188360" y="5271323"/>
            <a:ext cx="0" cy="6130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Line 26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2190942" y="5262407"/>
            <a:ext cx="704658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12" name="Line 26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990600" y="6646366"/>
            <a:ext cx="1164424" cy="1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13" name="Line 26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2149466" y="6646367"/>
            <a:ext cx="771526" cy="0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2920992" y="6020965"/>
            <a:ext cx="0" cy="613042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Line 26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>
            <a:off x="2895598" y="5262407"/>
            <a:ext cx="1219201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20" name="Line 26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 flipV="1">
            <a:off x="2895600" y="6020965"/>
            <a:ext cx="1219199" cy="3442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4114800" y="5262407"/>
            <a:ext cx="0" cy="6130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Line 26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4093376" y="5872008"/>
            <a:ext cx="263130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4343400" y="5262407"/>
            <a:ext cx="0" cy="6130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ine 26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>
            <a:off x="4114800" y="6020965"/>
            <a:ext cx="241707" cy="3442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91" name="Line 26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 flipV="1">
            <a:off x="4343399" y="5271323"/>
            <a:ext cx="457201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94" name="Line 26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 flipV="1">
            <a:off x="4343400" y="6020965"/>
            <a:ext cx="457200" cy="3442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cxnSp>
        <p:nvCxnSpPr>
          <p:cNvPr id="195" name="Straight Connector 194"/>
          <p:cNvCxnSpPr/>
          <p:nvPr/>
        </p:nvCxnSpPr>
        <p:spPr>
          <a:xfrm flipV="1">
            <a:off x="6730992" y="6024407"/>
            <a:ext cx="0" cy="613042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Line 26"/>
          <p:cNvSpPr>
            <a:spLocks noChangeShapeType="1"/>
          </p:cNvSpPr>
          <p:nvPr>
            <p:custDataLst>
              <p:tags r:id="rId93"/>
            </p:custDataLst>
          </p:nvPr>
        </p:nvSpPr>
        <p:spPr bwMode="auto">
          <a:xfrm flipV="1">
            <a:off x="4800601" y="6020965"/>
            <a:ext cx="1219199" cy="3442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99" name="Line 26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>
            <a:off x="4787904" y="5271323"/>
            <a:ext cx="1219201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cxnSp>
        <p:nvCxnSpPr>
          <p:cNvPr id="200" name="Straight Connector 199"/>
          <p:cNvCxnSpPr/>
          <p:nvPr/>
        </p:nvCxnSpPr>
        <p:spPr>
          <a:xfrm>
            <a:off x="6019800" y="3586007"/>
            <a:ext cx="0" cy="229835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6019800" y="5262407"/>
            <a:ext cx="0" cy="6130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Line 26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>
            <a:off x="6019800" y="5872008"/>
            <a:ext cx="698496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204" name="Line 26"/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>
            <a:off x="6019801" y="6017499"/>
            <a:ext cx="711191" cy="6908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205" name="Line 26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>
            <a:off x="6705600" y="5872006"/>
            <a:ext cx="1219200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206" name="Line 26"/>
          <p:cNvSpPr>
            <a:spLocks noChangeShapeType="1"/>
          </p:cNvSpPr>
          <p:nvPr>
            <p:custDataLst>
              <p:tags r:id="rId98"/>
            </p:custDataLst>
          </p:nvPr>
        </p:nvSpPr>
        <p:spPr bwMode="auto">
          <a:xfrm>
            <a:off x="6698841" y="6644356"/>
            <a:ext cx="1164424" cy="1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cxnSp>
        <p:nvCxnSpPr>
          <p:cNvPr id="207" name="Straight Connector 206"/>
          <p:cNvCxnSpPr/>
          <p:nvPr/>
        </p:nvCxnSpPr>
        <p:spPr>
          <a:xfrm>
            <a:off x="7924800" y="3586007"/>
            <a:ext cx="0" cy="229835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Line 26"/>
          <p:cNvSpPr>
            <a:spLocks noChangeShapeType="1"/>
          </p:cNvSpPr>
          <p:nvPr>
            <p:custDataLst>
              <p:tags r:id="rId99"/>
            </p:custDataLst>
          </p:nvPr>
        </p:nvSpPr>
        <p:spPr bwMode="auto">
          <a:xfrm>
            <a:off x="7848600" y="6646368"/>
            <a:ext cx="762000" cy="1"/>
          </a:xfrm>
          <a:prstGeom prst="lin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cxnSp>
        <p:nvCxnSpPr>
          <p:cNvPr id="209" name="Straight Connector 208"/>
          <p:cNvCxnSpPr/>
          <p:nvPr/>
        </p:nvCxnSpPr>
        <p:spPr>
          <a:xfrm>
            <a:off x="8585208" y="3586007"/>
            <a:ext cx="25392" cy="3060361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Line 26"/>
          <p:cNvSpPr>
            <a:spLocks noChangeShapeType="1"/>
          </p:cNvSpPr>
          <p:nvPr>
            <p:custDataLst>
              <p:tags r:id="rId100"/>
            </p:custDataLst>
          </p:nvPr>
        </p:nvSpPr>
        <p:spPr bwMode="auto">
          <a:xfrm>
            <a:off x="7924800" y="5872007"/>
            <a:ext cx="685800" cy="344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726642" y="1524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723900" y="1524000"/>
            <a:ext cx="34015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2514600" y="838200"/>
            <a:ext cx="1554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511508" y="838200"/>
            <a:ext cx="155492" cy="369332"/>
          </a:xfrm>
          <a:prstGeom prst="rect">
            <a:avLst/>
          </a:prstGeom>
          <a:solidFill>
            <a:schemeClr val="bg2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2813566" y="1611868"/>
            <a:ext cx="1554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2816308" y="1611868"/>
            <a:ext cx="155492" cy="369332"/>
          </a:xfrm>
          <a:prstGeom prst="rect">
            <a:avLst/>
          </a:prstGeom>
          <a:solidFill>
            <a:schemeClr val="bg2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4419600" y="838200"/>
            <a:ext cx="155492" cy="369332"/>
          </a:xfrm>
          <a:prstGeom prst="rect">
            <a:avLst/>
          </a:prstGeom>
          <a:solidFill>
            <a:schemeClr val="bg2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416508" y="838200"/>
            <a:ext cx="155492" cy="369332"/>
          </a:xfrm>
          <a:prstGeom prst="rect">
            <a:avLst/>
          </a:prstGeom>
          <a:solidFill>
            <a:schemeClr val="bg2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838200" y="838200"/>
            <a:ext cx="155492" cy="369332"/>
          </a:xfrm>
          <a:prstGeom prst="rect">
            <a:avLst/>
          </a:prstGeom>
          <a:solidFill>
            <a:schemeClr val="bg2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5108" y="838200"/>
            <a:ext cx="155492" cy="369332"/>
          </a:xfrm>
          <a:prstGeom prst="rect">
            <a:avLst/>
          </a:prstGeom>
          <a:solidFill>
            <a:schemeClr val="bg2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6477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000"/>
                            </p:stCondLst>
                            <p:childTnLst>
                              <p:par>
                                <p:cTn id="31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000"/>
                            </p:stCondLst>
                            <p:childTnLst>
                              <p:par>
                                <p:cTn id="31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000"/>
                            </p:stCondLst>
                            <p:childTnLst>
                              <p:par>
                                <p:cTn id="3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6179" grpId="0" build="p"/>
      <p:bldP spid="1586242" grpId="0"/>
      <p:bldP spid="1586243" grpId="0"/>
      <p:bldP spid="1586244" grpId="0"/>
      <p:bldP spid="1586245" grpId="0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05" grpId="0" animBg="1"/>
      <p:bldP spid="102" grpId="0" animBg="1"/>
      <p:bldP spid="103" grpId="0" animBg="1"/>
      <p:bldP spid="106" grpId="0" animBg="1"/>
      <p:bldP spid="107" grpId="0" animBg="1"/>
      <p:bldP spid="1586222" grpId="0" animBg="1"/>
      <p:bldP spid="1586223" grpId="0" animBg="1"/>
      <p:bldP spid="1586224" grpId="0" animBg="1"/>
      <p:bldP spid="1586225" grpId="0" animBg="1"/>
      <p:bldP spid="1586228" grpId="0" animBg="1"/>
      <p:bldP spid="152" grpId="0" animBg="1"/>
      <p:bldP spid="1586226" grpId="0" animBg="1"/>
      <p:bldP spid="104" grpId="0" animBg="1"/>
      <p:bldP spid="108" grpId="0" animBg="1"/>
      <p:bldP spid="111" grpId="0" animBg="1"/>
      <p:bldP spid="112" grpId="0" animBg="1"/>
      <p:bldP spid="113" grpId="0" animBg="1"/>
      <p:bldP spid="119" grpId="0" animBg="1"/>
      <p:bldP spid="120" grpId="0" animBg="1"/>
      <p:bldP spid="123" grpId="0" animBg="1"/>
      <p:bldP spid="126" grpId="0" animBg="1"/>
      <p:bldP spid="191" grpId="0" animBg="1"/>
      <p:bldP spid="194" grpId="0" animBg="1"/>
      <p:bldP spid="198" grpId="0" animBg="1"/>
      <p:bldP spid="199" grpId="0" animBg="1"/>
      <p:bldP spid="202" grpId="0" animBg="1"/>
      <p:bldP spid="204" grpId="0" animBg="1"/>
      <p:bldP spid="205" grpId="0" animBg="1"/>
      <p:bldP spid="206" grpId="0" animBg="1"/>
      <p:bldP spid="208" grpId="0" animBg="1"/>
      <p:bldP spid="210" grpId="0" animBg="1"/>
      <p:bldP spid="213" grpId="0"/>
      <p:bldP spid="213" grpId="1"/>
      <p:bldP spid="213" grpId="2"/>
      <p:bldP spid="213" grpId="3"/>
      <p:bldP spid="213" grpId="4"/>
      <p:bldP spid="213" grpId="5"/>
      <p:bldP spid="213" grpId="6"/>
      <p:bldP spid="213" grpId="7"/>
      <p:bldP spid="214" grpId="0" animBg="1"/>
      <p:bldP spid="214" grpId="1" animBg="1"/>
      <p:bldP spid="214" grpId="2" animBg="1"/>
      <p:bldP spid="214" grpId="3" animBg="1"/>
      <p:bldP spid="214" grpId="4" animBg="1"/>
      <p:bldP spid="214" grpId="5" animBg="1"/>
      <p:bldP spid="214" grpId="6" animBg="1"/>
      <p:bldP spid="214" grpId="7" animBg="1"/>
      <p:bldP spid="214" grpId="8" animBg="1"/>
      <p:bldP spid="215" grpId="0"/>
      <p:bldP spid="215" grpId="1"/>
      <p:bldP spid="215" grpId="2"/>
      <p:bldP spid="215" grpId="3"/>
      <p:bldP spid="203" grpId="0" animBg="1"/>
      <p:bldP spid="203" grpId="1" animBg="1"/>
      <p:bldP spid="203" grpId="2" animBg="1"/>
      <p:bldP spid="203" grpId="3" animBg="1"/>
      <p:bldP spid="203" grpId="4" animBg="1"/>
      <p:bldP spid="217" grpId="0"/>
      <p:bldP spid="217" grpId="1"/>
      <p:bldP spid="217" grpId="2"/>
      <p:bldP spid="217" grpId="3"/>
      <p:bldP spid="217" grpId="4"/>
      <p:bldP spid="217" grpId="5"/>
      <p:bldP spid="217" grpId="6"/>
      <p:bldP spid="217" grpId="7"/>
      <p:bldP spid="216" grpId="0" animBg="1"/>
      <p:bldP spid="216" grpId="1" animBg="1"/>
      <p:bldP spid="216" grpId="2" animBg="1"/>
      <p:bldP spid="216" grpId="3" animBg="1"/>
      <p:bldP spid="216" grpId="4" animBg="1"/>
      <p:bldP spid="216" grpId="5" animBg="1"/>
      <p:bldP spid="216" grpId="6" animBg="1"/>
      <p:bldP spid="216" grpId="7" animBg="1"/>
      <p:bldP spid="216" grpId="8" animBg="1"/>
      <p:bldP spid="212" grpId="0" animBg="1"/>
      <p:bldP spid="212" grpId="1" animBg="1"/>
      <p:bldP spid="211" grpId="0" animBg="1"/>
      <p:bldP spid="211" grpId="1" animBg="1"/>
      <p:bldP spid="211" grpId="2" animBg="1"/>
      <p:bldP spid="218" grpId="0" animBg="1"/>
      <p:bldP spid="218" grpId="1" animBg="1"/>
      <p:bldP spid="218" grpId="2" animBg="1"/>
      <p:bldP spid="2" grpId="0" animBg="1"/>
      <p:bldP spid="2" grpId="1" animBg="1"/>
      <p:bldP spid="2" grpId="2" animBg="1"/>
      <p:bldP spid="2" grpId="3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Set-Reset (SR) Latch can store one bit and we can change the value of the stored bit.  But, SR Latch has a forbidden state.</a:t>
            </a:r>
          </a:p>
          <a:p>
            <a:endParaRPr lang="en-US" sz="3000" dirty="0"/>
          </a:p>
          <a:p>
            <a:r>
              <a:rPr lang="en-US" sz="3000" dirty="0" smtClean="0"/>
              <a:t>(</a:t>
            </a:r>
            <a:r>
              <a:rPr lang="en-US" sz="3000" dirty="0" err="1" smtClean="0"/>
              <a:t>Unclocked</a:t>
            </a:r>
            <a:r>
              <a:rPr lang="en-US" sz="3000" dirty="0" smtClean="0"/>
              <a:t>) D Latch can store and change a bit like an SR Latch while avoiding a forbidden state.</a:t>
            </a:r>
          </a:p>
          <a:p>
            <a:endParaRPr lang="en-US" sz="3000" dirty="0"/>
          </a:p>
          <a:p>
            <a:r>
              <a:rPr 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 Edge-Triggered D Flip-Flop (aka Master-Slave D Flip-Flop) stores one bit.  The bit can be changed in a synchronized fashion on the edge of a clock signal.</a:t>
            </a:r>
          </a:p>
        </p:txBody>
      </p:sp>
    </p:spTree>
    <p:extLst>
      <p:ext uri="{BB962C8B-B14F-4D97-AF65-F5344CB8AC3E}">
        <p14:creationId xmlns:p14="http://schemas.microsoft.com/office/powerpoint/2010/main" val="298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store more than one bit, N bits?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/>
              <a:t>Registers</a:t>
            </a:r>
          </a:p>
        </p:txBody>
      </p:sp>
      <p:sp>
        <p:nvSpPr>
          <p:cNvPr id="158822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10000" y="628650"/>
            <a:ext cx="5105400" cy="3352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Register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 </a:t>
            </a:r>
            <a:r>
              <a:rPr lang="en-US" dirty="0"/>
              <a:t>flip-flops in parallel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shared clock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extra clocked inputs:</a:t>
            </a:r>
            <a:br>
              <a:rPr lang="en-US" dirty="0" smtClean="0"/>
            </a:br>
            <a:r>
              <a:rPr lang="en-US" dirty="0" err="1" smtClean="0"/>
              <a:t>write_enable</a:t>
            </a:r>
            <a:r>
              <a:rPr lang="en-US" dirty="0" smtClean="0"/>
              <a:t>, reset, …</a:t>
            </a:r>
            <a:endParaRPr lang="en-US" dirty="0"/>
          </a:p>
        </p:txBody>
      </p:sp>
      <p:sp>
        <p:nvSpPr>
          <p:cNvPr id="15882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08138" y="911230"/>
            <a:ext cx="412750" cy="641350"/>
          </a:xfrm>
          <a:prstGeom prst="rect">
            <a:avLst/>
          </a:prstGeom>
          <a:noFill/>
          <a:ln w="38100" algn="ctr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8231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 flipV="1">
            <a:off x="912812" y="1058868"/>
            <a:ext cx="695325" cy="4762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8232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106487" y="1374780"/>
            <a:ext cx="501650" cy="4763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8234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2020887" y="1063630"/>
            <a:ext cx="533400" cy="0"/>
          </a:xfrm>
          <a:prstGeom prst="line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8240" name="Line 1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2249487" y="1386857"/>
            <a:ext cx="173038" cy="0"/>
          </a:xfrm>
          <a:prstGeom prst="line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588242" name="Line 1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2935287" y="1063630"/>
            <a:ext cx="338138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588245" name="Line 2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 flipV="1">
            <a:off x="1435100" y="1374780"/>
            <a:ext cx="0" cy="266700"/>
          </a:xfrm>
          <a:prstGeom prst="line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oval"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8246" name="Line 2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 flipV="1">
            <a:off x="2249487" y="1375745"/>
            <a:ext cx="0" cy="277812"/>
          </a:xfrm>
          <a:prstGeom prst="line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8247" name="Line 2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 flipV="1">
            <a:off x="1435097" y="1641480"/>
            <a:ext cx="814390" cy="0"/>
          </a:xfrm>
          <a:prstGeom prst="line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8249" name="Oval 2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423404" y="1345097"/>
            <a:ext cx="87312" cy="88900"/>
          </a:xfrm>
          <a:prstGeom prst="ellipse">
            <a:avLst/>
          </a:prstGeom>
          <a:noFill/>
          <a:ln w="25400" algn="ctr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588250" name="Rectangle 2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331912" y="835030"/>
            <a:ext cx="1755775" cy="9144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8254" name="Line 3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 flipV="1">
            <a:off x="877887" y="2197105"/>
            <a:ext cx="730250" cy="9525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none"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8255" name="Line 3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 flipV="1">
            <a:off x="1106487" y="2555880"/>
            <a:ext cx="501650" cy="9525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oval"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8277" name="Line 53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 flipV="1">
            <a:off x="865187" y="3403595"/>
            <a:ext cx="746125" cy="7938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8278" name="Line 5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1101725" y="3754438"/>
            <a:ext cx="509587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oval"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8300" name="Line 76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 flipV="1">
            <a:off x="895350" y="4578345"/>
            <a:ext cx="715962" cy="9525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8320" name="Line 96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V="1">
            <a:off x="1106487" y="1390648"/>
            <a:ext cx="0" cy="4114802"/>
          </a:xfrm>
          <a:prstGeom prst="line">
            <a:avLst/>
          </a:prstGeom>
          <a:noFill/>
          <a:ln w="28575" cap="sq">
            <a:solidFill>
              <a:srgbClr val="FFFFFF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588321" name="Text Box 9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85800" y="5409703"/>
            <a:ext cx="638316" cy="6291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err="1">
                <a:solidFill>
                  <a:srgbClr val="FFFFFF"/>
                </a:solidFill>
                <a:latin typeface="Calibri"/>
              </a:rPr>
              <a:t>clk</a:t>
            </a:r>
            <a:endParaRPr lang="en-US" sz="2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88322" name="Text Box 98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44487" y="704850"/>
            <a:ext cx="646331" cy="66358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D0</a:t>
            </a:r>
          </a:p>
        </p:txBody>
      </p:sp>
      <p:sp>
        <p:nvSpPr>
          <p:cNvPr id="1588323" name="Text Box 99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44487" y="4175120"/>
            <a:ext cx="646331" cy="66358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D3</a:t>
            </a:r>
          </a:p>
        </p:txBody>
      </p:sp>
      <p:sp>
        <p:nvSpPr>
          <p:cNvPr id="1588324" name="Text Box 100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44487" y="1847850"/>
            <a:ext cx="646331" cy="66358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D1</a:t>
            </a:r>
          </a:p>
        </p:txBody>
      </p:sp>
      <p:sp>
        <p:nvSpPr>
          <p:cNvPr id="1588325" name="Text Box 101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44487" y="3067050"/>
            <a:ext cx="646331" cy="66358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D2</a:t>
            </a:r>
          </a:p>
        </p:txBody>
      </p:sp>
      <p:sp>
        <p:nvSpPr>
          <p:cNvPr id="1588326" name="Rectangle 102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257800" y="4114800"/>
            <a:ext cx="1066800" cy="1828800"/>
          </a:xfrm>
          <a:prstGeom prst="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8327" name="Line 103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4419600" y="5029200"/>
            <a:ext cx="8382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588328" name="Line 104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6324600" y="5046663"/>
            <a:ext cx="8382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588329" name="Line 105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H="1">
            <a:off x="4800600" y="4953000"/>
            <a:ext cx="76200" cy="1524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588330" name="Line 106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>
            <a:off x="6629400" y="4970463"/>
            <a:ext cx="76200" cy="1524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588331" name="Text Box 107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465290" y="4945063"/>
            <a:ext cx="367409" cy="592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588332" name="Text Box 108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497290" y="4970463"/>
            <a:ext cx="367409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588333" name="Line 109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V="1">
            <a:off x="5715000" y="5715000"/>
            <a:ext cx="7620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 dirty="0"/>
          </a:p>
        </p:txBody>
      </p:sp>
      <p:sp>
        <p:nvSpPr>
          <p:cNvPr id="1588334" name="Line 110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H="1" flipV="1">
            <a:off x="5791200" y="5715000"/>
            <a:ext cx="7620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588335" name="Line 111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5791200" y="5943600"/>
            <a:ext cx="0" cy="2286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588337" name="Text Box 113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5315673" y="4495800"/>
            <a:ext cx="966931" cy="12348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4-bit</a:t>
            </a:r>
          </a:p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err="1">
                <a:solidFill>
                  <a:srgbClr val="FFFFFF"/>
                </a:solidFill>
                <a:latin typeface="Calibri"/>
              </a:rPr>
              <a:t>reg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0" name="Rectangle 4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554288" y="911230"/>
            <a:ext cx="380999" cy="641350"/>
          </a:xfrm>
          <a:prstGeom prst="rect">
            <a:avLst/>
          </a:prstGeom>
          <a:noFill/>
          <a:ln w="38100" algn="ctr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93" name="Rectangle 4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611313" y="2111380"/>
            <a:ext cx="412750" cy="641350"/>
          </a:xfrm>
          <a:prstGeom prst="rect">
            <a:avLst/>
          </a:prstGeom>
          <a:noFill/>
          <a:ln w="38100" algn="ctr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94" name="Line 10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H="1">
            <a:off x="2024062" y="2263780"/>
            <a:ext cx="533400" cy="0"/>
          </a:xfrm>
          <a:prstGeom prst="line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95" name="Line 16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flipH="1">
            <a:off x="2252662" y="2587007"/>
            <a:ext cx="173038" cy="0"/>
          </a:xfrm>
          <a:prstGeom prst="line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96" name="Line 18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flipH="1">
            <a:off x="2938462" y="2263780"/>
            <a:ext cx="338138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97" name="Line 21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 flipH="1" flipV="1">
            <a:off x="1438275" y="2574930"/>
            <a:ext cx="0" cy="266700"/>
          </a:xfrm>
          <a:prstGeom prst="line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oval"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98" name="Line 22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flipH="1" flipV="1">
            <a:off x="2252662" y="2575895"/>
            <a:ext cx="0" cy="277812"/>
          </a:xfrm>
          <a:prstGeom prst="line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99" name="Line 23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 flipH="1" flipV="1">
            <a:off x="1438272" y="2841630"/>
            <a:ext cx="814390" cy="0"/>
          </a:xfrm>
          <a:prstGeom prst="line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00" name="Oval 25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2426579" y="2545247"/>
            <a:ext cx="87312" cy="88900"/>
          </a:xfrm>
          <a:prstGeom prst="ellipse">
            <a:avLst/>
          </a:prstGeom>
          <a:noFill/>
          <a:ln w="25400" algn="ctr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01" name="Rectangle 26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335087" y="2035180"/>
            <a:ext cx="1755775" cy="9144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02" name="Rectangle 4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2557463" y="2111380"/>
            <a:ext cx="380999" cy="641350"/>
          </a:xfrm>
          <a:prstGeom prst="rect">
            <a:avLst/>
          </a:prstGeom>
          <a:noFill/>
          <a:ln w="38100" algn="ctr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03" name="Rectangle 4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1611313" y="3295650"/>
            <a:ext cx="412750" cy="641350"/>
          </a:xfrm>
          <a:prstGeom prst="rect">
            <a:avLst/>
          </a:prstGeom>
          <a:noFill/>
          <a:ln w="38100" algn="ctr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04" name="Line 10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 flipH="1">
            <a:off x="2024062" y="3448050"/>
            <a:ext cx="533400" cy="0"/>
          </a:xfrm>
          <a:prstGeom prst="line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05" name="Line 16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flipH="1">
            <a:off x="2252662" y="3771277"/>
            <a:ext cx="173038" cy="0"/>
          </a:xfrm>
          <a:prstGeom prst="line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06" name="Line 18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 flipH="1">
            <a:off x="2938462" y="3448050"/>
            <a:ext cx="338138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07" name="Line 21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 flipH="1" flipV="1">
            <a:off x="1438275" y="3759200"/>
            <a:ext cx="0" cy="266700"/>
          </a:xfrm>
          <a:prstGeom prst="line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oval"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08" name="Line 22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H="1" flipV="1">
            <a:off x="2252662" y="3760165"/>
            <a:ext cx="0" cy="277812"/>
          </a:xfrm>
          <a:prstGeom prst="line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09" name="Line 23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 flipH="1" flipV="1">
            <a:off x="1438272" y="4025900"/>
            <a:ext cx="814390" cy="0"/>
          </a:xfrm>
          <a:prstGeom prst="line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10" name="Oval 25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2426579" y="3729517"/>
            <a:ext cx="87312" cy="88900"/>
          </a:xfrm>
          <a:prstGeom prst="ellipse">
            <a:avLst/>
          </a:prstGeom>
          <a:noFill/>
          <a:ln w="25400" algn="ctr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11" name="Rectangle 26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1335087" y="3219450"/>
            <a:ext cx="1755775" cy="9144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12" name="Rectangle 4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2557463" y="3295650"/>
            <a:ext cx="380999" cy="641350"/>
          </a:xfrm>
          <a:prstGeom prst="rect">
            <a:avLst/>
          </a:prstGeom>
          <a:noFill/>
          <a:ln w="38100" algn="ctr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13" name="Rectangle 4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1611313" y="4470395"/>
            <a:ext cx="412750" cy="641350"/>
          </a:xfrm>
          <a:prstGeom prst="rect">
            <a:avLst/>
          </a:prstGeom>
          <a:noFill/>
          <a:ln w="38100" algn="ctr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14" name="Line 10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 flipH="1">
            <a:off x="2024062" y="4622795"/>
            <a:ext cx="533400" cy="0"/>
          </a:xfrm>
          <a:prstGeom prst="line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15" name="Line 16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flipH="1">
            <a:off x="2252662" y="4946022"/>
            <a:ext cx="173038" cy="0"/>
          </a:xfrm>
          <a:prstGeom prst="line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16" name="Line 18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 flipH="1">
            <a:off x="2938462" y="4622795"/>
            <a:ext cx="338138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18" name="Line 22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flipH="1" flipV="1">
            <a:off x="2252662" y="4934910"/>
            <a:ext cx="0" cy="277812"/>
          </a:xfrm>
          <a:prstGeom prst="line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19" name="Line 23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 flipV="1">
            <a:off x="1438272" y="5200645"/>
            <a:ext cx="814390" cy="0"/>
          </a:xfrm>
          <a:prstGeom prst="line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20" name="Oval 25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2426579" y="4904262"/>
            <a:ext cx="87312" cy="88900"/>
          </a:xfrm>
          <a:prstGeom prst="ellipse">
            <a:avLst/>
          </a:prstGeom>
          <a:noFill/>
          <a:ln w="25400" algn="ctr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21" name="Rectangle 26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1335087" y="4394195"/>
            <a:ext cx="1755775" cy="9144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22" name="Rectangle 4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2557463" y="4470395"/>
            <a:ext cx="380999" cy="641350"/>
          </a:xfrm>
          <a:prstGeom prst="rect">
            <a:avLst/>
          </a:prstGeom>
          <a:noFill/>
          <a:ln w="38100" algn="ctr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69" name="Line 54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>
            <a:off x="1100138" y="4937120"/>
            <a:ext cx="509587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oval"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70" name="Line 21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 flipH="1" flipV="1">
            <a:off x="1438275" y="4933945"/>
            <a:ext cx="0" cy="266700"/>
          </a:xfrm>
          <a:prstGeom prst="line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oval"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71" name="Text Box 97"/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5433942" y="6076453"/>
            <a:ext cx="638316" cy="6291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err="1">
                <a:solidFill>
                  <a:srgbClr val="FFFFFF"/>
                </a:solidFill>
                <a:latin typeface="Calibri"/>
              </a:rPr>
              <a:t>clk</a:t>
            </a:r>
            <a:endParaRPr lang="en-US" sz="24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160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326" grpId="0" animBg="1"/>
      <p:bldP spid="1588327" grpId="0" animBg="1"/>
      <p:bldP spid="1588328" grpId="0" animBg="1"/>
      <p:bldP spid="1588329" grpId="0" animBg="1"/>
      <p:bldP spid="1588330" grpId="0" animBg="1"/>
      <p:bldP spid="1588331" grpId="0"/>
      <p:bldP spid="1588332" grpId="0"/>
      <p:bldP spid="1588333" grpId="0" animBg="1"/>
      <p:bldP spid="1588334" grpId="0" animBg="1"/>
      <p:bldP spid="1588335" grpId="0" animBg="1"/>
      <p:bldP spid="1588337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7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Big Picture:  Building a Processor</a:t>
            </a:r>
            <a:endParaRPr lang="en-US" dirty="0"/>
          </a:p>
        </p:txBody>
      </p:sp>
      <p:sp>
        <p:nvSpPr>
          <p:cNvPr id="2249762" name="Line 3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2286000" y="3962400"/>
            <a:ext cx="304800" cy="0"/>
          </a:xfrm>
          <a:prstGeom prst="line">
            <a:avLst/>
          </a:prstGeom>
          <a:noFill/>
          <a:ln w="25400" cap="sq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2249771" name="Line 4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733800" y="1981200"/>
            <a:ext cx="2286000" cy="0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2249772" name="Line 4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733800" y="2819400"/>
            <a:ext cx="1905000" cy="0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2249775" name="Line 4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8686800" y="914400"/>
            <a:ext cx="0" cy="1676400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2249776" name="Line 4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6629400" y="2362200"/>
            <a:ext cx="1676400" cy="0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 dirty="0"/>
          </a:p>
        </p:txBody>
      </p:sp>
      <p:sp>
        <p:nvSpPr>
          <p:cNvPr id="2249777" name="Line 4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1981200" y="914400"/>
            <a:ext cx="6705600" cy="0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2249779" name="Line 5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1981200" y="2667000"/>
            <a:ext cx="228600" cy="0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 type="none" w="med" len="med"/>
            <a:tailEnd type="arrow" w="med" len="med"/>
          </a:ln>
          <a:effectLst/>
        </p:spPr>
        <p:txBody>
          <a:bodyPr anchor="ctr" anchorCtr="1">
            <a:noAutofit/>
          </a:bodyPr>
          <a:lstStyle/>
          <a:p>
            <a:endParaRPr lang="en-US"/>
          </a:p>
        </p:txBody>
      </p:sp>
      <p:sp>
        <p:nvSpPr>
          <p:cNvPr id="56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61998" y="2743200"/>
            <a:ext cx="2" cy="762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arrow" w="med" len="med"/>
            <a:tailEnd type="none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59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1000" y="3505200"/>
            <a:ext cx="762000" cy="304799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 smtClean="0">
                <a:solidFill>
                  <a:srgbClr val="FFFFFF"/>
                </a:solidFill>
                <a:latin typeface="Consolas" pitchFamily="49" charset="0"/>
              </a:rPr>
              <a:t>PC</a:t>
            </a:r>
            <a:endParaRPr lang="en-US" dirty="0">
              <a:solidFill>
                <a:srgbClr val="FFFFFF"/>
              </a:solidFill>
              <a:latin typeface="Consolas" pitchFamily="49" charset="0"/>
            </a:endParaRPr>
          </a:p>
        </p:txBody>
      </p:sp>
      <p:sp>
        <p:nvSpPr>
          <p:cNvPr id="66" name="Line 18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1295400" y="3124200"/>
            <a:ext cx="0" cy="11430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oval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69" name="Line 21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761998" y="3809998"/>
            <a:ext cx="2" cy="457201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arrow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1" name="Line 4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1981200" y="914400"/>
            <a:ext cx="0" cy="1752600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73" name="Line 49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 flipV="1">
            <a:off x="1295400" y="2209800"/>
            <a:ext cx="228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50" name="Line 4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5257800" y="3276600"/>
            <a:ext cx="381000" cy="0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54" name="Line 49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2286000" y="4648200"/>
            <a:ext cx="152400" cy="152400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62" name="Text Box 2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343960" y="4495800"/>
            <a:ext cx="551640" cy="225524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1600" dirty="0" err="1" smtClean="0">
                <a:solidFill>
                  <a:srgbClr val="FFFFFF"/>
                </a:solidFill>
                <a:latin typeface="Calibri"/>
              </a:rPr>
              <a:t>imm</a:t>
            </a:r>
            <a:endParaRPr lang="en-US" sz="16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Rectangle 4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04800" y="1676400"/>
            <a:ext cx="990600" cy="1066800"/>
          </a:xfrm>
          <a:prstGeom prst="rect">
            <a:avLst/>
          </a:prstGeom>
          <a:noFill/>
          <a:ln w="25400" cap="sq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78" name="Text Box 5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858000" y="3886200"/>
            <a:ext cx="976100" cy="413639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memory</a:t>
            </a:r>
          </a:p>
        </p:txBody>
      </p:sp>
      <p:sp>
        <p:nvSpPr>
          <p:cNvPr id="80" name="Line 49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5029200" y="2819400"/>
            <a:ext cx="0" cy="914400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/>
            <a:tailEnd type="oval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81" name="Line 4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029200" y="3733800"/>
            <a:ext cx="1752600" cy="0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82" name="Text Box 5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705600" y="3505200"/>
            <a:ext cx="518900" cy="394275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 smtClean="0">
                <a:solidFill>
                  <a:srgbClr val="FFFFFF"/>
                </a:solidFill>
                <a:latin typeface="Calibri"/>
              </a:rPr>
              <a:t>d</a:t>
            </a:r>
            <a:r>
              <a:rPr lang="en-US" baseline="-25000" dirty="0" smtClean="0">
                <a:solidFill>
                  <a:srgbClr val="FFFFFF"/>
                </a:solidFill>
                <a:latin typeface="Calibri"/>
              </a:rPr>
              <a:t>in</a:t>
            </a:r>
            <a:endParaRPr lang="en-US" baseline="-25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Text Box 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391400" y="3505200"/>
            <a:ext cx="518900" cy="394275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 err="1" smtClean="0">
                <a:solidFill>
                  <a:srgbClr val="FFFFFF"/>
                </a:solidFill>
                <a:latin typeface="Calibri"/>
              </a:rPr>
              <a:t>d</a:t>
            </a:r>
            <a:r>
              <a:rPr lang="en-US" baseline="-25000" dirty="0" err="1" smtClean="0">
                <a:solidFill>
                  <a:srgbClr val="FFFFFF"/>
                </a:solidFill>
                <a:latin typeface="Calibri"/>
              </a:rPr>
              <a:t>out</a:t>
            </a:r>
            <a:endParaRPr lang="en-US" baseline="-25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Line 4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V="1">
            <a:off x="7239000" y="4267200"/>
            <a:ext cx="0" cy="228600"/>
          </a:xfrm>
          <a:prstGeom prst="line">
            <a:avLst/>
          </a:prstGeom>
          <a:noFill/>
          <a:ln w="25400" cap="sq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85" name="Text Box 5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781800" y="3124200"/>
            <a:ext cx="976100" cy="394275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 err="1" smtClean="0">
                <a:solidFill>
                  <a:srgbClr val="FFFFFF"/>
                </a:solidFill>
                <a:latin typeface="Calibri"/>
              </a:rPr>
              <a:t>addr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Line 44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7239000" y="2362200"/>
            <a:ext cx="0" cy="838200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 type="oval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88" name="Line 4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>
            <a:off x="8458200" y="2590800"/>
            <a:ext cx="228600" cy="0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 dirty="0"/>
          </a:p>
        </p:txBody>
      </p:sp>
      <p:sp>
        <p:nvSpPr>
          <p:cNvPr id="89" name="Line 44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8077200" y="2819400"/>
            <a:ext cx="228600" cy="0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90" name="Line 49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8077200" y="2819400"/>
            <a:ext cx="0" cy="914400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91" name="Line 49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 flipV="1">
            <a:off x="7924800" y="3733800"/>
            <a:ext cx="152400" cy="0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77" name="Line 49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flipV="1">
            <a:off x="2123844" y="4419600"/>
            <a:ext cx="152400" cy="1524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93" name="Text Box 29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676400" y="4267200"/>
            <a:ext cx="457200" cy="225524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1600" dirty="0" smtClean="0">
                <a:solidFill>
                  <a:srgbClr val="FFFFFF"/>
                </a:solidFill>
                <a:latin typeface="Calibri"/>
              </a:rPr>
              <a:t>target</a:t>
            </a:r>
            <a:endParaRPr lang="en-US" sz="16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Line 34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H="1" flipV="1">
            <a:off x="1742844" y="4572000"/>
            <a:ext cx="3810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97" name="Line 45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 flipH="1" flipV="1">
            <a:off x="1752600" y="4953000"/>
            <a:ext cx="457200" cy="4572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98" name="Line 49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V="1">
            <a:off x="4800600" y="3962400"/>
            <a:ext cx="0" cy="14478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104" name="Line 49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 flipV="1">
            <a:off x="2123844" y="4038600"/>
            <a:ext cx="152400" cy="1524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105" name="Line 34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 flipH="1" flipV="1">
            <a:off x="1742844" y="4191000"/>
            <a:ext cx="3810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106" name="Text Box 29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676400" y="3886200"/>
            <a:ext cx="533400" cy="225524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1600" dirty="0" smtClean="0">
                <a:solidFill>
                  <a:srgbClr val="FFFFFF"/>
                </a:solidFill>
                <a:latin typeface="Calibri"/>
              </a:rPr>
              <a:t>offset</a:t>
            </a:r>
            <a:endParaRPr lang="en-US" sz="16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Line 44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flipH="1">
            <a:off x="4419600" y="3429000"/>
            <a:ext cx="609600" cy="0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 type="oval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96" name="Line 45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flipH="1">
            <a:off x="3810000" y="3962400"/>
            <a:ext cx="228600" cy="0"/>
          </a:xfrm>
          <a:prstGeom prst="line">
            <a:avLst/>
          </a:prstGeom>
          <a:noFill/>
          <a:ln w="25400" cap="sq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103" name="Line 45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 flipH="1">
            <a:off x="3733800" y="3505200"/>
            <a:ext cx="76200" cy="304800"/>
          </a:xfrm>
          <a:prstGeom prst="line">
            <a:avLst/>
          </a:prstGeom>
          <a:noFill/>
          <a:ln w="25400" cap="sq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110" name="Line 49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flipV="1">
            <a:off x="3810000" y="3505200"/>
            <a:ext cx="228600" cy="0"/>
          </a:xfrm>
          <a:prstGeom prst="line">
            <a:avLst/>
          </a:prstGeom>
          <a:noFill/>
          <a:ln w="25400" cap="sq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 dirty="0"/>
          </a:p>
        </p:txBody>
      </p:sp>
      <p:sp>
        <p:nvSpPr>
          <p:cNvPr id="111" name="Text Box 11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4038600" y="3810000"/>
            <a:ext cx="381000" cy="304800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rIns="0" anchor="ctr" anchorCtr="1">
            <a:no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1600" dirty="0" err="1" smtClean="0">
                <a:solidFill>
                  <a:srgbClr val="FFFFFF"/>
                </a:solidFill>
              </a:rPr>
              <a:t>cmp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12" name="Line 45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 flipV="1">
            <a:off x="4191000" y="4114800"/>
            <a:ext cx="0" cy="228600"/>
          </a:xfrm>
          <a:prstGeom prst="line">
            <a:avLst/>
          </a:prstGeom>
          <a:noFill/>
          <a:ln w="25400" cap="sq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109" name="Line 49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2286000" y="3733800"/>
            <a:ext cx="0" cy="1143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117" name="Oval 24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2590800" y="3733801"/>
            <a:ext cx="1219200" cy="457199"/>
          </a:xfrm>
          <a:prstGeom prst="ellipse">
            <a:avLst/>
          </a:prstGeom>
          <a:noFill/>
          <a:ln w="25400" cap="sq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</a:rPr>
              <a:t>control</a:t>
            </a:r>
          </a:p>
        </p:txBody>
      </p:sp>
      <p:sp>
        <p:nvSpPr>
          <p:cNvPr id="118" name="Text Box 11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4038600" y="3352800"/>
            <a:ext cx="381000" cy="304800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rIns="0" anchor="ctr" anchorCtr="1">
            <a:no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 smtClean="0">
                <a:solidFill>
                  <a:srgbClr val="FFFFFF"/>
                </a:solidFill>
              </a:rPr>
              <a:t>=?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0" name="Line 44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 flipH="1">
            <a:off x="4419600" y="3581400"/>
            <a:ext cx="381000" cy="0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 type="oval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123" name="Line 44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flipH="1">
            <a:off x="4419600" y="3962400"/>
            <a:ext cx="381000" cy="0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126" name="Line 44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2438400" y="4800600"/>
            <a:ext cx="533400" cy="0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129" name="Line 45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 flipV="1">
            <a:off x="8382000" y="2971800"/>
            <a:ext cx="0" cy="228600"/>
          </a:xfrm>
          <a:prstGeom prst="line">
            <a:avLst/>
          </a:prstGeom>
          <a:noFill/>
          <a:ln w="25400" cap="sq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130" name="Line 45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V="1">
            <a:off x="6400800" y="2971800"/>
            <a:ext cx="0" cy="228600"/>
          </a:xfrm>
          <a:prstGeom prst="line">
            <a:avLst/>
          </a:prstGeom>
          <a:noFill/>
          <a:ln w="25400" cap="sq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131" name="Line 45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 flipV="1">
            <a:off x="5715000" y="3429000"/>
            <a:ext cx="0" cy="228600"/>
          </a:xfrm>
          <a:prstGeom prst="line">
            <a:avLst/>
          </a:prstGeom>
          <a:noFill/>
          <a:ln w="25400" cap="sq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132" name="Line 45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 flipV="1">
            <a:off x="3200400" y="4953000"/>
            <a:ext cx="0" cy="228600"/>
          </a:xfrm>
          <a:prstGeom prst="line">
            <a:avLst/>
          </a:prstGeom>
          <a:noFill/>
          <a:ln w="25400" cap="sq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133" name="Line 45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flipV="1">
            <a:off x="1066800" y="4953000"/>
            <a:ext cx="0" cy="228600"/>
          </a:xfrm>
          <a:prstGeom prst="line">
            <a:avLst/>
          </a:prstGeom>
          <a:noFill/>
          <a:ln w="25400" cap="sq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163" name="Oval 17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457200" y="4267200"/>
            <a:ext cx="1143000" cy="685800"/>
          </a:xfrm>
          <a:prstGeom prst="ellipse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new </a:t>
            </a:r>
            <a:r>
              <a:rPr lang="en-US" dirty="0" smtClean="0">
                <a:solidFill>
                  <a:srgbClr val="FFFFFF"/>
                </a:solidFill>
                <a:latin typeface="Calibri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alibri"/>
              </a:rPr>
            </a:br>
            <a:r>
              <a:rPr lang="en-US" dirty="0" smtClean="0">
                <a:solidFill>
                  <a:srgbClr val="FFFFFF"/>
                </a:solidFill>
                <a:latin typeface="Calibri"/>
              </a:rPr>
              <a:t>pc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4" name="Line 49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 flipH="1" flipV="1">
            <a:off x="2209800" y="5410200"/>
            <a:ext cx="25908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165" name="Rectangle 19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8305800" y="2209800"/>
            <a:ext cx="152400" cy="762000"/>
          </a:xfrm>
          <a:custGeom>
            <a:avLst/>
            <a:gdLst>
              <a:gd name="connsiteX0" fmla="*/ 0 w 609600"/>
              <a:gd name="connsiteY0" fmla="*/ 0 h 1143000"/>
              <a:gd name="connsiteX1" fmla="*/ 609600 w 609600"/>
              <a:gd name="connsiteY1" fmla="*/ 0 h 1143000"/>
              <a:gd name="connsiteX2" fmla="*/ 609600 w 609600"/>
              <a:gd name="connsiteY2" fmla="*/ 1143000 h 1143000"/>
              <a:gd name="connsiteX3" fmla="*/ 0 w 609600"/>
              <a:gd name="connsiteY3" fmla="*/ 1143000 h 1143000"/>
              <a:gd name="connsiteX4" fmla="*/ 0 w 609600"/>
              <a:gd name="connsiteY4" fmla="*/ 0 h 1143000"/>
              <a:gd name="connsiteX0" fmla="*/ 0 w 609600"/>
              <a:gd name="connsiteY0" fmla="*/ 0 h 1143000"/>
              <a:gd name="connsiteX1" fmla="*/ 609600 w 609600"/>
              <a:gd name="connsiteY1" fmla="*/ 152400 h 1143000"/>
              <a:gd name="connsiteX2" fmla="*/ 609600 w 609600"/>
              <a:gd name="connsiteY2" fmla="*/ 1143000 h 1143000"/>
              <a:gd name="connsiteX3" fmla="*/ 0 w 609600"/>
              <a:gd name="connsiteY3" fmla="*/ 1143000 h 1143000"/>
              <a:gd name="connsiteX4" fmla="*/ 0 w 609600"/>
              <a:gd name="connsiteY4" fmla="*/ 0 h 1143000"/>
              <a:gd name="connsiteX0" fmla="*/ 0 w 609600"/>
              <a:gd name="connsiteY0" fmla="*/ 0 h 1143000"/>
              <a:gd name="connsiteX1" fmla="*/ 609600 w 609600"/>
              <a:gd name="connsiteY1" fmla="*/ 152400 h 1143000"/>
              <a:gd name="connsiteX2" fmla="*/ 609600 w 609600"/>
              <a:gd name="connsiteY2" fmla="*/ 990600 h 1143000"/>
              <a:gd name="connsiteX3" fmla="*/ 0 w 609600"/>
              <a:gd name="connsiteY3" fmla="*/ 1143000 h 1143000"/>
              <a:gd name="connsiteX4" fmla="*/ 0 w 609600"/>
              <a:gd name="connsiteY4" fmla="*/ 0 h 1143000"/>
              <a:gd name="connsiteX0" fmla="*/ 304800 w 609600"/>
              <a:gd name="connsiteY0" fmla="*/ 0 h 1143000"/>
              <a:gd name="connsiteX1" fmla="*/ 609600 w 609600"/>
              <a:gd name="connsiteY1" fmla="*/ 152400 h 1143000"/>
              <a:gd name="connsiteX2" fmla="*/ 609600 w 609600"/>
              <a:gd name="connsiteY2" fmla="*/ 990600 h 1143000"/>
              <a:gd name="connsiteX3" fmla="*/ 0 w 609600"/>
              <a:gd name="connsiteY3" fmla="*/ 1143000 h 1143000"/>
              <a:gd name="connsiteX4" fmla="*/ 304800 w 609600"/>
              <a:gd name="connsiteY4" fmla="*/ 0 h 1143000"/>
              <a:gd name="connsiteX0" fmla="*/ 0 w 304800"/>
              <a:gd name="connsiteY0" fmla="*/ 0 h 1143000"/>
              <a:gd name="connsiteX1" fmla="*/ 304800 w 304800"/>
              <a:gd name="connsiteY1" fmla="*/ 152400 h 1143000"/>
              <a:gd name="connsiteX2" fmla="*/ 304800 w 304800"/>
              <a:gd name="connsiteY2" fmla="*/ 990600 h 1143000"/>
              <a:gd name="connsiteX3" fmla="*/ 0 w 304800"/>
              <a:gd name="connsiteY3" fmla="*/ 1143000 h 1143000"/>
              <a:gd name="connsiteX4" fmla="*/ 0 w 304800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1143000">
                <a:moveTo>
                  <a:pt x="0" y="0"/>
                </a:moveTo>
                <a:lnTo>
                  <a:pt x="304800" y="152400"/>
                </a:lnTo>
                <a:lnTo>
                  <a:pt x="304800" y="9906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166" name="Line 49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flipH="1" flipV="1">
            <a:off x="1524000" y="2209800"/>
            <a:ext cx="0" cy="1524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167" name="Line 49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 flipV="1">
            <a:off x="1524000" y="3733800"/>
            <a:ext cx="762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168" name="Rectangle 19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5638800" y="2667000"/>
            <a:ext cx="152400" cy="762000"/>
          </a:xfrm>
          <a:custGeom>
            <a:avLst/>
            <a:gdLst>
              <a:gd name="connsiteX0" fmla="*/ 0 w 609600"/>
              <a:gd name="connsiteY0" fmla="*/ 0 h 1143000"/>
              <a:gd name="connsiteX1" fmla="*/ 609600 w 609600"/>
              <a:gd name="connsiteY1" fmla="*/ 0 h 1143000"/>
              <a:gd name="connsiteX2" fmla="*/ 609600 w 609600"/>
              <a:gd name="connsiteY2" fmla="*/ 1143000 h 1143000"/>
              <a:gd name="connsiteX3" fmla="*/ 0 w 609600"/>
              <a:gd name="connsiteY3" fmla="*/ 1143000 h 1143000"/>
              <a:gd name="connsiteX4" fmla="*/ 0 w 609600"/>
              <a:gd name="connsiteY4" fmla="*/ 0 h 1143000"/>
              <a:gd name="connsiteX0" fmla="*/ 0 w 609600"/>
              <a:gd name="connsiteY0" fmla="*/ 0 h 1143000"/>
              <a:gd name="connsiteX1" fmla="*/ 609600 w 609600"/>
              <a:gd name="connsiteY1" fmla="*/ 152400 h 1143000"/>
              <a:gd name="connsiteX2" fmla="*/ 609600 w 609600"/>
              <a:gd name="connsiteY2" fmla="*/ 1143000 h 1143000"/>
              <a:gd name="connsiteX3" fmla="*/ 0 w 609600"/>
              <a:gd name="connsiteY3" fmla="*/ 1143000 h 1143000"/>
              <a:gd name="connsiteX4" fmla="*/ 0 w 609600"/>
              <a:gd name="connsiteY4" fmla="*/ 0 h 1143000"/>
              <a:gd name="connsiteX0" fmla="*/ 0 w 609600"/>
              <a:gd name="connsiteY0" fmla="*/ 0 h 1143000"/>
              <a:gd name="connsiteX1" fmla="*/ 609600 w 609600"/>
              <a:gd name="connsiteY1" fmla="*/ 152400 h 1143000"/>
              <a:gd name="connsiteX2" fmla="*/ 609600 w 609600"/>
              <a:gd name="connsiteY2" fmla="*/ 990600 h 1143000"/>
              <a:gd name="connsiteX3" fmla="*/ 0 w 609600"/>
              <a:gd name="connsiteY3" fmla="*/ 1143000 h 1143000"/>
              <a:gd name="connsiteX4" fmla="*/ 0 w 609600"/>
              <a:gd name="connsiteY4" fmla="*/ 0 h 1143000"/>
              <a:gd name="connsiteX0" fmla="*/ 304800 w 609600"/>
              <a:gd name="connsiteY0" fmla="*/ 0 h 1143000"/>
              <a:gd name="connsiteX1" fmla="*/ 609600 w 609600"/>
              <a:gd name="connsiteY1" fmla="*/ 152400 h 1143000"/>
              <a:gd name="connsiteX2" fmla="*/ 609600 w 609600"/>
              <a:gd name="connsiteY2" fmla="*/ 990600 h 1143000"/>
              <a:gd name="connsiteX3" fmla="*/ 0 w 609600"/>
              <a:gd name="connsiteY3" fmla="*/ 1143000 h 1143000"/>
              <a:gd name="connsiteX4" fmla="*/ 304800 w 609600"/>
              <a:gd name="connsiteY4" fmla="*/ 0 h 1143000"/>
              <a:gd name="connsiteX0" fmla="*/ 0 w 304800"/>
              <a:gd name="connsiteY0" fmla="*/ 0 h 1143000"/>
              <a:gd name="connsiteX1" fmla="*/ 304800 w 304800"/>
              <a:gd name="connsiteY1" fmla="*/ 152400 h 1143000"/>
              <a:gd name="connsiteX2" fmla="*/ 304800 w 304800"/>
              <a:gd name="connsiteY2" fmla="*/ 990600 h 1143000"/>
              <a:gd name="connsiteX3" fmla="*/ 0 w 304800"/>
              <a:gd name="connsiteY3" fmla="*/ 1143000 h 1143000"/>
              <a:gd name="connsiteX4" fmla="*/ 0 w 304800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1143000">
                <a:moveTo>
                  <a:pt x="0" y="0"/>
                </a:moveTo>
                <a:lnTo>
                  <a:pt x="304800" y="152400"/>
                </a:lnTo>
                <a:lnTo>
                  <a:pt x="304800" y="9906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170" name="Rectangle 4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6781800" y="3200400"/>
            <a:ext cx="1143000" cy="1066800"/>
          </a:xfrm>
          <a:prstGeom prst="rect">
            <a:avLst/>
          </a:prstGeom>
          <a:noFill/>
          <a:ln w="25400" cap="sq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172" name="Line 48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H="1">
            <a:off x="2362200" y="2895600"/>
            <a:ext cx="228600" cy="0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 dirty="0"/>
          </a:p>
        </p:txBody>
      </p:sp>
      <p:sp>
        <p:nvSpPr>
          <p:cNvPr id="174" name="Line 45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V="1">
            <a:off x="2286000" y="3276600"/>
            <a:ext cx="0" cy="228600"/>
          </a:xfrm>
          <a:prstGeom prst="line">
            <a:avLst/>
          </a:prstGeom>
          <a:noFill/>
          <a:ln w="25400" cap="sq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175" name="Rectangle 19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2209800" y="2514600"/>
            <a:ext cx="152400" cy="762000"/>
          </a:xfrm>
          <a:custGeom>
            <a:avLst/>
            <a:gdLst>
              <a:gd name="connsiteX0" fmla="*/ 0 w 609600"/>
              <a:gd name="connsiteY0" fmla="*/ 0 h 1143000"/>
              <a:gd name="connsiteX1" fmla="*/ 609600 w 609600"/>
              <a:gd name="connsiteY1" fmla="*/ 0 h 1143000"/>
              <a:gd name="connsiteX2" fmla="*/ 609600 w 609600"/>
              <a:gd name="connsiteY2" fmla="*/ 1143000 h 1143000"/>
              <a:gd name="connsiteX3" fmla="*/ 0 w 609600"/>
              <a:gd name="connsiteY3" fmla="*/ 1143000 h 1143000"/>
              <a:gd name="connsiteX4" fmla="*/ 0 w 609600"/>
              <a:gd name="connsiteY4" fmla="*/ 0 h 1143000"/>
              <a:gd name="connsiteX0" fmla="*/ 0 w 609600"/>
              <a:gd name="connsiteY0" fmla="*/ 0 h 1143000"/>
              <a:gd name="connsiteX1" fmla="*/ 609600 w 609600"/>
              <a:gd name="connsiteY1" fmla="*/ 152400 h 1143000"/>
              <a:gd name="connsiteX2" fmla="*/ 609600 w 609600"/>
              <a:gd name="connsiteY2" fmla="*/ 1143000 h 1143000"/>
              <a:gd name="connsiteX3" fmla="*/ 0 w 609600"/>
              <a:gd name="connsiteY3" fmla="*/ 1143000 h 1143000"/>
              <a:gd name="connsiteX4" fmla="*/ 0 w 609600"/>
              <a:gd name="connsiteY4" fmla="*/ 0 h 1143000"/>
              <a:gd name="connsiteX0" fmla="*/ 0 w 609600"/>
              <a:gd name="connsiteY0" fmla="*/ 0 h 1143000"/>
              <a:gd name="connsiteX1" fmla="*/ 609600 w 609600"/>
              <a:gd name="connsiteY1" fmla="*/ 152400 h 1143000"/>
              <a:gd name="connsiteX2" fmla="*/ 609600 w 609600"/>
              <a:gd name="connsiteY2" fmla="*/ 990600 h 1143000"/>
              <a:gd name="connsiteX3" fmla="*/ 0 w 609600"/>
              <a:gd name="connsiteY3" fmla="*/ 1143000 h 1143000"/>
              <a:gd name="connsiteX4" fmla="*/ 0 w 609600"/>
              <a:gd name="connsiteY4" fmla="*/ 0 h 1143000"/>
              <a:gd name="connsiteX0" fmla="*/ 304800 w 609600"/>
              <a:gd name="connsiteY0" fmla="*/ 0 h 1143000"/>
              <a:gd name="connsiteX1" fmla="*/ 609600 w 609600"/>
              <a:gd name="connsiteY1" fmla="*/ 152400 h 1143000"/>
              <a:gd name="connsiteX2" fmla="*/ 609600 w 609600"/>
              <a:gd name="connsiteY2" fmla="*/ 990600 h 1143000"/>
              <a:gd name="connsiteX3" fmla="*/ 0 w 609600"/>
              <a:gd name="connsiteY3" fmla="*/ 1143000 h 1143000"/>
              <a:gd name="connsiteX4" fmla="*/ 304800 w 609600"/>
              <a:gd name="connsiteY4" fmla="*/ 0 h 1143000"/>
              <a:gd name="connsiteX0" fmla="*/ 0 w 304800"/>
              <a:gd name="connsiteY0" fmla="*/ 0 h 1143000"/>
              <a:gd name="connsiteX1" fmla="*/ 304800 w 304800"/>
              <a:gd name="connsiteY1" fmla="*/ 152400 h 1143000"/>
              <a:gd name="connsiteX2" fmla="*/ 304800 w 304800"/>
              <a:gd name="connsiteY2" fmla="*/ 990600 h 1143000"/>
              <a:gd name="connsiteX3" fmla="*/ 0 w 304800"/>
              <a:gd name="connsiteY3" fmla="*/ 1143000 h 1143000"/>
              <a:gd name="connsiteX4" fmla="*/ 0 w 304800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1143000">
                <a:moveTo>
                  <a:pt x="0" y="0"/>
                </a:moveTo>
                <a:lnTo>
                  <a:pt x="304800" y="152400"/>
                </a:lnTo>
                <a:lnTo>
                  <a:pt x="304800" y="9906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sp>
        <p:nvSpPr>
          <p:cNvPr id="176" name="Rectangle 22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2590799" y="1752600"/>
            <a:ext cx="1143001" cy="1363663"/>
          </a:xfrm>
          <a:prstGeom prst="rect">
            <a:avLst/>
          </a:prstGeom>
          <a:noFill/>
          <a:ln w="25400" cap="sq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anchor="ctr" anchorCtr="1">
            <a:noAutofit/>
          </a:bodyPr>
          <a:lstStyle/>
          <a:p>
            <a:pPr algn="ctr"/>
            <a:r>
              <a:rPr lang="en-US" dirty="0" smtClean="0"/>
              <a:t>register</a:t>
            </a:r>
            <a:br>
              <a:rPr lang="en-US" dirty="0" smtClean="0"/>
            </a:b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78" name="Text Box 29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1295400" y="1984276"/>
            <a:ext cx="399240" cy="225524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1600" dirty="0" smtClean="0">
                <a:solidFill>
                  <a:srgbClr val="FFFFFF"/>
                </a:solidFill>
                <a:latin typeface="Calibri"/>
              </a:rPr>
              <a:t>inst</a:t>
            </a:r>
            <a:endParaRPr lang="en-US" sz="16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Line 25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 flipV="1">
            <a:off x="2743200" y="3124200"/>
            <a:ext cx="1" cy="228600"/>
          </a:xfrm>
          <a:prstGeom prst="line">
            <a:avLst/>
          </a:prstGeom>
          <a:noFill/>
          <a:ln w="25400" cap="sq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  <p:txBody>
          <a:bodyPr anchor="ctr" anchorCtr="1">
            <a:noAutofit/>
          </a:bodyPr>
          <a:lstStyle/>
          <a:p>
            <a:endParaRPr lang="en-US" dirty="0"/>
          </a:p>
        </p:txBody>
      </p:sp>
      <p:sp>
        <p:nvSpPr>
          <p:cNvPr id="107" name="Line 25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 flipV="1">
            <a:off x="3124199" y="3124200"/>
            <a:ext cx="1" cy="228600"/>
          </a:xfrm>
          <a:prstGeom prst="line">
            <a:avLst/>
          </a:prstGeom>
          <a:noFill/>
          <a:ln w="25400" cap="sq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  <p:txBody>
          <a:bodyPr anchor="ctr" anchorCtr="1">
            <a:noAutofit/>
          </a:bodyPr>
          <a:lstStyle/>
          <a:p>
            <a:endParaRPr lang="en-US" dirty="0"/>
          </a:p>
        </p:txBody>
      </p:sp>
      <p:sp>
        <p:nvSpPr>
          <p:cNvPr id="119" name="Line 25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flipV="1">
            <a:off x="3352799" y="3124200"/>
            <a:ext cx="1" cy="228600"/>
          </a:xfrm>
          <a:prstGeom prst="line">
            <a:avLst/>
          </a:prstGeom>
          <a:noFill/>
          <a:ln w="25400" cap="sq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  <p:txBody>
          <a:bodyPr anchor="ctr" anchorCtr="1">
            <a:noAutofit/>
          </a:bodyPr>
          <a:lstStyle/>
          <a:p>
            <a:endParaRPr lang="en-US" dirty="0"/>
          </a:p>
        </p:txBody>
      </p:sp>
      <p:sp>
        <p:nvSpPr>
          <p:cNvPr id="121" name="Line 25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 flipV="1">
            <a:off x="3581399" y="3124200"/>
            <a:ext cx="1" cy="228600"/>
          </a:xfrm>
          <a:prstGeom prst="line">
            <a:avLst/>
          </a:prstGeom>
          <a:noFill/>
          <a:ln w="25400" cap="sq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  <p:txBody>
          <a:bodyPr anchor="ctr" anchorCtr="1">
            <a:noAutofit/>
          </a:bodyPr>
          <a:lstStyle/>
          <a:p>
            <a:endParaRPr lang="en-US" dirty="0"/>
          </a:p>
        </p:txBody>
      </p:sp>
      <p:cxnSp>
        <p:nvCxnSpPr>
          <p:cNvPr id="95" name="Straight Connector 94"/>
          <p:cNvCxnSpPr/>
          <p:nvPr>
            <p:custDataLst>
              <p:tags r:id="rId72"/>
            </p:custDataLst>
          </p:nvPr>
        </p:nvCxnSpPr>
        <p:spPr>
          <a:xfrm>
            <a:off x="1447800" y="3124200"/>
            <a:ext cx="228600" cy="0"/>
          </a:xfrm>
          <a:prstGeom prst="line">
            <a:avLst/>
          </a:prstGeom>
          <a:ln w="889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Line 44"/>
          <p:cNvSpPr>
            <a:spLocks noChangeShapeType="1"/>
          </p:cNvSpPr>
          <p:nvPr>
            <p:custDataLst>
              <p:tags r:id="rId73"/>
            </p:custDataLst>
          </p:nvPr>
        </p:nvSpPr>
        <p:spPr bwMode="auto">
          <a:xfrm>
            <a:off x="762000" y="3124200"/>
            <a:ext cx="14478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oval" w="med" len="med"/>
            <a:tailEnd type="arrow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cxnSp>
        <p:nvCxnSpPr>
          <p:cNvPr id="100" name="Straight Connector 99"/>
          <p:cNvCxnSpPr/>
          <p:nvPr>
            <p:custDataLst>
              <p:tags r:id="rId74"/>
            </p:custDataLst>
          </p:nvPr>
        </p:nvCxnSpPr>
        <p:spPr>
          <a:xfrm>
            <a:off x="4724400" y="4800600"/>
            <a:ext cx="228600" cy="0"/>
          </a:xfrm>
          <a:prstGeom prst="line">
            <a:avLst/>
          </a:prstGeom>
          <a:ln w="889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Line 49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 flipV="1">
            <a:off x="3657600" y="4800600"/>
            <a:ext cx="1600200" cy="0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 dirty="0"/>
          </a:p>
        </p:txBody>
      </p:sp>
      <p:sp>
        <p:nvSpPr>
          <p:cNvPr id="113" name="Text Box 11"/>
          <p:cNvSpPr txBox="1"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2971800" y="4648200"/>
            <a:ext cx="685800" cy="304800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rIns="0" anchor="ctr" anchorCtr="1">
            <a:no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1600" dirty="0" smtClean="0">
                <a:solidFill>
                  <a:srgbClr val="FFFFFF"/>
                </a:solidFill>
              </a:rPr>
              <a:t>extend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114" name="Straight Connector 113"/>
          <p:cNvCxnSpPr/>
          <p:nvPr>
            <p:custDataLst>
              <p:tags r:id="rId77"/>
            </p:custDataLst>
          </p:nvPr>
        </p:nvCxnSpPr>
        <p:spPr>
          <a:xfrm rot="5400000">
            <a:off x="4724400" y="2819400"/>
            <a:ext cx="152400" cy="0"/>
          </a:xfrm>
          <a:prstGeom prst="line">
            <a:avLst/>
          </a:prstGeom>
          <a:ln w="889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>
            <p:custDataLst>
              <p:tags r:id="rId78"/>
            </p:custDataLst>
          </p:nvPr>
        </p:nvCxnSpPr>
        <p:spPr>
          <a:xfrm rot="5400000">
            <a:off x="4724400" y="3429000"/>
            <a:ext cx="152400" cy="0"/>
          </a:xfrm>
          <a:prstGeom prst="line">
            <a:avLst/>
          </a:prstGeom>
          <a:ln w="889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Line 49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 flipV="1">
            <a:off x="4800600" y="1981200"/>
            <a:ext cx="0" cy="1981200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 type="oval" w="med" len="med"/>
            <a:tailEnd type="oval" w="med" len="med"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cxnSp>
        <p:nvCxnSpPr>
          <p:cNvPr id="127" name="Straight Connector 126"/>
          <p:cNvCxnSpPr/>
          <p:nvPr>
            <p:custDataLst>
              <p:tags r:id="rId80"/>
            </p:custDataLst>
          </p:nvPr>
        </p:nvCxnSpPr>
        <p:spPr>
          <a:xfrm rot="5400000">
            <a:off x="5181600" y="3733800"/>
            <a:ext cx="152400" cy="0"/>
          </a:xfrm>
          <a:prstGeom prst="line">
            <a:avLst/>
          </a:prstGeom>
          <a:ln w="889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Line 49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>
            <a:off x="5257800" y="3276600"/>
            <a:ext cx="0" cy="1523999"/>
          </a:xfrm>
          <a:prstGeom prst="line">
            <a:avLst/>
          </a:prstGeom>
          <a:noFill/>
          <a:ln w="25400" cap="sq">
            <a:solidFill>
              <a:srgbClr val="66FF33"/>
            </a:solidFill>
            <a:round/>
            <a:headEnd/>
            <a:tailEnd/>
          </a:ln>
          <a:effectLst/>
        </p:spPr>
        <p:txBody>
          <a:bodyPr wrap="square" anchor="ctr" anchorCtr="1">
            <a:noAutofit/>
          </a:bodyPr>
          <a:lstStyle/>
          <a:p>
            <a:endParaRPr lang="en-US"/>
          </a:p>
        </p:txBody>
      </p:sp>
      <p:grpSp>
        <p:nvGrpSpPr>
          <p:cNvPr id="136" name="Group 135"/>
          <p:cNvGrpSpPr/>
          <p:nvPr>
            <p:custDataLst>
              <p:tags r:id="rId82"/>
            </p:custDataLst>
          </p:nvPr>
        </p:nvGrpSpPr>
        <p:grpSpPr>
          <a:xfrm>
            <a:off x="914400" y="2971800"/>
            <a:ext cx="304800" cy="304800"/>
            <a:chOff x="990600" y="2971800"/>
            <a:chExt cx="304800" cy="304800"/>
          </a:xfrm>
          <a:solidFill>
            <a:schemeClr val="tx1"/>
          </a:solidFill>
        </p:grpSpPr>
        <p:sp>
          <p:nvSpPr>
            <p:cNvPr id="137" name="Freeform 136"/>
            <p:cNvSpPr/>
            <p:nvPr>
              <p:custDataLst>
                <p:tags r:id="rId92"/>
              </p:custDataLst>
            </p:nvPr>
          </p:nvSpPr>
          <p:spPr>
            <a:xfrm>
              <a:off x="990600" y="2971800"/>
              <a:ext cx="304800" cy="304800"/>
            </a:xfrm>
            <a:custGeom>
              <a:avLst/>
              <a:gdLst>
                <a:gd name="connsiteX0" fmla="*/ 0 w 685800"/>
                <a:gd name="connsiteY0" fmla="*/ 0 h 762000"/>
                <a:gd name="connsiteX1" fmla="*/ 685800 w 685800"/>
                <a:gd name="connsiteY1" fmla="*/ 0 h 762000"/>
                <a:gd name="connsiteX2" fmla="*/ 685800 w 685800"/>
                <a:gd name="connsiteY2" fmla="*/ 762000 h 762000"/>
                <a:gd name="connsiteX3" fmla="*/ 0 w 685800"/>
                <a:gd name="connsiteY3" fmla="*/ 762000 h 762000"/>
                <a:gd name="connsiteX4" fmla="*/ 0 w 685800"/>
                <a:gd name="connsiteY4" fmla="*/ 0 h 762000"/>
                <a:gd name="connsiteX0" fmla="*/ 0 w 685800"/>
                <a:gd name="connsiteY0" fmla="*/ 0 h 762000"/>
                <a:gd name="connsiteX1" fmla="*/ 685800 w 685800"/>
                <a:gd name="connsiteY1" fmla="*/ 190500 h 762000"/>
                <a:gd name="connsiteX2" fmla="*/ 685800 w 685800"/>
                <a:gd name="connsiteY2" fmla="*/ 762000 h 762000"/>
                <a:gd name="connsiteX3" fmla="*/ 0 w 685800"/>
                <a:gd name="connsiteY3" fmla="*/ 762000 h 762000"/>
                <a:gd name="connsiteX4" fmla="*/ 0 w 685800"/>
                <a:gd name="connsiteY4" fmla="*/ 0 h 762000"/>
                <a:gd name="connsiteX0" fmla="*/ 0 w 685800"/>
                <a:gd name="connsiteY0" fmla="*/ 0 h 762000"/>
                <a:gd name="connsiteX1" fmla="*/ 685800 w 685800"/>
                <a:gd name="connsiteY1" fmla="*/ 190500 h 762000"/>
                <a:gd name="connsiteX2" fmla="*/ 685800 w 685800"/>
                <a:gd name="connsiteY2" fmla="*/ 571500 h 762000"/>
                <a:gd name="connsiteX3" fmla="*/ 0 w 685800"/>
                <a:gd name="connsiteY3" fmla="*/ 762000 h 762000"/>
                <a:gd name="connsiteX4" fmla="*/ 0 w 685800"/>
                <a:gd name="connsiteY4" fmla="*/ 0 h 762000"/>
                <a:gd name="connsiteX0" fmla="*/ 0 w 685800"/>
                <a:gd name="connsiteY0" fmla="*/ 0 h 762000"/>
                <a:gd name="connsiteX1" fmla="*/ 685800 w 685800"/>
                <a:gd name="connsiteY1" fmla="*/ 317500 h 762000"/>
                <a:gd name="connsiteX2" fmla="*/ 685800 w 685800"/>
                <a:gd name="connsiteY2" fmla="*/ 571500 h 762000"/>
                <a:gd name="connsiteX3" fmla="*/ 0 w 685800"/>
                <a:gd name="connsiteY3" fmla="*/ 762000 h 762000"/>
                <a:gd name="connsiteX4" fmla="*/ 0 w 685800"/>
                <a:gd name="connsiteY4" fmla="*/ 0 h 762000"/>
                <a:gd name="connsiteX0" fmla="*/ 0 w 685800"/>
                <a:gd name="connsiteY0" fmla="*/ 0 h 952500"/>
                <a:gd name="connsiteX1" fmla="*/ 685800 w 685800"/>
                <a:gd name="connsiteY1" fmla="*/ 317500 h 952500"/>
                <a:gd name="connsiteX2" fmla="*/ 685800 w 685800"/>
                <a:gd name="connsiteY2" fmla="*/ 952500 h 952500"/>
                <a:gd name="connsiteX3" fmla="*/ 0 w 685800"/>
                <a:gd name="connsiteY3" fmla="*/ 762000 h 952500"/>
                <a:gd name="connsiteX4" fmla="*/ 0 w 685800"/>
                <a:gd name="connsiteY4" fmla="*/ 0 h 952500"/>
                <a:gd name="connsiteX0" fmla="*/ 0 w 685800"/>
                <a:gd name="connsiteY0" fmla="*/ 0 h 1270000"/>
                <a:gd name="connsiteX1" fmla="*/ 685800 w 685800"/>
                <a:gd name="connsiteY1" fmla="*/ 317500 h 1270000"/>
                <a:gd name="connsiteX2" fmla="*/ 685800 w 685800"/>
                <a:gd name="connsiteY2" fmla="*/ 952500 h 1270000"/>
                <a:gd name="connsiteX3" fmla="*/ 0 w 685800"/>
                <a:gd name="connsiteY3" fmla="*/ 1270000 h 1270000"/>
                <a:gd name="connsiteX4" fmla="*/ 0 w 685800"/>
                <a:gd name="connsiteY4" fmla="*/ 0 h 1270000"/>
                <a:gd name="connsiteX0" fmla="*/ 0 w 685800"/>
                <a:gd name="connsiteY0" fmla="*/ 0 h 1270000"/>
                <a:gd name="connsiteX1" fmla="*/ 685800 w 685800"/>
                <a:gd name="connsiteY1" fmla="*/ 317500 h 1270000"/>
                <a:gd name="connsiteX2" fmla="*/ 685800 w 685800"/>
                <a:gd name="connsiteY2" fmla="*/ 952500 h 1270000"/>
                <a:gd name="connsiteX3" fmla="*/ 0 w 685800"/>
                <a:gd name="connsiteY3" fmla="*/ 1270000 h 1270000"/>
                <a:gd name="connsiteX4" fmla="*/ 0 w 685800"/>
                <a:gd name="connsiteY4" fmla="*/ 635000 h 1270000"/>
                <a:gd name="connsiteX5" fmla="*/ 0 w 685800"/>
                <a:gd name="connsiteY5" fmla="*/ 0 h 1270000"/>
                <a:gd name="connsiteX0" fmla="*/ 0 w 685800"/>
                <a:gd name="connsiteY0" fmla="*/ 0 h 1270000"/>
                <a:gd name="connsiteX1" fmla="*/ 685800 w 685800"/>
                <a:gd name="connsiteY1" fmla="*/ 317500 h 1270000"/>
                <a:gd name="connsiteX2" fmla="*/ 685800 w 685800"/>
                <a:gd name="connsiteY2" fmla="*/ 952500 h 1270000"/>
                <a:gd name="connsiteX3" fmla="*/ 0 w 685800"/>
                <a:gd name="connsiteY3" fmla="*/ 1270000 h 1270000"/>
                <a:gd name="connsiteX4" fmla="*/ 171450 w 685800"/>
                <a:gd name="connsiteY4" fmla="*/ 635000 h 1270000"/>
                <a:gd name="connsiteX5" fmla="*/ 0 w 685800"/>
                <a:gd name="connsiteY5" fmla="*/ 0 h 1270000"/>
                <a:gd name="connsiteX0" fmla="*/ 0 w 685800"/>
                <a:gd name="connsiteY0" fmla="*/ 0 h 1270000"/>
                <a:gd name="connsiteX1" fmla="*/ 685800 w 685800"/>
                <a:gd name="connsiteY1" fmla="*/ 317500 h 1270000"/>
                <a:gd name="connsiteX2" fmla="*/ 685800 w 685800"/>
                <a:gd name="connsiteY2" fmla="*/ 952500 h 1270000"/>
                <a:gd name="connsiteX3" fmla="*/ 0 w 685800"/>
                <a:gd name="connsiteY3" fmla="*/ 1270000 h 1270000"/>
                <a:gd name="connsiteX4" fmla="*/ 171450 w 685800"/>
                <a:gd name="connsiteY4" fmla="*/ 635000 h 1270000"/>
                <a:gd name="connsiteX5" fmla="*/ 0 w 685800"/>
                <a:gd name="connsiteY5" fmla="*/ 508000 h 1270000"/>
                <a:gd name="connsiteX6" fmla="*/ 0 w 685800"/>
                <a:gd name="connsiteY6" fmla="*/ 0 h 1270000"/>
                <a:gd name="connsiteX0" fmla="*/ 0 w 685800"/>
                <a:gd name="connsiteY0" fmla="*/ 0 h 1270000"/>
                <a:gd name="connsiteX1" fmla="*/ 685800 w 685800"/>
                <a:gd name="connsiteY1" fmla="*/ 317500 h 1270000"/>
                <a:gd name="connsiteX2" fmla="*/ 685800 w 685800"/>
                <a:gd name="connsiteY2" fmla="*/ 952500 h 1270000"/>
                <a:gd name="connsiteX3" fmla="*/ 0 w 685800"/>
                <a:gd name="connsiteY3" fmla="*/ 1270000 h 1270000"/>
                <a:gd name="connsiteX4" fmla="*/ 0 w 685800"/>
                <a:gd name="connsiteY4" fmla="*/ 762000 h 1270000"/>
                <a:gd name="connsiteX5" fmla="*/ 171450 w 685800"/>
                <a:gd name="connsiteY5" fmla="*/ 635000 h 1270000"/>
                <a:gd name="connsiteX6" fmla="*/ 0 w 685800"/>
                <a:gd name="connsiteY6" fmla="*/ 508000 h 1270000"/>
                <a:gd name="connsiteX7" fmla="*/ 0 w 685800"/>
                <a:gd name="connsiteY7" fmla="*/ 0 h 1270000"/>
                <a:gd name="connsiteX0" fmla="*/ 0 w 685800"/>
                <a:gd name="connsiteY0" fmla="*/ 0 h 1270000"/>
                <a:gd name="connsiteX1" fmla="*/ 685800 w 685800"/>
                <a:gd name="connsiteY1" fmla="*/ 317500 h 1270000"/>
                <a:gd name="connsiteX2" fmla="*/ 685800 w 685800"/>
                <a:gd name="connsiteY2" fmla="*/ 952500 h 1270000"/>
                <a:gd name="connsiteX3" fmla="*/ 0 w 685800"/>
                <a:gd name="connsiteY3" fmla="*/ 1270000 h 1270000"/>
                <a:gd name="connsiteX4" fmla="*/ 0 w 685800"/>
                <a:gd name="connsiteY4" fmla="*/ 762000 h 1270000"/>
                <a:gd name="connsiteX5" fmla="*/ 97971 w 685800"/>
                <a:gd name="connsiteY5" fmla="*/ 635000 h 1270000"/>
                <a:gd name="connsiteX6" fmla="*/ 0 w 685800"/>
                <a:gd name="connsiteY6" fmla="*/ 508000 h 1270000"/>
                <a:gd name="connsiteX7" fmla="*/ 0 w 685800"/>
                <a:gd name="connsiteY7" fmla="*/ 0 h 1270000"/>
                <a:gd name="connsiteX0" fmla="*/ 0 w 685800"/>
                <a:gd name="connsiteY0" fmla="*/ 0 h 1270000"/>
                <a:gd name="connsiteX1" fmla="*/ 489857 w 685800"/>
                <a:gd name="connsiteY1" fmla="*/ 317500 h 1270000"/>
                <a:gd name="connsiteX2" fmla="*/ 685800 w 685800"/>
                <a:gd name="connsiteY2" fmla="*/ 952500 h 1270000"/>
                <a:gd name="connsiteX3" fmla="*/ 0 w 685800"/>
                <a:gd name="connsiteY3" fmla="*/ 1270000 h 1270000"/>
                <a:gd name="connsiteX4" fmla="*/ 0 w 685800"/>
                <a:gd name="connsiteY4" fmla="*/ 762000 h 1270000"/>
                <a:gd name="connsiteX5" fmla="*/ 97971 w 685800"/>
                <a:gd name="connsiteY5" fmla="*/ 635000 h 1270000"/>
                <a:gd name="connsiteX6" fmla="*/ 0 w 685800"/>
                <a:gd name="connsiteY6" fmla="*/ 508000 h 1270000"/>
                <a:gd name="connsiteX7" fmla="*/ 0 w 685800"/>
                <a:gd name="connsiteY7" fmla="*/ 0 h 1270000"/>
                <a:gd name="connsiteX0" fmla="*/ 0 w 489857"/>
                <a:gd name="connsiteY0" fmla="*/ 0 h 1270000"/>
                <a:gd name="connsiteX1" fmla="*/ 489857 w 489857"/>
                <a:gd name="connsiteY1" fmla="*/ 317500 h 1270000"/>
                <a:gd name="connsiteX2" fmla="*/ 489857 w 489857"/>
                <a:gd name="connsiteY2" fmla="*/ 952500 h 1270000"/>
                <a:gd name="connsiteX3" fmla="*/ 0 w 489857"/>
                <a:gd name="connsiteY3" fmla="*/ 1270000 h 1270000"/>
                <a:gd name="connsiteX4" fmla="*/ 0 w 489857"/>
                <a:gd name="connsiteY4" fmla="*/ 762000 h 1270000"/>
                <a:gd name="connsiteX5" fmla="*/ 97971 w 489857"/>
                <a:gd name="connsiteY5" fmla="*/ 635000 h 1270000"/>
                <a:gd name="connsiteX6" fmla="*/ 0 w 489857"/>
                <a:gd name="connsiteY6" fmla="*/ 508000 h 1270000"/>
                <a:gd name="connsiteX7" fmla="*/ 0 w 489857"/>
                <a:gd name="connsiteY7" fmla="*/ 0 h 1270000"/>
                <a:gd name="connsiteX0" fmla="*/ 0 w 489857"/>
                <a:gd name="connsiteY0" fmla="*/ 0 h 1270000"/>
                <a:gd name="connsiteX1" fmla="*/ 489857 w 489857"/>
                <a:gd name="connsiteY1" fmla="*/ 317500 h 1270000"/>
                <a:gd name="connsiteX2" fmla="*/ 489857 w 489857"/>
                <a:gd name="connsiteY2" fmla="*/ 952500 h 1270000"/>
                <a:gd name="connsiteX3" fmla="*/ 0 w 489857"/>
                <a:gd name="connsiteY3" fmla="*/ 1270000 h 1270000"/>
                <a:gd name="connsiteX4" fmla="*/ 0 w 489857"/>
                <a:gd name="connsiteY4" fmla="*/ 762000 h 1270000"/>
                <a:gd name="connsiteX5" fmla="*/ 97971 w 489857"/>
                <a:gd name="connsiteY5" fmla="*/ 635000 h 1270000"/>
                <a:gd name="connsiteX6" fmla="*/ 0 w 489857"/>
                <a:gd name="connsiteY6" fmla="*/ 508000 h 1270000"/>
                <a:gd name="connsiteX7" fmla="*/ 0 w 489857"/>
                <a:gd name="connsiteY7" fmla="*/ 0 h 1270000"/>
                <a:gd name="connsiteX0" fmla="*/ 0 w 489857"/>
                <a:gd name="connsiteY0" fmla="*/ 0 h 1270000"/>
                <a:gd name="connsiteX1" fmla="*/ 489857 w 489857"/>
                <a:gd name="connsiteY1" fmla="*/ 317500 h 1270000"/>
                <a:gd name="connsiteX2" fmla="*/ 489857 w 489857"/>
                <a:gd name="connsiteY2" fmla="*/ 952500 h 1270000"/>
                <a:gd name="connsiteX3" fmla="*/ 0 w 489857"/>
                <a:gd name="connsiteY3" fmla="*/ 1270000 h 1270000"/>
                <a:gd name="connsiteX4" fmla="*/ 0 w 489857"/>
                <a:gd name="connsiteY4" fmla="*/ 762000 h 1270000"/>
                <a:gd name="connsiteX5" fmla="*/ 40821 w 489857"/>
                <a:gd name="connsiteY5" fmla="*/ 635000 h 1270000"/>
                <a:gd name="connsiteX6" fmla="*/ 0 w 489857"/>
                <a:gd name="connsiteY6" fmla="*/ 508000 h 1270000"/>
                <a:gd name="connsiteX7" fmla="*/ 0 w 489857"/>
                <a:gd name="connsiteY7" fmla="*/ 0 h 1270000"/>
                <a:gd name="connsiteX0" fmla="*/ 0 w 489857"/>
                <a:gd name="connsiteY0" fmla="*/ 0 h 1270000"/>
                <a:gd name="connsiteX1" fmla="*/ 489857 w 489857"/>
                <a:gd name="connsiteY1" fmla="*/ 317500 h 1270000"/>
                <a:gd name="connsiteX2" fmla="*/ 489857 w 489857"/>
                <a:gd name="connsiteY2" fmla="*/ 952500 h 1270000"/>
                <a:gd name="connsiteX3" fmla="*/ 0 w 489857"/>
                <a:gd name="connsiteY3" fmla="*/ 1270000 h 1270000"/>
                <a:gd name="connsiteX4" fmla="*/ 0 w 489857"/>
                <a:gd name="connsiteY4" fmla="*/ 762000 h 1270000"/>
                <a:gd name="connsiteX5" fmla="*/ 40821 w 489857"/>
                <a:gd name="connsiteY5" fmla="*/ 635000 h 1270000"/>
                <a:gd name="connsiteX6" fmla="*/ 0 w 489857"/>
                <a:gd name="connsiteY6" fmla="*/ 555625 h 1270000"/>
                <a:gd name="connsiteX7" fmla="*/ 0 w 489857"/>
                <a:gd name="connsiteY7" fmla="*/ 0 h 1270000"/>
                <a:gd name="connsiteX0" fmla="*/ 0 w 489857"/>
                <a:gd name="connsiteY0" fmla="*/ 0 h 1270000"/>
                <a:gd name="connsiteX1" fmla="*/ 489857 w 489857"/>
                <a:gd name="connsiteY1" fmla="*/ 317500 h 1270000"/>
                <a:gd name="connsiteX2" fmla="*/ 489857 w 489857"/>
                <a:gd name="connsiteY2" fmla="*/ 952500 h 1270000"/>
                <a:gd name="connsiteX3" fmla="*/ 0 w 489857"/>
                <a:gd name="connsiteY3" fmla="*/ 1270000 h 1270000"/>
                <a:gd name="connsiteX4" fmla="*/ 0 w 489857"/>
                <a:gd name="connsiteY4" fmla="*/ 714375 h 1270000"/>
                <a:gd name="connsiteX5" fmla="*/ 40821 w 489857"/>
                <a:gd name="connsiteY5" fmla="*/ 635000 h 1270000"/>
                <a:gd name="connsiteX6" fmla="*/ 0 w 489857"/>
                <a:gd name="connsiteY6" fmla="*/ 555625 h 1270000"/>
                <a:gd name="connsiteX7" fmla="*/ 0 w 489857"/>
                <a:gd name="connsiteY7" fmla="*/ 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9857" h="1270000">
                  <a:moveTo>
                    <a:pt x="0" y="0"/>
                  </a:moveTo>
                  <a:lnTo>
                    <a:pt x="489857" y="317500"/>
                  </a:lnTo>
                  <a:lnTo>
                    <a:pt x="489857" y="952500"/>
                  </a:lnTo>
                  <a:lnTo>
                    <a:pt x="0" y="1270000"/>
                  </a:lnTo>
                  <a:lnTo>
                    <a:pt x="0" y="714375"/>
                  </a:lnTo>
                  <a:lnTo>
                    <a:pt x="40821" y="635000"/>
                  </a:lnTo>
                  <a:lnTo>
                    <a:pt x="0" y="555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28575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 Box 11"/>
            <p:cNvSpPr txBox="1"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1081086" y="3002753"/>
              <a:ext cx="152400" cy="2286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no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sz="1600" dirty="0" smtClean="0">
                  <a:solidFill>
                    <a:srgbClr val="FFFFFF"/>
                  </a:solidFill>
                  <a:latin typeface="Consolas" pitchFamily="49" charset="0"/>
                </a:rPr>
                <a:t>+4</a:t>
              </a:r>
              <a:endParaRPr lang="en-US" sz="1600" dirty="0">
                <a:solidFill>
                  <a:srgbClr val="FFFFFF"/>
                </a:solidFill>
                <a:latin typeface="Consolas" pitchFamily="49" charset="0"/>
              </a:endParaRPr>
            </a:p>
          </p:txBody>
        </p:sp>
      </p:grpSp>
      <p:grpSp>
        <p:nvGrpSpPr>
          <p:cNvPr id="139" name="Group 138"/>
          <p:cNvGrpSpPr/>
          <p:nvPr>
            <p:custDataLst>
              <p:tags r:id="rId83"/>
            </p:custDataLst>
          </p:nvPr>
        </p:nvGrpSpPr>
        <p:grpSpPr>
          <a:xfrm>
            <a:off x="1676400" y="2971800"/>
            <a:ext cx="304800" cy="304800"/>
            <a:chOff x="990600" y="2971800"/>
            <a:chExt cx="304800" cy="304800"/>
          </a:xfrm>
          <a:solidFill>
            <a:schemeClr val="tx1"/>
          </a:solidFill>
        </p:grpSpPr>
        <p:sp>
          <p:nvSpPr>
            <p:cNvPr id="140" name="Freeform 139"/>
            <p:cNvSpPr/>
            <p:nvPr>
              <p:custDataLst>
                <p:tags r:id="rId90"/>
              </p:custDataLst>
            </p:nvPr>
          </p:nvSpPr>
          <p:spPr>
            <a:xfrm>
              <a:off x="990600" y="2971800"/>
              <a:ext cx="304800" cy="304800"/>
            </a:xfrm>
            <a:custGeom>
              <a:avLst/>
              <a:gdLst>
                <a:gd name="connsiteX0" fmla="*/ 0 w 685800"/>
                <a:gd name="connsiteY0" fmla="*/ 0 h 762000"/>
                <a:gd name="connsiteX1" fmla="*/ 685800 w 685800"/>
                <a:gd name="connsiteY1" fmla="*/ 0 h 762000"/>
                <a:gd name="connsiteX2" fmla="*/ 685800 w 685800"/>
                <a:gd name="connsiteY2" fmla="*/ 762000 h 762000"/>
                <a:gd name="connsiteX3" fmla="*/ 0 w 685800"/>
                <a:gd name="connsiteY3" fmla="*/ 762000 h 762000"/>
                <a:gd name="connsiteX4" fmla="*/ 0 w 685800"/>
                <a:gd name="connsiteY4" fmla="*/ 0 h 762000"/>
                <a:gd name="connsiteX0" fmla="*/ 0 w 685800"/>
                <a:gd name="connsiteY0" fmla="*/ 0 h 762000"/>
                <a:gd name="connsiteX1" fmla="*/ 685800 w 685800"/>
                <a:gd name="connsiteY1" fmla="*/ 190500 h 762000"/>
                <a:gd name="connsiteX2" fmla="*/ 685800 w 685800"/>
                <a:gd name="connsiteY2" fmla="*/ 762000 h 762000"/>
                <a:gd name="connsiteX3" fmla="*/ 0 w 685800"/>
                <a:gd name="connsiteY3" fmla="*/ 762000 h 762000"/>
                <a:gd name="connsiteX4" fmla="*/ 0 w 685800"/>
                <a:gd name="connsiteY4" fmla="*/ 0 h 762000"/>
                <a:gd name="connsiteX0" fmla="*/ 0 w 685800"/>
                <a:gd name="connsiteY0" fmla="*/ 0 h 762000"/>
                <a:gd name="connsiteX1" fmla="*/ 685800 w 685800"/>
                <a:gd name="connsiteY1" fmla="*/ 190500 h 762000"/>
                <a:gd name="connsiteX2" fmla="*/ 685800 w 685800"/>
                <a:gd name="connsiteY2" fmla="*/ 571500 h 762000"/>
                <a:gd name="connsiteX3" fmla="*/ 0 w 685800"/>
                <a:gd name="connsiteY3" fmla="*/ 762000 h 762000"/>
                <a:gd name="connsiteX4" fmla="*/ 0 w 685800"/>
                <a:gd name="connsiteY4" fmla="*/ 0 h 762000"/>
                <a:gd name="connsiteX0" fmla="*/ 0 w 685800"/>
                <a:gd name="connsiteY0" fmla="*/ 0 h 762000"/>
                <a:gd name="connsiteX1" fmla="*/ 685800 w 685800"/>
                <a:gd name="connsiteY1" fmla="*/ 317500 h 762000"/>
                <a:gd name="connsiteX2" fmla="*/ 685800 w 685800"/>
                <a:gd name="connsiteY2" fmla="*/ 571500 h 762000"/>
                <a:gd name="connsiteX3" fmla="*/ 0 w 685800"/>
                <a:gd name="connsiteY3" fmla="*/ 762000 h 762000"/>
                <a:gd name="connsiteX4" fmla="*/ 0 w 685800"/>
                <a:gd name="connsiteY4" fmla="*/ 0 h 762000"/>
                <a:gd name="connsiteX0" fmla="*/ 0 w 685800"/>
                <a:gd name="connsiteY0" fmla="*/ 0 h 952500"/>
                <a:gd name="connsiteX1" fmla="*/ 685800 w 685800"/>
                <a:gd name="connsiteY1" fmla="*/ 317500 h 952500"/>
                <a:gd name="connsiteX2" fmla="*/ 685800 w 685800"/>
                <a:gd name="connsiteY2" fmla="*/ 952500 h 952500"/>
                <a:gd name="connsiteX3" fmla="*/ 0 w 685800"/>
                <a:gd name="connsiteY3" fmla="*/ 762000 h 952500"/>
                <a:gd name="connsiteX4" fmla="*/ 0 w 685800"/>
                <a:gd name="connsiteY4" fmla="*/ 0 h 952500"/>
                <a:gd name="connsiteX0" fmla="*/ 0 w 685800"/>
                <a:gd name="connsiteY0" fmla="*/ 0 h 1270000"/>
                <a:gd name="connsiteX1" fmla="*/ 685800 w 685800"/>
                <a:gd name="connsiteY1" fmla="*/ 317500 h 1270000"/>
                <a:gd name="connsiteX2" fmla="*/ 685800 w 685800"/>
                <a:gd name="connsiteY2" fmla="*/ 952500 h 1270000"/>
                <a:gd name="connsiteX3" fmla="*/ 0 w 685800"/>
                <a:gd name="connsiteY3" fmla="*/ 1270000 h 1270000"/>
                <a:gd name="connsiteX4" fmla="*/ 0 w 685800"/>
                <a:gd name="connsiteY4" fmla="*/ 0 h 1270000"/>
                <a:gd name="connsiteX0" fmla="*/ 0 w 685800"/>
                <a:gd name="connsiteY0" fmla="*/ 0 h 1270000"/>
                <a:gd name="connsiteX1" fmla="*/ 685800 w 685800"/>
                <a:gd name="connsiteY1" fmla="*/ 317500 h 1270000"/>
                <a:gd name="connsiteX2" fmla="*/ 685800 w 685800"/>
                <a:gd name="connsiteY2" fmla="*/ 952500 h 1270000"/>
                <a:gd name="connsiteX3" fmla="*/ 0 w 685800"/>
                <a:gd name="connsiteY3" fmla="*/ 1270000 h 1270000"/>
                <a:gd name="connsiteX4" fmla="*/ 0 w 685800"/>
                <a:gd name="connsiteY4" fmla="*/ 635000 h 1270000"/>
                <a:gd name="connsiteX5" fmla="*/ 0 w 685800"/>
                <a:gd name="connsiteY5" fmla="*/ 0 h 1270000"/>
                <a:gd name="connsiteX0" fmla="*/ 0 w 685800"/>
                <a:gd name="connsiteY0" fmla="*/ 0 h 1270000"/>
                <a:gd name="connsiteX1" fmla="*/ 685800 w 685800"/>
                <a:gd name="connsiteY1" fmla="*/ 317500 h 1270000"/>
                <a:gd name="connsiteX2" fmla="*/ 685800 w 685800"/>
                <a:gd name="connsiteY2" fmla="*/ 952500 h 1270000"/>
                <a:gd name="connsiteX3" fmla="*/ 0 w 685800"/>
                <a:gd name="connsiteY3" fmla="*/ 1270000 h 1270000"/>
                <a:gd name="connsiteX4" fmla="*/ 171450 w 685800"/>
                <a:gd name="connsiteY4" fmla="*/ 635000 h 1270000"/>
                <a:gd name="connsiteX5" fmla="*/ 0 w 685800"/>
                <a:gd name="connsiteY5" fmla="*/ 0 h 1270000"/>
                <a:gd name="connsiteX0" fmla="*/ 0 w 685800"/>
                <a:gd name="connsiteY0" fmla="*/ 0 h 1270000"/>
                <a:gd name="connsiteX1" fmla="*/ 685800 w 685800"/>
                <a:gd name="connsiteY1" fmla="*/ 317500 h 1270000"/>
                <a:gd name="connsiteX2" fmla="*/ 685800 w 685800"/>
                <a:gd name="connsiteY2" fmla="*/ 952500 h 1270000"/>
                <a:gd name="connsiteX3" fmla="*/ 0 w 685800"/>
                <a:gd name="connsiteY3" fmla="*/ 1270000 h 1270000"/>
                <a:gd name="connsiteX4" fmla="*/ 171450 w 685800"/>
                <a:gd name="connsiteY4" fmla="*/ 635000 h 1270000"/>
                <a:gd name="connsiteX5" fmla="*/ 0 w 685800"/>
                <a:gd name="connsiteY5" fmla="*/ 508000 h 1270000"/>
                <a:gd name="connsiteX6" fmla="*/ 0 w 685800"/>
                <a:gd name="connsiteY6" fmla="*/ 0 h 1270000"/>
                <a:gd name="connsiteX0" fmla="*/ 0 w 685800"/>
                <a:gd name="connsiteY0" fmla="*/ 0 h 1270000"/>
                <a:gd name="connsiteX1" fmla="*/ 685800 w 685800"/>
                <a:gd name="connsiteY1" fmla="*/ 317500 h 1270000"/>
                <a:gd name="connsiteX2" fmla="*/ 685800 w 685800"/>
                <a:gd name="connsiteY2" fmla="*/ 952500 h 1270000"/>
                <a:gd name="connsiteX3" fmla="*/ 0 w 685800"/>
                <a:gd name="connsiteY3" fmla="*/ 1270000 h 1270000"/>
                <a:gd name="connsiteX4" fmla="*/ 0 w 685800"/>
                <a:gd name="connsiteY4" fmla="*/ 762000 h 1270000"/>
                <a:gd name="connsiteX5" fmla="*/ 171450 w 685800"/>
                <a:gd name="connsiteY5" fmla="*/ 635000 h 1270000"/>
                <a:gd name="connsiteX6" fmla="*/ 0 w 685800"/>
                <a:gd name="connsiteY6" fmla="*/ 508000 h 1270000"/>
                <a:gd name="connsiteX7" fmla="*/ 0 w 685800"/>
                <a:gd name="connsiteY7" fmla="*/ 0 h 1270000"/>
                <a:gd name="connsiteX0" fmla="*/ 0 w 685800"/>
                <a:gd name="connsiteY0" fmla="*/ 0 h 1270000"/>
                <a:gd name="connsiteX1" fmla="*/ 685800 w 685800"/>
                <a:gd name="connsiteY1" fmla="*/ 317500 h 1270000"/>
                <a:gd name="connsiteX2" fmla="*/ 685800 w 685800"/>
                <a:gd name="connsiteY2" fmla="*/ 952500 h 1270000"/>
                <a:gd name="connsiteX3" fmla="*/ 0 w 685800"/>
                <a:gd name="connsiteY3" fmla="*/ 1270000 h 1270000"/>
                <a:gd name="connsiteX4" fmla="*/ 0 w 685800"/>
                <a:gd name="connsiteY4" fmla="*/ 762000 h 1270000"/>
                <a:gd name="connsiteX5" fmla="*/ 97971 w 685800"/>
                <a:gd name="connsiteY5" fmla="*/ 635000 h 1270000"/>
                <a:gd name="connsiteX6" fmla="*/ 0 w 685800"/>
                <a:gd name="connsiteY6" fmla="*/ 508000 h 1270000"/>
                <a:gd name="connsiteX7" fmla="*/ 0 w 685800"/>
                <a:gd name="connsiteY7" fmla="*/ 0 h 1270000"/>
                <a:gd name="connsiteX0" fmla="*/ 0 w 685800"/>
                <a:gd name="connsiteY0" fmla="*/ 0 h 1270000"/>
                <a:gd name="connsiteX1" fmla="*/ 489857 w 685800"/>
                <a:gd name="connsiteY1" fmla="*/ 317500 h 1270000"/>
                <a:gd name="connsiteX2" fmla="*/ 685800 w 685800"/>
                <a:gd name="connsiteY2" fmla="*/ 952500 h 1270000"/>
                <a:gd name="connsiteX3" fmla="*/ 0 w 685800"/>
                <a:gd name="connsiteY3" fmla="*/ 1270000 h 1270000"/>
                <a:gd name="connsiteX4" fmla="*/ 0 w 685800"/>
                <a:gd name="connsiteY4" fmla="*/ 762000 h 1270000"/>
                <a:gd name="connsiteX5" fmla="*/ 97971 w 685800"/>
                <a:gd name="connsiteY5" fmla="*/ 635000 h 1270000"/>
                <a:gd name="connsiteX6" fmla="*/ 0 w 685800"/>
                <a:gd name="connsiteY6" fmla="*/ 508000 h 1270000"/>
                <a:gd name="connsiteX7" fmla="*/ 0 w 685800"/>
                <a:gd name="connsiteY7" fmla="*/ 0 h 1270000"/>
                <a:gd name="connsiteX0" fmla="*/ 0 w 489857"/>
                <a:gd name="connsiteY0" fmla="*/ 0 h 1270000"/>
                <a:gd name="connsiteX1" fmla="*/ 489857 w 489857"/>
                <a:gd name="connsiteY1" fmla="*/ 317500 h 1270000"/>
                <a:gd name="connsiteX2" fmla="*/ 489857 w 489857"/>
                <a:gd name="connsiteY2" fmla="*/ 952500 h 1270000"/>
                <a:gd name="connsiteX3" fmla="*/ 0 w 489857"/>
                <a:gd name="connsiteY3" fmla="*/ 1270000 h 1270000"/>
                <a:gd name="connsiteX4" fmla="*/ 0 w 489857"/>
                <a:gd name="connsiteY4" fmla="*/ 762000 h 1270000"/>
                <a:gd name="connsiteX5" fmla="*/ 97971 w 489857"/>
                <a:gd name="connsiteY5" fmla="*/ 635000 h 1270000"/>
                <a:gd name="connsiteX6" fmla="*/ 0 w 489857"/>
                <a:gd name="connsiteY6" fmla="*/ 508000 h 1270000"/>
                <a:gd name="connsiteX7" fmla="*/ 0 w 489857"/>
                <a:gd name="connsiteY7" fmla="*/ 0 h 1270000"/>
                <a:gd name="connsiteX0" fmla="*/ 0 w 489857"/>
                <a:gd name="connsiteY0" fmla="*/ 0 h 1270000"/>
                <a:gd name="connsiteX1" fmla="*/ 489857 w 489857"/>
                <a:gd name="connsiteY1" fmla="*/ 317500 h 1270000"/>
                <a:gd name="connsiteX2" fmla="*/ 489857 w 489857"/>
                <a:gd name="connsiteY2" fmla="*/ 952500 h 1270000"/>
                <a:gd name="connsiteX3" fmla="*/ 0 w 489857"/>
                <a:gd name="connsiteY3" fmla="*/ 1270000 h 1270000"/>
                <a:gd name="connsiteX4" fmla="*/ 0 w 489857"/>
                <a:gd name="connsiteY4" fmla="*/ 762000 h 1270000"/>
                <a:gd name="connsiteX5" fmla="*/ 97971 w 489857"/>
                <a:gd name="connsiteY5" fmla="*/ 635000 h 1270000"/>
                <a:gd name="connsiteX6" fmla="*/ 0 w 489857"/>
                <a:gd name="connsiteY6" fmla="*/ 508000 h 1270000"/>
                <a:gd name="connsiteX7" fmla="*/ 0 w 489857"/>
                <a:gd name="connsiteY7" fmla="*/ 0 h 1270000"/>
                <a:gd name="connsiteX0" fmla="*/ 0 w 489857"/>
                <a:gd name="connsiteY0" fmla="*/ 0 h 1270000"/>
                <a:gd name="connsiteX1" fmla="*/ 489857 w 489857"/>
                <a:gd name="connsiteY1" fmla="*/ 317500 h 1270000"/>
                <a:gd name="connsiteX2" fmla="*/ 489857 w 489857"/>
                <a:gd name="connsiteY2" fmla="*/ 952500 h 1270000"/>
                <a:gd name="connsiteX3" fmla="*/ 0 w 489857"/>
                <a:gd name="connsiteY3" fmla="*/ 1270000 h 1270000"/>
                <a:gd name="connsiteX4" fmla="*/ 0 w 489857"/>
                <a:gd name="connsiteY4" fmla="*/ 762000 h 1270000"/>
                <a:gd name="connsiteX5" fmla="*/ 40821 w 489857"/>
                <a:gd name="connsiteY5" fmla="*/ 635000 h 1270000"/>
                <a:gd name="connsiteX6" fmla="*/ 0 w 489857"/>
                <a:gd name="connsiteY6" fmla="*/ 508000 h 1270000"/>
                <a:gd name="connsiteX7" fmla="*/ 0 w 489857"/>
                <a:gd name="connsiteY7" fmla="*/ 0 h 1270000"/>
                <a:gd name="connsiteX0" fmla="*/ 0 w 489857"/>
                <a:gd name="connsiteY0" fmla="*/ 0 h 1270000"/>
                <a:gd name="connsiteX1" fmla="*/ 489857 w 489857"/>
                <a:gd name="connsiteY1" fmla="*/ 317500 h 1270000"/>
                <a:gd name="connsiteX2" fmla="*/ 489857 w 489857"/>
                <a:gd name="connsiteY2" fmla="*/ 952500 h 1270000"/>
                <a:gd name="connsiteX3" fmla="*/ 0 w 489857"/>
                <a:gd name="connsiteY3" fmla="*/ 1270000 h 1270000"/>
                <a:gd name="connsiteX4" fmla="*/ 0 w 489857"/>
                <a:gd name="connsiteY4" fmla="*/ 762000 h 1270000"/>
                <a:gd name="connsiteX5" fmla="*/ 40821 w 489857"/>
                <a:gd name="connsiteY5" fmla="*/ 635000 h 1270000"/>
                <a:gd name="connsiteX6" fmla="*/ 0 w 489857"/>
                <a:gd name="connsiteY6" fmla="*/ 555625 h 1270000"/>
                <a:gd name="connsiteX7" fmla="*/ 0 w 489857"/>
                <a:gd name="connsiteY7" fmla="*/ 0 h 1270000"/>
                <a:gd name="connsiteX0" fmla="*/ 0 w 489857"/>
                <a:gd name="connsiteY0" fmla="*/ 0 h 1270000"/>
                <a:gd name="connsiteX1" fmla="*/ 489857 w 489857"/>
                <a:gd name="connsiteY1" fmla="*/ 317500 h 1270000"/>
                <a:gd name="connsiteX2" fmla="*/ 489857 w 489857"/>
                <a:gd name="connsiteY2" fmla="*/ 952500 h 1270000"/>
                <a:gd name="connsiteX3" fmla="*/ 0 w 489857"/>
                <a:gd name="connsiteY3" fmla="*/ 1270000 h 1270000"/>
                <a:gd name="connsiteX4" fmla="*/ 0 w 489857"/>
                <a:gd name="connsiteY4" fmla="*/ 714375 h 1270000"/>
                <a:gd name="connsiteX5" fmla="*/ 40821 w 489857"/>
                <a:gd name="connsiteY5" fmla="*/ 635000 h 1270000"/>
                <a:gd name="connsiteX6" fmla="*/ 0 w 489857"/>
                <a:gd name="connsiteY6" fmla="*/ 555625 h 1270000"/>
                <a:gd name="connsiteX7" fmla="*/ 0 w 489857"/>
                <a:gd name="connsiteY7" fmla="*/ 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9857" h="1270000">
                  <a:moveTo>
                    <a:pt x="0" y="0"/>
                  </a:moveTo>
                  <a:lnTo>
                    <a:pt x="489857" y="317500"/>
                  </a:lnTo>
                  <a:lnTo>
                    <a:pt x="489857" y="952500"/>
                  </a:lnTo>
                  <a:lnTo>
                    <a:pt x="0" y="1270000"/>
                  </a:lnTo>
                  <a:lnTo>
                    <a:pt x="0" y="714375"/>
                  </a:lnTo>
                  <a:lnTo>
                    <a:pt x="40821" y="635000"/>
                  </a:lnTo>
                  <a:lnTo>
                    <a:pt x="0" y="555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28575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 Box 11"/>
            <p:cNvSpPr txBox="1"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1081086" y="3002753"/>
              <a:ext cx="152400" cy="2286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1">
              <a:no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sz="1600" dirty="0" smtClean="0">
                  <a:solidFill>
                    <a:srgbClr val="FFFFFF"/>
                  </a:solidFill>
                  <a:latin typeface="Consolas" pitchFamily="49" charset="0"/>
                </a:rPr>
                <a:t>+4</a:t>
              </a:r>
              <a:endParaRPr lang="en-US" sz="1600" dirty="0">
                <a:solidFill>
                  <a:srgbClr val="FFFFFF"/>
                </a:solidFill>
                <a:latin typeface="Consolas" pitchFamily="49" charset="0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843086" y="5943600"/>
            <a:ext cx="3648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 Single cycle processor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1676400"/>
            <a:ext cx="1143000" cy="1524000"/>
            <a:chOff x="5715000" y="1676400"/>
            <a:chExt cx="1143000" cy="1524000"/>
          </a:xfrm>
        </p:grpSpPr>
        <p:sp>
          <p:nvSpPr>
            <p:cNvPr id="2249780" name="Text Box 52"/>
            <p:cNvSpPr txBox="1"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6172200" y="2209800"/>
              <a:ext cx="470000" cy="394275"/>
            </a:xfrm>
            <a:prstGeom prst="rect">
              <a:avLst/>
            </a:prstGeom>
            <a:noFill/>
            <a:ln w="25400" cap="sq" algn="ctr">
              <a:noFill/>
              <a:miter lim="800000"/>
              <a:headEnd/>
              <a:tailEnd/>
            </a:ln>
            <a:effectLst/>
          </p:spPr>
          <p:txBody>
            <a:bodyPr wrap="none" anchor="ctr" anchorCtr="1">
              <a:no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sz="1800" dirty="0" err="1">
                  <a:solidFill>
                    <a:srgbClr val="FFFFFF"/>
                  </a:solidFill>
                  <a:latin typeface="Calibri"/>
                </a:rPr>
                <a:t>alu</a:t>
              </a:r>
              <a:endParaRPr lang="en-US" sz="18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8" name="Line 44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>
              <a:off x="5791200" y="2971800"/>
              <a:ext cx="228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square" anchor="ctr" anchorCtr="1">
              <a:noAutofit/>
            </a:bodyPr>
            <a:lstStyle/>
            <a:p>
              <a:endParaRPr lang="en-US"/>
            </a:p>
          </p:txBody>
        </p:sp>
        <p:sp>
          <p:nvSpPr>
            <p:cNvPr id="151" name="Freeform 150"/>
            <p:cNvSpPr/>
            <p:nvPr>
              <p:custDataLst>
                <p:tags r:id="rId86"/>
              </p:custDataLst>
            </p:nvPr>
          </p:nvSpPr>
          <p:spPr>
            <a:xfrm>
              <a:off x="6019800" y="1676400"/>
              <a:ext cx="609600" cy="1524000"/>
            </a:xfrm>
            <a:custGeom>
              <a:avLst/>
              <a:gdLst>
                <a:gd name="connsiteX0" fmla="*/ 0 w 685800"/>
                <a:gd name="connsiteY0" fmla="*/ 0 h 762000"/>
                <a:gd name="connsiteX1" fmla="*/ 685800 w 685800"/>
                <a:gd name="connsiteY1" fmla="*/ 0 h 762000"/>
                <a:gd name="connsiteX2" fmla="*/ 685800 w 685800"/>
                <a:gd name="connsiteY2" fmla="*/ 762000 h 762000"/>
                <a:gd name="connsiteX3" fmla="*/ 0 w 685800"/>
                <a:gd name="connsiteY3" fmla="*/ 762000 h 762000"/>
                <a:gd name="connsiteX4" fmla="*/ 0 w 685800"/>
                <a:gd name="connsiteY4" fmla="*/ 0 h 762000"/>
                <a:gd name="connsiteX0" fmla="*/ 0 w 685800"/>
                <a:gd name="connsiteY0" fmla="*/ 0 h 762000"/>
                <a:gd name="connsiteX1" fmla="*/ 685800 w 685800"/>
                <a:gd name="connsiteY1" fmla="*/ 190500 h 762000"/>
                <a:gd name="connsiteX2" fmla="*/ 685800 w 685800"/>
                <a:gd name="connsiteY2" fmla="*/ 762000 h 762000"/>
                <a:gd name="connsiteX3" fmla="*/ 0 w 685800"/>
                <a:gd name="connsiteY3" fmla="*/ 762000 h 762000"/>
                <a:gd name="connsiteX4" fmla="*/ 0 w 685800"/>
                <a:gd name="connsiteY4" fmla="*/ 0 h 762000"/>
                <a:gd name="connsiteX0" fmla="*/ 0 w 685800"/>
                <a:gd name="connsiteY0" fmla="*/ 0 h 762000"/>
                <a:gd name="connsiteX1" fmla="*/ 685800 w 685800"/>
                <a:gd name="connsiteY1" fmla="*/ 190500 h 762000"/>
                <a:gd name="connsiteX2" fmla="*/ 685800 w 685800"/>
                <a:gd name="connsiteY2" fmla="*/ 571500 h 762000"/>
                <a:gd name="connsiteX3" fmla="*/ 0 w 685800"/>
                <a:gd name="connsiteY3" fmla="*/ 762000 h 762000"/>
                <a:gd name="connsiteX4" fmla="*/ 0 w 685800"/>
                <a:gd name="connsiteY4" fmla="*/ 0 h 762000"/>
                <a:gd name="connsiteX0" fmla="*/ 0 w 685800"/>
                <a:gd name="connsiteY0" fmla="*/ 0 h 762000"/>
                <a:gd name="connsiteX1" fmla="*/ 685800 w 685800"/>
                <a:gd name="connsiteY1" fmla="*/ 317500 h 762000"/>
                <a:gd name="connsiteX2" fmla="*/ 685800 w 685800"/>
                <a:gd name="connsiteY2" fmla="*/ 571500 h 762000"/>
                <a:gd name="connsiteX3" fmla="*/ 0 w 685800"/>
                <a:gd name="connsiteY3" fmla="*/ 762000 h 762000"/>
                <a:gd name="connsiteX4" fmla="*/ 0 w 685800"/>
                <a:gd name="connsiteY4" fmla="*/ 0 h 762000"/>
                <a:gd name="connsiteX0" fmla="*/ 0 w 685800"/>
                <a:gd name="connsiteY0" fmla="*/ 0 h 952500"/>
                <a:gd name="connsiteX1" fmla="*/ 685800 w 685800"/>
                <a:gd name="connsiteY1" fmla="*/ 317500 h 952500"/>
                <a:gd name="connsiteX2" fmla="*/ 685800 w 685800"/>
                <a:gd name="connsiteY2" fmla="*/ 952500 h 952500"/>
                <a:gd name="connsiteX3" fmla="*/ 0 w 685800"/>
                <a:gd name="connsiteY3" fmla="*/ 762000 h 952500"/>
                <a:gd name="connsiteX4" fmla="*/ 0 w 685800"/>
                <a:gd name="connsiteY4" fmla="*/ 0 h 952500"/>
                <a:gd name="connsiteX0" fmla="*/ 0 w 685800"/>
                <a:gd name="connsiteY0" fmla="*/ 0 h 1270000"/>
                <a:gd name="connsiteX1" fmla="*/ 685800 w 685800"/>
                <a:gd name="connsiteY1" fmla="*/ 317500 h 1270000"/>
                <a:gd name="connsiteX2" fmla="*/ 685800 w 685800"/>
                <a:gd name="connsiteY2" fmla="*/ 952500 h 1270000"/>
                <a:gd name="connsiteX3" fmla="*/ 0 w 685800"/>
                <a:gd name="connsiteY3" fmla="*/ 1270000 h 1270000"/>
                <a:gd name="connsiteX4" fmla="*/ 0 w 685800"/>
                <a:gd name="connsiteY4" fmla="*/ 0 h 1270000"/>
                <a:gd name="connsiteX0" fmla="*/ 0 w 685800"/>
                <a:gd name="connsiteY0" fmla="*/ 0 h 1270000"/>
                <a:gd name="connsiteX1" fmla="*/ 685800 w 685800"/>
                <a:gd name="connsiteY1" fmla="*/ 317500 h 1270000"/>
                <a:gd name="connsiteX2" fmla="*/ 685800 w 685800"/>
                <a:gd name="connsiteY2" fmla="*/ 952500 h 1270000"/>
                <a:gd name="connsiteX3" fmla="*/ 0 w 685800"/>
                <a:gd name="connsiteY3" fmla="*/ 1270000 h 1270000"/>
                <a:gd name="connsiteX4" fmla="*/ 0 w 685800"/>
                <a:gd name="connsiteY4" fmla="*/ 635000 h 1270000"/>
                <a:gd name="connsiteX5" fmla="*/ 0 w 685800"/>
                <a:gd name="connsiteY5" fmla="*/ 0 h 1270000"/>
                <a:gd name="connsiteX0" fmla="*/ 0 w 685800"/>
                <a:gd name="connsiteY0" fmla="*/ 0 h 1270000"/>
                <a:gd name="connsiteX1" fmla="*/ 685800 w 685800"/>
                <a:gd name="connsiteY1" fmla="*/ 317500 h 1270000"/>
                <a:gd name="connsiteX2" fmla="*/ 685800 w 685800"/>
                <a:gd name="connsiteY2" fmla="*/ 952500 h 1270000"/>
                <a:gd name="connsiteX3" fmla="*/ 0 w 685800"/>
                <a:gd name="connsiteY3" fmla="*/ 1270000 h 1270000"/>
                <a:gd name="connsiteX4" fmla="*/ 171450 w 685800"/>
                <a:gd name="connsiteY4" fmla="*/ 635000 h 1270000"/>
                <a:gd name="connsiteX5" fmla="*/ 0 w 685800"/>
                <a:gd name="connsiteY5" fmla="*/ 0 h 1270000"/>
                <a:gd name="connsiteX0" fmla="*/ 0 w 685800"/>
                <a:gd name="connsiteY0" fmla="*/ 0 h 1270000"/>
                <a:gd name="connsiteX1" fmla="*/ 685800 w 685800"/>
                <a:gd name="connsiteY1" fmla="*/ 317500 h 1270000"/>
                <a:gd name="connsiteX2" fmla="*/ 685800 w 685800"/>
                <a:gd name="connsiteY2" fmla="*/ 952500 h 1270000"/>
                <a:gd name="connsiteX3" fmla="*/ 0 w 685800"/>
                <a:gd name="connsiteY3" fmla="*/ 1270000 h 1270000"/>
                <a:gd name="connsiteX4" fmla="*/ 171450 w 685800"/>
                <a:gd name="connsiteY4" fmla="*/ 635000 h 1270000"/>
                <a:gd name="connsiteX5" fmla="*/ 0 w 685800"/>
                <a:gd name="connsiteY5" fmla="*/ 508000 h 1270000"/>
                <a:gd name="connsiteX6" fmla="*/ 0 w 685800"/>
                <a:gd name="connsiteY6" fmla="*/ 0 h 1270000"/>
                <a:gd name="connsiteX0" fmla="*/ 0 w 685800"/>
                <a:gd name="connsiteY0" fmla="*/ 0 h 1270000"/>
                <a:gd name="connsiteX1" fmla="*/ 685800 w 685800"/>
                <a:gd name="connsiteY1" fmla="*/ 317500 h 1270000"/>
                <a:gd name="connsiteX2" fmla="*/ 685800 w 685800"/>
                <a:gd name="connsiteY2" fmla="*/ 952500 h 1270000"/>
                <a:gd name="connsiteX3" fmla="*/ 0 w 685800"/>
                <a:gd name="connsiteY3" fmla="*/ 1270000 h 1270000"/>
                <a:gd name="connsiteX4" fmla="*/ 0 w 685800"/>
                <a:gd name="connsiteY4" fmla="*/ 762000 h 1270000"/>
                <a:gd name="connsiteX5" fmla="*/ 171450 w 685800"/>
                <a:gd name="connsiteY5" fmla="*/ 635000 h 1270000"/>
                <a:gd name="connsiteX6" fmla="*/ 0 w 685800"/>
                <a:gd name="connsiteY6" fmla="*/ 508000 h 1270000"/>
                <a:gd name="connsiteX7" fmla="*/ 0 w 685800"/>
                <a:gd name="connsiteY7" fmla="*/ 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800" h="1270000">
                  <a:moveTo>
                    <a:pt x="0" y="0"/>
                  </a:moveTo>
                  <a:lnTo>
                    <a:pt x="685800" y="317500"/>
                  </a:lnTo>
                  <a:lnTo>
                    <a:pt x="685800" y="952500"/>
                  </a:lnTo>
                  <a:lnTo>
                    <a:pt x="0" y="1270000"/>
                  </a:lnTo>
                  <a:lnTo>
                    <a:pt x="0" y="762000"/>
                  </a:lnTo>
                  <a:lnTo>
                    <a:pt x="171450" y="635000"/>
                  </a:lnTo>
                  <a:lnTo>
                    <a:pt x="0" y="508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Line 45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 flipV="1">
              <a:off x="6553200" y="2895600"/>
              <a:ext cx="0" cy="2286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square" anchor="ctr" anchorCtr="1">
              <a:noAutofit/>
            </a:bodyPr>
            <a:lstStyle/>
            <a:p>
              <a:endParaRPr lang="en-US"/>
            </a:p>
          </p:txBody>
        </p:sp>
        <p:sp>
          <p:nvSpPr>
            <p:cNvPr id="122" name="Line 43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 flipV="1">
              <a:off x="5715000" y="1981200"/>
              <a:ext cx="304800" cy="307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square" anchor="ctr" anchorCtr="1">
              <a:noAutofit/>
            </a:bodyPr>
            <a:lstStyle/>
            <a:p>
              <a:endParaRPr lang="en-US"/>
            </a:p>
          </p:txBody>
        </p:sp>
        <p:sp>
          <p:nvSpPr>
            <p:cNvPr id="124" name="Line 48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 flipH="1">
              <a:off x="6629400" y="2362200"/>
              <a:ext cx="228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 anchorCtr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323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9762" grpId="0" animBg="1"/>
      <p:bldP spid="2249771" grpId="0" animBg="1"/>
      <p:bldP spid="2249772" grpId="0" animBg="1"/>
      <p:bldP spid="2249775" grpId="0" animBg="1"/>
      <p:bldP spid="2249776" grpId="0" animBg="1"/>
      <p:bldP spid="2249777" grpId="0" animBg="1"/>
      <p:bldP spid="2249779" grpId="0" animBg="1"/>
      <p:bldP spid="56" grpId="0" animBg="1"/>
      <p:bldP spid="59" grpId="0" animBg="1"/>
      <p:bldP spid="66" grpId="0" animBg="1"/>
      <p:bldP spid="69" grpId="0" animBg="1"/>
      <p:bldP spid="71" grpId="0" animBg="1"/>
      <p:bldP spid="73" grpId="0" animBg="1"/>
      <p:bldP spid="50" grpId="0" animBg="1"/>
      <p:bldP spid="54" grpId="0" animBg="1"/>
      <p:bldP spid="62" grpId="0"/>
      <p:bldP spid="75" grpId="0" animBg="1"/>
      <p:bldP spid="78" grpId="0"/>
      <p:bldP spid="80" grpId="0" animBg="1"/>
      <p:bldP spid="81" grpId="0" animBg="1"/>
      <p:bldP spid="82" grpId="0"/>
      <p:bldP spid="83" grpId="0"/>
      <p:bldP spid="84" grpId="0" animBg="1"/>
      <p:bldP spid="85" grpId="0"/>
      <p:bldP spid="86" grpId="0" animBg="1"/>
      <p:bldP spid="88" grpId="0" animBg="1"/>
      <p:bldP spid="89" grpId="0" animBg="1"/>
      <p:bldP spid="90" grpId="0" animBg="1"/>
      <p:bldP spid="91" grpId="0" animBg="1"/>
      <p:bldP spid="77" grpId="0" animBg="1"/>
      <p:bldP spid="93" grpId="0"/>
      <p:bldP spid="94" grpId="0" animBg="1"/>
      <p:bldP spid="97" grpId="0" animBg="1"/>
      <p:bldP spid="98" grpId="0" animBg="1"/>
      <p:bldP spid="104" grpId="0" animBg="1"/>
      <p:bldP spid="105" grpId="0" animBg="1"/>
      <p:bldP spid="106" grpId="0"/>
      <p:bldP spid="108" grpId="0" animBg="1"/>
      <p:bldP spid="96" grpId="0" animBg="1"/>
      <p:bldP spid="103" grpId="0" animBg="1"/>
      <p:bldP spid="110" grpId="0" animBg="1"/>
      <p:bldP spid="111" grpId="0" animBg="1"/>
      <p:bldP spid="112" grpId="0" animBg="1"/>
      <p:bldP spid="109" grpId="0" animBg="1"/>
      <p:bldP spid="117" grpId="0" animBg="1"/>
      <p:bldP spid="118" grpId="0" animBg="1"/>
      <p:bldP spid="120" grpId="0" animBg="1"/>
      <p:bldP spid="123" grpId="0" animBg="1"/>
      <p:bldP spid="126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70" grpId="0" animBg="1"/>
      <p:bldP spid="172" grpId="0" animBg="1"/>
      <p:bldP spid="174" grpId="0" animBg="1"/>
      <p:bldP spid="175" grpId="0" animBg="1"/>
      <p:bldP spid="176" grpId="0" animBg="1"/>
      <p:bldP spid="178" grpId="0"/>
      <p:bldP spid="102" grpId="0" animBg="1"/>
      <p:bldP spid="107" grpId="0" animBg="1"/>
      <p:bldP spid="119" grpId="0" animBg="1"/>
      <p:bldP spid="121" grpId="0" animBg="1"/>
      <p:bldP spid="99" grpId="0" animBg="1"/>
      <p:bldP spid="101" grpId="0" animBg="1"/>
      <p:bldP spid="113" grpId="0" animBg="1"/>
      <p:bldP spid="125" grpId="0" animBg="1"/>
      <p:bldP spid="134" grpId="0" animBg="1"/>
      <p:bldP spid="1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Set-Reset (SR) Latch can store one bit and we can change the value of the stored bit.  But, SR Latch has a forbidden state.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Unclocked</a:t>
            </a:r>
            <a:r>
              <a:rPr lang="en-US" dirty="0" smtClean="0"/>
              <a:t>) D Latch can store and change a bit like an SR Latch while avoiding a forbidden state.</a:t>
            </a:r>
          </a:p>
          <a:p>
            <a:endParaRPr lang="en-US" dirty="0"/>
          </a:p>
          <a:p>
            <a:r>
              <a:rPr lang="en-US" dirty="0" smtClean="0"/>
              <a:t>An Edge-Triggered D Flip-Flip (aka Master-Slave D Flip-Flip) stores one bit.  The bit can be changed in a synchronized fashion on the edge of a clock signal.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 </a:t>
            </a: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-bit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register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stores </a:t>
            </a: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-bits.  It is created with </a:t>
            </a: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D-Flip-Flops in parallel along with a shared clock.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6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Example: What will this circuit do?</a:t>
            </a:r>
            <a:endParaRPr lang="en-US" dirty="0"/>
          </a:p>
        </p:txBody>
      </p:sp>
      <p:sp>
        <p:nvSpPr>
          <p:cNvPr id="4" name="Rectangle 10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1828799"/>
            <a:ext cx="1219200" cy="2362200"/>
          </a:xfrm>
          <a:prstGeom prst="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5" name="Line 10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600200" y="3276599"/>
            <a:ext cx="8382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6" name="Line 10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657600" y="3294062"/>
            <a:ext cx="215265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1" name="Line 10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2895600" y="3962399"/>
            <a:ext cx="7620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 dirty="0"/>
          </a:p>
        </p:txBody>
      </p:sp>
      <p:sp>
        <p:nvSpPr>
          <p:cNvPr id="12" name="Line 1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 flipV="1">
            <a:off x="2971800" y="3962399"/>
            <a:ext cx="7620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3" name="Line 1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971800" y="4190999"/>
            <a:ext cx="0" cy="3810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4" name="Text Box 11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42595" y="2885181"/>
            <a:ext cx="966932" cy="107721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4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-bit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algn="ctr"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reg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Text Box 10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692764" y="4495799"/>
            <a:ext cx="620683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 err="1" smtClean="0">
                <a:solidFill>
                  <a:srgbClr val="FFFFFF"/>
                </a:solidFill>
                <a:latin typeface="Calibri"/>
              </a:rPr>
              <a:t>Clk</a:t>
            </a:r>
            <a:endParaRPr lang="en-US" sz="2800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0" name="Straight Connector 19"/>
          <p:cNvCxnSpPr/>
          <p:nvPr>
            <p:custDataLst>
              <p:tags r:id="rId10"/>
            </p:custDataLst>
          </p:nvPr>
        </p:nvCxnSpPr>
        <p:spPr>
          <a:xfrm flipH="1">
            <a:off x="5791200" y="4076699"/>
            <a:ext cx="19050" cy="1409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>
            <p:custDataLst>
              <p:tags r:id="rId11"/>
            </p:custDataLst>
          </p:nvPr>
        </p:nvCxnSpPr>
        <p:spPr>
          <a:xfrm rot="10800000">
            <a:off x="1600200" y="5486399"/>
            <a:ext cx="419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12"/>
            </p:custDataLst>
          </p:nvPr>
        </p:nvCxnSpPr>
        <p:spPr>
          <a:xfrm rot="5400000" flipH="1" flipV="1">
            <a:off x="495300" y="4381499"/>
            <a:ext cx="2209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ine 10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524500" y="2206217"/>
            <a:ext cx="571500" cy="3582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pic>
        <p:nvPicPr>
          <p:cNvPr id="27" name="Picture 82" descr="8-segment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096000" y="1828799"/>
            <a:ext cx="581025" cy="754836"/>
          </a:xfrm>
          <a:prstGeom prst="rect">
            <a:avLst/>
          </a:prstGeom>
          <a:noFill/>
        </p:spPr>
      </p:pic>
      <p:pic>
        <p:nvPicPr>
          <p:cNvPr id="28" name="Picture 82" descr="8-segment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629400" y="1828799"/>
            <a:ext cx="581025" cy="754836"/>
          </a:xfrm>
          <a:prstGeom prst="rect">
            <a:avLst/>
          </a:prstGeom>
          <a:noFill/>
        </p:spPr>
      </p:pic>
      <p:cxnSp>
        <p:nvCxnSpPr>
          <p:cNvPr id="33" name="Straight Connector 32"/>
          <p:cNvCxnSpPr/>
          <p:nvPr>
            <p:custDataLst>
              <p:tags r:id="rId16"/>
            </p:custDataLst>
          </p:nvPr>
        </p:nvCxnSpPr>
        <p:spPr>
          <a:xfrm rot="5400000" flipH="1" flipV="1">
            <a:off x="3581400" y="2743199"/>
            <a:ext cx="1066800" cy="0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>
            <p:custDataLst>
              <p:tags r:id="rId17"/>
            </p:custDataLst>
          </p:nvPr>
        </p:nvSpPr>
        <p:spPr>
          <a:xfrm>
            <a:off x="4540134" y="2008666"/>
            <a:ext cx="984365" cy="45720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Decoder</a:t>
            </a:r>
            <a:endParaRPr lang="en-US" dirty="0"/>
          </a:p>
        </p:txBody>
      </p:sp>
      <p:sp>
        <p:nvSpPr>
          <p:cNvPr id="35" name="Line 10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4142164" y="2209799"/>
            <a:ext cx="397971" cy="14428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38" name="Rectangle 3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486400" y="3494765"/>
            <a:ext cx="571500" cy="594026"/>
          </a:xfrm>
          <a:prstGeom prst="rect">
            <a:avLst/>
          </a:prstGeom>
          <a:noFill/>
          <a:ln w="28575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0" y="3566500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+1</a:t>
            </a:r>
            <a:endParaRPr lang="en-US" sz="2400" dirty="0"/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5803232" y="3294063"/>
            <a:ext cx="7018" cy="22627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15000" y="4953000"/>
            <a:ext cx="210177" cy="1999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67400" y="4872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923423" y="3128665"/>
            <a:ext cx="210177" cy="1999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905000" y="2667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3774642" y="3200400"/>
            <a:ext cx="210177" cy="1999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33800" y="27432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5644284" y="2133600"/>
            <a:ext cx="210177" cy="1999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603442" y="16764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16</a:t>
            </a:r>
            <a:endParaRPr lang="en-US" sz="240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196484" y="2133600"/>
            <a:ext cx="210177" cy="1999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55642" y="16764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15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Example: What will this circuit do?</a:t>
            </a:r>
            <a:endParaRPr lang="en-US" dirty="0"/>
          </a:p>
        </p:txBody>
      </p:sp>
      <p:sp>
        <p:nvSpPr>
          <p:cNvPr id="4" name="Rectangle 10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1828799"/>
            <a:ext cx="1219200" cy="2362200"/>
          </a:xfrm>
          <a:prstGeom prst="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5" name="Line 10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600200" y="3276599"/>
            <a:ext cx="8382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6" name="Line 10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657600" y="3294062"/>
            <a:ext cx="1905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1" name="Line 10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2895600" y="3962399"/>
            <a:ext cx="7620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 dirty="0"/>
          </a:p>
        </p:txBody>
      </p:sp>
      <p:sp>
        <p:nvSpPr>
          <p:cNvPr id="12" name="Line 1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 flipV="1">
            <a:off x="2971800" y="3962399"/>
            <a:ext cx="7620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13" name="Line 1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971800" y="4190999"/>
            <a:ext cx="0" cy="3810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14" name="Text Box 11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42595" y="2885181"/>
            <a:ext cx="966932" cy="107721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4</a:t>
            </a: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-bit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  <a:p>
            <a:pPr algn="ctr"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err="1" smtClean="0">
                <a:solidFill>
                  <a:srgbClr val="FFFFFF"/>
                </a:solidFill>
                <a:latin typeface="Calibri"/>
              </a:rPr>
              <a:t>reg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Text Box 10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692764" y="4495799"/>
            <a:ext cx="620683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 err="1" smtClean="0">
                <a:solidFill>
                  <a:srgbClr val="FFFFFF"/>
                </a:solidFill>
                <a:latin typeface="Calibri"/>
              </a:rPr>
              <a:t>Clk</a:t>
            </a:r>
            <a:endParaRPr lang="en-US" sz="2800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0" name="Straight Connector 19"/>
          <p:cNvCxnSpPr/>
          <p:nvPr>
            <p:custDataLst>
              <p:tags r:id="rId10"/>
            </p:custDataLst>
          </p:nvPr>
        </p:nvCxnSpPr>
        <p:spPr>
          <a:xfrm flipH="1">
            <a:off x="5791200" y="4076699"/>
            <a:ext cx="19050" cy="1409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>
            <p:custDataLst>
              <p:tags r:id="rId11"/>
            </p:custDataLst>
          </p:nvPr>
        </p:nvCxnSpPr>
        <p:spPr>
          <a:xfrm rot="10800000">
            <a:off x="1600200" y="5486399"/>
            <a:ext cx="419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12"/>
            </p:custDataLst>
          </p:nvPr>
        </p:nvCxnSpPr>
        <p:spPr>
          <a:xfrm rot="5400000" flipH="1" flipV="1">
            <a:off x="495300" y="4381499"/>
            <a:ext cx="2209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ine 10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524500" y="2206217"/>
            <a:ext cx="571500" cy="3582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pic>
        <p:nvPicPr>
          <p:cNvPr id="27" name="Picture 82" descr="8-segment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6096000" y="1828799"/>
            <a:ext cx="581025" cy="754836"/>
          </a:xfrm>
          <a:prstGeom prst="rect">
            <a:avLst/>
          </a:prstGeom>
          <a:noFill/>
        </p:spPr>
      </p:pic>
      <p:pic>
        <p:nvPicPr>
          <p:cNvPr id="28" name="Picture 82" descr="8-segment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6629400" y="1828799"/>
            <a:ext cx="581025" cy="754836"/>
          </a:xfrm>
          <a:prstGeom prst="rect">
            <a:avLst/>
          </a:prstGeom>
          <a:noFill/>
        </p:spPr>
      </p:pic>
      <p:cxnSp>
        <p:nvCxnSpPr>
          <p:cNvPr id="33" name="Straight Connector 32"/>
          <p:cNvCxnSpPr/>
          <p:nvPr>
            <p:custDataLst>
              <p:tags r:id="rId16"/>
            </p:custDataLst>
          </p:nvPr>
        </p:nvCxnSpPr>
        <p:spPr>
          <a:xfrm rot="5400000" flipH="1" flipV="1">
            <a:off x="3581400" y="2743199"/>
            <a:ext cx="1066800" cy="0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>
            <p:custDataLst>
              <p:tags r:id="rId17"/>
            </p:custDataLst>
          </p:nvPr>
        </p:nvSpPr>
        <p:spPr>
          <a:xfrm>
            <a:off x="533400" y="1142999"/>
            <a:ext cx="758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Run</a:t>
            </a:r>
          </a:p>
        </p:txBody>
      </p:sp>
      <p:cxnSp>
        <p:nvCxnSpPr>
          <p:cNvPr id="36" name="Straight Connector 35"/>
          <p:cNvCxnSpPr/>
          <p:nvPr>
            <p:custDataLst>
              <p:tags r:id="rId18"/>
            </p:custDataLst>
          </p:nvPr>
        </p:nvCxnSpPr>
        <p:spPr>
          <a:xfrm>
            <a:off x="1447800" y="1447799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>
            <p:custDataLst>
              <p:tags r:id="rId19"/>
            </p:custDataLst>
          </p:nvPr>
        </p:nvCxnSpPr>
        <p:spPr>
          <a:xfrm rot="5400000">
            <a:off x="2476897" y="1638696"/>
            <a:ext cx="38020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08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438400" y="1752599"/>
            <a:ext cx="678392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 smtClean="0">
                <a:solidFill>
                  <a:srgbClr val="FFFFFF"/>
                </a:solidFill>
                <a:latin typeface="Calibri"/>
              </a:rPr>
              <a:t>WE</a:t>
            </a:r>
            <a:endParaRPr lang="en-US" sz="28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Text Box 108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276600" y="1752599"/>
            <a:ext cx="380232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 smtClean="0">
                <a:solidFill>
                  <a:srgbClr val="FFFFFF"/>
                </a:solidFill>
                <a:latin typeface="Calibri"/>
              </a:rPr>
              <a:t>R</a:t>
            </a:r>
            <a:endParaRPr lang="en-US" sz="28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>
            <p:custDataLst>
              <p:tags r:id="rId22"/>
            </p:custDataLst>
          </p:nvPr>
        </p:nvSpPr>
        <p:spPr>
          <a:xfrm>
            <a:off x="381000" y="685799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Reset</a:t>
            </a:r>
          </a:p>
        </p:txBody>
      </p:sp>
      <p:cxnSp>
        <p:nvCxnSpPr>
          <p:cNvPr id="44" name="Straight Connector 43"/>
          <p:cNvCxnSpPr/>
          <p:nvPr>
            <p:custDataLst>
              <p:tags r:id="rId23"/>
            </p:custDataLst>
          </p:nvPr>
        </p:nvCxnSpPr>
        <p:spPr>
          <a:xfrm>
            <a:off x="1447800" y="990599"/>
            <a:ext cx="198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>
            <p:custDataLst>
              <p:tags r:id="rId24"/>
            </p:custDataLst>
          </p:nvPr>
        </p:nvCxnSpPr>
        <p:spPr>
          <a:xfrm rot="5400000">
            <a:off x="3011091" y="1410096"/>
            <a:ext cx="836612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>
            <p:custDataLst>
              <p:tags r:id="rId25"/>
            </p:custDataLst>
          </p:nvPr>
        </p:nvSpPr>
        <p:spPr>
          <a:xfrm>
            <a:off x="4540134" y="2008666"/>
            <a:ext cx="984365" cy="45720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Decoder</a:t>
            </a:r>
            <a:endParaRPr lang="en-US" dirty="0"/>
          </a:p>
        </p:txBody>
      </p:sp>
      <p:sp>
        <p:nvSpPr>
          <p:cNvPr id="35" name="Line 104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V="1">
            <a:off x="4142164" y="2209799"/>
            <a:ext cx="397971" cy="14428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38" name="Rectangle 3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486400" y="3494765"/>
            <a:ext cx="571500" cy="594026"/>
          </a:xfrm>
          <a:prstGeom prst="rect">
            <a:avLst/>
          </a:prstGeom>
          <a:noFill/>
          <a:ln w="28575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5943600" y="3113765"/>
            <a:ext cx="0" cy="3810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arrow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" name="Line 1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>
            <a:off x="5029200" y="3810000"/>
            <a:ext cx="4572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arrow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TextBox 48"/>
          <p:cNvSpPr txBox="1"/>
          <p:nvPr>
            <p:custDataLst>
              <p:tags r:id="rId30"/>
            </p:custDataLst>
          </p:nvPr>
        </p:nvSpPr>
        <p:spPr bwMode="auto">
          <a:xfrm>
            <a:off x="4953000" y="2743200"/>
            <a:ext cx="990600" cy="5229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</a:rPr>
              <a:t>A[4]</a:t>
            </a:r>
          </a:p>
        </p:txBody>
      </p:sp>
      <p:sp>
        <p:nvSpPr>
          <p:cNvPr id="50" name="TextBox 49"/>
          <p:cNvSpPr txBox="1"/>
          <p:nvPr>
            <p:custDataLst>
              <p:tags r:id="rId31"/>
            </p:custDataLst>
          </p:nvPr>
        </p:nvSpPr>
        <p:spPr bwMode="auto">
          <a:xfrm>
            <a:off x="5638800" y="2667000"/>
            <a:ext cx="2286000" cy="5229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</a:rPr>
              <a:t>1 = 0001 =B[4]</a:t>
            </a:r>
          </a:p>
        </p:txBody>
      </p:sp>
      <p:sp>
        <p:nvSpPr>
          <p:cNvPr id="51" name="TextBox 50"/>
          <p:cNvSpPr txBox="1"/>
          <p:nvPr>
            <p:custDataLst>
              <p:tags r:id="rId32"/>
            </p:custDataLst>
          </p:nvPr>
        </p:nvSpPr>
        <p:spPr bwMode="auto">
          <a:xfrm>
            <a:off x="5410200" y="4191000"/>
            <a:ext cx="1447800" cy="5229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</a:rPr>
              <a:t>S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</a:rPr>
              <a:t>[4]</a:t>
            </a:r>
          </a:p>
        </p:txBody>
      </p:sp>
      <p:sp>
        <p:nvSpPr>
          <p:cNvPr id="52" name="Line 10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H="1">
            <a:off x="6096000" y="3821293"/>
            <a:ext cx="4572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arrow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>
            <p:custDataLst>
              <p:tags r:id="rId34"/>
            </p:custDataLst>
          </p:nvPr>
        </p:nvSpPr>
        <p:spPr bwMode="auto">
          <a:xfrm>
            <a:off x="4267200" y="3601439"/>
            <a:ext cx="914400" cy="6657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rtlCol="0">
            <a:no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400" dirty="0" err="1" smtClean="0">
                <a:solidFill>
                  <a:srgbClr val="FFFFFF"/>
                </a:solidFill>
                <a:latin typeface="Calibri" pitchFamily="34" charset="0"/>
              </a:rPr>
              <a:t>C</a:t>
            </a:r>
            <a:r>
              <a:rPr lang="en-US" sz="2400" baseline="-25000" dirty="0" err="1" smtClean="0">
                <a:solidFill>
                  <a:srgbClr val="FFFFFF"/>
                </a:solidFill>
                <a:latin typeface="Calibri" pitchFamily="34" charset="0"/>
              </a:rPr>
              <a:t>out</a:t>
            </a:r>
            <a:endParaRPr lang="en-US" sz="2400" baseline="-25000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0" y="3566500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+1</a:t>
            </a:r>
            <a:endParaRPr lang="en-US" sz="2400" dirty="0"/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>
            <a:off x="5562600" y="3294063"/>
            <a:ext cx="0" cy="200702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15000" y="4953000"/>
            <a:ext cx="210177" cy="1999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67400" y="4872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923423" y="3128665"/>
            <a:ext cx="210177" cy="1999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905000" y="2667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3774642" y="3200400"/>
            <a:ext cx="210177" cy="1999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33800" y="27432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5644284" y="2133600"/>
            <a:ext cx="210177" cy="1999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603442" y="16764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16</a:t>
            </a:r>
            <a:endParaRPr lang="en-US" sz="2400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6553200" y="3821293"/>
            <a:ext cx="0" cy="2173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324600" y="4038600"/>
            <a:ext cx="38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438900" y="4114800"/>
            <a:ext cx="1905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196484" y="2133600"/>
            <a:ext cx="210177" cy="1999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155642" y="16764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3984819" y="1404609"/>
            <a:ext cx="3939981" cy="1338591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0" grpId="0"/>
      <p:bldP spid="41" grpId="0"/>
      <p:bldP spid="43" grpId="0"/>
      <p:bldP spid="2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Decoder Example: </a:t>
            </a:r>
            <a:r>
              <a:rPr lang="en-US" dirty="0"/>
              <a:t>7-Segment LED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685800"/>
            <a:ext cx="42672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7-Segment LED</a:t>
            </a:r>
          </a:p>
          <a:p>
            <a:pPr lvl="1"/>
            <a:r>
              <a:rPr lang="en-US" dirty="0" smtClean="0"/>
              <a:t>photons emitted when electrons fall into holes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6019800" y="1447800"/>
            <a:ext cx="2227263" cy="2895600"/>
          </a:xfrm>
          <a:prstGeom prst="rect">
            <a:avLst/>
          </a:prstGeom>
          <a:noFill/>
          <a:ln w="18360">
            <a:noFill/>
            <a:round/>
            <a:headEnd/>
            <a:tailEnd/>
          </a:ln>
          <a:effectLst/>
        </p:spPr>
      </p:pic>
      <p:cxnSp>
        <p:nvCxnSpPr>
          <p:cNvPr id="6" name="Straight Connector 5"/>
          <p:cNvCxnSpPr/>
          <p:nvPr>
            <p:custDataLst>
              <p:tags r:id="rId4"/>
            </p:custDataLst>
          </p:nvPr>
        </p:nvCxnSpPr>
        <p:spPr>
          <a:xfrm rot="5400000" flipH="1" flipV="1">
            <a:off x="6057900" y="12573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>
            <p:custDataLst>
              <p:tags r:id="rId5"/>
            </p:custDataLst>
          </p:nvPr>
        </p:nvCxnSpPr>
        <p:spPr>
          <a:xfrm rot="5400000" flipH="1" flipV="1">
            <a:off x="6515100" y="12573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>
            <p:custDataLst>
              <p:tags r:id="rId6"/>
            </p:custDataLst>
          </p:nvPr>
        </p:nvCxnSpPr>
        <p:spPr>
          <a:xfrm rot="5400000" flipH="1" flipV="1">
            <a:off x="7886700" y="12573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>
            <p:custDataLst>
              <p:tags r:id="rId7"/>
            </p:custDataLst>
          </p:nvPr>
        </p:nvCxnSpPr>
        <p:spPr>
          <a:xfrm rot="5400000" flipH="1" flipV="1">
            <a:off x="7429500" y="12573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>
            <p:custDataLst>
              <p:tags r:id="rId8"/>
            </p:custDataLst>
          </p:nvPr>
        </p:nvCxnSpPr>
        <p:spPr>
          <a:xfrm rot="5400000" flipH="1" flipV="1">
            <a:off x="6057900" y="45339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>
            <p:custDataLst>
              <p:tags r:id="rId9"/>
            </p:custDataLst>
          </p:nvPr>
        </p:nvCxnSpPr>
        <p:spPr>
          <a:xfrm rot="5400000" flipH="1" flipV="1">
            <a:off x="6515100" y="45339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>
            <p:custDataLst>
              <p:tags r:id="rId10"/>
            </p:custDataLst>
          </p:nvPr>
        </p:nvCxnSpPr>
        <p:spPr>
          <a:xfrm rot="5400000" flipH="1" flipV="1">
            <a:off x="7886699" y="45339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>
            <p:custDataLst>
              <p:tags r:id="rId11"/>
            </p:custDataLst>
          </p:nvPr>
        </p:nvCxnSpPr>
        <p:spPr>
          <a:xfrm rot="5400000" flipH="1" flipV="1">
            <a:off x="7429499" y="45339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>
            <p:custDataLst>
              <p:tags r:id="rId12"/>
            </p:custDataLst>
          </p:nvPr>
        </p:nvCxnSpPr>
        <p:spPr>
          <a:xfrm rot="5400000" flipH="1" flipV="1">
            <a:off x="6972300" y="45339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>
            <p:custDataLst>
              <p:tags r:id="rId13"/>
            </p:custDataLst>
          </p:nvPr>
        </p:nvCxnSpPr>
        <p:spPr>
          <a:xfrm rot="5400000" flipH="1" flipV="1">
            <a:off x="6972300" y="12573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>
            <p:custDataLst>
              <p:tags r:id="rId14"/>
            </p:custDataLst>
          </p:nvPr>
        </p:nvCxnSpPr>
        <p:spPr>
          <a:xfrm rot="10800000">
            <a:off x="7010400" y="10668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>
            <p:custDataLst>
              <p:tags r:id="rId15"/>
            </p:custDataLst>
          </p:nvPr>
        </p:nvCxnSpPr>
        <p:spPr>
          <a:xfrm rot="10800000" flipV="1">
            <a:off x="7050384" y="990591"/>
            <a:ext cx="228600" cy="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16"/>
            </p:custDataLst>
          </p:nvPr>
        </p:nvCxnSpPr>
        <p:spPr>
          <a:xfrm rot="10800000">
            <a:off x="7086600" y="9144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>
            <p:custDataLst>
              <p:tags r:id="rId17"/>
            </p:custDataLst>
          </p:nvPr>
        </p:nvCxnSpPr>
        <p:spPr>
          <a:xfrm rot="10800000">
            <a:off x="7010400" y="47244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>
            <p:custDataLst>
              <p:tags r:id="rId18"/>
            </p:custDataLst>
          </p:nvPr>
        </p:nvCxnSpPr>
        <p:spPr>
          <a:xfrm rot="10800000" flipV="1">
            <a:off x="7050384" y="4800591"/>
            <a:ext cx="228600" cy="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>
            <p:custDataLst>
              <p:tags r:id="rId19"/>
            </p:custDataLst>
          </p:nvPr>
        </p:nvCxnSpPr>
        <p:spPr>
          <a:xfrm rot="10800000">
            <a:off x="7086600" y="48768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>
            <p:custDataLst>
              <p:tags r:id="rId20"/>
            </p:custDataLst>
          </p:nvPr>
        </p:nvSpPr>
        <p:spPr bwMode="auto">
          <a:xfrm>
            <a:off x="5867400" y="511672"/>
            <a:ext cx="60960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d7</a:t>
            </a:r>
          </a:p>
        </p:txBody>
      </p:sp>
      <p:sp>
        <p:nvSpPr>
          <p:cNvPr id="25" name="TextBox 24"/>
          <p:cNvSpPr txBox="1"/>
          <p:nvPr>
            <p:custDataLst>
              <p:tags r:id="rId21"/>
            </p:custDataLst>
          </p:nvPr>
        </p:nvSpPr>
        <p:spPr bwMode="auto">
          <a:xfrm>
            <a:off x="6400800" y="511672"/>
            <a:ext cx="60960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d6</a:t>
            </a:r>
          </a:p>
        </p:txBody>
      </p:sp>
      <p:sp>
        <p:nvSpPr>
          <p:cNvPr id="26" name="TextBox 25"/>
          <p:cNvSpPr txBox="1"/>
          <p:nvPr>
            <p:custDataLst>
              <p:tags r:id="rId22"/>
            </p:custDataLst>
          </p:nvPr>
        </p:nvSpPr>
        <p:spPr bwMode="auto">
          <a:xfrm>
            <a:off x="7315200" y="533400"/>
            <a:ext cx="60960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d5</a:t>
            </a:r>
          </a:p>
        </p:txBody>
      </p:sp>
      <p:sp>
        <p:nvSpPr>
          <p:cNvPr id="28" name="TextBox 27"/>
          <p:cNvSpPr txBox="1"/>
          <p:nvPr>
            <p:custDataLst>
              <p:tags r:id="rId23"/>
            </p:custDataLst>
          </p:nvPr>
        </p:nvSpPr>
        <p:spPr bwMode="auto">
          <a:xfrm>
            <a:off x="7848600" y="533400"/>
            <a:ext cx="60960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d4</a:t>
            </a:r>
          </a:p>
        </p:txBody>
      </p:sp>
      <p:sp>
        <p:nvSpPr>
          <p:cNvPr id="29" name="TextBox 28"/>
          <p:cNvSpPr txBox="1"/>
          <p:nvPr>
            <p:custDataLst>
              <p:tags r:id="rId24"/>
            </p:custDataLst>
          </p:nvPr>
        </p:nvSpPr>
        <p:spPr bwMode="auto">
          <a:xfrm>
            <a:off x="5867400" y="4604744"/>
            <a:ext cx="60960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d3</a:t>
            </a:r>
          </a:p>
        </p:txBody>
      </p:sp>
      <p:sp>
        <p:nvSpPr>
          <p:cNvPr id="30" name="TextBox 29"/>
          <p:cNvSpPr txBox="1"/>
          <p:nvPr>
            <p:custDataLst>
              <p:tags r:id="rId25"/>
            </p:custDataLst>
          </p:nvPr>
        </p:nvSpPr>
        <p:spPr bwMode="auto">
          <a:xfrm>
            <a:off x="6400800" y="4604744"/>
            <a:ext cx="60960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d2</a:t>
            </a:r>
          </a:p>
        </p:txBody>
      </p:sp>
      <p:sp>
        <p:nvSpPr>
          <p:cNvPr id="31" name="TextBox 30"/>
          <p:cNvSpPr txBox="1"/>
          <p:nvPr>
            <p:custDataLst>
              <p:tags r:id="rId26"/>
            </p:custDataLst>
          </p:nvPr>
        </p:nvSpPr>
        <p:spPr bwMode="auto">
          <a:xfrm>
            <a:off x="7315200" y="4626472"/>
            <a:ext cx="60960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d1</a:t>
            </a:r>
          </a:p>
        </p:txBody>
      </p:sp>
      <p:sp>
        <p:nvSpPr>
          <p:cNvPr id="32" name="TextBox 31"/>
          <p:cNvSpPr txBox="1"/>
          <p:nvPr>
            <p:custDataLst>
              <p:tags r:id="rId27"/>
            </p:custDataLst>
          </p:nvPr>
        </p:nvSpPr>
        <p:spPr bwMode="auto">
          <a:xfrm>
            <a:off x="7848600" y="4626472"/>
            <a:ext cx="60960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d0</a:t>
            </a:r>
          </a:p>
        </p:txBody>
      </p:sp>
    </p:spTree>
    <p:extLst>
      <p:ext uri="{BB962C8B-B14F-4D97-AF65-F5344CB8AC3E}">
        <p14:creationId xmlns:p14="http://schemas.microsoft.com/office/powerpoint/2010/main" val="175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Decoder Example: </a:t>
            </a:r>
            <a:r>
              <a:rPr lang="en-US" dirty="0"/>
              <a:t>7-Segment LED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685800"/>
            <a:ext cx="42672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7-Segment LED</a:t>
            </a:r>
          </a:p>
          <a:p>
            <a:pPr lvl="1"/>
            <a:r>
              <a:rPr lang="en-US" dirty="0" smtClean="0"/>
              <a:t>photons emitted when electrons fall into holes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6019800" y="1447800"/>
            <a:ext cx="2227263" cy="2895600"/>
          </a:xfrm>
          <a:prstGeom prst="rect">
            <a:avLst/>
          </a:prstGeom>
          <a:noFill/>
          <a:ln w="18360">
            <a:noFill/>
            <a:round/>
            <a:headEnd/>
            <a:tailEnd/>
          </a:ln>
          <a:effectLst/>
        </p:spPr>
      </p:pic>
      <p:cxnSp>
        <p:nvCxnSpPr>
          <p:cNvPr id="6" name="Straight Connector 5"/>
          <p:cNvCxnSpPr/>
          <p:nvPr>
            <p:custDataLst>
              <p:tags r:id="rId4"/>
            </p:custDataLst>
          </p:nvPr>
        </p:nvCxnSpPr>
        <p:spPr>
          <a:xfrm rot="5400000" flipH="1" flipV="1">
            <a:off x="6057900" y="12573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>
            <p:custDataLst>
              <p:tags r:id="rId5"/>
            </p:custDataLst>
          </p:nvPr>
        </p:nvCxnSpPr>
        <p:spPr>
          <a:xfrm rot="5400000" flipH="1" flipV="1">
            <a:off x="6515100" y="12573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>
            <p:custDataLst>
              <p:tags r:id="rId6"/>
            </p:custDataLst>
          </p:nvPr>
        </p:nvCxnSpPr>
        <p:spPr>
          <a:xfrm rot="5400000" flipH="1" flipV="1">
            <a:off x="7886700" y="12573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>
            <p:custDataLst>
              <p:tags r:id="rId7"/>
            </p:custDataLst>
          </p:nvPr>
        </p:nvCxnSpPr>
        <p:spPr>
          <a:xfrm rot="5400000" flipH="1" flipV="1">
            <a:off x="7429500" y="12573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>
            <p:custDataLst>
              <p:tags r:id="rId8"/>
            </p:custDataLst>
          </p:nvPr>
        </p:nvCxnSpPr>
        <p:spPr>
          <a:xfrm rot="5400000" flipH="1" flipV="1">
            <a:off x="6057900" y="45339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>
            <p:custDataLst>
              <p:tags r:id="rId9"/>
            </p:custDataLst>
          </p:nvPr>
        </p:nvCxnSpPr>
        <p:spPr>
          <a:xfrm rot="5400000" flipH="1" flipV="1">
            <a:off x="6515100" y="45339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>
            <p:custDataLst>
              <p:tags r:id="rId10"/>
            </p:custDataLst>
          </p:nvPr>
        </p:nvCxnSpPr>
        <p:spPr>
          <a:xfrm rot="5400000" flipH="1" flipV="1">
            <a:off x="7886699" y="45339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>
            <p:custDataLst>
              <p:tags r:id="rId11"/>
            </p:custDataLst>
          </p:nvPr>
        </p:nvCxnSpPr>
        <p:spPr>
          <a:xfrm rot="5400000" flipH="1" flipV="1">
            <a:off x="7429499" y="45339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>
            <p:custDataLst>
              <p:tags r:id="rId12"/>
            </p:custDataLst>
          </p:nvPr>
        </p:nvCxnSpPr>
        <p:spPr>
          <a:xfrm rot="5400000" flipH="1" flipV="1">
            <a:off x="6972300" y="45339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>
            <p:custDataLst>
              <p:tags r:id="rId13"/>
            </p:custDataLst>
          </p:nvPr>
        </p:nvCxnSpPr>
        <p:spPr>
          <a:xfrm rot="5400000" flipH="1" flipV="1">
            <a:off x="6972300" y="12573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>
            <p:custDataLst>
              <p:tags r:id="rId14"/>
            </p:custDataLst>
          </p:nvPr>
        </p:nvCxnSpPr>
        <p:spPr>
          <a:xfrm rot="10800000">
            <a:off x="7010400" y="10668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>
            <p:custDataLst>
              <p:tags r:id="rId15"/>
            </p:custDataLst>
          </p:nvPr>
        </p:nvCxnSpPr>
        <p:spPr>
          <a:xfrm rot="10800000" flipV="1">
            <a:off x="7050384" y="990591"/>
            <a:ext cx="228600" cy="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16"/>
            </p:custDataLst>
          </p:nvPr>
        </p:nvCxnSpPr>
        <p:spPr>
          <a:xfrm rot="10800000">
            <a:off x="7086600" y="9144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>
            <p:custDataLst>
              <p:tags r:id="rId17"/>
            </p:custDataLst>
          </p:nvPr>
        </p:nvCxnSpPr>
        <p:spPr>
          <a:xfrm rot="10800000">
            <a:off x="7010400" y="47244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>
            <p:custDataLst>
              <p:tags r:id="rId18"/>
            </p:custDataLst>
          </p:nvPr>
        </p:nvCxnSpPr>
        <p:spPr>
          <a:xfrm rot="10800000" flipV="1">
            <a:off x="7050384" y="4800591"/>
            <a:ext cx="228600" cy="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>
            <p:custDataLst>
              <p:tags r:id="rId19"/>
            </p:custDataLst>
          </p:nvPr>
        </p:nvCxnSpPr>
        <p:spPr>
          <a:xfrm rot="10800000">
            <a:off x="7086600" y="48768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>
            <p:custDataLst>
              <p:tags r:id="rId20"/>
            </p:custDataLst>
          </p:nvPr>
        </p:nvSpPr>
        <p:spPr bwMode="auto">
          <a:xfrm>
            <a:off x="5867400" y="511672"/>
            <a:ext cx="60960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d7</a:t>
            </a:r>
          </a:p>
        </p:txBody>
      </p:sp>
      <p:sp>
        <p:nvSpPr>
          <p:cNvPr id="25" name="TextBox 24"/>
          <p:cNvSpPr txBox="1"/>
          <p:nvPr>
            <p:custDataLst>
              <p:tags r:id="rId21"/>
            </p:custDataLst>
          </p:nvPr>
        </p:nvSpPr>
        <p:spPr bwMode="auto">
          <a:xfrm>
            <a:off x="6400800" y="511672"/>
            <a:ext cx="60960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d6</a:t>
            </a:r>
          </a:p>
        </p:txBody>
      </p:sp>
      <p:sp>
        <p:nvSpPr>
          <p:cNvPr id="26" name="TextBox 25"/>
          <p:cNvSpPr txBox="1"/>
          <p:nvPr>
            <p:custDataLst>
              <p:tags r:id="rId22"/>
            </p:custDataLst>
          </p:nvPr>
        </p:nvSpPr>
        <p:spPr bwMode="auto">
          <a:xfrm>
            <a:off x="7315200" y="533400"/>
            <a:ext cx="60960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d5</a:t>
            </a:r>
          </a:p>
        </p:txBody>
      </p:sp>
      <p:sp>
        <p:nvSpPr>
          <p:cNvPr id="28" name="TextBox 27"/>
          <p:cNvSpPr txBox="1"/>
          <p:nvPr>
            <p:custDataLst>
              <p:tags r:id="rId23"/>
            </p:custDataLst>
          </p:nvPr>
        </p:nvSpPr>
        <p:spPr bwMode="auto">
          <a:xfrm>
            <a:off x="7848600" y="533400"/>
            <a:ext cx="60960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d4</a:t>
            </a:r>
          </a:p>
        </p:txBody>
      </p:sp>
      <p:sp>
        <p:nvSpPr>
          <p:cNvPr id="29" name="TextBox 28"/>
          <p:cNvSpPr txBox="1"/>
          <p:nvPr>
            <p:custDataLst>
              <p:tags r:id="rId24"/>
            </p:custDataLst>
          </p:nvPr>
        </p:nvSpPr>
        <p:spPr bwMode="auto">
          <a:xfrm>
            <a:off x="5867400" y="4604744"/>
            <a:ext cx="60960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d3</a:t>
            </a:r>
          </a:p>
        </p:txBody>
      </p:sp>
      <p:sp>
        <p:nvSpPr>
          <p:cNvPr id="30" name="TextBox 29"/>
          <p:cNvSpPr txBox="1"/>
          <p:nvPr>
            <p:custDataLst>
              <p:tags r:id="rId25"/>
            </p:custDataLst>
          </p:nvPr>
        </p:nvSpPr>
        <p:spPr bwMode="auto">
          <a:xfrm>
            <a:off x="6400800" y="4604744"/>
            <a:ext cx="60960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d2</a:t>
            </a:r>
          </a:p>
        </p:txBody>
      </p:sp>
      <p:sp>
        <p:nvSpPr>
          <p:cNvPr id="31" name="TextBox 30"/>
          <p:cNvSpPr txBox="1"/>
          <p:nvPr>
            <p:custDataLst>
              <p:tags r:id="rId26"/>
            </p:custDataLst>
          </p:nvPr>
        </p:nvSpPr>
        <p:spPr bwMode="auto">
          <a:xfrm>
            <a:off x="7315200" y="4626472"/>
            <a:ext cx="60960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d1</a:t>
            </a:r>
          </a:p>
        </p:txBody>
      </p:sp>
      <p:sp>
        <p:nvSpPr>
          <p:cNvPr id="32" name="TextBox 31"/>
          <p:cNvSpPr txBox="1"/>
          <p:nvPr>
            <p:custDataLst>
              <p:tags r:id="rId27"/>
            </p:custDataLst>
          </p:nvPr>
        </p:nvSpPr>
        <p:spPr bwMode="auto">
          <a:xfrm>
            <a:off x="7848600" y="4626472"/>
            <a:ext cx="60960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d0</a:t>
            </a:r>
          </a:p>
        </p:txBody>
      </p:sp>
      <p:pic>
        <p:nvPicPr>
          <p:cNvPr id="33" name="CP3 Ink c78445df-8dba-4deb-9123-0985c059a5d5"/>
          <p:cNvPicPr>
            <a:picLocks noChangeAspect="1" noChangeArrowheads="1"/>
          </p:cNvPicPr>
          <p:nvPr>
            <p:custDataLst>
              <p:tags r:id="rId28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30" y="1287180"/>
            <a:ext cx="7559700" cy="431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8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52400"/>
            <a:ext cx="9144000" cy="533400"/>
          </a:xfrm>
          <a:ln/>
        </p:spPr>
        <p:txBody>
          <a:bodyPr anchor="ctr" anchorCtr="0"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Decoder Example: 7-Segment </a:t>
            </a:r>
            <a:r>
              <a:rPr lang="en-US" dirty="0"/>
              <a:t>LED Decoder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926012" y="1600200"/>
            <a:ext cx="3989387" cy="4876800"/>
          </a:xfrm>
          <a:ln/>
        </p:spPr>
        <p:txBody>
          <a:bodyPr/>
          <a:lstStyle/>
          <a:p>
            <a:pPr marL="341313" indent="-341313"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3 inputs </a:t>
            </a:r>
          </a:p>
          <a:p>
            <a:pPr marL="341313" indent="-341313"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encode 0 – 7 in binary</a:t>
            </a:r>
          </a:p>
          <a:p>
            <a:pPr marL="341313" indent="-341313">
              <a:buClr>
                <a:srgbClr val="FFFF66"/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buClr>
                <a:srgbClr val="FFFF66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7</a:t>
            </a:r>
            <a:r>
              <a:rPr lang="en-US" dirty="0" smtClean="0"/>
              <a:t> outputs</a:t>
            </a:r>
          </a:p>
          <a:p>
            <a:pPr marL="341313" indent="-341313"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one for each LED</a:t>
            </a:r>
            <a:endParaRPr lang="en-US" dirty="0"/>
          </a:p>
          <a:p>
            <a:pPr marL="341313" indent="-341313">
              <a:buClr>
                <a:srgbClr val="FFFF66"/>
              </a:buClr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438400" y="1752600"/>
            <a:ext cx="2227263" cy="2895600"/>
          </a:xfrm>
          <a:prstGeom prst="rect">
            <a:avLst/>
          </a:prstGeom>
          <a:noFill/>
          <a:ln w="18360">
            <a:noFill/>
            <a:round/>
            <a:headEnd/>
            <a:tailEnd/>
          </a:ln>
          <a:effectLst/>
        </p:spPr>
      </p:pic>
      <p:sp>
        <p:nvSpPr>
          <p:cNvPr id="35845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225425" y="2743200"/>
            <a:ext cx="384175" cy="1588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46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225425" y="3048000"/>
            <a:ext cx="384175" cy="1588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47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225425" y="3352800"/>
            <a:ext cx="384175" cy="1588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49" name="Freeform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371600" y="1289757"/>
            <a:ext cx="3420872" cy="1485193"/>
          </a:xfrm>
          <a:custGeom>
            <a:avLst/>
            <a:gdLst>
              <a:gd name="connsiteX0" fmla="*/ 0 w 9472"/>
              <a:gd name="connsiteY0" fmla="*/ 8022 h 10372"/>
              <a:gd name="connsiteX1" fmla="*/ 1222 w 9472"/>
              <a:gd name="connsiteY1" fmla="*/ 1813 h 10372"/>
              <a:gd name="connsiteX2" fmla="*/ 5727 w 9472"/>
              <a:gd name="connsiteY2" fmla="*/ 516 h 10372"/>
              <a:gd name="connsiteX3" fmla="*/ 9107 w 9472"/>
              <a:gd name="connsiteY3" fmla="*/ 4910 h 10372"/>
              <a:gd name="connsiteX4" fmla="*/ 7916 w 9472"/>
              <a:gd name="connsiteY4" fmla="*/ 10372 h 1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2" h="10372">
                <a:moveTo>
                  <a:pt x="0" y="8022"/>
                </a:moveTo>
                <a:cubicBezTo>
                  <a:pt x="202" y="6991"/>
                  <a:pt x="268" y="3066"/>
                  <a:pt x="1222" y="1813"/>
                </a:cubicBezTo>
                <a:cubicBezTo>
                  <a:pt x="2176" y="560"/>
                  <a:pt x="4413" y="0"/>
                  <a:pt x="5727" y="516"/>
                </a:cubicBezTo>
                <a:cubicBezTo>
                  <a:pt x="7041" y="1032"/>
                  <a:pt x="8742" y="3269"/>
                  <a:pt x="9107" y="4910"/>
                </a:cubicBezTo>
                <a:cubicBezTo>
                  <a:pt x="9472" y="6551"/>
                  <a:pt x="8273" y="8776"/>
                  <a:pt x="7916" y="10372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50" name="Freeform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363663" y="1463675"/>
            <a:ext cx="2262187" cy="1263650"/>
          </a:xfrm>
          <a:custGeom>
            <a:avLst/>
            <a:gdLst/>
            <a:ahLst/>
            <a:cxnLst>
              <a:cxn ang="0">
                <a:pos x="0" y="796"/>
              </a:cxn>
              <a:cxn ang="0">
                <a:pos x="400" y="123"/>
              </a:cxn>
              <a:cxn ang="0">
                <a:pos x="1200" y="59"/>
              </a:cxn>
              <a:cxn ang="0">
                <a:pos x="1425" y="435"/>
              </a:cxn>
            </a:cxnLst>
            <a:rect l="0" t="0" r="r" b="b"/>
            <a:pathLst>
              <a:path w="1425" h="796">
                <a:moveTo>
                  <a:pt x="0" y="796"/>
                </a:moveTo>
                <a:cubicBezTo>
                  <a:pt x="68" y="684"/>
                  <a:pt x="200" y="246"/>
                  <a:pt x="400" y="123"/>
                </a:cubicBezTo>
                <a:cubicBezTo>
                  <a:pt x="600" y="0"/>
                  <a:pt x="1029" y="7"/>
                  <a:pt x="1200" y="59"/>
                </a:cubicBezTo>
                <a:cubicBezTo>
                  <a:pt x="1371" y="111"/>
                  <a:pt x="1378" y="357"/>
                  <a:pt x="1425" y="435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5851" name="Freeform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63663" y="1922463"/>
            <a:ext cx="1736725" cy="960437"/>
          </a:xfrm>
          <a:custGeom>
            <a:avLst/>
            <a:gdLst/>
            <a:ahLst/>
            <a:cxnLst>
              <a:cxn ang="0">
                <a:pos x="0" y="605"/>
              </a:cxn>
              <a:cxn ang="0">
                <a:pos x="459" y="29"/>
              </a:cxn>
              <a:cxn ang="0">
                <a:pos x="1094" y="429"/>
              </a:cxn>
            </a:cxnLst>
            <a:rect l="0" t="0" r="r" b="b"/>
            <a:pathLst>
              <a:path w="1094" h="605">
                <a:moveTo>
                  <a:pt x="0" y="605"/>
                </a:moveTo>
                <a:cubicBezTo>
                  <a:pt x="76" y="509"/>
                  <a:pt x="277" y="58"/>
                  <a:pt x="459" y="29"/>
                </a:cubicBezTo>
                <a:cubicBezTo>
                  <a:pt x="641" y="0"/>
                  <a:pt x="962" y="346"/>
                  <a:pt x="1094" y="429"/>
                </a:cubicBezTo>
              </a:path>
            </a:pathLst>
          </a:custGeom>
          <a:noFill/>
          <a:ln w="255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Freeform 18"/>
          <p:cNvSpPr/>
          <p:nvPr>
            <p:custDataLst>
              <p:tags r:id="rId10"/>
            </p:custDataLst>
          </p:nvPr>
        </p:nvSpPr>
        <p:spPr>
          <a:xfrm>
            <a:off x="1391234" y="2860463"/>
            <a:ext cx="2234616" cy="341525"/>
          </a:xfrm>
          <a:custGeom>
            <a:avLst/>
            <a:gdLst>
              <a:gd name="connsiteX0" fmla="*/ 2378562 w 2378562"/>
              <a:gd name="connsiteY0" fmla="*/ 524517 h 524517"/>
              <a:gd name="connsiteX1" fmla="*/ 1503431 w 2378562"/>
              <a:gd name="connsiteY1" fmla="*/ 25244 h 524517"/>
              <a:gd name="connsiteX2" fmla="*/ 0 w 2378562"/>
              <a:gd name="connsiteY2" fmla="*/ 373052 h 524517"/>
              <a:gd name="connsiteX0" fmla="*/ 2378562 w 2378562"/>
              <a:gd name="connsiteY0" fmla="*/ 300670 h 300670"/>
              <a:gd name="connsiteX1" fmla="*/ 1709154 w 2378562"/>
              <a:gd name="connsiteY1" fmla="*/ 25244 h 300670"/>
              <a:gd name="connsiteX2" fmla="*/ 0 w 2378562"/>
              <a:gd name="connsiteY2" fmla="*/ 149205 h 300670"/>
              <a:gd name="connsiteX0" fmla="*/ 2378562 w 2378562"/>
              <a:gd name="connsiteY0" fmla="*/ 297865 h 326939"/>
              <a:gd name="connsiteX1" fmla="*/ 2234616 w 2378562"/>
              <a:gd name="connsiteY1" fmla="*/ 281035 h 326939"/>
              <a:gd name="connsiteX2" fmla="*/ 1709154 w 2378562"/>
              <a:gd name="connsiteY2" fmla="*/ 22439 h 326939"/>
              <a:gd name="connsiteX3" fmla="*/ 0 w 2378562"/>
              <a:gd name="connsiteY3" fmla="*/ 146400 h 326939"/>
              <a:gd name="connsiteX0" fmla="*/ 2378562 w 2378562"/>
              <a:gd name="connsiteY0" fmla="*/ 297865 h 297865"/>
              <a:gd name="connsiteX1" fmla="*/ 1709154 w 2378562"/>
              <a:gd name="connsiteY1" fmla="*/ 22439 h 297865"/>
              <a:gd name="connsiteX2" fmla="*/ 0 w 2378562"/>
              <a:gd name="connsiteY2" fmla="*/ 146400 h 297865"/>
              <a:gd name="connsiteX0" fmla="*/ 2378562 w 2378562"/>
              <a:gd name="connsiteY0" fmla="*/ 297865 h 343769"/>
              <a:gd name="connsiteX1" fmla="*/ 2234616 w 2378562"/>
              <a:gd name="connsiteY1" fmla="*/ 297865 h 343769"/>
              <a:gd name="connsiteX2" fmla="*/ 1709154 w 2378562"/>
              <a:gd name="connsiteY2" fmla="*/ 22439 h 343769"/>
              <a:gd name="connsiteX3" fmla="*/ 0 w 2378562"/>
              <a:gd name="connsiteY3" fmla="*/ 146400 h 343769"/>
              <a:gd name="connsiteX0" fmla="*/ 2378562 w 2378562"/>
              <a:gd name="connsiteY0" fmla="*/ 297865 h 297865"/>
              <a:gd name="connsiteX1" fmla="*/ 1709154 w 2378562"/>
              <a:gd name="connsiteY1" fmla="*/ 22439 h 297865"/>
              <a:gd name="connsiteX2" fmla="*/ 0 w 2378562"/>
              <a:gd name="connsiteY2" fmla="*/ 146400 h 297865"/>
              <a:gd name="connsiteX0" fmla="*/ 2378562 w 2378562"/>
              <a:gd name="connsiteY0" fmla="*/ 297865 h 297865"/>
              <a:gd name="connsiteX1" fmla="*/ 2378562 w 2378562"/>
              <a:gd name="connsiteY1" fmla="*/ 297865 h 297865"/>
              <a:gd name="connsiteX2" fmla="*/ 1709154 w 2378562"/>
              <a:gd name="connsiteY2" fmla="*/ 22439 h 297865"/>
              <a:gd name="connsiteX3" fmla="*/ 0 w 2378562"/>
              <a:gd name="connsiteY3" fmla="*/ 146400 h 297865"/>
              <a:gd name="connsiteX0" fmla="*/ 2378562 w 2378562"/>
              <a:gd name="connsiteY0" fmla="*/ 297865 h 297865"/>
              <a:gd name="connsiteX1" fmla="*/ 2378562 w 2378562"/>
              <a:gd name="connsiteY1" fmla="*/ 297865 h 297865"/>
              <a:gd name="connsiteX2" fmla="*/ 1709154 w 2378562"/>
              <a:gd name="connsiteY2" fmla="*/ 22439 h 297865"/>
              <a:gd name="connsiteX3" fmla="*/ 0 w 2378562"/>
              <a:gd name="connsiteY3" fmla="*/ 146400 h 297865"/>
              <a:gd name="connsiteX0" fmla="*/ 2378562 w 2378562"/>
              <a:gd name="connsiteY0" fmla="*/ 297865 h 339938"/>
              <a:gd name="connsiteX1" fmla="*/ 2037766 w 2378562"/>
              <a:gd name="connsiteY1" fmla="*/ 339938 h 339938"/>
              <a:gd name="connsiteX2" fmla="*/ 1709154 w 2378562"/>
              <a:gd name="connsiteY2" fmla="*/ 22439 h 339938"/>
              <a:gd name="connsiteX3" fmla="*/ 0 w 2378562"/>
              <a:gd name="connsiteY3" fmla="*/ 146400 h 339938"/>
              <a:gd name="connsiteX0" fmla="*/ 2234616 w 2234616"/>
              <a:gd name="connsiteY0" fmla="*/ 341525 h 341525"/>
              <a:gd name="connsiteX1" fmla="*/ 2037766 w 2234616"/>
              <a:gd name="connsiteY1" fmla="*/ 339938 h 341525"/>
              <a:gd name="connsiteX2" fmla="*/ 1709154 w 2234616"/>
              <a:gd name="connsiteY2" fmla="*/ 22439 h 341525"/>
              <a:gd name="connsiteX3" fmla="*/ 0 w 2234616"/>
              <a:gd name="connsiteY3" fmla="*/ 146400 h 341525"/>
              <a:gd name="connsiteX0" fmla="*/ 2234616 w 2234616"/>
              <a:gd name="connsiteY0" fmla="*/ 341525 h 341525"/>
              <a:gd name="connsiteX1" fmla="*/ 1709154 w 2234616"/>
              <a:gd name="connsiteY1" fmla="*/ 22439 h 341525"/>
              <a:gd name="connsiteX2" fmla="*/ 0 w 2234616"/>
              <a:gd name="connsiteY2" fmla="*/ 146400 h 341525"/>
              <a:gd name="connsiteX0" fmla="*/ 2234616 w 2234616"/>
              <a:gd name="connsiteY0" fmla="*/ 341525 h 341525"/>
              <a:gd name="connsiteX1" fmla="*/ 1709154 w 2234616"/>
              <a:gd name="connsiteY1" fmla="*/ 22439 h 341525"/>
              <a:gd name="connsiteX2" fmla="*/ 0 w 2234616"/>
              <a:gd name="connsiteY2" fmla="*/ 146400 h 34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4616" h="341525">
                <a:moveTo>
                  <a:pt x="2234616" y="341525"/>
                </a:moveTo>
                <a:cubicBezTo>
                  <a:pt x="2059462" y="235163"/>
                  <a:pt x="1920429" y="46056"/>
                  <a:pt x="1709154" y="22439"/>
                </a:cubicBezTo>
                <a:cubicBezTo>
                  <a:pt x="1336718" y="0"/>
                  <a:pt x="248702" y="88432"/>
                  <a:pt x="0" y="14640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>
            <p:custDataLst>
              <p:tags r:id="rId11"/>
            </p:custDataLst>
          </p:nvPr>
        </p:nvSpPr>
        <p:spPr>
          <a:xfrm>
            <a:off x="1391234" y="3141497"/>
            <a:ext cx="1475382" cy="482444"/>
          </a:xfrm>
          <a:custGeom>
            <a:avLst/>
            <a:gdLst>
              <a:gd name="connsiteX0" fmla="*/ 1475382 w 1475382"/>
              <a:gd name="connsiteY0" fmla="*/ 482444 h 482444"/>
              <a:gd name="connsiteX1" fmla="*/ 645129 w 1475382"/>
              <a:gd name="connsiteY1" fmla="*/ 61708 h 482444"/>
              <a:gd name="connsiteX2" fmla="*/ 129026 w 1475382"/>
              <a:gd name="connsiteY2" fmla="*/ 112196 h 482444"/>
              <a:gd name="connsiteX3" fmla="*/ 0 w 1475382"/>
              <a:gd name="connsiteY3" fmla="*/ 168294 h 48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5382" h="482444">
                <a:moveTo>
                  <a:pt x="1475382" y="482444"/>
                </a:moveTo>
                <a:cubicBezTo>
                  <a:pt x="1172452" y="302930"/>
                  <a:pt x="869522" y="123416"/>
                  <a:pt x="645129" y="61708"/>
                </a:cubicBezTo>
                <a:cubicBezTo>
                  <a:pt x="420736" y="0"/>
                  <a:pt x="236548" y="94432"/>
                  <a:pt x="129026" y="112196"/>
                </a:cubicBezTo>
                <a:cubicBezTo>
                  <a:pt x="21505" y="129960"/>
                  <a:pt x="0" y="168294"/>
                  <a:pt x="0" y="168294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>
            <p:custDataLst>
              <p:tags r:id="rId12"/>
            </p:custDataLst>
          </p:nvPr>
        </p:nvSpPr>
        <p:spPr>
          <a:xfrm>
            <a:off x="1357108" y="3447077"/>
            <a:ext cx="2025611" cy="1243664"/>
          </a:xfrm>
          <a:custGeom>
            <a:avLst/>
            <a:gdLst>
              <a:gd name="connsiteX0" fmla="*/ 2023273 w 2023273"/>
              <a:gd name="connsiteY0" fmla="*/ 747040 h 1224809"/>
              <a:gd name="connsiteX1" fmla="*/ 1394974 w 2023273"/>
              <a:gd name="connsiteY1" fmla="*/ 1128507 h 1224809"/>
              <a:gd name="connsiteX2" fmla="*/ 228132 w 2023273"/>
              <a:gd name="connsiteY2" fmla="*/ 169229 h 1224809"/>
              <a:gd name="connsiteX3" fmla="*/ 26179 w 2023273"/>
              <a:gd name="connsiteY3" fmla="*/ 113131 h 1224809"/>
              <a:gd name="connsiteX0" fmla="*/ 2025611 w 2025611"/>
              <a:gd name="connsiteY0" fmla="*/ 765895 h 1243664"/>
              <a:gd name="connsiteX1" fmla="*/ 1397312 w 2025611"/>
              <a:gd name="connsiteY1" fmla="*/ 1147362 h 1243664"/>
              <a:gd name="connsiteX2" fmla="*/ 230470 w 2025611"/>
              <a:gd name="connsiteY2" fmla="*/ 188084 h 1243664"/>
              <a:gd name="connsiteX3" fmla="*/ 14492 w 2025611"/>
              <a:gd name="connsiteY3" fmla="*/ 18855 h 124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5611" h="1243664">
                <a:moveTo>
                  <a:pt x="2025611" y="765895"/>
                </a:moveTo>
                <a:cubicBezTo>
                  <a:pt x="1861056" y="1004779"/>
                  <a:pt x="1696502" y="1243664"/>
                  <a:pt x="1397312" y="1147362"/>
                </a:cubicBezTo>
                <a:cubicBezTo>
                  <a:pt x="1098122" y="1051060"/>
                  <a:pt x="460940" y="376168"/>
                  <a:pt x="230470" y="188084"/>
                </a:cubicBezTo>
                <a:cubicBezTo>
                  <a:pt x="0" y="0"/>
                  <a:pt x="47216" y="27270"/>
                  <a:pt x="14492" y="18855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>
            <p:custDataLst>
              <p:tags r:id="rId13"/>
            </p:custDataLst>
          </p:nvPr>
        </p:nvSpPr>
        <p:spPr>
          <a:xfrm>
            <a:off x="1396844" y="3724918"/>
            <a:ext cx="3263978" cy="1413674"/>
          </a:xfrm>
          <a:custGeom>
            <a:avLst/>
            <a:gdLst>
              <a:gd name="connsiteX0" fmla="*/ 2625394 w 3263978"/>
              <a:gd name="connsiteY0" fmla="*/ 0 h 1413674"/>
              <a:gd name="connsiteX1" fmla="*/ 3231254 w 3263978"/>
              <a:gd name="connsiteY1" fmla="*/ 319759 h 1413674"/>
              <a:gd name="connsiteX2" fmla="*/ 2429050 w 3263978"/>
              <a:gd name="connsiteY2" fmla="*/ 1234159 h 1413674"/>
              <a:gd name="connsiteX3" fmla="*/ 1312697 w 3263978"/>
              <a:gd name="connsiteY3" fmla="*/ 1222940 h 1413674"/>
              <a:gd name="connsiteX4" fmla="*/ 0 w 3263978"/>
              <a:gd name="connsiteY4" fmla="*/ 89757 h 1413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3978" h="1413674">
                <a:moveTo>
                  <a:pt x="2625394" y="0"/>
                </a:moveTo>
                <a:cubicBezTo>
                  <a:pt x="2944686" y="57033"/>
                  <a:pt x="3263978" y="114066"/>
                  <a:pt x="3231254" y="319759"/>
                </a:cubicBezTo>
                <a:cubicBezTo>
                  <a:pt x="3198530" y="525452"/>
                  <a:pt x="2748809" y="1083629"/>
                  <a:pt x="2429050" y="1234159"/>
                </a:cubicBezTo>
                <a:cubicBezTo>
                  <a:pt x="2109291" y="1384689"/>
                  <a:pt x="1717539" y="1413674"/>
                  <a:pt x="1312697" y="1222940"/>
                </a:cubicBezTo>
                <a:cubicBezTo>
                  <a:pt x="907855" y="1032206"/>
                  <a:pt x="218783" y="278621"/>
                  <a:pt x="0" y="89757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>
            <p:custDataLst>
              <p:tags r:id="rId14"/>
            </p:custDataLst>
          </p:nvPr>
        </p:nvSpPr>
        <p:spPr bwMode="auto">
          <a:xfrm rot="16200000">
            <a:off x="72326" y="2815526"/>
            <a:ext cx="1796623" cy="49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7LED decode</a:t>
            </a:r>
          </a:p>
        </p:txBody>
      </p:sp>
      <p:sp>
        <p:nvSpPr>
          <p:cNvPr id="24" name="Rectangle 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09600" y="2133600"/>
            <a:ext cx="762000" cy="1905000"/>
          </a:xfrm>
          <a:prstGeom prst="rect">
            <a:avLst/>
          </a:prstGeom>
          <a:noFill/>
          <a:ln w="2556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45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05735472"/>
              </p:ext>
            </p:extLst>
          </p:nvPr>
        </p:nvGraphicFramePr>
        <p:xfrm>
          <a:off x="304800" y="1262553"/>
          <a:ext cx="6019804" cy="5214447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631372"/>
                <a:gridCol w="631372"/>
                <a:gridCol w="631372"/>
                <a:gridCol w="631372"/>
                <a:gridCol w="631372"/>
                <a:gridCol w="631372"/>
                <a:gridCol w="631372"/>
              </a:tblGrid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b2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b1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b0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d6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d5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d4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d3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d2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d1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d0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76200"/>
            <a:ext cx="9144000" cy="508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  Segment  LED  Decoder Implementation</a:t>
            </a:r>
            <a:endParaRPr lang="en-US" dirty="0"/>
          </a:p>
        </p:txBody>
      </p:sp>
      <p:pic>
        <p:nvPicPr>
          <p:cNvPr id="5" name="Picture 42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>
            <a:lum bright="18000"/>
          </a:blip>
          <a:srcRect/>
          <a:stretch>
            <a:fillRect/>
          </a:stretch>
        </p:blipFill>
        <p:spPr bwMode="auto">
          <a:xfrm>
            <a:off x="6781800" y="2169195"/>
            <a:ext cx="2227263" cy="2895600"/>
          </a:xfrm>
          <a:prstGeom prst="rect">
            <a:avLst/>
          </a:prstGeom>
          <a:noFill/>
          <a:ln w="18360">
            <a:noFill/>
            <a:round/>
            <a:headEnd/>
            <a:tailEnd/>
          </a:ln>
          <a:effectLst/>
        </p:spPr>
      </p:pic>
      <p:sp>
        <p:nvSpPr>
          <p:cNvPr id="6" name="Text Box 42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235077" y="2702595"/>
            <a:ext cx="60976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d0</a:t>
            </a:r>
            <a:endParaRPr lang="en-US" sz="32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" name="Text Box 42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700090" y="2321595"/>
            <a:ext cx="60976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d1</a:t>
            </a:r>
            <a:endParaRPr lang="en-US" sz="32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" name="Text Box 4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6600" y="2702595"/>
            <a:ext cx="60976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d2</a:t>
            </a:r>
            <a:endParaRPr lang="en-US" sz="32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" name="Text Box 42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49277" y="3312195"/>
            <a:ext cx="60976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d3</a:t>
            </a:r>
            <a:endParaRPr lang="en-US" sz="32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Text Box 42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34200" y="3769395"/>
            <a:ext cx="60976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d4</a:t>
            </a:r>
            <a:endParaRPr lang="en-US" sz="32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Text Box 42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471490" y="4302795"/>
            <a:ext cx="60976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d5</a:t>
            </a:r>
            <a:endParaRPr lang="en-US" sz="32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2" name="Text Box 42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082675" y="3845595"/>
            <a:ext cx="60976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d6</a:t>
            </a:r>
            <a:endParaRPr lang="en-US" sz="32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graphicFrame>
        <p:nvGraphicFramePr>
          <p:cNvPr id="13" name="Group 2"/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20909439"/>
              </p:ext>
            </p:extLst>
          </p:nvPr>
        </p:nvGraphicFramePr>
        <p:xfrm>
          <a:off x="304800" y="1262553"/>
          <a:ext cx="6019804" cy="5214447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631372"/>
                <a:gridCol w="631372"/>
                <a:gridCol w="631372"/>
                <a:gridCol w="631372"/>
                <a:gridCol w="631372"/>
                <a:gridCol w="631372"/>
                <a:gridCol w="631372"/>
              </a:tblGrid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b2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b1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b0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d6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d5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d4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d3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d2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d1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d0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58" name="CP3 Ink 20543f48-cf51-4e0f-bb47-100fca73c945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76" b="41546"/>
          <a:stretch/>
        </p:blipFill>
        <p:spPr bwMode="auto">
          <a:xfrm>
            <a:off x="6934200" y="2525520"/>
            <a:ext cx="1673205" cy="2255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49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76200"/>
            <a:ext cx="9144000" cy="508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  Segment  LED  Decoder Implementation</a:t>
            </a:r>
            <a:endParaRPr lang="en-US" dirty="0"/>
          </a:p>
        </p:txBody>
      </p:sp>
      <p:pic>
        <p:nvPicPr>
          <p:cNvPr id="5" name="Picture 42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print">
            <a:lum bright="18000"/>
          </a:blip>
          <a:srcRect/>
          <a:stretch>
            <a:fillRect/>
          </a:stretch>
        </p:blipFill>
        <p:spPr bwMode="auto">
          <a:xfrm>
            <a:off x="6781800" y="2169195"/>
            <a:ext cx="2227263" cy="2895600"/>
          </a:xfrm>
          <a:prstGeom prst="rect">
            <a:avLst/>
          </a:prstGeom>
          <a:noFill/>
          <a:ln w="18360">
            <a:noFill/>
            <a:round/>
            <a:headEnd/>
            <a:tailEnd/>
          </a:ln>
          <a:effectLst/>
        </p:spPr>
      </p:pic>
      <p:sp>
        <p:nvSpPr>
          <p:cNvPr id="6" name="Text Box 42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235077" y="2702595"/>
            <a:ext cx="60976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d0</a:t>
            </a:r>
            <a:endParaRPr lang="en-US" sz="32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" name="Text Box 4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00090" y="2321595"/>
            <a:ext cx="60976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d1</a:t>
            </a:r>
            <a:endParaRPr lang="en-US" sz="32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" name="Text Box 4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086600" y="2702595"/>
            <a:ext cx="60976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d2</a:t>
            </a:r>
            <a:endParaRPr lang="en-US" sz="32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" name="Text Box 42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49277" y="3312195"/>
            <a:ext cx="60976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d3</a:t>
            </a:r>
            <a:endParaRPr lang="en-US" sz="32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Text Box 42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934200" y="3769395"/>
            <a:ext cx="60976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d4</a:t>
            </a:r>
            <a:endParaRPr lang="en-US" sz="32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Text Box 42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471490" y="4302795"/>
            <a:ext cx="60976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d5</a:t>
            </a:r>
            <a:endParaRPr lang="en-US" sz="32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2" name="Text Box 42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082675" y="3845595"/>
            <a:ext cx="60976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Calibri" pitchFamily="34" charset="0"/>
              </a:rPr>
              <a:t>d6</a:t>
            </a:r>
            <a:endParaRPr lang="en-US" sz="3200" b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graphicFrame>
        <p:nvGraphicFramePr>
          <p:cNvPr id="13" name="Group 2"/>
          <p:cNvGraphicFramePr>
            <a:graphicFrameLocks noGrp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837458284"/>
              </p:ext>
            </p:extLst>
          </p:nvPr>
        </p:nvGraphicFramePr>
        <p:xfrm>
          <a:off x="304800" y="1262553"/>
          <a:ext cx="6019804" cy="5214447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631372"/>
                <a:gridCol w="631372"/>
                <a:gridCol w="631372"/>
                <a:gridCol w="631372"/>
                <a:gridCol w="631372"/>
                <a:gridCol w="631372"/>
                <a:gridCol w="631372"/>
              </a:tblGrid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b2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b1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b0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d6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d5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d4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d3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d2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d1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d0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2"/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582583518"/>
              </p:ext>
            </p:extLst>
          </p:nvPr>
        </p:nvGraphicFramePr>
        <p:xfrm>
          <a:off x="1904999" y="1864391"/>
          <a:ext cx="4419604" cy="4612608"/>
        </p:xfrm>
        <a:graphic>
          <a:graphicData uri="http://schemas.openxmlformats.org/drawingml/2006/table">
            <a:tbl>
              <a:tblPr/>
              <a:tblGrid>
                <a:gridCol w="631372"/>
                <a:gridCol w="631372"/>
                <a:gridCol w="631372"/>
                <a:gridCol w="631372"/>
                <a:gridCol w="631372"/>
                <a:gridCol w="631372"/>
                <a:gridCol w="631372"/>
              </a:tblGrid>
              <a:tr h="57657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57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57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57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57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57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57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57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67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Building Blocks We have Seen</a:t>
            </a: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895350" y="1905000"/>
            <a:ext cx="1847850" cy="91440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binary</a:t>
            </a:r>
          </a:p>
          <a:p>
            <a:pPr algn="ctr"/>
            <a:r>
              <a:rPr lang="en-US" sz="2800" dirty="0" smtClean="0"/>
              <a:t>encoder</a:t>
            </a:r>
            <a:endParaRPr lang="en-US" sz="2800" dirty="0"/>
          </a:p>
        </p:txBody>
      </p:sp>
      <p:cxnSp>
        <p:nvCxnSpPr>
          <p:cNvPr id="8" name="Straight Connector 7"/>
          <p:cNvCxnSpPr/>
          <p:nvPr>
            <p:custDataLst>
              <p:tags r:id="rId3"/>
            </p:custDataLst>
          </p:nvPr>
        </p:nvCxnSpPr>
        <p:spPr>
          <a:xfrm rot="16200000" flipH="1">
            <a:off x="1562097" y="1638300"/>
            <a:ext cx="533400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>
            <p:custDataLst>
              <p:tags r:id="rId4"/>
            </p:custDataLst>
          </p:nvPr>
        </p:nvSpPr>
        <p:spPr bwMode="auto">
          <a:xfrm>
            <a:off x="1905000" y="1273672"/>
            <a:ext cx="609599" cy="6657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2</a:t>
            </a:r>
            <a:r>
              <a:rPr lang="en-US" sz="3200" baseline="30000" dirty="0" smtClean="0">
                <a:solidFill>
                  <a:srgbClr val="FFFFFF"/>
                </a:solidFill>
                <a:latin typeface="Calibri" pitchFamily="34" charset="0"/>
              </a:rPr>
              <a:t>N</a:t>
            </a:r>
          </a:p>
        </p:txBody>
      </p:sp>
      <p:cxnSp>
        <p:nvCxnSpPr>
          <p:cNvPr id="26" name="Straight Connector 25"/>
          <p:cNvCxnSpPr/>
          <p:nvPr>
            <p:custDataLst>
              <p:tags r:id="rId5"/>
            </p:custDataLst>
          </p:nvPr>
        </p:nvCxnSpPr>
        <p:spPr>
          <a:xfrm rot="10800000" flipV="1">
            <a:off x="1714493" y="1600200"/>
            <a:ext cx="228606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>
            <p:custDataLst>
              <p:tags r:id="rId6"/>
            </p:custDataLst>
          </p:nvPr>
        </p:nvCxnSpPr>
        <p:spPr>
          <a:xfrm rot="16200000" flipH="1">
            <a:off x="1562098" y="3086100"/>
            <a:ext cx="533400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>
            <p:custDataLst>
              <p:tags r:id="rId7"/>
            </p:custDataLst>
          </p:nvPr>
        </p:nvSpPr>
        <p:spPr bwMode="auto">
          <a:xfrm>
            <a:off x="1905001" y="2819400"/>
            <a:ext cx="609599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N</a:t>
            </a:r>
            <a:endParaRPr lang="en-US" sz="3200" baseline="30000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34" name="Straight Connector 33"/>
          <p:cNvCxnSpPr/>
          <p:nvPr>
            <p:custDataLst>
              <p:tags r:id="rId8"/>
            </p:custDataLst>
          </p:nvPr>
        </p:nvCxnSpPr>
        <p:spPr>
          <a:xfrm rot="10800000" flipV="1">
            <a:off x="1714494" y="3048000"/>
            <a:ext cx="228606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>
            <p:custDataLst>
              <p:tags r:id="rId9"/>
            </p:custDataLst>
          </p:nvPr>
        </p:nvSpPr>
        <p:spPr>
          <a:xfrm>
            <a:off x="3095618" y="2981200"/>
            <a:ext cx="1847850" cy="91440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binary</a:t>
            </a:r>
          </a:p>
          <a:p>
            <a:pPr algn="ctr"/>
            <a:r>
              <a:rPr lang="en-US" sz="2800" dirty="0" smtClean="0"/>
              <a:t>decoder</a:t>
            </a:r>
            <a:endParaRPr lang="en-US" sz="2800" dirty="0"/>
          </a:p>
        </p:txBody>
      </p:sp>
      <p:cxnSp>
        <p:nvCxnSpPr>
          <p:cNvPr id="36" name="Straight Connector 35"/>
          <p:cNvCxnSpPr/>
          <p:nvPr>
            <p:custDataLst>
              <p:tags r:id="rId10"/>
            </p:custDataLst>
          </p:nvPr>
        </p:nvCxnSpPr>
        <p:spPr>
          <a:xfrm rot="16200000" flipH="1">
            <a:off x="3762365" y="2714500"/>
            <a:ext cx="533400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>
            <p:custDataLst>
              <p:tags r:id="rId11"/>
            </p:custDataLst>
          </p:nvPr>
        </p:nvSpPr>
        <p:spPr bwMode="auto">
          <a:xfrm>
            <a:off x="4105268" y="2349872"/>
            <a:ext cx="609599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N</a:t>
            </a:r>
          </a:p>
        </p:txBody>
      </p:sp>
      <p:cxnSp>
        <p:nvCxnSpPr>
          <p:cNvPr id="38" name="Straight Connector 37"/>
          <p:cNvCxnSpPr/>
          <p:nvPr>
            <p:custDataLst>
              <p:tags r:id="rId12"/>
            </p:custDataLst>
          </p:nvPr>
        </p:nvCxnSpPr>
        <p:spPr>
          <a:xfrm rot="10800000" flipV="1">
            <a:off x="3914761" y="2676400"/>
            <a:ext cx="228606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>
            <p:custDataLst>
              <p:tags r:id="rId13"/>
            </p:custDataLst>
          </p:nvPr>
        </p:nvCxnSpPr>
        <p:spPr>
          <a:xfrm rot="16200000" flipH="1">
            <a:off x="3762366" y="4162300"/>
            <a:ext cx="533400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>
            <p:custDataLst>
              <p:tags r:id="rId14"/>
            </p:custDataLst>
          </p:nvPr>
        </p:nvSpPr>
        <p:spPr bwMode="auto">
          <a:xfrm>
            <a:off x="4105269" y="3895600"/>
            <a:ext cx="609599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2</a:t>
            </a:r>
            <a:r>
              <a:rPr lang="en-US" sz="3200" baseline="30000" dirty="0" smtClean="0">
                <a:solidFill>
                  <a:srgbClr val="FFFFFF"/>
                </a:solidFill>
                <a:latin typeface="Calibri" pitchFamily="34" charset="0"/>
              </a:rPr>
              <a:t>N</a:t>
            </a:r>
          </a:p>
        </p:txBody>
      </p:sp>
      <p:cxnSp>
        <p:nvCxnSpPr>
          <p:cNvPr id="41" name="Straight Connector 40"/>
          <p:cNvCxnSpPr/>
          <p:nvPr>
            <p:custDataLst>
              <p:tags r:id="rId15"/>
            </p:custDataLst>
          </p:nvPr>
        </p:nvCxnSpPr>
        <p:spPr>
          <a:xfrm rot="10800000" flipV="1">
            <a:off x="3914762" y="4124200"/>
            <a:ext cx="228606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>
            <p:custDataLst>
              <p:tags r:id="rId16"/>
            </p:custDataLst>
          </p:nvPr>
        </p:nvSpPr>
        <p:spPr>
          <a:xfrm rot="16200000">
            <a:off x="5170737" y="2732335"/>
            <a:ext cx="3831727" cy="914401"/>
          </a:xfrm>
          <a:custGeom>
            <a:avLst/>
            <a:gdLst>
              <a:gd name="connsiteX0" fmla="*/ 0 w 3831727"/>
              <a:gd name="connsiteY0" fmla="*/ 0 h 914400"/>
              <a:gd name="connsiteX1" fmla="*/ 3831727 w 3831727"/>
              <a:gd name="connsiteY1" fmla="*/ 0 h 914400"/>
              <a:gd name="connsiteX2" fmla="*/ 3831727 w 3831727"/>
              <a:gd name="connsiteY2" fmla="*/ 914400 h 914400"/>
              <a:gd name="connsiteX3" fmla="*/ 0 w 3831727"/>
              <a:gd name="connsiteY3" fmla="*/ 914400 h 914400"/>
              <a:gd name="connsiteX4" fmla="*/ 0 w 3831727"/>
              <a:gd name="connsiteY4" fmla="*/ 0 h 914400"/>
              <a:gd name="connsiteX0" fmla="*/ 0 w 3831727"/>
              <a:gd name="connsiteY0" fmla="*/ 0 h 914401"/>
              <a:gd name="connsiteX1" fmla="*/ 3831727 w 3831727"/>
              <a:gd name="connsiteY1" fmla="*/ 0 h 914401"/>
              <a:gd name="connsiteX2" fmla="*/ 3559671 w 3831727"/>
              <a:gd name="connsiteY2" fmla="*/ 914401 h 914401"/>
              <a:gd name="connsiteX3" fmla="*/ 0 w 3831727"/>
              <a:gd name="connsiteY3" fmla="*/ 914400 h 914401"/>
              <a:gd name="connsiteX4" fmla="*/ 0 w 3831727"/>
              <a:gd name="connsiteY4" fmla="*/ 0 h 914401"/>
              <a:gd name="connsiteX0" fmla="*/ 0 w 3831727"/>
              <a:gd name="connsiteY0" fmla="*/ 0 h 914401"/>
              <a:gd name="connsiteX1" fmla="*/ 3831727 w 3831727"/>
              <a:gd name="connsiteY1" fmla="*/ 0 h 914401"/>
              <a:gd name="connsiteX2" fmla="*/ 3559671 w 3831727"/>
              <a:gd name="connsiteY2" fmla="*/ 914401 h 914401"/>
              <a:gd name="connsiteX3" fmla="*/ 380999 w 3831727"/>
              <a:gd name="connsiteY3" fmla="*/ 914401 h 914401"/>
              <a:gd name="connsiteX4" fmla="*/ 0 w 3831727"/>
              <a:gd name="connsiteY4" fmla="*/ 0 h 914401"/>
              <a:gd name="connsiteX0" fmla="*/ 0 w 3831727"/>
              <a:gd name="connsiteY0" fmla="*/ 0 h 914401"/>
              <a:gd name="connsiteX1" fmla="*/ 3831727 w 3831727"/>
              <a:gd name="connsiteY1" fmla="*/ 0 h 914401"/>
              <a:gd name="connsiteX2" fmla="*/ 3505198 w 3831727"/>
              <a:gd name="connsiteY2" fmla="*/ 914401 h 914401"/>
              <a:gd name="connsiteX3" fmla="*/ 380999 w 3831727"/>
              <a:gd name="connsiteY3" fmla="*/ 914401 h 914401"/>
              <a:gd name="connsiteX4" fmla="*/ 0 w 3831727"/>
              <a:gd name="connsiteY4" fmla="*/ 0 h 914401"/>
              <a:gd name="connsiteX0" fmla="*/ 0 w 3831727"/>
              <a:gd name="connsiteY0" fmla="*/ 0 h 914401"/>
              <a:gd name="connsiteX1" fmla="*/ 3831727 w 3831727"/>
              <a:gd name="connsiteY1" fmla="*/ 0 h 914401"/>
              <a:gd name="connsiteX2" fmla="*/ 3428998 w 3831727"/>
              <a:gd name="connsiteY2" fmla="*/ 914401 h 914401"/>
              <a:gd name="connsiteX3" fmla="*/ 380999 w 3831727"/>
              <a:gd name="connsiteY3" fmla="*/ 914401 h 914401"/>
              <a:gd name="connsiteX4" fmla="*/ 0 w 3831727"/>
              <a:gd name="connsiteY4" fmla="*/ 0 h 9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1727" h="914401">
                <a:moveTo>
                  <a:pt x="0" y="0"/>
                </a:moveTo>
                <a:lnTo>
                  <a:pt x="3831727" y="0"/>
                </a:lnTo>
                <a:lnTo>
                  <a:pt x="3428998" y="914401"/>
                </a:lnTo>
                <a:lnTo>
                  <a:pt x="380999" y="914401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Multiplexor</a:t>
            </a:r>
            <a:endParaRPr lang="en-US" sz="2800" dirty="0"/>
          </a:p>
        </p:txBody>
      </p:sp>
      <p:cxnSp>
        <p:nvCxnSpPr>
          <p:cNvPr id="43" name="Straight Connector 42"/>
          <p:cNvCxnSpPr/>
          <p:nvPr>
            <p:custDataLst>
              <p:tags r:id="rId17"/>
            </p:custDataLst>
          </p:nvPr>
        </p:nvCxnSpPr>
        <p:spPr>
          <a:xfrm>
            <a:off x="7562848" y="3219450"/>
            <a:ext cx="838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>
            <p:custDataLst>
              <p:tags r:id="rId18"/>
            </p:custDataLst>
          </p:nvPr>
        </p:nvSpPr>
        <p:spPr bwMode="auto">
          <a:xfrm>
            <a:off x="7562848" y="2588123"/>
            <a:ext cx="609599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N</a:t>
            </a:r>
          </a:p>
        </p:txBody>
      </p:sp>
      <p:cxnSp>
        <p:nvCxnSpPr>
          <p:cNvPr id="45" name="Straight Connector 44"/>
          <p:cNvCxnSpPr/>
          <p:nvPr>
            <p:custDataLst>
              <p:tags r:id="rId19"/>
            </p:custDataLst>
          </p:nvPr>
        </p:nvCxnSpPr>
        <p:spPr>
          <a:xfrm rot="5400000">
            <a:off x="7677147" y="3143251"/>
            <a:ext cx="26669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>
            <p:custDataLst>
              <p:tags r:id="rId20"/>
            </p:custDataLst>
          </p:nvPr>
        </p:nvCxnSpPr>
        <p:spPr>
          <a:xfrm rot="16200000" flipV="1">
            <a:off x="6819900" y="5295899"/>
            <a:ext cx="685800" cy="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>
            <p:custDataLst>
              <p:tags r:id="rId21"/>
            </p:custDataLst>
          </p:nvPr>
        </p:nvSpPr>
        <p:spPr bwMode="auto">
          <a:xfrm>
            <a:off x="7239001" y="4953001"/>
            <a:ext cx="609599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M</a:t>
            </a:r>
            <a:endParaRPr lang="en-US" sz="3200" baseline="30000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48" name="Straight Connector 47"/>
          <p:cNvCxnSpPr/>
          <p:nvPr>
            <p:custDataLst>
              <p:tags r:id="rId22"/>
            </p:custDataLst>
          </p:nvPr>
        </p:nvCxnSpPr>
        <p:spPr>
          <a:xfrm rot="10800000" flipV="1">
            <a:off x="7048494" y="5181601"/>
            <a:ext cx="228606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23"/>
            </p:custDataLst>
          </p:nvPr>
        </p:nvCxnSpPr>
        <p:spPr>
          <a:xfrm>
            <a:off x="5810248" y="1545727"/>
            <a:ext cx="838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>
            <p:custDataLst>
              <p:tags r:id="rId24"/>
            </p:custDataLst>
          </p:nvPr>
        </p:nvSpPr>
        <p:spPr bwMode="auto">
          <a:xfrm>
            <a:off x="5810248" y="914400"/>
            <a:ext cx="609599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N</a:t>
            </a:r>
          </a:p>
        </p:txBody>
      </p:sp>
      <p:cxnSp>
        <p:nvCxnSpPr>
          <p:cNvPr id="60" name="Straight Connector 59"/>
          <p:cNvCxnSpPr/>
          <p:nvPr>
            <p:custDataLst>
              <p:tags r:id="rId25"/>
            </p:custDataLst>
          </p:nvPr>
        </p:nvCxnSpPr>
        <p:spPr>
          <a:xfrm rot="5400000">
            <a:off x="5924547" y="1469528"/>
            <a:ext cx="26669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>
            <p:custDataLst>
              <p:tags r:id="rId26"/>
            </p:custDataLst>
          </p:nvPr>
        </p:nvCxnSpPr>
        <p:spPr>
          <a:xfrm>
            <a:off x="5791200" y="2174375"/>
            <a:ext cx="838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>
            <p:custDataLst>
              <p:tags r:id="rId27"/>
            </p:custDataLst>
          </p:nvPr>
        </p:nvSpPr>
        <p:spPr bwMode="auto">
          <a:xfrm>
            <a:off x="5791200" y="1543048"/>
            <a:ext cx="609599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N</a:t>
            </a:r>
          </a:p>
        </p:txBody>
      </p:sp>
      <p:cxnSp>
        <p:nvCxnSpPr>
          <p:cNvPr id="63" name="Straight Connector 62"/>
          <p:cNvCxnSpPr/>
          <p:nvPr>
            <p:custDataLst>
              <p:tags r:id="rId28"/>
            </p:custDataLst>
          </p:nvPr>
        </p:nvCxnSpPr>
        <p:spPr>
          <a:xfrm rot="5400000">
            <a:off x="5905499" y="2098176"/>
            <a:ext cx="26669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29"/>
            </p:custDataLst>
          </p:nvPr>
        </p:nvCxnSpPr>
        <p:spPr>
          <a:xfrm>
            <a:off x="5791200" y="2860175"/>
            <a:ext cx="838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>
            <p:custDataLst>
              <p:tags r:id="rId30"/>
            </p:custDataLst>
          </p:nvPr>
        </p:nvSpPr>
        <p:spPr bwMode="auto">
          <a:xfrm>
            <a:off x="5791200" y="2228848"/>
            <a:ext cx="609599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N</a:t>
            </a:r>
          </a:p>
        </p:txBody>
      </p:sp>
      <p:cxnSp>
        <p:nvCxnSpPr>
          <p:cNvPr id="66" name="Straight Connector 65"/>
          <p:cNvCxnSpPr/>
          <p:nvPr>
            <p:custDataLst>
              <p:tags r:id="rId31"/>
            </p:custDataLst>
          </p:nvPr>
        </p:nvCxnSpPr>
        <p:spPr>
          <a:xfrm rot="5400000">
            <a:off x="5905499" y="2783976"/>
            <a:ext cx="26669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2"/>
            </p:custDataLst>
          </p:nvPr>
        </p:nvCxnSpPr>
        <p:spPr>
          <a:xfrm>
            <a:off x="5791200" y="4591050"/>
            <a:ext cx="838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>
            <p:custDataLst>
              <p:tags r:id="rId33"/>
            </p:custDataLst>
          </p:nvPr>
        </p:nvSpPr>
        <p:spPr bwMode="auto">
          <a:xfrm>
            <a:off x="5791200" y="3940672"/>
            <a:ext cx="609599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N</a:t>
            </a:r>
          </a:p>
        </p:txBody>
      </p:sp>
      <p:cxnSp>
        <p:nvCxnSpPr>
          <p:cNvPr id="69" name="Straight Connector 68"/>
          <p:cNvCxnSpPr/>
          <p:nvPr>
            <p:custDataLst>
              <p:tags r:id="rId34"/>
            </p:custDataLst>
          </p:nvPr>
        </p:nvCxnSpPr>
        <p:spPr>
          <a:xfrm rot="5400000">
            <a:off x="5905499" y="4514851"/>
            <a:ext cx="26669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>
            <p:custDataLst>
              <p:tags r:id="rId35"/>
            </p:custDataLst>
          </p:nvPr>
        </p:nvSpPr>
        <p:spPr bwMode="auto">
          <a:xfrm rot="16200000">
            <a:off x="5509725" y="3211128"/>
            <a:ext cx="804147" cy="69839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600" b="1" dirty="0" smtClean="0">
                <a:solidFill>
                  <a:srgbClr val="FFFFFF"/>
                </a:solidFill>
                <a:latin typeface="Calibri" pitchFamily="34" charset="0"/>
              </a:rPr>
              <a:t>. . .</a:t>
            </a:r>
          </a:p>
        </p:txBody>
      </p:sp>
      <p:sp>
        <p:nvSpPr>
          <p:cNvPr id="50" name="TextBox 49"/>
          <p:cNvSpPr txBox="1"/>
          <p:nvPr>
            <p:custDataLst>
              <p:tags r:id="rId36"/>
            </p:custDataLst>
          </p:nvPr>
        </p:nvSpPr>
        <p:spPr bwMode="auto">
          <a:xfrm>
            <a:off x="6629400" y="1273672"/>
            <a:ext cx="1143000" cy="5641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1" name="TextBox 50"/>
          <p:cNvSpPr txBox="1"/>
          <p:nvPr>
            <p:custDataLst>
              <p:tags r:id="rId37"/>
            </p:custDataLst>
          </p:nvPr>
        </p:nvSpPr>
        <p:spPr bwMode="auto">
          <a:xfrm>
            <a:off x="6629400" y="1915435"/>
            <a:ext cx="1143000" cy="5641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TextBox 51"/>
          <p:cNvSpPr txBox="1"/>
          <p:nvPr>
            <p:custDataLst>
              <p:tags r:id="rId38"/>
            </p:custDataLst>
          </p:nvPr>
        </p:nvSpPr>
        <p:spPr bwMode="auto">
          <a:xfrm>
            <a:off x="6629400" y="2560006"/>
            <a:ext cx="1143000" cy="5641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TextBox 52"/>
          <p:cNvSpPr txBox="1"/>
          <p:nvPr>
            <p:custDataLst>
              <p:tags r:id="rId39"/>
            </p:custDataLst>
          </p:nvPr>
        </p:nvSpPr>
        <p:spPr bwMode="auto">
          <a:xfrm>
            <a:off x="6629400" y="4191000"/>
            <a:ext cx="1143000" cy="5641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Calibri" pitchFamily="34" charset="0"/>
              </a:rPr>
              <a:t>2</a:t>
            </a:r>
            <a:r>
              <a:rPr lang="en-US" sz="2800" baseline="30000" dirty="0" smtClean="0">
                <a:solidFill>
                  <a:srgbClr val="FFFFFF"/>
                </a:solidFill>
                <a:latin typeface="Calibri" pitchFamily="34" charset="0"/>
              </a:rPr>
              <a:t>M</a:t>
            </a:r>
            <a:r>
              <a:rPr lang="en-US" sz="2800" dirty="0" smtClean="0">
                <a:solidFill>
                  <a:srgbClr val="FFFFFF"/>
                </a:solidFill>
                <a:latin typeface="Calibri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18933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3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ln/>
        </p:spPr>
        <p:txBody>
          <a:bodyPr anchor="ctr" anchorCtr="0"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Encoders</a:t>
            </a:r>
          </a:p>
        </p:txBody>
      </p:sp>
      <p:sp>
        <p:nvSpPr>
          <p:cNvPr id="286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05113" y="685800"/>
            <a:ext cx="1498600" cy="4832350"/>
          </a:xfrm>
          <a:prstGeom prst="rect">
            <a:avLst/>
          </a:prstGeom>
          <a:noFill/>
          <a:ln w="25560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28676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2490072" y="990600"/>
            <a:ext cx="307975" cy="1588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77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2490072" y="1462315"/>
            <a:ext cx="307975" cy="1588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78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4306888" y="2316162"/>
            <a:ext cx="307975" cy="1588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59532" y="1202419"/>
            <a:ext cx="335663" cy="5229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3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2490072" y="1934030"/>
            <a:ext cx="307975" cy="1587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85" name="Line 1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2490072" y="2405744"/>
            <a:ext cx="307975" cy="1587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87" name="Text Box 1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859532" y="1674133"/>
            <a:ext cx="335663" cy="5229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859532" y="2145847"/>
            <a:ext cx="335663" cy="5229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859532" y="2617561"/>
            <a:ext cx="335663" cy="5229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28690" name="Line 1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303713" y="2698750"/>
            <a:ext cx="307975" cy="1587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93" name="Line 21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>
            <a:off x="4313238" y="3840163"/>
            <a:ext cx="307975" cy="1587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95" name="Line 23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2490072" y="2877458"/>
            <a:ext cx="307975" cy="1587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97" name="Text Box 2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859532" y="3089275"/>
            <a:ext cx="335663" cy="5229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0" name="Line 11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2490072" y="3349172"/>
            <a:ext cx="307975" cy="1587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1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2490072" y="3820886"/>
            <a:ext cx="307975" cy="1587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Line 23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2490071" y="4292602"/>
            <a:ext cx="307975" cy="0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59532" y="3560989"/>
            <a:ext cx="335663" cy="5229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6</a:t>
            </a: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Text Box 25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59532" y="4032705"/>
            <a:ext cx="335663" cy="5229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7</a:t>
            </a: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8" name="Text Box 10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59532" y="730705"/>
            <a:ext cx="335663" cy="5229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0" name="TextBox 39"/>
          <p:cNvSpPr txBox="1"/>
          <p:nvPr>
            <p:custDataLst>
              <p:tags r:id="rId22"/>
            </p:custDataLst>
          </p:nvPr>
        </p:nvSpPr>
        <p:spPr bwMode="auto">
          <a:xfrm rot="16200000">
            <a:off x="2826100" y="2777352"/>
            <a:ext cx="155053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encoder</a:t>
            </a:r>
            <a:endParaRPr lang="en-US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4" name="Text Box 17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884060" y="4904469"/>
            <a:ext cx="335663" cy="49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N</a:t>
            </a: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/>
          <p:nvPr>
            <p:custDataLst>
              <p:tags r:id="rId24"/>
            </p:custDataLst>
          </p:nvPr>
        </p:nvSpPr>
        <p:spPr bwMode="auto">
          <a:xfrm rot="5400000">
            <a:off x="4167639" y="2965493"/>
            <a:ext cx="894446" cy="6657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b="1" dirty="0" smtClean="0">
                <a:solidFill>
                  <a:srgbClr val="FFFFFF"/>
                </a:solidFill>
                <a:latin typeface="Calibri" pitchFamily="34" charset="0"/>
              </a:rPr>
              <a:t>. . .</a:t>
            </a:r>
          </a:p>
        </p:txBody>
      </p:sp>
      <p:sp>
        <p:nvSpPr>
          <p:cNvPr id="31" name="Line 23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>
            <a:off x="2492375" y="5213350"/>
            <a:ext cx="307975" cy="0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Box 32"/>
          <p:cNvSpPr txBox="1"/>
          <p:nvPr>
            <p:custDataLst>
              <p:tags r:id="rId26"/>
            </p:custDataLst>
          </p:nvPr>
        </p:nvSpPr>
        <p:spPr bwMode="auto">
          <a:xfrm rot="5400000">
            <a:off x="2247858" y="4433246"/>
            <a:ext cx="894446" cy="6657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b="1" dirty="0" smtClean="0">
                <a:solidFill>
                  <a:srgbClr val="FFFFFF"/>
                </a:solidFill>
                <a:latin typeface="Calibri" pitchFamily="34" charset="0"/>
              </a:rPr>
              <a:t>. . .</a:t>
            </a:r>
          </a:p>
        </p:txBody>
      </p:sp>
      <p:sp>
        <p:nvSpPr>
          <p:cNvPr id="35" name="Line 6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>
            <a:off x="4314825" y="1936750"/>
            <a:ext cx="307975" cy="1588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57172" y="2662378"/>
            <a:ext cx="3798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Log</a:t>
            </a:r>
            <a:r>
              <a:rPr lang="en-US" sz="3200" baseline="-25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(N) outputs wires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200" y="2622550"/>
            <a:ext cx="2415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 Input wires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0" y="4027944"/>
            <a:ext cx="47557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e.g. Voting:</a:t>
            </a:r>
          </a:p>
          <a:p>
            <a:r>
              <a:rPr lang="en-US" sz="2800" dirty="0" smtClean="0"/>
              <a:t>Can only vote for one out of N </a:t>
            </a:r>
          </a:p>
          <a:p>
            <a:r>
              <a:rPr lang="en-US" sz="2800" dirty="0" smtClean="0"/>
              <a:t>candidates, so </a:t>
            </a:r>
            <a:r>
              <a:rPr lang="en-US" sz="2800" dirty="0"/>
              <a:t> </a:t>
            </a:r>
            <a:r>
              <a:rPr lang="en-US" sz="2800" dirty="0" smtClean="0"/>
              <a:t>N inputs.</a:t>
            </a:r>
          </a:p>
          <a:p>
            <a:endParaRPr lang="en-US" sz="2800" dirty="0" smtClean="0"/>
          </a:p>
          <a:p>
            <a:r>
              <a:rPr lang="en-US" sz="2800" dirty="0"/>
              <a:t>B</a:t>
            </a:r>
            <a:r>
              <a:rPr lang="en-US" sz="2800" dirty="0" smtClean="0"/>
              <a:t>ut can encode vote efficiently </a:t>
            </a:r>
          </a:p>
          <a:p>
            <a:r>
              <a:rPr lang="en-US" sz="2800" dirty="0" smtClean="0"/>
              <a:t>with binary encoding.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6745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219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228600" y="2763822"/>
            <a:ext cx="8915400" cy="550850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We can generalize 1-bit Full Adders to 32 bits, 64 bits … 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9486" y="107397"/>
            <a:ext cx="8686800" cy="3807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629400" y="4144147"/>
            <a:ext cx="1219200" cy="990600"/>
          </a:xfrm>
          <a:prstGeom prst="rect">
            <a:avLst/>
          </a:prstGeom>
          <a:noFill/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0" y="3229747"/>
            <a:ext cx="2514600" cy="592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A</a:t>
            </a:r>
            <a:r>
              <a:rPr lang="en-US" sz="2800" baseline="-25000" dirty="0">
                <a:solidFill>
                  <a:srgbClr val="FFFFFF"/>
                </a:solidFill>
                <a:latin typeface="Calibri"/>
              </a:rPr>
              <a:t>0</a:t>
            </a:r>
            <a:r>
              <a:rPr lang="en-US" sz="28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alibri"/>
              </a:rPr>
              <a:t>    </a:t>
            </a:r>
            <a:r>
              <a:rPr lang="en-US" sz="2800" dirty="0">
                <a:solidFill>
                  <a:srgbClr val="FFFFFF"/>
                </a:solidFill>
                <a:latin typeface="Calibri"/>
              </a:rPr>
              <a:t>B</a:t>
            </a:r>
            <a:r>
              <a:rPr lang="en-US" sz="2800" baseline="-25000" dirty="0">
                <a:solidFill>
                  <a:srgbClr val="FFFFFF"/>
                </a:solidFill>
                <a:latin typeface="Calibri"/>
              </a:rPr>
              <a:t>0</a:t>
            </a:r>
          </a:p>
        </p:txBody>
      </p:sp>
      <p:sp>
        <p:nvSpPr>
          <p:cNvPr id="7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934200" y="3763147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620000" y="3763147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7848600" y="4677547"/>
            <a:ext cx="457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6172200" y="4677547"/>
            <a:ext cx="457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239000" y="5134747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858000" y="5515747"/>
            <a:ext cx="8382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2800" baseline="-25000" dirty="0" smtClean="0">
                <a:solidFill>
                  <a:srgbClr val="FFFFFF"/>
                </a:solidFill>
                <a:latin typeface="Calibri"/>
              </a:rPr>
              <a:t>0</a:t>
            </a:r>
            <a:endParaRPr lang="en-US" sz="2800" baseline="-25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53000" y="4144147"/>
            <a:ext cx="1219200" cy="990600"/>
          </a:xfrm>
          <a:prstGeom prst="rect">
            <a:avLst/>
          </a:prstGeom>
          <a:noFill/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419600" y="3229747"/>
            <a:ext cx="2514600" cy="592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 smtClean="0">
                <a:solidFill>
                  <a:srgbClr val="FFFFFF"/>
                </a:solidFill>
                <a:latin typeface="Calibri"/>
              </a:rPr>
              <a:t>A</a:t>
            </a:r>
            <a:r>
              <a:rPr lang="en-US" sz="2800" baseline="-25000" dirty="0" smtClean="0">
                <a:solidFill>
                  <a:srgbClr val="FFFFFF"/>
                </a:solidFill>
                <a:latin typeface="Calibri"/>
              </a:rPr>
              <a:t>1  </a:t>
            </a:r>
            <a:r>
              <a:rPr lang="en-US" sz="2800" dirty="0" smtClean="0">
                <a:solidFill>
                  <a:srgbClr val="FFFFFF"/>
                </a:solidFill>
                <a:latin typeface="Calibri"/>
              </a:rPr>
              <a:t>   </a:t>
            </a:r>
            <a:r>
              <a:rPr lang="en-US" sz="2800" dirty="0">
                <a:solidFill>
                  <a:srgbClr val="FFFFFF"/>
                </a:solidFill>
                <a:latin typeface="Calibri"/>
              </a:rPr>
              <a:t>B</a:t>
            </a:r>
            <a:r>
              <a:rPr lang="en-US" sz="2800" baseline="-25000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5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257800" y="3763147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5943600" y="3763147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>
            <a:off x="4495800" y="4677547"/>
            <a:ext cx="457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5562600" y="5134747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181600" y="5515747"/>
            <a:ext cx="8382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2800" baseline="-25000" dirty="0" smtClean="0">
                <a:solidFill>
                  <a:srgbClr val="FFFFFF"/>
                </a:solidFill>
                <a:latin typeface="Calibri"/>
              </a:rPr>
              <a:t>1</a:t>
            </a:r>
            <a:endParaRPr lang="en-US" sz="2800" baseline="-25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276600" y="4144147"/>
            <a:ext cx="1219200" cy="990600"/>
          </a:xfrm>
          <a:prstGeom prst="rect">
            <a:avLst/>
          </a:prstGeom>
          <a:noFill/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743200" y="3229747"/>
            <a:ext cx="2514600" cy="592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A</a:t>
            </a:r>
            <a:r>
              <a:rPr lang="en-US" sz="2800" baseline="-25000" dirty="0">
                <a:solidFill>
                  <a:srgbClr val="FFFFFF"/>
                </a:solidFill>
                <a:latin typeface="Calibri"/>
              </a:rPr>
              <a:t>2</a:t>
            </a:r>
            <a:r>
              <a:rPr lang="en-US" sz="28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alibri"/>
              </a:rPr>
              <a:t>    </a:t>
            </a:r>
            <a:r>
              <a:rPr lang="en-US" sz="2800" dirty="0">
                <a:solidFill>
                  <a:srgbClr val="FFFFFF"/>
                </a:solidFill>
                <a:latin typeface="Calibri"/>
              </a:rPr>
              <a:t>B</a:t>
            </a:r>
            <a:r>
              <a:rPr lang="en-US" sz="2800" baseline="-25000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2" name="Line 21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581400" y="3763147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4267200" y="3763147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>
            <a:off x="2819400" y="4677547"/>
            <a:ext cx="457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3886200" y="5134747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505200" y="5515747"/>
            <a:ext cx="8382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2800" baseline="-25000" dirty="0" smtClean="0">
                <a:solidFill>
                  <a:srgbClr val="FFFFFF"/>
                </a:solidFill>
                <a:latin typeface="Calibri"/>
              </a:rPr>
              <a:t>2</a:t>
            </a:r>
            <a:endParaRPr lang="en-US" sz="2800" baseline="-25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Rectangle 2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600200" y="4144147"/>
            <a:ext cx="1219200" cy="990600"/>
          </a:xfrm>
          <a:prstGeom prst="rect">
            <a:avLst/>
          </a:prstGeom>
          <a:noFill/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27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066800" y="3229747"/>
            <a:ext cx="25146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A</a:t>
            </a:r>
            <a:r>
              <a:rPr lang="en-US" sz="2800" baseline="-25000" dirty="0">
                <a:solidFill>
                  <a:srgbClr val="FFFFFF"/>
                </a:solidFill>
                <a:latin typeface="Calibri"/>
              </a:rPr>
              <a:t>3</a:t>
            </a:r>
            <a:r>
              <a:rPr lang="en-US" sz="2800" dirty="0">
                <a:solidFill>
                  <a:srgbClr val="FFFFFF"/>
                </a:solidFill>
                <a:latin typeface="Calibri"/>
              </a:rPr>
              <a:t>   </a:t>
            </a:r>
            <a:r>
              <a:rPr lang="en-US" sz="2800" dirty="0" smtClean="0">
                <a:solidFill>
                  <a:srgbClr val="FFFFFF"/>
                </a:solidFill>
                <a:latin typeface="Calibri"/>
              </a:rPr>
              <a:t>  B</a:t>
            </a:r>
            <a:r>
              <a:rPr lang="en-US" sz="2800" baseline="-25000" dirty="0" smtClean="0">
                <a:solidFill>
                  <a:srgbClr val="FFFFFF"/>
                </a:solidFill>
                <a:latin typeface="Calibri"/>
              </a:rPr>
              <a:t>3</a:t>
            </a:r>
            <a:endParaRPr lang="en-US" sz="2800" baseline="-25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1905000" y="3763147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2590800" y="3763147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Line 3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>
            <a:off x="990600" y="4677547"/>
            <a:ext cx="6096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2209800" y="5134747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Text Box 32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28800" y="5515747"/>
            <a:ext cx="8382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2800" baseline="-25000" dirty="0" smtClean="0">
                <a:solidFill>
                  <a:srgbClr val="FFFFFF"/>
                </a:solidFill>
                <a:latin typeface="Calibri"/>
              </a:rPr>
              <a:t>3</a:t>
            </a:r>
            <a:endParaRPr lang="en-US" sz="2800" baseline="-25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Text Box 10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8153400" y="4372747"/>
            <a:ext cx="8382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C</a:t>
            </a:r>
            <a:r>
              <a:rPr lang="en-US" sz="2800" baseline="-25000" dirty="0" smtClean="0">
                <a:solidFill>
                  <a:srgbClr val="FFFFFF"/>
                </a:solidFill>
                <a:latin typeface="Calibri"/>
              </a:rPr>
              <a:t>0</a:t>
            </a:r>
            <a:endParaRPr lang="en-US" sz="2800" baseline="-25000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827970" y="522838"/>
            <a:ext cx="4060060" cy="21986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/>
          <p:cNvSpPr txBox="1"/>
          <p:nvPr/>
        </p:nvSpPr>
        <p:spPr>
          <a:xfrm>
            <a:off x="1186543" y="99643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1-bit adder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2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Example Encoder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Truth Table</a:t>
            </a:r>
          </a:p>
        </p:txBody>
      </p:sp>
      <p:sp>
        <p:nvSpPr>
          <p:cNvPr id="1320963" name="Rectangle 3"/>
          <p:cNvSpPr>
            <a:spLocks noChangeArrowheads="1"/>
          </p:cNvSpPr>
          <p:nvPr/>
        </p:nvSpPr>
        <p:spPr bwMode="auto">
          <a:xfrm>
            <a:off x="1547813" y="1760538"/>
            <a:ext cx="1524000" cy="34210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mtClean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320964" name="Line 4"/>
          <p:cNvSpPr>
            <a:spLocks noChangeShapeType="1"/>
          </p:cNvSpPr>
          <p:nvPr/>
        </p:nvSpPr>
        <p:spPr bwMode="auto">
          <a:xfrm flipH="1">
            <a:off x="1243013" y="206533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320965" name="Line 5"/>
          <p:cNvSpPr>
            <a:spLocks noChangeShapeType="1"/>
          </p:cNvSpPr>
          <p:nvPr/>
        </p:nvSpPr>
        <p:spPr bwMode="auto">
          <a:xfrm flipH="1">
            <a:off x="1243013" y="297973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320966" name="Text Box 6"/>
          <p:cNvSpPr txBox="1">
            <a:spLocks noChangeArrowheads="1"/>
          </p:cNvSpPr>
          <p:nvPr/>
        </p:nvSpPr>
        <p:spPr bwMode="auto">
          <a:xfrm>
            <a:off x="838200" y="1752600"/>
            <a:ext cx="3540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a</a:t>
            </a:r>
          </a:p>
        </p:txBody>
      </p:sp>
      <p:sp>
        <p:nvSpPr>
          <p:cNvPr id="1320967" name="Text Box 7"/>
          <p:cNvSpPr txBox="1">
            <a:spLocks noChangeArrowheads="1"/>
          </p:cNvSpPr>
          <p:nvPr/>
        </p:nvSpPr>
        <p:spPr bwMode="auto">
          <a:xfrm>
            <a:off x="838200" y="2667000"/>
            <a:ext cx="3540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b</a:t>
            </a:r>
          </a:p>
        </p:txBody>
      </p:sp>
      <p:sp>
        <p:nvSpPr>
          <p:cNvPr id="1320968" name="Text Box 8"/>
          <p:cNvSpPr txBox="1">
            <a:spLocks noChangeArrowheads="1"/>
          </p:cNvSpPr>
          <p:nvPr/>
        </p:nvSpPr>
        <p:spPr bwMode="auto">
          <a:xfrm>
            <a:off x="1600200" y="1752600"/>
            <a:ext cx="3540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320969" name="Line 9"/>
          <p:cNvSpPr>
            <a:spLocks noChangeShapeType="1"/>
          </p:cNvSpPr>
          <p:nvPr/>
        </p:nvSpPr>
        <p:spPr bwMode="auto">
          <a:xfrm flipH="1">
            <a:off x="1219200" y="3962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320970" name="Text Box 10"/>
          <p:cNvSpPr txBox="1">
            <a:spLocks noChangeArrowheads="1"/>
          </p:cNvSpPr>
          <p:nvPr/>
        </p:nvSpPr>
        <p:spPr bwMode="auto">
          <a:xfrm>
            <a:off x="822325" y="3649663"/>
            <a:ext cx="33655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c</a:t>
            </a:r>
          </a:p>
        </p:txBody>
      </p:sp>
      <p:sp>
        <p:nvSpPr>
          <p:cNvPr id="1320971" name="Line 11"/>
          <p:cNvSpPr>
            <a:spLocks noChangeShapeType="1"/>
          </p:cNvSpPr>
          <p:nvPr/>
        </p:nvSpPr>
        <p:spPr bwMode="auto">
          <a:xfrm flipH="1">
            <a:off x="1219200" y="4876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320972" name="Text Box 12"/>
          <p:cNvSpPr txBox="1">
            <a:spLocks noChangeArrowheads="1"/>
          </p:cNvSpPr>
          <p:nvPr/>
        </p:nvSpPr>
        <p:spPr bwMode="auto">
          <a:xfrm>
            <a:off x="814388" y="4564063"/>
            <a:ext cx="354012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d</a:t>
            </a:r>
          </a:p>
        </p:txBody>
      </p:sp>
      <p:sp>
        <p:nvSpPr>
          <p:cNvPr id="1320973" name="Text Box 13"/>
          <p:cNvSpPr txBox="1">
            <a:spLocks noChangeArrowheads="1"/>
          </p:cNvSpPr>
          <p:nvPr/>
        </p:nvSpPr>
        <p:spPr bwMode="auto">
          <a:xfrm>
            <a:off x="1600200" y="2743200"/>
            <a:ext cx="3540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1320974" name="Text Box 14"/>
          <p:cNvSpPr txBox="1">
            <a:spLocks noChangeArrowheads="1"/>
          </p:cNvSpPr>
          <p:nvPr/>
        </p:nvSpPr>
        <p:spPr bwMode="auto">
          <a:xfrm>
            <a:off x="1600200" y="3733800"/>
            <a:ext cx="3540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1320975" name="Text Box 15"/>
          <p:cNvSpPr txBox="1">
            <a:spLocks noChangeArrowheads="1"/>
          </p:cNvSpPr>
          <p:nvPr/>
        </p:nvSpPr>
        <p:spPr bwMode="auto">
          <a:xfrm>
            <a:off x="1600200" y="4572000"/>
            <a:ext cx="3540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1320976" name="Line 16"/>
          <p:cNvSpPr>
            <a:spLocks noChangeShapeType="1"/>
          </p:cNvSpPr>
          <p:nvPr/>
        </p:nvSpPr>
        <p:spPr bwMode="auto">
          <a:xfrm flipH="1">
            <a:off x="3048000" y="3352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320977" name="Text Box 17"/>
          <p:cNvSpPr txBox="1">
            <a:spLocks noChangeArrowheads="1"/>
          </p:cNvSpPr>
          <p:nvPr/>
        </p:nvSpPr>
        <p:spPr bwMode="auto">
          <a:xfrm>
            <a:off x="3429000" y="31242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o</a:t>
            </a:r>
            <a:r>
              <a:rPr lang="en-US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320978" name="Text Box 18"/>
          <p:cNvSpPr txBox="1">
            <a:spLocks noChangeArrowheads="1"/>
          </p:cNvSpPr>
          <p:nvPr/>
        </p:nvSpPr>
        <p:spPr bwMode="auto">
          <a:xfrm>
            <a:off x="1228725" y="5257800"/>
            <a:ext cx="2276475" cy="185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A 3-bit</a:t>
            </a:r>
          </a:p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encoder</a:t>
            </a:r>
          </a:p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with 4 inputs</a:t>
            </a:r>
            <a:br>
              <a:rPr lang="en-US" sz="1400" smtClean="0">
                <a:solidFill>
                  <a:srgbClr val="FFFFFF"/>
                </a:solidFill>
                <a:latin typeface="Arial" charset="0"/>
              </a:rPr>
            </a:b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for simplicity</a:t>
            </a:r>
          </a:p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endParaRPr lang="en-US" smtClean="0">
              <a:solidFill>
                <a:srgbClr val="FFFFFF"/>
              </a:solidFill>
              <a:latin typeface="Arial" charset="0"/>
            </a:endParaRPr>
          </a:p>
        </p:txBody>
      </p:sp>
      <p:graphicFrame>
        <p:nvGraphicFramePr>
          <p:cNvPr id="1320979" name="Group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616"/>
              </p:ext>
            </p:extLst>
          </p:nvPr>
        </p:nvGraphicFramePr>
        <p:xfrm>
          <a:off x="4135438" y="1011238"/>
          <a:ext cx="4627562" cy="2819401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4812"/>
                <a:gridCol w="568325"/>
                <a:gridCol w="1057275"/>
                <a:gridCol w="649288"/>
                <a:gridCol w="568325"/>
                <a:gridCol w="56673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1044" name="Line 84"/>
          <p:cNvSpPr>
            <a:spLocks noChangeShapeType="1"/>
          </p:cNvSpPr>
          <p:nvPr/>
        </p:nvSpPr>
        <p:spPr bwMode="auto">
          <a:xfrm flipH="1">
            <a:off x="3051175" y="275113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321045" name="Text Box 85"/>
          <p:cNvSpPr txBox="1">
            <a:spLocks noChangeArrowheads="1"/>
          </p:cNvSpPr>
          <p:nvPr/>
        </p:nvSpPr>
        <p:spPr bwMode="auto">
          <a:xfrm>
            <a:off x="3429000" y="24384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o</a:t>
            </a:r>
            <a:r>
              <a:rPr lang="en-US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1321046" name="Line 86"/>
          <p:cNvSpPr>
            <a:spLocks noChangeShapeType="1"/>
          </p:cNvSpPr>
          <p:nvPr/>
        </p:nvSpPr>
        <p:spPr bwMode="auto">
          <a:xfrm flipH="1">
            <a:off x="3048000" y="3352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321047" name="Text Box 87"/>
          <p:cNvSpPr txBox="1">
            <a:spLocks noChangeArrowheads="1"/>
          </p:cNvSpPr>
          <p:nvPr/>
        </p:nvSpPr>
        <p:spPr bwMode="auto">
          <a:xfrm>
            <a:off x="3429000" y="31242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o</a:t>
            </a:r>
            <a:r>
              <a:rPr lang="en-US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321048" name="Line 88"/>
          <p:cNvSpPr>
            <a:spLocks noChangeShapeType="1"/>
          </p:cNvSpPr>
          <p:nvPr/>
        </p:nvSpPr>
        <p:spPr bwMode="auto">
          <a:xfrm flipH="1">
            <a:off x="3048000" y="3962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321049" name="Text Box 89"/>
          <p:cNvSpPr txBox="1">
            <a:spLocks noChangeArrowheads="1"/>
          </p:cNvSpPr>
          <p:nvPr/>
        </p:nvSpPr>
        <p:spPr bwMode="auto">
          <a:xfrm>
            <a:off x="3429000" y="37338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o</a:t>
            </a:r>
            <a:r>
              <a:rPr lang="en-US" baseline="-2500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648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Encoder </a:t>
            </a:r>
            <a:r>
              <a:rPr lang="en-US" dirty="0"/>
              <a:t>Truth Table</a:t>
            </a:r>
          </a:p>
        </p:txBody>
      </p:sp>
      <p:sp>
        <p:nvSpPr>
          <p:cNvPr id="1320963" name="Rectangle 3"/>
          <p:cNvSpPr>
            <a:spLocks noChangeArrowheads="1"/>
          </p:cNvSpPr>
          <p:nvPr/>
        </p:nvSpPr>
        <p:spPr bwMode="auto">
          <a:xfrm>
            <a:off x="1547813" y="1760538"/>
            <a:ext cx="1524000" cy="34210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mtClean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320964" name="Line 4"/>
          <p:cNvSpPr>
            <a:spLocks noChangeShapeType="1"/>
          </p:cNvSpPr>
          <p:nvPr/>
        </p:nvSpPr>
        <p:spPr bwMode="auto">
          <a:xfrm flipH="1">
            <a:off x="1243013" y="206533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320965" name="Line 5"/>
          <p:cNvSpPr>
            <a:spLocks noChangeShapeType="1"/>
          </p:cNvSpPr>
          <p:nvPr/>
        </p:nvSpPr>
        <p:spPr bwMode="auto">
          <a:xfrm flipH="1">
            <a:off x="1243013" y="297973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320966" name="Text Box 6"/>
          <p:cNvSpPr txBox="1">
            <a:spLocks noChangeArrowheads="1"/>
          </p:cNvSpPr>
          <p:nvPr/>
        </p:nvSpPr>
        <p:spPr bwMode="auto">
          <a:xfrm>
            <a:off x="838200" y="1752600"/>
            <a:ext cx="3540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a</a:t>
            </a:r>
          </a:p>
        </p:txBody>
      </p:sp>
      <p:sp>
        <p:nvSpPr>
          <p:cNvPr id="1320967" name="Text Box 7"/>
          <p:cNvSpPr txBox="1">
            <a:spLocks noChangeArrowheads="1"/>
          </p:cNvSpPr>
          <p:nvPr/>
        </p:nvSpPr>
        <p:spPr bwMode="auto">
          <a:xfrm>
            <a:off x="838200" y="2667000"/>
            <a:ext cx="3540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b</a:t>
            </a:r>
          </a:p>
        </p:txBody>
      </p:sp>
      <p:sp>
        <p:nvSpPr>
          <p:cNvPr id="1320968" name="Text Box 8"/>
          <p:cNvSpPr txBox="1">
            <a:spLocks noChangeArrowheads="1"/>
          </p:cNvSpPr>
          <p:nvPr/>
        </p:nvSpPr>
        <p:spPr bwMode="auto">
          <a:xfrm>
            <a:off x="1600200" y="1752600"/>
            <a:ext cx="3540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320969" name="Line 9"/>
          <p:cNvSpPr>
            <a:spLocks noChangeShapeType="1"/>
          </p:cNvSpPr>
          <p:nvPr/>
        </p:nvSpPr>
        <p:spPr bwMode="auto">
          <a:xfrm flipH="1">
            <a:off x="1219200" y="3962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320970" name="Text Box 10"/>
          <p:cNvSpPr txBox="1">
            <a:spLocks noChangeArrowheads="1"/>
          </p:cNvSpPr>
          <p:nvPr/>
        </p:nvSpPr>
        <p:spPr bwMode="auto">
          <a:xfrm>
            <a:off x="822325" y="3649663"/>
            <a:ext cx="33655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c</a:t>
            </a:r>
          </a:p>
        </p:txBody>
      </p:sp>
      <p:sp>
        <p:nvSpPr>
          <p:cNvPr id="1320971" name="Line 11"/>
          <p:cNvSpPr>
            <a:spLocks noChangeShapeType="1"/>
          </p:cNvSpPr>
          <p:nvPr/>
        </p:nvSpPr>
        <p:spPr bwMode="auto">
          <a:xfrm flipH="1">
            <a:off x="1219200" y="4876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320972" name="Text Box 12"/>
          <p:cNvSpPr txBox="1">
            <a:spLocks noChangeArrowheads="1"/>
          </p:cNvSpPr>
          <p:nvPr/>
        </p:nvSpPr>
        <p:spPr bwMode="auto">
          <a:xfrm>
            <a:off x="814388" y="4564063"/>
            <a:ext cx="354012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d</a:t>
            </a:r>
          </a:p>
        </p:txBody>
      </p:sp>
      <p:sp>
        <p:nvSpPr>
          <p:cNvPr id="1320973" name="Text Box 13"/>
          <p:cNvSpPr txBox="1">
            <a:spLocks noChangeArrowheads="1"/>
          </p:cNvSpPr>
          <p:nvPr/>
        </p:nvSpPr>
        <p:spPr bwMode="auto">
          <a:xfrm>
            <a:off x="1600200" y="2743200"/>
            <a:ext cx="3540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1320974" name="Text Box 14"/>
          <p:cNvSpPr txBox="1">
            <a:spLocks noChangeArrowheads="1"/>
          </p:cNvSpPr>
          <p:nvPr/>
        </p:nvSpPr>
        <p:spPr bwMode="auto">
          <a:xfrm>
            <a:off x="1600200" y="3733800"/>
            <a:ext cx="3540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1320975" name="Text Box 15"/>
          <p:cNvSpPr txBox="1">
            <a:spLocks noChangeArrowheads="1"/>
          </p:cNvSpPr>
          <p:nvPr/>
        </p:nvSpPr>
        <p:spPr bwMode="auto">
          <a:xfrm>
            <a:off x="1600200" y="4572000"/>
            <a:ext cx="3540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1320976" name="Line 16"/>
          <p:cNvSpPr>
            <a:spLocks noChangeShapeType="1"/>
          </p:cNvSpPr>
          <p:nvPr/>
        </p:nvSpPr>
        <p:spPr bwMode="auto">
          <a:xfrm flipH="1">
            <a:off x="3048000" y="3352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320977" name="Text Box 17"/>
          <p:cNvSpPr txBox="1">
            <a:spLocks noChangeArrowheads="1"/>
          </p:cNvSpPr>
          <p:nvPr/>
        </p:nvSpPr>
        <p:spPr bwMode="auto">
          <a:xfrm>
            <a:off x="3429000" y="31242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o</a:t>
            </a:r>
            <a:r>
              <a:rPr lang="en-US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320978" name="Text Box 18"/>
          <p:cNvSpPr txBox="1">
            <a:spLocks noChangeArrowheads="1"/>
          </p:cNvSpPr>
          <p:nvPr/>
        </p:nvSpPr>
        <p:spPr bwMode="auto">
          <a:xfrm>
            <a:off x="1228725" y="5257800"/>
            <a:ext cx="2276475" cy="185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A 3-bit</a:t>
            </a:r>
          </a:p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encoder</a:t>
            </a:r>
          </a:p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with 4 inputs</a:t>
            </a:r>
            <a:br>
              <a:rPr lang="en-US" sz="1400" smtClean="0">
                <a:solidFill>
                  <a:srgbClr val="FFFFFF"/>
                </a:solidFill>
                <a:latin typeface="Arial" charset="0"/>
              </a:rPr>
            </a:b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for simplicity</a:t>
            </a:r>
          </a:p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endParaRPr lang="en-US" smtClean="0">
              <a:solidFill>
                <a:srgbClr val="FFFFFF"/>
              </a:solidFill>
              <a:latin typeface="Arial" charset="0"/>
            </a:endParaRPr>
          </a:p>
        </p:txBody>
      </p:sp>
      <p:graphicFrame>
        <p:nvGraphicFramePr>
          <p:cNvPr id="1320979" name="Group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655709"/>
              </p:ext>
            </p:extLst>
          </p:nvPr>
        </p:nvGraphicFramePr>
        <p:xfrm>
          <a:off x="4135438" y="1011238"/>
          <a:ext cx="4627562" cy="2819401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  <a:gridCol w="404812"/>
                <a:gridCol w="568325"/>
                <a:gridCol w="1057275"/>
                <a:gridCol w="649288"/>
                <a:gridCol w="568325"/>
                <a:gridCol w="56673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1044" name="Line 84"/>
          <p:cNvSpPr>
            <a:spLocks noChangeShapeType="1"/>
          </p:cNvSpPr>
          <p:nvPr/>
        </p:nvSpPr>
        <p:spPr bwMode="auto">
          <a:xfrm flipH="1">
            <a:off x="3051175" y="275113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321045" name="Text Box 85"/>
          <p:cNvSpPr txBox="1">
            <a:spLocks noChangeArrowheads="1"/>
          </p:cNvSpPr>
          <p:nvPr/>
        </p:nvSpPr>
        <p:spPr bwMode="auto">
          <a:xfrm>
            <a:off x="3429000" y="24384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o</a:t>
            </a:r>
            <a:r>
              <a:rPr lang="en-US" baseline="-25000" smtClean="0">
                <a:solidFill>
                  <a:srgbClr val="FFFFFF"/>
                </a:solidFill>
                <a:latin typeface="Arial" charset="0"/>
              </a:rPr>
              <a:t>0</a:t>
            </a:r>
          </a:p>
        </p:txBody>
      </p:sp>
      <p:sp>
        <p:nvSpPr>
          <p:cNvPr id="1321046" name="Line 86"/>
          <p:cNvSpPr>
            <a:spLocks noChangeShapeType="1"/>
          </p:cNvSpPr>
          <p:nvPr/>
        </p:nvSpPr>
        <p:spPr bwMode="auto">
          <a:xfrm flipH="1">
            <a:off x="3048000" y="3352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321047" name="Text Box 87"/>
          <p:cNvSpPr txBox="1">
            <a:spLocks noChangeArrowheads="1"/>
          </p:cNvSpPr>
          <p:nvPr/>
        </p:nvSpPr>
        <p:spPr bwMode="auto">
          <a:xfrm>
            <a:off x="3429000" y="31242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o</a:t>
            </a:r>
            <a:r>
              <a:rPr lang="en-US" baseline="-25000" smtClean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321048" name="Line 88"/>
          <p:cNvSpPr>
            <a:spLocks noChangeShapeType="1"/>
          </p:cNvSpPr>
          <p:nvPr/>
        </p:nvSpPr>
        <p:spPr bwMode="auto">
          <a:xfrm flipH="1">
            <a:off x="3048000" y="3962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321049" name="Text Box 89"/>
          <p:cNvSpPr txBox="1">
            <a:spLocks noChangeArrowheads="1"/>
          </p:cNvSpPr>
          <p:nvPr/>
        </p:nvSpPr>
        <p:spPr bwMode="auto">
          <a:xfrm>
            <a:off x="3429000" y="37338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r>
              <a:rPr lang="en-US" smtClean="0">
                <a:solidFill>
                  <a:srgbClr val="FFFFFF"/>
                </a:solidFill>
                <a:latin typeface="Arial" charset="0"/>
              </a:rPr>
              <a:t>o</a:t>
            </a:r>
            <a:r>
              <a:rPr lang="en-US" baseline="-25000" smtClean="0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1321050" name="Text Box 90"/>
          <p:cNvSpPr txBox="1">
            <a:spLocks noChangeArrowheads="1"/>
          </p:cNvSpPr>
          <p:nvPr/>
        </p:nvSpPr>
        <p:spPr bwMode="auto">
          <a:xfrm>
            <a:off x="4800310" y="5029200"/>
            <a:ext cx="184731" cy="41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charset="0"/>
              <a:buNone/>
            </a:pPr>
            <a:endParaRPr lang="en-US" smtClean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321051" name="Rectangle 91"/>
          <p:cNvSpPr>
            <a:spLocks noChangeArrowheads="1"/>
          </p:cNvSpPr>
          <p:nvPr/>
        </p:nvSpPr>
        <p:spPr bwMode="auto">
          <a:xfrm>
            <a:off x="4343400" y="4876800"/>
            <a:ext cx="426561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Tx/>
              <a:buChar char="•"/>
            </a:pP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charset="0"/>
              </a:rPr>
              <a:t>o</a:t>
            </a:r>
            <a:r>
              <a:rPr lang="en-US" sz="2800" baseline="-25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charset="0"/>
              </a:rPr>
              <a:t>2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charset="0"/>
              </a:rPr>
              <a:t> = </a:t>
            </a:r>
            <a:r>
              <a:rPr lang="en-US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charset="0"/>
              </a:rPr>
              <a:t>abcd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  <a:latin typeface="Helvetic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Tx/>
              <a:buChar char="•"/>
            </a:pP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charset="0"/>
              </a:rPr>
              <a:t>o</a:t>
            </a:r>
            <a:r>
              <a:rPr lang="en-US" sz="2800" baseline="-25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charset="0"/>
              </a:rPr>
              <a:t>1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charset="0"/>
              </a:rPr>
              <a:t> = </a:t>
            </a:r>
            <a:r>
              <a:rPr lang="en-US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charset="0"/>
              </a:rPr>
              <a:t>abcd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charset="0"/>
              </a:rPr>
              <a:t> + </a:t>
            </a:r>
            <a:r>
              <a:rPr lang="en-US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charset="0"/>
              </a:rPr>
              <a:t>abcd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  <a:latin typeface="Helvetic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Tx/>
              <a:buChar char="•"/>
            </a:pP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charset="0"/>
              </a:rPr>
              <a:t>o</a:t>
            </a:r>
            <a:r>
              <a:rPr lang="en-US" sz="2800" baseline="-25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charset="0"/>
              </a:rPr>
              <a:t>0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charset="0"/>
              </a:rPr>
              <a:t> = </a:t>
            </a:r>
            <a:r>
              <a:rPr lang="en-US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charset="0"/>
              </a:rPr>
              <a:t>abcd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charset="0"/>
              </a:rPr>
              <a:t> + </a:t>
            </a:r>
            <a:r>
              <a:rPr lang="en-US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charset="0"/>
              </a:rPr>
              <a:t>abcd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  <a:latin typeface="Helvetica" charset="0"/>
            </a:endParaRPr>
          </a:p>
          <a:p>
            <a:pPr marL="1600200" lvl="3" indent="-228600">
              <a:spcBef>
                <a:spcPct val="20000"/>
              </a:spcBef>
              <a:buClr>
                <a:srgbClr val="FFFF66"/>
              </a:buClr>
              <a:buFontTx/>
              <a:buChar char="•"/>
            </a:pPr>
            <a:endParaRPr lang="en-US" sz="1800" dirty="0" smtClean="0">
              <a:solidFill>
                <a:schemeClr val="accent1"/>
              </a:solidFill>
              <a:latin typeface="Helvetica" charset="0"/>
            </a:endParaRPr>
          </a:p>
          <a:p>
            <a:pPr marL="342900" indent="-342900">
              <a:spcBef>
                <a:spcPct val="20000"/>
              </a:spcBef>
              <a:buClr>
                <a:srgbClr val="FFFF66"/>
              </a:buClr>
              <a:buFontTx/>
              <a:buChar char="•"/>
            </a:pPr>
            <a:endParaRPr lang="en-US" sz="2800" dirty="0" smtClean="0">
              <a:solidFill>
                <a:schemeClr val="accent1"/>
              </a:solidFill>
              <a:latin typeface="Helvetica" charset="0"/>
            </a:endParaRPr>
          </a:p>
        </p:txBody>
      </p:sp>
      <p:sp>
        <p:nvSpPr>
          <p:cNvPr id="1321052" name="Line 92"/>
          <p:cNvSpPr>
            <a:spLocks noChangeShapeType="1"/>
          </p:cNvSpPr>
          <p:nvPr/>
        </p:nvSpPr>
        <p:spPr bwMode="auto">
          <a:xfrm flipH="1">
            <a:off x="5491163" y="4919663"/>
            <a:ext cx="533400" cy="0"/>
          </a:xfrm>
          <a:prstGeom prst="lin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schemeClr val="accent1"/>
              </a:solidFill>
              <a:latin typeface="Times New Roman" charset="0"/>
            </a:endParaRPr>
          </a:p>
        </p:txBody>
      </p:sp>
      <p:sp>
        <p:nvSpPr>
          <p:cNvPr id="1321053" name="Line 93"/>
          <p:cNvSpPr>
            <a:spLocks noChangeShapeType="1"/>
          </p:cNvSpPr>
          <p:nvPr/>
        </p:nvSpPr>
        <p:spPr bwMode="auto">
          <a:xfrm flipH="1">
            <a:off x="5495925" y="5381625"/>
            <a:ext cx="152400" cy="0"/>
          </a:xfrm>
          <a:prstGeom prst="lin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mtClean="0">
              <a:solidFill>
                <a:schemeClr val="accent1"/>
              </a:solidFill>
              <a:latin typeface="Times New Roman" charset="0"/>
            </a:endParaRPr>
          </a:p>
        </p:txBody>
      </p:sp>
      <p:sp>
        <p:nvSpPr>
          <p:cNvPr id="1321054" name="Line 94"/>
          <p:cNvSpPr>
            <a:spLocks noChangeShapeType="1"/>
          </p:cNvSpPr>
          <p:nvPr/>
        </p:nvSpPr>
        <p:spPr bwMode="auto">
          <a:xfrm flipH="1">
            <a:off x="5905499" y="5376863"/>
            <a:ext cx="346075" cy="0"/>
          </a:xfrm>
          <a:prstGeom prst="lin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smtClean="0">
              <a:solidFill>
                <a:schemeClr val="accent1"/>
              </a:solidFill>
              <a:latin typeface="Times New Roman" charset="0"/>
            </a:endParaRPr>
          </a:p>
        </p:txBody>
      </p:sp>
      <p:sp>
        <p:nvSpPr>
          <p:cNvPr id="1321055" name="Line 95"/>
          <p:cNvSpPr>
            <a:spLocks noChangeShapeType="1"/>
          </p:cNvSpPr>
          <p:nvPr/>
        </p:nvSpPr>
        <p:spPr bwMode="auto">
          <a:xfrm flipH="1">
            <a:off x="6707188" y="5376863"/>
            <a:ext cx="260350" cy="0"/>
          </a:xfrm>
          <a:prstGeom prst="lin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smtClean="0">
              <a:solidFill>
                <a:schemeClr val="accent1"/>
              </a:solidFill>
              <a:latin typeface="Times New Roman" charset="0"/>
            </a:endParaRPr>
          </a:p>
        </p:txBody>
      </p:sp>
      <p:sp>
        <p:nvSpPr>
          <p:cNvPr id="1321056" name="Line 96"/>
          <p:cNvSpPr>
            <a:spLocks noChangeShapeType="1"/>
          </p:cNvSpPr>
          <p:nvPr/>
        </p:nvSpPr>
        <p:spPr bwMode="auto">
          <a:xfrm flipH="1">
            <a:off x="7262813" y="5376863"/>
            <a:ext cx="152400" cy="0"/>
          </a:xfrm>
          <a:prstGeom prst="lin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mtClean="0">
              <a:solidFill>
                <a:schemeClr val="accent1"/>
              </a:solidFill>
              <a:latin typeface="Times New Roman" charset="0"/>
            </a:endParaRPr>
          </a:p>
        </p:txBody>
      </p:sp>
      <p:sp>
        <p:nvSpPr>
          <p:cNvPr id="1321057" name="Line 97"/>
          <p:cNvSpPr>
            <a:spLocks noChangeShapeType="1"/>
          </p:cNvSpPr>
          <p:nvPr/>
        </p:nvSpPr>
        <p:spPr bwMode="auto">
          <a:xfrm flipH="1">
            <a:off x="5718175" y="5945188"/>
            <a:ext cx="533400" cy="0"/>
          </a:xfrm>
          <a:prstGeom prst="lin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mtClean="0">
              <a:solidFill>
                <a:schemeClr val="accent1"/>
              </a:solidFill>
              <a:latin typeface="Times New Roman" charset="0"/>
            </a:endParaRPr>
          </a:p>
        </p:txBody>
      </p:sp>
      <p:sp>
        <p:nvSpPr>
          <p:cNvPr id="1321058" name="Line 98"/>
          <p:cNvSpPr>
            <a:spLocks noChangeShapeType="1"/>
          </p:cNvSpPr>
          <p:nvPr/>
        </p:nvSpPr>
        <p:spPr bwMode="auto">
          <a:xfrm flipH="1">
            <a:off x="6707188" y="5919788"/>
            <a:ext cx="260350" cy="6350"/>
          </a:xfrm>
          <a:prstGeom prst="lin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smtClean="0">
              <a:solidFill>
                <a:schemeClr val="accent1"/>
              </a:solidFill>
              <a:latin typeface="Times New Roman" charset="0"/>
            </a:endParaRPr>
          </a:p>
        </p:txBody>
      </p:sp>
      <p:sp>
        <p:nvSpPr>
          <p:cNvPr id="1321059" name="Line 99"/>
          <p:cNvSpPr>
            <a:spLocks noChangeShapeType="1"/>
          </p:cNvSpPr>
          <p:nvPr/>
        </p:nvSpPr>
        <p:spPr bwMode="auto">
          <a:xfrm flipH="1">
            <a:off x="7291388" y="5919788"/>
            <a:ext cx="152400" cy="0"/>
          </a:xfrm>
          <a:prstGeom prst="lin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mtClean="0">
              <a:solidFill>
                <a:schemeClr val="accent1"/>
              </a:solidFill>
              <a:latin typeface="Times New Roman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038600" y="3182938"/>
            <a:ext cx="3733800" cy="724693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95725" y="2268538"/>
            <a:ext cx="4486275" cy="1113631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38600" y="2743200"/>
            <a:ext cx="4953000" cy="724693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38600" y="1752600"/>
            <a:ext cx="4953000" cy="724693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0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52" grpId="0" animBg="1"/>
      <p:bldP spid="1321053" grpId="0" animBg="1"/>
      <p:bldP spid="1321054" grpId="0" animBg="1"/>
      <p:bldP spid="1321055" grpId="0" animBg="1"/>
      <p:bldP spid="1321056" grpId="0" animBg="1"/>
      <p:bldP spid="1321057" grpId="0" animBg="1"/>
      <p:bldP spid="1321058" grpId="0" animBg="1"/>
      <p:bldP spid="1321059" grpId="0" animBg="1"/>
      <p:bldP spid="2" grpId="0" animBg="1"/>
      <p:bldP spid="2" grpId="1" animBg="1"/>
      <p:bldP spid="3" grpId="0" animBg="1"/>
      <p:bldP spid="3" grpId="1" animBg="1"/>
      <p:bldP spid="38" grpId="0" animBg="1"/>
      <p:bldP spid="3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ln/>
        </p:spPr>
        <p:txBody>
          <a:bodyPr anchor="ctr" anchorCtr="0"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Basic Building Blocks Example: Voting</a:t>
            </a:r>
            <a:endParaRPr lang="en-US" dirty="0"/>
          </a:p>
        </p:txBody>
      </p:sp>
      <p:sp>
        <p:nvSpPr>
          <p:cNvPr id="26" name="Text Box 1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8803" y="4175006"/>
            <a:ext cx="1021731" cy="49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</a:tabLs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</a:rPr>
              <a:t>Ballots</a:t>
            </a:r>
          </a:p>
        </p:txBody>
      </p:sp>
      <p:sp>
        <p:nvSpPr>
          <p:cNvPr id="27" name="Text Box 2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11886" y="4423569"/>
            <a:ext cx="2207889" cy="10584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</a:rPr>
              <a:t>The 3410 </a:t>
            </a: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optical scan</a:t>
            </a:r>
          </a:p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 vote reader</a:t>
            </a:r>
            <a:endParaRPr lang="en-US" dirty="0">
              <a:solidFill>
                <a:srgbClr val="FFFFFF"/>
              </a:solidFill>
              <a:latin typeface="Calibri" pitchFamily="34" charset="0"/>
            </a:endParaRPr>
          </a:p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</a:rPr>
              <a:t>machine</a:t>
            </a:r>
          </a:p>
        </p:txBody>
      </p:sp>
      <p:pic>
        <p:nvPicPr>
          <p:cNvPr id="125" name="Picture 18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5" cstate="print">
            <a:lum bright="-66000"/>
          </a:blip>
          <a:srcRect/>
          <a:stretch>
            <a:fillRect/>
          </a:stretch>
        </p:blipFill>
        <p:spPr bwMode="auto">
          <a:xfrm>
            <a:off x="2546350" y="1291431"/>
            <a:ext cx="4356100" cy="3132138"/>
          </a:xfrm>
          <a:prstGeom prst="rect">
            <a:avLst/>
          </a:prstGeom>
          <a:noFill/>
          <a:ln w="18360">
            <a:noFill/>
            <a:round/>
            <a:headEnd/>
            <a:tailEnd/>
          </a:ln>
          <a:effectLst/>
        </p:spPr>
      </p:pic>
      <p:grpSp>
        <p:nvGrpSpPr>
          <p:cNvPr id="126" name="Group 125"/>
          <p:cNvGrpSpPr/>
          <p:nvPr>
            <p:custDataLst>
              <p:tags r:id="rId5"/>
            </p:custDataLst>
          </p:nvPr>
        </p:nvGrpSpPr>
        <p:grpSpPr>
          <a:xfrm>
            <a:off x="304800" y="1371600"/>
            <a:ext cx="1447800" cy="2247900"/>
            <a:chOff x="304800" y="1371600"/>
            <a:chExt cx="1447800" cy="2247900"/>
          </a:xfrm>
        </p:grpSpPr>
        <p:sp>
          <p:nvSpPr>
            <p:cNvPr id="127" name="Rectangle 13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04800" y="1371600"/>
              <a:ext cx="1447800" cy="2247900"/>
            </a:xfrm>
            <a:custGeom>
              <a:avLst/>
              <a:gdLst>
                <a:gd name="connsiteX0" fmla="*/ 0 w 1447800"/>
                <a:gd name="connsiteY0" fmla="*/ 0 h 2209800"/>
                <a:gd name="connsiteX1" fmla="*/ 1447800 w 1447800"/>
                <a:gd name="connsiteY1" fmla="*/ 0 h 2209800"/>
                <a:gd name="connsiteX2" fmla="*/ 1447800 w 1447800"/>
                <a:gd name="connsiteY2" fmla="*/ 2209800 h 2209800"/>
                <a:gd name="connsiteX3" fmla="*/ 0 w 1447800"/>
                <a:gd name="connsiteY3" fmla="*/ 2209800 h 2209800"/>
                <a:gd name="connsiteX4" fmla="*/ 0 w 1447800"/>
                <a:gd name="connsiteY4" fmla="*/ 0 h 2209800"/>
                <a:gd name="connsiteX0" fmla="*/ 0 w 1447800"/>
                <a:gd name="connsiteY0" fmla="*/ 0 h 2209800"/>
                <a:gd name="connsiteX1" fmla="*/ 247650 w 1447800"/>
                <a:gd name="connsiteY1" fmla="*/ 0 h 2209800"/>
                <a:gd name="connsiteX2" fmla="*/ 1447800 w 1447800"/>
                <a:gd name="connsiteY2" fmla="*/ 0 h 2209800"/>
                <a:gd name="connsiteX3" fmla="*/ 1447800 w 1447800"/>
                <a:gd name="connsiteY3" fmla="*/ 2209800 h 2209800"/>
                <a:gd name="connsiteX4" fmla="*/ 0 w 1447800"/>
                <a:gd name="connsiteY4" fmla="*/ 2209800 h 2209800"/>
                <a:gd name="connsiteX5" fmla="*/ 0 w 1447800"/>
                <a:gd name="connsiteY5" fmla="*/ 0 h 2209800"/>
                <a:gd name="connsiteX0" fmla="*/ 0 w 1447800"/>
                <a:gd name="connsiteY0" fmla="*/ 152400 h 2209800"/>
                <a:gd name="connsiteX1" fmla="*/ 247650 w 1447800"/>
                <a:gd name="connsiteY1" fmla="*/ 0 h 2209800"/>
                <a:gd name="connsiteX2" fmla="*/ 1447800 w 1447800"/>
                <a:gd name="connsiteY2" fmla="*/ 0 h 2209800"/>
                <a:gd name="connsiteX3" fmla="*/ 1447800 w 1447800"/>
                <a:gd name="connsiteY3" fmla="*/ 2209800 h 2209800"/>
                <a:gd name="connsiteX4" fmla="*/ 0 w 1447800"/>
                <a:gd name="connsiteY4" fmla="*/ 2209800 h 2209800"/>
                <a:gd name="connsiteX5" fmla="*/ 0 w 1447800"/>
                <a:gd name="connsiteY5" fmla="*/ 152400 h 2209800"/>
                <a:gd name="connsiteX0" fmla="*/ 0 w 1447800"/>
                <a:gd name="connsiteY0" fmla="*/ 228600 h 2209800"/>
                <a:gd name="connsiteX1" fmla="*/ 247650 w 1447800"/>
                <a:gd name="connsiteY1" fmla="*/ 0 h 2209800"/>
                <a:gd name="connsiteX2" fmla="*/ 1447800 w 1447800"/>
                <a:gd name="connsiteY2" fmla="*/ 0 h 2209800"/>
                <a:gd name="connsiteX3" fmla="*/ 1447800 w 1447800"/>
                <a:gd name="connsiteY3" fmla="*/ 2209800 h 2209800"/>
                <a:gd name="connsiteX4" fmla="*/ 0 w 1447800"/>
                <a:gd name="connsiteY4" fmla="*/ 2209800 h 2209800"/>
                <a:gd name="connsiteX5" fmla="*/ 0 w 1447800"/>
                <a:gd name="connsiteY5" fmla="*/ 228600 h 2209800"/>
                <a:gd name="connsiteX0" fmla="*/ 0 w 1447800"/>
                <a:gd name="connsiteY0" fmla="*/ 304800 h 2209800"/>
                <a:gd name="connsiteX1" fmla="*/ 247650 w 1447800"/>
                <a:gd name="connsiteY1" fmla="*/ 0 h 2209800"/>
                <a:gd name="connsiteX2" fmla="*/ 1447800 w 1447800"/>
                <a:gd name="connsiteY2" fmla="*/ 0 h 2209800"/>
                <a:gd name="connsiteX3" fmla="*/ 1447800 w 1447800"/>
                <a:gd name="connsiteY3" fmla="*/ 2209800 h 2209800"/>
                <a:gd name="connsiteX4" fmla="*/ 0 w 1447800"/>
                <a:gd name="connsiteY4" fmla="*/ 2209800 h 2209800"/>
                <a:gd name="connsiteX5" fmla="*/ 0 w 1447800"/>
                <a:gd name="connsiteY5" fmla="*/ 304800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0" h="2209800">
                  <a:moveTo>
                    <a:pt x="0" y="304800"/>
                  </a:moveTo>
                  <a:lnTo>
                    <a:pt x="247650" y="0"/>
                  </a:lnTo>
                  <a:lnTo>
                    <a:pt x="1447800" y="0"/>
                  </a:lnTo>
                  <a:lnTo>
                    <a:pt x="1447800" y="2209800"/>
                  </a:lnTo>
                  <a:lnTo>
                    <a:pt x="0" y="2209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28575" cmpd="sng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28" name="Oval 14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441934" y="20955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29" name="Oval 15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1441934" y="1790700"/>
              <a:ext cx="228600" cy="228600"/>
            </a:xfrm>
            <a:prstGeom prst="ellips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30" name="Oval 16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441934" y="1485900"/>
              <a:ext cx="228600" cy="228600"/>
            </a:xfrm>
            <a:prstGeom prst="ellips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31" name="Oval 17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441934" y="2400300"/>
              <a:ext cx="228600" cy="228600"/>
            </a:xfrm>
            <a:prstGeom prst="ellips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32" name="Oval 15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441934" y="2705100"/>
              <a:ext cx="228600" cy="228600"/>
            </a:xfrm>
            <a:prstGeom prst="ellips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33" name="Oval 1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1441934" y="3009900"/>
              <a:ext cx="228600" cy="228600"/>
            </a:xfrm>
            <a:prstGeom prst="ellips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34" name="Oval 17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1441934" y="3314700"/>
              <a:ext cx="228600" cy="228600"/>
            </a:xfrm>
            <a:prstGeom prst="ellips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35" name="Group 134"/>
          <p:cNvGrpSpPr/>
          <p:nvPr>
            <p:custDataLst>
              <p:tags r:id="rId6"/>
            </p:custDataLst>
          </p:nvPr>
        </p:nvGrpSpPr>
        <p:grpSpPr>
          <a:xfrm>
            <a:off x="457200" y="1524000"/>
            <a:ext cx="1447800" cy="2247900"/>
            <a:chOff x="304800" y="1371600"/>
            <a:chExt cx="1447800" cy="2247900"/>
          </a:xfrm>
        </p:grpSpPr>
        <p:sp>
          <p:nvSpPr>
            <p:cNvPr id="136" name="Rectangle 13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04800" y="1371600"/>
              <a:ext cx="1447800" cy="2247900"/>
            </a:xfrm>
            <a:custGeom>
              <a:avLst/>
              <a:gdLst>
                <a:gd name="connsiteX0" fmla="*/ 0 w 1447800"/>
                <a:gd name="connsiteY0" fmla="*/ 0 h 2209800"/>
                <a:gd name="connsiteX1" fmla="*/ 1447800 w 1447800"/>
                <a:gd name="connsiteY1" fmla="*/ 0 h 2209800"/>
                <a:gd name="connsiteX2" fmla="*/ 1447800 w 1447800"/>
                <a:gd name="connsiteY2" fmla="*/ 2209800 h 2209800"/>
                <a:gd name="connsiteX3" fmla="*/ 0 w 1447800"/>
                <a:gd name="connsiteY3" fmla="*/ 2209800 h 2209800"/>
                <a:gd name="connsiteX4" fmla="*/ 0 w 1447800"/>
                <a:gd name="connsiteY4" fmla="*/ 0 h 2209800"/>
                <a:gd name="connsiteX0" fmla="*/ 0 w 1447800"/>
                <a:gd name="connsiteY0" fmla="*/ 0 h 2209800"/>
                <a:gd name="connsiteX1" fmla="*/ 247650 w 1447800"/>
                <a:gd name="connsiteY1" fmla="*/ 0 h 2209800"/>
                <a:gd name="connsiteX2" fmla="*/ 1447800 w 1447800"/>
                <a:gd name="connsiteY2" fmla="*/ 0 h 2209800"/>
                <a:gd name="connsiteX3" fmla="*/ 1447800 w 1447800"/>
                <a:gd name="connsiteY3" fmla="*/ 2209800 h 2209800"/>
                <a:gd name="connsiteX4" fmla="*/ 0 w 1447800"/>
                <a:gd name="connsiteY4" fmla="*/ 2209800 h 2209800"/>
                <a:gd name="connsiteX5" fmla="*/ 0 w 1447800"/>
                <a:gd name="connsiteY5" fmla="*/ 0 h 2209800"/>
                <a:gd name="connsiteX0" fmla="*/ 0 w 1447800"/>
                <a:gd name="connsiteY0" fmla="*/ 152400 h 2209800"/>
                <a:gd name="connsiteX1" fmla="*/ 247650 w 1447800"/>
                <a:gd name="connsiteY1" fmla="*/ 0 h 2209800"/>
                <a:gd name="connsiteX2" fmla="*/ 1447800 w 1447800"/>
                <a:gd name="connsiteY2" fmla="*/ 0 h 2209800"/>
                <a:gd name="connsiteX3" fmla="*/ 1447800 w 1447800"/>
                <a:gd name="connsiteY3" fmla="*/ 2209800 h 2209800"/>
                <a:gd name="connsiteX4" fmla="*/ 0 w 1447800"/>
                <a:gd name="connsiteY4" fmla="*/ 2209800 h 2209800"/>
                <a:gd name="connsiteX5" fmla="*/ 0 w 1447800"/>
                <a:gd name="connsiteY5" fmla="*/ 152400 h 2209800"/>
                <a:gd name="connsiteX0" fmla="*/ 0 w 1447800"/>
                <a:gd name="connsiteY0" fmla="*/ 228600 h 2209800"/>
                <a:gd name="connsiteX1" fmla="*/ 247650 w 1447800"/>
                <a:gd name="connsiteY1" fmla="*/ 0 h 2209800"/>
                <a:gd name="connsiteX2" fmla="*/ 1447800 w 1447800"/>
                <a:gd name="connsiteY2" fmla="*/ 0 h 2209800"/>
                <a:gd name="connsiteX3" fmla="*/ 1447800 w 1447800"/>
                <a:gd name="connsiteY3" fmla="*/ 2209800 h 2209800"/>
                <a:gd name="connsiteX4" fmla="*/ 0 w 1447800"/>
                <a:gd name="connsiteY4" fmla="*/ 2209800 h 2209800"/>
                <a:gd name="connsiteX5" fmla="*/ 0 w 1447800"/>
                <a:gd name="connsiteY5" fmla="*/ 228600 h 2209800"/>
                <a:gd name="connsiteX0" fmla="*/ 0 w 1447800"/>
                <a:gd name="connsiteY0" fmla="*/ 304800 h 2209800"/>
                <a:gd name="connsiteX1" fmla="*/ 247650 w 1447800"/>
                <a:gd name="connsiteY1" fmla="*/ 0 h 2209800"/>
                <a:gd name="connsiteX2" fmla="*/ 1447800 w 1447800"/>
                <a:gd name="connsiteY2" fmla="*/ 0 h 2209800"/>
                <a:gd name="connsiteX3" fmla="*/ 1447800 w 1447800"/>
                <a:gd name="connsiteY3" fmla="*/ 2209800 h 2209800"/>
                <a:gd name="connsiteX4" fmla="*/ 0 w 1447800"/>
                <a:gd name="connsiteY4" fmla="*/ 2209800 h 2209800"/>
                <a:gd name="connsiteX5" fmla="*/ 0 w 1447800"/>
                <a:gd name="connsiteY5" fmla="*/ 304800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0" h="2209800">
                  <a:moveTo>
                    <a:pt x="0" y="304800"/>
                  </a:moveTo>
                  <a:lnTo>
                    <a:pt x="247650" y="0"/>
                  </a:lnTo>
                  <a:lnTo>
                    <a:pt x="1447800" y="0"/>
                  </a:lnTo>
                  <a:lnTo>
                    <a:pt x="1447800" y="2209800"/>
                  </a:lnTo>
                  <a:lnTo>
                    <a:pt x="0" y="2209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28575" cmpd="sng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37" name="Oval 14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441934" y="20955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38" name="Oval 15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1441934" y="1790700"/>
              <a:ext cx="228600" cy="228600"/>
            </a:xfrm>
            <a:prstGeom prst="ellips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39" name="Oval 16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1441934" y="1485900"/>
              <a:ext cx="228600" cy="228600"/>
            </a:xfrm>
            <a:prstGeom prst="ellips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0" name="Oval 17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441934" y="2400300"/>
              <a:ext cx="228600" cy="228600"/>
            </a:xfrm>
            <a:prstGeom prst="ellips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1" name="Oval 15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441934" y="2705100"/>
              <a:ext cx="228600" cy="228600"/>
            </a:xfrm>
            <a:prstGeom prst="ellips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2" name="Oval 16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441934" y="3009900"/>
              <a:ext cx="228600" cy="228600"/>
            </a:xfrm>
            <a:prstGeom prst="ellips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3" name="Oval 17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441934" y="3314700"/>
              <a:ext cx="228600" cy="228600"/>
            </a:xfrm>
            <a:prstGeom prst="ellips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44" name="Group 143"/>
          <p:cNvGrpSpPr/>
          <p:nvPr>
            <p:custDataLst>
              <p:tags r:id="rId7"/>
            </p:custDataLst>
          </p:nvPr>
        </p:nvGrpSpPr>
        <p:grpSpPr>
          <a:xfrm>
            <a:off x="609600" y="1676400"/>
            <a:ext cx="1447800" cy="2247900"/>
            <a:chOff x="304800" y="1371600"/>
            <a:chExt cx="1447800" cy="2247900"/>
          </a:xfrm>
        </p:grpSpPr>
        <p:sp>
          <p:nvSpPr>
            <p:cNvPr id="145" name="Rectangle 13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04800" y="1371600"/>
              <a:ext cx="1447800" cy="2247900"/>
            </a:xfrm>
            <a:custGeom>
              <a:avLst/>
              <a:gdLst>
                <a:gd name="connsiteX0" fmla="*/ 0 w 1447800"/>
                <a:gd name="connsiteY0" fmla="*/ 0 h 2209800"/>
                <a:gd name="connsiteX1" fmla="*/ 1447800 w 1447800"/>
                <a:gd name="connsiteY1" fmla="*/ 0 h 2209800"/>
                <a:gd name="connsiteX2" fmla="*/ 1447800 w 1447800"/>
                <a:gd name="connsiteY2" fmla="*/ 2209800 h 2209800"/>
                <a:gd name="connsiteX3" fmla="*/ 0 w 1447800"/>
                <a:gd name="connsiteY3" fmla="*/ 2209800 h 2209800"/>
                <a:gd name="connsiteX4" fmla="*/ 0 w 1447800"/>
                <a:gd name="connsiteY4" fmla="*/ 0 h 2209800"/>
                <a:gd name="connsiteX0" fmla="*/ 0 w 1447800"/>
                <a:gd name="connsiteY0" fmla="*/ 0 h 2209800"/>
                <a:gd name="connsiteX1" fmla="*/ 247650 w 1447800"/>
                <a:gd name="connsiteY1" fmla="*/ 0 h 2209800"/>
                <a:gd name="connsiteX2" fmla="*/ 1447800 w 1447800"/>
                <a:gd name="connsiteY2" fmla="*/ 0 h 2209800"/>
                <a:gd name="connsiteX3" fmla="*/ 1447800 w 1447800"/>
                <a:gd name="connsiteY3" fmla="*/ 2209800 h 2209800"/>
                <a:gd name="connsiteX4" fmla="*/ 0 w 1447800"/>
                <a:gd name="connsiteY4" fmla="*/ 2209800 h 2209800"/>
                <a:gd name="connsiteX5" fmla="*/ 0 w 1447800"/>
                <a:gd name="connsiteY5" fmla="*/ 0 h 2209800"/>
                <a:gd name="connsiteX0" fmla="*/ 0 w 1447800"/>
                <a:gd name="connsiteY0" fmla="*/ 152400 h 2209800"/>
                <a:gd name="connsiteX1" fmla="*/ 247650 w 1447800"/>
                <a:gd name="connsiteY1" fmla="*/ 0 h 2209800"/>
                <a:gd name="connsiteX2" fmla="*/ 1447800 w 1447800"/>
                <a:gd name="connsiteY2" fmla="*/ 0 h 2209800"/>
                <a:gd name="connsiteX3" fmla="*/ 1447800 w 1447800"/>
                <a:gd name="connsiteY3" fmla="*/ 2209800 h 2209800"/>
                <a:gd name="connsiteX4" fmla="*/ 0 w 1447800"/>
                <a:gd name="connsiteY4" fmla="*/ 2209800 h 2209800"/>
                <a:gd name="connsiteX5" fmla="*/ 0 w 1447800"/>
                <a:gd name="connsiteY5" fmla="*/ 152400 h 2209800"/>
                <a:gd name="connsiteX0" fmla="*/ 0 w 1447800"/>
                <a:gd name="connsiteY0" fmla="*/ 228600 h 2209800"/>
                <a:gd name="connsiteX1" fmla="*/ 247650 w 1447800"/>
                <a:gd name="connsiteY1" fmla="*/ 0 h 2209800"/>
                <a:gd name="connsiteX2" fmla="*/ 1447800 w 1447800"/>
                <a:gd name="connsiteY2" fmla="*/ 0 h 2209800"/>
                <a:gd name="connsiteX3" fmla="*/ 1447800 w 1447800"/>
                <a:gd name="connsiteY3" fmla="*/ 2209800 h 2209800"/>
                <a:gd name="connsiteX4" fmla="*/ 0 w 1447800"/>
                <a:gd name="connsiteY4" fmla="*/ 2209800 h 2209800"/>
                <a:gd name="connsiteX5" fmla="*/ 0 w 1447800"/>
                <a:gd name="connsiteY5" fmla="*/ 228600 h 2209800"/>
                <a:gd name="connsiteX0" fmla="*/ 0 w 1447800"/>
                <a:gd name="connsiteY0" fmla="*/ 304800 h 2209800"/>
                <a:gd name="connsiteX1" fmla="*/ 247650 w 1447800"/>
                <a:gd name="connsiteY1" fmla="*/ 0 h 2209800"/>
                <a:gd name="connsiteX2" fmla="*/ 1447800 w 1447800"/>
                <a:gd name="connsiteY2" fmla="*/ 0 h 2209800"/>
                <a:gd name="connsiteX3" fmla="*/ 1447800 w 1447800"/>
                <a:gd name="connsiteY3" fmla="*/ 2209800 h 2209800"/>
                <a:gd name="connsiteX4" fmla="*/ 0 w 1447800"/>
                <a:gd name="connsiteY4" fmla="*/ 2209800 h 2209800"/>
                <a:gd name="connsiteX5" fmla="*/ 0 w 1447800"/>
                <a:gd name="connsiteY5" fmla="*/ 304800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0" h="2209800">
                  <a:moveTo>
                    <a:pt x="0" y="304800"/>
                  </a:moveTo>
                  <a:lnTo>
                    <a:pt x="247650" y="0"/>
                  </a:lnTo>
                  <a:lnTo>
                    <a:pt x="1447800" y="0"/>
                  </a:lnTo>
                  <a:lnTo>
                    <a:pt x="1447800" y="2209800"/>
                  </a:lnTo>
                  <a:lnTo>
                    <a:pt x="0" y="2209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28575" cmpd="sng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6" name="Oval 1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441934" y="20955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7" name="Oval 1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441934" y="1790700"/>
              <a:ext cx="228600" cy="228600"/>
            </a:xfrm>
            <a:prstGeom prst="ellips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8" name="Oval 16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441934" y="1485900"/>
              <a:ext cx="228600" cy="228600"/>
            </a:xfrm>
            <a:prstGeom prst="ellips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9" name="Oval 17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441934" y="2400300"/>
              <a:ext cx="228600" cy="228600"/>
            </a:xfrm>
            <a:prstGeom prst="ellips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0" name="Oval 15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441934" y="2705100"/>
              <a:ext cx="228600" cy="228600"/>
            </a:xfrm>
            <a:prstGeom prst="ellips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1" name="Oval 16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441934" y="3009900"/>
              <a:ext cx="228600" cy="228600"/>
            </a:xfrm>
            <a:prstGeom prst="ellips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2" name="Oval 17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441934" y="3314700"/>
              <a:ext cx="228600" cy="228600"/>
            </a:xfrm>
            <a:prstGeom prst="ellips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53" name="Rectangle 152"/>
          <p:cNvSpPr/>
          <p:nvPr>
            <p:custDataLst>
              <p:tags r:id="rId8"/>
            </p:custDataLst>
          </p:nvPr>
        </p:nvSpPr>
        <p:spPr>
          <a:xfrm rot="16200000">
            <a:off x="1524000" y="2552700"/>
            <a:ext cx="2133600" cy="457200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detect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4" name="Arc 153"/>
          <p:cNvSpPr/>
          <p:nvPr>
            <p:custDataLst>
              <p:tags r:id="rId9"/>
            </p:custDataLst>
          </p:nvPr>
        </p:nvSpPr>
        <p:spPr>
          <a:xfrm>
            <a:off x="2209800" y="2667000"/>
            <a:ext cx="304800" cy="228600"/>
          </a:xfrm>
          <a:prstGeom prst="arc">
            <a:avLst>
              <a:gd name="adj1" fmla="val 5400000"/>
              <a:gd name="adj2" fmla="val 15873599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c 154"/>
          <p:cNvSpPr/>
          <p:nvPr>
            <p:custDataLst>
              <p:tags r:id="rId10"/>
            </p:custDataLst>
          </p:nvPr>
        </p:nvSpPr>
        <p:spPr>
          <a:xfrm>
            <a:off x="2209800" y="2971800"/>
            <a:ext cx="304800" cy="228600"/>
          </a:xfrm>
          <a:prstGeom prst="arc">
            <a:avLst>
              <a:gd name="adj1" fmla="val 5400000"/>
              <a:gd name="adj2" fmla="val 15873599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Arc 155"/>
          <p:cNvSpPr/>
          <p:nvPr>
            <p:custDataLst>
              <p:tags r:id="rId11"/>
            </p:custDataLst>
          </p:nvPr>
        </p:nvSpPr>
        <p:spPr>
          <a:xfrm>
            <a:off x="2209800" y="3276600"/>
            <a:ext cx="304800" cy="228600"/>
          </a:xfrm>
          <a:prstGeom prst="arc">
            <a:avLst>
              <a:gd name="adj1" fmla="val 5400000"/>
              <a:gd name="adj2" fmla="val 15873599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c 156"/>
          <p:cNvSpPr/>
          <p:nvPr>
            <p:custDataLst>
              <p:tags r:id="rId12"/>
            </p:custDataLst>
          </p:nvPr>
        </p:nvSpPr>
        <p:spPr>
          <a:xfrm>
            <a:off x="2209800" y="3581400"/>
            <a:ext cx="304800" cy="228600"/>
          </a:xfrm>
          <a:prstGeom prst="arc">
            <a:avLst>
              <a:gd name="adj1" fmla="val 5400000"/>
              <a:gd name="adj2" fmla="val 15873599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c 157"/>
          <p:cNvSpPr/>
          <p:nvPr>
            <p:custDataLst>
              <p:tags r:id="rId13"/>
            </p:custDataLst>
          </p:nvPr>
        </p:nvSpPr>
        <p:spPr>
          <a:xfrm>
            <a:off x="2209800" y="1752600"/>
            <a:ext cx="304800" cy="228600"/>
          </a:xfrm>
          <a:prstGeom prst="arc">
            <a:avLst>
              <a:gd name="adj1" fmla="val 5400000"/>
              <a:gd name="adj2" fmla="val 15873599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Arc 158"/>
          <p:cNvSpPr/>
          <p:nvPr>
            <p:custDataLst>
              <p:tags r:id="rId14"/>
            </p:custDataLst>
          </p:nvPr>
        </p:nvSpPr>
        <p:spPr>
          <a:xfrm>
            <a:off x="2209800" y="2057400"/>
            <a:ext cx="304800" cy="228600"/>
          </a:xfrm>
          <a:prstGeom prst="arc">
            <a:avLst>
              <a:gd name="adj1" fmla="val 5400000"/>
              <a:gd name="adj2" fmla="val 15873599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Arc 159"/>
          <p:cNvSpPr/>
          <p:nvPr>
            <p:custDataLst>
              <p:tags r:id="rId15"/>
            </p:custDataLst>
          </p:nvPr>
        </p:nvSpPr>
        <p:spPr>
          <a:xfrm>
            <a:off x="2209800" y="2362200"/>
            <a:ext cx="304800" cy="228600"/>
          </a:xfrm>
          <a:prstGeom prst="arc">
            <a:avLst>
              <a:gd name="adj1" fmla="val 5400000"/>
              <a:gd name="adj2" fmla="val 15873599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/>
          <p:cNvCxnSpPr>
            <a:stCxn id="153" idx="2"/>
          </p:cNvCxnSpPr>
          <p:nvPr>
            <p:custDataLst>
              <p:tags r:id="rId16"/>
            </p:custDataLst>
          </p:nvPr>
        </p:nvCxnSpPr>
        <p:spPr>
          <a:xfrm>
            <a:off x="2819400" y="27813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>
            <p:custDataLst>
              <p:tags r:id="rId17"/>
            </p:custDataLst>
          </p:nvPr>
        </p:nvSpPr>
        <p:spPr>
          <a:xfrm>
            <a:off x="3429000" y="2171700"/>
            <a:ext cx="990600" cy="12573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</a:t>
            </a:r>
            <a:endParaRPr lang="en-US" dirty="0"/>
          </a:p>
        </p:txBody>
      </p:sp>
      <p:cxnSp>
        <p:nvCxnSpPr>
          <p:cNvPr id="163" name="Straight Connector 162"/>
          <p:cNvCxnSpPr/>
          <p:nvPr>
            <p:custDataLst>
              <p:tags r:id="rId18"/>
            </p:custDataLst>
          </p:nvPr>
        </p:nvCxnSpPr>
        <p:spPr>
          <a:xfrm rot="5400000">
            <a:off x="3105150" y="2686050"/>
            <a:ext cx="1905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>
            <p:custDataLst>
              <p:tags r:id="rId19"/>
            </p:custDataLst>
          </p:nvPr>
        </p:nvSpPr>
        <p:spPr bwMode="auto">
          <a:xfrm>
            <a:off x="2971800" y="2753635"/>
            <a:ext cx="30480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8</a:t>
            </a:r>
          </a:p>
        </p:txBody>
      </p:sp>
      <p:cxnSp>
        <p:nvCxnSpPr>
          <p:cNvPr id="165" name="Straight Connector 164"/>
          <p:cNvCxnSpPr/>
          <p:nvPr>
            <p:custDataLst>
              <p:tags r:id="rId20"/>
            </p:custDataLst>
          </p:nvPr>
        </p:nvCxnSpPr>
        <p:spPr>
          <a:xfrm>
            <a:off x="4419600" y="27813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>
            <p:custDataLst>
              <p:tags r:id="rId21"/>
            </p:custDataLst>
          </p:nvPr>
        </p:nvCxnSpPr>
        <p:spPr>
          <a:xfrm rot="5400000">
            <a:off x="4705350" y="2686050"/>
            <a:ext cx="1905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>
            <p:custDataLst>
              <p:tags r:id="rId22"/>
            </p:custDataLst>
          </p:nvPr>
        </p:nvSpPr>
        <p:spPr bwMode="auto">
          <a:xfrm>
            <a:off x="4572000" y="2753635"/>
            <a:ext cx="304800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3</a:t>
            </a:r>
          </a:p>
        </p:txBody>
      </p:sp>
      <p:pic>
        <p:nvPicPr>
          <p:cNvPr id="168" name="Picture 167"/>
          <p:cNvPicPr>
            <a:picLocks noChangeAspect="1" noChangeArrowheads="1"/>
          </p:cNvPicPr>
          <p:nvPr>
            <p:custDataLst>
              <p:tags r:id="rId23"/>
            </p:custDataLst>
          </p:nvPr>
        </p:nvPicPr>
        <p:blipFill>
          <a:blip r:embed="rId56" cstate="print"/>
          <a:srcRect/>
          <a:stretch>
            <a:fillRect/>
          </a:stretch>
        </p:blipFill>
        <p:spPr bwMode="auto">
          <a:xfrm>
            <a:off x="7537992" y="2133600"/>
            <a:ext cx="996408" cy="1295400"/>
          </a:xfrm>
          <a:prstGeom prst="rect">
            <a:avLst/>
          </a:prstGeom>
          <a:noFill/>
          <a:ln w="18360">
            <a:noFill/>
            <a:round/>
            <a:headEnd/>
            <a:tailEnd/>
          </a:ln>
          <a:effectLst/>
        </p:spPr>
      </p:pic>
      <p:cxnSp>
        <p:nvCxnSpPr>
          <p:cNvPr id="169" name="Straight Connector 168"/>
          <p:cNvCxnSpPr>
            <a:stCxn id="168" idx="1"/>
          </p:cNvCxnSpPr>
          <p:nvPr>
            <p:custDataLst>
              <p:tags r:id="rId24"/>
            </p:custDataLst>
          </p:nvPr>
        </p:nvCxnSpPr>
        <p:spPr>
          <a:xfrm rot="10800000">
            <a:off x="6928392" y="2781300"/>
            <a:ext cx="609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>
            <p:custDataLst>
              <p:tags r:id="rId25"/>
            </p:custDataLst>
          </p:nvPr>
        </p:nvCxnSpPr>
        <p:spPr>
          <a:xfrm rot="5400000" flipH="1" flipV="1">
            <a:off x="7137942" y="2705100"/>
            <a:ext cx="1905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>
            <p:custDataLst>
              <p:tags r:id="rId26"/>
            </p:custDataLst>
          </p:nvPr>
        </p:nvSpPr>
        <p:spPr bwMode="auto">
          <a:xfrm>
            <a:off x="7021893" y="2759572"/>
            <a:ext cx="390148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72" name="TextBox 171"/>
          <p:cNvSpPr txBox="1"/>
          <p:nvPr>
            <p:custDataLst>
              <p:tags r:id="rId27"/>
            </p:custDataLst>
          </p:nvPr>
        </p:nvSpPr>
        <p:spPr bwMode="auto">
          <a:xfrm>
            <a:off x="5300377" y="2325185"/>
            <a:ext cx="1252823" cy="95141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7LED </a:t>
            </a:r>
            <a:br>
              <a:rPr lang="en-US" dirty="0" smtClean="0">
                <a:solidFill>
                  <a:srgbClr val="FFFFFF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73" name="Rectangle 4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029200" y="2133600"/>
            <a:ext cx="1873250" cy="1295400"/>
          </a:xfrm>
          <a:prstGeom prst="rect">
            <a:avLst/>
          </a:prstGeom>
          <a:noFill/>
          <a:ln w="2556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93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Building Blocks We have Seen</a:t>
            </a: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895350" y="1905000"/>
            <a:ext cx="1847850" cy="91440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binary</a:t>
            </a:r>
          </a:p>
          <a:p>
            <a:pPr algn="ctr"/>
            <a:r>
              <a:rPr lang="en-US" sz="2800" dirty="0" smtClean="0"/>
              <a:t>encoder</a:t>
            </a:r>
            <a:endParaRPr lang="en-US" sz="2800" dirty="0"/>
          </a:p>
        </p:txBody>
      </p:sp>
      <p:cxnSp>
        <p:nvCxnSpPr>
          <p:cNvPr id="8" name="Straight Connector 7"/>
          <p:cNvCxnSpPr/>
          <p:nvPr>
            <p:custDataLst>
              <p:tags r:id="rId3"/>
            </p:custDataLst>
          </p:nvPr>
        </p:nvCxnSpPr>
        <p:spPr>
          <a:xfrm rot="16200000" flipH="1">
            <a:off x="1562097" y="1638300"/>
            <a:ext cx="533400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>
            <p:custDataLst>
              <p:tags r:id="rId4"/>
            </p:custDataLst>
          </p:nvPr>
        </p:nvSpPr>
        <p:spPr bwMode="auto">
          <a:xfrm>
            <a:off x="1905000" y="1273672"/>
            <a:ext cx="609599" cy="6657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2</a:t>
            </a:r>
            <a:r>
              <a:rPr lang="en-US" sz="3200" baseline="30000" dirty="0" smtClean="0">
                <a:solidFill>
                  <a:srgbClr val="FFFFFF"/>
                </a:solidFill>
                <a:latin typeface="Calibri" pitchFamily="34" charset="0"/>
              </a:rPr>
              <a:t>N</a:t>
            </a:r>
          </a:p>
        </p:txBody>
      </p:sp>
      <p:cxnSp>
        <p:nvCxnSpPr>
          <p:cNvPr id="26" name="Straight Connector 25"/>
          <p:cNvCxnSpPr/>
          <p:nvPr>
            <p:custDataLst>
              <p:tags r:id="rId5"/>
            </p:custDataLst>
          </p:nvPr>
        </p:nvCxnSpPr>
        <p:spPr>
          <a:xfrm rot="10800000" flipV="1">
            <a:off x="1714493" y="1600200"/>
            <a:ext cx="228606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>
            <p:custDataLst>
              <p:tags r:id="rId6"/>
            </p:custDataLst>
          </p:nvPr>
        </p:nvCxnSpPr>
        <p:spPr>
          <a:xfrm rot="16200000" flipH="1">
            <a:off x="1562098" y="3086100"/>
            <a:ext cx="533400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>
            <p:custDataLst>
              <p:tags r:id="rId7"/>
            </p:custDataLst>
          </p:nvPr>
        </p:nvSpPr>
        <p:spPr bwMode="auto">
          <a:xfrm>
            <a:off x="1905001" y="2819400"/>
            <a:ext cx="609599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N</a:t>
            </a:r>
            <a:endParaRPr lang="en-US" sz="3200" baseline="30000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34" name="Straight Connector 33"/>
          <p:cNvCxnSpPr/>
          <p:nvPr>
            <p:custDataLst>
              <p:tags r:id="rId8"/>
            </p:custDataLst>
          </p:nvPr>
        </p:nvCxnSpPr>
        <p:spPr>
          <a:xfrm rot="10800000" flipV="1">
            <a:off x="1714494" y="3048000"/>
            <a:ext cx="228606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>
            <p:custDataLst>
              <p:tags r:id="rId9"/>
            </p:custDataLst>
          </p:nvPr>
        </p:nvSpPr>
        <p:spPr>
          <a:xfrm>
            <a:off x="3095618" y="2981200"/>
            <a:ext cx="1847850" cy="91440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binary</a:t>
            </a:r>
          </a:p>
          <a:p>
            <a:pPr algn="ctr"/>
            <a:r>
              <a:rPr lang="en-US" sz="2800" dirty="0" smtClean="0"/>
              <a:t>decoder</a:t>
            </a:r>
            <a:endParaRPr lang="en-US" sz="2800" dirty="0"/>
          </a:p>
        </p:txBody>
      </p:sp>
      <p:cxnSp>
        <p:nvCxnSpPr>
          <p:cNvPr id="36" name="Straight Connector 35"/>
          <p:cNvCxnSpPr/>
          <p:nvPr>
            <p:custDataLst>
              <p:tags r:id="rId10"/>
            </p:custDataLst>
          </p:nvPr>
        </p:nvCxnSpPr>
        <p:spPr>
          <a:xfrm rot="16200000" flipH="1">
            <a:off x="3762365" y="2714500"/>
            <a:ext cx="533400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>
            <p:custDataLst>
              <p:tags r:id="rId11"/>
            </p:custDataLst>
          </p:nvPr>
        </p:nvSpPr>
        <p:spPr bwMode="auto">
          <a:xfrm>
            <a:off x="4105268" y="2349872"/>
            <a:ext cx="609599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N</a:t>
            </a:r>
          </a:p>
        </p:txBody>
      </p:sp>
      <p:cxnSp>
        <p:nvCxnSpPr>
          <p:cNvPr id="38" name="Straight Connector 37"/>
          <p:cNvCxnSpPr/>
          <p:nvPr>
            <p:custDataLst>
              <p:tags r:id="rId12"/>
            </p:custDataLst>
          </p:nvPr>
        </p:nvCxnSpPr>
        <p:spPr>
          <a:xfrm rot="10800000" flipV="1">
            <a:off x="3914761" y="2676400"/>
            <a:ext cx="228606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>
            <p:custDataLst>
              <p:tags r:id="rId13"/>
            </p:custDataLst>
          </p:nvPr>
        </p:nvCxnSpPr>
        <p:spPr>
          <a:xfrm rot="16200000" flipH="1">
            <a:off x="3762366" y="4162300"/>
            <a:ext cx="533400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>
            <p:custDataLst>
              <p:tags r:id="rId14"/>
            </p:custDataLst>
          </p:nvPr>
        </p:nvSpPr>
        <p:spPr bwMode="auto">
          <a:xfrm>
            <a:off x="4105269" y="3895600"/>
            <a:ext cx="609599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2</a:t>
            </a:r>
            <a:r>
              <a:rPr lang="en-US" sz="3200" baseline="30000" dirty="0" smtClean="0">
                <a:solidFill>
                  <a:srgbClr val="FFFFFF"/>
                </a:solidFill>
                <a:latin typeface="Calibri" pitchFamily="34" charset="0"/>
              </a:rPr>
              <a:t>N</a:t>
            </a:r>
          </a:p>
        </p:txBody>
      </p:sp>
      <p:cxnSp>
        <p:nvCxnSpPr>
          <p:cNvPr id="41" name="Straight Connector 40"/>
          <p:cNvCxnSpPr/>
          <p:nvPr>
            <p:custDataLst>
              <p:tags r:id="rId15"/>
            </p:custDataLst>
          </p:nvPr>
        </p:nvCxnSpPr>
        <p:spPr>
          <a:xfrm rot="10800000" flipV="1">
            <a:off x="3914762" y="4124200"/>
            <a:ext cx="228606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>
            <p:custDataLst>
              <p:tags r:id="rId16"/>
            </p:custDataLst>
          </p:nvPr>
        </p:nvSpPr>
        <p:spPr>
          <a:xfrm rot="16200000">
            <a:off x="5170737" y="2732335"/>
            <a:ext cx="3831727" cy="914401"/>
          </a:xfrm>
          <a:custGeom>
            <a:avLst/>
            <a:gdLst>
              <a:gd name="connsiteX0" fmla="*/ 0 w 3831727"/>
              <a:gd name="connsiteY0" fmla="*/ 0 h 914400"/>
              <a:gd name="connsiteX1" fmla="*/ 3831727 w 3831727"/>
              <a:gd name="connsiteY1" fmla="*/ 0 h 914400"/>
              <a:gd name="connsiteX2" fmla="*/ 3831727 w 3831727"/>
              <a:gd name="connsiteY2" fmla="*/ 914400 h 914400"/>
              <a:gd name="connsiteX3" fmla="*/ 0 w 3831727"/>
              <a:gd name="connsiteY3" fmla="*/ 914400 h 914400"/>
              <a:gd name="connsiteX4" fmla="*/ 0 w 3831727"/>
              <a:gd name="connsiteY4" fmla="*/ 0 h 914400"/>
              <a:gd name="connsiteX0" fmla="*/ 0 w 3831727"/>
              <a:gd name="connsiteY0" fmla="*/ 0 h 914401"/>
              <a:gd name="connsiteX1" fmla="*/ 3831727 w 3831727"/>
              <a:gd name="connsiteY1" fmla="*/ 0 h 914401"/>
              <a:gd name="connsiteX2" fmla="*/ 3559671 w 3831727"/>
              <a:gd name="connsiteY2" fmla="*/ 914401 h 914401"/>
              <a:gd name="connsiteX3" fmla="*/ 0 w 3831727"/>
              <a:gd name="connsiteY3" fmla="*/ 914400 h 914401"/>
              <a:gd name="connsiteX4" fmla="*/ 0 w 3831727"/>
              <a:gd name="connsiteY4" fmla="*/ 0 h 914401"/>
              <a:gd name="connsiteX0" fmla="*/ 0 w 3831727"/>
              <a:gd name="connsiteY0" fmla="*/ 0 h 914401"/>
              <a:gd name="connsiteX1" fmla="*/ 3831727 w 3831727"/>
              <a:gd name="connsiteY1" fmla="*/ 0 h 914401"/>
              <a:gd name="connsiteX2" fmla="*/ 3559671 w 3831727"/>
              <a:gd name="connsiteY2" fmla="*/ 914401 h 914401"/>
              <a:gd name="connsiteX3" fmla="*/ 380999 w 3831727"/>
              <a:gd name="connsiteY3" fmla="*/ 914401 h 914401"/>
              <a:gd name="connsiteX4" fmla="*/ 0 w 3831727"/>
              <a:gd name="connsiteY4" fmla="*/ 0 h 914401"/>
              <a:gd name="connsiteX0" fmla="*/ 0 w 3831727"/>
              <a:gd name="connsiteY0" fmla="*/ 0 h 914401"/>
              <a:gd name="connsiteX1" fmla="*/ 3831727 w 3831727"/>
              <a:gd name="connsiteY1" fmla="*/ 0 h 914401"/>
              <a:gd name="connsiteX2" fmla="*/ 3505198 w 3831727"/>
              <a:gd name="connsiteY2" fmla="*/ 914401 h 914401"/>
              <a:gd name="connsiteX3" fmla="*/ 380999 w 3831727"/>
              <a:gd name="connsiteY3" fmla="*/ 914401 h 914401"/>
              <a:gd name="connsiteX4" fmla="*/ 0 w 3831727"/>
              <a:gd name="connsiteY4" fmla="*/ 0 h 914401"/>
              <a:gd name="connsiteX0" fmla="*/ 0 w 3831727"/>
              <a:gd name="connsiteY0" fmla="*/ 0 h 914401"/>
              <a:gd name="connsiteX1" fmla="*/ 3831727 w 3831727"/>
              <a:gd name="connsiteY1" fmla="*/ 0 h 914401"/>
              <a:gd name="connsiteX2" fmla="*/ 3428998 w 3831727"/>
              <a:gd name="connsiteY2" fmla="*/ 914401 h 914401"/>
              <a:gd name="connsiteX3" fmla="*/ 380999 w 3831727"/>
              <a:gd name="connsiteY3" fmla="*/ 914401 h 914401"/>
              <a:gd name="connsiteX4" fmla="*/ 0 w 3831727"/>
              <a:gd name="connsiteY4" fmla="*/ 0 h 9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1727" h="914401">
                <a:moveTo>
                  <a:pt x="0" y="0"/>
                </a:moveTo>
                <a:lnTo>
                  <a:pt x="3831727" y="0"/>
                </a:lnTo>
                <a:lnTo>
                  <a:pt x="3428998" y="914401"/>
                </a:lnTo>
                <a:lnTo>
                  <a:pt x="380999" y="914401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Multiplexor</a:t>
            </a:r>
            <a:endParaRPr lang="en-US" sz="2800" dirty="0"/>
          </a:p>
        </p:txBody>
      </p:sp>
      <p:cxnSp>
        <p:nvCxnSpPr>
          <p:cNvPr id="43" name="Straight Connector 42"/>
          <p:cNvCxnSpPr/>
          <p:nvPr>
            <p:custDataLst>
              <p:tags r:id="rId17"/>
            </p:custDataLst>
          </p:nvPr>
        </p:nvCxnSpPr>
        <p:spPr>
          <a:xfrm>
            <a:off x="7562848" y="3219450"/>
            <a:ext cx="838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>
            <p:custDataLst>
              <p:tags r:id="rId18"/>
            </p:custDataLst>
          </p:nvPr>
        </p:nvSpPr>
        <p:spPr bwMode="auto">
          <a:xfrm>
            <a:off x="7562848" y="2588123"/>
            <a:ext cx="609599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N</a:t>
            </a:r>
          </a:p>
        </p:txBody>
      </p:sp>
      <p:cxnSp>
        <p:nvCxnSpPr>
          <p:cNvPr id="45" name="Straight Connector 44"/>
          <p:cNvCxnSpPr/>
          <p:nvPr>
            <p:custDataLst>
              <p:tags r:id="rId19"/>
            </p:custDataLst>
          </p:nvPr>
        </p:nvCxnSpPr>
        <p:spPr>
          <a:xfrm rot="5400000">
            <a:off x="7677147" y="3143251"/>
            <a:ext cx="26669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>
            <p:custDataLst>
              <p:tags r:id="rId20"/>
            </p:custDataLst>
          </p:nvPr>
        </p:nvCxnSpPr>
        <p:spPr>
          <a:xfrm rot="16200000" flipV="1">
            <a:off x="6819900" y="5295899"/>
            <a:ext cx="685800" cy="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>
            <p:custDataLst>
              <p:tags r:id="rId21"/>
            </p:custDataLst>
          </p:nvPr>
        </p:nvSpPr>
        <p:spPr bwMode="auto">
          <a:xfrm>
            <a:off x="7239001" y="4953001"/>
            <a:ext cx="609599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M</a:t>
            </a:r>
            <a:endParaRPr lang="en-US" sz="3200" baseline="30000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48" name="Straight Connector 47"/>
          <p:cNvCxnSpPr/>
          <p:nvPr>
            <p:custDataLst>
              <p:tags r:id="rId22"/>
            </p:custDataLst>
          </p:nvPr>
        </p:nvCxnSpPr>
        <p:spPr>
          <a:xfrm rot="10800000" flipV="1">
            <a:off x="7048494" y="5181601"/>
            <a:ext cx="228606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23"/>
            </p:custDataLst>
          </p:nvPr>
        </p:nvCxnSpPr>
        <p:spPr>
          <a:xfrm>
            <a:off x="5810248" y="1545727"/>
            <a:ext cx="838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>
            <p:custDataLst>
              <p:tags r:id="rId24"/>
            </p:custDataLst>
          </p:nvPr>
        </p:nvSpPr>
        <p:spPr bwMode="auto">
          <a:xfrm>
            <a:off x="5810248" y="914400"/>
            <a:ext cx="609599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N</a:t>
            </a:r>
          </a:p>
        </p:txBody>
      </p:sp>
      <p:cxnSp>
        <p:nvCxnSpPr>
          <p:cNvPr id="60" name="Straight Connector 59"/>
          <p:cNvCxnSpPr/>
          <p:nvPr>
            <p:custDataLst>
              <p:tags r:id="rId25"/>
            </p:custDataLst>
          </p:nvPr>
        </p:nvCxnSpPr>
        <p:spPr>
          <a:xfrm rot="5400000">
            <a:off x="5924547" y="1469528"/>
            <a:ext cx="26669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>
            <p:custDataLst>
              <p:tags r:id="rId26"/>
            </p:custDataLst>
          </p:nvPr>
        </p:nvCxnSpPr>
        <p:spPr>
          <a:xfrm>
            <a:off x="5791200" y="2174375"/>
            <a:ext cx="838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>
            <p:custDataLst>
              <p:tags r:id="rId27"/>
            </p:custDataLst>
          </p:nvPr>
        </p:nvSpPr>
        <p:spPr bwMode="auto">
          <a:xfrm>
            <a:off x="5791200" y="1543048"/>
            <a:ext cx="609599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N</a:t>
            </a:r>
          </a:p>
        </p:txBody>
      </p:sp>
      <p:cxnSp>
        <p:nvCxnSpPr>
          <p:cNvPr id="63" name="Straight Connector 62"/>
          <p:cNvCxnSpPr/>
          <p:nvPr>
            <p:custDataLst>
              <p:tags r:id="rId28"/>
            </p:custDataLst>
          </p:nvPr>
        </p:nvCxnSpPr>
        <p:spPr>
          <a:xfrm rot="5400000">
            <a:off x="5905499" y="2098176"/>
            <a:ext cx="26669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29"/>
            </p:custDataLst>
          </p:nvPr>
        </p:nvCxnSpPr>
        <p:spPr>
          <a:xfrm>
            <a:off x="5791200" y="2860175"/>
            <a:ext cx="838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>
            <p:custDataLst>
              <p:tags r:id="rId30"/>
            </p:custDataLst>
          </p:nvPr>
        </p:nvSpPr>
        <p:spPr bwMode="auto">
          <a:xfrm>
            <a:off x="5791200" y="2228848"/>
            <a:ext cx="609599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N</a:t>
            </a:r>
          </a:p>
        </p:txBody>
      </p:sp>
      <p:cxnSp>
        <p:nvCxnSpPr>
          <p:cNvPr id="66" name="Straight Connector 65"/>
          <p:cNvCxnSpPr/>
          <p:nvPr>
            <p:custDataLst>
              <p:tags r:id="rId31"/>
            </p:custDataLst>
          </p:nvPr>
        </p:nvCxnSpPr>
        <p:spPr>
          <a:xfrm rot="5400000">
            <a:off x="5905499" y="2783976"/>
            <a:ext cx="26669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2"/>
            </p:custDataLst>
          </p:nvPr>
        </p:nvCxnSpPr>
        <p:spPr>
          <a:xfrm>
            <a:off x="5791200" y="4591050"/>
            <a:ext cx="8382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>
            <p:custDataLst>
              <p:tags r:id="rId33"/>
            </p:custDataLst>
          </p:nvPr>
        </p:nvSpPr>
        <p:spPr bwMode="auto">
          <a:xfrm>
            <a:off x="5791200" y="3940672"/>
            <a:ext cx="609599" cy="631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alibri" pitchFamily="34" charset="0"/>
              </a:rPr>
              <a:t>N</a:t>
            </a:r>
          </a:p>
        </p:txBody>
      </p:sp>
      <p:cxnSp>
        <p:nvCxnSpPr>
          <p:cNvPr id="69" name="Straight Connector 68"/>
          <p:cNvCxnSpPr/>
          <p:nvPr>
            <p:custDataLst>
              <p:tags r:id="rId34"/>
            </p:custDataLst>
          </p:nvPr>
        </p:nvCxnSpPr>
        <p:spPr>
          <a:xfrm rot="5400000">
            <a:off x="5905499" y="4514851"/>
            <a:ext cx="26669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>
            <p:custDataLst>
              <p:tags r:id="rId35"/>
            </p:custDataLst>
          </p:nvPr>
        </p:nvSpPr>
        <p:spPr bwMode="auto">
          <a:xfrm rot="16200000">
            <a:off x="5509725" y="3211128"/>
            <a:ext cx="804147" cy="69839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600" b="1" dirty="0" smtClean="0">
                <a:solidFill>
                  <a:srgbClr val="FFFFFF"/>
                </a:solidFill>
                <a:latin typeface="Calibri" pitchFamily="34" charset="0"/>
              </a:rPr>
              <a:t>. . .</a:t>
            </a:r>
          </a:p>
        </p:txBody>
      </p:sp>
      <p:sp>
        <p:nvSpPr>
          <p:cNvPr id="50" name="TextBox 49"/>
          <p:cNvSpPr txBox="1"/>
          <p:nvPr>
            <p:custDataLst>
              <p:tags r:id="rId36"/>
            </p:custDataLst>
          </p:nvPr>
        </p:nvSpPr>
        <p:spPr bwMode="auto">
          <a:xfrm>
            <a:off x="6629400" y="1273672"/>
            <a:ext cx="1143000" cy="5641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1" name="TextBox 50"/>
          <p:cNvSpPr txBox="1"/>
          <p:nvPr>
            <p:custDataLst>
              <p:tags r:id="rId37"/>
            </p:custDataLst>
          </p:nvPr>
        </p:nvSpPr>
        <p:spPr bwMode="auto">
          <a:xfrm>
            <a:off x="6629400" y="1915435"/>
            <a:ext cx="1143000" cy="5641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TextBox 51"/>
          <p:cNvSpPr txBox="1"/>
          <p:nvPr>
            <p:custDataLst>
              <p:tags r:id="rId38"/>
            </p:custDataLst>
          </p:nvPr>
        </p:nvSpPr>
        <p:spPr bwMode="auto">
          <a:xfrm>
            <a:off x="6629400" y="2560006"/>
            <a:ext cx="1143000" cy="5641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TextBox 52"/>
          <p:cNvSpPr txBox="1"/>
          <p:nvPr>
            <p:custDataLst>
              <p:tags r:id="rId39"/>
            </p:custDataLst>
          </p:nvPr>
        </p:nvSpPr>
        <p:spPr bwMode="auto">
          <a:xfrm>
            <a:off x="6629400" y="4191000"/>
            <a:ext cx="1143000" cy="5641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eaLnBrk="1" hangingPunct="1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800" dirty="0" smtClean="0">
                <a:solidFill>
                  <a:srgbClr val="FFFFFF"/>
                </a:solidFill>
                <a:latin typeface="Calibri" pitchFamily="34" charset="0"/>
              </a:rPr>
              <a:t>2</a:t>
            </a:r>
            <a:r>
              <a:rPr lang="en-US" sz="2800" baseline="30000" dirty="0" smtClean="0">
                <a:solidFill>
                  <a:srgbClr val="FFFFFF"/>
                </a:solidFill>
                <a:latin typeface="Calibri" pitchFamily="34" charset="0"/>
              </a:rPr>
              <a:t>M</a:t>
            </a:r>
            <a:r>
              <a:rPr lang="en-US" sz="2800" dirty="0" smtClean="0">
                <a:solidFill>
                  <a:srgbClr val="FFFFFF"/>
                </a:solidFill>
                <a:latin typeface="Calibri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0353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915400" cy="5638800"/>
          </a:xfrm>
        </p:spPr>
        <p:txBody>
          <a:bodyPr/>
          <a:lstStyle/>
          <a:p>
            <a:r>
              <a:rPr lang="en-US" dirty="0"/>
              <a:t>We can now build interesting devices with sensors</a:t>
            </a:r>
          </a:p>
          <a:p>
            <a:pPr lvl="1"/>
            <a:r>
              <a:rPr lang="en-US" dirty="0"/>
              <a:t>Using </a:t>
            </a:r>
            <a:r>
              <a:rPr lang="en-US" dirty="0" err="1" smtClean="0"/>
              <a:t>combinationial</a:t>
            </a:r>
            <a:r>
              <a:rPr lang="en-US" dirty="0" smtClean="0"/>
              <a:t> </a:t>
            </a:r>
            <a:r>
              <a:rPr lang="en-US" dirty="0"/>
              <a:t>logic</a:t>
            </a:r>
          </a:p>
          <a:p>
            <a:endParaRPr lang="en-US" dirty="0"/>
          </a:p>
          <a:p>
            <a:r>
              <a:rPr lang="en-US" dirty="0"/>
              <a:t>We can also store data </a:t>
            </a:r>
            <a:r>
              <a:rPr lang="en-US" dirty="0" smtClean="0"/>
              <a:t>values (aka Sequential Logic)</a:t>
            </a:r>
            <a:endParaRPr lang="en-US" dirty="0"/>
          </a:p>
          <a:p>
            <a:pPr lvl="1"/>
            <a:r>
              <a:rPr lang="en-US" dirty="0"/>
              <a:t>In state-holding elements</a:t>
            </a:r>
          </a:p>
          <a:p>
            <a:pPr lvl="1"/>
            <a:r>
              <a:rPr lang="en-US" dirty="0"/>
              <a:t>Coupled with </a:t>
            </a:r>
            <a:r>
              <a:rPr lang="en-US" dirty="0" smtClean="0"/>
              <a:t>clocks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9154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How do we store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bit?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Attempts at storing (and changing) one bit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Set-Reset Latch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 Latch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 Flip-Flops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Master-Slave Flip-Flops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Register: storing more than one bit, N-bits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Basic Building Blocks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Decoders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Encoders</a:t>
            </a:r>
          </a:p>
          <a:p>
            <a:r>
              <a:rPr lang="en-US" dirty="0" smtClean="0"/>
              <a:t>Finite State Machines (FSM)</a:t>
            </a:r>
          </a:p>
          <a:p>
            <a:pPr lvl="1"/>
            <a:r>
              <a:rPr lang="en-US" dirty="0" smtClean="0"/>
              <a:t>How do we design logic circuits with state?</a:t>
            </a:r>
          </a:p>
          <a:p>
            <a:pPr lvl="1"/>
            <a:r>
              <a:rPr lang="en-US" dirty="0" smtClean="0"/>
              <a:t>Types of FSMs: Mealy and Moore Machines</a:t>
            </a:r>
          </a:p>
          <a:p>
            <a:pPr lvl="1"/>
            <a:r>
              <a:rPr lang="en-US" dirty="0" smtClean="0"/>
              <a:t>Examples: Serial Adder and a Digital Door Lock</a:t>
            </a:r>
          </a:p>
        </p:txBody>
      </p:sp>
    </p:spTree>
    <p:extLst>
      <p:ext uri="{BB962C8B-B14F-4D97-AF65-F5344CB8AC3E}">
        <p14:creationId xmlns:p14="http://schemas.microsoft.com/office/powerpoint/2010/main" val="110705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9154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How do we store </a:t>
            </a:r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bit?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Attempts at storing (and changing) one bit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Set-Reset Latch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 Latch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 Flip-Flops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Master-Slave Flip-Flops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Register: storing more than one bit, N-bits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Basic Building Blocks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Decoders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Encoders</a:t>
            </a:r>
          </a:p>
          <a:p>
            <a:r>
              <a:rPr lang="en-US" dirty="0" smtClean="0"/>
              <a:t>Finite State Machines (FSM)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How do we design logic circuits with state?</a:t>
            </a:r>
          </a:p>
          <a:p>
            <a:pPr lvl="1"/>
            <a:r>
              <a:rPr lang="en-US" dirty="0" smtClean="0"/>
              <a:t>Types of FSMs: Mealy and Moore Machines</a:t>
            </a:r>
          </a:p>
          <a:p>
            <a:pPr lvl="1"/>
            <a:r>
              <a:rPr lang="en-US" dirty="0" smtClean="0"/>
              <a:t>Examples: Serial Adder and a Digital Door Lock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9600" y="5334000"/>
            <a:ext cx="6553200" cy="609600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6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ctrTitle" sz="quarter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l" defTabSz="449263" eaLnBrk="1" hangingPunct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>
                <a:latin typeface="Tahoma" charset="0"/>
              </a:rPr>
              <a:t>Finite State Machines</a:t>
            </a:r>
          </a:p>
        </p:txBody>
      </p:sp>
    </p:spTree>
    <p:extLst>
      <p:ext uri="{BB962C8B-B14F-4D97-AF65-F5344CB8AC3E}">
        <p14:creationId xmlns:p14="http://schemas.microsoft.com/office/powerpoint/2010/main" val="574640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Goal</a:t>
            </a:r>
            <a:endParaRPr lang="en-US" dirty="0"/>
          </a:p>
        </p:txBody>
      </p:sp>
      <p:sp>
        <p:nvSpPr>
          <p:cNvPr id="159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design logic circuits with state?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Finite State Machines</a:t>
            </a:r>
          </a:p>
        </p:txBody>
      </p:sp>
      <p:sp>
        <p:nvSpPr>
          <p:cNvPr id="159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electronic machine which has</a:t>
            </a:r>
          </a:p>
          <a:p>
            <a:pPr lvl="1"/>
            <a:r>
              <a:rPr lang="en-US"/>
              <a:t>external inputs</a:t>
            </a:r>
          </a:p>
          <a:p>
            <a:pPr lvl="1"/>
            <a:r>
              <a:rPr lang="en-US"/>
              <a:t>externally visible outputs</a:t>
            </a:r>
          </a:p>
          <a:p>
            <a:pPr lvl="1"/>
            <a:r>
              <a:rPr lang="en-US"/>
              <a:t>internal state</a:t>
            </a:r>
          </a:p>
          <a:p>
            <a:endParaRPr lang="en-US"/>
          </a:p>
          <a:p>
            <a:r>
              <a:rPr lang="en-US"/>
              <a:t>Output and next state depend on</a:t>
            </a:r>
          </a:p>
          <a:p>
            <a:pPr lvl="1"/>
            <a:r>
              <a:rPr lang="en-US"/>
              <a:t>inputs</a:t>
            </a:r>
          </a:p>
          <a:p>
            <a:pPr lvl="1"/>
            <a:r>
              <a:rPr lang="en-US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33059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219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228600" y="685800"/>
            <a:ext cx="8915400" cy="5638800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We can generalize 1-bit Full Adders to 32 bits, 64 bits … 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140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608504" y="4160863"/>
            <a:ext cx="1219200" cy="990600"/>
          </a:xfrm>
          <a:prstGeom prst="rect">
            <a:avLst/>
          </a:prstGeom>
          <a:noFill/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7827704" y="4694263"/>
            <a:ext cx="457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2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6151304" y="4694263"/>
            <a:ext cx="457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218104" y="5151463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37104" y="5532463"/>
            <a:ext cx="838200" cy="592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2800" baseline="-25000" dirty="0" smtClean="0">
                <a:solidFill>
                  <a:srgbClr val="FFFFFF"/>
                </a:solidFill>
                <a:latin typeface="Calibri"/>
              </a:rPr>
              <a:t>0</a:t>
            </a:r>
            <a:endParaRPr lang="en-US" sz="2800" baseline="-25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5" name="Rectangle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9779" y="1905001"/>
            <a:ext cx="8075613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3200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146" name="Rectangl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932104" y="4160863"/>
            <a:ext cx="1219200" cy="990600"/>
          </a:xfrm>
          <a:prstGeom prst="rect">
            <a:avLst/>
          </a:prstGeom>
          <a:noFill/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" name="Line 16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4474904" y="4694263"/>
            <a:ext cx="457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" name="Line 1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5541704" y="5151463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9" name="Text Box 1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60704" y="5532463"/>
            <a:ext cx="838200" cy="592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2800" baseline="-25000" dirty="0" smtClean="0">
                <a:solidFill>
                  <a:srgbClr val="FFFFFF"/>
                </a:solidFill>
                <a:latin typeface="Calibri"/>
              </a:rPr>
              <a:t>1</a:t>
            </a:r>
            <a:endParaRPr lang="en-US" sz="2800" baseline="-25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Rectangle 1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255704" y="4160863"/>
            <a:ext cx="1219200" cy="990600"/>
          </a:xfrm>
          <a:prstGeom prst="rect">
            <a:avLst/>
          </a:prstGeom>
          <a:noFill/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" name="Line 23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2798504" y="4694263"/>
            <a:ext cx="4572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" name="Line 2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865304" y="5151463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" name="Text Box 25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484304" y="5532463"/>
            <a:ext cx="838200" cy="592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2800" baseline="-25000" dirty="0" smtClean="0">
                <a:solidFill>
                  <a:srgbClr val="FFFFFF"/>
                </a:solidFill>
                <a:latin typeface="Calibri"/>
              </a:rPr>
              <a:t>2</a:t>
            </a:r>
            <a:endParaRPr lang="en-US" sz="2800" baseline="-25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Rectangle 2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579304" y="4160863"/>
            <a:ext cx="1219200" cy="990600"/>
          </a:xfrm>
          <a:prstGeom prst="rect">
            <a:avLst/>
          </a:prstGeom>
          <a:noFill/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" name="Line 30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969704" y="4694263"/>
            <a:ext cx="6096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6" name="Line 31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188904" y="5151463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7" name="Text Box 32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807904" y="5532463"/>
            <a:ext cx="838200" cy="592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S</a:t>
            </a:r>
            <a:r>
              <a:rPr lang="en-US" sz="2800" baseline="-25000" dirty="0" smtClean="0">
                <a:solidFill>
                  <a:srgbClr val="FFFFFF"/>
                </a:solidFill>
                <a:latin typeface="Calibri"/>
              </a:rPr>
              <a:t>3</a:t>
            </a:r>
            <a:endParaRPr lang="en-US" sz="2800" baseline="-250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6" name="Line 5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69133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7" name="Line 6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75991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8" name="Line 1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52369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9" name="Line 1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59227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0" name="Line 2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35605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Line 22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42463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18841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2569904" y="375125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arrow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608504" y="3229013"/>
            <a:ext cx="6096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A</a:t>
            </a:r>
            <a:r>
              <a:rPr lang="en-US" sz="2800" baseline="-25000" dirty="0">
                <a:solidFill>
                  <a:srgbClr val="FFFFFF"/>
                </a:solidFill>
                <a:latin typeface="Calibri"/>
              </a:rPr>
              <a:t>0</a:t>
            </a:r>
          </a:p>
        </p:txBody>
      </p:sp>
      <p:sp>
        <p:nvSpPr>
          <p:cNvPr id="17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141904" y="1981200"/>
            <a:ext cx="9144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B</a:t>
            </a:r>
            <a:r>
              <a:rPr lang="en-US" sz="2800" baseline="-25000">
                <a:solidFill>
                  <a:srgbClr val="FFFFFF"/>
                </a:solidFill>
                <a:latin typeface="Calibri"/>
              </a:rPr>
              <a:t>0</a:t>
            </a:r>
          </a:p>
        </p:txBody>
      </p:sp>
      <p:sp>
        <p:nvSpPr>
          <p:cNvPr id="176" name="Text Box 38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932104" y="3229013"/>
            <a:ext cx="6096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A</a:t>
            </a:r>
            <a:r>
              <a:rPr lang="en-US" sz="2800" baseline="-25000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77" name="Text Box 39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465504" y="1981200"/>
            <a:ext cx="9144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B</a:t>
            </a:r>
            <a:r>
              <a:rPr lang="en-US" sz="2800" baseline="-2500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78" name="Text Box 45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255704" y="3229013"/>
            <a:ext cx="6096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A</a:t>
            </a:r>
            <a:r>
              <a:rPr lang="en-US" sz="2800" baseline="-25000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79" name="Text Box 46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789104" y="1981200"/>
            <a:ext cx="9144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B</a:t>
            </a:r>
            <a:r>
              <a:rPr lang="en-US" sz="2800" baseline="-2500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80" name="Text Box 52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579304" y="3224238"/>
            <a:ext cx="6096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</a:t>
            </a:r>
            <a:r>
              <a:rPr lang="en-US" sz="2800" baseline="-2500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81" name="Text Box 5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112704" y="1981200"/>
            <a:ext cx="914400" cy="5620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</a:rPr>
              <a:t>B</a:t>
            </a:r>
            <a:r>
              <a:rPr lang="en-US" sz="2800" baseline="-25000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grpSp>
        <p:nvGrpSpPr>
          <p:cNvPr id="182" name="Group 181"/>
          <p:cNvGrpSpPr/>
          <p:nvPr/>
        </p:nvGrpSpPr>
        <p:grpSpPr>
          <a:xfrm rot="5400000">
            <a:off x="2378235" y="2975554"/>
            <a:ext cx="453519" cy="960438"/>
            <a:chOff x="3339018" y="3000375"/>
            <a:chExt cx="453519" cy="960438"/>
          </a:xfrm>
        </p:grpSpPr>
        <p:sp>
          <p:nvSpPr>
            <p:cNvPr id="183" name="Rectangle 14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411537" y="3124200"/>
              <a:ext cx="381000" cy="762000"/>
            </a:xfrm>
            <a:custGeom>
              <a:avLst/>
              <a:gdLst>
                <a:gd name="connsiteX0" fmla="*/ 0 w 381000"/>
                <a:gd name="connsiteY0" fmla="*/ 0 h 762000"/>
                <a:gd name="connsiteX1" fmla="*/ 381000 w 381000"/>
                <a:gd name="connsiteY1" fmla="*/ 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6858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762000">
                  <a:moveTo>
                    <a:pt x="0" y="0"/>
                  </a:moveTo>
                  <a:lnTo>
                    <a:pt x="381000" y="76200"/>
                  </a:lnTo>
                  <a:lnTo>
                    <a:pt x="381000" y="6858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algn="ctr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Text Box 34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 rot="16200000">
              <a:off x="3055937" y="3283456"/>
              <a:ext cx="960438" cy="39427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FFFFFF"/>
                  </a:solidFill>
                  <a:latin typeface="Calibri"/>
                </a:rPr>
                <a:t>mux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 flipH="1">
            <a:off x="2265104" y="2495783"/>
            <a:ext cx="503238" cy="809430"/>
            <a:chOff x="2819400" y="1781370"/>
            <a:chExt cx="503238" cy="809430"/>
          </a:xfrm>
        </p:grpSpPr>
        <p:grpSp>
          <p:nvGrpSpPr>
            <p:cNvPr id="186" name="Group 54"/>
            <p:cNvGrpSpPr>
              <a:grpSpLocks/>
            </p:cNvGrpSpPr>
            <p:nvPr>
              <p:custDataLst>
                <p:tags r:id="rId59"/>
              </p:custDataLst>
            </p:nvPr>
          </p:nvGrpSpPr>
          <p:grpSpPr bwMode="auto">
            <a:xfrm rot="5400000">
              <a:off x="2794892" y="2063053"/>
              <a:ext cx="809430" cy="246063"/>
              <a:chOff x="3513" y="1680"/>
              <a:chExt cx="1075" cy="336"/>
            </a:xfrm>
          </p:grpSpPr>
          <p:sp>
            <p:nvSpPr>
              <p:cNvPr id="189" name="AutoShape 55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 rot="5400000">
                <a:off x="3960" y="1656"/>
                <a:ext cx="336" cy="384"/>
              </a:xfrm>
              <a:prstGeom prst="triangle">
                <a:avLst>
                  <a:gd name="adj" fmla="val 50000"/>
                </a:avLst>
              </a:prstGeom>
              <a:noFill/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Oval 56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4326" y="1799"/>
                <a:ext cx="96" cy="96"/>
              </a:xfrm>
              <a:prstGeom prst="ellipse">
                <a:avLst/>
              </a:prstGeom>
              <a:noFill/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57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 flipH="1">
                <a:off x="3513" y="1847"/>
                <a:ext cx="429" cy="3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2" name="Line 58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 flipH="1" flipV="1">
                <a:off x="4422" y="1847"/>
                <a:ext cx="166" cy="3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7" name="Straight Connector 186"/>
            <p:cNvCxnSpPr/>
            <p:nvPr/>
          </p:nvCxnSpPr>
          <p:spPr>
            <a:xfrm flipH="1">
              <a:off x="2819402" y="1887537"/>
              <a:ext cx="3787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2819400" y="1887537"/>
              <a:ext cx="0" cy="699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 rot="5400000">
            <a:off x="3996525" y="2970779"/>
            <a:ext cx="453519" cy="960438"/>
            <a:chOff x="3339018" y="3000375"/>
            <a:chExt cx="453519" cy="960438"/>
          </a:xfrm>
        </p:grpSpPr>
        <p:sp>
          <p:nvSpPr>
            <p:cNvPr id="194" name="Rectangle 1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411537" y="3124200"/>
              <a:ext cx="381000" cy="762000"/>
            </a:xfrm>
            <a:custGeom>
              <a:avLst/>
              <a:gdLst>
                <a:gd name="connsiteX0" fmla="*/ 0 w 381000"/>
                <a:gd name="connsiteY0" fmla="*/ 0 h 762000"/>
                <a:gd name="connsiteX1" fmla="*/ 381000 w 381000"/>
                <a:gd name="connsiteY1" fmla="*/ 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6858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762000">
                  <a:moveTo>
                    <a:pt x="0" y="0"/>
                  </a:moveTo>
                  <a:lnTo>
                    <a:pt x="381000" y="76200"/>
                  </a:lnTo>
                  <a:lnTo>
                    <a:pt x="381000" y="6858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algn="ctr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Text Box 34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 rot="16200000">
              <a:off x="3055937" y="3283456"/>
              <a:ext cx="960438" cy="39427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FFFFFF"/>
                  </a:solidFill>
                  <a:latin typeface="Calibri"/>
                </a:rPr>
                <a:t>mux</a:t>
              </a:r>
            </a:p>
          </p:txBody>
        </p:sp>
      </p:grpSp>
      <p:grpSp>
        <p:nvGrpSpPr>
          <p:cNvPr id="196" name="Group 195"/>
          <p:cNvGrpSpPr/>
          <p:nvPr/>
        </p:nvGrpSpPr>
        <p:grpSpPr>
          <a:xfrm flipH="1">
            <a:off x="3865304" y="2495783"/>
            <a:ext cx="561348" cy="809430"/>
            <a:chOff x="4437690" y="1781370"/>
            <a:chExt cx="561348" cy="809430"/>
          </a:xfrm>
        </p:grpSpPr>
        <p:grpSp>
          <p:nvGrpSpPr>
            <p:cNvPr id="197" name="Group 47"/>
            <p:cNvGrpSpPr>
              <a:grpSpLocks/>
            </p:cNvGrpSpPr>
            <p:nvPr>
              <p:custDataLst>
                <p:tags r:id="rId52"/>
              </p:custDataLst>
            </p:nvPr>
          </p:nvGrpSpPr>
          <p:grpSpPr bwMode="auto">
            <a:xfrm rot="5400000">
              <a:off x="4471292" y="2063053"/>
              <a:ext cx="809430" cy="246063"/>
              <a:chOff x="3513" y="1680"/>
              <a:chExt cx="1075" cy="336"/>
            </a:xfrm>
          </p:grpSpPr>
          <p:sp>
            <p:nvSpPr>
              <p:cNvPr id="200" name="AutoShape 48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 rot="5400000">
                <a:off x="3960" y="1656"/>
                <a:ext cx="336" cy="384"/>
              </a:xfrm>
              <a:prstGeom prst="triangle">
                <a:avLst>
                  <a:gd name="adj" fmla="val 50000"/>
                </a:avLst>
              </a:prstGeom>
              <a:noFill/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Oval 49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4326" y="1799"/>
                <a:ext cx="96" cy="96"/>
              </a:xfrm>
              <a:prstGeom prst="ellipse">
                <a:avLst/>
              </a:prstGeom>
              <a:noFill/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Line 50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 flipH="1" flipV="1">
                <a:off x="3513" y="1847"/>
                <a:ext cx="429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Line 51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 flipH="1" flipV="1">
                <a:off x="4422" y="1847"/>
                <a:ext cx="166" cy="3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98" name="Straight Connector 197"/>
            <p:cNvCxnSpPr/>
            <p:nvPr/>
          </p:nvCxnSpPr>
          <p:spPr>
            <a:xfrm flipH="1" flipV="1">
              <a:off x="4437693" y="1882762"/>
              <a:ext cx="439107" cy="47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4437690" y="1882762"/>
              <a:ext cx="0" cy="699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 rot="5400000">
            <a:off x="5695945" y="2975555"/>
            <a:ext cx="453519" cy="960438"/>
            <a:chOff x="3339018" y="3000375"/>
            <a:chExt cx="453519" cy="960438"/>
          </a:xfrm>
        </p:grpSpPr>
        <p:sp>
          <p:nvSpPr>
            <p:cNvPr id="205" name="Rectangle 14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3411537" y="3124200"/>
              <a:ext cx="381000" cy="762000"/>
            </a:xfrm>
            <a:custGeom>
              <a:avLst/>
              <a:gdLst>
                <a:gd name="connsiteX0" fmla="*/ 0 w 381000"/>
                <a:gd name="connsiteY0" fmla="*/ 0 h 762000"/>
                <a:gd name="connsiteX1" fmla="*/ 381000 w 381000"/>
                <a:gd name="connsiteY1" fmla="*/ 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6858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762000">
                  <a:moveTo>
                    <a:pt x="0" y="0"/>
                  </a:moveTo>
                  <a:lnTo>
                    <a:pt x="381000" y="76200"/>
                  </a:lnTo>
                  <a:lnTo>
                    <a:pt x="381000" y="6858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algn="ctr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Text Box 34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 rot="16200000">
              <a:off x="3055937" y="3283456"/>
              <a:ext cx="960438" cy="39427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FFFFFF"/>
                  </a:solidFill>
                  <a:latin typeface="Calibri"/>
                </a:rPr>
                <a:t>mux</a:t>
              </a:r>
            </a:p>
          </p:txBody>
        </p:sp>
      </p:grpSp>
      <p:grpSp>
        <p:nvGrpSpPr>
          <p:cNvPr id="207" name="Group 206"/>
          <p:cNvGrpSpPr/>
          <p:nvPr/>
        </p:nvGrpSpPr>
        <p:grpSpPr>
          <a:xfrm flipH="1">
            <a:off x="5612976" y="2495783"/>
            <a:ext cx="538328" cy="809430"/>
            <a:chOff x="6137110" y="1781370"/>
            <a:chExt cx="538328" cy="809430"/>
          </a:xfrm>
        </p:grpSpPr>
        <p:grpSp>
          <p:nvGrpSpPr>
            <p:cNvPr id="208" name="Group 40"/>
            <p:cNvGrpSpPr>
              <a:grpSpLocks/>
            </p:cNvGrpSpPr>
            <p:nvPr>
              <p:custDataLst>
                <p:tags r:id="rId45"/>
              </p:custDataLst>
            </p:nvPr>
          </p:nvGrpSpPr>
          <p:grpSpPr bwMode="auto">
            <a:xfrm rot="5400000">
              <a:off x="6147692" y="2063053"/>
              <a:ext cx="809430" cy="246063"/>
              <a:chOff x="3513" y="1680"/>
              <a:chExt cx="1075" cy="336"/>
            </a:xfrm>
          </p:grpSpPr>
          <p:sp>
            <p:nvSpPr>
              <p:cNvPr id="211" name="AutoShape 41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 rot="5400000">
                <a:off x="3960" y="1656"/>
                <a:ext cx="336" cy="384"/>
              </a:xfrm>
              <a:prstGeom prst="triangle">
                <a:avLst>
                  <a:gd name="adj" fmla="val 50000"/>
                </a:avLst>
              </a:prstGeom>
              <a:noFill/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2" name="Oval 42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4326" y="1799"/>
                <a:ext cx="96" cy="96"/>
              </a:xfrm>
              <a:prstGeom prst="ellipse">
                <a:avLst/>
              </a:prstGeom>
              <a:noFill/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3" name="Line 43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 flipH="1" flipV="1">
                <a:off x="3513" y="1847"/>
                <a:ext cx="429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4" name="Line 44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 flipH="1" flipV="1">
                <a:off x="4422" y="1847"/>
                <a:ext cx="166" cy="3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209" name="Straight Connector 208"/>
            <p:cNvCxnSpPr/>
            <p:nvPr/>
          </p:nvCxnSpPr>
          <p:spPr>
            <a:xfrm flipH="1">
              <a:off x="6137112" y="1887538"/>
              <a:ext cx="4160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6137110" y="1887538"/>
              <a:ext cx="0" cy="699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5400000">
            <a:off x="7372345" y="3023141"/>
            <a:ext cx="453519" cy="960438"/>
            <a:chOff x="3339018" y="3000375"/>
            <a:chExt cx="453519" cy="960438"/>
          </a:xfrm>
        </p:grpSpPr>
        <p:sp>
          <p:nvSpPr>
            <p:cNvPr id="216" name="Rectangle 14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411537" y="3124200"/>
              <a:ext cx="381000" cy="762000"/>
            </a:xfrm>
            <a:custGeom>
              <a:avLst/>
              <a:gdLst>
                <a:gd name="connsiteX0" fmla="*/ 0 w 381000"/>
                <a:gd name="connsiteY0" fmla="*/ 0 h 762000"/>
                <a:gd name="connsiteX1" fmla="*/ 381000 w 381000"/>
                <a:gd name="connsiteY1" fmla="*/ 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7620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  <a:gd name="connsiteX0" fmla="*/ 0 w 381000"/>
                <a:gd name="connsiteY0" fmla="*/ 0 h 762000"/>
                <a:gd name="connsiteX1" fmla="*/ 381000 w 381000"/>
                <a:gd name="connsiteY1" fmla="*/ 76200 h 762000"/>
                <a:gd name="connsiteX2" fmla="*/ 381000 w 381000"/>
                <a:gd name="connsiteY2" fmla="*/ 685800 h 762000"/>
                <a:gd name="connsiteX3" fmla="*/ 0 w 381000"/>
                <a:gd name="connsiteY3" fmla="*/ 762000 h 762000"/>
                <a:gd name="connsiteX4" fmla="*/ 0 w 381000"/>
                <a:gd name="connsiteY4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762000">
                  <a:moveTo>
                    <a:pt x="0" y="0"/>
                  </a:moveTo>
                  <a:lnTo>
                    <a:pt x="381000" y="76200"/>
                  </a:lnTo>
                  <a:lnTo>
                    <a:pt x="381000" y="6858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algn="ctr">
              <a:solidFill>
                <a:schemeClr val="accent4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Text Box 34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 rot="16200000">
              <a:off x="3055937" y="3283456"/>
              <a:ext cx="960438" cy="39427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16000"/>
                </a:lnSpc>
                <a:buClr>
                  <a:srgbClr val="40458C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rgbClr val="FFFFFF"/>
                  </a:solidFill>
                  <a:latin typeface="Calibri"/>
                </a:rPr>
                <a:t>mux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 flipH="1">
            <a:off x="7289376" y="2495783"/>
            <a:ext cx="538328" cy="853337"/>
            <a:chOff x="7813510" y="1781370"/>
            <a:chExt cx="538328" cy="853337"/>
          </a:xfrm>
        </p:grpSpPr>
        <p:grpSp>
          <p:nvGrpSpPr>
            <p:cNvPr id="219" name="Group 33"/>
            <p:cNvGrpSpPr>
              <a:grpSpLocks/>
            </p:cNvGrpSpPr>
            <p:nvPr>
              <p:custDataLst>
                <p:tags r:id="rId38"/>
              </p:custDataLst>
            </p:nvPr>
          </p:nvGrpSpPr>
          <p:grpSpPr bwMode="auto">
            <a:xfrm rot="5400000">
              <a:off x="7824092" y="2063053"/>
              <a:ext cx="809430" cy="246063"/>
              <a:chOff x="3513" y="1680"/>
              <a:chExt cx="1075" cy="336"/>
            </a:xfrm>
          </p:grpSpPr>
          <p:sp>
            <p:nvSpPr>
              <p:cNvPr id="222" name="AutoShape 34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 rot="5400000">
                <a:off x="3960" y="1656"/>
                <a:ext cx="336" cy="384"/>
              </a:xfrm>
              <a:prstGeom prst="triangle">
                <a:avLst>
                  <a:gd name="adj" fmla="val 50000"/>
                </a:avLst>
              </a:prstGeom>
              <a:noFill/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3" name="Oval 35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326" y="1799"/>
                <a:ext cx="96" cy="96"/>
              </a:xfrm>
              <a:prstGeom prst="ellipse">
                <a:avLst/>
              </a:prstGeom>
              <a:noFill/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4" name="Line 36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 flipH="1" flipV="1">
                <a:off x="3513" y="1847"/>
                <a:ext cx="429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" name="Line 37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 flipH="1" flipV="1">
                <a:off x="4422" y="1847"/>
                <a:ext cx="166" cy="3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220" name="Straight Connector 219"/>
            <p:cNvCxnSpPr/>
            <p:nvPr/>
          </p:nvCxnSpPr>
          <p:spPr>
            <a:xfrm flipH="1">
              <a:off x="7813512" y="1935124"/>
              <a:ext cx="4160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7813510" y="1935124"/>
              <a:ext cx="0" cy="699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 Box 5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8001000" y="3723382"/>
            <a:ext cx="1228221" cy="107721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0=add</a:t>
            </a:r>
          </a:p>
          <a:p>
            <a:pPr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1=sub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27" name="Straight Connector 226"/>
          <p:cNvCxnSpPr/>
          <p:nvPr/>
        </p:nvCxnSpPr>
        <p:spPr>
          <a:xfrm>
            <a:off x="7535439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837104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859039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160704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4182639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484304" y="3914813"/>
            <a:ext cx="139865" cy="0"/>
          </a:xfrm>
          <a:prstGeom prst="line">
            <a:avLst/>
          </a:prstGeom>
          <a:ln w="635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2950904" y="3426152"/>
            <a:ext cx="5128420" cy="1268111"/>
            <a:chOff x="3352800" y="2711739"/>
            <a:chExt cx="5128420" cy="1268111"/>
          </a:xfrm>
        </p:grpSpPr>
        <p:cxnSp>
          <p:nvCxnSpPr>
            <p:cNvPr id="234" name="Straight Connector 233"/>
            <p:cNvCxnSpPr/>
            <p:nvPr/>
          </p:nvCxnSpPr>
          <p:spPr>
            <a:xfrm flipV="1">
              <a:off x="8481220" y="3200400"/>
              <a:ext cx="0" cy="779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H="1">
              <a:off x="3487110" y="3200400"/>
              <a:ext cx="499411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V="1">
              <a:off x="3476625" y="2711739"/>
              <a:ext cx="0" cy="4886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>
              <a:off x="3352800" y="2711739"/>
              <a:ext cx="1238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V="1">
              <a:off x="5076825" y="2711739"/>
              <a:ext cx="0" cy="4886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H="1">
              <a:off x="4953000" y="2711739"/>
              <a:ext cx="1238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V="1">
              <a:off x="6781800" y="2711739"/>
              <a:ext cx="0" cy="4886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H="1">
              <a:off x="6657975" y="2711739"/>
              <a:ext cx="1238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V="1">
              <a:off x="8481220" y="2719014"/>
              <a:ext cx="0" cy="48866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H="1">
              <a:off x="8357395" y="2719014"/>
              <a:ext cx="1238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139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0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>
            <a:normAutofit fontScale="90000"/>
          </a:bodyPr>
          <a:lstStyle/>
          <a:p>
            <a:r>
              <a:rPr lang="en-US"/>
              <a:t>Abstract Model of FSM</a:t>
            </a:r>
          </a:p>
        </p:txBody>
      </p:sp>
      <p:sp>
        <p:nvSpPr>
          <p:cNvPr id="166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3463" y="1524000"/>
            <a:ext cx="7958137" cy="48768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/>
              <a:t>Machine is</a:t>
            </a:r>
          </a:p>
          <a:p>
            <a:pPr>
              <a:buFontTx/>
              <a:buNone/>
            </a:pPr>
            <a:r>
              <a:rPr lang="en-US" i="1" dirty="0"/>
              <a:t>			M</a:t>
            </a:r>
            <a:r>
              <a:rPr lang="en-US" dirty="0"/>
              <a:t> = (  </a:t>
            </a:r>
            <a:r>
              <a:rPr lang="en-US" i="1" dirty="0"/>
              <a:t>S,  I,  O, </a:t>
            </a:r>
            <a:r>
              <a:rPr lang="en-US" i="1" dirty="0">
                <a:sym typeface="Symbol" charset="0"/>
              </a:rPr>
              <a:t></a:t>
            </a:r>
            <a:r>
              <a:rPr lang="en-US" dirty="0"/>
              <a:t> )</a:t>
            </a:r>
          </a:p>
          <a:p>
            <a:pPr>
              <a:buFontTx/>
              <a:buNone/>
            </a:pPr>
            <a:r>
              <a:rPr lang="en-US" i="1" dirty="0"/>
              <a:t>S</a:t>
            </a:r>
            <a:r>
              <a:rPr lang="en-US" dirty="0"/>
              <a:t>:	Finite set of states</a:t>
            </a:r>
          </a:p>
          <a:p>
            <a:pPr>
              <a:buFontTx/>
              <a:buNone/>
            </a:pPr>
            <a:r>
              <a:rPr lang="en-US" i="1" dirty="0"/>
              <a:t>I</a:t>
            </a:r>
            <a:r>
              <a:rPr lang="en-US" dirty="0"/>
              <a:t>:	</a:t>
            </a:r>
            <a:r>
              <a:rPr lang="en-US" dirty="0" smtClean="0"/>
              <a:t>Finite </a:t>
            </a:r>
            <a:r>
              <a:rPr lang="en-US" dirty="0"/>
              <a:t>set of inputs</a:t>
            </a:r>
          </a:p>
          <a:p>
            <a:pPr>
              <a:buFontTx/>
              <a:buNone/>
            </a:pPr>
            <a:r>
              <a:rPr lang="en-US" i="1" dirty="0"/>
              <a:t>O</a:t>
            </a:r>
            <a:r>
              <a:rPr lang="en-US" dirty="0"/>
              <a:t>:	Finite set of outputs</a:t>
            </a:r>
          </a:p>
          <a:p>
            <a:pPr>
              <a:buFontTx/>
              <a:buNone/>
            </a:pPr>
            <a:r>
              <a:rPr lang="en-US" i="1" dirty="0">
                <a:sym typeface="Symbol" charset="0"/>
              </a:rPr>
              <a:t></a:t>
            </a:r>
            <a:r>
              <a:rPr lang="en-US" dirty="0"/>
              <a:t>:	</a:t>
            </a:r>
            <a:r>
              <a:rPr lang="en-US" dirty="0" smtClean="0"/>
              <a:t>State </a:t>
            </a:r>
            <a:r>
              <a:rPr lang="en-US" dirty="0"/>
              <a:t>transition </a:t>
            </a:r>
            <a:r>
              <a:rPr lang="en-US" dirty="0" smtClean="0"/>
              <a:t>function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Next state </a:t>
            </a:r>
            <a:r>
              <a:rPr lang="en-US" dirty="0"/>
              <a:t>depends on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present input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present state</a:t>
            </a:r>
          </a:p>
        </p:txBody>
      </p:sp>
    </p:spTree>
    <p:extLst>
      <p:ext uri="{BB962C8B-B14F-4D97-AF65-F5344CB8AC3E}">
        <p14:creationId xmlns:p14="http://schemas.microsoft.com/office/powerpoint/2010/main" val="12621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  <a:ln/>
        </p:spPr>
        <p:txBody>
          <a:bodyPr anchor="ctr">
            <a:normAutofit fontScale="90000"/>
          </a:bodyPr>
          <a:lstStyle/>
          <a:p>
            <a:r>
              <a:rPr lang="en-US" dirty="0"/>
              <a:t>Automata Model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Finite State Machine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inputs from external world</a:t>
            </a:r>
          </a:p>
          <a:p>
            <a:pPr lvl="1"/>
            <a:r>
              <a:rPr lang="en-US" dirty="0" smtClean="0"/>
              <a:t>outputs to external world</a:t>
            </a:r>
          </a:p>
          <a:p>
            <a:pPr lvl="1"/>
            <a:r>
              <a:rPr lang="en-US" dirty="0" smtClean="0"/>
              <a:t>internal state</a:t>
            </a:r>
          </a:p>
          <a:p>
            <a:pPr lvl="1"/>
            <a:r>
              <a:rPr lang="en-US" dirty="0" smtClean="0"/>
              <a:t>combinational logic </a:t>
            </a:r>
            <a:br>
              <a:rPr lang="en-US" dirty="0" smtClean="0"/>
            </a:br>
            <a:r>
              <a:rPr lang="en-US" dirty="0" smtClean="0"/>
              <a:t>Clock edge triggers the state transitions </a:t>
            </a:r>
          </a:p>
          <a:p>
            <a:endParaRPr lang="en-US" dirty="0"/>
          </a:p>
        </p:txBody>
      </p:sp>
      <p:sp>
        <p:nvSpPr>
          <p:cNvPr id="1659908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6699250" y="2514600"/>
            <a:ext cx="0" cy="144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909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038600" y="2819400"/>
            <a:ext cx="692150" cy="51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1659910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 flipV="1">
            <a:off x="1219200" y="3962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911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1219200" y="2133600"/>
            <a:ext cx="0" cy="1822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912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819400" y="21336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916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775450" y="2563412"/>
            <a:ext cx="19050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Next </a:t>
            </a:r>
            <a:r>
              <a:rPr lang="en-US" sz="2800" b="1" dirty="0" smtClean="0"/>
              <a:t>State</a:t>
            </a:r>
            <a:endParaRPr lang="en-US" sz="2800" b="1" dirty="0"/>
          </a:p>
        </p:txBody>
      </p:sp>
      <p:sp>
        <p:nvSpPr>
          <p:cNvPr id="1659917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819400" y="1219200"/>
            <a:ext cx="1752600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/>
              <a:t>Current State</a:t>
            </a:r>
            <a:endParaRPr lang="en-US" sz="2800" b="1" dirty="0"/>
          </a:p>
        </p:txBody>
      </p:sp>
      <p:sp>
        <p:nvSpPr>
          <p:cNvPr id="1659918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124200" y="2514600"/>
            <a:ext cx="11430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Input</a:t>
            </a:r>
          </a:p>
        </p:txBody>
      </p:sp>
      <p:sp>
        <p:nvSpPr>
          <p:cNvPr id="1659923" name="Line 19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1219200" y="2133600"/>
            <a:ext cx="527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924" name="Line 20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019800" y="2514600"/>
            <a:ext cx="679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019800" y="175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" name="Rectangle 1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400800" y="1447800"/>
            <a:ext cx="19050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/>
              <a:t>Output</a:t>
            </a:r>
            <a:endParaRPr lang="en-US" sz="2800" b="1" dirty="0"/>
          </a:p>
        </p:txBody>
      </p:sp>
      <p:sp>
        <p:nvSpPr>
          <p:cNvPr id="20" name="Rectangle 19"/>
          <p:cNvSpPr/>
          <p:nvPr>
            <p:custDataLst>
              <p:tags r:id="rId15"/>
            </p:custDataLst>
          </p:nvPr>
        </p:nvSpPr>
        <p:spPr>
          <a:xfrm>
            <a:off x="1752600" y="1295400"/>
            <a:ext cx="1066800" cy="1676400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Registers</a:t>
            </a:r>
            <a:endParaRPr lang="en-US" sz="2400" dirty="0"/>
          </a:p>
        </p:txBody>
      </p:sp>
      <p:sp>
        <p:nvSpPr>
          <p:cNvPr id="21" name="Oval 20"/>
          <p:cNvSpPr/>
          <p:nvPr>
            <p:custDataLst>
              <p:tags r:id="rId16"/>
            </p:custDataLst>
          </p:nvPr>
        </p:nvSpPr>
        <p:spPr>
          <a:xfrm>
            <a:off x="4572000" y="1219200"/>
            <a:ext cx="1524000" cy="18288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Comb.</a:t>
            </a:r>
            <a:br>
              <a:rPr lang="en-US" sz="2400" dirty="0" smtClean="0"/>
            </a:br>
            <a:r>
              <a:rPr lang="en-US" sz="2400" dirty="0" smtClean="0"/>
              <a:t>Logic</a:t>
            </a:r>
            <a:endParaRPr lang="en-US" sz="2400" dirty="0"/>
          </a:p>
        </p:txBody>
      </p:sp>
      <p:cxnSp>
        <p:nvCxnSpPr>
          <p:cNvPr id="19" name="Straight Connector 18"/>
          <p:cNvCxnSpPr/>
          <p:nvPr>
            <p:custDataLst>
              <p:tags r:id="rId17"/>
            </p:custDataLst>
          </p:nvPr>
        </p:nvCxnSpPr>
        <p:spPr>
          <a:xfrm rot="5400000" flipH="1" flipV="1">
            <a:off x="2476500" y="2857500"/>
            <a:ext cx="1524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18"/>
            </p:custDataLst>
          </p:nvPr>
        </p:nvCxnSpPr>
        <p:spPr>
          <a:xfrm rot="16200000" flipV="1">
            <a:off x="2552700" y="2857501"/>
            <a:ext cx="1524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095500" y="2971800"/>
            <a:ext cx="1143000" cy="856285"/>
            <a:chOff x="2095500" y="2971800"/>
            <a:chExt cx="1143000" cy="856285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2598420" y="2971800"/>
              <a:ext cx="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1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095500" y="3304223"/>
              <a:ext cx="1143000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 dirty="0" smtClean="0">
                  <a:solidFill>
                    <a:srgbClr val="FF0000"/>
                  </a:solidFill>
                </a:rPr>
                <a:t>Clock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8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  <a:ln/>
        </p:spPr>
        <p:txBody>
          <a:bodyPr anchor="ctr">
            <a:noAutofit/>
          </a:bodyPr>
          <a:lstStyle/>
          <a:p>
            <a:r>
              <a:rPr lang="en-US" dirty="0" smtClean="0"/>
              <a:t>FSM Example</a:t>
            </a:r>
            <a:endParaRPr lang="en-US" dirty="0"/>
          </a:p>
        </p:txBody>
      </p:sp>
      <p:sp>
        <p:nvSpPr>
          <p:cNvPr id="167629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258664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FFFFF"/>
                </a:solidFill>
              </a:rPr>
              <a:t>Legend</a:t>
            </a:r>
          </a:p>
        </p:txBody>
      </p:sp>
      <p:sp>
        <p:nvSpPr>
          <p:cNvPr id="1676294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9900" y="1748440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6295" name="Arc 7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62000" y="1443640"/>
            <a:ext cx="685800" cy="304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65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84"/>
                  <a:pt x="9649" y="19"/>
                  <a:pt x="2156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4"/>
                  <a:pt x="9649" y="19"/>
                  <a:pt x="2156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 cap="rnd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6296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4452" y="1926718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rgbClr val="FFC000"/>
                </a:solidFill>
              </a:rPr>
              <a:t>state</a:t>
            </a:r>
          </a:p>
        </p:txBody>
      </p:sp>
      <p:sp>
        <p:nvSpPr>
          <p:cNvPr id="1676297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7350" y="986440"/>
            <a:ext cx="2019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input</a:t>
            </a:r>
            <a:r>
              <a:rPr lang="en-US" sz="2400" b="1" dirty="0"/>
              <a:t>/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sp>
        <p:nvSpPr>
          <p:cNvPr id="29" name="Oval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47800" y="1748440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60978" y="1935344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 smtClean="0">
                <a:solidFill>
                  <a:srgbClr val="FFC000"/>
                </a:solidFill>
              </a:rPr>
              <a:t>start</a:t>
            </a:r>
            <a:br>
              <a:rPr lang="en-US" b="1" dirty="0" smtClean="0">
                <a:solidFill>
                  <a:srgbClr val="FFC000"/>
                </a:solidFill>
              </a:rPr>
            </a:br>
            <a:r>
              <a:rPr lang="en-US" b="1" dirty="0" smtClean="0">
                <a:solidFill>
                  <a:srgbClr val="FFC000"/>
                </a:solidFill>
              </a:rPr>
              <a:t>state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1" name="Oval 30"/>
          <p:cNvSpPr/>
          <p:nvPr>
            <p:custDataLst>
              <p:tags r:id="rId9"/>
            </p:custDataLst>
          </p:nvPr>
        </p:nvSpPr>
        <p:spPr>
          <a:xfrm>
            <a:off x="1386212" y="1679432"/>
            <a:ext cx="810888" cy="831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>
            <p:custDataLst>
              <p:tags r:id="rId10"/>
            </p:custDataLst>
          </p:nvPr>
        </p:nvSpPr>
        <p:spPr>
          <a:xfrm>
            <a:off x="228600" y="986440"/>
            <a:ext cx="2133600" cy="2057400"/>
          </a:xfrm>
          <a:prstGeom prst="rect">
            <a:avLst/>
          </a:prstGeom>
          <a:noFill/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038600" y="1367440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8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051778" y="1554344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A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36" name="Oval 35"/>
          <p:cNvSpPr/>
          <p:nvPr>
            <p:custDataLst>
              <p:tags r:id="rId13"/>
            </p:custDataLst>
          </p:nvPr>
        </p:nvSpPr>
        <p:spPr>
          <a:xfrm>
            <a:off x="3977012" y="1298432"/>
            <a:ext cx="810888" cy="831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248400" y="1367440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252952" y="1545718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B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39" name="Oval 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038600" y="3272440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043152" y="3450718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C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41" name="Oval 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48400" y="3272440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252952" y="3450718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D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44" name="Arc 43"/>
          <p:cNvSpPr/>
          <p:nvPr>
            <p:custDataLst>
              <p:tags r:id="rId20"/>
            </p:custDataLst>
          </p:nvPr>
        </p:nvSpPr>
        <p:spPr>
          <a:xfrm>
            <a:off x="4419600" y="1062640"/>
            <a:ext cx="1981200" cy="685800"/>
          </a:xfrm>
          <a:prstGeom prst="arc">
            <a:avLst>
              <a:gd name="adj1" fmla="val 11298641"/>
              <a:gd name="adj2" fmla="val 2138763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800600" y="60544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down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on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Rectangle 9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667000" y="986440"/>
            <a:ext cx="121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up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Arc 46"/>
          <p:cNvSpPr/>
          <p:nvPr>
            <p:custDataLst>
              <p:tags r:id="rId23"/>
            </p:custDataLst>
          </p:nvPr>
        </p:nvSpPr>
        <p:spPr>
          <a:xfrm>
            <a:off x="3200400" y="1367440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162800" y="91024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down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on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Arc 48"/>
          <p:cNvSpPr/>
          <p:nvPr>
            <p:custDataLst>
              <p:tags r:id="rId25"/>
            </p:custDataLst>
          </p:nvPr>
        </p:nvSpPr>
        <p:spPr>
          <a:xfrm>
            <a:off x="6781800" y="1291240"/>
            <a:ext cx="914400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>
            <p:custDataLst>
              <p:tags r:id="rId26"/>
            </p:custDataLst>
          </p:nvPr>
        </p:nvSpPr>
        <p:spPr>
          <a:xfrm flipV="1">
            <a:off x="4495800" y="3424840"/>
            <a:ext cx="1981200" cy="685800"/>
          </a:xfrm>
          <a:prstGeom prst="arc">
            <a:avLst>
              <a:gd name="adj1" fmla="val 11298641"/>
              <a:gd name="adj2" fmla="val 21080623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9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724400" y="411064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down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Rectangle 9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590800" y="289144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up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Arc 59"/>
          <p:cNvSpPr/>
          <p:nvPr>
            <p:custDataLst>
              <p:tags r:id="rId29"/>
            </p:custDataLst>
          </p:nvPr>
        </p:nvSpPr>
        <p:spPr>
          <a:xfrm>
            <a:off x="3200400" y="3272440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9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315200" y="388204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down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2" name="Arc 61"/>
          <p:cNvSpPr/>
          <p:nvPr>
            <p:custDataLst>
              <p:tags r:id="rId31"/>
            </p:custDataLst>
          </p:nvPr>
        </p:nvSpPr>
        <p:spPr>
          <a:xfrm>
            <a:off x="6781800" y="3196240"/>
            <a:ext cx="914400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>
            <p:custDataLst>
              <p:tags r:id="rId32"/>
            </p:custDataLst>
          </p:nvPr>
        </p:nvSpPr>
        <p:spPr>
          <a:xfrm flipH="1">
            <a:off x="4800600" y="1895008"/>
            <a:ext cx="1871828" cy="1529832"/>
          </a:xfrm>
          <a:custGeom>
            <a:avLst/>
            <a:gdLst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3" fmla="*/ 1638300 w 3276600"/>
              <a:gd name="connsiteY3" fmla="*/ 762000 h 1524000"/>
              <a:gd name="connsiteX4" fmla="*/ 33172 w 3276600"/>
              <a:gd name="connsiteY4" fmla="*/ 609436 h 1524000"/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28" h="1529832" stroke="0" extrusionOk="0">
                <a:moveTo>
                  <a:pt x="0" y="1377268"/>
                </a:moveTo>
                <a:cubicBezTo>
                  <a:pt x="112869" y="1120372"/>
                  <a:pt x="501782" y="908513"/>
                  <a:pt x="1029591" y="816400"/>
                </a:cubicBezTo>
                <a:cubicBezTo>
                  <a:pt x="1242143" y="779306"/>
                  <a:pt x="1468950" y="763163"/>
                  <a:pt x="1695625" y="768995"/>
                </a:cubicBezTo>
                <a:lnTo>
                  <a:pt x="1605128" y="1529832"/>
                </a:lnTo>
                <a:lnTo>
                  <a:pt x="0" y="1377268"/>
                </a:lnTo>
                <a:close/>
              </a:path>
              <a:path w="1948028" h="1529832" fill="none">
                <a:moveTo>
                  <a:pt x="0" y="1377268"/>
                </a:moveTo>
                <a:cubicBezTo>
                  <a:pt x="112869" y="1120372"/>
                  <a:pt x="364921" y="734862"/>
                  <a:pt x="728828" y="386832"/>
                </a:cubicBezTo>
                <a:cubicBezTo>
                  <a:pt x="964384" y="224655"/>
                  <a:pt x="1721353" y="0"/>
                  <a:pt x="1948028" y="5832"/>
                </a:cubicBezTo>
              </a:path>
            </a:pathLst>
          </a:cu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9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6324600" y="243424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up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5" name="Freeform 64"/>
          <p:cNvSpPr/>
          <p:nvPr>
            <p:custDataLst>
              <p:tags r:id="rId34"/>
            </p:custDataLst>
          </p:nvPr>
        </p:nvSpPr>
        <p:spPr>
          <a:xfrm rot="16200000" flipH="1">
            <a:off x="4401002" y="1544270"/>
            <a:ext cx="1948028" cy="1594368"/>
          </a:xfrm>
          <a:custGeom>
            <a:avLst/>
            <a:gdLst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3" fmla="*/ 1638300 w 3276600"/>
              <a:gd name="connsiteY3" fmla="*/ 762000 h 1524000"/>
              <a:gd name="connsiteX4" fmla="*/ 33172 w 3276600"/>
              <a:gd name="connsiteY4" fmla="*/ 609436 h 1524000"/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143000 w 1948028"/>
              <a:gd name="connsiteY1" fmla="*/ 533400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447800 w 1948028"/>
              <a:gd name="connsiteY1" fmla="*/ 609600 h 1529832"/>
              <a:gd name="connsiteX2" fmla="*/ 1948028 w 1948028"/>
              <a:gd name="connsiteY2" fmla="*/ 5832 h 1529832"/>
              <a:gd name="connsiteX0" fmla="*/ 0 w 1948028"/>
              <a:gd name="connsiteY0" fmla="*/ 1377268 h 1600200"/>
              <a:gd name="connsiteX1" fmla="*/ 1029591 w 1948028"/>
              <a:gd name="connsiteY1" fmla="*/ 816400 h 1600200"/>
              <a:gd name="connsiteX2" fmla="*/ 1695625 w 1948028"/>
              <a:gd name="connsiteY2" fmla="*/ 768995 h 1600200"/>
              <a:gd name="connsiteX3" fmla="*/ 1605128 w 1948028"/>
              <a:gd name="connsiteY3" fmla="*/ 1529832 h 1600200"/>
              <a:gd name="connsiteX4" fmla="*/ 0 w 1948028"/>
              <a:gd name="connsiteY4" fmla="*/ 1377268 h 1600200"/>
              <a:gd name="connsiteX0" fmla="*/ 381000 w 1948028"/>
              <a:gd name="connsiteY0" fmla="*/ 1600200 h 1600200"/>
              <a:gd name="connsiteX1" fmla="*/ 1447800 w 1948028"/>
              <a:gd name="connsiteY1" fmla="*/ 609600 h 1600200"/>
              <a:gd name="connsiteX2" fmla="*/ 1948028 w 1948028"/>
              <a:gd name="connsiteY2" fmla="*/ 5832 h 1600200"/>
              <a:gd name="connsiteX0" fmla="*/ 0 w 1948028"/>
              <a:gd name="connsiteY0" fmla="*/ 1377268 h 1600200"/>
              <a:gd name="connsiteX1" fmla="*/ 1029591 w 1948028"/>
              <a:gd name="connsiteY1" fmla="*/ 816400 h 1600200"/>
              <a:gd name="connsiteX2" fmla="*/ 1695625 w 1948028"/>
              <a:gd name="connsiteY2" fmla="*/ 768995 h 1600200"/>
              <a:gd name="connsiteX3" fmla="*/ 1605128 w 1948028"/>
              <a:gd name="connsiteY3" fmla="*/ 1529832 h 1600200"/>
              <a:gd name="connsiteX4" fmla="*/ 0 w 1948028"/>
              <a:gd name="connsiteY4" fmla="*/ 1377268 h 1600200"/>
              <a:gd name="connsiteX0" fmla="*/ 381000 w 1948028"/>
              <a:gd name="connsiteY0" fmla="*/ 1600200 h 1600200"/>
              <a:gd name="connsiteX1" fmla="*/ 1447800 w 1948028"/>
              <a:gd name="connsiteY1" fmla="*/ 609600 h 1600200"/>
              <a:gd name="connsiteX2" fmla="*/ 1948028 w 1948028"/>
              <a:gd name="connsiteY2" fmla="*/ 5832 h 1600200"/>
              <a:gd name="connsiteX0" fmla="*/ 0 w 1948028"/>
              <a:gd name="connsiteY0" fmla="*/ 1377268 h 1600200"/>
              <a:gd name="connsiteX1" fmla="*/ 1029591 w 1948028"/>
              <a:gd name="connsiteY1" fmla="*/ 816400 h 1600200"/>
              <a:gd name="connsiteX2" fmla="*/ 1695625 w 1948028"/>
              <a:gd name="connsiteY2" fmla="*/ 768995 h 1600200"/>
              <a:gd name="connsiteX3" fmla="*/ 1605128 w 1948028"/>
              <a:gd name="connsiteY3" fmla="*/ 1529832 h 1600200"/>
              <a:gd name="connsiteX4" fmla="*/ 0 w 1948028"/>
              <a:gd name="connsiteY4" fmla="*/ 1377268 h 1600200"/>
              <a:gd name="connsiteX0" fmla="*/ 381000 w 1948028"/>
              <a:gd name="connsiteY0" fmla="*/ 1600200 h 1600200"/>
              <a:gd name="connsiteX1" fmla="*/ 1600200 w 1948028"/>
              <a:gd name="connsiteY1" fmla="*/ 762000 h 1600200"/>
              <a:gd name="connsiteX2" fmla="*/ 1948028 w 1948028"/>
              <a:gd name="connsiteY2" fmla="*/ 5832 h 1600200"/>
              <a:gd name="connsiteX0" fmla="*/ 0 w 1948028"/>
              <a:gd name="connsiteY0" fmla="*/ 1371436 h 1594368"/>
              <a:gd name="connsiteX1" fmla="*/ 1029591 w 1948028"/>
              <a:gd name="connsiteY1" fmla="*/ 810568 h 1594368"/>
              <a:gd name="connsiteX2" fmla="*/ 1695625 w 1948028"/>
              <a:gd name="connsiteY2" fmla="*/ 763163 h 1594368"/>
              <a:gd name="connsiteX3" fmla="*/ 1605128 w 1948028"/>
              <a:gd name="connsiteY3" fmla="*/ 1524000 h 1594368"/>
              <a:gd name="connsiteX4" fmla="*/ 0 w 1948028"/>
              <a:gd name="connsiteY4" fmla="*/ 1371436 h 1594368"/>
              <a:gd name="connsiteX0" fmla="*/ 381000 w 1948028"/>
              <a:gd name="connsiteY0" fmla="*/ 1594368 h 1594368"/>
              <a:gd name="connsiteX1" fmla="*/ 1600200 w 1948028"/>
              <a:gd name="connsiteY1" fmla="*/ 756168 h 1594368"/>
              <a:gd name="connsiteX2" fmla="*/ 1948028 w 1948028"/>
              <a:gd name="connsiteY2" fmla="*/ 0 h 159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28" h="1594368" stroke="0" extrusionOk="0">
                <a:moveTo>
                  <a:pt x="0" y="1371436"/>
                </a:moveTo>
                <a:cubicBezTo>
                  <a:pt x="112869" y="1114540"/>
                  <a:pt x="501782" y="902681"/>
                  <a:pt x="1029591" y="810568"/>
                </a:cubicBezTo>
                <a:cubicBezTo>
                  <a:pt x="1242143" y="773474"/>
                  <a:pt x="1468950" y="757331"/>
                  <a:pt x="1695625" y="763163"/>
                </a:cubicBezTo>
                <a:lnTo>
                  <a:pt x="1605128" y="1524000"/>
                </a:lnTo>
                <a:lnTo>
                  <a:pt x="0" y="1371436"/>
                </a:lnTo>
                <a:close/>
              </a:path>
              <a:path w="1948028" h="1594368" fill="none">
                <a:moveTo>
                  <a:pt x="381000" y="1594368"/>
                </a:moveTo>
                <a:cubicBezTo>
                  <a:pt x="653458" y="851517"/>
                  <a:pt x="1236293" y="1104198"/>
                  <a:pt x="1600200" y="756168"/>
                </a:cubicBezTo>
                <a:cubicBezTo>
                  <a:pt x="1835756" y="593991"/>
                  <a:pt x="1836372" y="458557"/>
                  <a:pt x="1948028" y="0"/>
                </a:cubicBezTo>
              </a:path>
            </a:pathLst>
          </a:cu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9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4419600" y="251044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up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>
            <p:custDataLst>
              <p:tags r:id="rId36"/>
            </p:custDataLst>
          </p:nvPr>
        </p:nvSpPr>
        <p:spPr>
          <a:xfrm>
            <a:off x="228600" y="4110640"/>
            <a:ext cx="30221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Input: </a:t>
            </a: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up</a:t>
            </a:r>
            <a:r>
              <a:rPr lang="en-US" sz="2800" dirty="0" smtClean="0"/>
              <a:t> or </a:t>
            </a: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down</a:t>
            </a:r>
          </a:p>
          <a:p>
            <a:r>
              <a:rPr lang="en-US" sz="2800" dirty="0" smtClean="0"/>
              <a:t>Output: 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on</a:t>
            </a:r>
            <a:r>
              <a:rPr lang="en-US" sz="2800" dirty="0" smtClean="0"/>
              <a:t> or 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</a:p>
          <a:p>
            <a:r>
              <a:rPr lang="en-US" sz="2800" dirty="0" smtClean="0"/>
              <a:t>States: </a:t>
            </a:r>
            <a:r>
              <a:rPr lang="en-US" sz="2800" b="1" dirty="0" smtClean="0">
                <a:solidFill>
                  <a:schemeClr val="accent6"/>
                </a:solidFill>
              </a:rPr>
              <a:t>A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accent6"/>
                </a:solidFill>
              </a:rPr>
              <a:t>B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accent6"/>
                </a:solidFill>
              </a:rPr>
              <a:t>C</a:t>
            </a:r>
            <a:r>
              <a:rPr lang="en-US" sz="2800" dirty="0" smtClean="0"/>
              <a:t>, or </a:t>
            </a:r>
            <a:r>
              <a:rPr lang="en-US" sz="2800" b="1" dirty="0" smtClean="0">
                <a:solidFill>
                  <a:schemeClr val="accent6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384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  <a:ln/>
        </p:spPr>
        <p:txBody>
          <a:bodyPr anchor="ctr">
            <a:noAutofit/>
          </a:bodyPr>
          <a:lstStyle/>
          <a:p>
            <a:r>
              <a:rPr lang="en-US" dirty="0" smtClean="0"/>
              <a:t>FSM Example</a:t>
            </a:r>
            <a:endParaRPr lang="en-US" dirty="0"/>
          </a:p>
        </p:txBody>
      </p:sp>
      <p:sp>
        <p:nvSpPr>
          <p:cNvPr id="167629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258664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FFFFF"/>
                </a:solidFill>
              </a:rPr>
              <a:t>Legend</a:t>
            </a:r>
          </a:p>
        </p:txBody>
      </p:sp>
      <p:sp>
        <p:nvSpPr>
          <p:cNvPr id="1676294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9900" y="1748440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6295" name="Arc 7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62000" y="1443640"/>
            <a:ext cx="685800" cy="304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65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84"/>
                  <a:pt x="9649" y="19"/>
                  <a:pt x="2156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4"/>
                  <a:pt x="9649" y="19"/>
                  <a:pt x="2156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 cap="rnd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6296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4452" y="1926718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rgbClr val="FFC000"/>
                </a:solidFill>
              </a:rPr>
              <a:t>state</a:t>
            </a:r>
          </a:p>
        </p:txBody>
      </p:sp>
      <p:sp>
        <p:nvSpPr>
          <p:cNvPr id="1676297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7350" y="986440"/>
            <a:ext cx="2019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input</a:t>
            </a:r>
            <a:r>
              <a:rPr lang="en-US" sz="2400" b="1" dirty="0"/>
              <a:t>/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sp>
        <p:nvSpPr>
          <p:cNvPr id="29" name="Oval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47800" y="1748440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60978" y="1935344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 smtClean="0">
                <a:solidFill>
                  <a:srgbClr val="FFC000"/>
                </a:solidFill>
              </a:rPr>
              <a:t>start</a:t>
            </a:r>
            <a:br>
              <a:rPr lang="en-US" b="1" dirty="0" smtClean="0">
                <a:solidFill>
                  <a:srgbClr val="FFC000"/>
                </a:solidFill>
              </a:rPr>
            </a:br>
            <a:r>
              <a:rPr lang="en-US" b="1" dirty="0" smtClean="0">
                <a:solidFill>
                  <a:srgbClr val="FFC000"/>
                </a:solidFill>
              </a:rPr>
              <a:t>state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1" name="Oval 30"/>
          <p:cNvSpPr/>
          <p:nvPr>
            <p:custDataLst>
              <p:tags r:id="rId9"/>
            </p:custDataLst>
          </p:nvPr>
        </p:nvSpPr>
        <p:spPr>
          <a:xfrm>
            <a:off x="1386212" y="1679432"/>
            <a:ext cx="810888" cy="831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>
            <p:custDataLst>
              <p:tags r:id="rId10"/>
            </p:custDataLst>
          </p:nvPr>
        </p:nvSpPr>
        <p:spPr>
          <a:xfrm>
            <a:off x="228600" y="986440"/>
            <a:ext cx="2133600" cy="2057400"/>
          </a:xfrm>
          <a:prstGeom prst="rect">
            <a:avLst/>
          </a:prstGeom>
          <a:noFill/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038600" y="1367440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8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051778" y="1554344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A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36" name="Oval 35"/>
          <p:cNvSpPr/>
          <p:nvPr>
            <p:custDataLst>
              <p:tags r:id="rId13"/>
            </p:custDataLst>
          </p:nvPr>
        </p:nvSpPr>
        <p:spPr>
          <a:xfrm>
            <a:off x="3977012" y="1298432"/>
            <a:ext cx="810888" cy="831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248400" y="1367440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252952" y="1545718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B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39" name="Oval 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038600" y="3272440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043152" y="3450718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C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41" name="Oval 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48400" y="3272440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252952" y="3450718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D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44" name="Arc 43"/>
          <p:cNvSpPr/>
          <p:nvPr>
            <p:custDataLst>
              <p:tags r:id="rId20"/>
            </p:custDataLst>
          </p:nvPr>
        </p:nvSpPr>
        <p:spPr>
          <a:xfrm>
            <a:off x="4419600" y="1062640"/>
            <a:ext cx="1981200" cy="685800"/>
          </a:xfrm>
          <a:prstGeom prst="arc">
            <a:avLst>
              <a:gd name="adj1" fmla="val 11298641"/>
              <a:gd name="adj2" fmla="val 2138763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800600" y="60544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down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on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Rectangle 9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667000" y="986440"/>
            <a:ext cx="121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up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Arc 46"/>
          <p:cNvSpPr/>
          <p:nvPr>
            <p:custDataLst>
              <p:tags r:id="rId23"/>
            </p:custDataLst>
          </p:nvPr>
        </p:nvSpPr>
        <p:spPr>
          <a:xfrm>
            <a:off x="3200400" y="1367440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162800" y="91024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down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on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Arc 48"/>
          <p:cNvSpPr/>
          <p:nvPr>
            <p:custDataLst>
              <p:tags r:id="rId25"/>
            </p:custDataLst>
          </p:nvPr>
        </p:nvSpPr>
        <p:spPr>
          <a:xfrm>
            <a:off x="6781800" y="1291240"/>
            <a:ext cx="914400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>
            <p:custDataLst>
              <p:tags r:id="rId26"/>
            </p:custDataLst>
          </p:nvPr>
        </p:nvSpPr>
        <p:spPr>
          <a:xfrm flipV="1">
            <a:off x="4495800" y="3424840"/>
            <a:ext cx="1981200" cy="685800"/>
          </a:xfrm>
          <a:prstGeom prst="arc">
            <a:avLst>
              <a:gd name="adj1" fmla="val 11298641"/>
              <a:gd name="adj2" fmla="val 21080623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9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724400" y="411064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down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Rectangle 9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590800" y="289144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up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Arc 59"/>
          <p:cNvSpPr/>
          <p:nvPr>
            <p:custDataLst>
              <p:tags r:id="rId29"/>
            </p:custDataLst>
          </p:nvPr>
        </p:nvSpPr>
        <p:spPr>
          <a:xfrm>
            <a:off x="3200400" y="3272440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9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315200" y="388204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down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2" name="Arc 61"/>
          <p:cNvSpPr/>
          <p:nvPr>
            <p:custDataLst>
              <p:tags r:id="rId31"/>
            </p:custDataLst>
          </p:nvPr>
        </p:nvSpPr>
        <p:spPr>
          <a:xfrm>
            <a:off x="6781800" y="3196240"/>
            <a:ext cx="914400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>
            <p:custDataLst>
              <p:tags r:id="rId32"/>
            </p:custDataLst>
          </p:nvPr>
        </p:nvSpPr>
        <p:spPr>
          <a:xfrm flipH="1">
            <a:off x="4800600" y="1895008"/>
            <a:ext cx="1871828" cy="1529832"/>
          </a:xfrm>
          <a:custGeom>
            <a:avLst/>
            <a:gdLst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3" fmla="*/ 1638300 w 3276600"/>
              <a:gd name="connsiteY3" fmla="*/ 762000 h 1524000"/>
              <a:gd name="connsiteX4" fmla="*/ 33172 w 3276600"/>
              <a:gd name="connsiteY4" fmla="*/ 609436 h 1524000"/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28" h="1529832" stroke="0" extrusionOk="0">
                <a:moveTo>
                  <a:pt x="0" y="1377268"/>
                </a:moveTo>
                <a:cubicBezTo>
                  <a:pt x="112869" y="1120372"/>
                  <a:pt x="501782" y="908513"/>
                  <a:pt x="1029591" y="816400"/>
                </a:cubicBezTo>
                <a:cubicBezTo>
                  <a:pt x="1242143" y="779306"/>
                  <a:pt x="1468950" y="763163"/>
                  <a:pt x="1695625" y="768995"/>
                </a:cubicBezTo>
                <a:lnTo>
                  <a:pt x="1605128" y="1529832"/>
                </a:lnTo>
                <a:lnTo>
                  <a:pt x="0" y="1377268"/>
                </a:lnTo>
                <a:close/>
              </a:path>
              <a:path w="1948028" h="1529832" fill="none">
                <a:moveTo>
                  <a:pt x="0" y="1377268"/>
                </a:moveTo>
                <a:cubicBezTo>
                  <a:pt x="112869" y="1120372"/>
                  <a:pt x="364921" y="734862"/>
                  <a:pt x="728828" y="386832"/>
                </a:cubicBezTo>
                <a:cubicBezTo>
                  <a:pt x="964384" y="224655"/>
                  <a:pt x="1721353" y="0"/>
                  <a:pt x="1948028" y="5832"/>
                </a:cubicBezTo>
              </a:path>
            </a:pathLst>
          </a:cu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9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6324600" y="243424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up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5" name="Freeform 64"/>
          <p:cNvSpPr/>
          <p:nvPr>
            <p:custDataLst>
              <p:tags r:id="rId34"/>
            </p:custDataLst>
          </p:nvPr>
        </p:nvSpPr>
        <p:spPr>
          <a:xfrm rot="16200000" flipH="1">
            <a:off x="4401002" y="1544270"/>
            <a:ext cx="1948028" cy="1594368"/>
          </a:xfrm>
          <a:custGeom>
            <a:avLst/>
            <a:gdLst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3" fmla="*/ 1638300 w 3276600"/>
              <a:gd name="connsiteY3" fmla="*/ 762000 h 1524000"/>
              <a:gd name="connsiteX4" fmla="*/ 33172 w 3276600"/>
              <a:gd name="connsiteY4" fmla="*/ 609436 h 1524000"/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143000 w 1948028"/>
              <a:gd name="connsiteY1" fmla="*/ 533400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447800 w 1948028"/>
              <a:gd name="connsiteY1" fmla="*/ 609600 h 1529832"/>
              <a:gd name="connsiteX2" fmla="*/ 1948028 w 1948028"/>
              <a:gd name="connsiteY2" fmla="*/ 5832 h 1529832"/>
              <a:gd name="connsiteX0" fmla="*/ 0 w 1948028"/>
              <a:gd name="connsiteY0" fmla="*/ 1377268 h 1600200"/>
              <a:gd name="connsiteX1" fmla="*/ 1029591 w 1948028"/>
              <a:gd name="connsiteY1" fmla="*/ 816400 h 1600200"/>
              <a:gd name="connsiteX2" fmla="*/ 1695625 w 1948028"/>
              <a:gd name="connsiteY2" fmla="*/ 768995 h 1600200"/>
              <a:gd name="connsiteX3" fmla="*/ 1605128 w 1948028"/>
              <a:gd name="connsiteY3" fmla="*/ 1529832 h 1600200"/>
              <a:gd name="connsiteX4" fmla="*/ 0 w 1948028"/>
              <a:gd name="connsiteY4" fmla="*/ 1377268 h 1600200"/>
              <a:gd name="connsiteX0" fmla="*/ 381000 w 1948028"/>
              <a:gd name="connsiteY0" fmla="*/ 1600200 h 1600200"/>
              <a:gd name="connsiteX1" fmla="*/ 1447800 w 1948028"/>
              <a:gd name="connsiteY1" fmla="*/ 609600 h 1600200"/>
              <a:gd name="connsiteX2" fmla="*/ 1948028 w 1948028"/>
              <a:gd name="connsiteY2" fmla="*/ 5832 h 1600200"/>
              <a:gd name="connsiteX0" fmla="*/ 0 w 1948028"/>
              <a:gd name="connsiteY0" fmla="*/ 1377268 h 1600200"/>
              <a:gd name="connsiteX1" fmla="*/ 1029591 w 1948028"/>
              <a:gd name="connsiteY1" fmla="*/ 816400 h 1600200"/>
              <a:gd name="connsiteX2" fmla="*/ 1695625 w 1948028"/>
              <a:gd name="connsiteY2" fmla="*/ 768995 h 1600200"/>
              <a:gd name="connsiteX3" fmla="*/ 1605128 w 1948028"/>
              <a:gd name="connsiteY3" fmla="*/ 1529832 h 1600200"/>
              <a:gd name="connsiteX4" fmla="*/ 0 w 1948028"/>
              <a:gd name="connsiteY4" fmla="*/ 1377268 h 1600200"/>
              <a:gd name="connsiteX0" fmla="*/ 381000 w 1948028"/>
              <a:gd name="connsiteY0" fmla="*/ 1600200 h 1600200"/>
              <a:gd name="connsiteX1" fmla="*/ 1447800 w 1948028"/>
              <a:gd name="connsiteY1" fmla="*/ 609600 h 1600200"/>
              <a:gd name="connsiteX2" fmla="*/ 1948028 w 1948028"/>
              <a:gd name="connsiteY2" fmla="*/ 5832 h 1600200"/>
              <a:gd name="connsiteX0" fmla="*/ 0 w 1948028"/>
              <a:gd name="connsiteY0" fmla="*/ 1377268 h 1600200"/>
              <a:gd name="connsiteX1" fmla="*/ 1029591 w 1948028"/>
              <a:gd name="connsiteY1" fmla="*/ 816400 h 1600200"/>
              <a:gd name="connsiteX2" fmla="*/ 1695625 w 1948028"/>
              <a:gd name="connsiteY2" fmla="*/ 768995 h 1600200"/>
              <a:gd name="connsiteX3" fmla="*/ 1605128 w 1948028"/>
              <a:gd name="connsiteY3" fmla="*/ 1529832 h 1600200"/>
              <a:gd name="connsiteX4" fmla="*/ 0 w 1948028"/>
              <a:gd name="connsiteY4" fmla="*/ 1377268 h 1600200"/>
              <a:gd name="connsiteX0" fmla="*/ 381000 w 1948028"/>
              <a:gd name="connsiteY0" fmla="*/ 1600200 h 1600200"/>
              <a:gd name="connsiteX1" fmla="*/ 1600200 w 1948028"/>
              <a:gd name="connsiteY1" fmla="*/ 762000 h 1600200"/>
              <a:gd name="connsiteX2" fmla="*/ 1948028 w 1948028"/>
              <a:gd name="connsiteY2" fmla="*/ 5832 h 1600200"/>
              <a:gd name="connsiteX0" fmla="*/ 0 w 1948028"/>
              <a:gd name="connsiteY0" fmla="*/ 1371436 h 1594368"/>
              <a:gd name="connsiteX1" fmla="*/ 1029591 w 1948028"/>
              <a:gd name="connsiteY1" fmla="*/ 810568 h 1594368"/>
              <a:gd name="connsiteX2" fmla="*/ 1695625 w 1948028"/>
              <a:gd name="connsiteY2" fmla="*/ 763163 h 1594368"/>
              <a:gd name="connsiteX3" fmla="*/ 1605128 w 1948028"/>
              <a:gd name="connsiteY3" fmla="*/ 1524000 h 1594368"/>
              <a:gd name="connsiteX4" fmla="*/ 0 w 1948028"/>
              <a:gd name="connsiteY4" fmla="*/ 1371436 h 1594368"/>
              <a:gd name="connsiteX0" fmla="*/ 381000 w 1948028"/>
              <a:gd name="connsiteY0" fmla="*/ 1594368 h 1594368"/>
              <a:gd name="connsiteX1" fmla="*/ 1600200 w 1948028"/>
              <a:gd name="connsiteY1" fmla="*/ 756168 h 1594368"/>
              <a:gd name="connsiteX2" fmla="*/ 1948028 w 1948028"/>
              <a:gd name="connsiteY2" fmla="*/ 0 h 159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28" h="1594368" stroke="0" extrusionOk="0">
                <a:moveTo>
                  <a:pt x="0" y="1371436"/>
                </a:moveTo>
                <a:cubicBezTo>
                  <a:pt x="112869" y="1114540"/>
                  <a:pt x="501782" y="902681"/>
                  <a:pt x="1029591" y="810568"/>
                </a:cubicBezTo>
                <a:cubicBezTo>
                  <a:pt x="1242143" y="773474"/>
                  <a:pt x="1468950" y="757331"/>
                  <a:pt x="1695625" y="763163"/>
                </a:cubicBezTo>
                <a:lnTo>
                  <a:pt x="1605128" y="1524000"/>
                </a:lnTo>
                <a:lnTo>
                  <a:pt x="0" y="1371436"/>
                </a:lnTo>
                <a:close/>
              </a:path>
              <a:path w="1948028" h="1594368" fill="none">
                <a:moveTo>
                  <a:pt x="381000" y="1594368"/>
                </a:moveTo>
                <a:cubicBezTo>
                  <a:pt x="653458" y="851517"/>
                  <a:pt x="1236293" y="1104198"/>
                  <a:pt x="1600200" y="756168"/>
                </a:cubicBezTo>
                <a:cubicBezTo>
                  <a:pt x="1835756" y="593991"/>
                  <a:pt x="1836372" y="458557"/>
                  <a:pt x="1948028" y="0"/>
                </a:cubicBezTo>
              </a:path>
            </a:pathLst>
          </a:cu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9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4419600" y="251044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up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>
            <p:custDataLst>
              <p:tags r:id="rId36"/>
            </p:custDataLst>
          </p:nvPr>
        </p:nvSpPr>
        <p:spPr>
          <a:xfrm>
            <a:off x="228600" y="4110640"/>
            <a:ext cx="43665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Input:  = </a:t>
            </a: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up</a:t>
            </a:r>
            <a:r>
              <a:rPr lang="en-US" sz="2800" dirty="0" smtClean="0"/>
              <a:t> or  = </a:t>
            </a: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down</a:t>
            </a:r>
          </a:p>
          <a:p>
            <a:r>
              <a:rPr lang="en-US" sz="2800" dirty="0" smtClean="0"/>
              <a:t>Output:  = 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on</a:t>
            </a:r>
            <a:r>
              <a:rPr lang="en-US" sz="2800" dirty="0" smtClean="0"/>
              <a:t> or  = 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</a:p>
          <a:p>
            <a:r>
              <a:rPr lang="en-US" sz="2800" dirty="0" smtClean="0"/>
              <a:t>States:  = </a:t>
            </a:r>
            <a:r>
              <a:rPr lang="en-US" sz="2800" b="1" dirty="0" smtClean="0">
                <a:solidFill>
                  <a:schemeClr val="accent6"/>
                </a:solidFill>
              </a:rPr>
              <a:t>A</a:t>
            </a:r>
            <a:r>
              <a:rPr lang="en-US" sz="2800" dirty="0" smtClean="0"/>
              <a:t>,  = </a:t>
            </a:r>
            <a:r>
              <a:rPr lang="en-US" sz="2800" b="1" dirty="0" smtClean="0">
                <a:solidFill>
                  <a:schemeClr val="accent6"/>
                </a:solidFill>
              </a:rPr>
              <a:t>B</a:t>
            </a:r>
            <a:r>
              <a:rPr lang="en-US" sz="2800" dirty="0" smtClean="0"/>
              <a:t>,  = </a:t>
            </a:r>
            <a:r>
              <a:rPr lang="en-US" sz="2800" b="1" dirty="0" smtClean="0">
                <a:solidFill>
                  <a:schemeClr val="accent6"/>
                </a:solidFill>
              </a:rPr>
              <a:t>C</a:t>
            </a:r>
            <a:r>
              <a:rPr lang="en-US" sz="2800" dirty="0" smtClean="0"/>
              <a:t>, or  = </a:t>
            </a:r>
            <a:r>
              <a:rPr lang="en-US" sz="2800" b="1" dirty="0" smtClean="0">
                <a:solidFill>
                  <a:schemeClr val="accent6"/>
                </a:solidFill>
              </a:rPr>
              <a:t>D</a:t>
            </a:r>
            <a:endParaRPr lang="en-US" sz="2800" b="1" dirty="0" smtClean="0"/>
          </a:p>
        </p:txBody>
      </p:sp>
      <p:pic>
        <p:nvPicPr>
          <p:cNvPr id="50" name="CP3 Ink 50edd25d-a8ef-4bc7-9764-2bfb86efb3b2"/>
          <p:cNvPicPr>
            <a:picLocks noChangeAspect="1" noChangeArrowheads="1"/>
          </p:cNvPicPr>
          <p:nvPr>
            <p:custDataLst>
              <p:tags r:id="rId37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10" y="342599"/>
            <a:ext cx="7424100" cy="4991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24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  <a:ln/>
        </p:spPr>
        <p:txBody>
          <a:bodyPr anchor="ctr">
            <a:noAutofit/>
          </a:bodyPr>
          <a:lstStyle/>
          <a:p>
            <a:r>
              <a:rPr lang="en-US" dirty="0" smtClean="0"/>
              <a:t>FSM Example</a:t>
            </a:r>
            <a:endParaRPr lang="en-US" dirty="0"/>
          </a:p>
        </p:txBody>
      </p:sp>
      <p:sp>
        <p:nvSpPr>
          <p:cNvPr id="167629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2577405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FFFFF"/>
                </a:solidFill>
              </a:rPr>
              <a:t>Legend</a:t>
            </a:r>
          </a:p>
        </p:txBody>
      </p:sp>
      <p:sp>
        <p:nvSpPr>
          <p:cNvPr id="1676294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9900" y="1739205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6295" name="Arc 7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62000" y="1434405"/>
            <a:ext cx="685800" cy="304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65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84"/>
                  <a:pt x="9649" y="19"/>
                  <a:pt x="2156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4"/>
                  <a:pt x="9649" y="19"/>
                  <a:pt x="2156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 cap="rnd">
            <a:solidFill>
              <a:schemeClr val="accent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6296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4452" y="1917483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2400" b="1" dirty="0" smtClean="0">
                <a:solidFill>
                  <a:srgbClr val="FFC000"/>
                </a:solidFill>
              </a:rPr>
              <a:t>S</a:t>
            </a:r>
            <a:r>
              <a:rPr lang="en-US" sz="2400" b="1" baseline="-25000" dirty="0" smtClean="0">
                <a:solidFill>
                  <a:srgbClr val="FFC000"/>
                </a:solidFill>
              </a:rPr>
              <a:t>1</a:t>
            </a:r>
            <a:r>
              <a:rPr lang="en-US" sz="2400" b="1" dirty="0" smtClean="0">
                <a:solidFill>
                  <a:srgbClr val="FFC000"/>
                </a:solidFill>
              </a:rPr>
              <a:t>S</a:t>
            </a:r>
            <a:r>
              <a:rPr lang="en-US" sz="2400" b="1" baseline="-25000" dirty="0" smtClean="0">
                <a:solidFill>
                  <a:srgbClr val="FFC000"/>
                </a:solidFill>
              </a:rPr>
              <a:t>0</a:t>
            </a:r>
            <a:endParaRPr lang="en-US" sz="2400" b="1" baseline="-25000" dirty="0">
              <a:solidFill>
                <a:srgbClr val="FFC000"/>
              </a:solidFill>
            </a:endParaRPr>
          </a:p>
        </p:txBody>
      </p:sp>
      <p:sp>
        <p:nvSpPr>
          <p:cNvPr id="1676297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600" y="977205"/>
            <a:ext cx="2178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400" b="1" baseline="-25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400" b="1" baseline="-25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400" b="1" baseline="-25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…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</a:t>
            </a:r>
            <a:r>
              <a:rPr lang="en-US" sz="2400" b="1" baseline="-25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</a:t>
            </a:r>
            <a:r>
              <a:rPr lang="en-US" sz="2400" b="1" baseline="-25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</a:t>
            </a:r>
            <a:r>
              <a:rPr lang="en-US" sz="2400" b="1" baseline="-25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…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Oval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47800" y="1739205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60978" y="1926109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2400" b="1" dirty="0" smtClean="0">
                <a:solidFill>
                  <a:srgbClr val="FFC000"/>
                </a:solidFill>
              </a:rPr>
              <a:t>S</a:t>
            </a:r>
            <a:r>
              <a:rPr lang="en-US" sz="2400" b="1" baseline="-25000" dirty="0" smtClean="0">
                <a:solidFill>
                  <a:srgbClr val="FFC000"/>
                </a:solidFill>
              </a:rPr>
              <a:t>1</a:t>
            </a:r>
            <a:r>
              <a:rPr lang="en-US" sz="2400" b="1" dirty="0" smtClean="0">
                <a:solidFill>
                  <a:srgbClr val="FFC000"/>
                </a:solidFill>
              </a:rPr>
              <a:t>S</a:t>
            </a:r>
            <a:r>
              <a:rPr lang="en-US" sz="2400" b="1" baseline="-25000" dirty="0" smtClean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31" name="Oval 30"/>
          <p:cNvSpPr/>
          <p:nvPr>
            <p:custDataLst>
              <p:tags r:id="rId9"/>
            </p:custDataLst>
          </p:nvPr>
        </p:nvSpPr>
        <p:spPr>
          <a:xfrm>
            <a:off x="1386212" y="1670197"/>
            <a:ext cx="810888" cy="831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>
            <p:custDataLst>
              <p:tags r:id="rId10"/>
            </p:custDataLst>
          </p:nvPr>
        </p:nvSpPr>
        <p:spPr>
          <a:xfrm>
            <a:off x="228600" y="977205"/>
            <a:ext cx="2133600" cy="2057400"/>
          </a:xfrm>
          <a:prstGeom prst="rect">
            <a:avLst/>
          </a:prstGeom>
          <a:noFill/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038600" y="1358205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8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051778" y="1545109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2400" b="1" dirty="0" smtClean="0">
                <a:solidFill>
                  <a:srgbClr val="FFC000"/>
                </a:solidFill>
              </a:rPr>
              <a:t>00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36" name="Oval 35"/>
          <p:cNvSpPr/>
          <p:nvPr>
            <p:custDataLst>
              <p:tags r:id="rId13"/>
            </p:custDataLst>
          </p:nvPr>
        </p:nvSpPr>
        <p:spPr>
          <a:xfrm>
            <a:off x="3977012" y="1289197"/>
            <a:ext cx="810888" cy="831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248400" y="1358205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252952" y="1536483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2400" b="1" dirty="0" smtClean="0">
                <a:solidFill>
                  <a:srgbClr val="FFC000"/>
                </a:solidFill>
              </a:rPr>
              <a:t>01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39" name="Oval 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038600" y="3263205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043152" y="3441483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2400" b="1" dirty="0" smtClean="0">
                <a:solidFill>
                  <a:srgbClr val="FFC000"/>
                </a:solidFill>
              </a:rPr>
              <a:t>10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41" name="Oval 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48400" y="3263205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252952" y="3441483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2400" b="1" dirty="0" smtClean="0">
                <a:solidFill>
                  <a:srgbClr val="FFC000"/>
                </a:solidFill>
              </a:rPr>
              <a:t>11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44" name="Arc 43"/>
          <p:cNvSpPr/>
          <p:nvPr>
            <p:custDataLst>
              <p:tags r:id="rId20"/>
            </p:custDataLst>
          </p:nvPr>
        </p:nvSpPr>
        <p:spPr>
          <a:xfrm>
            <a:off x="4419600" y="1053405"/>
            <a:ext cx="1981200" cy="685800"/>
          </a:xfrm>
          <a:prstGeom prst="arc">
            <a:avLst>
              <a:gd name="adj1" fmla="val 11298641"/>
              <a:gd name="adj2" fmla="val 2138763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105400" y="531117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Rectangle 9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124200" y="901005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Arc 46"/>
          <p:cNvSpPr/>
          <p:nvPr>
            <p:custDataLst>
              <p:tags r:id="rId23"/>
            </p:custDataLst>
          </p:nvPr>
        </p:nvSpPr>
        <p:spPr>
          <a:xfrm>
            <a:off x="3200400" y="1358205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086600" y="759717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Arc 48"/>
          <p:cNvSpPr/>
          <p:nvPr>
            <p:custDataLst>
              <p:tags r:id="rId25"/>
            </p:custDataLst>
          </p:nvPr>
        </p:nvSpPr>
        <p:spPr>
          <a:xfrm>
            <a:off x="6781800" y="1282005"/>
            <a:ext cx="914400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9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181600" y="4101405"/>
            <a:ext cx="121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Rectangle 9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048000" y="2806005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Arc 59"/>
          <p:cNvSpPr/>
          <p:nvPr>
            <p:custDataLst>
              <p:tags r:id="rId28"/>
            </p:custDataLst>
          </p:nvPr>
        </p:nvSpPr>
        <p:spPr>
          <a:xfrm>
            <a:off x="3200400" y="3263205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9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7086600" y="3872805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2" name="Arc 61"/>
          <p:cNvSpPr/>
          <p:nvPr>
            <p:custDataLst>
              <p:tags r:id="rId30"/>
            </p:custDataLst>
          </p:nvPr>
        </p:nvSpPr>
        <p:spPr>
          <a:xfrm>
            <a:off x="6781800" y="3187005"/>
            <a:ext cx="914400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9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400800" y="2425005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5" name="Freeform 64"/>
          <p:cNvSpPr/>
          <p:nvPr>
            <p:custDataLst>
              <p:tags r:id="rId32"/>
            </p:custDataLst>
          </p:nvPr>
        </p:nvSpPr>
        <p:spPr>
          <a:xfrm rot="16200000" flipH="1">
            <a:off x="4401002" y="1535035"/>
            <a:ext cx="1948028" cy="1594368"/>
          </a:xfrm>
          <a:custGeom>
            <a:avLst/>
            <a:gdLst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3" fmla="*/ 1638300 w 3276600"/>
              <a:gd name="connsiteY3" fmla="*/ 762000 h 1524000"/>
              <a:gd name="connsiteX4" fmla="*/ 33172 w 3276600"/>
              <a:gd name="connsiteY4" fmla="*/ 609436 h 1524000"/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143000 w 1948028"/>
              <a:gd name="connsiteY1" fmla="*/ 533400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447800 w 1948028"/>
              <a:gd name="connsiteY1" fmla="*/ 609600 h 1529832"/>
              <a:gd name="connsiteX2" fmla="*/ 1948028 w 1948028"/>
              <a:gd name="connsiteY2" fmla="*/ 5832 h 1529832"/>
              <a:gd name="connsiteX0" fmla="*/ 0 w 1948028"/>
              <a:gd name="connsiteY0" fmla="*/ 1377268 h 1600200"/>
              <a:gd name="connsiteX1" fmla="*/ 1029591 w 1948028"/>
              <a:gd name="connsiteY1" fmla="*/ 816400 h 1600200"/>
              <a:gd name="connsiteX2" fmla="*/ 1695625 w 1948028"/>
              <a:gd name="connsiteY2" fmla="*/ 768995 h 1600200"/>
              <a:gd name="connsiteX3" fmla="*/ 1605128 w 1948028"/>
              <a:gd name="connsiteY3" fmla="*/ 1529832 h 1600200"/>
              <a:gd name="connsiteX4" fmla="*/ 0 w 1948028"/>
              <a:gd name="connsiteY4" fmla="*/ 1377268 h 1600200"/>
              <a:gd name="connsiteX0" fmla="*/ 381000 w 1948028"/>
              <a:gd name="connsiteY0" fmla="*/ 1600200 h 1600200"/>
              <a:gd name="connsiteX1" fmla="*/ 1447800 w 1948028"/>
              <a:gd name="connsiteY1" fmla="*/ 609600 h 1600200"/>
              <a:gd name="connsiteX2" fmla="*/ 1948028 w 1948028"/>
              <a:gd name="connsiteY2" fmla="*/ 5832 h 1600200"/>
              <a:gd name="connsiteX0" fmla="*/ 0 w 1948028"/>
              <a:gd name="connsiteY0" fmla="*/ 1377268 h 1600200"/>
              <a:gd name="connsiteX1" fmla="*/ 1029591 w 1948028"/>
              <a:gd name="connsiteY1" fmla="*/ 816400 h 1600200"/>
              <a:gd name="connsiteX2" fmla="*/ 1695625 w 1948028"/>
              <a:gd name="connsiteY2" fmla="*/ 768995 h 1600200"/>
              <a:gd name="connsiteX3" fmla="*/ 1605128 w 1948028"/>
              <a:gd name="connsiteY3" fmla="*/ 1529832 h 1600200"/>
              <a:gd name="connsiteX4" fmla="*/ 0 w 1948028"/>
              <a:gd name="connsiteY4" fmla="*/ 1377268 h 1600200"/>
              <a:gd name="connsiteX0" fmla="*/ 381000 w 1948028"/>
              <a:gd name="connsiteY0" fmla="*/ 1600200 h 1600200"/>
              <a:gd name="connsiteX1" fmla="*/ 1447800 w 1948028"/>
              <a:gd name="connsiteY1" fmla="*/ 609600 h 1600200"/>
              <a:gd name="connsiteX2" fmla="*/ 1948028 w 1948028"/>
              <a:gd name="connsiteY2" fmla="*/ 5832 h 1600200"/>
              <a:gd name="connsiteX0" fmla="*/ 0 w 1948028"/>
              <a:gd name="connsiteY0" fmla="*/ 1377268 h 1600200"/>
              <a:gd name="connsiteX1" fmla="*/ 1029591 w 1948028"/>
              <a:gd name="connsiteY1" fmla="*/ 816400 h 1600200"/>
              <a:gd name="connsiteX2" fmla="*/ 1695625 w 1948028"/>
              <a:gd name="connsiteY2" fmla="*/ 768995 h 1600200"/>
              <a:gd name="connsiteX3" fmla="*/ 1605128 w 1948028"/>
              <a:gd name="connsiteY3" fmla="*/ 1529832 h 1600200"/>
              <a:gd name="connsiteX4" fmla="*/ 0 w 1948028"/>
              <a:gd name="connsiteY4" fmla="*/ 1377268 h 1600200"/>
              <a:gd name="connsiteX0" fmla="*/ 381000 w 1948028"/>
              <a:gd name="connsiteY0" fmla="*/ 1600200 h 1600200"/>
              <a:gd name="connsiteX1" fmla="*/ 1600200 w 1948028"/>
              <a:gd name="connsiteY1" fmla="*/ 762000 h 1600200"/>
              <a:gd name="connsiteX2" fmla="*/ 1948028 w 1948028"/>
              <a:gd name="connsiteY2" fmla="*/ 5832 h 1600200"/>
              <a:gd name="connsiteX0" fmla="*/ 0 w 1948028"/>
              <a:gd name="connsiteY0" fmla="*/ 1371436 h 1594368"/>
              <a:gd name="connsiteX1" fmla="*/ 1029591 w 1948028"/>
              <a:gd name="connsiteY1" fmla="*/ 810568 h 1594368"/>
              <a:gd name="connsiteX2" fmla="*/ 1695625 w 1948028"/>
              <a:gd name="connsiteY2" fmla="*/ 763163 h 1594368"/>
              <a:gd name="connsiteX3" fmla="*/ 1605128 w 1948028"/>
              <a:gd name="connsiteY3" fmla="*/ 1524000 h 1594368"/>
              <a:gd name="connsiteX4" fmla="*/ 0 w 1948028"/>
              <a:gd name="connsiteY4" fmla="*/ 1371436 h 1594368"/>
              <a:gd name="connsiteX0" fmla="*/ 381000 w 1948028"/>
              <a:gd name="connsiteY0" fmla="*/ 1594368 h 1594368"/>
              <a:gd name="connsiteX1" fmla="*/ 1600200 w 1948028"/>
              <a:gd name="connsiteY1" fmla="*/ 756168 h 1594368"/>
              <a:gd name="connsiteX2" fmla="*/ 1948028 w 1948028"/>
              <a:gd name="connsiteY2" fmla="*/ 0 h 159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28" h="1594368" stroke="0" extrusionOk="0">
                <a:moveTo>
                  <a:pt x="0" y="1371436"/>
                </a:moveTo>
                <a:cubicBezTo>
                  <a:pt x="112869" y="1114540"/>
                  <a:pt x="501782" y="902681"/>
                  <a:pt x="1029591" y="810568"/>
                </a:cubicBezTo>
                <a:cubicBezTo>
                  <a:pt x="1242143" y="773474"/>
                  <a:pt x="1468950" y="757331"/>
                  <a:pt x="1695625" y="763163"/>
                </a:cubicBezTo>
                <a:lnTo>
                  <a:pt x="1605128" y="1524000"/>
                </a:lnTo>
                <a:lnTo>
                  <a:pt x="0" y="1371436"/>
                </a:lnTo>
                <a:close/>
              </a:path>
              <a:path w="1948028" h="1594368" fill="none">
                <a:moveTo>
                  <a:pt x="381000" y="1594368"/>
                </a:moveTo>
                <a:cubicBezTo>
                  <a:pt x="653458" y="851517"/>
                  <a:pt x="1236293" y="1104198"/>
                  <a:pt x="1600200" y="756168"/>
                </a:cubicBezTo>
                <a:cubicBezTo>
                  <a:pt x="1835756" y="593991"/>
                  <a:pt x="1836372" y="458557"/>
                  <a:pt x="1948028" y="0"/>
                </a:cubicBezTo>
              </a:path>
            </a:pathLst>
          </a:cu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9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2501205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Arc 42"/>
          <p:cNvSpPr/>
          <p:nvPr>
            <p:custDataLst>
              <p:tags r:id="rId34"/>
            </p:custDataLst>
          </p:nvPr>
        </p:nvSpPr>
        <p:spPr>
          <a:xfrm flipV="1">
            <a:off x="4495800" y="3415605"/>
            <a:ext cx="1981200" cy="685800"/>
          </a:xfrm>
          <a:prstGeom prst="arc">
            <a:avLst>
              <a:gd name="adj1" fmla="val 11298641"/>
              <a:gd name="adj2" fmla="val 21080623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>
            <p:custDataLst>
              <p:tags r:id="rId35"/>
            </p:custDataLst>
          </p:nvPr>
        </p:nvSpPr>
        <p:spPr>
          <a:xfrm flipH="1">
            <a:off x="4800600" y="1885773"/>
            <a:ext cx="1871828" cy="1529832"/>
          </a:xfrm>
          <a:custGeom>
            <a:avLst/>
            <a:gdLst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3" fmla="*/ 1638300 w 3276600"/>
              <a:gd name="connsiteY3" fmla="*/ 762000 h 1524000"/>
              <a:gd name="connsiteX4" fmla="*/ 33172 w 3276600"/>
              <a:gd name="connsiteY4" fmla="*/ 609436 h 1524000"/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28" h="1529832" stroke="0" extrusionOk="0">
                <a:moveTo>
                  <a:pt x="0" y="1377268"/>
                </a:moveTo>
                <a:cubicBezTo>
                  <a:pt x="112869" y="1120372"/>
                  <a:pt x="501782" y="908513"/>
                  <a:pt x="1029591" y="816400"/>
                </a:cubicBezTo>
                <a:cubicBezTo>
                  <a:pt x="1242143" y="779306"/>
                  <a:pt x="1468950" y="763163"/>
                  <a:pt x="1695625" y="768995"/>
                </a:cubicBezTo>
                <a:lnTo>
                  <a:pt x="1605128" y="1529832"/>
                </a:lnTo>
                <a:lnTo>
                  <a:pt x="0" y="1377268"/>
                </a:lnTo>
                <a:close/>
              </a:path>
              <a:path w="1948028" h="1529832" fill="none">
                <a:moveTo>
                  <a:pt x="0" y="1377268"/>
                </a:moveTo>
                <a:cubicBezTo>
                  <a:pt x="112869" y="1120372"/>
                  <a:pt x="364921" y="734862"/>
                  <a:pt x="728828" y="386832"/>
                </a:cubicBezTo>
                <a:cubicBezTo>
                  <a:pt x="964384" y="224655"/>
                  <a:pt x="1721353" y="0"/>
                  <a:pt x="1948028" y="5832"/>
                </a:cubicBezTo>
              </a:path>
            </a:pathLst>
          </a:cu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>
            <p:custDataLst>
              <p:tags r:id="rId36"/>
            </p:custDataLst>
          </p:nvPr>
        </p:nvSpPr>
        <p:spPr>
          <a:xfrm>
            <a:off x="228600" y="4101405"/>
            <a:ext cx="53502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Input: </a:t>
            </a: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2800" dirty="0" smtClean="0"/>
              <a:t>=up or </a:t>
            </a: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2800" dirty="0" smtClean="0"/>
              <a:t>=down</a:t>
            </a:r>
          </a:p>
          <a:p>
            <a:r>
              <a:rPr lang="en-US" sz="2800" dirty="0" smtClean="0"/>
              <a:t>Output: 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en-US" sz="2800" dirty="0" smtClean="0"/>
              <a:t>=on or 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r>
              <a:rPr lang="en-US" sz="2800" dirty="0" smtClean="0"/>
              <a:t>=off</a:t>
            </a:r>
          </a:p>
          <a:p>
            <a:r>
              <a:rPr lang="en-US" sz="2800" dirty="0" smtClean="0"/>
              <a:t>States: </a:t>
            </a:r>
            <a:r>
              <a:rPr lang="en-US" sz="2800" b="1" dirty="0" smtClean="0">
                <a:solidFill>
                  <a:schemeClr val="accent6"/>
                </a:solidFill>
              </a:rPr>
              <a:t>00</a:t>
            </a:r>
            <a:r>
              <a:rPr lang="en-US" sz="2800" dirty="0" smtClean="0"/>
              <a:t>=A, </a:t>
            </a:r>
            <a:r>
              <a:rPr lang="en-US" sz="2800" b="1" dirty="0" smtClean="0">
                <a:solidFill>
                  <a:schemeClr val="accent6"/>
                </a:solidFill>
              </a:rPr>
              <a:t>01</a:t>
            </a:r>
            <a:r>
              <a:rPr lang="en-US" sz="2800" dirty="0" smtClean="0"/>
              <a:t>=B, </a:t>
            </a:r>
            <a:r>
              <a:rPr lang="en-US" sz="2800" b="1" dirty="0" smtClean="0">
                <a:solidFill>
                  <a:schemeClr val="accent6"/>
                </a:solidFill>
              </a:rPr>
              <a:t>10</a:t>
            </a:r>
            <a:r>
              <a:rPr lang="en-US" sz="2800" dirty="0" smtClean="0"/>
              <a:t>=C, or </a:t>
            </a:r>
            <a:r>
              <a:rPr lang="en-US" sz="2800" b="1" dirty="0" smtClean="0">
                <a:solidFill>
                  <a:schemeClr val="accent6"/>
                </a:solidFill>
              </a:rPr>
              <a:t>11</a:t>
            </a:r>
            <a:r>
              <a:rPr lang="en-US" sz="2800" dirty="0" smtClean="0"/>
              <a:t>=D</a:t>
            </a:r>
          </a:p>
        </p:txBody>
      </p:sp>
    </p:spTree>
    <p:extLst>
      <p:ext uri="{BB962C8B-B14F-4D97-AF65-F5344CB8AC3E}">
        <p14:creationId xmlns:p14="http://schemas.microsoft.com/office/powerpoint/2010/main" val="25403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28600" y="762000"/>
            <a:ext cx="86868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General Case: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Mealy Machine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Outputs and next state depend on both</a:t>
            </a:r>
            <a:br>
              <a:rPr lang="en-US" dirty="0" smtClean="0"/>
            </a:br>
            <a:r>
              <a:rPr lang="en-US" dirty="0" smtClean="0"/>
              <a:t>current state and input</a:t>
            </a:r>
            <a:endParaRPr lang="en-US" dirty="0"/>
          </a:p>
        </p:txBody>
      </p:sp>
      <p:sp>
        <p:nvSpPr>
          <p:cNvPr id="165990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noFill/>
          <a:ln/>
        </p:spPr>
        <p:txBody>
          <a:bodyPr anchor="ctr">
            <a:normAutofit fontScale="90000"/>
          </a:bodyPr>
          <a:lstStyle/>
          <a:p>
            <a:r>
              <a:rPr lang="en-US" dirty="0" smtClean="0"/>
              <a:t>Mealy Machine</a:t>
            </a:r>
            <a:endParaRPr lang="en-US" dirty="0"/>
          </a:p>
        </p:txBody>
      </p:sp>
      <p:sp>
        <p:nvSpPr>
          <p:cNvPr id="1659908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6699250" y="2667000"/>
            <a:ext cx="0" cy="144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909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038600" y="2971800"/>
            <a:ext cx="692150" cy="51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910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 flipV="1">
            <a:off x="1219200" y="4114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911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1219200" y="2286000"/>
            <a:ext cx="0" cy="1822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912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819400" y="22860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916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775450" y="2715812"/>
            <a:ext cx="19050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Next State </a:t>
            </a:r>
          </a:p>
        </p:txBody>
      </p:sp>
      <p:sp>
        <p:nvSpPr>
          <p:cNvPr id="1659917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667000" y="1371600"/>
            <a:ext cx="1752600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/>
              <a:t>Current State</a:t>
            </a:r>
            <a:endParaRPr lang="en-US" sz="2800" b="1" dirty="0"/>
          </a:p>
        </p:txBody>
      </p:sp>
      <p:sp>
        <p:nvSpPr>
          <p:cNvPr id="1659918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124200" y="2667000"/>
            <a:ext cx="11430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Input</a:t>
            </a:r>
          </a:p>
        </p:txBody>
      </p:sp>
      <p:sp>
        <p:nvSpPr>
          <p:cNvPr id="1659923" name="Line 19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1219200" y="2286000"/>
            <a:ext cx="527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9924" name="Line 20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019800" y="2667000"/>
            <a:ext cx="679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019800" y="1905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1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400800" y="1671293"/>
            <a:ext cx="19050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/>
              <a:t>Output</a:t>
            </a:r>
            <a:endParaRPr lang="en-US" sz="2800" b="1" dirty="0"/>
          </a:p>
        </p:txBody>
      </p:sp>
      <p:sp>
        <p:nvSpPr>
          <p:cNvPr id="20" name="Rectangle 19"/>
          <p:cNvSpPr/>
          <p:nvPr>
            <p:custDataLst>
              <p:tags r:id="rId15"/>
            </p:custDataLst>
          </p:nvPr>
        </p:nvSpPr>
        <p:spPr>
          <a:xfrm>
            <a:off x="1752600" y="1447800"/>
            <a:ext cx="1066800" cy="1676400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Registers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>
            <p:custDataLst>
              <p:tags r:id="rId16"/>
            </p:custDataLst>
          </p:nvPr>
        </p:nvSpPr>
        <p:spPr>
          <a:xfrm>
            <a:off x="4572000" y="1371600"/>
            <a:ext cx="1524000" cy="18288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Comb.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Logic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>
            <p:custDataLst>
              <p:tags r:id="rId17"/>
            </p:custDataLst>
          </p:nvPr>
        </p:nvCxnSpPr>
        <p:spPr>
          <a:xfrm rot="5400000" flipH="1" flipV="1">
            <a:off x="2476500" y="3009899"/>
            <a:ext cx="152400" cy="7620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>
            <p:custDataLst>
              <p:tags r:id="rId18"/>
            </p:custDataLst>
          </p:nvPr>
        </p:nvCxnSpPr>
        <p:spPr>
          <a:xfrm rot="16200000" flipV="1">
            <a:off x="2552700" y="3009900"/>
            <a:ext cx="152400" cy="7620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095500" y="3124200"/>
            <a:ext cx="1143000" cy="922947"/>
            <a:chOff x="2095500" y="2971800"/>
            <a:chExt cx="1143000" cy="922947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598420" y="2971800"/>
              <a:ext cx="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1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095500" y="3370885"/>
              <a:ext cx="1143000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 dirty="0" smtClean="0">
                  <a:solidFill>
                    <a:srgbClr val="FF0000"/>
                  </a:solidFill>
                </a:rPr>
                <a:t>Clock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47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  <a:ln/>
        </p:spPr>
        <p:txBody>
          <a:bodyPr anchor="ctr">
            <a:normAutofit fontScale="90000"/>
          </a:bodyPr>
          <a:lstStyle/>
          <a:p>
            <a:r>
              <a:rPr lang="en-US" dirty="0" smtClean="0"/>
              <a:t>Moore Machine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r>
              <a:rPr lang="en-US" dirty="0" smtClean="0"/>
              <a:t>Special Case: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Moore Machine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Outputs depend only on current state</a:t>
            </a:r>
            <a:endParaRPr lang="en-US" dirty="0"/>
          </a:p>
        </p:txBody>
      </p:sp>
      <p:sp>
        <p:nvSpPr>
          <p:cNvPr id="23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6699250" y="2667000"/>
            <a:ext cx="0" cy="144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038600" y="2971801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 flipV="1">
            <a:off x="1219200" y="4114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1219200" y="2286000"/>
            <a:ext cx="0" cy="1822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819400" y="2286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775450" y="2715812"/>
            <a:ext cx="19050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Next </a:t>
            </a:r>
            <a:r>
              <a:rPr lang="en-US" sz="2800" b="1" dirty="0" smtClean="0"/>
              <a:t>State</a:t>
            </a:r>
            <a:endParaRPr lang="en-US" sz="2800" b="1" dirty="0"/>
          </a:p>
        </p:txBody>
      </p:sp>
      <p:sp>
        <p:nvSpPr>
          <p:cNvPr id="46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667000" y="1371600"/>
            <a:ext cx="1752600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/>
              <a:t>Current State</a:t>
            </a:r>
            <a:endParaRPr lang="en-US" sz="2800" b="1" dirty="0"/>
          </a:p>
        </p:txBody>
      </p:sp>
      <p:sp>
        <p:nvSpPr>
          <p:cNvPr id="47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124200" y="2667000"/>
            <a:ext cx="11430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Input</a:t>
            </a:r>
          </a:p>
        </p:txBody>
      </p:sp>
      <p:sp>
        <p:nvSpPr>
          <p:cNvPr id="48" name="Line 19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1219200" y="2286000"/>
            <a:ext cx="527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20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096000" y="2667000"/>
            <a:ext cx="60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096000" y="1905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400800" y="1671293"/>
            <a:ext cx="19050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/>
              <a:t>Output</a:t>
            </a:r>
            <a:endParaRPr lang="en-US" sz="2800" b="1" dirty="0"/>
          </a:p>
        </p:txBody>
      </p:sp>
      <p:sp>
        <p:nvSpPr>
          <p:cNvPr id="52" name="Rectangle 51"/>
          <p:cNvSpPr/>
          <p:nvPr>
            <p:custDataLst>
              <p:tags r:id="rId15"/>
            </p:custDataLst>
          </p:nvPr>
        </p:nvSpPr>
        <p:spPr>
          <a:xfrm>
            <a:off x="1752600" y="1447800"/>
            <a:ext cx="1066800" cy="1676400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Registers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>
            <p:custDataLst>
              <p:tags r:id="rId16"/>
            </p:custDataLst>
          </p:nvPr>
        </p:nvSpPr>
        <p:spPr>
          <a:xfrm>
            <a:off x="4572000" y="1371600"/>
            <a:ext cx="1524000" cy="838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Comb.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Logic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>
            <p:custDataLst>
              <p:tags r:id="rId17"/>
            </p:custDataLst>
          </p:nvPr>
        </p:nvSpPr>
        <p:spPr>
          <a:xfrm>
            <a:off x="4572000" y="2362200"/>
            <a:ext cx="1524000" cy="838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Comb.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Logic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" name="Line 8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4267200" y="2667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8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4267200" y="1752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" name="Straight Connector 57"/>
          <p:cNvCxnSpPr>
            <a:stCxn id="56" idx="0"/>
          </p:cNvCxnSpPr>
          <p:nvPr>
            <p:custDataLst>
              <p:tags r:id="rId20"/>
            </p:custDataLst>
          </p:nvPr>
        </p:nvCxnSpPr>
        <p:spPr>
          <a:xfrm rot="5400000">
            <a:off x="3810000" y="22098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>
            <p:custDataLst>
              <p:tags r:id="rId21"/>
            </p:custDataLst>
          </p:nvPr>
        </p:nvCxnSpPr>
        <p:spPr>
          <a:xfrm rot="5400000" flipH="1" flipV="1">
            <a:off x="2476500" y="3009899"/>
            <a:ext cx="152400" cy="7620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22"/>
            </p:custDataLst>
          </p:nvPr>
        </p:nvCxnSpPr>
        <p:spPr>
          <a:xfrm rot="16200000" flipV="1">
            <a:off x="2552700" y="3009900"/>
            <a:ext cx="152400" cy="7620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095500" y="3124200"/>
            <a:ext cx="1143000" cy="856285"/>
            <a:chOff x="2095500" y="2971800"/>
            <a:chExt cx="1143000" cy="856285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598420" y="2971800"/>
              <a:ext cx="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1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095500" y="3304223"/>
              <a:ext cx="1143000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 dirty="0" smtClean="0">
                  <a:solidFill>
                    <a:srgbClr val="FF0000"/>
                  </a:solidFill>
                </a:rPr>
                <a:t>Clock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25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  <a:ln/>
        </p:spPr>
        <p:txBody>
          <a:bodyPr anchor="ctr">
            <a:noAutofit/>
          </a:bodyPr>
          <a:lstStyle/>
          <a:p>
            <a:r>
              <a:rPr lang="en-US" dirty="0" smtClean="0"/>
              <a:t>Moore Machine FSM Example</a:t>
            </a:r>
            <a:endParaRPr lang="en-US" dirty="0"/>
          </a:p>
        </p:txBody>
      </p:sp>
      <p:sp>
        <p:nvSpPr>
          <p:cNvPr id="167629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2577405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FFFFF"/>
                </a:solidFill>
              </a:rPr>
              <a:t>Legend</a:t>
            </a:r>
          </a:p>
        </p:txBody>
      </p:sp>
      <p:sp>
        <p:nvSpPr>
          <p:cNvPr id="1676294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9900" y="1739205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6295" name="Arc 7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62000" y="1434405"/>
            <a:ext cx="685800" cy="304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65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84"/>
                  <a:pt x="9649" y="19"/>
                  <a:pt x="2156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4"/>
                  <a:pt x="9649" y="19"/>
                  <a:pt x="2156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 cap="rnd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6296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4452" y="1917483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 smtClean="0">
                <a:solidFill>
                  <a:srgbClr val="FFC000"/>
                </a:solidFill>
              </a:rPr>
              <a:t>state</a:t>
            </a:r>
            <a:br>
              <a:rPr lang="en-US" b="1" dirty="0" smtClean="0">
                <a:solidFill>
                  <a:srgbClr val="FFC000"/>
                </a:solidFill>
              </a:rPr>
            </a:br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out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676297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2150" y="977205"/>
            <a:ext cx="984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input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Oval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47800" y="1739205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60978" y="1926109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 err="1" smtClean="0">
                <a:solidFill>
                  <a:srgbClr val="FFC000"/>
                </a:solidFill>
              </a:rPr>
              <a:t>start</a:t>
            </a:r>
            <a:r>
              <a:rPr lang="en-US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out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1" name="Oval 30"/>
          <p:cNvSpPr/>
          <p:nvPr>
            <p:custDataLst>
              <p:tags r:id="rId9"/>
            </p:custDataLst>
          </p:nvPr>
        </p:nvSpPr>
        <p:spPr>
          <a:xfrm>
            <a:off x="1386212" y="1670197"/>
            <a:ext cx="810888" cy="831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>
            <p:custDataLst>
              <p:tags r:id="rId10"/>
            </p:custDataLst>
          </p:nvPr>
        </p:nvSpPr>
        <p:spPr>
          <a:xfrm>
            <a:off x="228600" y="977205"/>
            <a:ext cx="2133600" cy="205740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038600" y="1358205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8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051778" y="1545109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A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36" name="Oval 35"/>
          <p:cNvSpPr/>
          <p:nvPr>
            <p:custDataLst>
              <p:tags r:id="rId13"/>
            </p:custDataLst>
          </p:nvPr>
        </p:nvSpPr>
        <p:spPr>
          <a:xfrm>
            <a:off x="3977012" y="1289197"/>
            <a:ext cx="810888" cy="831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248400" y="1358205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252952" y="1536483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B</a:t>
            </a:r>
            <a:br>
              <a:rPr lang="en-US" sz="3200" b="1" dirty="0" smtClean="0">
                <a:solidFill>
                  <a:srgbClr val="FFC000"/>
                </a:solidFill>
              </a:rPr>
            </a:b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on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39" name="Oval 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038600" y="3263205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043152" y="3441483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C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41" name="Oval 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48400" y="3263205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252952" y="3441483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D</a:t>
            </a:r>
            <a:r>
              <a:rPr 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44" name="Arc 43"/>
          <p:cNvSpPr/>
          <p:nvPr>
            <p:custDataLst>
              <p:tags r:id="rId20"/>
            </p:custDataLst>
          </p:nvPr>
        </p:nvSpPr>
        <p:spPr>
          <a:xfrm>
            <a:off x="4419600" y="1053405"/>
            <a:ext cx="1981200" cy="685800"/>
          </a:xfrm>
          <a:prstGeom prst="arc">
            <a:avLst>
              <a:gd name="adj1" fmla="val 11298641"/>
              <a:gd name="adj2" fmla="val 2138763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800600" y="596205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down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Rectangle 9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124200" y="977205"/>
            <a:ext cx="121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up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Arc 46"/>
          <p:cNvSpPr/>
          <p:nvPr>
            <p:custDataLst>
              <p:tags r:id="rId23"/>
            </p:custDataLst>
          </p:nvPr>
        </p:nvSpPr>
        <p:spPr>
          <a:xfrm>
            <a:off x="3200400" y="1358205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162800" y="901005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down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Arc 48"/>
          <p:cNvSpPr/>
          <p:nvPr>
            <p:custDataLst>
              <p:tags r:id="rId25"/>
            </p:custDataLst>
          </p:nvPr>
        </p:nvSpPr>
        <p:spPr>
          <a:xfrm>
            <a:off x="6781800" y="1282005"/>
            <a:ext cx="914400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>
            <p:custDataLst>
              <p:tags r:id="rId26"/>
            </p:custDataLst>
          </p:nvPr>
        </p:nvSpPr>
        <p:spPr>
          <a:xfrm flipV="1">
            <a:off x="4495800" y="3415605"/>
            <a:ext cx="1981200" cy="685800"/>
          </a:xfrm>
          <a:prstGeom prst="arc">
            <a:avLst>
              <a:gd name="adj1" fmla="val 11298641"/>
              <a:gd name="adj2" fmla="val 21080623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9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029200" y="4025205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down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Rectangle 9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048000" y="2882205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up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Arc 59"/>
          <p:cNvSpPr/>
          <p:nvPr>
            <p:custDataLst>
              <p:tags r:id="rId29"/>
            </p:custDataLst>
          </p:nvPr>
        </p:nvSpPr>
        <p:spPr>
          <a:xfrm>
            <a:off x="3200400" y="3263205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9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315200" y="3796605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up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2" name="Arc 61"/>
          <p:cNvSpPr/>
          <p:nvPr>
            <p:custDataLst>
              <p:tags r:id="rId31"/>
            </p:custDataLst>
          </p:nvPr>
        </p:nvSpPr>
        <p:spPr>
          <a:xfrm>
            <a:off x="6781800" y="3187005"/>
            <a:ext cx="914400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>
            <p:custDataLst>
              <p:tags r:id="rId32"/>
            </p:custDataLst>
          </p:nvPr>
        </p:nvSpPr>
        <p:spPr>
          <a:xfrm flipH="1">
            <a:off x="4800600" y="1885773"/>
            <a:ext cx="1871828" cy="1529832"/>
          </a:xfrm>
          <a:custGeom>
            <a:avLst/>
            <a:gdLst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3" fmla="*/ 1638300 w 3276600"/>
              <a:gd name="connsiteY3" fmla="*/ 762000 h 1524000"/>
              <a:gd name="connsiteX4" fmla="*/ 33172 w 3276600"/>
              <a:gd name="connsiteY4" fmla="*/ 609436 h 1524000"/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28" h="1529832" stroke="0" extrusionOk="0">
                <a:moveTo>
                  <a:pt x="0" y="1377268"/>
                </a:moveTo>
                <a:cubicBezTo>
                  <a:pt x="112869" y="1120372"/>
                  <a:pt x="501782" y="908513"/>
                  <a:pt x="1029591" y="816400"/>
                </a:cubicBezTo>
                <a:cubicBezTo>
                  <a:pt x="1242143" y="779306"/>
                  <a:pt x="1468950" y="763163"/>
                  <a:pt x="1695625" y="768995"/>
                </a:cubicBezTo>
                <a:lnTo>
                  <a:pt x="1605128" y="1529832"/>
                </a:lnTo>
                <a:lnTo>
                  <a:pt x="0" y="1377268"/>
                </a:lnTo>
                <a:close/>
              </a:path>
              <a:path w="1948028" h="1529832" fill="none">
                <a:moveTo>
                  <a:pt x="0" y="1377268"/>
                </a:moveTo>
                <a:cubicBezTo>
                  <a:pt x="112869" y="1120372"/>
                  <a:pt x="364921" y="734862"/>
                  <a:pt x="728828" y="386832"/>
                </a:cubicBezTo>
                <a:cubicBezTo>
                  <a:pt x="964384" y="224655"/>
                  <a:pt x="1721353" y="0"/>
                  <a:pt x="1948028" y="5832"/>
                </a:cubicBezTo>
              </a:path>
            </a:pathLst>
          </a:cu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9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6324600" y="2425005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down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5" name="Freeform 64"/>
          <p:cNvSpPr/>
          <p:nvPr>
            <p:custDataLst>
              <p:tags r:id="rId34"/>
            </p:custDataLst>
          </p:nvPr>
        </p:nvSpPr>
        <p:spPr>
          <a:xfrm rot="16200000" flipH="1">
            <a:off x="4401002" y="1535035"/>
            <a:ext cx="1948028" cy="1594368"/>
          </a:xfrm>
          <a:custGeom>
            <a:avLst/>
            <a:gdLst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3" fmla="*/ 1638300 w 3276600"/>
              <a:gd name="connsiteY3" fmla="*/ 762000 h 1524000"/>
              <a:gd name="connsiteX4" fmla="*/ 33172 w 3276600"/>
              <a:gd name="connsiteY4" fmla="*/ 609436 h 1524000"/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143000 w 1948028"/>
              <a:gd name="connsiteY1" fmla="*/ 533400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447800 w 1948028"/>
              <a:gd name="connsiteY1" fmla="*/ 609600 h 1529832"/>
              <a:gd name="connsiteX2" fmla="*/ 1948028 w 1948028"/>
              <a:gd name="connsiteY2" fmla="*/ 5832 h 1529832"/>
              <a:gd name="connsiteX0" fmla="*/ 0 w 1948028"/>
              <a:gd name="connsiteY0" fmla="*/ 1377268 h 1600200"/>
              <a:gd name="connsiteX1" fmla="*/ 1029591 w 1948028"/>
              <a:gd name="connsiteY1" fmla="*/ 816400 h 1600200"/>
              <a:gd name="connsiteX2" fmla="*/ 1695625 w 1948028"/>
              <a:gd name="connsiteY2" fmla="*/ 768995 h 1600200"/>
              <a:gd name="connsiteX3" fmla="*/ 1605128 w 1948028"/>
              <a:gd name="connsiteY3" fmla="*/ 1529832 h 1600200"/>
              <a:gd name="connsiteX4" fmla="*/ 0 w 1948028"/>
              <a:gd name="connsiteY4" fmla="*/ 1377268 h 1600200"/>
              <a:gd name="connsiteX0" fmla="*/ 381000 w 1948028"/>
              <a:gd name="connsiteY0" fmla="*/ 1600200 h 1600200"/>
              <a:gd name="connsiteX1" fmla="*/ 1447800 w 1948028"/>
              <a:gd name="connsiteY1" fmla="*/ 609600 h 1600200"/>
              <a:gd name="connsiteX2" fmla="*/ 1948028 w 1948028"/>
              <a:gd name="connsiteY2" fmla="*/ 5832 h 1600200"/>
              <a:gd name="connsiteX0" fmla="*/ 0 w 1948028"/>
              <a:gd name="connsiteY0" fmla="*/ 1377268 h 1600200"/>
              <a:gd name="connsiteX1" fmla="*/ 1029591 w 1948028"/>
              <a:gd name="connsiteY1" fmla="*/ 816400 h 1600200"/>
              <a:gd name="connsiteX2" fmla="*/ 1695625 w 1948028"/>
              <a:gd name="connsiteY2" fmla="*/ 768995 h 1600200"/>
              <a:gd name="connsiteX3" fmla="*/ 1605128 w 1948028"/>
              <a:gd name="connsiteY3" fmla="*/ 1529832 h 1600200"/>
              <a:gd name="connsiteX4" fmla="*/ 0 w 1948028"/>
              <a:gd name="connsiteY4" fmla="*/ 1377268 h 1600200"/>
              <a:gd name="connsiteX0" fmla="*/ 381000 w 1948028"/>
              <a:gd name="connsiteY0" fmla="*/ 1600200 h 1600200"/>
              <a:gd name="connsiteX1" fmla="*/ 1447800 w 1948028"/>
              <a:gd name="connsiteY1" fmla="*/ 609600 h 1600200"/>
              <a:gd name="connsiteX2" fmla="*/ 1948028 w 1948028"/>
              <a:gd name="connsiteY2" fmla="*/ 5832 h 1600200"/>
              <a:gd name="connsiteX0" fmla="*/ 0 w 1948028"/>
              <a:gd name="connsiteY0" fmla="*/ 1377268 h 1600200"/>
              <a:gd name="connsiteX1" fmla="*/ 1029591 w 1948028"/>
              <a:gd name="connsiteY1" fmla="*/ 816400 h 1600200"/>
              <a:gd name="connsiteX2" fmla="*/ 1695625 w 1948028"/>
              <a:gd name="connsiteY2" fmla="*/ 768995 h 1600200"/>
              <a:gd name="connsiteX3" fmla="*/ 1605128 w 1948028"/>
              <a:gd name="connsiteY3" fmla="*/ 1529832 h 1600200"/>
              <a:gd name="connsiteX4" fmla="*/ 0 w 1948028"/>
              <a:gd name="connsiteY4" fmla="*/ 1377268 h 1600200"/>
              <a:gd name="connsiteX0" fmla="*/ 381000 w 1948028"/>
              <a:gd name="connsiteY0" fmla="*/ 1600200 h 1600200"/>
              <a:gd name="connsiteX1" fmla="*/ 1600200 w 1948028"/>
              <a:gd name="connsiteY1" fmla="*/ 762000 h 1600200"/>
              <a:gd name="connsiteX2" fmla="*/ 1948028 w 1948028"/>
              <a:gd name="connsiteY2" fmla="*/ 5832 h 1600200"/>
              <a:gd name="connsiteX0" fmla="*/ 0 w 1948028"/>
              <a:gd name="connsiteY0" fmla="*/ 1371436 h 1594368"/>
              <a:gd name="connsiteX1" fmla="*/ 1029591 w 1948028"/>
              <a:gd name="connsiteY1" fmla="*/ 810568 h 1594368"/>
              <a:gd name="connsiteX2" fmla="*/ 1695625 w 1948028"/>
              <a:gd name="connsiteY2" fmla="*/ 763163 h 1594368"/>
              <a:gd name="connsiteX3" fmla="*/ 1605128 w 1948028"/>
              <a:gd name="connsiteY3" fmla="*/ 1524000 h 1594368"/>
              <a:gd name="connsiteX4" fmla="*/ 0 w 1948028"/>
              <a:gd name="connsiteY4" fmla="*/ 1371436 h 1594368"/>
              <a:gd name="connsiteX0" fmla="*/ 381000 w 1948028"/>
              <a:gd name="connsiteY0" fmla="*/ 1594368 h 1594368"/>
              <a:gd name="connsiteX1" fmla="*/ 1600200 w 1948028"/>
              <a:gd name="connsiteY1" fmla="*/ 756168 h 1594368"/>
              <a:gd name="connsiteX2" fmla="*/ 1948028 w 1948028"/>
              <a:gd name="connsiteY2" fmla="*/ 0 h 159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28" h="1594368" stroke="0" extrusionOk="0">
                <a:moveTo>
                  <a:pt x="0" y="1371436"/>
                </a:moveTo>
                <a:cubicBezTo>
                  <a:pt x="112869" y="1114540"/>
                  <a:pt x="501782" y="902681"/>
                  <a:pt x="1029591" y="810568"/>
                </a:cubicBezTo>
                <a:cubicBezTo>
                  <a:pt x="1242143" y="773474"/>
                  <a:pt x="1468950" y="757331"/>
                  <a:pt x="1695625" y="763163"/>
                </a:cubicBezTo>
                <a:lnTo>
                  <a:pt x="1605128" y="1524000"/>
                </a:lnTo>
                <a:lnTo>
                  <a:pt x="0" y="1371436"/>
                </a:lnTo>
                <a:close/>
              </a:path>
              <a:path w="1948028" h="1594368" fill="none">
                <a:moveTo>
                  <a:pt x="381000" y="1594368"/>
                </a:moveTo>
                <a:cubicBezTo>
                  <a:pt x="653458" y="851517"/>
                  <a:pt x="1236293" y="1104198"/>
                  <a:pt x="1600200" y="756168"/>
                </a:cubicBezTo>
                <a:cubicBezTo>
                  <a:pt x="1835756" y="593991"/>
                  <a:pt x="1836372" y="458557"/>
                  <a:pt x="1948028" y="0"/>
                </a:cubicBezTo>
              </a:path>
            </a:pathLst>
          </a:cu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9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4876800" y="2501205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up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>
            <p:custDataLst>
              <p:tags r:id="rId36"/>
            </p:custDataLst>
          </p:nvPr>
        </p:nvSpPr>
        <p:spPr>
          <a:xfrm>
            <a:off x="228600" y="4101405"/>
            <a:ext cx="30221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Input: </a:t>
            </a: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up</a:t>
            </a:r>
            <a:r>
              <a:rPr lang="en-US" sz="2800" dirty="0" smtClean="0"/>
              <a:t> or </a:t>
            </a: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down</a:t>
            </a:r>
            <a:endParaRPr lang="en-US" sz="2800" b="1" dirty="0" smtClean="0"/>
          </a:p>
          <a:p>
            <a:r>
              <a:rPr lang="en-US" sz="2800" dirty="0" smtClean="0"/>
              <a:t>Output: 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on</a:t>
            </a:r>
            <a:r>
              <a:rPr lang="en-US" sz="2800" dirty="0" smtClean="0"/>
              <a:t> or 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  <a:endParaRPr lang="en-US" sz="2800" b="1" dirty="0" smtClean="0"/>
          </a:p>
          <a:p>
            <a:r>
              <a:rPr lang="en-US" sz="2800" dirty="0" smtClean="0"/>
              <a:t>States: </a:t>
            </a:r>
            <a:r>
              <a:rPr lang="en-US" sz="2800" b="1" dirty="0" smtClean="0">
                <a:solidFill>
                  <a:schemeClr val="accent6"/>
                </a:solidFill>
              </a:rPr>
              <a:t>A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accent6"/>
                </a:solidFill>
              </a:rPr>
              <a:t>B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accent6"/>
                </a:solidFill>
              </a:rPr>
              <a:t>C</a:t>
            </a:r>
            <a:r>
              <a:rPr lang="en-US" sz="2800" dirty="0" smtClean="0"/>
              <a:t>, or </a:t>
            </a:r>
            <a:r>
              <a:rPr lang="en-US" sz="2800" b="1" dirty="0" smtClean="0">
                <a:solidFill>
                  <a:schemeClr val="accent6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492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  <a:ln/>
        </p:spPr>
        <p:txBody>
          <a:bodyPr anchor="ctr">
            <a:noAutofit/>
          </a:bodyPr>
          <a:lstStyle/>
          <a:p>
            <a:r>
              <a:rPr lang="en-US" dirty="0" smtClean="0"/>
              <a:t>Mealy Machine FSM Example</a:t>
            </a:r>
            <a:endParaRPr lang="en-US" dirty="0"/>
          </a:p>
        </p:txBody>
      </p:sp>
      <p:sp>
        <p:nvSpPr>
          <p:cNvPr id="167629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258664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FFFFF"/>
                </a:solidFill>
              </a:rPr>
              <a:t>Legend</a:t>
            </a:r>
          </a:p>
        </p:txBody>
      </p:sp>
      <p:sp>
        <p:nvSpPr>
          <p:cNvPr id="1676294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9900" y="1748440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6295" name="Arc 7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62000" y="1443640"/>
            <a:ext cx="685800" cy="304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65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84"/>
                  <a:pt x="9649" y="19"/>
                  <a:pt x="2156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4"/>
                  <a:pt x="9649" y="19"/>
                  <a:pt x="2156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 cap="rnd">
            <a:solidFill>
              <a:schemeClr val="accent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6296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4452" y="1926718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>
                <a:solidFill>
                  <a:srgbClr val="FFC000"/>
                </a:solidFill>
              </a:rPr>
              <a:t>state</a:t>
            </a:r>
          </a:p>
        </p:txBody>
      </p:sp>
      <p:sp>
        <p:nvSpPr>
          <p:cNvPr id="1676297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7350" y="986440"/>
            <a:ext cx="2019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input</a:t>
            </a:r>
            <a:r>
              <a:rPr lang="en-US" sz="2400" b="1" dirty="0"/>
              <a:t>/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sp>
        <p:nvSpPr>
          <p:cNvPr id="29" name="Oval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47800" y="1748440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60978" y="1935344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 smtClean="0">
                <a:solidFill>
                  <a:srgbClr val="FFC000"/>
                </a:solidFill>
              </a:rPr>
              <a:t>start</a:t>
            </a:r>
            <a:br>
              <a:rPr lang="en-US" b="1" dirty="0" smtClean="0">
                <a:solidFill>
                  <a:srgbClr val="FFC000"/>
                </a:solidFill>
              </a:rPr>
            </a:br>
            <a:r>
              <a:rPr lang="en-US" b="1" dirty="0" smtClean="0">
                <a:solidFill>
                  <a:srgbClr val="FFC000"/>
                </a:solidFill>
              </a:rPr>
              <a:t>state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1" name="Oval 30"/>
          <p:cNvSpPr/>
          <p:nvPr>
            <p:custDataLst>
              <p:tags r:id="rId9"/>
            </p:custDataLst>
          </p:nvPr>
        </p:nvSpPr>
        <p:spPr>
          <a:xfrm>
            <a:off x="1386212" y="1679432"/>
            <a:ext cx="810888" cy="831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>
            <p:custDataLst>
              <p:tags r:id="rId10"/>
            </p:custDataLst>
          </p:nvPr>
        </p:nvSpPr>
        <p:spPr>
          <a:xfrm>
            <a:off x="228600" y="986440"/>
            <a:ext cx="2133600" cy="2057400"/>
          </a:xfrm>
          <a:prstGeom prst="rect">
            <a:avLst/>
          </a:prstGeom>
          <a:noFill/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038600" y="1367440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8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051778" y="1554344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A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36" name="Oval 35"/>
          <p:cNvSpPr/>
          <p:nvPr>
            <p:custDataLst>
              <p:tags r:id="rId13"/>
            </p:custDataLst>
          </p:nvPr>
        </p:nvSpPr>
        <p:spPr>
          <a:xfrm>
            <a:off x="3977012" y="1298432"/>
            <a:ext cx="810888" cy="831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248400" y="1367440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252952" y="1545718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B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39" name="Oval 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038600" y="3272440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043152" y="3450718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C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41" name="Oval 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48400" y="3272440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252952" y="3450718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3200" b="1" dirty="0" smtClean="0">
                <a:solidFill>
                  <a:srgbClr val="FFC000"/>
                </a:solidFill>
              </a:rPr>
              <a:t>D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44" name="Arc 43"/>
          <p:cNvSpPr/>
          <p:nvPr>
            <p:custDataLst>
              <p:tags r:id="rId20"/>
            </p:custDataLst>
          </p:nvPr>
        </p:nvSpPr>
        <p:spPr>
          <a:xfrm>
            <a:off x="4419600" y="1062640"/>
            <a:ext cx="1981200" cy="685800"/>
          </a:xfrm>
          <a:prstGeom prst="arc">
            <a:avLst>
              <a:gd name="adj1" fmla="val 11298641"/>
              <a:gd name="adj2" fmla="val 2138763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800600" y="60544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down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on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Rectangle 9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667000" y="986440"/>
            <a:ext cx="121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up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Arc 46"/>
          <p:cNvSpPr/>
          <p:nvPr>
            <p:custDataLst>
              <p:tags r:id="rId23"/>
            </p:custDataLst>
          </p:nvPr>
        </p:nvSpPr>
        <p:spPr>
          <a:xfrm>
            <a:off x="3200400" y="1367440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9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162800" y="91024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down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on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Arc 48"/>
          <p:cNvSpPr/>
          <p:nvPr>
            <p:custDataLst>
              <p:tags r:id="rId25"/>
            </p:custDataLst>
          </p:nvPr>
        </p:nvSpPr>
        <p:spPr>
          <a:xfrm>
            <a:off x="6781800" y="1291240"/>
            <a:ext cx="914400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>
            <p:custDataLst>
              <p:tags r:id="rId26"/>
            </p:custDataLst>
          </p:nvPr>
        </p:nvSpPr>
        <p:spPr>
          <a:xfrm flipV="1">
            <a:off x="4495800" y="3424840"/>
            <a:ext cx="1981200" cy="685800"/>
          </a:xfrm>
          <a:prstGeom prst="arc">
            <a:avLst>
              <a:gd name="adj1" fmla="val 11298641"/>
              <a:gd name="adj2" fmla="val 21080623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9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724400" y="411064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down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Rectangle 9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590800" y="289144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up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Arc 59"/>
          <p:cNvSpPr/>
          <p:nvPr>
            <p:custDataLst>
              <p:tags r:id="rId29"/>
            </p:custDataLst>
          </p:nvPr>
        </p:nvSpPr>
        <p:spPr>
          <a:xfrm>
            <a:off x="3200400" y="3272440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9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315200" y="388204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up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2" name="Arc 61"/>
          <p:cNvSpPr/>
          <p:nvPr>
            <p:custDataLst>
              <p:tags r:id="rId31"/>
            </p:custDataLst>
          </p:nvPr>
        </p:nvSpPr>
        <p:spPr>
          <a:xfrm>
            <a:off x="6781800" y="3196240"/>
            <a:ext cx="914400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>
            <p:custDataLst>
              <p:tags r:id="rId32"/>
            </p:custDataLst>
          </p:nvPr>
        </p:nvSpPr>
        <p:spPr>
          <a:xfrm flipH="1">
            <a:off x="4800600" y="1895008"/>
            <a:ext cx="1871828" cy="1529832"/>
          </a:xfrm>
          <a:custGeom>
            <a:avLst/>
            <a:gdLst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3" fmla="*/ 1638300 w 3276600"/>
              <a:gd name="connsiteY3" fmla="*/ 762000 h 1524000"/>
              <a:gd name="connsiteX4" fmla="*/ 33172 w 3276600"/>
              <a:gd name="connsiteY4" fmla="*/ 609436 h 1524000"/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28" h="1529832" stroke="0" extrusionOk="0">
                <a:moveTo>
                  <a:pt x="0" y="1377268"/>
                </a:moveTo>
                <a:cubicBezTo>
                  <a:pt x="112869" y="1120372"/>
                  <a:pt x="501782" y="908513"/>
                  <a:pt x="1029591" y="816400"/>
                </a:cubicBezTo>
                <a:cubicBezTo>
                  <a:pt x="1242143" y="779306"/>
                  <a:pt x="1468950" y="763163"/>
                  <a:pt x="1695625" y="768995"/>
                </a:cubicBezTo>
                <a:lnTo>
                  <a:pt x="1605128" y="1529832"/>
                </a:lnTo>
                <a:lnTo>
                  <a:pt x="0" y="1377268"/>
                </a:lnTo>
                <a:close/>
              </a:path>
              <a:path w="1948028" h="1529832" fill="none">
                <a:moveTo>
                  <a:pt x="0" y="1377268"/>
                </a:moveTo>
                <a:cubicBezTo>
                  <a:pt x="112869" y="1120372"/>
                  <a:pt x="364921" y="734862"/>
                  <a:pt x="728828" y="386832"/>
                </a:cubicBezTo>
                <a:cubicBezTo>
                  <a:pt x="964384" y="224655"/>
                  <a:pt x="1721353" y="0"/>
                  <a:pt x="1948028" y="5832"/>
                </a:cubicBezTo>
              </a:path>
            </a:pathLst>
          </a:cu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9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6324600" y="243424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down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5" name="Freeform 64"/>
          <p:cNvSpPr/>
          <p:nvPr>
            <p:custDataLst>
              <p:tags r:id="rId34"/>
            </p:custDataLst>
          </p:nvPr>
        </p:nvSpPr>
        <p:spPr>
          <a:xfrm rot="16200000" flipH="1">
            <a:off x="4401002" y="1544270"/>
            <a:ext cx="1948028" cy="1594368"/>
          </a:xfrm>
          <a:custGeom>
            <a:avLst/>
            <a:gdLst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3" fmla="*/ 1638300 w 3276600"/>
              <a:gd name="connsiteY3" fmla="*/ 762000 h 1524000"/>
              <a:gd name="connsiteX4" fmla="*/ 33172 w 3276600"/>
              <a:gd name="connsiteY4" fmla="*/ 609436 h 1524000"/>
              <a:gd name="connsiteX0" fmla="*/ 33172 w 3276600"/>
              <a:gd name="connsiteY0" fmla="*/ 609436 h 1524000"/>
              <a:gd name="connsiteX1" fmla="*/ 1062763 w 3276600"/>
              <a:gd name="connsiteY1" fmla="*/ 48568 h 1524000"/>
              <a:gd name="connsiteX2" fmla="*/ 1728797 w 3276600"/>
              <a:gd name="connsiteY2" fmla="*/ 1163 h 1524000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728828 w 1948028"/>
              <a:gd name="connsiteY1" fmla="*/ 386832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143000 w 1948028"/>
              <a:gd name="connsiteY1" fmla="*/ 533400 h 1529832"/>
              <a:gd name="connsiteX2" fmla="*/ 1948028 w 1948028"/>
              <a:gd name="connsiteY2" fmla="*/ 5832 h 1529832"/>
              <a:gd name="connsiteX0" fmla="*/ 0 w 1948028"/>
              <a:gd name="connsiteY0" fmla="*/ 1377268 h 1529832"/>
              <a:gd name="connsiteX1" fmla="*/ 1029591 w 1948028"/>
              <a:gd name="connsiteY1" fmla="*/ 816400 h 1529832"/>
              <a:gd name="connsiteX2" fmla="*/ 1695625 w 1948028"/>
              <a:gd name="connsiteY2" fmla="*/ 768995 h 1529832"/>
              <a:gd name="connsiteX3" fmla="*/ 1605128 w 1948028"/>
              <a:gd name="connsiteY3" fmla="*/ 1529832 h 1529832"/>
              <a:gd name="connsiteX4" fmla="*/ 0 w 1948028"/>
              <a:gd name="connsiteY4" fmla="*/ 1377268 h 1529832"/>
              <a:gd name="connsiteX0" fmla="*/ 0 w 1948028"/>
              <a:gd name="connsiteY0" fmla="*/ 1377268 h 1529832"/>
              <a:gd name="connsiteX1" fmla="*/ 1447800 w 1948028"/>
              <a:gd name="connsiteY1" fmla="*/ 609600 h 1529832"/>
              <a:gd name="connsiteX2" fmla="*/ 1948028 w 1948028"/>
              <a:gd name="connsiteY2" fmla="*/ 5832 h 1529832"/>
              <a:gd name="connsiteX0" fmla="*/ 0 w 1948028"/>
              <a:gd name="connsiteY0" fmla="*/ 1377268 h 1600200"/>
              <a:gd name="connsiteX1" fmla="*/ 1029591 w 1948028"/>
              <a:gd name="connsiteY1" fmla="*/ 816400 h 1600200"/>
              <a:gd name="connsiteX2" fmla="*/ 1695625 w 1948028"/>
              <a:gd name="connsiteY2" fmla="*/ 768995 h 1600200"/>
              <a:gd name="connsiteX3" fmla="*/ 1605128 w 1948028"/>
              <a:gd name="connsiteY3" fmla="*/ 1529832 h 1600200"/>
              <a:gd name="connsiteX4" fmla="*/ 0 w 1948028"/>
              <a:gd name="connsiteY4" fmla="*/ 1377268 h 1600200"/>
              <a:gd name="connsiteX0" fmla="*/ 381000 w 1948028"/>
              <a:gd name="connsiteY0" fmla="*/ 1600200 h 1600200"/>
              <a:gd name="connsiteX1" fmla="*/ 1447800 w 1948028"/>
              <a:gd name="connsiteY1" fmla="*/ 609600 h 1600200"/>
              <a:gd name="connsiteX2" fmla="*/ 1948028 w 1948028"/>
              <a:gd name="connsiteY2" fmla="*/ 5832 h 1600200"/>
              <a:gd name="connsiteX0" fmla="*/ 0 w 1948028"/>
              <a:gd name="connsiteY0" fmla="*/ 1377268 h 1600200"/>
              <a:gd name="connsiteX1" fmla="*/ 1029591 w 1948028"/>
              <a:gd name="connsiteY1" fmla="*/ 816400 h 1600200"/>
              <a:gd name="connsiteX2" fmla="*/ 1695625 w 1948028"/>
              <a:gd name="connsiteY2" fmla="*/ 768995 h 1600200"/>
              <a:gd name="connsiteX3" fmla="*/ 1605128 w 1948028"/>
              <a:gd name="connsiteY3" fmla="*/ 1529832 h 1600200"/>
              <a:gd name="connsiteX4" fmla="*/ 0 w 1948028"/>
              <a:gd name="connsiteY4" fmla="*/ 1377268 h 1600200"/>
              <a:gd name="connsiteX0" fmla="*/ 381000 w 1948028"/>
              <a:gd name="connsiteY0" fmla="*/ 1600200 h 1600200"/>
              <a:gd name="connsiteX1" fmla="*/ 1447800 w 1948028"/>
              <a:gd name="connsiteY1" fmla="*/ 609600 h 1600200"/>
              <a:gd name="connsiteX2" fmla="*/ 1948028 w 1948028"/>
              <a:gd name="connsiteY2" fmla="*/ 5832 h 1600200"/>
              <a:gd name="connsiteX0" fmla="*/ 0 w 1948028"/>
              <a:gd name="connsiteY0" fmla="*/ 1377268 h 1600200"/>
              <a:gd name="connsiteX1" fmla="*/ 1029591 w 1948028"/>
              <a:gd name="connsiteY1" fmla="*/ 816400 h 1600200"/>
              <a:gd name="connsiteX2" fmla="*/ 1695625 w 1948028"/>
              <a:gd name="connsiteY2" fmla="*/ 768995 h 1600200"/>
              <a:gd name="connsiteX3" fmla="*/ 1605128 w 1948028"/>
              <a:gd name="connsiteY3" fmla="*/ 1529832 h 1600200"/>
              <a:gd name="connsiteX4" fmla="*/ 0 w 1948028"/>
              <a:gd name="connsiteY4" fmla="*/ 1377268 h 1600200"/>
              <a:gd name="connsiteX0" fmla="*/ 381000 w 1948028"/>
              <a:gd name="connsiteY0" fmla="*/ 1600200 h 1600200"/>
              <a:gd name="connsiteX1" fmla="*/ 1600200 w 1948028"/>
              <a:gd name="connsiteY1" fmla="*/ 762000 h 1600200"/>
              <a:gd name="connsiteX2" fmla="*/ 1948028 w 1948028"/>
              <a:gd name="connsiteY2" fmla="*/ 5832 h 1600200"/>
              <a:gd name="connsiteX0" fmla="*/ 0 w 1948028"/>
              <a:gd name="connsiteY0" fmla="*/ 1371436 h 1594368"/>
              <a:gd name="connsiteX1" fmla="*/ 1029591 w 1948028"/>
              <a:gd name="connsiteY1" fmla="*/ 810568 h 1594368"/>
              <a:gd name="connsiteX2" fmla="*/ 1695625 w 1948028"/>
              <a:gd name="connsiteY2" fmla="*/ 763163 h 1594368"/>
              <a:gd name="connsiteX3" fmla="*/ 1605128 w 1948028"/>
              <a:gd name="connsiteY3" fmla="*/ 1524000 h 1594368"/>
              <a:gd name="connsiteX4" fmla="*/ 0 w 1948028"/>
              <a:gd name="connsiteY4" fmla="*/ 1371436 h 1594368"/>
              <a:gd name="connsiteX0" fmla="*/ 381000 w 1948028"/>
              <a:gd name="connsiteY0" fmla="*/ 1594368 h 1594368"/>
              <a:gd name="connsiteX1" fmla="*/ 1600200 w 1948028"/>
              <a:gd name="connsiteY1" fmla="*/ 756168 h 1594368"/>
              <a:gd name="connsiteX2" fmla="*/ 1948028 w 1948028"/>
              <a:gd name="connsiteY2" fmla="*/ 0 h 159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28" h="1594368" stroke="0" extrusionOk="0">
                <a:moveTo>
                  <a:pt x="0" y="1371436"/>
                </a:moveTo>
                <a:cubicBezTo>
                  <a:pt x="112869" y="1114540"/>
                  <a:pt x="501782" y="902681"/>
                  <a:pt x="1029591" y="810568"/>
                </a:cubicBezTo>
                <a:cubicBezTo>
                  <a:pt x="1242143" y="773474"/>
                  <a:pt x="1468950" y="757331"/>
                  <a:pt x="1695625" y="763163"/>
                </a:cubicBezTo>
                <a:lnTo>
                  <a:pt x="1605128" y="1524000"/>
                </a:lnTo>
                <a:lnTo>
                  <a:pt x="0" y="1371436"/>
                </a:lnTo>
                <a:close/>
              </a:path>
              <a:path w="1948028" h="1594368" fill="none">
                <a:moveTo>
                  <a:pt x="381000" y="1594368"/>
                </a:moveTo>
                <a:cubicBezTo>
                  <a:pt x="653458" y="851517"/>
                  <a:pt x="1236293" y="1104198"/>
                  <a:pt x="1600200" y="756168"/>
                </a:cubicBezTo>
                <a:cubicBezTo>
                  <a:pt x="1835756" y="593991"/>
                  <a:pt x="1836372" y="458557"/>
                  <a:pt x="1948028" y="0"/>
                </a:cubicBezTo>
              </a:path>
            </a:pathLst>
          </a:cu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9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4419600" y="251044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up</a:t>
            </a:r>
            <a:r>
              <a:rPr lang="en-US" sz="2400" b="1" dirty="0" smtClean="0"/>
              <a:t>/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>
            <p:custDataLst>
              <p:tags r:id="rId36"/>
            </p:custDataLst>
          </p:nvPr>
        </p:nvSpPr>
        <p:spPr>
          <a:xfrm>
            <a:off x="228600" y="4110640"/>
            <a:ext cx="30221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Input: </a:t>
            </a: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up</a:t>
            </a:r>
            <a:r>
              <a:rPr lang="en-US" sz="2800" dirty="0" smtClean="0"/>
              <a:t> or </a:t>
            </a: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down</a:t>
            </a:r>
          </a:p>
          <a:p>
            <a:r>
              <a:rPr lang="en-US" sz="2800" dirty="0" smtClean="0"/>
              <a:t>Output: 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on</a:t>
            </a:r>
            <a:r>
              <a:rPr lang="en-US" sz="2800" dirty="0" smtClean="0"/>
              <a:t> or 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off</a:t>
            </a:r>
          </a:p>
          <a:p>
            <a:r>
              <a:rPr lang="en-US" sz="2800" dirty="0" smtClean="0"/>
              <a:t>States: </a:t>
            </a:r>
            <a:r>
              <a:rPr lang="en-US" sz="2800" b="1" dirty="0" smtClean="0">
                <a:solidFill>
                  <a:schemeClr val="accent6"/>
                </a:solidFill>
              </a:rPr>
              <a:t>A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accent6"/>
                </a:solidFill>
              </a:rPr>
              <a:t>B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accent6"/>
                </a:solidFill>
              </a:rPr>
              <a:t>C</a:t>
            </a:r>
            <a:r>
              <a:rPr lang="en-US" sz="2800" dirty="0" smtClean="0"/>
              <a:t>, or </a:t>
            </a:r>
            <a:r>
              <a:rPr lang="en-US" sz="2800" b="1" dirty="0" smtClean="0">
                <a:solidFill>
                  <a:schemeClr val="accent6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493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" y="1004455"/>
            <a:ext cx="906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Draw a state transition diagram for a decimal counter which counts from 0~9 and carry 1 when meeting 10</a:t>
            </a:r>
            <a:r>
              <a:rPr lang="en-US" sz="3200" baseline="-25000" dirty="0"/>
              <a:t>(decimal)</a:t>
            </a:r>
          </a:p>
        </p:txBody>
      </p:sp>
    </p:spTree>
    <p:extLst>
      <p:ext uri="{BB962C8B-B14F-4D97-AF65-F5344CB8AC3E}">
        <p14:creationId xmlns:p14="http://schemas.microsoft.com/office/powerpoint/2010/main" val="2670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107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Example: A </a:t>
            </a:r>
            <a:r>
              <a:rPr lang="en-US" dirty="0"/>
              <a:t>Calculator</a:t>
            </a:r>
          </a:p>
        </p:txBody>
      </p:sp>
      <p:sp>
        <p:nvSpPr>
          <p:cNvPr id="1967111" name="Line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963737" y="2286000"/>
            <a:ext cx="747713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67112" name="Line 8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887537" y="3505200"/>
            <a:ext cx="762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67131" name="Line 2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1887537" y="4876800"/>
            <a:ext cx="762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67141" name="Rectangle 3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73737" y="2362200"/>
            <a:ext cx="381000" cy="1143000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7142" name="Text Box 3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 rot="16200000">
            <a:off x="5345112" y="2699256"/>
            <a:ext cx="1220788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 smtClean="0">
                <a:solidFill>
                  <a:srgbClr val="FFFFFF"/>
                </a:solidFill>
                <a:latin typeface="Calibri"/>
              </a:rPr>
              <a:t>decoder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67143" name="Line 3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2133600" y="2146875"/>
            <a:ext cx="76200" cy="228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7144" name="Text Box 4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038164" y="1714856"/>
            <a:ext cx="340158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8</a:t>
            </a:r>
          </a:p>
        </p:txBody>
      </p:sp>
      <p:sp>
        <p:nvSpPr>
          <p:cNvPr id="1967151" name="Line 47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5164137" y="2751138"/>
            <a:ext cx="76200" cy="228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7152" name="Text Box 48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91051" y="2425125"/>
            <a:ext cx="301686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8</a:t>
            </a:r>
          </a:p>
        </p:txBody>
      </p:sp>
      <p:sp>
        <p:nvSpPr>
          <p:cNvPr id="1967153" name="Line 49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859337" y="2895600"/>
            <a:ext cx="9144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1967154" name="Picture 50" descr="8-segment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5697537" y="1066800"/>
            <a:ext cx="703263" cy="914400"/>
          </a:xfrm>
          <a:prstGeom prst="rect">
            <a:avLst/>
          </a:prstGeom>
          <a:noFill/>
        </p:spPr>
      </p:pic>
      <p:pic>
        <p:nvPicPr>
          <p:cNvPr id="1967155" name="Picture 51" descr="8-segment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383337" y="1066800"/>
            <a:ext cx="703263" cy="914400"/>
          </a:xfrm>
          <a:prstGeom prst="rect">
            <a:avLst/>
          </a:prstGeom>
          <a:noFill/>
        </p:spPr>
      </p:pic>
      <p:pic>
        <p:nvPicPr>
          <p:cNvPr id="1967156" name="Picture 52" descr="8-segment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5011737" y="1066800"/>
            <a:ext cx="703263" cy="914400"/>
          </a:xfrm>
          <a:prstGeom prst="rect">
            <a:avLst/>
          </a:prstGeom>
          <a:noFill/>
        </p:spPr>
      </p:pic>
      <p:sp>
        <p:nvSpPr>
          <p:cNvPr id="1967158" name="Line 5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6002337" y="198120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67160" name="Text Box 56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524000" y="4526340"/>
            <a:ext cx="373820" cy="5847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S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4" name="Picture 51" descr="8-segment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4173537" y="1066800"/>
            <a:ext cx="703263" cy="914400"/>
          </a:xfrm>
          <a:prstGeom prst="rect">
            <a:avLst/>
          </a:prstGeom>
          <a:noFill/>
        </p:spPr>
      </p:pic>
      <p:sp>
        <p:nvSpPr>
          <p:cNvPr id="57" name="TextBox 56"/>
          <p:cNvSpPr txBox="1"/>
          <p:nvPr>
            <p:custDataLst>
              <p:tags r:id="rId18"/>
            </p:custDataLst>
          </p:nvPr>
        </p:nvSpPr>
        <p:spPr>
          <a:xfrm>
            <a:off x="1506537" y="19812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</a:p>
        </p:txBody>
      </p:sp>
      <p:sp>
        <p:nvSpPr>
          <p:cNvPr id="58" name="TextBox 57"/>
          <p:cNvSpPr txBox="1"/>
          <p:nvPr>
            <p:custDataLst>
              <p:tags r:id="rId19"/>
            </p:custDataLst>
          </p:nvPr>
        </p:nvSpPr>
        <p:spPr>
          <a:xfrm>
            <a:off x="1506537" y="322522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</a:p>
        </p:txBody>
      </p:sp>
      <p:sp>
        <p:nvSpPr>
          <p:cNvPr id="60" name="Line 39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H="1">
            <a:off x="2152836" y="3352800"/>
            <a:ext cx="76200" cy="228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" name="Text Box 40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057400" y="2920781"/>
            <a:ext cx="340158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8</a:t>
            </a:r>
          </a:p>
        </p:txBody>
      </p:sp>
      <p:sp>
        <p:nvSpPr>
          <p:cNvPr id="59" name="Text Box 5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349626" y="5111115"/>
            <a:ext cx="1228221" cy="107721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0=add</a:t>
            </a:r>
          </a:p>
          <a:p>
            <a:pPr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1=sub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00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55049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There is no input : when power on, it will count automatically. 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dirty="0"/>
              <a:t>Output : when meeting 10(decimal), the output is 1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Binary </a:t>
            </a:r>
            <a:r>
              <a:rPr lang="en-US" sz="3200" dirty="0"/>
              <a:t>code </a:t>
            </a:r>
            <a:r>
              <a:rPr lang="en-US" sz="3200" dirty="0" smtClean="0"/>
              <a:t>assignment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</a:t>
            </a:r>
            <a:r>
              <a:rPr lang="en-US" sz="3200" dirty="0"/>
              <a:t>Q</a:t>
            </a:r>
            <a:r>
              <a:rPr lang="en-US" sz="3200" baseline="-25000" dirty="0"/>
              <a:t>3</a:t>
            </a:r>
            <a:r>
              <a:rPr lang="en-US" sz="3200" dirty="0"/>
              <a:t>Q</a:t>
            </a:r>
            <a:r>
              <a:rPr lang="en-US" sz="3200" baseline="-25000" dirty="0"/>
              <a:t>2</a:t>
            </a:r>
            <a:r>
              <a:rPr lang="en-US" sz="3200" dirty="0"/>
              <a:t>Q</a:t>
            </a:r>
            <a:r>
              <a:rPr lang="en-US" sz="3200" baseline="-25000" dirty="0"/>
              <a:t>1</a:t>
            </a:r>
            <a:r>
              <a:rPr lang="en-US" sz="3200" dirty="0"/>
              <a:t>Q</a:t>
            </a:r>
            <a:r>
              <a:rPr lang="en-US" sz="3200" baseline="-25000" dirty="0"/>
              <a:t>0</a:t>
            </a:r>
            <a:r>
              <a:rPr lang="en-US" sz="3200" dirty="0"/>
              <a:t> </a:t>
            </a:r>
            <a:r>
              <a:rPr lang="en-US" sz="3200" dirty="0" smtClean="0"/>
              <a:t>( </a:t>
            </a:r>
            <a:r>
              <a:rPr lang="en-US" sz="3200" dirty="0"/>
              <a:t>but actual state is from 0~9)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09600" y="3962400"/>
            <a:ext cx="8077200" cy="2723350"/>
            <a:chOff x="609600" y="3962400"/>
            <a:chExt cx="8077200" cy="2723350"/>
          </a:xfrm>
        </p:grpSpPr>
        <p:sp>
          <p:nvSpPr>
            <p:cNvPr id="4" name="Oval 3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09600" y="3964858"/>
              <a:ext cx="1066800" cy="990600"/>
            </a:xfrm>
            <a:prstGeom prst="ellipse">
              <a:avLst/>
            </a:prstGeom>
            <a:solidFill>
              <a:schemeClr val="accent4">
                <a:lumMod val="50000"/>
                <a:alpha val="50000"/>
              </a:schemeClr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 smtClean="0"/>
                <a:t>0000</a:t>
              </a:r>
              <a:endParaRPr lang="en-US" sz="2800" dirty="0"/>
            </a:p>
          </p:txBody>
        </p:sp>
        <p:sp>
          <p:nvSpPr>
            <p:cNvPr id="5" name="Oval 4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286000" y="3962400"/>
              <a:ext cx="1066800" cy="990600"/>
            </a:xfrm>
            <a:prstGeom prst="ellipse">
              <a:avLst/>
            </a:prstGeom>
            <a:solidFill>
              <a:schemeClr val="accent4">
                <a:lumMod val="50000"/>
                <a:alpha val="50000"/>
              </a:schemeClr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 smtClean="0"/>
                <a:t>0001</a:t>
              </a:r>
              <a:endParaRPr lang="en-US" sz="2800" dirty="0"/>
            </a:p>
          </p:txBody>
        </p:sp>
        <p:sp>
          <p:nvSpPr>
            <p:cNvPr id="6" name="Oval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962400" y="3977148"/>
              <a:ext cx="1066800" cy="990600"/>
            </a:xfrm>
            <a:prstGeom prst="ellipse">
              <a:avLst/>
            </a:prstGeom>
            <a:solidFill>
              <a:schemeClr val="accent4">
                <a:lumMod val="50000"/>
                <a:alpha val="50000"/>
              </a:schemeClr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 smtClean="0"/>
                <a:t>0010</a:t>
              </a:r>
              <a:endParaRPr lang="en-US" sz="2800" dirty="0"/>
            </a:p>
          </p:txBody>
        </p:sp>
        <p:sp>
          <p:nvSpPr>
            <p:cNvPr id="7" name="Oval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724832" y="3962400"/>
              <a:ext cx="1066800" cy="990600"/>
            </a:xfrm>
            <a:prstGeom prst="ellipse">
              <a:avLst/>
            </a:prstGeom>
            <a:solidFill>
              <a:schemeClr val="accent4">
                <a:lumMod val="50000"/>
                <a:alpha val="50000"/>
              </a:schemeClr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 smtClean="0"/>
                <a:t>0011</a:t>
              </a:r>
              <a:endParaRPr lang="en-US" sz="2800" dirty="0"/>
            </a:p>
          </p:txBody>
        </p:sp>
        <p:sp>
          <p:nvSpPr>
            <p:cNvPr id="8" name="Oval 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495867" y="3977148"/>
              <a:ext cx="1066800" cy="990600"/>
            </a:xfrm>
            <a:prstGeom prst="ellipse">
              <a:avLst/>
            </a:prstGeom>
            <a:solidFill>
              <a:schemeClr val="accent4">
                <a:lumMod val="50000"/>
                <a:alpha val="50000"/>
              </a:schemeClr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 smtClean="0"/>
                <a:t>0100</a:t>
              </a:r>
              <a:endParaRPr lang="en-US" sz="2800" dirty="0"/>
            </a:p>
          </p:txBody>
        </p:sp>
        <p:sp>
          <p:nvSpPr>
            <p:cNvPr id="9" name="Oval 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62000" y="5695150"/>
              <a:ext cx="1066800" cy="990600"/>
            </a:xfrm>
            <a:prstGeom prst="ellipse">
              <a:avLst/>
            </a:prstGeom>
            <a:solidFill>
              <a:schemeClr val="accent4">
                <a:lumMod val="50000"/>
                <a:alpha val="50000"/>
              </a:schemeClr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 smtClean="0"/>
                <a:t>1001</a:t>
              </a:r>
              <a:endParaRPr lang="en-US" sz="2800" dirty="0"/>
            </a:p>
          </p:txBody>
        </p:sp>
        <p:sp>
          <p:nvSpPr>
            <p:cNvPr id="10" name="Oval 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438400" y="5695150"/>
              <a:ext cx="1066800" cy="990600"/>
            </a:xfrm>
            <a:prstGeom prst="ellipse">
              <a:avLst/>
            </a:prstGeom>
            <a:solidFill>
              <a:schemeClr val="accent4">
                <a:lumMod val="50000"/>
                <a:alpha val="50000"/>
              </a:schemeClr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/>
                <a:t>1</a:t>
              </a:r>
              <a:r>
                <a:rPr lang="en-US" sz="2800" dirty="0" smtClean="0"/>
                <a:t>000</a:t>
              </a:r>
              <a:endParaRPr lang="en-US" sz="2800" dirty="0"/>
            </a:p>
          </p:txBody>
        </p:sp>
        <p:sp>
          <p:nvSpPr>
            <p:cNvPr id="11" name="Oval 1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114800" y="5677944"/>
              <a:ext cx="1066800" cy="990600"/>
            </a:xfrm>
            <a:prstGeom prst="ellipse">
              <a:avLst/>
            </a:prstGeom>
            <a:solidFill>
              <a:schemeClr val="accent4">
                <a:lumMod val="50000"/>
                <a:alpha val="50000"/>
              </a:schemeClr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 smtClean="0"/>
                <a:t>0111</a:t>
              </a:r>
              <a:endParaRPr lang="en-US" sz="2800" dirty="0"/>
            </a:p>
          </p:txBody>
        </p:sp>
        <p:sp>
          <p:nvSpPr>
            <p:cNvPr id="12" name="Oval 1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943600" y="5695150"/>
              <a:ext cx="1066800" cy="990600"/>
            </a:xfrm>
            <a:prstGeom prst="ellipse">
              <a:avLst/>
            </a:prstGeom>
            <a:solidFill>
              <a:schemeClr val="accent4">
                <a:lumMod val="50000"/>
                <a:alpha val="50000"/>
              </a:schemeClr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 smtClean="0"/>
                <a:t>0110</a:t>
              </a:r>
              <a:endParaRPr lang="en-US" sz="2800" dirty="0"/>
            </a:p>
          </p:txBody>
        </p:sp>
        <p:sp>
          <p:nvSpPr>
            <p:cNvPr id="13" name="Oval 1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620000" y="5680402"/>
              <a:ext cx="1066800" cy="990600"/>
            </a:xfrm>
            <a:prstGeom prst="ellipse">
              <a:avLst/>
            </a:prstGeom>
            <a:solidFill>
              <a:schemeClr val="accent4">
                <a:lumMod val="50000"/>
                <a:alpha val="50000"/>
              </a:schemeClr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dirty="0" smtClean="0"/>
                <a:t>0101</a:t>
              </a:r>
              <a:endParaRPr lang="en-US" sz="2800" dirty="0"/>
            </a:p>
          </p:txBody>
        </p:sp>
        <p:cxnSp>
          <p:nvCxnSpPr>
            <p:cNvPr id="14" name="Straight Arrow Connector 13"/>
            <p:cNvCxnSpPr>
              <a:stCxn id="4" idx="6"/>
              <a:endCxn id="5" idx="2"/>
            </p:cNvCxnSpPr>
            <p:nvPr/>
          </p:nvCxnSpPr>
          <p:spPr>
            <a:xfrm flipV="1">
              <a:off x="1676400" y="4457700"/>
              <a:ext cx="609600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3390285" y="4455242"/>
              <a:ext cx="609600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067915" y="4472448"/>
              <a:ext cx="609600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861072" y="4472448"/>
              <a:ext cx="609600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4"/>
            </p:cNvCxnSpPr>
            <p:nvPr/>
          </p:nvCxnSpPr>
          <p:spPr>
            <a:xfrm>
              <a:off x="8029267" y="4967748"/>
              <a:ext cx="0" cy="710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2"/>
              <a:endCxn id="12" idx="6"/>
            </p:cNvCxnSpPr>
            <p:nvPr/>
          </p:nvCxnSpPr>
          <p:spPr>
            <a:xfrm flipH="1">
              <a:off x="7010400" y="6175702"/>
              <a:ext cx="609600" cy="14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2"/>
            </p:cNvCxnSpPr>
            <p:nvPr/>
          </p:nvCxnSpPr>
          <p:spPr>
            <a:xfrm flipH="1">
              <a:off x="5181600" y="6190450"/>
              <a:ext cx="76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2"/>
            </p:cNvCxnSpPr>
            <p:nvPr/>
          </p:nvCxnSpPr>
          <p:spPr>
            <a:xfrm flipH="1">
              <a:off x="3505200" y="6173244"/>
              <a:ext cx="609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755058" y="6183076"/>
              <a:ext cx="76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0"/>
            </p:cNvCxnSpPr>
            <p:nvPr/>
          </p:nvCxnSpPr>
          <p:spPr>
            <a:xfrm flipV="1">
              <a:off x="1295400" y="4967748"/>
              <a:ext cx="0" cy="727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55058" y="4117258"/>
              <a:ext cx="461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/0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05955" y="4085910"/>
              <a:ext cx="461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/0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81600" y="4133531"/>
              <a:ext cx="461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/0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09170" y="4117258"/>
              <a:ext cx="461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/0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07784" y="5146783"/>
              <a:ext cx="461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/0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08415" y="5678862"/>
              <a:ext cx="461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/0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29698" y="5696068"/>
              <a:ext cx="461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/0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24864" y="5676404"/>
              <a:ext cx="461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/0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4498" y="5789164"/>
              <a:ext cx="461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/0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3956" y="5177198"/>
              <a:ext cx="461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/1</a:t>
              </a:r>
              <a:endParaRPr lang="en-US" dirty="0"/>
            </a:p>
          </p:txBody>
        </p:sp>
      </p:grpSp>
      <p:sp>
        <p:nvSpPr>
          <p:cNvPr id="35" name="Oval 34"/>
          <p:cNvSpPr/>
          <p:nvPr/>
        </p:nvSpPr>
        <p:spPr>
          <a:xfrm>
            <a:off x="533400" y="3886200"/>
            <a:ext cx="1221658" cy="114237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8382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vending machine selling a 20 cent item </a:t>
            </a:r>
            <a:endParaRPr lang="en-US" sz="3200" dirty="0" smtClean="0"/>
          </a:p>
          <a:p>
            <a:r>
              <a:rPr lang="en-US" sz="3200" dirty="0" smtClean="0"/>
              <a:t>Input </a:t>
            </a:r>
            <a:r>
              <a:rPr lang="en-US" sz="3200" dirty="0"/>
              <a:t>could be 5 , 10 </a:t>
            </a:r>
            <a:r>
              <a:rPr lang="en-US" sz="3200" dirty="0" smtClean="0"/>
              <a:t>cents</a:t>
            </a:r>
          </a:p>
          <a:p>
            <a:r>
              <a:rPr lang="en-US" sz="3200" dirty="0" smtClean="0"/>
              <a:t>– </a:t>
            </a:r>
            <a:r>
              <a:rPr lang="en-US" sz="3200" dirty="0"/>
              <a:t>Input </a:t>
            </a:r>
            <a:endParaRPr lang="en-US" sz="3200" dirty="0" smtClean="0"/>
          </a:p>
          <a:p>
            <a:r>
              <a:rPr lang="en-US" sz="3200" dirty="0" smtClean="0"/>
              <a:t>– Output</a:t>
            </a:r>
          </a:p>
          <a:p>
            <a:r>
              <a:rPr lang="en-US" sz="3200" dirty="0" smtClean="0"/>
              <a:t>– </a:t>
            </a:r>
            <a:r>
              <a:rPr lang="en-US" sz="3200" dirty="0"/>
              <a:t>State  </a:t>
            </a:r>
            <a:r>
              <a:rPr lang="en-US" sz="3200" dirty="0" smtClean="0"/>
              <a:t>?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</a:t>
            </a:r>
            <a:r>
              <a:rPr lang="en-US" sz="2400" dirty="0" smtClean="0"/>
              <a:t>cents </a:t>
            </a:r>
            <a:r>
              <a:rPr lang="en-US" sz="2400" dirty="0"/>
              <a:t>already in the machine</a:t>
            </a:r>
          </a:p>
        </p:txBody>
      </p:sp>
      <p:pic>
        <p:nvPicPr>
          <p:cNvPr id="1026" name="Picture 2" descr="File:Snack machine 35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9624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2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689594"/>
            <a:ext cx="883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States</a:t>
            </a:r>
          </a:p>
          <a:p>
            <a:r>
              <a:rPr lang="fr-FR" sz="3200" dirty="0" smtClean="0"/>
              <a:t>    </a:t>
            </a:r>
            <a:r>
              <a:rPr lang="fr-FR" sz="2600" dirty="0" smtClean="0"/>
              <a:t>00 </a:t>
            </a:r>
            <a:r>
              <a:rPr lang="fr-FR" sz="2600" dirty="0"/>
              <a:t>– </a:t>
            </a:r>
            <a:r>
              <a:rPr lang="fr-FR" sz="2600" dirty="0" smtClean="0"/>
              <a:t>0 cents,  01 </a:t>
            </a:r>
            <a:r>
              <a:rPr lang="fr-FR" sz="2600" dirty="0"/>
              <a:t>– </a:t>
            </a:r>
            <a:r>
              <a:rPr lang="fr-FR" sz="2600" dirty="0" smtClean="0"/>
              <a:t>5cents,  10 </a:t>
            </a:r>
            <a:r>
              <a:rPr lang="fr-FR" sz="2600" dirty="0"/>
              <a:t>– </a:t>
            </a:r>
            <a:r>
              <a:rPr lang="fr-FR" sz="2600" dirty="0" smtClean="0"/>
              <a:t>10cents,  11 </a:t>
            </a:r>
            <a:r>
              <a:rPr lang="fr-FR" sz="2600" dirty="0"/>
              <a:t>– </a:t>
            </a:r>
            <a:r>
              <a:rPr lang="fr-FR" sz="2600" dirty="0" smtClean="0"/>
              <a:t>15cents</a:t>
            </a:r>
          </a:p>
          <a:p>
            <a:r>
              <a:rPr lang="fr-FR" sz="3200" dirty="0" smtClean="0"/>
              <a:t>Input  x</a:t>
            </a:r>
          </a:p>
          <a:p>
            <a:r>
              <a:rPr lang="fr-FR" sz="3200" dirty="0"/>
              <a:t>    ‘0’ – 5 cents ‘1</a:t>
            </a:r>
            <a:r>
              <a:rPr lang="fr-FR" sz="3200" dirty="0" smtClean="0"/>
              <a:t>’, </a:t>
            </a:r>
            <a:r>
              <a:rPr lang="fr-FR" sz="3200" dirty="0"/>
              <a:t>– 10 </a:t>
            </a:r>
            <a:r>
              <a:rPr lang="fr-FR" sz="3200" dirty="0" smtClean="0"/>
              <a:t>cents</a:t>
            </a:r>
          </a:p>
          <a:p>
            <a:r>
              <a:rPr lang="fr-FR" sz="3200" dirty="0" smtClean="0"/>
              <a:t>Output :  ‘0’ -  no item, ‘1’ – dispense item</a:t>
            </a:r>
            <a:endParaRPr lang="en-US" sz="3200" dirty="0"/>
          </a:p>
        </p:txBody>
      </p:sp>
      <p:sp>
        <p:nvSpPr>
          <p:cNvPr id="4" name="Oval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52600" y="3429000"/>
            <a:ext cx="1066800" cy="9906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00</a:t>
            </a:r>
            <a:endParaRPr lang="en-US" sz="2800" dirty="0"/>
          </a:p>
        </p:txBody>
      </p:sp>
      <p:sp>
        <p:nvSpPr>
          <p:cNvPr id="5" name="Oval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72200" y="3276600"/>
            <a:ext cx="1066800" cy="9906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01</a:t>
            </a:r>
            <a:endParaRPr lang="en-US" sz="2800" dirty="0"/>
          </a:p>
        </p:txBody>
      </p:sp>
      <p:sp>
        <p:nvSpPr>
          <p:cNvPr id="6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57516" y="5386055"/>
            <a:ext cx="1066800" cy="9906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10</a:t>
            </a:r>
            <a:endParaRPr lang="en-US" sz="2800" dirty="0"/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00800" y="5388513"/>
            <a:ext cx="1066800" cy="9906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dirty="0" smtClean="0"/>
              <a:t>11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2819400" y="3924300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 flipV="1">
            <a:off x="2819400" y="5881355"/>
            <a:ext cx="3581400" cy="245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 flipV="1">
            <a:off x="2819400" y="4267200"/>
            <a:ext cx="3737629" cy="126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4"/>
          </p:cNvCxnSpPr>
          <p:nvPr/>
        </p:nvCxnSpPr>
        <p:spPr>
          <a:xfrm>
            <a:off x="6705600" y="4267200"/>
            <a:ext cx="0" cy="111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4"/>
            <a:endCxn id="6" idx="0"/>
          </p:cNvCxnSpPr>
          <p:nvPr/>
        </p:nvCxnSpPr>
        <p:spPr>
          <a:xfrm>
            <a:off x="2286000" y="4419600"/>
            <a:ext cx="4916" cy="966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7239000" y="3962400"/>
            <a:ext cx="1122920" cy="1902542"/>
          </a:xfrm>
          <a:custGeom>
            <a:avLst/>
            <a:gdLst>
              <a:gd name="connsiteX0" fmla="*/ 221225 w 1122920"/>
              <a:gd name="connsiteY0" fmla="*/ 1902542 h 1902542"/>
              <a:gd name="connsiteX1" fmla="*/ 1120877 w 1122920"/>
              <a:gd name="connsiteY1" fmla="*/ 781664 h 1902542"/>
              <a:gd name="connsiteX2" fmla="*/ 0 w 1122920"/>
              <a:gd name="connsiteY2" fmla="*/ 0 h 1902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2920" h="1902542">
                <a:moveTo>
                  <a:pt x="221225" y="1902542"/>
                </a:moveTo>
                <a:cubicBezTo>
                  <a:pt x="689486" y="1500648"/>
                  <a:pt x="1157748" y="1098754"/>
                  <a:pt x="1120877" y="781664"/>
                </a:cubicBezTo>
                <a:cubicBezTo>
                  <a:pt x="1084006" y="464574"/>
                  <a:pt x="542003" y="232287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88855" y="4306125"/>
            <a:ext cx="65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1/0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53798" y="5596445"/>
            <a:ext cx="65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1/1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96814" y="3573858"/>
            <a:ext cx="65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0/0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84513" y="5945568"/>
            <a:ext cx="65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0/0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03205" y="4533495"/>
            <a:ext cx="65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1/0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6584" y="4986670"/>
            <a:ext cx="65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1/1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82099" y="5279300"/>
            <a:ext cx="65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0/1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647024" y="3354029"/>
            <a:ext cx="1308183" cy="11770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543046" y="4131295"/>
            <a:ext cx="3732713" cy="126392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54870" y="4128837"/>
            <a:ext cx="65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0/0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328555" y="4359349"/>
            <a:ext cx="489612" cy="1254642"/>
          </a:xfrm>
          <a:custGeom>
            <a:avLst/>
            <a:gdLst>
              <a:gd name="connsiteX0" fmla="*/ 489612 w 489612"/>
              <a:gd name="connsiteY0" fmla="*/ 1254642 h 1254642"/>
              <a:gd name="connsiteX1" fmla="*/ 515 w 489612"/>
              <a:gd name="connsiteY1" fmla="*/ 818707 h 1254642"/>
              <a:gd name="connsiteX2" fmla="*/ 415185 w 489612"/>
              <a:gd name="connsiteY2" fmla="*/ 0 h 125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612" h="1254642">
                <a:moveTo>
                  <a:pt x="489612" y="1254642"/>
                </a:moveTo>
                <a:cubicBezTo>
                  <a:pt x="251265" y="1141228"/>
                  <a:pt x="12919" y="1027814"/>
                  <a:pt x="515" y="818707"/>
                </a:cubicBezTo>
                <a:cubicBezTo>
                  <a:pt x="-11889" y="609600"/>
                  <a:pt x="201648" y="304800"/>
                  <a:pt x="415185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1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26" grpId="0"/>
      <p:bldP spid="27" grpId="0"/>
      <p:bldP spid="29" grpId="0"/>
      <p:bldP spid="30" grpId="0"/>
      <p:bldP spid="31" grpId="0"/>
      <p:bldP spid="34" grpId="0"/>
      <p:bldP spid="1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0"/>
            <a:ext cx="9601200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Activity#2: Create a Logic Circuit for a Serial </a:t>
            </a:r>
            <a:r>
              <a:rPr lang="en-US" sz="3200" dirty="0"/>
              <a:t>Adder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two </a:t>
            </a:r>
            <a:r>
              <a:rPr lang="en-US" dirty="0" smtClean="0"/>
              <a:t>infinite input </a:t>
            </a:r>
            <a:r>
              <a:rPr lang="en-US" dirty="0"/>
              <a:t>bit streams</a:t>
            </a:r>
          </a:p>
          <a:p>
            <a:pPr lvl="1"/>
            <a:r>
              <a:rPr lang="en-US" dirty="0"/>
              <a:t>streams are sent with least-significant-bit (</a:t>
            </a:r>
            <a:r>
              <a:rPr lang="en-US" dirty="0" err="1"/>
              <a:t>lsb</a:t>
            </a:r>
            <a:r>
              <a:rPr lang="en-US" dirty="0"/>
              <a:t>) </a:t>
            </a:r>
            <a:r>
              <a:rPr lang="en-US" dirty="0" smtClean="0"/>
              <a:t>first</a:t>
            </a:r>
          </a:p>
          <a:p>
            <a:pPr lvl="1"/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57600" y="3048000"/>
            <a:ext cx="1447800" cy="1447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143000" y="2971800"/>
            <a:ext cx="14285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/>
              <a:t> …</a:t>
            </a:r>
            <a:r>
              <a:rPr lang="en-US" sz="2800" dirty="0"/>
              <a:t>10110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222375" y="3876020"/>
            <a:ext cx="1346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…01111</a:t>
            </a: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514600" y="32766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514600" y="425702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5181600" y="379982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797550" y="3495020"/>
            <a:ext cx="1346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…00101</a:t>
            </a:r>
          </a:p>
        </p:txBody>
      </p:sp>
      <p:sp>
        <p:nvSpPr>
          <p:cNvPr id="3" name="Rectangle 2"/>
          <p:cNvSpPr/>
          <p:nvPr/>
        </p:nvSpPr>
        <p:spPr>
          <a:xfrm>
            <a:off x="2222178" y="2971800"/>
            <a:ext cx="216222" cy="141083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70378" y="3581400"/>
            <a:ext cx="137008" cy="3810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01638" y="2905780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Sum: output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/>
      <p:bldP spid="3" grpId="0" animBg="1"/>
      <p:bldP spid="20" grpId="0" animBg="1"/>
      <p:bldP spid="2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0" y="0"/>
            <a:ext cx="98298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Activity#2: Create a Logic Circuit for a Serial </a:t>
            </a:r>
            <a:r>
              <a:rPr lang="en-US" sz="3600" dirty="0"/>
              <a:t>Adder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two </a:t>
            </a:r>
            <a:r>
              <a:rPr lang="en-US" dirty="0" smtClean="0"/>
              <a:t>infinite input </a:t>
            </a:r>
            <a:r>
              <a:rPr lang="en-US" dirty="0"/>
              <a:t>bit streams</a:t>
            </a:r>
          </a:p>
          <a:p>
            <a:pPr lvl="1"/>
            <a:r>
              <a:rPr lang="en-US" dirty="0"/>
              <a:t>streams are sent with least-significant-bit (</a:t>
            </a:r>
            <a:r>
              <a:rPr lang="en-US" dirty="0" err="1"/>
              <a:t>lsb</a:t>
            </a:r>
            <a:r>
              <a:rPr lang="en-US" dirty="0"/>
              <a:t>) </a:t>
            </a:r>
            <a:r>
              <a:rPr lang="en-US" dirty="0" smtClean="0"/>
              <a:t>first</a:t>
            </a:r>
          </a:p>
          <a:p>
            <a:pPr lvl="1"/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57600" y="3048000"/>
            <a:ext cx="1447800" cy="1447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143000" y="2971800"/>
            <a:ext cx="14285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/>
              <a:t> …</a:t>
            </a:r>
            <a:r>
              <a:rPr lang="en-US" sz="2800" dirty="0"/>
              <a:t>10110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222375" y="3876020"/>
            <a:ext cx="1346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…01111</a:t>
            </a: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514600" y="32766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514600" y="425702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5181600" y="379982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797550" y="3495020"/>
            <a:ext cx="1346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…00101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2971800"/>
            <a:ext cx="216222" cy="141083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64486" y="3581400"/>
            <a:ext cx="193514" cy="3810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43600" y="2981980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Sum: output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0727" y="2209800"/>
            <a:ext cx="1569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Carry-out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2600" y="260098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7035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/>
      <p:bldP spid="18" grpId="0"/>
      <p:bldP spid="1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0" y="0"/>
            <a:ext cx="98298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Activity#2: Create a Logic Circuit for a Serial </a:t>
            </a:r>
            <a:r>
              <a:rPr lang="en-US" sz="3600" dirty="0"/>
              <a:t>Adder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two </a:t>
            </a:r>
            <a:r>
              <a:rPr lang="en-US" dirty="0" smtClean="0"/>
              <a:t>infinite input </a:t>
            </a:r>
            <a:r>
              <a:rPr lang="en-US" dirty="0"/>
              <a:t>bit streams</a:t>
            </a:r>
          </a:p>
          <a:p>
            <a:pPr lvl="1"/>
            <a:r>
              <a:rPr lang="en-US" dirty="0"/>
              <a:t>streams are sent with least-significant-bit (</a:t>
            </a:r>
            <a:r>
              <a:rPr lang="en-US" dirty="0" err="1"/>
              <a:t>lsb</a:t>
            </a:r>
            <a:r>
              <a:rPr lang="en-US" dirty="0"/>
              <a:t>) </a:t>
            </a:r>
            <a:r>
              <a:rPr lang="en-US" dirty="0" smtClean="0"/>
              <a:t>first</a:t>
            </a:r>
          </a:p>
          <a:p>
            <a:pPr lvl="1"/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57600" y="3048000"/>
            <a:ext cx="1447800" cy="1447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143000" y="2971800"/>
            <a:ext cx="14285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/>
              <a:t> …</a:t>
            </a:r>
            <a:r>
              <a:rPr lang="en-US" sz="2800" dirty="0"/>
              <a:t>10110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222375" y="3876020"/>
            <a:ext cx="1346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…01111</a:t>
            </a: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514600" y="32766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514600" y="425702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5181600" y="379982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797550" y="3495020"/>
            <a:ext cx="1346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…00101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2733020"/>
            <a:ext cx="216222" cy="164961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77000" y="3581400"/>
            <a:ext cx="193514" cy="3810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43600" y="2981980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Sum: output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0727" y="2209800"/>
            <a:ext cx="1342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Carry-</a:t>
            </a:r>
            <a:r>
              <a:rPr lang="en-US" sz="28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2600" y="260098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76446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0" y="0"/>
            <a:ext cx="98298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Activity#2: Create a Logic Circuit for a Serial </a:t>
            </a:r>
            <a:r>
              <a:rPr lang="en-US" sz="3600" dirty="0"/>
              <a:t>Adder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two </a:t>
            </a:r>
            <a:r>
              <a:rPr lang="en-US" dirty="0" smtClean="0"/>
              <a:t>infinite input </a:t>
            </a:r>
            <a:r>
              <a:rPr lang="en-US" dirty="0"/>
              <a:t>bit streams</a:t>
            </a:r>
          </a:p>
          <a:p>
            <a:pPr lvl="1"/>
            <a:r>
              <a:rPr lang="en-US" dirty="0"/>
              <a:t>streams are sent with least-significant-bit (</a:t>
            </a:r>
            <a:r>
              <a:rPr lang="en-US" dirty="0" err="1"/>
              <a:t>lsb</a:t>
            </a:r>
            <a:r>
              <a:rPr lang="en-US" dirty="0"/>
              <a:t>) </a:t>
            </a:r>
            <a:r>
              <a:rPr lang="en-US" dirty="0" smtClean="0"/>
              <a:t>first</a:t>
            </a:r>
          </a:p>
          <a:p>
            <a:pPr lvl="1"/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57600" y="3048000"/>
            <a:ext cx="1447800" cy="1447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143000" y="2971800"/>
            <a:ext cx="14285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/>
              <a:t> …</a:t>
            </a:r>
            <a:r>
              <a:rPr lang="en-US" sz="2800" dirty="0"/>
              <a:t>10110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222375" y="3876020"/>
            <a:ext cx="1346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…01111</a:t>
            </a: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514600" y="32766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514600" y="425702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5181600" y="379982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797550" y="3495020"/>
            <a:ext cx="1346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…00101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2733020"/>
            <a:ext cx="216222" cy="164961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0727" y="2209800"/>
            <a:ext cx="1574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Carry-</a:t>
            </a:r>
            <a:r>
              <a:rPr lang="en-US" sz="2800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52600" y="260098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0" y="259080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77000" y="3581400"/>
            <a:ext cx="193514" cy="3810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43600" y="2981980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Sum: output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13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0" y="0"/>
            <a:ext cx="98298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Activity#2: Create a Logic Circuit for a Serial </a:t>
            </a:r>
            <a:r>
              <a:rPr lang="en-US" sz="3600" dirty="0"/>
              <a:t>Adder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two </a:t>
            </a:r>
            <a:r>
              <a:rPr lang="en-US" dirty="0" smtClean="0"/>
              <a:t>infinite input </a:t>
            </a:r>
            <a:r>
              <a:rPr lang="en-US" dirty="0"/>
              <a:t>bit streams</a:t>
            </a:r>
          </a:p>
          <a:p>
            <a:pPr lvl="1"/>
            <a:r>
              <a:rPr lang="en-US" dirty="0"/>
              <a:t>streams are sent with least-significant-bit (</a:t>
            </a:r>
            <a:r>
              <a:rPr lang="en-US" dirty="0" err="1"/>
              <a:t>lsb</a:t>
            </a:r>
            <a:r>
              <a:rPr lang="en-US" dirty="0"/>
              <a:t>) </a:t>
            </a:r>
            <a:r>
              <a:rPr lang="en-US" dirty="0" smtClean="0"/>
              <a:t>first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How many states are needed to represent FSM?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Draw and Fill in FSM diagram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57600" y="3048000"/>
            <a:ext cx="1447800" cy="1447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143000" y="2971800"/>
            <a:ext cx="14285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/>
              <a:t> …</a:t>
            </a:r>
            <a:r>
              <a:rPr lang="en-US" sz="2800" dirty="0"/>
              <a:t>10110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222375" y="3876020"/>
            <a:ext cx="1346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…01111</a:t>
            </a: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514600" y="32766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514600" y="425702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5181600" y="379982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797550" y="3495020"/>
            <a:ext cx="1346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…00101</a:t>
            </a:r>
          </a:p>
        </p:txBody>
      </p:sp>
      <p:sp>
        <p:nvSpPr>
          <p:cNvPr id="18" name="Rectangle 17"/>
          <p:cNvSpPr/>
          <p:nvPr>
            <p:custDataLst>
              <p:tags r:id="rId1"/>
            </p:custDataLst>
          </p:nvPr>
        </p:nvSpPr>
        <p:spPr>
          <a:xfrm>
            <a:off x="457200" y="4382631"/>
            <a:ext cx="8534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Strategy</a:t>
            </a:r>
            <a:r>
              <a:rPr lang="en-US" sz="2800" dirty="0" smtClean="0"/>
              <a:t>:</a:t>
            </a:r>
          </a:p>
          <a:p>
            <a:pPr marL="233363" indent="-233363"/>
            <a:r>
              <a:rPr lang="en-US" sz="2800" dirty="0" smtClean="0"/>
              <a:t>(1) Draw a state diagram (e.g. Mealy Machine)</a:t>
            </a:r>
          </a:p>
          <a:p>
            <a:pPr marL="233363" indent="-233363"/>
            <a:r>
              <a:rPr lang="en-US" sz="2800" dirty="0" smtClean="0"/>
              <a:t>(2) Write output and next-state tables</a:t>
            </a:r>
          </a:p>
          <a:p>
            <a:pPr marL="233363" indent="-233363"/>
            <a:r>
              <a:rPr lang="en-US" sz="2800" dirty="0" smtClean="0"/>
              <a:t>(3) Encode states, inputs, and outputs as bits</a:t>
            </a:r>
          </a:p>
          <a:p>
            <a:pPr marL="233363" indent="-233363"/>
            <a:r>
              <a:rPr lang="en-US" sz="2800" dirty="0" smtClean="0"/>
              <a:t>(4) Determine logic equations for next state and outputs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222178" y="2971800"/>
            <a:ext cx="216222" cy="141083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70378" y="3581400"/>
            <a:ext cx="137008" cy="3810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01638" y="2905780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Sum: output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16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20" grpId="0" animBg="1"/>
      <p:bldP spid="2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FSM: State Diagram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4724400"/>
            <a:ext cx="9372600" cy="2286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2000"/>
              </a:lnSpc>
            </a:pPr>
            <a:r>
              <a:rPr lang="en-US" sz="3000" u="sng" dirty="0">
                <a:solidFill>
                  <a:schemeClr val="accent1"/>
                </a:solidFill>
              </a:rPr>
              <a:t>    </a:t>
            </a:r>
            <a:r>
              <a:rPr lang="en-US" sz="3000" u="sng" dirty="0" smtClean="0">
                <a:solidFill>
                  <a:schemeClr val="accent1"/>
                </a:solidFill>
              </a:rPr>
              <a:t>  </a:t>
            </a:r>
            <a:r>
              <a:rPr lang="en-US" sz="3000" dirty="0" smtClean="0">
                <a:solidFill>
                  <a:schemeClr val="accent1"/>
                </a:solidFill>
              </a:rPr>
              <a:t> </a:t>
            </a:r>
            <a:r>
              <a:rPr lang="en-US" sz="3000" dirty="0">
                <a:solidFill>
                  <a:schemeClr val="accent1"/>
                </a:solidFill>
              </a:rPr>
              <a:t>states</a:t>
            </a:r>
            <a:r>
              <a:rPr lang="en-US" sz="3000" dirty="0" smtClean="0"/>
              <a:t>:</a:t>
            </a:r>
          </a:p>
          <a:p>
            <a:pPr>
              <a:lnSpc>
                <a:spcPct val="92000"/>
              </a:lnSpc>
            </a:pPr>
            <a:r>
              <a:rPr lang="en-US" sz="3000" dirty="0" smtClean="0">
                <a:solidFill>
                  <a:schemeClr val="accent1"/>
                </a:solidFill>
              </a:rPr>
              <a:t>Inputs</a:t>
            </a:r>
            <a:r>
              <a:rPr lang="en-US" sz="3000" dirty="0" smtClean="0"/>
              <a:t>: </a:t>
            </a:r>
            <a:r>
              <a:rPr 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???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???</a:t>
            </a:r>
          </a:p>
          <a:p>
            <a:pPr>
              <a:lnSpc>
                <a:spcPct val="92000"/>
              </a:lnSpc>
            </a:pPr>
            <a:r>
              <a:rPr lang="en-US" sz="3000" dirty="0" smtClean="0">
                <a:solidFill>
                  <a:schemeClr val="accent1"/>
                </a:solidFill>
              </a:rPr>
              <a:t>Output</a:t>
            </a:r>
            <a:r>
              <a:rPr lang="en-US" sz="3000" dirty="0"/>
              <a:t>: </a:t>
            </a:r>
            <a:r>
              <a:rPr lang="en-US" sz="3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???</a:t>
            </a:r>
          </a:p>
          <a:p>
            <a:pPr lvl="1">
              <a:lnSpc>
                <a:spcPct val="92000"/>
              </a:lnSpc>
            </a:pPr>
            <a:endParaRPr lang="en-US" sz="2600" dirty="0" smtClean="0"/>
          </a:p>
          <a:p>
            <a:pPr lvl="1">
              <a:lnSpc>
                <a:spcPct val="92000"/>
              </a:lnSpc>
            </a:pPr>
            <a:endParaRPr lang="en-US" sz="2600" dirty="0" smtClean="0"/>
          </a:p>
          <a:p>
            <a:pPr lvl="1">
              <a:lnSpc>
                <a:spcPct val="92000"/>
              </a:lnSpc>
              <a:buClr>
                <a:schemeClr val="bg2"/>
              </a:buClr>
            </a:pPr>
            <a:r>
              <a:rPr lang="en-US" sz="2600" dirty="0" smtClean="0">
                <a:solidFill>
                  <a:schemeClr val="bg2"/>
                </a:solidFill>
              </a:rPr>
              <a:t>.</a:t>
            </a: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3657600" y="3048000"/>
            <a:ext cx="1447800" cy="1447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1143000" y="2971800"/>
            <a:ext cx="1346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…10110</a:t>
            </a: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1222375" y="3876020"/>
            <a:ext cx="1346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…01111</a:t>
            </a:r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>
            <a:off x="2514600" y="32766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2514600" y="425702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5181600" y="379982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5797550" y="3495020"/>
            <a:ext cx="1346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…00101</a:t>
            </a:r>
          </a:p>
        </p:txBody>
      </p:sp>
    </p:spTree>
    <p:extLst>
      <p:ext uri="{BB962C8B-B14F-4D97-AF65-F5344CB8AC3E}">
        <p14:creationId xmlns:p14="http://schemas.microsoft.com/office/powerpoint/2010/main" val="12002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FSM: State Diagram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4724400"/>
            <a:ext cx="9601200" cy="2286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2000"/>
              </a:lnSpc>
            </a:pPr>
            <a:r>
              <a:rPr lang="en-US" sz="3000" dirty="0">
                <a:solidFill>
                  <a:schemeClr val="accent1"/>
                </a:solidFill>
              </a:rPr>
              <a:t>Two states</a:t>
            </a:r>
            <a:r>
              <a:rPr lang="en-US" sz="3000" dirty="0"/>
              <a:t>: </a:t>
            </a:r>
            <a:r>
              <a:rPr lang="en-US" sz="3000" dirty="0">
                <a:solidFill>
                  <a:srgbClr val="FFC000"/>
                </a:solidFill>
              </a:rPr>
              <a:t>S0</a:t>
            </a:r>
            <a:r>
              <a:rPr lang="en-US" sz="3000" dirty="0"/>
              <a:t> (no </a:t>
            </a:r>
            <a:r>
              <a:rPr lang="en-US" sz="3000" dirty="0" smtClean="0"/>
              <a:t>carry in), </a:t>
            </a:r>
            <a:r>
              <a:rPr lang="en-US" sz="3000" dirty="0">
                <a:solidFill>
                  <a:srgbClr val="FFC000"/>
                </a:solidFill>
              </a:rPr>
              <a:t>S1</a:t>
            </a:r>
            <a:r>
              <a:rPr lang="en-US" sz="3000" dirty="0"/>
              <a:t> (carry </a:t>
            </a:r>
            <a:r>
              <a:rPr lang="en-US" sz="3000" dirty="0" smtClean="0"/>
              <a:t>in)</a:t>
            </a:r>
            <a:endParaRPr lang="en-US" sz="3000" dirty="0"/>
          </a:p>
          <a:p>
            <a:pPr>
              <a:lnSpc>
                <a:spcPct val="92000"/>
              </a:lnSpc>
            </a:pPr>
            <a:r>
              <a:rPr lang="en-US" sz="3000" dirty="0">
                <a:solidFill>
                  <a:schemeClr val="accent1"/>
                </a:solidFill>
              </a:rPr>
              <a:t>Inputs</a:t>
            </a:r>
            <a:r>
              <a:rPr lang="en-US" sz="3000" dirty="0"/>
              <a:t>: </a:t>
            </a:r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</a:p>
          <a:p>
            <a:pPr>
              <a:lnSpc>
                <a:spcPct val="92000"/>
              </a:lnSpc>
            </a:pPr>
            <a:r>
              <a:rPr lang="en-US" sz="3000" dirty="0">
                <a:solidFill>
                  <a:schemeClr val="accent1"/>
                </a:solidFill>
              </a:rPr>
              <a:t>Output</a:t>
            </a:r>
            <a:r>
              <a:rPr lang="en-US" sz="3000" dirty="0"/>
              <a:t>: </a:t>
            </a:r>
            <a:r>
              <a:rPr lang="en-US" sz="3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z </a:t>
            </a:r>
          </a:p>
          <a:p>
            <a:pPr lvl="1">
              <a:lnSpc>
                <a:spcPct val="92000"/>
              </a:lnSpc>
            </a:pPr>
            <a:r>
              <a:rPr lang="en-US" sz="2600" dirty="0"/>
              <a:t>z </a:t>
            </a:r>
            <a:r>
              <a:rPr lang="en-US" sz="2600" dirty="0" smtClean="0"/>
              <a:t>is the sum </a:t>
            </a:r>
            <a:r>
              <a:rPr lang="en-US" sz="2600" dirty="0"/>
              <a:t>of inputs a, b, and </a:t>
            </a:r>
            <a:r>
              <a:rPr lang="en-US" sz="2600" dirty="0" smtClean="0"/>
              <a:t>carry-in (one bit at a time)</a:t>
            </a:r>
          </a:p>
          <a:p>
            <a:pPr lvl="1">
              <a:lnSpc>
                <a:spcPct val="92000"/>
              </a:lnSpc>
            </a:pPr>
            <a:r>
              <a:rPr lang="en-US" sz="2600" dirty="0" smtClean="0"/>
              <a:t>A carry-out </a:t>
            </a:r>
            <a:r>
              <a:rPr lang="en-US" sz="2600" i="1" dirty="0" smtClean="0"/>
              <a:t>is</a:t>
            </a:r>
            <a:r>
              <a:rPr lang="en-US" sz="2600" dirty="0" smtClean="0"/>
              <a:t> the next carry-in state.</a:t>
            </a:r>
          </a:p>
          <a:p>
            <a:pPr lvl="1">
              <a:lnSpc>
                <a:spcPct val="92000"/>
              </a:lnSpc>
              <a:buClrTx/>
            </a:pPr>
            <a:r>
              <a:rPr lang="en-US" sz="2600" dirty="0" smtClean="0">
                <a:solidFill>
                  <a:schemeClr val="bg2"/>
                </a:solidFill>
              </a:rPr>
              <a:t>.</a:t>
            </a: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3657600" y="3048000"/>
            <a:ext cx="1447800" cy="1447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1143000" y="2971800"/>
            <a:ext cx="14285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/>
              <a:t> …</a:t>
            </a:r>
            <a:r>
              <a:rPr lang="en-US" sz="2800" dirty="0"/>
              <a:t>10110</a:t>
            </a: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1222375" y="3876020"/>
            <a:ext cx="1346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…01111</a:t>
            </a:r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>
            <a:off x="2514600" y="32766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2514600" y="425702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5181600" y="379982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5797550" y="3495020"/>
            <a:ext cx="1346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…00101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97180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8200" y="38201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141870" y="351538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074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107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Example: A </a:t>
            </a:r>
            <a:r>
              <a:rPr lang="en-US" dirty="0"/>
              <a:t>Calculator</a:t>
            </a:r>
          </a:p>
        </p:txBody>
      </p:sp>
      <p:sp>
        <p:nvSpPr>
          <p:cNvPr id="1967111" name="Line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963737" y="2286000"/>
            <a:ext cx="21336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67112" name="Line 8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887537" y="3505200"/>
            <a:ext cx="762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649537" y="3581400"/>
            <a:ext cx="762000" cy="304800"/>
            <a:chOff x="3654" y="1680"/>
            <a:chExt cx="934" cy="336"/>
          </a:xfrm>
        </p:grpSpPr>
        <p:sp>
          <p:nvSpPr>
            <p:cNvPr id="1967114" name="AutoShape 10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 rot="5400000">
              <a:off x="3960" y="1656"/>
              <a:ext cx="336" cy="384"/>
            </a:xfrm>
            <a:prstGeom prst="triangle">
              <a:avLst>
                <a:gd name="adj" fmla="val 50000"/>
              </a:avLst>
            </a:prstGeom>
            <a:noFill/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67115" name="Oval 11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4326" y="1799"/>
              <a:ext cx="96" cy="96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67116" name="Line 12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 flipH="1">
              <a:off x="3654" y="1847"/>
              <a:ext cx="288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67117" name="Line 13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 flipH="1" flipV="1">
              <a:off x="4422" y="1847"/>
              <a:ext cx="166" cy="3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967118" name="Rectangle 1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411537" y="3124200"/>
            <a:ext cx="381000" cy="762000"/>
          </a:xfrm>
          <a:custGeom>
            <a:avLst/>
            <a:gdLst>
              <a:gd name="connsiteX0" fmla="*/ 0 w 381000"/>
              <a:gd name="connsiteY0" fmla="*/ 0 h 762000"/>
              <a:gd name="connsiteX1" fmla="*/ 381000 w 381000"/>
              <a:gd name="connsiteY1" fmla="*/ 0 h 762000"/>
              <a:gd name="connsiteX2" fmla="*/ 381000 w 381000"/>
              <a:gd name="connsiteY2" fmla="*/ 762000 h 762000"/>
              <a:gd name="connsiteX3" fmla="*/ 0 w 381000"/>
              <a:gd name="connsiteY3" fmla="*/ 762000 h 762000"/>
              <a:gd name="connsiteX4" fmla="*/ 0 w 381000"/>
              <a:gd name="connsiteY4" fmla="*/ 0 h 762000"/>
              <a:gd name="connsiteX0" fmla="*/ 0 w 381000"/>
              <a:gd name="connsiteY0" fmla="*/ 0 h 762000"/>
              <a:gd name="connsiteX1" fmla="*/ 381000 w 381000"/>
              <a:gd name="connsiteY1" fmla="*/ 76200 h 762000"/>
              <a:gd name="connsiteX2" fmla="*/ 381000 w 381000"/>
              <a:gd name="connsiteY2" fmla="*/ 762000 h 762000"/>
              <a:gd name="connsiteX3" fmla="*/ 0 w 381000"/>
              <a:gd name="connsiteY3" fmla="*/ 762000 h 762000"/>
              <a:gd name="connsiteX4" fmla="*/ 0 w 381000"/>
              <a:gd name="connsiteY4" fmla="*/ 0 h 762000"/>
              <a:gd name="connsiteX0" fmla="*/ 0 w 381000"/>
              <a:gd name="connsiteY0" fmla="*/ 0 h 762000"/>
              <a:gd name="connsiteX1" fmla="*/ 381000 w 381000"/>
              <a:gd name="connsiteY1" fmla="*/ 76200 h 762000"/>
              <a:gd name="connsiteX2" fmla="*/ 381000 w 381000"/>
              <a:gd name="connsiteY2" fmla="*/ 685800 h 762000"/>
              <a:gd name="connsiteX3" fmla="*/ 0 w 381000"/>
              <a:gd name="connsiteY3" fmla="*/ 762000 h 762000"/>
              <a:gd name="connsiteX4" fmla="*/ 0 w 381000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762000">
                <a:moveTo>
                  <a:pt x="0" y="0"/>
                </a:moveTo>
                <a:lnTo>
                  <a:pt x="381000" y="76200"/>
                </a:lnTo>
                <a:lnTo>
                  <a:pt x="381000" y="6858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noFill/>
          <a:ln w="25400" algn="ctr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19" name="Line 1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649537" y="3200400"/>
            <a:ext cx="762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0" name="Line 1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649537" y="3200400"/>
            <a:ext cx="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1" name="Line 1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792537" y="3505200"/>
            <a:ext cx="3048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2" name="Line 1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097337" y="2971800"/>
            <a:ext cx="2286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3" name="Line 1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097337" y="2971800"/>
            <a:ext cx="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4" name="Line 2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097337" y="2819400"/>
            <a:ext cx="2286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5" name="Line 21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097337" y="2286000"/>
            <a:ext cx="0" cy="533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6" name="Rectangle 2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325937" y="2438400"/>
            <a:ext cx="457200" cy="914400"/>
          </a:xfrm>
          <a:prstGeom prst="rect">
            <a:avLst/>
          </a:prstGeom>
          <a:noFill/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67129" name="Line 2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640137" y="3810000"/>
            <a:ext cx="0" cy="10668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67130" name="Line 2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487465" y="3366075"/>
            <a:ext cx="9128" cy="15107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67131" name="Line 2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1887537" y="4876800"/>
            <a:ext cx="2609056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67136" name="Text Box 3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 rot="16200000">
            <a:off x="3939381" y="2703225"/>
            <a:ext cx="1114425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>
                <a:solidFill>
                  <a:srgbClr val="FFFFFF"/>
                </a:solidFill>
                <a:latin typeface="Calibri"/>
              </a:rPr>
              <a:t>adder</a:t>
            </a:r>
          </a:p>
        </p:txBody>
      </p:sp>
      <p:sp>
        <p:nvSpPr>
          <p:cNvPr id="1967138" name="Text Box 3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 rot="16200000">
            <a:off x="3055937" y="3283456"/>
            <a:ext cx="960438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>
                <a:solidFill>
                  <a:srgbClr val="FFFFFF"/>
                </a:solidFill>
                <a:latin typeface="Calibri"/>
              </a:rPr>
              <a:t>mux</a:t>
            </a:r>
          </a:p>
        </p:txBody>
      </p:sp>
      <p:sp>
        <p:nvSpPr>
          <p:cNvPr id="1967141" name="Rectangle 37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773737" y="2362200"/>
            <a:ext cx="381000" cy="1143000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7142" name="Text Box 38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 rot="16200000">
            <a:off x="5345112" y="2699256"/>
            <a:ext cx="1220788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 smtClean="0">
                <a:solidFill>
                  <a:srgbClr val="FFFFFF"/>
                </a:solidFill>
                <a:latin typeface="Calibri"/>
              </a:rPr>
              <a:t>decoder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67143" name="Line 39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2133600" y="2146875"/>
            <a:ext cx="76200" cy="228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7144" name="Text Box 40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038164" y="1714856"/>
            <a:ext cx="340158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8</a:t>
            </a:r>
          </a:p>
        </p:txBody>
      </p:sp>
      <p:sp>
        <p:nvSpPr>
          <p:cNvPr id="1967145" name="Line 41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H="1">
            <a:off x="2978150" y="3132138"/>
            <a:ext cx="76200" cy="228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7146" name="Text Box 42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878137" y="2806125"/>
            <a:ext cx="301686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8</a:t>
            </a:r>
          </a:p>
        </p:txBody>
      </p:sp>
      <p:sp>
        <p:nvSpPr>
          <p:cNvPr id="1967147" name="Line 43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>
            <a:off x="3892550" y="3360738"/>
            <a:ext cx="76200" cy="228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7148" name="Text Box 44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742500" y="2971800"/>
            <a:ext cx="301686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>
                <a:solidFill>
                  <a:srgbClr val="FFFFFF"/>
                </a:solidFill>
                <a:latin typeface="Calibri"/>
              </a:rPr>
              <a:t>8</a:t>
            </a:r>
          </a:p>
        </p:txBody>
      </p:sp>
      <p:sp>
        <p:nvSpPr>
          <p:cNvPr id="1967149" name="Line 45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H="1">
            <a:off x="2673350" y="3665538"/>
            <a:ext cx="76200" cy="228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7150" name="Text Box 46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523300" y="3810000"/>
            <a:ext cx="301686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>
                <a:solidFill>
                  <a:srgbClr val="FFFFFF"/>
                </a:solidFill>
                <a:latin typeface="Calibri"/>
              </a:rPr>
              <a:t>8</a:t>
            </a:r>
          </a:p>
        </p:txBody>
      </p:sp>
      <p:sp>
        <p:nvSpPr>
          <p:cNvPr id="1967151" name="Line 47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>
            <a:off x="5164137" y="2751138"/>
            <a:ext cx="76200" cy="228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7152" name="Text Box 48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091051" y="2425125"/>
            <a:ext cx="301686" cy="3942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8</a:t>
            </a:r>
          </a:p>
        </p:txBody>
      </p:sp>
      <p:sp>
        <p:nvSpPr>
          <p:cNvPr id="1967153" name="Line 49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4859337" y="2895600"/>
            <a:ext cx="9144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1967154" name="Picture 50" descr="8-segment"/>
          <p:cNvPicPr>
            <a:picLocks noChangeAspect="1" noChangeArrowheads="1"/>
          </p:cNvPicPr>
          <p:nvPr>
            <p:custDataLst>
              <p:tags r:id="rId32"/>
            </p:custDataLst>
          </p:nvPr>
        </p:nvPicPr>
        <p:blipFill>
          <a:blip r:embed="rId50" cstate="print"/>
          <a:srcRect/>
          <a:stretch>
            <a:fillRect/>
          </a:stretch>
        </p:blipFill>
        <p:spPr bwMode="auto">
          <a:xfrm>
            <a:off x="5697537" y="1066800"/>
            <a:ext cx="703263" cy="914400"/>
          </a:xfrm>
          <a:prstGeom prst="rect">
            <a:avLst/>
          </a:prstGeom>
          <a:noFill/>
        </p:spPr>
      </p:pic>
      <p:pic>
        <p:nvPicPr>
          <p:cNvPr id="1967155" name="Picture 51" descr="8-segment"/>
          <p:cNvPicPr>
            <a:picLocks noChangeAspect="1" noChangeArrowheads="1"/>
          </p:cNvPicPr>
          <p:nvPr>
            <p:custDataLst>
              <p:tags r:id="rId33"/>
            </p:custDataLst>
          </p:nvPr>
        </p:nvPicPr>
        <p:blipFill>
          <a:blip r:embed="rId50" cstate="print"/>
          <a:srcRect/>
          <a:stretch>
            <a:fillRect/>
          </a:stretch>
        </p:blipFill>
        <p:spPr bwMode="auto">
          <a:xfrm>
            <a:off x="6383337" y="1066800"/>
            <a:ext cx="703263" cy="914400"/>
          </a:xfrm>
          <a:prstGeom prst="rect">
            <a:avLst/>
          </a:prstGeom>
          <a:noFill/>
        </p:spPr>
      </p:pic>
      <p:pic>
        <p:nvPicPr>
          <p:cNvPr id="1967156" name="Picture 52" descr="8-segment"/>
          <p:cNvPicPr>
            <a:picLocks noChangeAspect="1" noChangeArrowheads="1"/>
          </p:cNvPicPr>
          <p:nvPr>
            <p:custDataLst>
              <p:tags r:id="rId34"/>
            </p:custDataLst>
          </p:nvPr>
        </p:nvPicPr>
        <p:blipFill>
          <a:blip r:embed="rId50" cstate="print"/>
          <a:srcRect/>
          <a:stretch>
            <a:fillRect/>
          </a:stretch>
        </p:blipFill>
        <p:spPr bwMode="auto">
          <a:xfrm>
            <a:off x="5011737" y="1066800"/>
            <a:ext cx="703263" cy="914400"/>
          </a:xfrm>
          <a:prstGeom prst="rect">
            <a:avLst/>
          </a:prstGeom>
          <a:noFill/>
        </p:spPr>
      </p:pic>
      <p:sp>
        <p:nvSpPr>
          <p:cNvPr id="1967158" name="Line 54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6002337" y="1981200"/>
            <a:ext cx="0" cy="3810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67160" name="Text Box 56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524000" y="4526340"/>
            <a:ext cx="373820" cy="5847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S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Line 54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4554537" y="1981200"/>
            <a:ext cx="0" cy="4572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94" name="Picture 51" descr="8-segment"/>
          <p:cNvPicPr>
            <a:picLocks noChangeAspect="1" noChangeArrowheads="1"/>
          </p:cNvPicPr>
          <p:nvPr>
            <p:custDataLst>
              <p:tags r:id="rId38"/>
            </p:custDataLst>
          </p:nvPr>
        </p:nvPicPr>
        <p:blipFill>
          <a:blip r:embed="rId50" cstate="print"/>
          <a:srcRect/>
          <a:stretch>
            <a:fillRect/>
          </a:stretch>
        </p:blipFill>
        <p:spPr bwMode="auto">
          <a:xfrm>
            <a:off x="4173537" y="1066800"/>
            <a:ext cx="703263" cy="914400"/>
          </a:xfrm>
          <a:prstGeom prst="rect">
            <a:avLst/>
          </a:prstGeom>
          <a:noFill/>
        </p:spPr>
      </p:pic>
      <p:sp>
        <p:nvSpPr>
          <p:cNvPr id="57" name="TextBox 56"/>
          <p:cNvSpPr txBox="1"/>
          <p:nvPr>
            <p:custDataLst>
              <p:tags r:id="rId39"/>
            </p:custDataLst>
          </p:nvPr>
        </p:nvSpPr>
        <p:spPr>
          <a:xfrm>
            <a:off x="1506537" y="19812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</a:p>
        </p:txBody>
      </p:sp>
      <p:sp>
        <p:nvSpPr>
          <p:cNvPr id="58" name="TextBox 57"/>
          <p:cNvSpPr txBox="1"/>
          <p:nvPr>
            <p:custDataLst>
              <p:tags r:id="rId40"/>
            </p:custDataLst>
          </p:nvPr>
        </p:nvSpPr>
        <p:spPr>
          <a:xfrm>
            <a:off x="1506537" y="322522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</a:p>
        </p:txBody>
      </p:sp>
      <p:sp>
        <p:nvSpPr>
          <p:cNvPr id="60" name="Line 39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 flipH="1">
            <a:off x="2152836" y="3352800"/>
            <a:ext cx="76200" cy="228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" name="Text Box 40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057400" y="2920781"/>
            <a:ext cx="340158" cy="49494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16000"/>
              </a:lnSpc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8</a:t>
            </a:r>
          </a:p>
        </p:txBody>
      </p:sp>
      <p:sp>
        <p:nvSpPr>
          <p:cNvPr id="59" name="Text Box 56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349626" y="5111115"/>
            <a:ext cx="1228221" cy="107721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0=add</a:t>
            </a:r>
          </a:p>
          <a:p>
            <a:pPr eaLnBrk="1" hangingPunct="1">
              <a:buClr>
                <a:srgbClr val="40458C"/>
              </a:buClr>
              <a:buSzPct val="100000"/>
              <a:buFont typeface="Times New Roman" pitchFamily="18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Calibri"/>
              </a:rPr>
              <a:t>1=sub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32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FSM: State Diagram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4724400"/>
            <a:ext cx="9372600" cy="2286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2000"/>
              </a:lnSpc>
            </a:pPr>
            <a:r>
              <a:rPr lang="en-US" sz="3000" dirty="0">
                <a:solidFill>
                  <a:schemeClr val="accent1"/>
                </a:solidFill>
              </a:rPr>
              <a:t>Two states</a:t>
            </a:r>
            <a:r>
              <a:rPr lang="en-US" sz="3000" dirty="0"/>
              <a:t>: </a:t>
            </a:r>
            <a:r>
              <a:rPr lang="en-US" sz="3000" dirty="0">
                <a:solidFill>
                  <a:srgbClr val="FFC000"/>
                </a:solidFill>
              </a:rPr>
              <a:t>S0</a:t>
            </a:r>
            <a:r>
              <a:rPr lang="en-US" sz="3000" dirty="0"/>
              <a:t> (no </a:t>
            </a:r>
            <a:r>
              <a:rPr lang="en-US" sz="3000" dirty="0" smtClean="0"/>
              <a:t>carry in), </a:t>
            </a:r>
            <a:r>
              <a:rPr lang="en-US" sz="3000" dirty="0">
                <a:solidFill>
                  <a:srgbClr val="FFC000"/>
                </a:solidFill>
              </a:rPr>
              <a:t>S1</a:t>
            </a:r>
            <a:r>
              <a:rPr lang="en-US" sz="3000" dirty="0"/>
              <a:t> (carry </a:t>
            </a:r>
            <a:r>
              <a:rPr lang="en-US" sz="3000" dirty="0" smtClean="0"/>
              <a:t>in)</a:t>
            </a:r>
            <a:endParaRPr lang="en-US" sz="3000" dirty="0"/>
          </a:p>
          <a:p>
            <a:pPr>
              <a:lnSpc>
                <a:spcPct val="92000"/>
              </a:lnSpc>
            </a:pPr>
            <a:r>
              <a:rPr lang="en-US" sz="3000" dirty="0">
                <a:solidFill>
                  <a:schemeClr val="accent1"/>
                </a:solidFill>
              </a:rPr>
              <a:t>Inputs</a:t>
            </a:r>
            <a:r>
              <a:rPr lang="en-US" sz="3000" dirty="0"/>
              <a:t>: </a:t>
            </a:r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</a:p>
          <a:p>
            <a:pPr>
              <a:lnSpc>
                <a:spcPct val="92000"/>
              </a:lnSpc>
            </a:pPr>
            <a:r>
              <a:rPr lang="en-US" sz="3000" dirty="0">
                <a:solidFill>
                  <a:schemeClr val="accent1"/>
                </a:solidFill>
              </a:rPr>
              <a:t>Output</a:t>
            </a:r>
            <a:r>
              <a:rPr lang="en-US" sz="3000" dirty="0"/>
              <a:t>: </a:t>
            </a:r>
            <a:r>
              <a:rPr lang="en-US" sz="3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z </a:t>
            </a:r>
          </a:p>
          <a:p>
            <a:pPr lvl="1">
              <a:lnSpc>
                <a:spcPct val="92000"/>
              </a:lnSpc>
            </a:pPr>
            <a:r>
              <a:rPr lang="en-US" sz="2600" dirty="0"/>
              <a:t>z </a:t>
            </a:r>
            <a:r>
              <a:rPr lang="en-US" sz="2600" dirty="0" smtClean="0"/>
              <a:t>is the sum </a:t>
            </a:r>
            <a:r>
              <a:rPr lang="en-US" sz="2600" dirty="0"/>
              <a:t>of inputs a, b, and carry-in (one bit at a time</a:t>
            </a:r>
            <a:r>
              <a:rPr lang="en-US" sz="2600" dirty="0" smtClean="0"/>
              <a:t>)</a:t>
            </a:r>
          </a:p>
          <a:p>
            <a:pPr lvl="1">
              <a:lnSpc>
                <a:spcPct val="92000"/>
              </a:lnSpc>
            </a:pPr>
            <a:r>
              <a:rPr lang="en-US" sz="2600" dirty="0" smtClean="0"/>
              <a:t>A carry-out </a:t>
            </a:r>
            <a:r>
              <a:rPr lang="en-US" sz="2600" i="1" dirty="0" smtClean="0"/>
              <a:t>is</a:t>
            </a:r>
            <a:r>
              <a:rPr lang="en-US" sz="2600" dirty="0" smtClean="0"/>
              <a:t> the next carry-in state.</a:t>
            </a:r>
            <a:endParaRPr lang="en-US" sz="2600" dirty="0"/>
          </a:p>
          <a:p>
            <a:pPr lvl="1">
              <a:lnSpc>
                <a:spcPct val="92000"/>
              </a:lnSpc>
            </a:pPr>
            <a:r>
              <a:rPr lang="en-US" sz="2600" dirty="0" smtClean="0"/>
              <a:t>Arcs labeled </a:t>
            </a:r>
            <a:r>
              <a:rPr lang="en-US" sz="2600" dirty="0"/>
              <a:t>with input bits a and b, and output </a:t>
            </a:r>
            <a:r>
              <a:rPr lang="en-US" sz="2600" dirty="0" smtClean="0"/>
              <a:t>z</a:t>
            </a:r>
            <a:endParaRPr lang="en-US" sz="2600" dirty="0"/>
          </a:p>
        </p:txBody>
      </p:sp>
      <p:sp>
        <p:nvSpPr>
          <p:cNvPr id="23" name="Oval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38600" y="1358205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51778" y="1545109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2400" b="1" dirty="0" smtClean="0">
                <a:solidFill>
                  <a:srgbClr val="FFC000"/>
                </a:solidFill>
              </a:rPr>
              <a:t>S0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25" name="Oval 24"/>
          <p:cNvSpPr/>
          <p:nvPr>
            <p:custDataLst>
              <p:tags r:id="rId3"/>
            </p:custDataLst>
          </p:nvPr>
        </p:nvSpPr>
        <p:spPr>
          <a:xfrm>
            <a:off x="3977012" y="1289197"/>
            <a:ext cx="810888" cy="831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48400" y="1358205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52952" y="1536483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2400" b="1" dirty="0" smtClean="0">
                <a:solidFill>
                  <a:srgbClr val="FFC000"/>
                </a:solidFill>
              </a:rPr>
              <a:t>S1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28" name="Arc 27"/>
          <p:cNvSpPr/>
          <p:nvPr>
            <p:custDataLst>
              <p:tags r:id="rId6"/>
            </p:custDataLst>
          </p:nvPr>
        </p:nvSpPr>
        <p:spPr>
          <a:xfrm flipH="1">
            <a:off x="4572000" y="1053405"/>
            <a:ext cx="1981200" cy="685800"/>
          </a:xfrm>
          <a:prstGeom prst="arc">
            <a:avLst>
              <a:gd name="adj1" fmla="val 11298641"/>
              <a:gd name="adj2" fmla="val 21387635"/>
            </a:avLst>
          </a:prstGeom>
          <a:ln w="38100">
            <a:solidFill>
              <a:schemeClr val="accent1"/>
            </a:solidFill>
            <a:prstDash val="solid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486025" y="1340426"/>
            <a:ext cx="933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__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_</a:t>
            </a:r>
          </a:p>
        </p:txBody>
      </p:sp>
      <p:sp>
        <p:nvSpPr>
          <p:cNvPr id="30" name="Arc 29"/>
          <p:cNvSpPr/>
          <p:nvPr>
            <p:custDataLst>
              <p:tags r:id="rId8"/>
            </p:custDataLst>
          </p:nvPr>
        </p:nvSpPr>
        <p:spPr>
          <a:xfrm>
            <a:off x="3352800" y="1358205"/>
            <a:ext cx="7620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467600" y="1295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__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_</a:t>
            </a:r>
          </a:p>
        </p:txBody>
      </p:sp>
      <p:sp>
        <p:nvSpPr>
          <p:cNvPr id="32" name="Arc 31"/>
          <p:cNvSpPr/>
          <p:nvPr>
            <p:custDataLst>
              <p:tags r:id="rId10"/>
            </p:custDataLst>
          </p:nvPr>
        </p:nvSpPr>
        <p:spPr>
          <a:xfrm>
            <a:off x="6858000" y="1282005"/>
            <a:ext cx="685800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>
            <p:custDataLst>
              <p:tags r:id="rId11"/>
            </p:custDataLst>
          </p:nvPr>
        </p:nvSpPr>
        <p:spPr>
          <a:xfrm rot="5400000">
            <a:off x="6327427" y="1898302"/>
            <a:ext cx="699195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58000" y="2373312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__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_</a:t>
            </a:r>
          </a:p>
        </p:txBody>
      </p:sp>
      <p:sp>
        <p:nvSpPr>
          <p:cNvPr id="35" name="Rectangle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105400" y="6096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__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_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787900" y="1701105"/>
            <a:ext cx="1460500" cy="35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689600" y="23622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__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_</a:t>
            </a:r>
          </a:p>
        </p:txBody>
      </p:sp>
      <p:sp>
        <p:nvSpPr>
          <p:cNvPr id="39" name="Rectangle 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390900" y="2373312"/>
            <a:ext cx="1028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__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_</a:t>
            </a:r>
          </a:p>
        </p:txBody>
      </p:sp>
      <p:sp>
        <p:nvSpPr>
          <p:cNvPr id="40" name="Rectangle 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181600" y="16002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__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_</a:t>
            </a:r>
          </a:p>
        </p:txBody>
      </p:sp>
      <p:sp>
        <p:nvSpPr>
          <p:cNvPr id="41" name="Rectangle 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457700" y="2362200"/>
            <a:ext cx="1028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__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_</a:t>
            </a:r>
          </a:p>
        </p:txBody>
      </p:sp>
      <p:sp>
        <p:nvSpPr>
          <p:cNvPr id="42" name="Arc 41"/>
          <p:cNvSpPr/>
          <p:nvPr>
            <p:custDataLst>
              <p:tags r:id="rId18"/>
            </p:custDataLst>
          </p:nvPr>
        </p:nvSpPr>
        <p:spPr>
          <a:xfrm rot="16200000">
            <a:off x="4076700" y="1943100"/>
            <a:ext cx="6096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3657600" y="3048000"/>
            <a:ext cx="1447800" cy="1447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1143000" y="2971800"/>
            <a:ext cx="14285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/>
              <a:t> …</a:t>
            </a:r>
            <a:r>
              <a:rPr lang="en-US" sz="2800" dirty="0"/>
              <a:t>10110</a:t>
            </a: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1222375" y="3876020"/>
            <a:ext cx="1346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…01111</a:t>
            </a:r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>
            <a:off x="2514600" y="32766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2514600" y="425702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5181600" y="379982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5797550" y="3495020"/>
            <a:ext cx="1346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…00101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97180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8200" y="38201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141870" y="351538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0939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4" grpId="0"/>
      <p:bldP spid="35" grpId="0"/>
      <p:bldP spid="38" grpId="0"/>
      <p:bldP spid="39" grpId="0"/>
      <p:bldP spid="40" grpId="0"/>
      <p:bldP spid="41" grpId="0"/>
      <p:bldP spid="4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FSM: State Diagram</a:t>
            </a:r>
          </a:p>
        </p:txBody>
      </p:sp>
      <p:sp>
        <p:nvSpPr>
          <p:cNvPr id="23" name="Oval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38600" y="1358205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51778" y="1545109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2400" b="1" dirty="0" smtClean="0">
                <a:solidFill>
                  <a:srgbClr val="FFC000"/>
                </a:solidFill>
              </a:rPr>
              <a:t>S0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25" name="Oval 24"/>
          <p:cNvSpPr/>
          <p:nvPr>
            <p:custDataLst>
              <p:tags r:id="rId3"/>
            </p:custDataLst>
          </p:nvPr>
        </p:nvSpPr>
        <p:spPr>
          <a:xfrm>
            <a:off x="3977012" y="1289197"/>
            <a:ext cx="810888" cy="831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48400" y="1358205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52952" y="1536483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2400" b="1" dirty="0" smtClean="0">
                <a:solidFill>
                  <a:srgbClr val="FFC000"/>
                </a:solidFill>
              </a:rPr>
              <a:t>S1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28" name="Arc 27"/>
          <p:cNvSpPr/>
          <p:nvPr>
            <p:custDataLst>
              <p:tags r:id="rId6"/>
            </p:custDataLst>
          </p:nvPr>
        </p:nvSpPr>
        <p:spPr>
          <a:xfrm flipH="1">
            <a:off x="4572000" y="1053405"/>
            <a:ext cx="1981200" cy="685800"/>
          </a:xfrm>
          <a:prstGeom prst="arc">
            <a:avLst>
              <a:gd name="adj1" fmla="val 11298641"/>
              <a:gd name="adj2" fmla="val 21387635"/>
            </a:avLst>
          </a:prstGeom>
          <a:ln w="38100">
            <a:solidFill>
              <a:schemeClr val="accent1"/>
            </a:solidFill>
            <a:prstDash val="solid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486025" y="1340426"/>
            <a:ext cx="933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00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Arc 29"/>
          <p:cNvSpPr/>
          <p:nvPr>
            <p:custDataLst>
              <p:tags r:id="rId8"/>
            </p:custDataLst>
          </p:nvPr>
        </p:nvSpPr>
        <p:spPr>
          <a:xfrm>
            <a:off x="3352800" y="1358205"/>
            <a:ext cx="7620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467600" y="1295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11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Arc 31"/>
          <p:cNvSpPr/>
          <p:nvPr>
            <p:custDataLst>
              <p:tags r:id="rId10"/>
            </p:custDataLst>
          </p:nvPr>
        </p:nvSpPr>
        <p:spPr>
          <a:xfrm>
            <a:off x="6858000" y="1282005"/>
            <a:ext cx="685800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>
            <p:custDataLst>
              <p:tags r:id="rId11"/>
            </p:custDataLst>
          </p:nvPr>
        </p:nvSpPr>
        <p:spPr>
          <a:xfrm rot="5400000">
            <a:off x="6327427" y="1898302"/>
            <a:ext cx="699195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58000" y="2373312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01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35" name="Rectangle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105400" y="6096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11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787900" y="1701105"/>
            <a:ext cx="1460500" cy="35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689600" y="23622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10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Rectangle 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390900" y="2373312"/>
            <a:ext cx="1028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10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40" name="Rectangle 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181600" y="16002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00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41" name="Rectangle 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457700" y="2362200"/>
            <a:ext cx="1028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01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Arc 41"/>
          <p:cNvSpPr/>
          <p:nvPr>
            <p:custDataLst>
              <p:tags r:id="rId18"/>
            </p:custDataLst>
          </p:nvPr>
        </p:nvSpPr>
        <p:spPr>
          <a:xfrm rot="16200000">
            <a:off x="4076700" y="1943100"/>
            <a:ext cx="6096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76200" y="4724400"/>
            <a:ext cx="92964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2000"/>
              </a:lnSpc>
            </a:pPr>
            <a:r>
              <a:rPr lang="en-US" sz="3000" dirty="0" smtClean="0">
                <a:solidFill>
                  <a:schemeClr val="accent1"/>
                </a:solidFill>
              </a:rPr>
              <a:t>Two states</a:t>
            </a:r>
            <a:r>
              <a:rPr lang="en-US" sz="3000" dirty="0" smtClean="0"/>
              <a:t>: </a:t>
            </a:r>
            <a:r>
              <a:rPr lang="en-US" sz="3000" dirty="0" smtClean="0">
                <a:solidFill>
                  <a:srgbClr val="FFC000"/>
                </a:solidFill>
              </a:rPr>
              <a:t>S0</a:t>
            </a:r>
            <a:r>
              <a:rPr lang="en-US" sz="3000" dirty="0" smtClean="0"/>
              <a:t> (no carry in), </a:t>
            </a:r>
            <a:r>
              <a:rPr lang="en-US" sz="3000" dirty="0" smtClean="0">
                <a:solidFill>
                  <a:srgbClr val="FFC000"/>
                </a:solidFill>
              </a:rPr>
              <a:t>S1</a:t>
            </a:r>
            <a:r>
              <a:rPr lang="en-US" sz="3000" dirty="0" smtClean="0"/>
              <a:t> (carry in)</a:t>
            </a:r>
          </a:p>
          <a:p>
            <a:pPr>
              <a:lnSpc>
                <a:spcPct val="92000"/>
              </a:lnSpc>
            </a:pPr>
            <a:r>
              <a:rPr lang="en-US" sz="3000" dirty="0" smtClean="0">
                <a:solidFill>
                  <a:schemeClr val="accent1"/>
                </a:solidFill>
              </a:rPr>
              <a:t>Inputs</a:t>
            </a:r>
            <a:r>
              <a:rPr lang="en-US" sz="3000" dirty="0" smtClean="0"/>
              <a:t>: </a:t>
            </a:r>
            <a:r>
              <a:rPr lang="en-US" sz="3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</a:p>
          <a:p>
            <a:pPr>
              <a:lnSpc>
                <a:spcPct val="92000"/>
              </a:lnSpc>
            </a:pPr>
            <a:r>
              <a:rPr lang="en-US" sz="3000" dirty="0" smtClean="0">
                <a:solidFill>
                  <a:schemeClr val="accent1"/>
                </a:solidFill>
              </a:rPr>
              <a:t>Output</a:t>
            </a:r>
            <a:r>
              <a:rPr lang="en-US" sz="3000" dirty="0" smtClean="0"/>
              <a:t>: </a:t>
            </a:r>
            <a:r>
              <a:rPr lang="en-US" sz="3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z </a:t>
            </a:r>
          </a:p>
          <a:p>
            <a:pPr lvl="1">
              <a:lnSpc>
                <a:spcPct val="92000"/>
              </a:lnSpc>
            </a:pPr>
            <a:r>
              <a:rPr lang="en-US" sz="2600" dirty="0" smtClean="0"/>
              <a:t>z is the sum of inputs a, b, and </a:t>
            </a:r>
            <a:r>
              <a:rPr lang="en-US" sz="2600" dirty="0"/>
              <a:t>carry-in (one bit at a time</a:t>
            </a:r>
            <a:r>
              <a:rPr lang="en-US" sz="2600" dirty="0" smtClean="0"/>
              <a:t>)</a:t>
            </a:r>
          </a:p>
          <a:p>
            <a:pPr lvl="1">
              <a:lnSpc>
                <a:spcPct val="92000"/>
              </a:lnSpc>
            </a:pPr>
            <a:r>
              <a:rPr lang="en-US" sz="2600" dirty="0" smtClean="0"/>
              <a:t>A carry-out </a:t>
            </a:r>
            <a:r>
              <a:rPr lang="en-US" sz="2600" i="1" dirty="0" smtClean="0"/>
              <a:t>is</a:t>
            </a:r>
            <a:r>
              <a:rPr lang="en-US" sz="2600" dirty="0" smtClean="0"/>
              <a:t> the next carry-in state.</a:t>
            </a:r>
          </a:p>
          <a:p>
            <a:pPr lvl="1">
              <a:lnSpc>
                <a:spcPct val="92000"/>
              </a:lnSpc>
            </a:pPr>
            <a:r>
              <a:rPr lang="en-US" sz="2600" dirty="0" smtClean="0"/>
              <a:t>Arcs labeled with input bits a and b, and output z (Mealy Machine)</a:t>
            </a:r>
            <a:endParaRPr lang="en-US" sz="2600" dirty="0"/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3657600" y="3048000"/>
            <a:ext cx="1447800" cy="1447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1143000" y="2971800"/>
            <a:ext cx="14285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/>
              <a:t> …</a:t>
            </a:r>
            <a:r>
              <a:rPr lang="en-US" sz="2800" dirty="0"/>
              <a:t>10110</a:t>
            </a: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1222375" y="3876020"/>
            <a:ext cx="1346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…01111</a:t>
            </a: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2514600" y="32766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2514600" y="425702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81600" y="379982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5797550" y="3495020"/>
            <a:ext cx="1346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…00101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8200" y="297180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8200" y="38201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141870" y="351538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89754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Serial Adder: State Table</a:t>
            </a:r>
          </a:p>
        </p:txBody>
      </p:sp>
      <p:graphicFrame>
        <p:nvGraphicFramePr>
          <p:cNvPr id="6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01074"/>
              </p:ext>
            </p:extLst>
          </p:nvPr>
        </p:nvGraphicFramePr>
        <p:xfrm>
          <a:off x="209551" y="3002280"/>
          <a:ext cx="3448049" cy="3931920"/>
        </p:xfrm>
        <a:graphic>
          <a:graphicData uri="http://schemas.openxmlformats.org/drawingml/2006/table">
            <a:tbl>
              <a:tblPr/>
              <a:tblGrid>
                <a:gridCol w="428455"/>
                <a:gridCol w="489664"/>
                <a:gridCol w="1029223"/>
                <a:gridCol w="500235"/>
                <a:gridCol w="1000472"/>
              </a:tblGrid>
              <a:tr h="29210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ahoma" pitchFamily="34" charset="0"/>
                        </a:rPr>
                        <a:t>Current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ahoma" pitchFamily="34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ahoma" pitchFamily="34" charset="0"/>
                        </a:rPr>
                        <a:t>Next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Oval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38600" y="1358205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51778" y="1545109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2400" b="1" dirty="0" smtClean="0">
                <a:solidFill>
                  <a:srgbClr val="FFC000"/>
                </a:solidFill>
              </a:rPr>
              <a:t>S0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10" name="Oval 9"/>
          <p:cNvSpPr/>
          <p:nvPr>
            <p:custDataLst>
              <p:tags r:id="rId3"/>
            </p:custDataLst>
          </p:nvPr>
        </p:nvSpPr>
        <p:spPr>
          <a:xfrm>
            <a:off x="3977012" y="1289197"/>
            <a:ext cx="810888" cy="831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48400" y="1358205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52952" y="1536483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2400" b="1" dirty="0" smtClean="0">
                <a:solidFill>
                  <a:srgbClr val="FFC000"/>
                </a:solidFill>
              </a:rPr>
              <a:t>S1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13" name="Arc 12"/>
          <p:cNvSpPr/>
          <p:nvPr>
            <p:custDataLst>
              <p:tags r:id="rId6"/>
            </p:custDataLst>
          </p:nvPr>
        </p:nvSpPr>
        <p:spPr>
          <a:xfrm flipH="1">
            <a:off x="4572000" y="1053405"/>
            <a:ext cx="1981200" cy="685800"/>
          </a:xfrm>
          <a:prstGeom prst="arc">
            <a:avLst>
              <a:gd name="adj1" fmla="val 11298641"/>
              <a:gd name="adj2" fmla="val 21387635"/>
            </a:avLst>
          </a:prstGeom>
          <a:ln w="38100">
            <a:solidFill>
              <a:schemeClr val="accent1"/>
            </a:solidFill>
            <a:prstDash val="solid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486025" y="1340426"/>
            <a:ext cx="933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00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Arc 14"/>
          <p:cNvSpPr/>
          <p:nvPr>
            <p:custDataLst>
              <p:tags r:id="rId8"/>
            </p:custDataLst>
          </p:nvPr>
        </p:nvSpPr>
        <p:spPr>
          <a:xfrm>
            <a:off x="3352800" y="1358205"/>
            <a:ext cx="7620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467600" y="1295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11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Arc 16"/>
          <p:cNvSpPr/>
          <p:nvPr>
            <p:custDataLst>
              <p:tags r:id="rId10"/>
            </p:custDataLst>
          </p:nvPr>
        </p:nvSpPr>
        <p:spPr>
          <a:xfrm>
            <a:off x="6858000" y="1282005"/>
            <a:ext cx="685800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>
            <p:custDataLst>
              <p:tags r:id="rId11"/>
            </p:custDataLst>
          </p:nvPr>
        </p:nvSpPr>
        <p:spPr>
          <a:xfrm rot="5400000">
            <a:off x="6327427" y="1898302"/>
            <a:ext cx="699195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58000" y="2373312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01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20" name="Rectangle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105400" y="6096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11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787900" y="1701105"/>
            <a:ext cx="1460500" cy="35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689600" y="23622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10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Rectangle 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390900" y="2373312"/>
            <a:ext cx="1028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10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24" name="Rectangle 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181600" y="16002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00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25" name="Rectangle 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457700" y="2362200"/>
            <a:ext cx="1028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01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Arc 25"/>
          <p:cNvSpPr/>
          <p:nvPr>
            <p:custDataLst>
              <p:tags r:id="rId18"/>
            </p:custDataLst>
          </p:nvPr>
        </p:nvSpPr>
        <p:spPr>
          <a:xfrm rot="16200000">
            <a:off x="4076700" y="1943100"/>
            <a:ext cx="6096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3733800" y="3581400"/>
            <a:ext cx="5181600" cy="2284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smtClean="0"/>
              <a:t>(2) Write down all input and state combinations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54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Serial Adder: State Table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3581400"/>
            <a:ext cx="5181600" cy="228441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(2) Write </a:t>
            </a:r>
            <a:r>
              <a:rPr lang="en-US" sz="3000" dirty="0"/>
              <a:t>down all input and state combinations</a:t>
            </a:r>
          </a:p>
        </p:txBody>
      </p:sp>
      <p:graphicFrame>
        <p:nvGraphicFramePr>
          <p:cNvPr id="6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67342"/>
              </p:ext>
            </p:extLst>
          </p:nvPr>
        </p:nvGraphicFramePr>
        <p:xfrm>
          <a:off x="209551" y="3002280"/>
          <a:ext cx="3448049" cy="3931920"/>
        </p:xfrm>
        <a:graphic>
          <a:graphicData uri="http://schemas.openxmlformats.org/drawingml/2006/table">
            <a:tbl>
              <a:tblPr/>
              <a:tblGrid>
                <a:gridCol w="428455"/>
                <a:gridCol w="489664"/>
                <a:gridCol w="1029223"/>
                <a:gridCol w="500235"/>
                <a:gridCol w="1000472"/>
              </a:tblGrid>
              <a:tr h="29210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ahoma" pitchFamily="34" charset="0"/>
                        </a:rPr>
                        <a:t>Current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ahoma" pitchFamily="34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ahoma" pitchFamily="34" charset="0"/>
                        </a:rPr>
                        <a:t>Next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Oval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38600" y="1358205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51778" y="1545109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2400" b="1" dirty="0" smtClean="0">
                <a:solidFill>
                  <a:srgbClr val="FFC000"/>
                </a:solidFill>
              </a:rPr>
              <a:t>S0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10" name="Oval 9"/>
          <p:cNvSpPr/>
          <p:nvPr>
            <p:custDataLst>
              <p:tags r:id="rId3"/>
            </p:custDataLst>
          </p:nvPr>
        </p:nvSpPr>
        <p:spPr>
          <a:xfrm>
            <a:off x="3977012" y="1289197"/>
            <a:ext cx="810888" cy="831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48400" y="1358205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52952" y="1536483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2400" b="1" dirty="0" smtClean="0">
                <a:solidFill>
                  <a:srgbClr val="FFC000"/>
                </a:solidFill>
              </a:rPr>
              <a:t>S1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13" name="Arc 12"/>
          <p:cNvSpPr/>
          <p:nvPr>
            <p:custDataLst>
              <p:tags r:id="rId6"/>
            </p:custDataLst>
          </p:nvPr>
        </p:nvSpPr>
        <p:spPr>
          <a:xfrm flipH="1">
            <a:off x="4572000" y="1053405"/>
            <a:ext cx="1981200" cy="685800"/>
          </a:xfrm>
          <a:prstGeom prst="arc">
            <a:avLst>
              <a:gd name="adj1" fmla="val 11298641"/>
              <a:gd name="adj2" fmla="val 21387635"/>
            </a:avLst>
          </a:prstGeom>
          <a:ln w="38100">
            <a:solidFill>
              <a:schemeClr val="accent1"/>
            </a:solidFill>
            <a:prstDash val="solid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486025" y="1340426"/>
            <a:ext cx="933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00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Arc 14"/>
          <p:cNvSpPr/>
          <p:nvPr>
            <p:custDataLst>
              <p:tags r:id="rId8"/>
            </p:custDataLst>
          </p:nvPr>
        </p:nvSpPr>
        <p:spPr>
          <a:xfrm>
            <a:off x="3352800" y="1358205"/>
            <a:ext cx="7620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467600" y="1295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11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Arc 16"/>
          <p:cNvSpPr/>
          <p:nvPr>
            <p:custDataLst>
              <p:tags r:id="rId10"/>
            </p:custDataLst>
          </p:nvPr>
        </p:nvSpPr>
        <p:spPr>
          <a:xfrm>
            <a:off x="6858000" y="1282005"/>
            <a:ext cx="685800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>
            <p:custDataLst>
              <p:tags r:id="rId11"/>
            </p:custDataLst>
          </p:nvPr>
        </p:nvSpPr>
        <p:spPr>
          <a:xfrm rot="5400000">
            <a:off x="6327427" y="1898302"/>
            <a:ext cx="699195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58000" y="2373312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01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20" name="Rectangle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105400" y="6096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11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787900" y="1701105"/>
            <a:ext cx="1460500" cy="35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689600" y="23622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10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Rectangle 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390900" y="2373312"/>
            <a:ext cx="1028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10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24" name="Rectangle 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181600" y="16002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00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25" name="Rectangle 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457700" y="2362200"/>
            <a:ext cx="1028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01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Arc 25"/>
          <p:cNvSpPr/>
          <p:nvPr>
            <p:custDataLst>
              <p:tags r:id="rId18"/>
            </p:custDataLst>
          </p:nvPr>
        </p:nvSpPr>
        <p:spPr>
          <a:xfrm rot="16200000">
            <a:off x="4076700" y="1943100"/>
            <a:ext cx="6096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Serial Adder: State Assignment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0" y="3581400"/>
            <a:ext cx="5334000" cy="3276600"/>
          </a:xfrm>
        </p:spPr>
        <p:txBody>
          <a:bodyPr/>
          <a:lstStyle/>
          <a:p>
            <a:r>
              <a:rPr lang="en-US" sz="3000" dirty="0"/>
              <a:t>(3) Encode states, inputs, and outputs as </a:t>
            </a:r>
            <a:r>
              <a:rPr lang="en-US" sz="3000" dirty="0" smtClean="0"/>
              <a:t>bits</a:t>
            </a:r>
          </a:p>
          <a:p>
            <a:endParaRPr lang="en-US" sz="3000" dirty="0"/>
          </a:p>
          <a:p>
            <a:r>
              <a:rPr lang="en-US" sz="3000" dirty="0" smtClean="0"/>
              <a:t>Two </a:t>
            </a:r>
            <a:r>
              <a:rPr lang="en-US" sz="3000" dirty="0"/>
              <a:t>states, so 1-bit is sufficient</a:t>
            </a:r>
          </a:p>
          <a:p>
            <a:pPr lvl="1"/>
            <a:r>
              <a:rPr lang="en-US" sz="2600" dirty="0"/>
              <a:t>A single flip-flop will encode the state</a:t>
            </a:r>
          </a:p>
        </p:txBody>
      </p:sp>
      <p:graphicFrame>
        <p:nvGraphicFramePr>
          <p:cNvPr id="7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77357"/>
              </p:ext>
            </p:extLst>
          </p:nvPr>
        </p:nvGraphicFramePr>
        <p:xfrm>
          <a:off x="209551" y="3313176"/>
          <a:ext cx="3448049" cy="3621024"/>
        </p:xfrm>
        <a:graphic>
          <a:graphicData uri="http://schemas.openxmlformats.org/drawingml/2006/table">
            <a:tbl>
              <a:tblPr/>
              <a:tblGrid>
                <a:gridCol w="428455"/>
                <a:gridCol w="489664"/>
                <a:gridCol w="1029223"/>
                <a:gridCol w="500235"/>
                <a:gridCol w="1000472"/>
              </a:tblGrid>
              <a:tr h="29210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ahoma" pitchFamily="34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ahoma" pitchFamily="34" charset="0"/>
                        </a:rPr>
                        <a:t>s'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38600" y="1358205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51778" y="1545109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2400" b="1" dirty="0" smtClean="0">
                <a:solidFill>
                  <a:srgbClr val="FFC000"/>
                </a:solidFill>
              </a:rPr>
              <a:t>0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>
            <p:custDataLst>
              <p:tags r:id="rId3"/>
            </p:custDataLst>
          </p:nvPr>
        </p:nvSpPr>
        <p:spPr>
          <a:xfrm>
            <a:off x="3977012" y="1289197"/>
            <a:ext cx="810888" cy="831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48400" y="1358205"/>
            <a:ext cx="685800" cy="685800"/>
          </a:xfrm>
          <a:prstGeom prst="ellipse">
            <a:avLst/>
          </a:prstGeom>
          <a:solidFill>
            <a:schemeClr val="accent4">
              <a:lumMod val="50000"/>
              <a:alpha val="50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52952" y="1536483"/>
            <a:ext cx="6858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2400" b="1" dirty="0" smtClean="0">
                <a:solidFill>
                  <a:srgbClr val="FFC000"/>
                </a:solidFill>
              </a:rPr>
              <a:t>1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11" name="Arc 10"/>
          <p:cNvSpPr/>
          <p:nvPr>
            <p:custDataLst>
              <p:tags r:id="rId6"/>
            </p:custDataLst>
          </p:nvPr>
        </p:nvSpPr>
        <p:spPr>
          <a:xfrm flipH="1">
            <a:off x="4572000" y="1053405"/>
            <a:ext cx="1981200" cy="685800"/>
          </a:xfrm>
          <a:prstGeom prst="arc">
            <a:avLst>
              <a:gd name="adj1" fmla="val 11298641"/>
              <a:gd name="adj2" fmla="val 21387635"/>
            </a:avLst>
          </a:prstGeom>
          <a:ln w="38100">
            <a:solidFill>
              <a:schemeClr val="accent1"/>
            </a:solidFill>
            <a:prstDash val="solid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486025" y="1340426"/>
            <a:ext cx="933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00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Arc 12"/>
          <p:cNvSpPr/>
          <p:nvPr>
            <p:custDataLst>
              <p:tags r:id="rId8"/>
            </p:custDataLst>
          </p:nvPr>
        </p:nvSpPr>
        <p:spPr>
          <a:xfrm>
            <a:off x="3352800" y="1358205"/>
            <a:ext cx="7620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467600" y="1295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11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Arc 14"/>
          <p:cNvSpPr/>
          <p:nvPr>
            <p:custDataLst>
              <p:tags r:id="rId10"/>
            </p:custDataLst>
          </p:nvPr>
        </p:nvSpPr>
        <p:spPr>
          <a:xfrm>
            <a:off x="6858000" y="1282005"/>
            <a:ext cx="685800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>
            <p:custDataLst>
              <p:tags r:id="rId11"/>
            </p:custDataLst>
          </p:nvPr>
        </p:nvSpPr>
        <p:spPr>
          <a:xfrm rot="5400000">
            <a:off x="6327427" y="1898302"/>
            <a:ext cx="699195" cy="685800"/>
          </a:xfrm>
          <a:prstGeom prst="arc">
            <a:avLst>
              <a:gd name="adj1" fmla="val 12843453"/>
              <a:gd name="adj2" fmla="val 8157331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58000" y="2373312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01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sp>
        <p:nvSpPr>
          <p:cNvPr id="18" name="Rectangle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105400" y="6096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11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787900" y="1701105"/>
            <a:ext cx="1460500" cy="35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689600" y="23622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10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Rectangle 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390900" y="2373312"/>
            <a:ext cx="1028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10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22" name="Rectangle 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181600" y="16002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00</a:t>
            </a:r>
            <a:r>
              <a:rPr lang="en-US" sz="2800" b="1" dirty="0" smtClean="0"/>
              <a:t>/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23" name="Rectangle 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457700" y="2362200"/>
            <a:ext cx="1028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01</a:t>
            </a:r>
            <a:r>
              <a:rPr lang="en-US" sz="2800" b="1" dirty="0" smtClean="0"/>
              <a:t>/</a:t>
            </a: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Arc 23"/>
          <p:cNvSpPr/>
          <p:nvPr>
            <p:custDataLst>
              <p:tags r:id="rId18"/>
            </p:custDataLst>
          </p:nvPr>
        </p:nvSpPr>
        <p:spPr>
          <a:xfrm rot="16200000">
            <a:off x="4076700" y="1943100"/>
            <a:ext cx="6096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Serial Adder: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9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48100" y="3657600"/>
                <a:ext cx="5219700" cy="2743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(4) Determine logic equations for next state and outputs</a:t>
                </a:r>
              </a:p>
              <a:p>
                <a:endParaRPr lang="en-US" dirty="0"/>
              </a:p>
              <a:p>
                <a:r>
                  <a:rPr lang="en-US" dirty="0" smtClean="0"/>
                  <a:t>Combinational Logic Equations</a:t>
                </a:r>
                <a:endParaRPr lang="en-US" dirty="0"/>
              </a:p>
              <a:p>
                <a:pPr lvl="1">
                  <a:buFont typeface="Wingdings" pitchFamily="2" charset="2"/>
                  <a:buNone/>
                </a:pPr>
                <a:r>
                  <a:rPr lang="en-US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z</a:t>
                </a:r>
                <a:r>
                  <a:rPr lang="en-US" dirty="0"/>
                  <a:t>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bs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s + abs</a:t>
                </a:r>
                <a:endParaRPr lang="en-US" dirty="0"/>
              </a:p>
              <a:p>
                <a:pPr lvl="1">
                  <a:buFont typeface="Wingdings" pitchFamily="2" charset="2"/>
                  <a:buNone/>
                </a:pPr>
                <a:r>
                  <a:rPr lang="en-US" dirty="0">
                    <a:solidFill>
                      <a:srgbClr val="FFC000"/>
                    </a:solidFill>
                  </a:rPr>
                  <a:t>s’</a:t>
                </a:r>
                <a:r>
                  <a:rPr lang="en-US" dirty="0"/>
                  <a:t> = </a:t>
                </a:r>
                <a:r>
                  <a:rPr lang="en-US" dirty="0" err="1" smtClean="0"/>
                  <a:t>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 smtClean="0"/>
                  <a:t>bs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 smtClean="0"/>
                  <a:t>s </a:t>
                </a:r>
                <a:r>
                  <a:rPr lang="en-US" dirty="0"/>
                  <a:t>+ abs</a:t>
                </a:r>
              </a:p>
            </p:txBody>
          </p:sp>
        </mc:Choice>
        <mc:Fallback xmlns="">
          <p:sp>
            <p:nvSpPr>
              <p:cNvPr id="2519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48100" y="3657600"/>
                <a:ext cx="5219700" cy="2743200"/>
              </a:xfrm>
              <a:blipFill rotWithShape="1">
                <a:blip r:embed="rId29"/>
                <a:stretch>
                  <a:fillRect l="-2684" t="-5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ine 4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6699250" y="22098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886200" y="2514600"/>
            <a:ext cx="844550" cy="51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 flipV="1">
            <a:off x="1219200" y="31242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1219200" y="18288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819400" y="1828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705600" y="2057400"/>
            <a:ext cx="19050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Next State </a:t>
            </a:r>
          </a:p>
        </p:txBody>
      </p:sp>
      <p:sp>
        <p:nvSpPr>
          <p:cNvPr id="34" name="Rectangle 1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14600" y="569250"/>
            <a:ext cx="1752600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/>
              <a:t>Current State</a:t>
            </a:r>
            <a:endParaRPr lang="en-US" sz="2800" b="1" dirty="0"/>
          </a:p>
        </p:txBody>
      </p:sp>
      <p:sp>
        <p:nvSpPr>
          <p:cNvPr id="35" name="Rectangle 1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71800" y="2438400"/>
            <a:ext cx="11430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Input</a:t>
            </a:r>
          </a:p>
        </p:txBody>
      </p:sp>
      <p:sp>
        <p:nvSpPr>
          <p:cNvPr id="36" name="Line 1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219200" y="1828800"/>
            <a:ext cx="527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2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019800" y="2209800"/>
            <a:ext cx="679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9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019800" y="1447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1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096000" y="771538"/>
            <a:ext cx="19050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/>
              <a:t>Output</a:t>
            </a:r>
            <a:endParaRPr lang="en-US" sz="2800" b="1" dirty="0"/>
          </a:p>
        </p:txBody>
      </p:sp>
      <p:sp>
        <p:nvSpPr>
          <p:cNvPr id="40" name="Rectangle 39"/>
          <p:cNvSpPr/>
          <p:nvPr>
            <p:custDataLst>
              <p:tags r:id="rId13"/>
            </p:custDataLst>
          </p:nvPr>
        </p:nvSpPr>
        <p:spPr>
          <a:xfrm>
            <a:off x="1752600" y="990600"/>
            <a:ext cx="1066800" cy="1676400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>
            <p:custDataLst>
              <p:tags r:id="rId14"/>
            </p:custDataLst>
          </p:nvPr>
        </p:nvSpPr>
        <p:spPr>
          <a:xfrm>
            <a:off x="4572000" y="914400"/>
            <a:ext cx="1524000" cy="18288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Comb.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Logic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>
            <p:custDataLst>
              <p:tags r:id="rId15"/>
            </p:custDataLst>
          </p:nvPr>
        </p:nvCxnSpPr>
        <p:spPr>
          <a:xfrm rot="5400000" flipH="1" flipV="1">
            <a:off x="2476500" y="2552699"/>
            <a:ext cx="152400" cy="7620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>
            <p:custDataLst>
              <p:tags r:id="rId16"/>
            </p:custDataLst>
          </p:nvPr>
        </p:nvCxnSpPr>
        <p:spPr>
          <a:xfrm rot="16200000" flipV="1">
            <a:off x="2552700" y="2552700"/>
            <a:ext cx="152400" cy="7620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ine 5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3886200" y="2209800"/>
            <a:ext cx="692150" cy="51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4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638550" y="1931313"/>
            <a:ext cx="2476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46" name="Rectangle 14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657600" y="2236113"/>
            <a:ext cx="2476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  <a:endParaRPr lang="en-US" sz="28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Rectangle 1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828800" y="1600200"/>
            <a:ext cx="247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D</a:t>
            </a:r>
          </a:p>
        </p:txBody>
      </p:sp>
      <p:sp>
        <p:nvSpPr>
          <p:cNvPr id="48" name="Rectangle 1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514600" y="1600200"/>
            <a:ext cx="247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49" name="Rectangle 14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124200" y="1371600"/>
            <a:ext cx="2476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FFC000"/>
                </a:solidFill>
              </a:rPr>
              <a:t>s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50" name="Rectangle 1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799262" y="1219200"/>
            <a:ext cx="2476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z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 14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371600" y="1371600"/>
            <a:ext cx="2476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FFC000"/>
                </a:solidFill>
              </a:rPr>
              <a:t>s'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52" name="Rectangle 14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864350" y="2465788"/>
            <a:ext cx="2476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FFC000"/>
                </a:solidFill>
              </a:rPr>
              <a:t>s'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54" name="Rectangle 13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87350" y="569250"/>
            <a:ext cx="1593850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/>
              <a:t>Next State</a:t>
            </a:r>
            <a:endParaRPr lang="en-US" sz="2800" b="1" dirty="0"/>
          </a:p>
        </p:txBody>
      </p:sp>
      <p:graphicFrame>
        <p:nvGraphicFramePr>
          <p:cNvPr id="56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078908"/>
              </p:ext>
            </p:extLst>
          </p:nvPr>
        </p:nvGraphicFramePr>
        <p:xfrm>
          <a:off x="209551" y="3313176"/>
          <a:ext cx="3448049" cy="3621024"/>
        </p:xfrm>
        <a:graphic>
          <a:graphicData uri="http://schemas.openxmlformats.org/drawingml/2006/table">
            <a:tbl>
              <a:tblPr/>
              <a:tblGrid>
                <a:gridCol w="428455"/>
                <a:gridCol w="489664"/>
                <a:gridCol w="1029223"/>
                <a:gridCol w="500235"/>
                <a:gridCol w="1000472"/>
              </a:tblGrid>
              <a:tr h="29210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ahoma" pitchFamily="34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ahoma" pitchFamily="34" charset="0"/>
                        </a:rPr>
                        <a:t>s'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6000"/>
                        <a:buFont typeface="StarSymbo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89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0" y="0"/>
            <a:ext cx="98298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Sequential Logic Circuits</a:t>
            </a:r>
            <a:endParaRPr lang="en-US" dirty="0"/>
          </a:p>
        </p:txBody>
      </p:sp>
      <p:sp>
        <p:nvSpPr>
          <p:cNvPr id="18" name="Rectangle 17"/>
          <p:cNvSpPr/>
          <p:nvPr>
            <p:custDataLst>
              <p:tags r:id="rId1"/>
            </p:custDataLst>
          </p:nvPr>
        </p:nvSpPr>
        <p:spPr>
          <a:xfrm>
            <a:off x="457200" y="4382631"/>
            <a:ext cx="8534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Strategy</a:t>
            </a:r>
            <a:r>
              <a:rPr lang="en-US" sz="2800" dirty="0" smtClean="0"/>
              <a:t>:</a:t>
            </a:r>
          </a:p>
          <a:p>
            <a:pPr marL="233363" indent="-233363"/>
            <a:r>
              <a:rPr lang="en-US" sz="2800" dirty="0" smtClean="0"/>
              <a:t>(1) Draw a state diagram (e.g. Mealy Machine)</a:t>
            </a:r>
          </a:p>
          <a:p>
            <a:pPr marL="233363" indent="-233363"/>
            <a:r>
              <a:rPr lang="en-US" sz="2800" dirty="0" smtClean="0"/>
              <a:t>(2) Write output and next-state tables</a:t>
            </a:r>
          </a:p>
          <a:p>
            <a:pPr marL="233363" indent="-233363"/>
            <a:r>
              <a:rPr lang="en-US" sz="2800" dirty="0" smtClean="0"/>
              <a:t>(3) Encode states, inputs, and outputs as bits</a:t>
            </a:r>
          </a:p>
          <a:p>
            <a:pPr marL="233363" indent="-233363"/>
            <a:r>
              <a:rPr lang="en-US" sz="2800" dirty="0" smtClean="0"/>
              <a:t>(4) Determine logic equations for next state and outputs</a:t>
            </a:r>
            <a:endParaRPr lang="en-US" sz="2800" dirty="0"/>
          </a:p>
        </p:txBody>
      </p:sp>
      <p:sp>
        <p:nvSpPr>
          <p:cNvPr id="19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699250" y="22098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886200" y="2514600"/>
            <a:ext cx="844550" cy="51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 flipV="1">
            <a:off x="1219200" y="31242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1219200" y="18288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819400" y="1828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05600" y="2057400"/>
            <a:ext cx="19050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Next State </a:t>
            </a:r>
          </a:p>
        </p:txBody>
      </p:sp>
      <p:sp>
        <p:nvSpPr>
          <p:cNvPr id="25" name="Rectangle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14600" y="569250"/>
            <a:ext cx="1752600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/>
              <a:t>Current State</a:t>
            </a:r>
            <a:endParaRPr lang="en-US" sz="2800" b="1" dirty="0"/>
          </a:p>
        </p:txBody>
      </p:sp>
      <p:sp>
        <p:nvSpPr>
          <p:cNvPr id="26" name="Rectangle 1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971800" y="2438400"/>
            <a:ext cx="11430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Input</a:t>
            </a:r>
          </a:p>
        </p:txBody>
      </p:sp>
      <p:sp>
        <p:nvSpPr>
          <p:cNvPr id="27" name="Line 1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1219200" y="1828800"/>
            <a:ext cx="527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019800" y="2209800"/>
            <a:ext cx="679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9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019800" y="1447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1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096000" y="771538"/>
            <a:ext cx="190500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/>
              <a:t>Output</a:t>
            </a:r>
            <a:endParaRPr lang="en-US" sz="2800" b="1" dirty="0"/>
          </a:p>
        </p:txBody>
      </p:sp>
      <p:sp>
        <p:nvSpPr>
          <p:cNvPr id="31" name="Rectangle 30"/>
          <p:cNvSpPr/>
          <p:nvPr>
            <p:custDataLst>
              <p:tags r:id="rId14"/>
            </p:custDataLst>
          </p:nvPr>
        </p:nvSpPr>
        <p:spPr>
          <a:xfrm>
            <a:off x="1752600" y="990600"/>
            <a:ext cx="1066800" cy="1676400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>
            <p:custDataLst>
              <p:tags r:id="rId15"/>
            </p:custDataLst>
          </p:nvPr>
        </p:nvSpPr>
        <p:spPr>
          <a:xfrm>
            <a:off x="4572000" y="914400"/>
            <a:ext cx="1524000" cy="18288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Comb.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Logic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>
            <p:custDataLst>
              <p:tags r:id="rId16"/>
            </p:custDataLst>
          </p:nvPr>
        </p:nvCxnSpPr>
        <p:spPr>
          <a:xfrm rot="5400000" flipH="1" flipV="1">
            <a:off x="2476500" y="2552699"/>
            <a:ext cx="152400" cy="7620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>
            <p:custDataLst>
              <p:tags r:id="rId17"/>
            </p:custDataLst>
          </p:nvPr>
        </p:nvCxnSpPr>
        <p:spPr>
          <a:xfrm rot="16200000" flipV="1">
            <a:off x="2552700" y="2552700"/>
            <a:ext cx="152400" cy="7620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ine 5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886200" y="2209800"/>
            <a:ext cx="692150" cy="51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14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638550" y="1931313"/>
            <a:ext cx="2476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37" name="Rectangle 1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657600" y="2236113"/>
            <a:ext cx="2476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  <a:endParaRPr lang="en-US" sz="28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Rectangle 1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828800" y="1600200"/>
            <a:ext cx="247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D</a:t>
            </a:r>
          </a:p>
        </p:txBody>
      </p:sp>
      <p:sp>
        <p:nvSpPr>
          <p:cNvPr id="39" name="Rectangle 14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514600" y="1600200"/>
            <a:ext cx="247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40" name="Rectangle 1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124200" y="1371600"/>
            <a:ext cx="2476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FFC000"/>
                </a:solidFill>
              </a:rPr>
              <a:t>s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41" name="Rectangle 14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799262" y="1219200"/>
            <a:ext cx="2476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z</a:t>
            </a: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ectangle 14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371600" y="1371600"/>
            <a:ext cx="2476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FFC000"/>
                </a:solidFill>
              </a:rPr>
              <a:t>s'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43" name="Rectangle 14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864350" y="2465788"/>
            <a:ext cx="2476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FFC000"/>
                </a:solidFill>
              </a:rPr>
              <a:t>s'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44" name="Rectangle 13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87350" y="569250"/>
            <a:ext cx="1593850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/>
              <a:t>Next State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3"/>
              <p:cNvSpPr txBox="1">
                <a:spLocks noChangeArrowheads="1"/>
              </p:cNvSpPr>
              <p:nvPr/>
            </p:nvSpPr>
            <p:spPr>
              <a:xfrm>
                <a:off x="3848100" y="3124200"/>
                <a:ext cx="5219700" cy="2743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Calibri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pPr lvl="1">
                  <a:buFont typeface="Wingdings" pitchFamily="2" charset="2"/>
                  <a:buNone/>
                </a:pPr>
                <a:r>
                  <a:rPr lang="en-US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z</a:t>
                </a:r>
                <a:r>
                  <a:rPr lang="en-US" dirty="0"/>
                  <a:t>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bs</m:t>
                        </m:r>
                      </m:e>
                    </m:acc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 smtClean="0"/>
                  <a:t>s + abs</a:t>
                </a:r>
                <a:endParaRPr lang="en-US" dirty="0"/>
              </a:p>
              <a:p>
                <a:pPr lvl="1">
                  <a:buFont typeface="Wingdings" pitchFamily="2" charset="2"/>
                  <a:buNone/>
                </a:pPr>
                <a:r>
                  <a:rPr lang="en-US" dirty="0">
                    <a:solidFill>
                      <a:srgbClr val="FFC000"/>
                    </a:solidFill>
                  </a:rPr>
                  <a:t>s’</a:t>
                </a:r>
                <a:r>
                  <a:rPr lang="en-US" dirty="0"/>
                  <a:t> = </a:t>
                </a:r>
                <a:r>
                  <a:rPr lang="en-US" dirty="0" err="1" smtClean="0"/>
                  <a:t>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 smtClean="0"/>
                  <a:t>bs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 smtClean="0"/>
                  <a:t>s </a:t>
                </a:r>
                <a:r>
                  <a:rPr lang="en-US" dirty="0"/>
                  <a:t>+ </a:t>
                </a:r>
                <a:r>
                  <a:rPr lang="en-US" dirty="0" smtClean="0"/>
                  <a:t>abs</a:t>
                </a:r>
              </a:p>
              <a:p>
                <a:pPr lvl="1">
                  <a:buFont typeface="Wingdings" pitchFamily="2" charset="2"/>
                  <a:buNone/>
                </a:pPr>
                <a:r>
                  <a:rPr lang="en-US" dirty="0" smtClean="0"/>
                  <a:t>.</a:t>
                </a:r>
              </a:p>
              <a:p>
                <a:pPr lvl="1">
                  <a:buFont typeface="Wingdings" pitchFamily="2" charset="2"/>
                  <a:buNone/>
                </a:pPr>
                <a:r>
                  <a:rPr lang="en-US" dirty="0" smtClean="0"/>
                  <a:t>.</a:t>
                </a:r>
              </a:p>
              <a:p>
                <a:pPr lvl="1">
                  <a:buFont typeface="Wingdings" pitchFamily="2" charset="2"/>
                  <a:buNone/>
                </a:pP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00" y="3124200"/>
                <a:ext cx="5219700" cy="2743200"/>
              </a:xfrm>
              <a:prstGeom prst="rect">
                <a:avLst/>
              </a:prstGeom>
              <a:blipFill rotWithShape="1">
                <a:blip r:embed="rId3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11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3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Summary</a:t>
            </a:r>
          </a:p>
        </p:txBody>
      </p:sp>
      <p:sp>
        <p:nvSpPr>
          <p:cNvPr id="159437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We can now build interesting devices with sensors</a:t>
            </a:r>
          </a:p>
          <a:p>
            <a:pPr lvl="1"/>
            <a:r>
              <a:rPr lang="en-US" dirty="0"/>
              <a:t>Using </a:t>
            </a:r>
            <a:r>
              <a:rPr lang="en-US" dirty="0" smtClean="0"/>
              <a:t>combinational logic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can also store data values</a:t>
            </a:r>
          </a:p>
          <a:p>
            <a:pPr lvl="1"/>
            <a:r>
              <a:rPr lang="en-US" dirty="0" smtClean="0"/>
              <a:t>Stateful circuit elements (D Flip Flops, Registers, …)</a:t>
            </a:r>
            <a:endParaRPr lang="en-US" dirty="0"/>
          </a:p>
          <a:p>
            <a:pPr lvl="1"/>
            <a:r>
              <a:rPr lang="en-US" dirty="0" smtClean="0"/>
              <a:t>Clock to synchronize state changes</a:t>
            </a:r>
          </a:p>
          <a:p>
            <a:pPr lvl="1"/>
            <a:r>
              <a:rPr lang="en-US" dirty="0" smtClean="0"/>
              <a:t>State Machines or Ad-Hoc Circuits</a:t>
            </a:r>
          </a:p>
        </p:txBody>
      </p:sp>
    </p:spTree>
    <p:extLst>
      <p:ext uri="{BB962C8B-B14F-4D97-AF65-F5344CB8AC3E}">
        <p14:creationId xmlns:p14="http://schemas.microsoft.com/office/powerpoint/2010/main" val="31673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3_INK_TAG" val="base64:AMAxHAOAgAQdBJgJmAUBEGvzcJkXvqBPuV1mhjQNv1kDCEgQRP//A0U1BQM4C2QZIDIJAJCbAwE3wB5FMwkAkIICAdvFHkU4CAD+AwB7hdI0Ek7ApD/TAKQ/HggmgoAABKAAAAqCAokBhfkd6+R1mKaKCiSKaaKZFBBOnlljtplprjwZhbYbaZ56YY5ZUsEsCiKqSy6qqyxjJJrLKpppoiOme+vB24ti8Pbi6cDXLDNBdVdgMFVdhMFdiLsFgMFZBBbDhb8LgcbjZcni8Dg7aUV2AwWEqyzDUIL+XbP5dpkqbm87NmlrvjuXO+B8PqCUWHc3NZuIK3NsETeDcbgMbJU1LVqzZIkSb8nZxljb558sboCD6TdzCJguBMAmogiZmZmEwJiYmAJTAESAIJiUTKBFxFwJhEwlExdTCaupSiUs8fgG594hNhGZm1w43GVmty48uVa0yNmK1y4ZNVrnC0bM8THGwbuGoAqMAnqD/kHu/kHr8bj0VOXOeo51zjjGSYqcTqcRTEdGoxiIisxN1xzO8xxnO8s5u9Z6TrFagFwi8MVhUpnv4nWZlNzFoMZ7TGiE/BOF+CefRW05QhJSA3QpbFiyUzWxQjVh149d8+HTwb59efPjvK9JZJYrYs2LFiycbBm1ZNWCEKzz49eXbh258+fTlzzrG1MWC2DBa1KWtuxbN2jgZsSV8OPTlnwY4d9whM3Mn34RglJSMIwmjOl5RhGEYQnCMCEYQiiiBCMJwhFCJBOU5TlNKcoynARhOScpynKaBGAhGEYRhGMEY4+/B4EAITYQ3Y43DTM2ZrWWRixWtG7jGtxYmzVbhzZGmXI0aNG2NiAK6QF2hfkPO+Q8ecGEwuMrkQQxRzQzRSTSRSQTSzIKYK547a5Zbye2muuWeWOOaK6iijEGEoqqwmAwGCuookglrvw+HweNw+Fy+DtweFtvpljjgigoswVWKuwmWZDCYC7AUVR2gIL+jTP6Nd+QGbLNXO5553O83LGXEQVT5vjzvNbamxIWDm5ZZOwsqxYRLEsUOvHmmvXygIP0vBmWbCYSQIuLQiauJSiYmJiZqSJhMTFgiYiYTExIIuBGamJiYESiSYTBOfg2uAAhNhDVw4Zs8jFwtYuGTZa0bs3K1y4yNFrfK2ZYcTVs2bN3AAqLAocBg/5PBv5PB+vCazHHhz5cenHleJias4XFoZTCJqUtxcTEwQliVCoKIupmsxMbIu6zGVxF0xhx7EECoMzut52nE6jW+UWAhfhXq+FevCJpoLIbFkNU80c9ddtONMyprtlhjQzRVTXSYLAM5NZgLMAgjnlptpvprnwrNwW14GmmKCCaayKqiaSjAMhdgLMFRJDLPXg6cHXi2LpwdtdsspNRZZgJrMNgsJgrrrJJK5YL54bQg8TMRSoFrm5FRKYmMwhMTAlBMIuJqQRJKUxKpiYiUxMJgBUlWmYmU4upgCaJhMW4+r4ce8AhNhDlm4Zt2uZwtY48mZa0xsMK3Dkc5lrBljxsm2Fy3yNHIAqVAosBhfkQA+RCeeqqaKaaSSSaSxUwEFiaKSNPTTXXfbTg2VhwsuDrpplQJqLMBZVgLLsBgLqsJdgKKIJoZZ678DgcLicLi8LicLbg6aSKKijAWYDAWYLCM9JdhLsBRJNXLfgcPh78jhcThcLh66YYqsBdiMNhMZgshgsFgIP+IWz+IX3jUTV4urqKnhnV4lMxMEImJdNzExG9ZiEWiS8WTa4uV1cREXy3hCIRMSjMJTDx+mzMXU4nCqxOoqoiFpuEcaZAg+nuPgUlKriCJJkSAiYTCQAABExJEiYi4AJgiQJgmrqSYupiYEJiaurEz1+B6n4OITYQ1b5HGVq3ZrWLhw1WtG2XEtcNMLRa2ZNW2TNjxMmjNwAK2AFbhPyorflRBnCaMrwRvTHbHiy4rymJyrKcIpowrKBCWDbs06MuTLky5M+bLky5MeLLky5ODwOHizcHgZ8zToGfM0adjOCE/EuF+Jc28JyijGEK2y4seLLiwwjCcEUaTSjBCEYISaOHwtuzTo16s+bbs16terPmy5Nerfu4Oi23ZhwMuQYcC16V1oRKEIwhFOUZJRhEnFFCcIwiRhGEYRQihFCKESESESEUIoRQihEBFHH3zwEAITYQwYMmrdszYrczBg4WtGeVitxY8OFa1y4WjDExw5MTZoAK6AF3hPyb/fk3/4V4JKww0w0rJGE4zRnCMoSQghCCVJQlGEYozRnSdK0inCbXs25MubCQnK5GaCMKkK5OLkvaso0ybdmXJr1cfBGcaKR1bdiD/iWa/iWb8vlG5SzjnjjjcWubmU2tNwhGJqaiMVqlQmrTSoa6eP43j+N5OomyJTi4mIuoie3k8oQVjOLres1dTSN45cyD9Dwd5mFRFTUzKbSRM1cTEzExKJgRdSBMXCLqJgExKJiYmJRKJQmJhKJATUi76/ALwiE2EZs2NrlzMsa1i3bsVrRnmxrcTLG1WtGGVmwy4WOVvlcgCpUBRIP+Q1r+Q1tV4zy59ozwzwlEVF4knMza1XUEXWSYlFrbbjHg+B37AIT8TAn4mBWnRnza9XFxVVRjIRojSNkoylOEYzTIxhGMYzlNCEJUaN+7XqCE6GuE41mihEnCIiEIgEEYRgjCMIwIwIgjO+XXreCgITYQyc4mjRxharcrPC3WtG+NqtcOGTda0YZczdu2cuGmJsAKpgFXg/49Vv49R+5TNXXGLm5lKohCovVxRGM4u6tmJxUxEomYYnTF8JxWMFZneY5659O+IIP+Jcr+JenzPL8r1em3NucxOJqcETUpirlcoyuESiFVEKUiKRSIiIYlGJkuufbN6IPyuV755lKQmJRKYkAJq6uCJACYmJiUAiSJTFxc7z7b1CE2EMsbZlhwsGy1xmbMVrTG0yLXGPKwWs8LdyxZNmLbGxYgCooEgAOD/lTO/lS98FjIVYB37Hg+A69B37AAIkAOXNjLW1XV4zw48ufLn4nXfheH4Xh9u/Lnw48uet8OLhxNbIkqxEsZxIQlCJqaupghUkzz8Txe3fhx4cXLmOHFjNXy58ufTr23vwPB8Lw+XNy5hw4gAA6dXLm7d2tuHHlKomEsxMpIXUozFxmJTcXV3F1mZlE0pExM1aiEWkyTMTdXM5mcxMyq7wTMTNXU0qoVEYiKiiYXMSiUQExKEa34HUCE/ACN+AFPEz5g06ADDgBCIpUABkygBmztGlo0tGnJl1a9GnRp0ad18/A4PC4fA4O7fu37t+jTmzs2c1azNnMmUaNLgcHgY4SnKcEEaRlGVaRihOlUI1hp3b9WvNnzZ2jSM2dmz6tezbwODwODwsuXhcPgcHVrZs4ZMoAAMmVq1tGlq1tGniXlJKE0ZwnKcJQpGiCcEYIwSrBKE5ThGcVU4zTRjBCEpRIVjWCc4ThEnBOEYRQiinCaMQKThGSMZVwVpCFJ2ShKFIShCCiSUJyuneN4Y9MQgvgklQrbqqBQmwWCxYAFgLAFgAsAAAAAASooWWLAAubmwBKAAsAASkoEoAAAJVzYssAC5sLiyyy3NgAAALFgCUXLYAABKAEsoUgubAC5U15+H8JvoCE2EY3LhxiYMmS1qybs1rRozyLXGZjlWs8Tlq3ZssblrlxACuUBkgGD/k/u/k/zqYAB34JiURFKpWJpUwmpxOJiJmZZq5ibrM9fG8fxPF8LKakJqxE3FgYmFXEysuTKZtFhdZmNzXHGamkcOOsWg/4AAv4AEenh+EADxt6a0xOEWrjVpq01NzFzOZmZldTOLI5+J4vgeD43HV4icBUqm4iZgjFxErm0kwmbq7QXEwSJLRYrvrXMg/CqLbXNxaJRKJmJBExdTEgTACJIkiQIkAmCauAE1cBMCBMTViJIkRKCYmJTOe/t1yAhNhGVq1ZN8LTKtYsWGNa0YsW61w0ZOVuZw1bOMbhwxzNWgAqTAU2D/kNK/kNL6dSJzU0KRGGoxOqhU0iaTq6Zi7zM2uZTmN1dZq0SiatU9YP+AAz+AA3v2PE3jUYipxmJuczc3eM0KyXF2lcQhpg4RWKqsVeLjJnNnhiD8STdzJKYkBExMTCYuABEiJAJqQImYlfg+fghNhDJxlZuG2RotcsWLla0atcy1xhaslrZoyxOcbbM1YYcgAqrAVCD/j48/j5L6eT5HXETBMSmW8bkurxFRTSJWq8KjFRU6ziYmKxVYxEXRPRw5bvfwCCD/gDG/gDDvW/K3GJ1FRDhOnKMKyy5uJMTqIq23FxmLqIVMTx11jKZms1lM1UdtoTBmrWtUSEYBCMoiE5TgRIiMEYEYBAnKMIwjKMoxhFGEIwjXwDGPgQhNhDTCwxYc2FwtbY22Za0bNGC3C4wtVrFo0x5MWTE1wsWYAqXATmE+tA+s5vmzmDHCqssM72w5J4qZMGDEyQhCE4xvW9cd8eG+HDjredaZdkZAIT8XLX4ua805GqeSOaOaOSeDHDDXLfLPDNGUMEsFMUrUhKMsbDXDe+eHDpnwoPwPYn4DSISRMTEpRcJiYmJESATFr3z8nngITYRiYsWePEzYrcbDKzWtGGZgtc4WjdbjbNMbhoxc5WbJiAKcB2F9mB7M2mqvCYXCIYMNAwDDQYCGaCeTBxYuCGE/FrZ+LV3DgnjyZWbPGGOmOk0lI5serPigIWDVINigRQQQQxRwRwwwxwyxy04ufDAITYQ5xYceZo3wrceJrkWtMLnEtxZmGVblb42LRi1bMGTfEAKUxSD/gNQ/gM36RrWISS4zfXIg/4xlP4xoUb1aomkRPLcdIXHYqHUwIIUBHCnpvxOCCE2EM8mFzjyNWi3G2YtlrTCybLcLVnhWtmjDK5YOGjDE1aAClUTg/4EHP4EAb5dOHDhi9SOHPNAg/4zyv4zt/BiUZLlM4u6hrSGXcDBIEQcBAwcvQwE8CE2EM2+Zo2zOcK3NixZFrTG1aLcTXLkWt2DZthx5GmRo4bACrUBR4T8GUX4Muc9sODHbHaskkrYmTJSmCFFlrQwQpGM8d8eHPPHOc5a6Yb3res2C2DJm0ZtENkpgIT8UkX4pJ44J2lRaVoWSVjXDW9b3w3w574cda4YwhDBaWqmaWjJfdk1ZtmjNgpG+Hbh259PDrhzgIPyOJdpmJiYtMTF1JEwmriYmYmFTGMwmSUExKLq2+vtvMAhNhDVxmcYmTnItc5WeFa0yscK1w3asVrbI0aYWbNkxcNXIAqyAVGE/CUl+Epu2XJphm4fC4fC4PA4PA4eJGE0VSMJyhCU4UjaFpStSUqQpJKSMKzjet44Z1vWrDGaE8FZAIP+Jwr+Jx3wO/brXDet6KvBUREajEThCCLjdcazG4m53txvjc3c7m95mYio5a1HK/A1YIPxK3cpJTcTKLhMF1MTEquAJhMAExMSiLoBJc76+f4AITYRmauHLDFkxrcTZm2WtGmVwtc4suRa4ZZMrXMyauMbNkAKYhuD/hhC/hhDxkRLet1xxupiYrONWIT8TsX4nY8uQZMvGw6J5lq4JoTlrV0ghcZfHBChQxxIo4IRHDDTbkY9MCE2EOWbNqwwuWC1yyyMVrRgwyLXDRswW4sThk2buM2ZvixgCoEBK4T8OSX4cf6WYISLxw1z48t88c9MuKeSWK2DFixYsWLBK1cFcYCD/iee/iexzq8VwjlqOnCtRw443XOOrje3g9uOc45nfUyAg/O3uZZmLi4vF0qIlFrSExK76/ALQCE2EYmrLIyYNWK3IzatVrRuyyrcTZqxWuWLJy5yMmLRs3ZgCpcBOoP+Irb+IrfyN8nSNXGc8Z573z3u5mo1jtnHhTTNZm83tmczvN2vhvp4AIP+KAr+KAve+HPhvUY5OEaVMJTmeMd/G8fwuLhnTDEZxmuLOZ3vNeLiQITN2JR8Io0jKKBGCCMIwiRhEjCMIwgggBFGNb8nPAAhNhDBm1w4WeXEtZsWzBa0zNsy3E0xYVubDkxM8rRhjzNcIApyI4T8TcH4mw8+Vk0yjeNZxTpK2DBgyUyUlKcsuDj0uIP+KCz+KCuTwpcoxipRbczm+LjOdxz6d7CFk2Esm3IAghghghghQwISOGWOnLy4ACE2EYs2RuzctmS3IxYtFrRzkZLXObJkW5GzNphYNWjNtmxACmIYg/4p6v4p/Yvnq+GaVeJRUaxnypCF+KIb4oZaIpqkkMUcVMM8sNMeRxWLxsaF0lUmvjgQRwQoUJHDTg8mxwAhNhGFq4Yt8uJqtyNsLha0cuca1xlxY1uNzmY4s2HJia5MIAp3JoP+LNr+LNvjnMZqKwrFY4Y1yjUr31zx555t8Yzxg/4oiv4oaY5Tw1N3u98YvNTisYxjE4nm5z38Hjx5gIXCaJDtYyAIYo4o0EMEcAghgghS16FMITYRhyYW7bK3aLWTdyzWtMWZktw4sbdbjbt2eZkzxsnGNqAKVhKD/i1O/i0vjFctckNuOvFxYIP+KPD+KOuY71dpicb6ZmiGqJyAn6cgYCDgUHCxNbAzwCE2ENGTlu3cNsS1iyYOFrRi1cLcLPE3W5c2RniYtnLhvkbgCogBMIT8aIH40ScuHbguuTtDBgyYsWbFbBKE4XnPDPLHHO86wkxR2V1UhPxQIfif7gla0sFrSlCSNb4a58u3Llz443RwUtkxZMWSVKTwZ74whONzpT8IoEIkoxIoTIEIkBACdc/XhIAhNhDDJkassuZwtYsszRa0ZM2y1y4ZMlrHM4ctsjRq5aYm4Ap5JoT8bBH417aWtkxYISRqwzy1z34MuHjz1y45kMF92GUQg/4pLP4pM5jdZxdRRoTjflXjhw4anFzHh6552IWbVRR6+GBDBCIYBDBBHFCQoIYZac7SzQAhNhDhg2xssjlqtxYmeVa0asGS1xmZsVrLI0ytmGVhhbtmoApQDIX40nvjRrsw12CswFMMuJCD/is6/isx3EL5biMgh5NGIJK4vAYHDZPCYHQgITYQwaNGDTE1brWjdhkWtMuHKtw5W7daxyOG+ZrmbtmOPCAKNgSD/hBQ/hBRdIP+MCb+MCdzggAhNhDNm1yNGjjCtaYnDVa0xMsS3EwYtFuNqxxM2zLDiyNGoAqzAUiD/hC6/hC77d4kzjnWvFqbudxkmaiI4Vjhy1jprVaVU1c5zvj131vu6to48OPTPgZ4AIT8YOH4wccODTo16s+bfgyb9FbRpSlJUtTExUlaJO+GuXDpy68ee+OsYoQlCkMFMErWZr5MeKcQg/I8j35ikJiUrq4lMTEkSRdTMTE1cVMTEwmJiYSlmc24+T19YCE2EOHLBxjysGq1zhZM1rRthcLXObNmWuWTjHjyMGTRjjZACmweg/4YSv4YO+Mb4cUcdc+HPlz1nExiaa4632CF+L974v6ZV2HwzIU4BglUcEaOeWWmVi8FgwCE6GLrzhCRCMozTlNFGKtc/NcIITYQybMcjjJlwrcbBq0WtGjjGtwuWbRbhxt2ORw3aMGzhsAKWxSE/Dlp+HLUtrzZcWPFeU4wxlSF+L974v3zHW4qPEQ3RRQS2XwQ1oXETwQQwwwJ0cMc8uPwcOuAITYQ5ZZsjJs3bLc2FthWtMbFitc4nLRblzNWuHE0xt2eRwAKtQFNhPxGxfiODhZJo37tOjPmZ82XJnzZ4SrC8pwnZaFoWpKEoUhKUIQqnWOGda1rOc4Jwhhth4HT6XFyAIP+MMr+MNWlXFb1dXTGcZ7d/Eump0xFZ1ZlOZbvd7zeed7znjO8SxrGsRqNb8by/KsAg/A8735UgiYmEpJq4TUiYuJRJGcXETExNTMTF1MSFrm+ffyeQCE2EYmjZu3yt3C3HjxY1rRviYLXLJhhWtXDfCwy5mOJo5xACmcogv7gA/uAEAG51zc3xuWGwrPPrziE/GHZ+MO0AGrXxMuBaVp2jITpNOWnJnvUhNUpxnNGKCMEYwIiKMIkUY4c/Jn0gCE2ENm2PE0Z4mK1wyzZVrTMybrXOTDkW4WjfHkxMMTJy2xACqABPYT8XPn4ujb3wQhLJw+FydF7XkWhKFpUtK1JUgJ1YZ1veeGeGcYzSrix8rh8LOCD/jEi/jEf2nGYrOKqNY5TwiqiMzG7zvnned31jfHbmuGsVw1FdOvld+3kgITsZIeB4xkQCME4RhEEJynCEUIwhOAjKcIwiRje/J1w8DAhNhDBlmxNnDXGtYMsuZa0yYsa1y1YZlrbExyNGLPK0xuWIApxJYP+Mkz+MlvwPF8AYzCETF1MTE1mphFzjvoAhPxhEfjCVwZcwzZ92GRKakYUxYMFrWlGd8MNdcaE52Ds8LXCMIozAhGBGEYRjCat+nhkITYQ1zZGDPNkbrWzhjlWtG+XKtc4cOJayauMrdyxxMGbXIAKXxiD/jfu/jfvRLwvDO3Gsxbd55uuQIT8YdX4w62fMnI1QzYNmDRgpLLiy3CFxGWhz8qCNDCIYEaPE5uGYCE2EOWmVq2yZcq1g2auVrRizarcWFqwWtGrBrjbZszdrmZA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3_INK_TAG" val="base64:AL4OHAOAgAQdBNwH0gQBEGvzcJkXvqBPuV1mhjQNv1kDCEgQRP//A0U1BQM4C2QZIDIJAJCbAwE3wB5FMwkAkIICAdvFHkU4CAD+AwB7hdI0Ek7ApD/TAKQ/CvUBbobywCeV9GPgZOAj4GRhJVKwsXCxcHEwcGg4CBhoKMioyQjI6SkpCUipSOiohAw8TIx8nK0ajlZeRk42Fi4SChoiMjpCOkJKUjpaQlpSUkoaIgYGVkZWZm5uPs42TlZGNhISQkpSaplpKRU9GQkMg/4PzP4Pw7qcde3flut641mdri6YiKTqZxMxFiJBLlmYhV0iLLN6ykmYETUxOLhExcLxlwz4PTnMgIOPAm1TEzMZmUxMJiRKLiUTAAIlEgAJhARMSmJiYEwkCYkmevwHD4GAITYQ5xsnLBtlcrWLPGxWtMWHCtw5GjlblbMWmZlkbN2bnIAK3AFag/5a2P5aybzG3eu8dcbjFRwxWjzOfC6mZZTcyz1TcyVhVVDwrnUoyu7uc5mInERFZbx4epmF+Epz4SjYKrKMBJgF081sGFYGW2nGmXttwOFvljkkqwGEwGCqwV2CwWCuuoQ124HC25Nj8PhcHbWssuwmGyGIx2AwGCsmljrtntnrowtEE4CE5GTv0lSEIwlNGZGKESEYwijCBGU5TQnKMpwjBGUUIoyrKshGBCcEEUYRjGd+Pvh1gCE2EOM2TLhaZsq1s5btFrRi4bLcTPG0W42jVvjYOcjdjlyACqgCfYP+WJD+WJFy5s11xzjnWYvk4OmNcHTj03jjV3G6zHWec8XOpisVhq+GsYaVmc7nLe843HPGYur0xEcPBwtidVynSJtneOOb43nM1GdYkIbxAyeIGVKRUtFS0JJQcRFwMjByMXFx8fHzcfJzMfKxMTEI6KjpSMlIqajpySlo6IioGFjZGNlYmZk5WZk5ORmYGHhIKOjpKWjJSSpJSYmpKSioKDi4uXjZeNl4+Zk5eTjY+JiYJAQ0NDRUZFRUdIV05RTVFKSUNFxsfRxsvNiDfAz4DiIxMzKZi4uLE3FxNTiKiYJiasXCYmJiSZiUTCpggExKSJJiYupiYmARKJqYmTPu+O8YITYQ3cM2DXFlyLWLhu4WtGONutcOG2Ra3a42rBk0bt3DHMAKsAFSg/4ycv4yczv2O/bw/C83tvHHhuIiGmEAcNzAqahVwTMXnWxW9WXrdTCI34G0gIP+PA7+PA848DnyiWNTrGqqmLy3e89x5M1zuZWIUxiMR4Xj+MPAxjhy1iqil7d9eH15gITgcTuxhKMooIk4RRhOU5RjKKCEUIiJCcpwhEhEEYBCck5RhOU414++PgghNhDVhkYYmzVgtzNWDZa0zMGi3FlZNVrRpkZuWDhoyzMcoAqRATyD/jqg/jq95djw/CM6uLq4mZxmkxMVME0qauIuGYXExdTAhPx2gfjtHw5jToM0IWtghaEUMcZ3jeufRpMtcLDedUFIUpilLNt2Z8wAhLaKzRjFOKIQjGU5ThOUUIoRhGMqyijKKUUYTFb8fH3gITYQwbtG7LMwaLcONsxWtGWNktw48WNazyOG+Vhjy43LNgAKaiGD/gv4/gv5q10ETMTVxNTU43hnlz7dwIT8dr347X8+Zr1BkhK1qWxSpJOOGt9NuXo0gISWqc0Yk0YowgnCcpyrBOu3ix6gITYQ3zNcONmzxrcbdpkWtGmPKtxYWTVa3w4sLDHmyMWrJsAKiwEvhPwnSfhOtvm30nWsYxhghmtizYMFJWJxrHDfDjw3vec4QxX0WxCD/jvE/jvV1qdVrWq4RVRdZve+vHn158c5zxmIxFcuXKvAvwscAITlbuvFGMYoRhOUZTAQjCMJwRIwijG+niz6wCE2EMGeZk4xsWa1nixMFrRqxxLXLFtiW42+LC2xucrhs3zACooBLoT8OQH4chdN9c8NccMNGC2TRqzbNGjBa0oxrhw5deXLnrhYcUeBPJaE/HgV+PCdgjipmxZsGSlpSvOt9N9uPTnz3yzjhpHFgtbNgzR41cSE6G6PgERITIiMAhGEYIiMIk5z4fBh3CE2EOHOTFlwsnK1k4YsVrRhjaLcLFgzWtW7RmzZsszPCxyACowBMIT8QnH4hOc+Y0wnhnhneFMWTNs0cDBmtVPDjrpw4758OWt5mSHClqCE/Hcl+O5PLkMErUwYqSpSEZzvjx5899OeeWccMYKStgwYrbHAhoCE8CUh4NhOAgIwjCcABBGEYRIwinPHy8OoITYQ3yNWGVhlwrWbnHiWtMLRstc4m2Ra1Y5HDFthYZMbdwAKhQEqhPxZffizjtwdE4yRlaVKWtgwWxSpGU71x1x3rXDHC1yrlIT8eBn48K+FfdbBkpiWjOMcM65748+PLjrec2G1aShbDxGQhdBgItihQwwQwRwIYCCGBDBCgRxQiGOPE5NnACE2EZMbXM5ZYmi1g5Y4lrRxhZLcObDlWuWuVxkcuHLbMwYA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3_INK_TAG" val="base64:AJgqHAOAgAQdBIQJhgYBEPtqM42hSWdPlnOPQpc6p/oDCEgQRP//A0U1BQM4C2QZIDIJAJCbAwE3wB5FMwkAkIICAdvFHkU4CAD+AwB7hdI0Ek7ApD/TAKQ/HgkqgoAM0AAAAAAKswFahPxLKfiWp1cPha9RnzG3ZlyadGumTh4IpopQklSEpQpKMqRopOkJIIwjVWd41rWsapxjKCWTToVpSujTxoP+C0L+C0nF1dF0ceGcYz0dfM3hFRU3GauRle2b3d3N2mZXVwQYYqoxSrqreF4fbv4HgwCC/AUed3ZtUq0LLBYAEqBNipSUgpNlS1bt3udvy0AhNhGJpjzOGWXCtyMszNa0yYsK1y0ysluLEzxZczBoxbssYAqTATiE/FQZ+Kg1r1cnFWs8NMeCtlqWwUtbBC0pWUUmVvHDfDW98N75Z6bYZ2CD/gqs/gqtGKmqvE6mmmoVLd54748dzxnnjcTCnCNcnbfgJ4CE4HGn25wkggRjEijCMIwjCAhFCKEYQnCJGdZ5duWfgYAhNhGHDky4srZmtxNszla0ZY8y1ywx5VrFtkyuWzHC3yscwAqbAUKE/IKx+QVkadHB4HPzXhdWc5yhDBTJbBgpglaUqJKVpeNZ5Z5b3wznWSUIaNepDBjAg/4KLv4KLwb1vWcMViMamsXRcTmN3fHM7udzd7ZKVyrEavlnDpHcg+xBM3YmYkgus4zExEkTCYIms4zV1mIsm5u+/g9fYCE2EMmmZsyxt2q1y1ysVrRxjwrcTXCxWsXLnG4YNsLBm4yACmcfhPyKRfkUjGXI27M9q2vKsLwvS8ZTtNmug/4Jgv4JgwDhGOTprtFYi4vM9cvFhNV88JUhBCMIzjCE5VhFOMb8XW8AACE2ENMjXE0YNMi1gzzN1rRtmcrXGFviWt8Llg1auGzNq0xgCmQbhPxJnfiTTwwphwYZXpe16JFGLHovPgCD/iKG/iJ1uMRjGnC8TE5ZnN89c+ughc9Jm5YEAhihjIYYUcs9uFl1ACE2EZm2HMybZcK3FkatFrRwxbLXDDK2WuWDVzhzZWuVgybgCoUBMoP+J1D+JzXyzGeOOMXE4rHLhrWqisl3d5zm+O753vM2Y1CD/iLu/iLvHhRHaNY1nGY3PO+fHnx31zna6lOKYxHCq5TrpkCEwdKHZmUnCKKCMYRhEIIyCMITRhFONdvFcQAhNhDfGxYsnLFktcuW7Va0cNcS3E2cY1uZnmZZGeJgzzNWgApvIoT8g535Bz1aMmUUrltjtjtWyEo4J4L6NOyMQIT8Rkn4jJWXIx4hqzRzUxRlOcbzwzwt+bPvxZSEshKUIRVhOMIxjEijFOMZ3263eCE2EY8rZjiY5Wy1iwwsFrTDmbLcThuwWsMTdi2Ysmbhu2yAClUUg/5Ehv5Ed+44zjvjnO4vdT3AhPxGBfiMDDkNltWDNWy82UCFxWMaNBAII4I1OVxq4CE2EZGWXK0Ztmi1iwaYlrRmzarcLdllW4cTHC0bNsuRm4zACrYBToT8AAX4AA8+bHix4s+ZlyadGvVw8U0ZlI0jaCUYSjRSUMSkoQjLCThOUYzrXDXDeqqMaRyTboP+I+r+I+vny69PB8Dv2d+0Trfhb4MYYiKmpibTdzM5m7zzjbjHGM3eZ3E54MVrGtRwvtMcQIPpjnEIlMzIReN1MSiYlMJiJTEpiYqYmri4TEwTExKU3ny/NegAITYRjaY8rlozZrW7HG3WtMeLKtxM3LBazas2zly5xZsWRoAKVhaD/g6M/g6NBNSMrm8p8ECE/EWN+IscOFhlbJLBTAtSMsWUhORON5zjGcqwnKaE792GgCE2EOMrVo0zOMK3GxbOFrRmzxrcTHG5W42rFk4zMcjnExaACpkBP4P+AIb+AIc8HwHd28fluLrOS0VXRrFcGKqqqaSuc7vnvPG7uYcN48LwwIP+Lqz+Lq06dXLm6L5RjVRiKurlm54zu+O755zx3dzN4ajGNcI4T258s+MAg8e55+ZmYuCLZgmpiJJTMTExMRdAiUSmLlnPh+e84CE2EMmzByzzZcq1mwcM1rRhiYLXDHJkWuGbhhlcNW+Vg3YACosBOYP+Aqz+ApXxwePNda58N4axrWtaxVVKG8ZJy2znOZzOV8t60IP+Lvz+LwGgco5T4GeU6SurzO8748c9c5vjG6ZqmKxjWp7cfI3WgITRyId2ckoQSJxRmAIRgEIiKEYRTlWMceXiw6ghNhGZw0bssrNstxtczla0Z4si1xmYuVrlgxx43DfJja48oAqfAT6E/BG1+CNPLSMK0z5terLkZ82/BCadJ0UpSkrJVT07t+LDKtJwrGKM5TtXBeUghPxfhfi/dwK2rq4PAy5JyZs/CrKUoQjacCNY4WGsZ3trgwwwxjFCEMEcVdm22QCD8jwvZzFVU1MTNylMTEoki6kQQmEpCYlN3z83n2AhNhDbHjaMsmTItysWbBa0Y42q1wxxZFrFq5c48rdpmw4mIApYF4L+arv5qvDNWeZt2zfV3gCE/F2Z+Ls0ONXIxRwRVjPDgy1uhcFkoszWgQiOCNDHLi8OywAhNhDlmya5MzDKtYZMjda0yN3K1y5aMlrVuxaucjNkyYNGIApmH4T8I2X4Rs2TKDTZeKsEo0tHBPJh0adQhPxfHfi+PVoDYjihijScEZ1Y6cXjcfAAhORul30EYRRiQiIwnGc75cufcCE2ENGOFw0ZMGi3Cwcs1rTKzxLXDhtiW4mLFxjws8mPNkaACoMBMYP+EvT+EvXw48DweRExE6VHBqpVxZu7m7nMZmJifA8PwgCD/i+2/i+33GOmMarhOpuZvLju+fPjPGcpxcThGJ5T4Xh+EITtZHfnGJEhOU4IwigEEIwjCIiinOunh15QITYQzcOXLJthxrWTBi5WtG7dotcsm2Jbhc48eRo0bZGDJsAKZB6D/h8y/h8zCq3i6zW6uLxcVes8OLyghPxeefi89MmXgXhgjinSNLynOM2PBwdm1ECDr1vB4zdiCLSlac5mc+DxITYRiyNseXLlyLWmPMzWtGDPCtxOcrda4a5MeZs1Z5HGJqAKWxeD/iCw/iCxVZiLreOrrO51c0CE/F3t+LvdlyG6FMFsksE5TvbXe4CFzlkmnljihQAQwy5fCscAITYRlYuWbRvharWTbFkWtHDNutcuWLhbhZt2bFw2aZGTRgAKah+D/gLQ/gLR7d3HgN676uSaip05cfC3GIT8Ucn4o5ZTZ8w4HB5V7UtC0UJzxw24MeWIhOZq5sY0mnOcYooRhGCcKxw7eK4gITYQ5x4sjLFmwrceTG3WtMjXCtcYcbRa1cYmuRtjzY2bJmAKlgFDg/4SMP4SLbeJ4o79vN1eZJvE4RVarhXKtVpUszNzMZxa53fHPGeNzeudYIP+KOb+KPfs69Hi+JnDU6isMRhRFrWu553njm93d5m9wuKnhURjGOETyIPpwmZmVlpJCQi4iYupi4IupIlExdXVwSzv2dwAITYRjZtW7ZjicLWrRu1WtG7HGtc48jJawxMmrRvicOWuFwAKkwE7g/4VJP4VJR37PDp1c6zi9Maw1qOFVWFUxEVOZ4u+873d5118DjjAg/0Yn6MUd+ys4vE6vhWsOETjMXeb57756898WYmqYrGI4PA5+FDAhIeAow69YxJRESaE4IwhGMJ0nAlEhNCMCcIxrePHzuAAITYQ1ZtG2HGxcrWLJywWtMLfCtcMGLhaxbYsuTEzatXORsAKaR2F+Gej4Z6V92DwWPuwMlcFcUsEM0dUUOApw1t0QIT6DT6DVgw5Mupj0YcCyyCK8tMsuHUAg/C8b0YiEwmy03Ezd8d8bzAhNhDdiwzZmLhmtyNGrVa0zYsq1xiy5VrRq1YNGrBzmZNW4AqXATqE/DeV+G7Pfu3qVZ83HxXVpOUrSpgpLBCVoyhSKEIVjWda3vjw4cOPHHejcIP9IJ+kFd+zwfAb1wVqeEVGERa7vjPGeM9Y43lmSYnEVqfC30gAhORwIvAcUIIQQRRRhFEQnKMowhGUYEZTjCKKMa4eLpUAITYRkx5cLPNlzLWmTLiWtGeJqtctnGVbky4m2Jm3ZsGrJgAKcSOE/GXh+MwGOji8TLkEYKynCsK2vKcBG2PRjxCE+WU+Wfnky5IwGzbxMNo2jgnKcpwVhjwZdezahOtnjG8bxijBCJEjOEYTleEc/Jq6ACE2ENcmVkyasWS3HjwtlrRs5aLcTZswW5cePE1atcrRxkagCm0kg/45RP45Re3cNb58vJqOM5cZuJYjXCtY4ZwAhPlUvlU72DVr2beVrwTohCVbThNVOcNezaCD4QmkTUpjMzMxN1dXVxF3nn59wCE2EY8bbFjYZGy1wyYZVrRrkzLXGFriWt2LZu0bsGeRy0yACooBOoP+O87+O89MeHUZbxMTU4qtc+QNb4JpU1ILq6urRxXjIIT5Xb5Xdmz7r5GBKCa871z6NINOjl5K3hVGMUYEpUUlC1YZtOiE7WuMazvOsJkYRlOkYIwhFCKEUBCcpkYRCMb7eKh3ACE2EM2zZs5Zsmi1xjatVrRxixLXLBo3WsMTNw2cZsrbGwYACoIBL4T8pBX5SG82fNr1a9WfNp0YcGPBCsIITpWUUUMMp1VlWkmYzIT52D512cI2vgw4MOTLmz6p5+BeKCUbRopW04QjCc4xx582fOCEhsimmjEnGIRgAhOCKESE19PDm7ghNhGNhiYtmWRotbMsbFa0xtma3FhxZVrdy3ZNGrbLiZtMoAprHoT8sJn5YTV7YcGfNx8E6zvG7DRCUsUeBXQAhfOredXXX4LB4TC5C+ZRHNBFBFDGrYOTBrSE7UObOcCMUUIowijCca4cOfLQITYQ5Y48TdxjxLWjDI5WtHLnGtwuGTNa5ct8jlhhZNG7FoAKZByD/lsC/lsDE8+HPW63hCpmLrn2m+CE+ce+cfz5mbLqvongtaEpSnKOGmdPLECFgisqgJa4ZYYYIxChhlwuRQ64ITYQ4wuMebGzaLWbDDkWtMbRotc427Ba2xMHOXNhbN2mFkAKngFBhPxSgfilBrTTo4eC8JwrSdEIQhKkpWlaVKQSjEnCcawwzvXCnOMIM3B4G3ZnzTkAhPwo0fhRp4PA4PAy4lIQlKFI4EhCqc41nO685zjGaaacq2jSFoSyZclaQjmzgIOsQmLSkEzEphMBEwmkwImJqUxMk2t14+Hz+BAhNhGLDiw5WjLGta42uVa0xOMK3EwzZVuNm3YtMzFkwaZmwAphGoT8WOX4sc9uzTo4eLCqrKMISlG1cGHdnIT8KFn4ULa0tfRFZZKdqo1hhljw8ICD5eBfHMzMJiUpuZte+/YhNhDHM4c4szLEtZOW7Fa0xZsi3Cxb4luZjhysmOXM4ZMnIAqXAUSD/i62/i6379vB8Dw/C8flc3MxKsVjXCOFanVxYzFxttcpmLZZuc5TmN475oCD/hQU/hQVq+HHp18LNU0pF4mCZ2zvc84zO8WQTGW4mZq6RGKdJ7TnoIPwrlcpSkmJiYmJQRMETCUgmBMBMTEyzfh+fftAITYQ0xMW2RzhYLWzbGzWtG2Zotc5WbNaxaMG7JrhxZGmLCAKgAEwg/4TEP4TIZjMTMROoxjhjWIxKt4zWcZjN73d8bq+3k+Q79iD/hFy/hFnqMajUYYyzfVznnfGerd3OcXSoxGqrwPH8ZnAg+EFkyXVwi6RNITVpkXExcze+/Hw/MAhNhDTC1w5sjbItaNXDJa0zNsy3DicZFrfM4xtMzVlkx5HAApWFYP+F+D+F+Ed63njfFzwrg6dgIP+EBr+EBsco1WsVpi0750AhZs9DoYyCBAQoYa8Di4QITYQ1csXOFy5xLcrZpkWtGzDGtw42uNayzYsmJmxa5cTJuAKhwErhPw1TfhrBwaWGd2GlJYM2LJmyYNELUlGEcLTHXXTny58vBa9IIT8H734P28UcUsVMVJQpVXHhvnvjz3vfHHHTDK+CVMEtEdGagCE7lHgWckAhGKE5RgQjJKMEYRjNeunjx4wITYQ0y5mLJg4cLcjLE1WtGzbCtxNMbRazYMMTnGxxsXDViAKbSCD/jAu/jAvGM3Xgzw61nCIiMIXrfbrjgCF+KRD4pERdfgMDmLcBHgIaoZIZo4U8s8ODkwd9gCD8TfNNVFRCy5tMTMynfPyePlAITYRizMmTXMwzLcbVs1WtGONgtcMM2Ja2b4suVw0zZcbfMAKXBaE/Gjh+NHfHg04MsbsKM6StDRG2ICE/FRZ+Kh2ea+i+ZinaMpp44bY7YTZaM6zjMjFFOdc+vLxACE2EMXLjI3bYcy1xhc5FrTGyZLXLZqzWtXLnIzxMMbfDibgCpcBNYT8cOX44c+TgvWOGc4xgxQzWzUyYrQxLStPBGiGOmOOW+PDjy10x1034aiE/FYl+KxOUcDIxQwRwVlaVIEL3y56666cOOee+NhpW0cErStauqjEhOVi7cKSjIRiijGU04QUrScoTlOEYTQihNGM8fNy07whNhGFuyzM8rVwtZtW7da0yYnC3FmcuFrDNmxZXOFwzcsmoApiHIP+URr+URscZ7cYvG4ymYmKxnpvHICE/Ey9+Jl9ky8S+KGJghgw4qlWWWWGe8iD9rvbd3MWJhJMrzz8fr2AITYQyzOGzJljcLW2NmzWtMLfItcNcrhawZ48bRhja5mTXCAKZxqE/Kqx+VVljxabZZZabbY6XpCkIaMeaWKE/E6l+J1Nq16JVzX2VzTpGmGGG9NZtIWrKZeuKSKIghhjhjQo46cDjY8sITYQ3cYmePK1xrcWbE4WtGuNitcMcLRblyuW7fC3xsHLVgAKjgE1hPyw8flh5b93JyYYYZVktK1sGCmCmCFJLVhBGOGNb5a5cOHHjwzvgjGgg/4n6P4n6Xfsw4Y5Ry1pEzec7nPHjvPg777575sp1WqxiuF+BsCD15HclcXWVpSIlNBExKJi6i6uMs58v0a8YCE2ENWzlq5Y5my3M3Y5lrTCxcLcLfC4Wt8rZiyyssuPLlaACpMBQYP+SsL+StPtz5ePpdrBU4iNRjFcI4VwvURdZ11xmt471znnPXPHnneeN+Lc9YP+Cub+CuHJEQxOmJ1FamsJm7nN5rrWby4znOb61xjOJ01E6antnl0yg40kkJkkETBCBMSERMSJiYklcXOfJ9GvICE2EMWTFo0ZYsS1nkYNlrTEzZrcTNgwW5mONs5Yt8jVoxcA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3_INK_TAG" val="base64:ANAEHAOAgAQdBIgEwgIBEFk4RmHd4dxPl1ejUlQ35QIDCEgQRP//A0U1BQM4C2QZIDIJAJCbAwE3wB5FMwkAkIICAdvFHkU4CAD+AwB7hdI0Ek7ApD/TAKQ/CvABX4P+Fej+Ff3wkTwm5javD8Lx/G8nopnEYjhjSNud88xvU4ikVHOc5uTpjh0rlSuM75553xjMIjljhy1wxi471x4ghvCD94QgYBGxkvEQKBgICMk5KFhJqGjI6SjpaGioqMgIyAhIeAj4OHkYuTh42Pk42VkZuZo6GjnZmXiYWAQ0NERkZHTU9QT1VVVFdSUlZNYOn4hCw8rF4FoIOPgJdGy4g/gyI+BdyExMIkmLQmDNyiLrURS5QiZiplMSEzMwmoUTF1IiYm5vPX244CE2EZm7hywxOGi1zmyOVrRwwcLcLNjjWuXDdzhy5GbjEycgCoMCZYP+PeL+PhN4V+BXCKTdylOJ4TGJxMxc5nbcWnFaxVUNr2zMojGOWuXCKi873vPHfGbtXDhy5cIm++eeeeJAh/BcF4Lb4NEoFGIhEolFolDohEIVDoJCIPAYfDYzF4vF4vEYvE4fEYjK4/IZXK5nIYzA4FEIhII9HIlDodCotDopFJBJJdLpZMJlJpBCoLC43F5TJ5LJZHIZTLZfLZnMZbK4/FYHAYNDopFolFodEJFBIlEosIP4E166eN3MwhMISTCYJiZqYmpgCUhEglEwlUzUiYuCIvExcLhc9/fq/aAhNhDJpizY8jRqtZZHLda0Z5WC3E5b41uNwxZZGOVqyytMYA==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3410">
      <a:dk1>
        <a:srgbClr val="FFFFFF"/>
      </a:dk1>
      <a:lt1>
        <a:sysClr val="window" lastClr="FFFFFF"/>
      </a:lt1>
      <a:dk2>
        <a:srgbClr val="000000"/>
      </a:dk2>
      <a:lt2>
        <a:srgbClr val="D8D8D8"/>
      </a:lt2>
      <a:accent1>
        <a:srgbClr val="FFFF00"/>
      </a:accent1>
      <a:accent2>
        <a:srgbClr val="FF0000"/>
      </a:accent2>
      <a:accent3>
        <a:srgbClr val="7030A0"/>
      </a:accent3>
      <a:accent4>
        <a:srgbClr val="0070C0"/>
      </a:accent4>
      <a:accent5>
        <a:srgbClr val="00B0F0"/>
      </a:accent5>
      <a:accent6>
        <a:srgbClr val="FFC000"/>
      </a:accent6>
      <a:hlink>
        <a:srgbClr val="6565FF"/>
      </a:hlink>
      <a:folHlink>
        <a:srgbClr val="A2A2A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6483</TotalTime>
  <Words>5437</Words>
  <Application>Microsoft Office PowerPoint</Application>
  <PresentationFormat>On-screen Show (4:3)</PresentationFormat>
  <Paragraphs>2306</Paragraphs>
  <Slides>97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11" baseType="lpstr">
      <vt:lpstr>Arial Unicode MS</vt:lpstr>
      <vt:lpstr>ＭＳ Ｐゴシック</vt:lpstr>
      <vt:lpstr>新細明體</vt:lpstr>
      <vt:lpstr>Arial</vt:lpstr>
      <vt:lpstr>Calibri</vt:lpstr>
      <vt:lpstr>Cambria Math</vt:lpstr>
      <vt:lpstr>Consolas</vt:lpstr>
      <vt:lpstr>Helvetica</vt:lpstr>
      <vt:lpstr>StarSymbol</vt:lpstr>
      <vt:lpstr>Symbol</vt:lpstr>
      <vt:lpstr>Tahoma</vt:lpstr>
      <vt:lpstr>Times New Roman</vt:lpstr>
      <vt:lpstr>Wingdings</vt:lpstr>
      <vt:lpstr>Office Theme</vt:lpstr>
      <vt:lpstr>Sequential Logic Circuits</vt:lpstr>
      <vt:lpstr>Hint1 for Project 1 </vt:lpstr>
      <vt:lpstr>Hint2 for Project 1</vt:lpstr>
      <vt:lpstr>Hint3 for Project 1</vt:lpstr>
      <vt:lpstr>Big Picture:  Building a Processor</vt:lpstr>
      <vt:lpstr>Review</vt:lpstr>
      <vt:lpstr>Review</vt:lpstr>
      <vt:lpstr>Example: A Calculator</vt:lpstr>
      <vt:lpstr>Example: A Calculator</vt:lpstr>
      <vt:lpstr>Example: A Calculator</vt:lpstr>
      <vt:lpstr>Example: A Calculator</vt:lpstr>
      <vt:lpstr>Review: Efficiency and Generality</vt:lpstr>
      <vt:lpstr>Review: Efficiency and Generality</vt:lpstr>
      <vt:lpstr>Review: Efficiency and Generality</vt:lpstr>
      <vt:lpstr>Review: Efficiency and Generality</vt:lpstr>
      <vt:lpstr>Performance</vt:lpstr>
      <vt:lpstr>4-bit Ripple Carry Adder</vt:lpstr>
      <vt:lpstr>Motivations for Stateful Components</vt:lpstr>
      <vt:lpstr>Goals</vt:lpstr>
      <vt:lpstr>Goal</vt:lpstr>
      <vt:lpstr>First Attempt: Unstable Devices</vt:lpstr>
      <vt:lpstr>First Attempt: Unstable Devices</vt:lpstr>
      <vt:lpstr>Second Attempt: Bistable Devices</vt:lpstr>
      <vt:lpstr>Third Attempt: Set-Reset Latch</vt:lpstr>
      <vt:lpstr>Third Attempt: Set-Reset Latch</vt:lpstr>
      <vt:lpstr>Third Attempt: Set-Reset Latch</vt:lpstr>
      <vt:lpstr>Third Attempt: Set-Reset Latch</vt:lpstr>
      <vt:lpstr>Third Attempt: Set-Reset Latch</vt:lpstr>
      <vt:lpstr>Third Attempt: Set-Reset Latch</vt:lpstr>
      <vt:lpstr>Third Attempt: Set-Reset Latch</vt:lpstr>
      <vt:lpstr>Third Attempt: Set-Reset Latch</vt:lpstr>
      <vt:lpstr>Takeaway</vt:lpstr>
      <vt:lpstr>Next Goal</vt:lpstr>
      <vt:lpstr>Fourth Attempt: (Unclocked) D Latch</vt:lpstr>
      <vt:lpstr>Fourth Attempt: (Unclocked) D Latch</vt:lpstr>
      <vt:lpstr>Takeaway</vt:lpstr>
      <vt:lpstr>Next Goal</vt:lpstr>
      <vt:lpstr>Clocks</vt:lpstr>
      <vt:lpstr>Clock Disciplines</vt:lpstr>
      <vt:lpstr>Clock Methodology</vt:lpstr>
      <vt:lpstr>Fifth Attempt: D Latch with Clock</vt:lpstr>
      <vt:lpstr>Fifth Attempt: D Latch with Clock</vt:lpstr>
      <vt:lpstr>Fifth Attempt: D Latch with Clock</vt:lpstr>
      <vt:lpstr>Fifth Attempt: D Latch with Clock</vt:lpstr>
      <vt:lpstr>Sixth Attempt: Edge-Triggered D Flip-Flop</vt:lpstr>
      <vt:lpstr>Sixth Attempt: Edge-Triggered D Flip-Flop</vt:lpstr>
      <vt:lpstr>Takeaway</vt:lpstr>
      <vt:lpstr>Next Goal</vt:lpstr>
      <vt:lpstr>Registers</vt:lpstr>
      <vt:lpstr>Takeaway</vt:lpstr>
      <vt:lpstr>An Example: What will this circuit do?</vt:lpstr>
      <vt:lpstr>An Example: What will this circuit do?</vt:lpstr>
      <vt:lpstr>Decoder Example: 7-Segment LED </vt:lpstr>
      <vt:lpstr>Decoder Example: 7-Segment LED </vt:lpstr>
      <vt:lpstr>Decoder Example: 7-Segment LED Decoder</vt:lpstr>
      <vt:lpstr>7  Segment  LED  Decoder Implementation</vt:lpstr>
      <vt:lpstr>7  Segment  LED  Decoder Implementation</vt:lpstr>
      <vt:lpstr>Basic Building Blocks We have Seen</vt:lpstr>
      <vt:lpstr>Encoders</vt:lpstr>
      <vt:lpstr>Example Encoder Truth Table</vt:lpstr>
      <vt:lpstr>Example Encoder Truth Table</vt:lpstr>
      <vt:lpstr>Basic Building Blocks Example: Voting</vt:lpstr>
      <vt:lpstr>Basic Building Blocks We have Seen</vt:lpstr>
      <vt:lpstr>Recap</vt:lpstr>
      <vt:lpstr>Goals for Today</vt:lpstr>
      <vt:lpstr>Goals for Today</vt:lpstr>
      <vt:lpstr>Finite State Machines</vt:lpstr>
      <vt:lpstr>Next Goal</vt:lpstr>
      <vt:lpstr>Finite State Machines</vt:lpstr>
      <vt:lpstr>Abstract Model of FSM</vt:lpstr>
      <vt:lpstr>Automata Model</vt:lpstr>
      <vt:lpstr>FSM Example</vt:lpstr>
      <vt:lpstr>FSM Example</vt:lpstr>
      <vt:lpstr>FSM Example</vt:lpstr>
      <vt:lpstr>Mealy Machine</vt:lpstr>
      <vt:lpstr>Moore Machine</vt:lpstr>
      <vt:lpstr>Moore Machine FSM Example</vt:lpstr>
      <vt:lpstr>Mealy Machine FSM Example</vt:lpstr>
      <vt:lpstr>Example 1</vt:lpstr>
      <vt:lpstr>Analysis</vt:lpstr>
      <vt:lpstr>Example 2</vt:lpstr>
      <vt:lpstr>State Machine</vt:lpstr>
      <vt:lpstr>Activity#2: Create a Logic Circuit for a Serial Adder</vt:lpstr>
      <vt:lpstr>Activity#2: Create a Logic Circuit for a Serial Adder</vt:lpstr>
      <vt:lpstr>Activity#2: Create a Logic Circuit for a Serial Adder</vt:lpstr>
      <vt:lpstr>Activity#2: Create a Logic Circuit for a Serial Adder</vt:lpstr>
      <vt:lpstr>Activity#2: Create a Logic Circuit for a Serial Adder</vt:lpstr>
      <vt:lpstr>FSM: State Diagram</vt:lpstr>
      <vt:lpstr>FSM: State Diagram</vt:lpstr>
      <vt:lpstr>FSM: State Diagram</vt:lpstr>
      <vt:lpstr>FSM: State Diagram</vt:lpstr>
      <vt:lpstr>Serial Adder: State Table</vt:lpstr>
      <vt:lpstr>Serial Adder: State Table</vt:lpstr>
      <vt:lpstr>Serial Adder: State Assignment</vt:lpstr>
      <vt:lpstr>Serial Adder: Circuit</vt:lpstr>
      <vt:lpstr>Sequential Logic Circuits</vt:lpstr>
      <vt:lpstr>Summary</vt:lpstr>
    </vt:vector>
  </TitlesOfParts>
  <Company>Cornell University Computing and Information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Hakim Weatherspoon</dc:creator>
  <cp:lastModifiedBy>Yue, Jianhui Dr.</cp:lastModifiedBy>
  <cp:revision>253</cp:revision>
  <cp:lastPrinted>2015-02-03T16:52:35Z</cp:lastPrinted>
  <dcterms:created xsi:type="dcterms:W3CDTF">2012-11-28T14:27:55Z</dcterms:created>
  <dcterms:modified xsi:type="dcterms:W3CDTF">2015-10-19T21:03:13Z</dcterms:modified>
</cp:coreProperties>
</file>