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13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13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14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15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13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13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14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Image"/>
          <p:cNvSpPr/>
          <p:nvPr>
            <p:ph type="pic" idx="13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Image"/>
          <p:cNvSpPr/>
          <p:nvPr>
            <p:ph type="pic" idx="13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14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13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SP.NET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Kim Kozlov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Kim Kozlov</a:t>
            </a:r>
          </a:p>
        </p:txBody>
      </p:sp>
      <p:sp>
        <p:nvSpPr>
          <p:cNvPr id="152" name="Garage App"/>
          <p:cNvSpPr txBox="1"/>
          <p:nvPr>
            <p:ph type="ctrTitle"/>
          </p:nvPr>
        </p:nvSpPr>
        <p:spPr>
          <a:xfrm>
            <a:off x="1219200" y="1907320"/>
            <a:ext cx="21945600" cy="4267201"/>
          </a:xfrm>
          <a:prstGeom prst="rect">
            <a:avLst/>
          </a:prstGeom>
        </p:spPr>
        <p:txBody>
          <a:bodyPr/>
          <a:lstStyle/>
          <a:p>
            <a:pPr/>
            <a:r>
              <a:t>Garage App</a:t>
            </a:r>
          </a:p>
        </p:txBody>
      </p:sp>
      <p:sp>
        <p:nvSpPr>
          <p:cNvPr id="153" name="ASP.NET + React"/>
          <p:cNvSpPr txBox="1"/>
          <p:nvPr>
            <p:ph type="subTitle" sz="quarter" idx="1"/>
          </p:nvPr>
        </p:nvSpPr>
        <p:spPr>
          <a:xfrm>
            <a:off x="1219200" y="5936120"/>
            <a:ext cx="21945600" cy="2250593"/>
          </a:xfrm>
          <a:prstGeom prst="rect">
            <a:avLst/>
          </a:prstGeom>
        </p:spPr>
        <p:txBody>
          <a:bodyPr/>
          <a:lstStyle/>
          <a:p>
            <a:pPr defTabSz="2145791">
              <a:lnSpc>
                <a:spcPct val="80000"/>
              </a:lnSpc>
              <a:defRPr spc="-112" sz="11264">
                <a:latin typeface="+mn-lt"/>
                <a:ea typeface="+mn-ea"/>
                <a:cs typeface="+mn-cs"/>
                <a:sym typeface="Canela Bold"/>
              </a:defRPr>
            </a:pPr>
            <a:r>
              <a:rPr u="sng">
                <a:hlinkClick r:id="rId2" invalidUrl="" action="" tgtFrame="" tooltip="" history="1" highlightClick="0" endSnd="0"/>
              </a:rPr>
              <a:t>ASP.NET</a:t>
            </a:r>
            <a:r>
              <a:t> + React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chnologies"/>
          <p:cNvSpPr txBox="1"/>
          <p:nvPr>
            <p:ph type="title"/>
          </p:nvPr>
        </p:nvSpPr>
        <p:spPr>
          <a:xfrm>
            <a:off x="1219200" y="770025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  <a:r>
              <a:t>Technologies</a:t>
            </a:r>
          </a:p>
        </p:txBody>
      </p:sp>
      <p:sp>
        <p:nvSpPr>
          <p:cNvPr id="156" name="ASP.NET Core 3.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6029" indent="-486029" defTabSz="2170121">
              <a:spcBef>
                <a:spcPts val="2100"/>
              </a:spcBef>
              <a:defRPr sz="3916"/>
            </a:pPr>
            <a:r>
              <a:t>ASP.NET Core 3.1</a:t>
            </a:r>
          </a:p>
          <a:p>
            <a:pPr marL="486029" indent="-486029" defTabSz="2170121">
              <a:spcBef>
                <a:spcPts val="2100"/>
              </a:spcBef>
              <a:defRPr sz="3916"/>
            </a:pPr>
            <a:r>
              <a:t>JWT (with refresh)</a:t>
            </a:r>
          </a:p>
          <a:p>
            <a:pPr marL="486029" indent="-486029" defTabSz="2170121">
              <a:spcBef>
                <a:spcPts val="2100"/>
              </a:spcBef>
              <a:defRPr sz="3916"/>
            </a:pPr>
            <a:r>
              <a:t>EF Core (use Migrations)</a:t>
            </a:r>
          </a:p>
          <a:p>
            <a:pPr marL="486029" indent="-486029" defTabSz="2170121">
              <a:spcBef>
                <a:spcPts val="2100"/>
              </a:spcBef>
              <a:defRPr sz="3916"/>
            </a:pPr>
            <a:r>
              <a:t>Postgres</a:t>
            </a:r>
          </a:p>
          <a:p>
            <a:pPr marL="486029" indent="-486029" defTabSz="2170121">
              <a:spcBef>
                <a:spcPts val="2100"/>
              </a:spcBef>
              <a:defRPr sz="3916"/>
            </a:pPr>
            <a:r>
              <a:t>React (typescript) + Redux </a:t>
            </a:r>
          </a:p>
          <a:p>
            <a:pPr marL="486029" indent="-486029" defTabSz="2170121">
              <a:spcBef>
                <a:spcPts val="2100"/>
              </a:spcBef>
              <a:defRPr sz="3916"/>
            </a:pPr>
            <a:r>
              <a:t>QuartzNet</a:t>
            </a:r>
          </a:p>
          <a:p>
            <a:pPr marL="486029" indent="-486029" defTabSz="2170121">
              <a:spcBef>
                <a:spcPts val="2100"/>
              </a:spcBef>
              <a:defRPr sz="3916"/>
            </a:pPr>
            <a:r>
              <a:t>Automapper</a:t>
            </a:r>
          </a:p>
          <a:p>
            <a:pPr marL="486029" indent="-486029" defTabSz="2170121">
              <a:spcBef>
                <a:spcPts val="2100"/>
              </a:spcBef>
              <a:defRPr sz="3916"/>
            </a:pPr>
            <a:r>
              <a:t>XUnit</a:t>
            </a:r>
          </a:p>
          <a:p>
            <a:pPr marL="486029" indent="-486029" defTabSz="2170121">
              <a:spcBef>
                <a:spcPts val="2100"/>
              </a:spcBef>
              <a:defRPr sz="3916"/>
            </a:pPr>
            <a:r>
              <a:t>GIT</a:t>
            </a:r>
          </a:p>
        </p:txBody>
      </p:sp>
      <p:sp>
        <p:nvSpPr>
          <p:cNvPr id="157" name="Asp.Net, React, Postgres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Asp.Net, React, Postgres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rchitecture"/>
          <p:cNvSpPr txBox="1"/>
          <p:nvPr>
            <p:ph type="title"/>
          </p:nvPr>
        </p:nvSpPr>
        <p:spPr>
          <a:xfrm>
            <a:off x="1219199" y="33078"/>
            <a:ext cx="21945601" cy="1727201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sp>
        <p:nvSpPr>
          <p:cNvPr id="160" name="Microservices"/>
          <p:cNvSpPr txBox="1"/>
          <p:nvPr>
            <p:ph type="body" idx="13"/>
          </p:nvPr>
        </p:nvSpPr>
        <p:spPr>
          <a:xfrm>
            <a:off x="1219199" y="1643026"/>
            <a:ext cx="21945602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Microservices</a:t>
            </a:r>
          </a:p>
        </p:txBody>
      </p:sp>
      <p:sp>
        <p:nvSpPr>
          <p:cNvPr id="161" name="Rounded Rectangle"/>
          <p:cNvSpPr/>
          <p:nvPr/>
        </p:nvSpPr>
        <p:spPr>
          <a:xfrm>
            <a:off x="1467525" y="3238856"/>
            <a:ext cx="2837944" cy="9794132"/>
          </a:xfrm>
          <a:prstGeom prst="roundRect">
            <a:avLst>
              <a:gd name="adj" fmla="val 17181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62" name="Cylinder"/>
          <p:cNvSpPr/>
          <p:nvPr/>
        </p:nvSpPr>
        <p:spPr>
          <a:xfrm>
            <a:off x="19523123" y="5973601"/>
            <a:ext cx="3275904" cy="4324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>
              <a:hueOff val="-245591"/>
              <a:satOff val="13830"/>
              <a:lumOff val="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63" name="Rounded Rectangle"/>
          <p:cNvSpPr/>
          <p:nvPr/>
        </p:nvSpPr>
        <p:spPr>
          <a:xfrm>
            <a:off x="8423423" y="10052344"/>
            <a:ext cx="7553565" cy="3417144"/>
          </a:xfrm>
          <a:prstGeom prst="roundRect">
            <a:avLst>
              <a:gd name="adj" fmla="val 14269"/>
            </a:avLst>
          </a:prstGeom>
          <a:solidFill>
            <a:srgbClr val="45B4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64" name="Rounded Rectangle"/>
          <p:cNvSpPr/>
          <p:nvPr/>
        </p:nvSpPr>
        <p:spPr>
          <a:xfrm>
            <a:off x="8423423" y="6427350"/>
            <a:ext cx="7553565" cy="3417143"/>
          </a:xfrm>
          <a:prstGeom prst="roundRect">
            <a:avLst>
              <a:gd name="adj" fmla="val 1426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65" name="Rounded Rectangle"/>
          <p:cNvSpPr/>
          <p:nvPr/>
        </p:nvSpPr>
        <p:spPr>
          <a:xfrm>
            <a:off x="8423423" y="2802356"/>
            <a:ext cx="7553565" cy="3417143"/>
          </a:xfrm>
          <a:prstGeom prst="roundRect">
            <a:avLst>
              <a:gd name="adj" fmla="val 14269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66" name="Auth.API"/>
          <p:cNvSpPr txBox="1"/>
          <p:nvPr/>
        </p:nvSpPr>
        <p:spPr>
          <a:xfrm>
            <a:off x="11223169" y="4119513"/>
            <a:ext cx="1954074" cy="782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Auth.API</a:t>
            </a:r>
          </a:p>
        </p:txBody>
      </p:sp>
      <p:sp>
        <p:nvSpPr>
          <p:cNvPr id="167" name="Garage.Types.API"/>
          <p:cNvSpPr txBox="1"/>
          <p:nvPr/>
        </p:nvSpPr>
        <p:spPr>
          <a:xfrm>
            <a:off x="10292538" y="7744507"/>
            <a:ext cx="3815335" cy="782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Garage.Types.API</a:t>
            </a:r>
          </a:p>
        </p:txBody>
      </p:sp>
      <p:sp>
        <p:nvSpPr>
          <p:cNvPr id="168" name="Garage.API"/>
          <p:cNvSpPr txBox="1"/>
          <p:nvPr/>
        </p:nvSpPr>
        <p:spPr>
          <a:xfrm>
            <a:off x="10967594" y="11369502"/>
            <a:ext cx="2465223" cy="782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Garage.API</a:t>
            </a:r>
          </a:p>
        </p:txBody>
      </p:sp>
      <p:sp>
        <p:nvSpPr>
          <p:cNvPr id="169" name="Postgres…"/>
          <p:cNvSpPr txBox="1"/>
          <p:nvPr/>
        </p:nvSpPr>
        <p:spPr>
          <a:xfrm>
            <a:off x="20192614" y="7841690"/>
            <a:ext cx="1730034" cy="1160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900">
                <a:solidFill>
                  <a:srgbClr val="F7F7F7"/>
                </a:solidFill>
              </a:defRPr>
            </a:pPr>
            <a:r>
              <a:t>Postgres </a:t>
            </a:r>
          </a:p>
          <a:p>
            <a:pPr>
              <a:defRPr sz="2900">
                <a:solidFill>
                  <a:srgbClr val="F7F7F7"/>
                </a:solidFill>
              </a:defRPr>
            </a:pPr>
            <a:r>
              <a:t>Database</a:t>
            </a:r>
          </a:p>
        </p:txBody>
      </p:sp>
      <p:sp>
        <p:nvSpPr>
          <p:cNvPr id="170" name="Client"/>
          <p:cNvSpPr txBox="1"/>
          <p:nvPr/>
        </p:nvSpPr>
        <p:spPr>
          <a:xfrm>
            <a:off x="2196582" y="7859734"/>
            <a:ext cx="1379830" cy="782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Client</a:t>
            </a:r>
          </a:p>
        </p:txBody>
      </p:sp>
      <p:sp>
        <p:nvSpPr>
          <p:cNvPr id="171" name="Line"/>
          <p:cNvSpPr/>
          <p:nvPr/>
        </p:nvSpPr>
        <p:spPr>
          <a:xfrm flipV="1">
            <a:off x="4562743" y="4805962"/>
            <a:ext cx="3624349" cy="31109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2" name="Line"/>
          <p:cNvSpPr/>
          <p:nvPr/>
        </p:nvSpPr>
        <p:spPr>
          <a:xfrm>
            <a:off x="4571591" y="8708857"/>
            <a:ext cx="3807553" cy="30052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3" name="Line"/>
          <p:cNvSpPr/>
          <p:nvPr/>
        </p:nvSpPr>
        <p:spPr>
          <a:xfrm>
            <a:off x="4562269" y="8260491"/>
            <a:ext cx="381832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" name="Line"/>
          <p:cNvSpPr/>
          <p:nvPr/>
        </p:nvSpPr>
        <p:spPr>
          <a:xfrm>
            <a:off x="16023959" y="4562150"/>
            <a:ext cx="3460331" cy="28923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" name="Line"/>
          <p:cNvSpPr/>
          <p:nvPr/>
        </p:nvSpPr>
        <p:spPr>
          <a:xfrm flipV="1">
            <a:off x="16022753" y="8621629"/>
            <a:ext cx="3463580" cy="34635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" name="Line"/>
          <p:cNvSpPr/>
          <p:nvPr/>
        </p:nvSpPr>
        <p:spPr>
          <a:xfrm>
            <a:off x="16029066" y="8016680"/>
            <a:ext cx="34419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atabase Schema"/>
          <p:cNvSpPr txBox="1"/>
          <p:nvPr>
            <p:ph type="title"/>
          </p:nvPr>
        </p:nvSpPr>
        <p:spPr>
          <a:xfrm>
            <a:off x="1219200" y="7505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  <a:r>
              <a:t>Database Schema</a:t>
            </a:r>
          </a:p>
        </p:txBody>
      </p:sp>
      <p:pic>
        <p:nvPicPr>
          <p:cNvPr id="179" name="Screenshot 2021-07-03 at 16.05.39.png" descr="Screenshot 2021-07-03 at 16.05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8888" y="1986050"/>
            <a:ext cx="20754170" cy="11654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ilt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Filtering</a:t>
            </a:r>
          </a:p>
        </p:txBody>
      </p:sp>
      <p:pic>
        <p:nvPicPr>
          <p:cNvPr id="182" name="Screenshot 2021-07-03 at 16.14.06.png" descr="Screenshot 2021-07-03 at 16.14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5653" y="2929925"/>
            <a:ext cx="13698197" cy="10642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Best Vehicles Calcu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Vehicles Calculation</a:t>
            </a:r>
          </a:p>
        </p:txBody>
      </p:sp>
      <p:sp>
        <p:nvSpPr>
          <p:cNvPr id="185" name="using database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using database</a:t>
            </a:r>
          </a:p>
        </p:txBody>
      </p:sp>
      <p:pic>
        <p:nvPicPr>
          <p:cNvPr id="186" name="Screenshot 2021-07-03 at 16.15.21.png" descr="Screenshot 2021-07-03 at 16.15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1798" y="3364698"/>
            <a:ext cx="13936135" cy="9577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HO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HOC</a:t>
            </a:r>
          </a:p>
        </p:txBody>
      </p:sp>
      <p:sp>
        <p:nvSpPr>
          <p:cNvPr id="189" name="auth and role checking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auth and role checking</a:t>
            </a:r>
          </a:p>
        </p:txBody>
      </p:sp>
      <p:pic>
        <p:nvPicPr>
          <p:cNvPr id="190" name="Screenshot 2021-07-03 at 16.17.27.png" descr="Screenshot 2021-07-03 at 16.17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5315" y="3405199"/>
            <a:ext cx="17519377" cy="9691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IT his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history</a:t>
            </a:r>
          </a:p>
        </p:txBody>
      </p:sp>
      <p:pic>
        <p:nvPicPr>
          <p:cNvPr id="193" name="Screenshot 2021-07-03 at 16.23.46.png" descr="Screenshot 2021-07-03 at 16.23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7167" y="2270609"/>
            <a:ext cx="14300201" cy="1131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he most strange bu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most strange bug</a:t>
            </a:r>
          </a:p>
        </p:txBody>
      </p:sp>
      <p:sp>
        <p:nvSpPr>
          <p:cNvPr id="196" name="PostgresSQL error: More than one owned sequence found!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PostgresSQL error: More than one owned sequence found!</a:t>
            </a:r>
          </a:p>
        </p:txBody>
      </p:sp>
      <p:pic>
        <p:nvPicPr>
          <p:cNvPr id="197" name="Screen Shot 2021-07-04 at 13.42.29.png" descr="Screen Shot 2021-07-04 at 13.42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6944" y="3685498"/>
            <a:ext cx="16535401" cy="913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