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2" r:id="rId3"/>
    <p:sldId id="293" r:id="rId4"/>
    <p:sldId id="264" r:id="rId5"/>
    <p:sldId id="294" r:id="rId6"/>
    <p:sldId id="261" r:id="rId7"/>
    <p:sldId id="300" r:id="rId8"/>
    <p:sldId id="301" r:id="rId9"/>
    <p:sldId id="297" r:id="rId10"/>
    <p:sldId id="295" r:id="rId11"/>
    <p:sldId id="281" r:id="rId12"/>
    <p:sldId id="303" r:id="rId13"/>
    <p:sldId id="291" r:id="rId14"/>
    <p:sldId id="30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orient="horz" pos="4320" userDrawn="1">
          <p15:clr>
            <a:srgbClr val="A4A3A4"/>
          </p15:clr>
        </p15:guide>
        <p15:guide id="3" pos="7680" userDrawn="1">
          <p15:clr>
            <a:srgbClr val="A4A3A4"/>
          </p15:clr>
        </p15:guide>
        <p15:guide id="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08C"/>
    <a:srgbClr val="2A8727"/>
    <a:srgbClr val="FCEB40"/>
    <a:srgbClr val="FAEB45"/>
    <a:srgbClr val="DCDBC7"/>
    <a:srgbClr val="FFF202"/>
    <a:srgbClr val="00A0DA"/>
    <a:srgbClr val="FFF203"/>
    <a:srgbClr val="FF0000"/>
    <a:srgbClr val="01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4" autoAdjust="0"/>
    <p:restoredTop sz="94424" autoAdjust="0"/>
  </p:normalViewPr>
  <p:slideViewPr>
    <p:cSldViewPr snapToGrid="0" showGuides="1">
      <p:cViewPr varScale="1">
        <p:scale>
          <a:sx n="53" d="100"/>
          <a:sy n="53" d="100"/>
        </p:scale>
        <p:origin x="72" y="344"/>
      </p:cViewPr>
      <p:guideLst>
        <p:guide orient="horz"/>
        <p:guide orient="horz" pos="4320"/>
        <p:guide pos="768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98021-5A1B-4CA4-B2FD-2E8CD9CD6732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9164-3A17-4E31-AEE6-8E3F7367D3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8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66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98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04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7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0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7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0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8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8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6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50B8E-A47E-49EF-B4BD-BEF37D3D95A0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0262-3DB5-407C-A0D6-DB6E85B4F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5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임무마친 스피처 우주망원경이 포착한 타란툴라 성운 | 사이언스모니터 ...">
            <a:extLst>
              <a:ext uri="{FF2B5EF4-FFF2-40B4-BE49-F238E27FC236}">
                <a16:creationId xmlns:a16="http://schemas.microsoft.com/office/drawing/2014/main" id="{E6A21C36-7182-4BF0-8B5E-F21516445C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4" r="10516"/>
          <a:stretch/>
        </p:blipFill>
        <p:spPr bwMode="auto">
          <a:xfrm>
            <a:off x="-2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9C9CB4-B4D3-4DB8-B527-B65FF7D71B17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dirty="0" err="1">
                <a:latin typeface="+mj-lt"/>
                <a:ea typeface="+mj-ea"/>
                <a:cs typeface="+mj-cs"/>
              </a:rPr>
              <a:t>Pygame</a:t>
            </a:r>
            <a:r>
              <a:rPr lang="en-US" altLang="ko-KR" sz="4800" b="1" dirty="0">
                <a:latin typeface="+mj-lt"/>
                <a:ea typeface="+mj-ea"/>
                <a:cs typeface="+mj-cs"/>
              </a:rPr>
              <a:t> Shape </a:t>
            </a:r>
            <a:r>
              <a:rPr lang="en-US" altLang="ko-KR" sz="4800" b="1" dirty="0" err="1">
                <a:latin typeface="+mj-lt"/>
                <a:ea typeface="+mj-ea"/>
                <a:cs typeface="+mj-cs"/>
              </a:rPr>
              <a:t>Defence</a:t>
            </a:r>
            <a:r>
              <a:rPr lang="en-US" altLang="ko-KR" sz="4800" b="1" dirty="0">
                <a:latin typeface="+mj-lt"/>
                <a:ea typeface="+mj-ea"/>
                <a:cs typeface="+mj-cs"/>
              </a:rPr>
              <a:t> Game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dirty="0">
                <a:latin typeface="+mj-lt"/>
                <a:ea typeface="+mj-ea"/>
                <a:cs typeface="+mj-cs"/>
              </a:rPr>
              <a:t>PSDG.py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8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b="1" dirty="0">
                <a:latin typeface="+mj-lt"/>
                <a:ea typeface="+mj-ea"/>
                <a:cs typeface="+mj-cs"/>
              </a:rPr>
              <a:t>창의 융합 프로젝트 </a:t>
            </a:r>
            <a:r>
              <a:rPr lang="en-US" altLang="ko-KR" sz="2400" b="1" dirty="0">
                <a:latin typeface="+mj-lt"/>
                <a:ea typeface="+mj-ea"/>
                <a:cs typeface="+mj-cs"/>
              </a:rPr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b="1" dirty="0">
                <a:latin typeface="+mj-lt"/>
                <a:ea typeface="+mj-ea"/>
                <a:cs typeface="+mj-cs"/>
              </a:rPr>
              <a:t>윤우성 </a:t>
            </a:r>
            <a:r>
              <a:rPr lang="en-US" altLang="ko-KR" sz="2400" b="1" dirty="0">
                <a:latin typeface="+mj-lt"/>
                <a:ea typeface="+mj-ea"/>
                <a:cs typeface="+mj-cs"/>
              </a:rPr>
              <a:t>2019078995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b="1" dirty="0">
                <a:latin typeface="+mj-lt"/>
                <a:ea typeface="+mj-ea"/>
                <a:cs typeface="+mj-cs"/>
              </a:rPr>
              <a:t>김건우 </a:t>
            </a:r>
            <a:r>
              <a:rPr lang="en-US" altLang="ko-KR" sz="2400" b="1" dirty="0">
                <a:latin typeface="+mj-lt"/>
                <a:ea typeface="+mj-ea"/>
                <a:cs typeface="+mj-cs"/>
              </a:rPr>
              <a:t>2019078740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654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24725" cy="7315834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2594329" y="-2111224"/>
            <a:ext cx="10597582" cy="12898825"/>
            <a:chOff x="5544006" y="-3350089"/>
            <a:chExt cx="10597582" cy="12898825"/>
          </a:xfrm>
        </p:grpSpPr>
        <p:sp>
          <p:nvSpPr>
            <p:cNvPr id="5182" name="任意多边形 5181"/>
            <p:cNvSpPr/>
            <p:nvPr/>
          </p:nvSpPr>
          <p:spPr>
            <a:xfrm rot="1731016">
              <a:off x="5544006" y="-3350089"/>
              <a:ext cx="10597582" cy="12898825"/>
            </a:xfrm>
            <a:custGeom>
              <a:avLst/>
              <a:gdLst>
                <a:gd name="connsiteX0" fmla="*/ 5623113 w 10597582"/>
                <a:gd name="connsiteY0" fmla="*/ 0 h 12898825"/>
                <a:gd name="connsiteX1" fmla="*/ 6777353 w 10597582"/>
                <a:gd name="connsiteY1" fmla="*/ 0 h 12898825"/>
                <a:gd name="connsiteX2" fmla="*/ 10597582 w 10597582"/>
                <a:gd name="connsiteY2" fmla="*/ 6934552 h 12898825"/>
                <a:gd name="connsiteX3" fmla="*/ 0 w 10597582"/>
                <a:gd name="connsiteY3" fmla="*/ 12898825 h 1289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7582" h="12898825">
                  <a:moveTo>
                    <a:pt x="5623113" y="0"/>
                  </a:moveTo>
                  <a:lnTo>
                    <a:pt x="6777353" y="0"/>
                  </a:lnTo>
                  <a:lnTo>
                    <a:pt x="10597582" y="6934552"/>
                  </a:lnTo>
                  <a:lnTo>
                    <a:pt x="0" y="12898825"/>
                  </a:lnTo>
                  <a:close/>
                </a:path>
              </a:pathLst>
            </a:custGeom>
            <a:solidFill>
              <a:srgbClr val="D2141B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3" name="任意多边形 5182"/>
            <p:cNvSpPr/>
            <p:nvPr/>
          </p:nvSpPr>
          <p:spPr>
            <a:xfrm rot="1731016">
              <a:off x="6823145" y="-2533405"/>
              <a:ext cx="8834244" cy="10811745"/>
            </a:xfrm>
            <a:custGeom>
              <a:avLst/>
              <a:gdLst>
                <a:gd name="connsiteX0" fmla="*/ 4713272 w 8834244"/>
                <a:gd name="connsiteY0" fmla="*/ 0 h 10811745"/>
                <a:gd name="connsiteX1" fmla="*/ 5617073 w 8834244"/>
                <a:gd name="connsiteY1" fmla="*/ 0 h 10811745"/>
                <a:gd name="connsiteX2" fmla="*/ 8834244 w 8834244"/>
                <a:gd name="connsiteY2" fmla="*/ 5839871 h 10811745"/>
                <a:gd name="connsiteX3" fmla="*/ 0 w 8834244"/>
                <a:gd name="connsiteY3" fmla="*/ 10811745 h 1081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4244" h="10811745">
                  <a:moveTo>
                    <a:pt x="4713272" y="0"/>
                  </a:moveTo>
                  <a:lnTo>
                    <a:pt x="5617073" y="0"/>
                  </a:lnTo>
                  <a:lnTo>
                    <a:pt x="8834244" y="5839871"/>
                  </a:lnTo>
                  <a:lnTo>
                    <a:pt x="0" y="10811745"/>
                  </a:lnTo>
                  <a:close/>
                </a:path>
              </a:pathLst>
            </a:custGeom>
            <a:noFill/>
            <a:ln>
              <a:solidFill>
                <a:srgbClr val="FFF2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0" t="21058" r="15250" b="19616"/>
          <a:stretch/>
        </p:blipFill>
        <p:spPr>
          <a:xfrm>
            <a:off x="209549" y="166604"/>
            <a:ext cx="1809751" cy="897637"/>
          </a:xfrm>
          <a:prstGeom prst="rect">
            <a:avLst/>
          </a:prstGeom>
        </p:spPr>
      </p:pic>
      <p:sp>
        <p:nvSpPr>
          <p:cNvPr id="5176" name="文本框 5175"/>
          <p:cNvSpPr txBox="1"/>
          <p:nvPr/>
        </p:nvSpPr>
        <p:spPr>
          <a:xfrm>
            <a:off x="9328158" y="1252933"/>
            <a:ext cx="2863842" cy="830997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Part 3</a:t>
            </a:r>
          </a:p>
        </p:txBody>
      </p:sp>
      <p:sp>
        <p:nvSpPr>
          <p:cNvPr id="5177" name="文本框 5176"/>
          <p:cNvSpPr txBox="1"/>
          <p:nvPr/>
        </p:nvSpPr>
        <p:spPr>
          <a:xfrm>
            <a:off x="8830611" y="5597519"/>
            <a:ext cx="2539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제작 과정  </a:t>
            </a:r>
            <a:endParaRPr lang="en-US" altLang="zh-CN" sz="40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BD0E0-A348-48A4-AE77-AFAE14AEF639}"/>
              </a:ext>
            </a:extLst>
          </p:cNvPr>
          <p:cNvSpPr txBox="1"/>
          <p:nvPr/>
        </p:nvSpPr>
        <p:spPr>
          <a:xfrm>
            <a:off x="726075" y="1293061"/>
            <a:ext cx="6258878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Shape </a:t>
            </a:r>
            <a:r>
              <a:rPr lang="en-US" altLang="zh-CN" sz="4800" dirty="0" err="1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Drfrnce</a:t>
            </a: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 Game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PSDG.py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947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12"/>
            <a:ext cx="12192000" cy="68580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0" t="21058" r="15250" b="19616"/>
          <a:stretch/>
        </p:blipFill>
        <p:spPr>
          <a:xfrm>
            <a:off x="10210799" y="280904"/>
            <a:ext cx="1809751" cy="8976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9282" y="2114549"/>
            <a:ext cx="12192000" cy="2762250"/>
          </a:xfrm>
          <a:prstGeom prst="rect">
            <a:avLst/>
          </a:prstGeom>
          <a:solidFill>
            <a:srgbClr val="D2141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6919601" y="3588969"/>
            <a:ext cx="74284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prstClr val="white"/>
                </a:solidFill>
                <a:ea typeface="微软雅黑 Light"/>
              </a:rPr>
              <a:t>TEXT HEE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2297465" y="3460302"/>
            <a:ext cx="1291496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91" name="直接连接符 90"/>
          <p:cNvCxnSpPr/>
          <p:nvPr/>
        </p:nvCxnSpPr>
        <p:spPr>
          <a:xfrm>
            <a:off x="5233828" y="3460302"/>
            <a:ext cx="1291496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92" name="直接连接符 91"/>
          <p:cNvCxnSpPr/>
          <p:nvPr/>
        </p:nvCxnSpPr>
        <p:spPr>
          <a:xfrm>
            <a:off x="8703128" y="2476500"/>
            <a:ext cx="0" cy="2236107"/>
          </a:xfrm>
          <a:prstGeom prst="line">
            <a:avLst/>
          </a:prstGeom>
          <a:ln w="44450">
            <a:solidFill>
              <a:srgbClr val="FFF203"/>
            </a:solidFill>
          </a:ln>
          <a:effectLst>
            <a:glow rad="228600">
              <a:srgbClr val="D2141B">
                <a:alpha val="62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054087" y="3177649"/>
            <a:ext cx="332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제작 과정</a:t>
            </a:r>
            <a:endParaRPr lang="zh-CN" altLang="en-US" sz="4000" spc="300" dirty="0">
              <a:solidFill>
                <a:schemeClr val="bg1"/>
              </a:solidFill>
            </a:endParaRPr>
          </a:p>
        </p:txBody>
      </p:sp>
      <p:pic>
        <p:nvPicPr>
          <p:cNvPr id="2056" name="Picture 8" descr="Github 로그인 유지하기">
            <a:extLst>
              <a:ext uri="{FF2B5EF4-FFF2-40B4-BE49-F238E27FC236}">
                <a16:creationId xmlns:a16="http://schemas.microsoft.com/office/drawing/2014/main" id="{124F9E77-92D8-4A18-9398-899703208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28" y="2883010"/>
            <a:ext cx="1515501" cy="12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국제]코로나19 전 세계 발생 현황 | YTN">
            <a:extLst>
              <a:ext uri="{FF2B5EF4-FFF2-40B4-BE49-F238E27FC236}">
                <a16:creationId xmlns:a16="http://schemas.microsoft.com/office/drawing/2014/main" id="{87EBB598-7CAA-49ED-B6E8-EABC74DD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19" y="2889132"/>
            <a:ext cx="1923559" cy="139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서울에서 청주까지 걸리는 시간 버스 시간표 예매 방법 요금 거리 운행정보">
            <a:extLst>
              <a:ext uri="{FF2B5EF4-FFF2-40B4-BE49-F238E27FC236}">
                <a16:creationId xmlns:a16="http://schemas.microsoft.com/office/drawing/2014/main" id="{E2EB3F9E-C0C5-4C4D-B5A0-4799DC880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910" y="2611152"/>
            <a:ext cx="1531277" cy="184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20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643F6C-6A9B-4080-9174-03854831FAB6}"/>
              </a:ext>
            </a:extLst>
          </p:cNvPr>
          <p:cNvSpPr txBox="1"/>
          <p:nvPr/>
        </p:nvSpPr>
        <p:spPr>
          <a:xfrm>
            <a:off x="508478" y="497197"/>
            <a:ext cx="493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제작 과정</a:t>
            </a:r>
            <a:endParaRPr lang="en-US" altLang="zh-CN" sz="36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E52DC7-CC20-4FD5-92F6-AB97FC73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75" y="1106000"/>
            <a:ext cx="711320" cy="4242515"/>
          </a:xfrm>
          <a:prstGeom prst="rect">
            <a:avLst/>
          </a:prstGeom>
        </p:spPr>
      </p:pic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A4DEF611-2205-464F-B452-3B49A69CDDFD}"/>
              </a:ext>
            </a:extLst>
          </p:cNvPr>
          <p:cNvSpPr/>
          <p:nvPr/>
        </p:nvSpPr>
        <p:spPr>
          <a:xfrm>
            <a:off x="1326395" y="5249243"/>
            <a:ext cx="1466491" cy="1535501"/>
          </a:xfrm>
          <a:prstGeom prst="triangle">
            <a:avLst/>
          </a:prstGeom>
          <a:solidFill>
            <a:srgbClr val="EB0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00FF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0148C-F1D9-4751-960E-1A7AF8837DC3}"/>
              </a:ext>
            </a:extLst>
          </p:cNvPr>
          <p:cNvSpPr/>
          <p:nvPr/>
        </p:nvSpPr>
        <p:spPr>
          <a:xfrm>
            <a:off x="3275627" y="5348515"/>
            <a:ext cx="1518763" cy="151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>
            <a:extLst>
              <a:ext uri="{FF2B5EF4-FFF2-40B4-BE49-F238E27FC236}">
                <a16:creationId xmlns:a16="http://schemas.microsoft.com/office/drawing/2014/main" id="{D51664C5-2E42-48D0-AACD-FE26F131113E}"/>
              </a:ext>
            </a:extLst>
          </p:cNvPr>
          <p:cNvSpPr/>
          <p:nvPr/>
        </p:nvSpPr>
        <p:spPr>
          <a:xfrm>
            <a:off x="5647710" y="5249243"/>
            <a:ext cx="1518763" cy="1608757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D2628CB-70C8-4571-8D6A-A9527C9F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87" y="1253611"/>
            <a:ext cx="743579" cy="39848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0D6ADC-B865-4530-8008-78EF28F64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22259" y="927491"/>
            <a:ext cx="671850" cy="4295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479D02-B5BF-4AA3-998C-70EF0689BD0C}"/>
              </a:ext>
            </a:extLst>
          </p:cNvPr>
          <p:cNvSpPr txBox="1"/>
          <p:nvPr/>
        </p:nvSpPr>
        <p:spPr>
          <a:xfrm>
            <a:off x="7591926" y="927491"/>
            <a:ext cx="346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어려웠던 점 </a:t>
            </a:r>
            <a:r>
              <a:rPr lang="ko-KR" altLang="en-US" dirty="0">
                <a:solidFill>
                  <a:schemeClr val="bg1"/>
                </a:solidFill>
              </a:rPr>
              <a:t>써줘</a:t>
            </a:r>
          </a:p>
        </p:txBody>
      </p:sp>
    </p:spTree>
    <p:extLst>
      <p:ext uri="{BB962C8B-B14F-4D97-AF65-F5344CB8AC3E}">
        <p14:creationId xmlns:p14="http://schemas.microsoft.com/office/powerpoint/2010/main" val="420597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24725" cy="7315834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2594329" y="-2111224"/>
            <a:ext cx="10597582" cy="12898825"/>
            <a:chOff x="5544006" y="-3350089"/>
            <a:chExt cx="10597582" cy="12898825"/>
          </a:xfrm>
        </p:grpSpPr>
        <p:sp>
          <p:nvSpPr>
            <p:cNvPr id="5182" name="任意多边形 5181"/>
            <p:cNvSpPr/>
            <p:nvPr/>
          </p:nvSpPr>
          <p:spPr>
            <a:xfrm rot="1731016">
              <a:off x="5544006" y="-3350089"/>
              <a:ext cx="10597582" cy="12898825"/>
            </a:xfrm>
            <a:custGeom>
              <a:avLst/>
              <a:gdLst>
                <a:gd name="connsiteX0" fmla="*/ 5623113 w 10597582"/>
                <a:gd name="connsiteY0" fmla="*/ 0 h 12898825"/>
                <a:gd name="connsiteX1" fmla="*/ 6777353 w 10597582"/>
                <a:gd name="connsiteY1" fmla="*/ 0 h 12898825"/>
                <a:gd name="connsiteX2" fmla="*/ 10597582 w 10597582"/>
                <a:gd name="connsiteY2" fmla="*/ 6934552 h 12898825"/>
                <a:gd name="connsiteX3" fmla="*/ 0 w 10597582"/>
                <a:gd name="connsiteY3" fmla="*/ 12898825 h 1289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7582" h="12898825">
                  <a:moveTo>
                    <a:pt x="5623113" y="0"/>
                  </a:moveTo>
                  <a:lnTo>
                    <a:pt x="6777353" y="0"/>
                  </a:lnTo>
                  <a:lnTo>
                    <a:pt x="10597582" y="6934552"/>
                  </a:lnTo>
                  <a:lnTo>
                    <a:pt x="0" y="12898825"/>
                  </a:lnTo>
                  <a:close/>
                </a:path>
              </a:pathLst>
            </a:custGeom>
            <a:solidFill>
              <a:srgbClr val="D2141B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3" name="任意多边形 5182"/>
            <p:cNvSpPr/>
            <p:nvPr/>
          </p:nvSpPr>
          <p:spPr>
            <a:xfrm rot="1731016">
              <a:off x="6823145" y="-2533405"/>
              <a:ext cx="8834244" cy="10811745"/>
            </a:xfrm>
            <a:custGeom>
              <a:avLst/>
              <a:gdLst>
                <a:gd name="connsiteX0" fmla="*/ 4713272 w 8834244"/>
                <a:gd name="connsiteY0" fmla="*/ 0 h 10811745"/>
                <a:gd name="connsiteX1" fmla="*/ 5617073 w 8834244"/>
                <a:gd name="connsiteY1" fmla="*/ 0 h 10811745"/>
                <a:gd name="connsiteX2" fmla="*/ 8834244 w 8834244"/>
                <a:gd name="connsiteY2" fmla="*/ 5839871 h 10811745"/>
                <a:gd name="connsiteX3" fmla="*/ 0 w 8834244"/>
                <a:gd name="connsiteY3" fmla="*/ 10811745 h 1081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4244" h="10811745">
                  <a:moveTo>
                    <a:pt x="4713272" y="0"/>
                  </a:moveTo>
                  <a:lnTo>
                    <a:pt x="5617073" y="0"/>
                  </a:lnTo>
                  <a:lnTo>
                    <a:pt x="8834244" y="5839871"/>
                  </a:lnTo>
                  <a:lnTo>
                    <a:pt x="0" y="10811745"/>
                  </a:lnTo>
                  <a:close/>
                </a:path>
              </a:pathLst>
            </a:custGeom>
            <a:noFill/>
            <a:ln>
              <a:solidFill>
                <a:srgbClr val="FFF2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0" t="21058" r="15250" b="19616"/>
          <a:stretch/>
        </p:blipFill>
        <p:spPr>
          <a:xfrm>
            <a:off x="209549" y="166604"/>
            <a:ext cx="1809751" cy="897637"/>
          </a:xfrm>
          <a:prstGeom prst="rect">
            <a:avLst/>
          </a:prstGeom>
        </p:spPr>
      </p:pic>
      <p:sp>
        <p:nvSpPr>
          <p:cNvPr id="5176" name="文本框 5175"/>
          <p:cNvSpPr txBox="1"/>
          <p:nvPr/>
        </p:nvSpPr>
        <p:spPr>
          <a:xfrm>
            <a:off x="9328158" y="1252933"/>
            <a:ext cx="2863842" cy="830997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Part 4</a:t>
            </a:r>
          </a:p>
        </p:txBody>
      </p:sp>
      <p:sp>
        <p:nvSpPr>
          <p:cNvPr id="5177" name="文本框 5176"/>
          <p:cNvSpPr txBox="1"/>
          <p:nvPr/>
        </p:nvSpPr>
        <p:spPr>
          <a:xfrm>
            <a:off x="8893872" y="5534561"/>
            <a:ext cx="3298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게임구동</a:t>
            </a:r>
            <a:endParaRPr lang="en-US" altLang="ko-KR" sz="40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  <a:p>
            <a:endParaRPr lang="en-US" altLang="zh-CN" sz="40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BD0E0-A348-48A4-AE77-AFAE14AEF639}"/>
              </a:ext>
            </a:extLst>
          </p:cNvPr>
          <p:cNvSpPr txBox="1"/>
          <p:nvPr/>
        </p:nvSpPr>
        <p:spPr>
          <a:xfrm>
            <a:off x="726075" y="1293061"/>
            <a:ext cx="6258878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Shape </a:t>
            </a:r>
            <a:r>
              <a:rPr lang="en-US" altLang="zh-CN" sz="4800" dirty="0" err="1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Drfrnce</a:t>
            </a: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 Game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PSDG.py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921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ND. by Ashworth and Parker Limited">
            <a:extLst>
              <a:ext uri="{FF2B5EF4-FFF2-40B4-BE49-F238E27FC236}">
                <a16:creationId xmlns:a16="http://schemas.microsoft.com/office/drawing/2014/main" id="{01E5CF1B-3C53-49C8-96CD-EF1142331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1" b="2187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6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67208" y="1271983"/>
            <a:ext cx="346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glow rad="228600">
                    <a:srgbClr val="D2141B"/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Part 1</a:t>
            </a:r>
            <a:endParaRPr lang="zh-CN" altLang="en-US" sz="4000" dirty="0">
              <a:solidFill>
                <a:schemeClr val="bg1"/>
              </a:solidFill>
              <a:effectLst>
                <a:glow rad="228600">
                  <a:srgbClr val="D2141B"/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75755" y="2448065"/>
            <a:ext cx="346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effectLst>
                  <a:glow rad="228600">
                    <a:srgbClr val="D2141B"/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defRPr>
            </a:lvl1pPr>
          </a:lstStyle>
          <a:p>
            <a:r>
              <a:rPr lang="en-US" altLang="zh-CN" sz="4000" dirty="0"/>
              <a:t>Part 2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3067797" y="3624147"/>
            <a:ext cx="346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effectLst>
                  <a:glow rad="228600">
                    <a:srgbClr val="D2141B"/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defRPr>
            </a:lvl1pPr>
          </a:lstStyle>
          <a:p>
            <a:r>
              <a:rPr lang="en-US" altLang="zh-CN" sz="4000" dirty="0"/>
              <a:t>Part 3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/>
        </p:nvSpPr>
        <p:spPr>
          <a:xfrm>
            <a:off x="2469969" y="4800229"/>
            <a:ext cx="346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effectLst>
                  <a:glow rad="228600">
                    <a:srgbClr val="D2141B"/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defRPr>
            </a:lvl1pPr>
          </a:lstStyle>
          <a:p>
            <a:r>
              <a:rPr lang="en-US" altLang="zh-CN" sz="4000" dirty="0"/>
              <a:t>Part 4</a:t>
            </a:r>
            <a:endParaRPr lang="zh-CN" altLang="en-US" sz="4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704659" y="2529017"/>
            <a:ext cx="4543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게임 컨셉 및 구현방향</a:t>
            </a:r>
            <a:endParaRPr lang="en-US" altLang="zh-CN" sz="32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5474" y="400957"/>
            <a:ext cx="317506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effectLst>
                  <a:glow rad="228600">
                    <a:srgbClr val="D2141B"/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defRPr>
            </a:lvl1pPr>
          </a:lstStyle>
          <a:p>
            <a:r>
              <a:rPr lang="en-US" altLang="zh-CN" sz="4400" dirty="0">
                <a:effectLst/>
              </a:rPr>
              <a:t>Contents </a:t>
            </a:r>
            <a:endParaRPr lang="zh-CN" altLang="en-US" sz="4400" dirty="0">
              <a:effectLst/>
            </a:endParaRPr>
          </a:p>
        </p:txBody>
      </p:sp>
      <p:sp>
        <p:nvSpPr>
          <p:cNvPr id="16" name="文本框 10">
            <a:extLst>
              <a:ext uri="{FF2B5EF4-FFF2-40B4-BE49-F238E27FC236}">
                <a16:creationId xmlns:a16="http://schemas.microsoft.com/office/drawing/2014/main" id="{BB3BC53A-6366-4E93-A2B7-50F6907132ED}"/>
              </a:ext>
            </a:extLst>
          </p:cNvPr>
          <p:cNvSpPr txBox="1"/>
          <p:nvPr/>
        </p:nvSpPr>
        <p:spPr>
          <a:xfrm>
            <a:off x="6096000" y="1329780"/>
            <a:ext cx="4722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제작 동기 및 개발 목표</a:t>
            </a:r>
            <a:endParaRPr lang="en-US" altLang="zh-CN" sz="32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  <a:p>
            <a:pPr algn="dist"/>
            <a:endParaRPr lang="en-US" altLang="ko-KR" sz="3200" dirty="0">
              <a:solidFill>
                <a:schemeClr val="bg1"/>
              </a:solidFill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  <p:sp>
        <p:nvSpPr>
          <p:cNvPr id="17" name="文本框 10">
            <a:extLst>
              <a:ext uri="{FF2B5EF4-FFF2-40B4-BE49-F238E27FC236}">
                <a16:creationId xmlns:a16="http://schemas.microsoft.com/office/drawing/2014/main" id="{7C8D5310-51AD-4089-83B7-0864A49DA5E8}"/>
              </a:ext>
            </a:extLst>
          </p:cNvPr>
          <p:cNvSpPr txBox="1"/>
          <p:nvPr/>
        </p:nvSpPr>
        <p:spPr>
          <a:xfrm>
            <a:off x="5221878" y="3666691"/>
            <a:ext cx="4722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제작 과정 및 소요기술 </a:t>
            </a:r>
            <a:endParaRPr lang="en-US" altLang="zh-CN" sz="32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  <p:sp>
        <p:nvSpPr>
          <p:cNvPr id="18" name="文本框 10">
            <a:extLst>
              <a:ext uri="{FF2B5EF4-FFF2-40B4-BE49-F238E27FC236}">
                <a16:creationId xmlns:a16="http://schemas.microsoft.com/office/drawing/2014/main" id="{65FCA9A8-8A8B-444A-9AB5-534032A61375}"/>
              </a:ext>
            </a:extLst>
          </p:cNvPr>
          <p:cNvSpPr txBox="1"/>
          <p:nvPr/>
        </p:nvSpPr>
        <p:spPr>
          <a:xfrm>
            <a:off x="4738383" y="4818985"/>
            <a:ext cx="2400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게임구동</a:t>
            </a:r>
            <a:endParaRPr lang="en-US" altLang="ko-KR" sz="32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  <a:p>
            <a:endParaRPr lang="en-US" altLang="zh-CN" sz="32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5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24725" cy="7315834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2594329" y="-2111224"/>
            <a:ext cx="10597582" cy="12898825"/>
            <a:chOff x="5544006" y="-3350089"/>
            <a:chExt cx="10597582" cy="12898825"/>
          </a:xfrm>
        </p:grpSpPr>
        <p:sp>
          <p:nvSpPr>
            <p:cNvPr id="5182" name="任意多边形 5181"/>
            <p:cNvSpPr/>
            <p:nvPr/>
          </p:nvSpPr>
          <p:spPr>
            <a:xfrm rot="1731016">
              <a:off x="5544006" y="-3350089"/>
              <a:ext cx="10597582" cy="12898825"/>
            </a:xfrm>
            <a:custGeom>
              <a:avLst/>
              <a:gdLst>
                <a:gd name="connsiteX0" fmla="*/ 5623113 w 10597582"/>
                <a:gd name="connsiteY0" fmla="*/ 0 h 12898825"/>
                <a:gd name="connsiteX1" fmla="*/ 6777353 w 10597582"/>
                <a:gd name="connsiteY1" fmla="*/ 0 h 12898825"/>
                <a:gd name="connsiteX2" fmla="*/ 10597582 w 10597582"/>
                <a:gd name="connsiteY2" fmla="*/ 6934552 h 12898825"/>
                <a:gd name="connsiteX3" fmla="*/ 0 w 10597582"/>
                <a:gd name="connsiteY3" fmla="*/ 12898825 h 1289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7582" h="12898825">
                  <a:moveTo>
                    <a:pt x="5623113" y="0"/>
                  </a:moveTo>
                  <a:lnTo>
                    <a:pt x="6777353" y="0"/>
                  </a:lnTo>
                  <a:lnTo>
                    <a:pt x="10597582" y="6934552"/>
                  </a:lnTo>
                  <a:lnTo>
                    <a:pt x="0" y="12898825"/>
                  </a:lnTo>
                  <a:close/>
                </a:path>
              </a:pathLst>
            </a:custGeom>
            <a:solidFill>
              <a:srgbClr val="D2141B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3" name="任意多边形 5182"/>
            <p:cNvSpPr/>
            <p:nvPr/>
          </p:nvSpPr>
          <p:spPr>
            <a:xfrm rot="1731016">
              <a:off x="6823145" y="-2533405"/>
              <a:ext cx="8834244" cy="10811745"/>
            </a:xfrm>
            <a:custGeom>
              <a:avLst/>
              <a:gdLst>
                <a:gd name="connsiteX0" fmla="*/ 4713272 w 8834244"/>
                <a:gd name="connsiteY0" fmla="*/ 0 h 10811745"/>
                <a:gd name="connsiteX1" fmla="*/ 5617073 w 8834244"/>
                <a:gd name="connsiteY1" fmla="*/ 0 h 10811745"/>
                <a:gd name="connsiteX2" fmla="*/ 8834244 w 8834244"/>
                <a:gd name="connsiteY2" fmla="*/ 5839871 h 10811745"/>
                <a:gd name="connsiteX3" fmla="*/ 0 w 8834244"/>
                <a:gd name="connsiteY3" fmla="*/ 10811745 h 1081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4244" h="10811745">
                  <a:moveTo>
                    <a:pt x="4713272" y="0"/>
                  </a:moveTo>
                  <a:lnTo>
                    <a:pt x="5617073" y="0"/>
                  </a:lnTo>
                  <a:lnTo>
                    <a:pt x="8834244" y="5839871"/>
                  </a:lnTo>
                  <a:lnTo>
                    <a:pt x="0" y="10811745"/>
                  </a:lnTo>
                  <a:close/>
                </a:path>
              </a:pathLst>
            </a:custGeom>
            <a:noFill/>
            <a:ln>
              <a:solidFill>
                <a:srgbClr val="FFF2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0" t="21058" r="15250" b="19616"/>
          <a:stretch/>
        </p:blipFill>
        <p:spPr>
          <a:xfrm>
            <a:off x="209549" y="166604"/>
            <a:ext cx="1809751" cy="897637"/>
          </a:xfrm>
          <a:prstGeom prst="rect">
            <a:avLst/>
          </a:prstGeom>
        </p:spPr>
      </p:pic>
      <p:sp>
        <p:nvSpPr>
          <p:cNvPr id="5176" name="文本框 5175"/>
          <p:cNvSpPr txBox="1"/>
          <p:nvPr/>
        </p:nvSpPr>
        <p:spPr>
          <a:xfrm>
            <a:off x="9328158" y="1252933"/>
            <a:ext cx="2863842" cy="830997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Part 1</a:t>
            </a:r>
          </a:p>
        </p:txBody>
      </p:sp>
      <p:sp>
        <p:nvSpPr>
          <p:cNvPr id="5177" name="文本框 5176"/>
          <p:cNvSpPr txBox="1"/>
          <p:nvPr/>
        </p:nvSpPr>
        <p:spPr>
          <a:xfrm>
            <a:off x="6604997" y="5266253"/>
            <a:ext cx="6258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제작 동기 및 개발 목표</a:t>
            </a:r>
            <a:endParaRPr lang="en-US" altLang="zh-CN" sz="40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BD0E0-A348-48A4-AE77-AFAE14AEF639}"/>
              </a:ext>
            </a:extLst>
          </p:cNvPr>
          <p:cNvSpPr txBox="1"/>
          <p:nvPr/>
        </p:nvSpPr>
        <p:spPr>
          <a:xfrm>
            <a:off x="726075" y="1293061"/>
            <a:ext cx="6258878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Shape </a:t>
            </a:r>
            <a:r>
              <a:rPr lang="en-US" altLang="zh-CN" sz="4800" dirty="0" err="1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Drfrnce</a:t>
            </a: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 Game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PSDG.py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569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"/>
          <a:stretch/>
        </p:blipFill>
        <p:spPr>
          <a:xfrm flipH="1">
            <a:off x="171450" y="-108102"/>
            <a:ext cx="12192000" cy="7880350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202679" y="724018"/>
            <a:ext cx="3688888" cy="5092535"/>
            <a:chOff x="202679" y="597018"/>
            <a:chExt cx="3688888" cy="5092535"/>
          </a:xfrm>
        </p:grpSpPr>
        <p:grpSp>
          <p:nvGrpSpPr>
            <p:cNvPr id="41" name="组合 40"/>
            <p:cNvGrpSpPr/>
            <p:nvPr/>
          </p:nvGrpSpPr>
          <p:grpSpPr>
            <a:xfrm>
              <a:off x="202679" y="597018"/>
              <a:ext cx="3688888" cy="5092535"/>
              <a:chOff x="6356375" y="1489038"/>
              <a:chExt cx="2514113" cy="3470750"/>
            </a:xfrm>
          </p:grpSpPr>
          <p:sp>
            <p:nvSpPr>
              <p:cNvPr id="43" name="梯形 42"/>
              <p:cNvSpPr/>
              <p:nvPr/>
            </p:nvSpPr>
            <p:spPr>
              <a:xfrm rot="5400000">
                <a:off x="5874688" y="1970725"/>
                <a:ext cx="3289095" cy="2325721"/>
              </a:xfrm>
              <a:prstGeom prst="trapezoid">
                <a:avLst/>
              </a:prstGeom>
              <a:solidFill>
                <a:srgbClr val="D2141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梯形 43"/>
              <p:cNvSpPr/>
              <p:nvPr/>
            </p:nvSpPr>
            <p:spPr>
              <a:xfrm rot="5400000">
                <a:off x="6063080" y="2152380"/>
                <a:ext cx="3289095" cy="2325721"/>
              </a:xfrm>
              <a:prstGeom prst="trapezoid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777199" y="1739217"/>
              <a:ext cx="2689901" cy="2396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3200" spc="300" dirty="0">
                  <a:solidFill>
                    <a:schemeClr val="bg1"/>
                  </a:solidFill>
                  <a:latin typeface="Tahoma" panose="020B0604030504040204" pitchFamily="34" charset="0"/>
                  <a:ea typeface="锐字云字库细圆体1.0" panose="02010604000000000000" pitchFamily="2" charset="-122"/>
                  <a:cs typeface="Tahoma" panose="020B0604030504040204" pitchFamily="34" charset="0"/>
                </a:rPr>
                <a:t>창의성</a:t>
              </a:r>
              <a:endParaRPr lang="en-US" altLang="ko-KR" sz="3200" spc="300" dirty="0">
                <a:solidFill>
                  <a:schemeClr val="bg1"/>
                </a:solidFill>
                <a:latin typeface="Tahoma" panose="020B0604030504040204" pitchFamily="34" charset="0"/>
                <a:ea typeface="锐字云字库细圆体1.0" panose="02010604000000000000" pitchFamily="2" charset="-122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3200" spc="300" dirty="0">
                  <a:solidFill>
                    <a:schemeClr val="bg1"/>
                  </a:solidFill>
                  <a:latin typeface="Tahoma" panose="020B0604030504040204" pitchFamily="34" charset="0"/>
                  <a:ea typeface="锐字云字库细圆体1.0" panose="02010604000000000000" pitchFamily="2" charset="-122"/>
                  <a:cs typeface="Tahoma" panose="020B0604030504040204" pitchFamily="34" charset="0"/>
                </a:rPr>
                <a:t>재미</a:t>
              </a:r>
              <a:endParaRPr lang="en-US" altLang="ko-KR" sz="3200" spc="300" dirty="0">
                <a:solidFill>
                  <a:schemeClr val="bg1"/>
                </a:solidFill>
                <a:latin typeface="Tahoma" panose="020B0604030504040204" pitchFamily="34" charset="0"/>
                <a:ea typeface="锐字云字库细圆体1.0" panose="02010604000000000000" pitchFamily="2" charset="-122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3200" spc="300" dirty="0">
                  <a:solidFill>
                    <a:schemeClr val="bg1"/>
                  </a:solidFill>
                  <a:latin typeface="Tahoma" panose="020B0604030504040204" pitchFamily="34" charset="0"/>
                  <a:ea typeface="锐字云字库细圆体1.0" panose="02010604000000000000" pitchFamily="2" charset="-122"/>
                  <a:cs typeface="Tahoma" panose="020B0604030504040204" pitchFamily="34" charset="0"/>
                </a:rPr>
                <a:t>완성도</a:t>
              </a:r>
              <a:endParaRPr lang="en-US" altLang="ko-KR" sz="3200" spc="300" dirty="0">
                <a:solidFill>
                  <a:schemeClr val="bg1"/>
                </a:solidFill>
                <a:latin typeface="Tahoma" panose="020B0604030504040204" pitchFamily="34" charset="0"/>
                <a:ea typeface="锐字云字库细圆体1.0" panose="02010604000000000000" pitchFamily="2" charset="-122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3200" spc="300" dirty="0">
                  <a:solidFill>
                    <a:schemeClr val="bg1"/>
                  </a:solidFill>
                  <a:latin typeface="Tahoma" panose="020B0604030504040204" pitchFamily="34" charset="0"/>
                  <a:ea typeface="锐字云字库细圆体1.0" panose="02010604000000000000" pitchFamily="2" charset="-122"/>
                  <a:cs typeface="Tahoma" panose="020B0604030504040204" pitchFamily="34" charset="0"/>
                </a:rPr>
                <a:t>그래픽</a:t>
              </a:r>
              <a:endParaRPr lang="zh-CN" altLang="en-US" sz="3200" spc="300" dirty="0">
                <a:solidFill>
                  <a:schemeClr val="bg1"/>
                </a:solidFill>
                <a:latin typeface="Tahoma" panose="020B0604030504040204" pitchFamily="34" charset="0"/>
                <a:ea typeface="锐字云字库细圆体1.0" panose="02010604000000000000" pitchFamily="2" charset="-122"/>
                <a:cs typeface="Tahoma" panose="020B060403050404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352896" y="724018"/>
            <a:ext cx="3688887" cy="5092535"/>
            <a:chOff x="4355580" y="787518"/>
            <a:chExt cx="3688887" cy="5092535"/>
          </a:xfrm>
        </p:grpSpPr>
        <p:grpSp>
          <p:nvGrpSpPr>
            <p:cNvPr id="46" name="组合 45"/>
            <p:cNvGrpSpPr/>
            <p:nvPr/>
          </p:nvGrpSpPr>
          <p:grpSpPr>
            <a:xfrm>
              <a:off x="4355580" y="787518"/>
              <a:ext cx="3688887" cy="5092535"/>
              <a:chOff x="6356375" y="1489038"/>
              <a:chExt cx="2514112" cy="3470750"/>
            </a:xfrm>
          </p:grpSpPr>
          <p:sp>
            <p:nvSpPr>
              <p:cNvPr id="47" name="梯形 46"/>
              <p:cNvSpPr/>
              <p:nvPr/>
            </p:nvSpPr>
            <p:spPr>
              <a:xfrm rot="5400000">
                <a:off x="5874688" y="1970725"/>
                <a:ext cx="3289095" cy="2325721"/>
              </a:xfrm>
              <a:prstGeom prst="trapezoid">
                <a:avLst/>
              </a:prstGeom>
              <a:solidFill>
                <a:srgbClr val="D2141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梯形 47"/>
              <p:cNvSpPr/>
              <p:nvPr/>
            </p:nvSpPr>
            <p:spPr>
              <a:xfrm rot="5400000">
                <a:off x="6063079" y="2152380"/>
                <a:ext cx="3289095" cy="2325721"/>
              </a:xfrm>
              <a:prstGeom prst="trapezoid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4930099" y="1929717"/>
              <a:ext cx="2689901" cy="3007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2000" spc="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홀짝 숫자카드</a:t>
              </a:r>
              <a:endParaRPr lang="en-US" altLang="ko-KR" sz="2000" spc="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2000" spc="3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방탈출</a:t>
              </a:r>
              <a:endParaRPr lang="en-US" altLang="ko-KR" sz="2000" spc="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2000" spc="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리듬게임</a:t>
              </a:r>
              <a:endParaRPr lang="en-US" altLang="ko-KR" sz="2000" spc="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2000" spc="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멀리뛰기 게임</a:t>
              </a:r>
              <a:endParaRPr lang="en-US" altLang="ko-KR" sz="2000" spc="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2000" spc="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디펜스게임</a:t>
              </a:r>
              <a:endParaRPr lang="en-US" altLang="ko-KR" sz="2000" spc="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2000" spc="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..</a:t>
              </a:r>
              <a:r>
                <a:rPr lang="ko-KR" altLang="en-US" sz="2000" spc="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등등</a:t>
              </a:r>
              <a:endParaRPr lang="en-US" altLang="ko-KR" sz="2000" spc="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endParaRPr lang="en-US" altLang="zh-CN" sz="2000" spc="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spc="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</a:t>
              </a:r>
              <a:endParaRPr lang="zh-CN" altLang="en-US" sz="2000" spc="300" dirty="0">
                <a:solidFill>
                  <a:schemeClr val="bg1"/>
                </a:solidFill>
                <a:latin typeface="Tahoma" panose="020B0604030504040204" pitchFamily="34" charset="0"/>
                <a:ea typeface="锐字云字库细圆体1.0" panose="02010604000000000000" pitchFamily="2" charset="-122"/>
                <a:cs typeface="Tahoma" panose="020B0604030504040204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503113" y="724018"/>
            <a:ext cx="3688887" cy="5092535"/>
            <a:chOff x="8503113" y="806568"/>
            <a:chExt cx="3688887" cy="5092535"/>
          </a:xfrm>
        </p:grpSpPr>
        <p:grpSp>
          <p:nvGrpSpPr>
            <p:cNvPr id="50" name="组合 49"/>
            <p:cNvGrpSpPr/>
            <p:nvPr/>
          </p:nvGrpSpPr>
          <p:grpSpPr>
            <a:xfrm>
              <a:off x="8503113" y="806568"/>
              <a:ext cx="3688887" cy="5092535"/>
              <a:chOff x="6356375" y="1489038"/>
              <a:chExt cx="2514112" cy="3470750"/>
            </a:xfrm>
          </p:grpSpPr>
          <p:sp>
            <p:nvSpPr>
              <p:cNvPr id="51" name="梯形 50"/>
              <p:cNvSpPr/>
              <p:nvPr/>
            </p:nvSpPr>
            <p:spPr>
              <a:xfrm rot="5400000">
                <a:off x="5874688" y="1970725"/>
                <a:ext cx="3289095" cy="2325721"/>
              </a:xfrm>
              <a:prstGeom prst="trapezoid">
                <a:avLst/>
              </a:prstGeom>
              <a:solidFill>
                <a:srgbClr val="D2141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梯形 51"/>
              <p:cNvSpPr/>
              <p:nvPr/>
            </p:nvSpPr>
            <p:spPr>
              <a:xfrm rot="5400000">
                <a:off x="6063079" y="2152380"/>
                <a:ext cx="3289095" cy="2325721"/>
              </a:xfrm>
              <a:prstGeom prst="trapezoid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9022998" y="1773851"/>
              <a:ext cx="2689901" cy="281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pc="300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ShapeDefencGame</a:t>
              </a:r>
              <a:r>
                <a:rPr lang="en-US" altLang="zh-CN" spc="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pc="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PSDG.py</a:t>
              </a:r>
            </a:p>
            <a:p>
              <a:pPr>
                <a:lnSpc>
                  <a:spcPct val="120000"/>
                </a:lnSpc>
              </a:pPr>
              <a:endParaRPr lang="en-US" altLang="zh-CN" spc="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2400" spc="3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심플하게</a:t>
              </a:r>
              <a:endParaRPr lang="en-US" altLang="ko-KR" sz="2400" spc="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2400" spc="300" dirty="0" err="1">
                  <a:solidFill>
                    <a:schemeClr val="bg1"/>
                  </a:solidFill>
                  <a:latin typeface="Tahoma" panose="020B0604030504040204" pitchFamily="34" charset="0"/>
                  <a:ea typeface="锐字云字库细圆体1.0" panose="02010604000000000000" pitchFamily="2" charset="-122"/>
                  <a:cs typeface="Tahoma" panose="020B0604030504040204" pitchFamily="34" charset="0"/>
                </a:rPr>
                <a:t>잼있게</a:t>
              </a:r>
              <a:endParaRPr lang="en-US" altLang="ko-KR" sz="2400" spc="300" dirty="0">
                <a:solidFill>
                  <a:schemeClr val="bg1"/>
                </a:solidFill>
                <a:latin typeface="Tahoma" panose="020B0604030504040204" pitchFamily="34" charset="0"/>
                <a:ea typeface="锐字云字库细圆体1.0" panose="02010604000000000000" pitchFamily="2" charset="-122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2400" spc="300" dirty="0">
                  <a:solidFill>
                    <a:schemeClr val="bg1"/>
                  </a:solidFill>
                  <a:latin typeface="Tahoma" panose="020B0604030504040204" pitchFamily="34" charset="0"/>
                  <a:ea typeface="锐字云字库细圆体1.0" panose="02010604000000000000" pitchFamily="2" charset="-122"/>
                  <a:cs typeface="Tahoma" panose="020B0604030504040204" pitchFamily="34" charset="0"/>
                </a:rPr>
                <a:t>새롭게</a:t>
              </a:r>
              <a:endParaRPr lang="en-US" altLang="ko-KR" sz="2400" spc="300" dirty="0">
                <a:solidFill>
                  <a:schemeClr val="bg1"/>
                </a:solidFill>
                <a:latin typeface="Tahoma" panose="020B0604030504040204" pitchFamily="34" charset="0"/>
                <a:ea typeface="锐字云字库细圆体1.0" panose="02010604000000000000" pitchFamily="2" charset="-122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2400" spc="300" dirty="0">
                  <a:solidFill>
                    <a:schemeClr val="bg1"/>
                  </a:solidFill>
                  <a:latin typeface="Tahoma" panose="020B0604030504040204" pitchFamily="34" charset="0"/>
                  <a:ea typeface="锐字云字库细圆体1.0" panose="02010604000000000000" pitchFamily="2" charset="-122"/>
                  <a:cs typeface="Tahoma" panose="020B0604030504040204" pitchFamily="34" charset="0"/>
                </a:rPr>
                <a:t>만들기 쉽게</a:t>
              </a:r>
              <a:endParaRPr lang="zh-CN" altLang="en-US" sz="2400" spc="300" dirty="0">
                <a:solidFill>
                  <a:schemeClr val="bg1"/>
                </a:solidFill>
                <a:latin typeface="Tahoma" panose="020B0604030504040204" pitchFamily="34" charset="0"/>
                <a:ea typeface="锐字云字库细圆体1.0" panose="02010604000000000000" pitchFamily="2" charset="-122"/>
                <a:cs typeface="Tahoma" panose="020B0604030504040204" pitchFamily="34" charset="0"/>
              </a:endParaRPr>
            </a:p>
          </p:txBody>
        </p:sp>
      </p:grp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0" t="21058" r="15250" b="19616"/>
          <a:stretch/>
        </p:blipFill>
        <p:spPr>
          <a:xfrm>
            <a:off x="10210799" y="280904"/>
            <a:ext cx="1809751" cy="8976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F79861-53CA-4A1E-BA8E-84B8164E2E03}"/>
              </a:ext>
            </a:extLst>
          </p:cNvPr>
          <p:cNvSpPr txBox="1"/>
          <p:nvPr/>
        </p:nvSpPr>
        <p:spPr>
          <a:xfrm>
            <a:off x="400201" y="-30055"/>
            <a:ext cx="565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제작 동기 및 개발 목표</a:t>
            </a:r>
            <a:endParaRPr lang="en-US" altLang="zh-CN" sz="36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77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24725" cy="7315834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2594329" y="-2111224"/>
            <a:ext cx="10597582" cy="12898825"/>
            <a:chOff x="5544006" y="-3350089"/>
            <a:chExt cx="10597582" cy="12898825"/>
          </a:xfrm>
        </p:grpSpPr>
        <p:sp>
          <p:nvSpPr>
            <p:cNvPr id="5182" name="任意多边形 5181"/>
            <p:cNvSpPr/>
            <p:nvPr/>
          </p:nvSpPr>
          <p:spPr>
            <a:xfrm rot="1731016">
              <a:off x="5544006" y="-3350089"/>
              <a:ext cx="10597582" cy="12898825"/>
            </a:xfrm>
            <a:custGeom>
              <a:avLst/>
              <a:gdLst>
                <a:gd name="connsiteX0" fmla="*/ 5623113 w 10597582"/>
                <a:gd name="connsiteY0" fmla="*/ 0 h 12898825"/>
                <a:gd name="connsiteX1" fmla="*/ 6777353 w 10597582"/>
                <a:gd name="connsiteY1" fmla="*/ 0 h 12898825"/>
                <a:gd name="connsiteX2" fmla="*/ 10597582 w 10597582"/>
                <a:gd name="connsiteY2" fmla="*/ 6934552 h 12898825"/>
                <a:gd name="connsiteX3" fmla="*/ 0 w 10597582"/>
                <a:gd name="connsiteY3" fmla="*/ 12898825 h 1289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7582" h="12898825">
                  <a:moveTo>
                    <a:pt x="5623113" y="0"/>
                  </a:moveTo>
                  <a:lnTo>
                    <a:pt x="6777353" y="0"/>
                  </a:lnTo>
                  <a:lnTo>
                    <a:pt x="10597582" y="6934552"/>
                  </a:lnTo>
                  <a:lnTo>
                    <a:pt x="0" y="12898825"/>
                  </a:lnTo>
                  <a:close/>
                </a:path>
              </a:pathLst>
            </a:custGeom>
            <a:solidFill>
              <a:srgbClr val="D2141B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3" name="任意多边形 5182"/>
            <p:cNvSpPr/>
            <p:nvPr/>
          </p:nvSpPr>
          <p:spPr>
            <a:xfrm rot="1731016">
              <a:off x="6823145" y="-2533405"/>
              <a:ext cx="8834244" cy="10811745"/>
            </a:xfrm>
            <a:custGeom>
              <a:avLst/>
              <a:gdLst>
                <a:gd name="connsiteX0" fmla="*/ 4713272 w 8834244"/>
                <a:gd name="connsiteY0" fmla="*/ 0 h 10811745"/>
                <a:gd name="connsiteX1" fmla="*/ 5617073 w 8834244"/>
                <a:gd name="connsiteY1" fmla="*/ 0 h 10811745"/>
                <a:gd name="connsiteX2" fmla="*/ 8834244 w 8834244"/>
                <a:gd name="connsiteY2" fmla="*/ 5839871 h 10811745"/>
                <a:gd name="connsiteX3" fmla="*/ 0 w 8834244"/>
                <a:gd name="connsiteY3" fmla="*/ 10811745 h 1081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4244" h="10811745">
                  <a:moveTo>
                    <a:pt x="4713272" y="0"/>
                  </a:moveTo>
                  <a:lnTo>
                    <a:pt x="5617073" y="0"/>
                  </a:lnTo>
                  <a:lnTo>
                    <a:pt x="8834244" y="5839871"/>
                  </a:lnTo>
                  <a:lnTo>
                    <a:pt x="0" y="10811745"/>
                  </a:lnTo>
                  <a:close/>
                </a:path>
              </a:pathLst>
            </a:custGeom>
            <a:noFill/>
            <a:ln>
              <a:solidFill>
                <a:srgbClr val="FFF2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76" name="文本框 5175"/>
          <p:cNvSpPr txBox="1"/>
          <p:nvPr/>
        </p:nvSpPr>
        <p:spPr>
          <a:xfrm>
            <a:off x="9328158" y="1252933"/>
            <a:ext cx="2863842" cy="830997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Part 2</a:t>
            </a:r>
          </a:p>
        </p:txBody>
      </p:sp>
      <p:sp>
        <p:nvSpPr>
          <p:cNvPr id="5177" name="文本框 5176"/>
          <p:cNvSpPr txBox="1"/>
          <p:nvPr/>
        </p:nvSpPr>
        <p:spPr>
          <a:xfrm>
            <a:off x="6604997" y="5266253"/>
            <a:ext cx="6258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게임 컨셉 및 구현방향</a:t>
            </a:r>
            <a:endParaRPr lang="en-US" altLang="zh-CN" sz="40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BD0E0-A348-48A4-AE77-AFAE14AEF639}"/>
              </a:ext>
            </a:extLst>
          </p:cNvPr>
          <p:cNvSpPr txBox="1"/>
          <p:nvPr/>
        </p:nvSpPr>
        <p:spPr>
          <a:xfrm>
            <a:off x="726075" y="1293061"/>
            <a:ext cx="6258878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Shape </a:t>
            </a:r>
            <a:r>
              <a:rPr lang="en-US" altLang="zh-CN" sz="4800" dirty="0" err="1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Drfrnce</a:t>
            </a: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 Game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PSDG.py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632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643F6C-6A9B-4080-9174-03854831FAB6}"/>
              </a:ext>
            </a:extLst>
          </p:cNvPr>
          <p:cNvSpPr txBox="1"/>
          <p:nvPr/>
        </p:nvSpPr>
        <p:spPr>
          <a:xfrm>
            <a:off x="603849" y="465826"/>
            <a:ext cx="4934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게임 컨셉 및 구현방향</a:t>
            </a:r>
            <a:endParaRPr lang="en-US" altLang="zh-CN" sz="36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E52DC7-CC20-4FD5-92F6-AB97FC73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75" y="1106000"/>
            <a:ext cx="711320" cy="4242515"/>
          </a:xfrm>
          <a:prstGeom prst="rect">
            <a:avLst/>
          </a:prstGeom>
        </p:spPr>
      </p:pic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A4DEF611-2205-464F-B452-3B49A69CDDFD}"/>
              </a:ext>
            </a:extLst>
          </p:cNvPr>
          <p:cNvSpPr/>
          <p:nvPr/>
        </p:nvSpPr>
        <p:spPr>
          <a:xfrm>
            <a:off x="1326395" y="5249243"/>
            <a:ext cx="1466491" cy="1535501"/>
          </a:xfrm>
          <a:prstGeom prst="triangle">
            <a:avLst/>
          </a:prstGeom>
          <a:solidFill>
            <a:srgbClr val="EB0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00FF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0148C-F1D9-4751-960E-1A7AF8837DC3}"/>
              </a:ext>
            </a:extLst>
          </p:cNvPr>
          <p:cNvSpPr/>
          <p:nvPr/>
        </p:nvSpPr>
        <p:spPr>
          <a:xfrm>
            <a:off x="3275627" y="5348515"/>
            <a:ext cx="1518763" cy="151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>
            <a:extLst>
              <a:ext uri="{FF2B5EF4-FFF2-40B4-BE49-F238E27FC236}">
                <a16:creationId xmlns:a16="http://schemas.microsoft.com/office/drawing/2014/main" id="{D51664C5-2E42-48D0-AACD-FE26F131113E}"/>
              </a:ext>
            </a:extLst>
          </p:cNvPr>
          <p:cNvSpPr/>
          <p:nvPr/>
        </p:nvSpPr>
        <p:spPr>
          <a:xfrm>
            <a:off x="5647710" y="5249243"/>
            <a:ext cx="1518763" cy="1608757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6D921-5183-4F7C-94C2-4326E382E086}"/>
              </a:ext>
            </a:extLst>
          </p:cNvPr>
          <p:cNvSpPr txBox="1"/>
          <p:nvPr/>
        </p:nvSpPr>
        <p:spPr>
          <a:xfrm>
            <a:off x="7652758" y="1402036"/>
            <a:ext cx="466976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타워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도형으로 제작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특이성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각의 숫자에 따른 차별화 된 능력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타워를 구입할 수 있으며 각 업그레이드  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 버튼을 통해 공격력  증가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사거리 조정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광선은  적의 중심부를 향해 </a:t>
            </a:r>
            <a:r>
              <a:rPr lang="ko-KR" altLang="en-US" dirty="0" err="1">
                <a:solidFill>
                  <a:schemeClr val="bg1"/>
                </a:solidFill>
              </a:rPr>
              <a:t>날아감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몬스터 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1.  </a:t>
            </a:r>
            <a:r>
              <a:rPr lang="ko-KR" altLang="en-US" dirty="0">
                <a:solidFill>
                  <a:schemeClr val="bg1"/>
                </a:solidFill>
              </a:rPr>
              <a:t>도형으로 제작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특이성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2.  </a:t>
            </a:r>
            <a:r>
              <a:rPr lang="ko-KR" altLang="en-US" dirty="0">
                <a:solidFill>
                  <a:schemeClr val="bg1"/>
                </a:solidFill>
              </a:rPr>
              <a:t>각의 숫자에 따른 차별화 된 능력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몬스터는 길을 따라 이동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목숨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D2628CB-70C8-4571-8D6A-A9527C9F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87" y="1253611"/>
            <a:ext cx="743579" cy="39848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0D6ADC-B865-4530-8008-78EF28F64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22259" y="927491"/>
            <a:ext cx="671850" cy="429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6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643F6C-6A9B-4080-9174-03854831FAB6}"/>
              </a:ext>
            </a:extLst>
          </p:cNvPr>
          <p:cNvSpPr txBox="1"/>
          <p:nvPr/>
        </p:nvSpPr>
        <p:spPr>
          <a:xfrm>
            <a:off x="603849" y="465826"/>
            <a:ext cx="4934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게임 컨셉 및 구현방향</a:t>
            </a:r>
            <a:endParaRPr lang="en-US" altLang="zh-CN" sz="36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E52DC7-CC20-4FD5-92F6-AB97FC73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75" y="1106000"/>
            <a:ext cx="711320" cy="4242515"/>
          </a:xfrm>
          <a:prstGeom prst="rect">
            <a:avLst/>
          </a:prstGeom>
        </p:spPr>
      </p:pic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A4DEF611-2205-464F-B452-3B49A69CDDFD}"/>
              </a:ext>
            </a:extLst>
          </p:cNvPr>
          <p:cNvSpPr/>
          <p:nvPr/>
        </p:nvSpPr>
        <p:spPr>
          <a:xfrm>
            <a:off x="1326395" y="5249243"/>
            <a:ext cx="1466491" cy="1535501"/>
          </a:xfrm>
          <a:prstGeom prst="triangle">
            <a:avLst/>
          </a:prstGeom>
          <a:solidFill>
            <a:srgbClr val="EB0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00FF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0148C-F1D9-4751-960E-1A7AF8837DC3}"/>
              </a:ext>
            </a:extLst>
          </p:cNvPr>
          <p:cNvSpPr/>
          <p:nvPr/>
        </p:nvSpPr>
        <p:spPr>
          <a:xfrm>
            <a:off x="3275627" y="5348515"/>
            <a:ext cx="1518763" cy="151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>
            <a:extLst>
              <a:ext uri="{FF2B5EF4-FFF2-40B4-BE49-F238E27FC236}">
                <a16:creationId xmlns:a16="http://schemas.microsoft.com/office/drawing/2014/main" id="{D51664C5-2E42-48D0-AACD-FE26F131113E}"/>
              </a:ext>
            </a:extLst>
          </p:cNvPr>
          <p:cNvSpPr/>
          <p:nvPr/>
        </p:nvSpPr>
        <p:spPr>
          <a:xfrm>
            <a:off x="5647710" y="5249243"/>
            <a:ext cx="1518763" cy="1608757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6D921-5183-4F7C-94C2-4326E382E086}"/>
              </a:ext>
            </a:extLst>
          </p:cNvPr>
          <p:cNvSpPr txBox="1"/>
          <p:nvPr/>
        </p:nvSpPr>
        <p:spPr>
          <a:xfrm>
            <a:off x="7652758" y="1402036"/>
            <a:ext cx="466976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타워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도형으로 제작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특이성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각의 숫자에 따른 차별화 된 능력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타워를 구입할 수 있으며 각 업그레이드  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 버튼을 통해 공격력  증가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사거리 조정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광선은  적의 중심부를 향해 </a:t>
            </a:r>
            <a:r>
              <a:rPr lang="ko-KR" altLang="en-US" dirty="0" err="1">
                <a:solidFill>
                  <a:schemeClr val="bg1"/>
                </a:solidFill>
              </a:rPr>
              <a:t>날아감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몬스터 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1.  </a:t>
            </a:r>
            <a:r>
              <a:rPr lang="ko-KR" altLang="en-US" dirty="0">
                <a:solidFill>
                  <a:schemeClr val="bg1"/>
                </a:solidFill>
              </a:rPr>
              <a:t>도형으로 제작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특이성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2.  </a:t>
            </a:r>
            <a:r>
              <a:rPr lang="ko-KR" altLang="en-US" dirty="0">
                <a:solidFill>
                  <a:schemeClr val="bg1"/>
                </a:solidFill>
              </a:rPr>
              <a:t>각의 숫자에 따른 차별화 된 능력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몬스터는 길을 따라 이동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목숨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D2628CB-70C8-4571-8D6A-A9527C9F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87" y="1253611"/>
            <a:ext cx="743579" cy="39848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0D6ADC-B865-4530-8008-78EF28F64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22259" y="927491"/>
            <a:ext cx="671850" cy="42957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0156E2-7798-4D74-89FC-F245BC6E3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83201"/>
            <a:ext cx="7263733" cy="563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9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643F6C-6A9B-4080-9174-03854831FAB6}"/>
              </a:ext>
            </a:extLst>
          </p:cNvPr>
          <p:cNvSpPr txBox="1"/>
          <p:nvPr/>
        </p:nvSpPr>
        <p:spPr>
          <a:xfrm>
            <a:off x="603849" y="465826"/>
            <a:ext cx="4934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게임 컨셉 및 구현방향</a:t>
            </a:r>
            <a:endParaRPr lang="en-US" altLang="zh-CN" sz="36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E52DC7-CC20-4FD5-92F6-AB97FC73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75" y="1106000"/>
            <a:ext cx="711320" cy="4242515"/>
          </a:xfrm>
          <a:prstGeom prst="rect">
            <a:avLst/>
          </a:prstGeom>
        </p:spPr>
      </p:pic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A4DEF611-2205-464F-B452-3B49A69CDDFD}"/>
              </a:ext>
            </a:extLst>
          </p:cNvPr>
          <p:cNvSpPr/>
          <p:nvPr/>
        </p:nvSpPr>
        <p:spPr>
          <a:xfrm>
            <a:off x="1326395" y="5249243"/>
            <a:ext cx="1466491" cy="1535501"/>
          </a:xfrm>
          <a:prstGeom prst="triangle">
            <a:avLst/>
          </a:prstGeom>
          <a:solidFill>
            <a:srgbClr val="EB0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00FF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0148C-F1D9-4751-960E-1A7AF8837DC3}"/>
              </a:ext>
            </a:extLst>
          </p:cNvPr>
          <p:cNvSpPr/>
          <p:nvPr/>
        </p:nvSpPr>
        <p:spPr>
          <a:xfrm>
            <a:off x="3275627" y="5348515"/>
            <a:ext cx="1518763" cy="151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>
            <a:extLst>
              <a:ext uri="{FF2B5EF4-FFF2-40B4-BE49-F238E27FC236}">
                <a16:creationId xmlns:a16="http://schemas.microsoft.com/office/drawing/2014/main" id="{D51664C5-2E42-48D0-AACD-FE26F131113E}"/>
              </a:ext>
            </a:extLst>
          </p:cNvPr>
          <p:cNvSpPr/>
          <p:nvPr/>
        </p:nvSpPr>
        <p:spPr>
          <a:xfrm>
            <a:off x="5647710" y="5249243"/>
            <a:ext cx="1518763" cy="1608757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6D921-5183-4F7C-94C2-4326E382E086}"/>
              </a:ext>
            </a:extLst>
          </p:cNvPr>
          <p:cNvSpPr txBox="1"/>
          <p:nvPr/>
        </p:nvSpPr>
        <p:spPr>
          <a:xfrm>
            <a:off x="7652758" y="1402036"/>
            <a:ext cx="466976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H"/>
              </a:rPr>
              <a:t>타워</a:t>
            </a:r>
            <a:endParaRPr lang="en-US" altLang="ko-KR" sz="3200" dirty="0">
              <a:solidFill>
                <a:schemeClr val="bg1"/>
              </a:solidFill>
              <a:latin typeface="H"/>
              <a:ea typeface="H-新雅兰" panose="020B070000000000000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도형으로 제작 </a:t>
            </a:r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특이성</a:t>
            </a:r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각의 숫자에 따른 차별화 된 능력</a:t>
            </a:r>
          </a:p>
          <a:p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타워를 구입할 수 있으며 각 업그레이드   </a:t>
            </a:r>
            <a:endParaRPr lang="en-US" altLang="ko-KR" dirty="0">
              <a:solidFill>
                <a:schemeClr val="bg1"/>
              </a:solidFill>
              <a:latin typeface="H"/>
              <a:ea typeface="H-新雅兰" panose="020B070000000000000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   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 버튼을 통해 공격력  증가 </a:t>
            </a:r>
            <a:endParaRPr lang="en-US" altLang="ko-KR" dirty="0">
              <a:solidFill>
                <a:schemeClr val="bg1"/>
              </a:solidFill>
              <a:latin typeface="H"/>
              <a:ea typeface="H-新雅兰" panose="020B070000000000000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4. 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사거리 조정 </a:t>
            </a:r>
            <a:endParaRPr lang="en-US" altLang="ko-KR" dirty="0">
              <a:solidFill>
                <a:schemeClr val="bg1"/>
              </a:solidFill>
              <a:latin typeface="H"/>
              <a:ea typeface="H-新雅兰" panose="020B070000000000000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5. 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광선은  적의 중심부를 향해 </a:t>
            </a:r>
            <a:r>
              <a:rPr lang="ko-KR" altLang="en-US" dirty="0" err="1">
                <a:solidFill>
                  <a:schemeClr val="bg1"/>
                </a:solidFill>
                <a:latin typeface="H"/>
              </a:rPr>
              <a:t>날아감</a:t>
            </a:r>
            <a:endParaRPr lang="ko-KR" altLang="en-US" dirty="0">
              <a:solidFill>
                <a:schemeClr val="bg1"/>
              </a:solidFill>
              <a:latin typeface="H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H"/>
              </a:rPr>
              <a:t>몬스터 </a:t>
            </a:r>
            <a:endParaRPr lang="en-US" altLang="ko-KR" sz="3200" dirty="0">
              <a:solidFill>
                <a:schemeClr val="bg1"/>
              </a:solidFill>
              <a:latin typeface="H"/>
              <a:ea typeface="H-新雅兰" panose="020B070000000000000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1.  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도형으로 제작 </a:t>
            </a:r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특이성</a:t>
            </a:r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2.  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각의 숫자에 따른 차별화 된 능력</a:t>
            </a:r>
          </a:p>
          <a:p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몬스터는 길을 따라 이동 </a:t>
            </a:r>
            <a:endParaRPr lang="en-US" altLang="ko-KR" dirty="0">
              <a:solidFill>
                <a:schemeClr val="bg1"/>
              </a:solidFill>
              <a:latin typeface="H"/>
              <a:ea typeface="H-新雅兰" panose="020B070000000000000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"/>
                <a:ea typeface="H-新雅兰" panose="020B0700000000000000"/>
              </a:rPr>
              <a:t>4. </a:t>
            </a:r>
            <a:r>
              <a:rPr lang="ko-KR" altLang="en-US" dirty="0">
                <a:solidFill>
                  <a:schemeClr val="bg1"/>
                </a:solidFill>
                <a:latin typeface="H"/>
              </a:rPr>
              <a:t>목숨</a:t>
            </a:r>
            <a:endParaRPr lang="en-US" altLang="ko-KR" dirty="0">
              <a:solidFill>
                <a:schemeClr val="bg1"/>
              </a:solidFill>
              <a:latin typeface="H"/>
              <a:ea typeface="H-新雅兰" panose="020B070000000000000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D2628CB-70C8-4571-8D6A-A9527C9F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87" y="1253611"/>
            <a:ext cx="743579" cy="39848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0D6ADC-B865-4530-8008-78EF28F64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22259" y="927491"/>
            <a:ext cx="671850" cy="42957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74BBFE-33CF-46A8-9C67-E2E03AD63C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76" y="1225484"/>
            <a:ext cx="7169325" cy="56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643F6C-6A9B-4080-9174-03854831FAB6}"/>
              </a:ext>
            </a:extLst>
          </p:cNvPr>
          <p:cNvSpPr txBox="1"/>
          <p:nvPr/>
        </p:nvSpPr>
        <p:spPr>
          <a:xfrm>
            <a:off x="603849" y="465826"/>
            <a:ext cx="4934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H-新雅兰" panose="020B0700000000000000" pitchFamily="34" charset="-122"/>
                <a:ea typeface="H-新雅兰" panose="020B0700000000000000" pitchFamily="34" charset="-122"/>
              </a:rPr>
              <a:t>게임 컨셉 및 구현방향</a:t>
            </a:r>
            <a:endParaRPr lang="en-US" altLang="zh-CN" sz="3600" dirty="0">
              <a:solidFill>
                <a:schemeClr val="bg1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H-新雅兰" panose="020B0700000000000000" pitchFamily="34" charset="-122"/>
              <a:ea typeface="H-新雅兰" panose="020B0700000000000000" pitchFamily="34" charset="-122"/>
            </a:endParaRP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E52DC7-CC20-4FD5-92F6-AB97FC73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75" y="1106000"/>
            <a:ext cx="711320" cy="4242515"/>
          </a:xfrm>
          <a:prstGeom prst="rect">
            <a:avLst/>
          </a:prstGeom>
        </p:spPr>
      </p:pic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A4DEF611-2205-464F-B452-3B49A69CDDFD}"/>
              </a:ext>
            </a:extLst>
          </p:cNvPr>
          <p:cNvSpPr/>
          <p:nvPr/>
        </p:nvSpPr>
        <p:spPr>
          <a:xfrm>
            <a:off x="1326395" y="5249243"/>
            <a:ext cx="1466491" cy="1535501"/>
          </a:xfrm>
          <a:prstGeom prst="triangle">
            <a:avLst/>
          </a:prstGeom>
          <a:solidFill>
            <a:srgbClr val="EB0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00FF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0148C-F1D9-4751-960E-1A7AF8837DC3}"/>
              </a:ext>
            </a:extLst>
          </p:cNvPr>
          <p:cNvSpPr/>
          <p:nvPr/>
        </p:nvSpPr>
        <p:spPr>
          <a:xfrm>
            <a:off x="3275627" y="5348515"/>
            <a:ext cx="1518763" cy="151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>
            <a:extLst>
              <a:ext uri="{FF2B5EF4-FFF2-40B4-BE49-F238E27FC236}">
                <a16:creationId xmlns:a16="http://schemas.microsoft.com/office/drawing/2014/main" id="{D51664C5-2E42-48D0-AACD-FE26F131113E}"/>
              </a:ext>
            </a:extLst>
          </p:cNvPr>
          <p:cNvSpPr/>
          <p:nvPr/>
        </p:nvSpPr>
        <p:spPr>
          <a:xfrm>
            <a:off x="5647710" y="5249243"/>
            <a:ext cx="1518763" cy="1608757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D2628CB-70C8-4571-8D6A-A9527C9F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87" y="1253611"/>
            <a:ext cx="743579" cy="39848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0D6ADC-B865-4530-8008-78EF28F64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222259" y="927491"/>
            <a:ext cx="671850" cy="4295765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CB63309-6D4B-474E-9682-05042E6E8B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140" y="3755130"/>
            <a:ext cx="3694367" cy="2936252"/>
          </a:xfrm>
          <a:prstGeom prst="rect">
            <a:avLst/>
          </a:prstGeom>
        </p:spPr>
      </p:pic>
      <p:pic>
        <p:nvPicPr>
          <p:cNvPr id="8" name="그림 7" descr="그리기, 꽃이(가) 표시된 사진&#10;&#10;자동 생성된 설명">
            <a:extLst>
              <a:ext uri="{FF2B5EF4-FFF2-40B4-BE49-F238E27FC236}">
                <a16:creationId xmlns:a16="http://schemas.microsoft.com/office/drawing/2014/main" id="{ABEB2D02-2FDA-4444-9CF6-46003068AD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210" y="457200"/>
            <a:ext cx="371764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4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331</Words>
  <Application>Microsoft Office PowerPoint</Application>
  <PresentationFormat>와이드스크린</PresentationFormat>
  <Paragraphs>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</vt:lpstr>
      <vt:lpstr>H-新雅兰</vt:lpstr>
      <vt:lpstr>Arial</vt:lpstr>
      <vt:lpstr>Calibri</vt:lpstr>
      <vt:lpstr>Calibri Light</vt:lpstr>
      <vt:lpstr>Tahoma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윤우성</dc:creator>
  <cp:lastModifiedBy>윤우성</cp:lastModifiedBy>
  <cp:revision>3</cp:revision>
  <dcterms:created xsi:type="dcterms:W3CDTF">2020-06-25T12:35:55Z</dcterms:created>
  <dcterms:modified xsi:type="dcterms:W3CDTF">2020-06-25T13:52:37Z</dcterms:modified>
</cp:coreProperties>
</file>