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0" r:id="rId6"/>
    <p:sldId id="261" r:id="rId7"/>
    <p:sldId id="263" r:id="rId8"/>
    <p:sldId id="266" r:id="rId9"/>
    <p:sldId id="271" r:id="rId10"/>
    <p:sldId id="258" r:id="rId11"/>
    <p:sldId id="273" r:id="rId12"/>
    <p:sldId id="274" r:id="rId13"/>
    <p:sldId id="27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eruns/forfun/Indiegogo/Indiegogo_2018-02-16T10_41_02_245Z.json.gz" TargetMode="External"/><Relationship Id="rId4" Type="http://schemas.openxmlformats.org/officeDocument/2006/relationships/hyperlink" Target="https://s3.amazonaws.com/weruns/forfun/Indiegogo/Indiegogo_2018-02-16T10_41_02_245Z.zip" TargetMode="External"/><Relationship Id="rId5" Type="http://schemas.openxmlformats.org/officeDocument/2006/relationships/hyperlink" Target="https://webrobots.io/indiegogo-data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2" y="3077561"/>
            <a:ext cx="8340934" cy="1470025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err="1" smtClean="0"/>
              <a:t>Predicting</a:t>
            </a:r>
            <a:r>
              <a:rPr lang="it-IT" sz="3200" dirty="0" smtClean="0"/>
              <a:t> </a:t>
            </a:r>
            <a:r>
              <a:rPr lang="it-IT" sz="3200" dirty="0" err="1" smtClean="0"/>
              <a:t>likelihood</a:t>
            </a:r>
            <a:r>
              <a:rPr lang="it-IT" sz="3200" dirty="0" smtClean="0"/>
              <a:t> of </a:t>
            </a:r>
            <a:r>
              <a:rPr lang="it-IT" sz="3200" dirty="0" err="1" smtClean="0"/>
              <a:t>getting</a:t>
            </a:r>
            <a:r>
              <a:rPr lang="it-IT" sz="3200" dirty="0" smtClean="0"/>
              <a:t> </a:t>
            </a:r>
            <a:r>
              <a:rPr lang="it-IT" sz="3200" dirty="0" err="1" smtClean="0"/>
              <a:t>crowd</a:t>
            </a:r>
            <a:r>
              <a:rPr lang="it-IT" sz="3200" dirty="0" smtClean="0"/>
              <a:t> </a:t>
            </a:r>
            <a:r>
              <a:rPr lang="it-IT" sz="3200" dirty="0" err="1" smtClean="0"/>
              <a:t>funded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36" y="5739790"/>
            <a:ext cx="4157131" cy="82787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Kim Le</a:t>
            </a:r>
          </a:p>
          <a:p>
            <a:pPr algn="l"/>
            <a:r>
              <a:rPr lang="en-US" sz="1400" dirty="0" smtClean="0"/>
              <a:t>Predicting Crowd Funding, March 2018</a:t>
            </a:r>
          </a:p>
          <a:p>
            <a:pPr algn="l"/>
            <a:r>
              <a:rPr lang="en-US" sz="1400" dirty="0" smtClean="0"/>
              <a:t>General Assembly Data Science Part Time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775571"/>
            <a:ext cx="3877960" cy="20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7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40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C16AD"/>
                </a:solidFill>
              </a:rPr>
              <a:t>drop 6 columns </a:t>
            </a:r>
            <a:r>
              <a:rPr lang="en-US" dirty="0" smtClean="0"/>
              <a:t>'bullet_point</a:t>
            </a:r>
            <a:r>
              <a:rPr lang="en-US" dirty="0"/>
              <a:t>','</a:t>
            </a:r>
            <a:r>
              <a:rPr lang="en-US" dirty="0" err="1"/>
              <a:t>category_url</a:t>
            </a:r>
            <a:r>
              <a:rPr lang="en-US" dirty="0"/>
              <a:t>', 'clickthrough_</a:t>
            </a:r>
            <a:r>
              <a:rPr lang="en-US" dirty="0" err="1"/>
              <a:t>url</a:t>
            </a:r>
            <a:r>
              <a:rPr lang="en-US" dirty="0"/>
              <a:t>','</a:t>
            </a:r>
            <a:r>
              <a:rPr lang="en-US" dirty="0" err="1"/>
              <a:t>image_url</a:t>
            </a:r>
            <a:r>
              <a:rPr lang="en-US" dirty="0"/>
              <a:t>', '</a:t>
            </a:r>
            <a:r>
              <a:rPr lang="en-US" dirty="0" err="1"/>
              <a:t>project_id</a:t>
            </a:r>
            <a:r>
              <a:rPr lang="en-US" dirty="0"/>
              <a:t>', '</a:t>
            </a:r>
            <a:r>
              <a:rPr lang="en-US" dirty="0" err="1" smtClean="0"/>
              <a:t>source_url</a:t>
            </a:r>
            <a:r>
              <a:rPr lang="en-US" dirty="0" smtClean="0"/>
              <a:t>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C16AD"/>
                </a:solidFill>
              </a:rPr>
              <a:t>Drop </a:t>
            </a:r>
            <a:r>
              <a:rPr lang="en-US" dirty="0" err="1" smtClean="0">
                <a:solidFill>
                  <a:srgbClr val="FC16AD"/>
                </a:solidFill>
              </a:rPr>
              <a:t>DateTime</a:t>
            </a:r>
            <a:r>
              <a:rPr lang="en-US" dirty="0" smtClean="0">
                <a:solidFill>
                  <a:srgbClr val="FC16AD"/>
                </a:solidFill>
              </a:rPr>
              <a:t> Nulls &amp; convert </a:t>
            </a:r>
            <a:r>
              <a:rPr lang="en-US" dirty="0" err="1" smtClean="0">
                <a:solidFill>
                  <a:srgbClr val="FC16AD"/>
                </a:solidFill>
              </a:rPr>
              <a:t>datatype</a:t>
            </a:r>
            <a:r>
              <a:rPr lang="en-US" dirty="0" smtClean="0">
                <a:solidFill>
                  <a:srgbClr val="FC16AD"/>
                </a:solidFill>
              </a:rPr>
              <a:t> </a:t>
            </a:r>
            <a:r>
              <a:rPr lang="en-US" dirty="0" smtClean="0"/>
              <a:t>into Date &amp; into Year &amp; Months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C16AD"/>
                </a:solidFill>
              </a:rPr>
              <a:t>Create Y Output </a:t>
            </a:r>
            <a:r>
              <a:rPr lang="en-US" dirty="0" smtClean="0"/>
              <a:t>Variable for </a:t>
            </a:r>
            <a:r>
              <a:rPr lang="en-US" dirty="0" err="1" smtClean="0"/>
              <a:t>Metgoal</a:t>
            </a:r>
            <a:r>
              <a:rPr lang="en-US" dirty="0" smtClean="0"/>
              <a:t> =  </a:t>
            </a:r>
            <a:r>
              <a:rPr lang="en-US" dirty="0" err="1" smtClean="0"/>
              <a:t>Fund_Amount_Percent</a:t>
            </a:r>
            <a:r>
              <a:rPr lang="en-US" dirty="0" smtClean="0"/>
              <a:t> &gt; 100%</a:t>
            </a:r>
            <a:r>
              <a:rPr lang="en-US" dirty="0"/>
              <a:t> </a:t>
            </a:r>
            <a:r>
              <a:rPr lang="en-US" dirty="0" smtClean="0"/>
              <a:t>(True/False)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C16AD"/>
                </a:solidFill>
              </a:rPr>
              <a:t>Create Dummy Variables </a:t>
            </a:r>
            <a:r>
              <a:rPr lang="en-US" dirty="0" smtClean="0"/>
              <a:t>(Category, </a:t>
            </a:r>
            <a:r>
              <a:rPr lang="en-US" dirty="0" err="1" smtClean="0"/>
              <a:t>Open_Month</a:t>
            </a:r>
            <a:r>
              <a:rPr lang="en-US" dirty="0" smtClean="0"/>
              <a:t>, </a:t>
            </a:r>
            <a:r>
              <a:rPr lang="en-US" dirty="0" err="1" smtClean="0"/>
              <a:t>Close_Month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Used</a:t>
            </a:r>
            <a:r>
              <a:rPr lang="en-US" dirty="0" smtClean="0">
                <a:solidFill>
                  <a:srgbClr val="FC16AD"/>
                </a:solidFill>
              </a:rPr>
              <a:t> </a:t>
            </a:r>
            <a:r>
              <a:rPr lang="en-US" dirty="0" err="1" smtClean="0">
                <a:solidFill>
                  <a:srgbClr val="FC16AD"/>
                </a:solidFill>
              </a:rPr>
              <a:t>LabelEncoder</a:t>
            </a:r>
            <a:r>
              <a:rPr lang="en-US" dirty="0" smtClean="0">
                <a:solidFill>
                  <a:srgbClr val="FC16AD"/>
                </a:solidFill>
              </a:rPr>
              <a:t> </a:t>
            </a:r>
            <a:r>
              <a:rPr lang="en-US" dirty="0" smtClean="0"/>
              <a:t>to convert objects into </a:t>
            </a:r>
            <a:r>
              <a:rPr lang="en-US" dirty="0" err="1" smtClean="0"/>
              <a:t>Int</a:t>
            </a:r>
            <a:r>
              <a:rPr lang="en-US" dirty="0" smtClean="0"/>
              <a:t>/Floats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C16AD"/>
                </a:solidFill>
              </a:rPr>
              <a:t>Tested 3 models </a:t>
            </a:r>
            <a:r>
              <a:rPr lang="en-US" dirty="0" smtClean="0"/>
              <a:t>(KNN, Logistic Regression</a:t>
            </a:r>
            <a:r>
              <a:rPr lang="en-US" dirty="0"/>
              <a:t>, Decision Tree </a:t>
            </a:r>
            <a:r>
              <a:rPr lang="en-US" dirty="0" err="1"/>
              <a:t>Classifer</a:t>
            </a:r>
            <a:r>
              <a:rPr lang="en-US" dirty="0"/>
              <a:t> </a:t>
            </a:r>
            <a:r>
              <a:rPr lang="en-US" dirty="0" err="1"/>
              <a:t>Model.feature_importances</a:t>
            </a:r>
            <a:r>
              <a:rPr lang="en-US" dirty="0"/>
              <a:t>_ 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44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 of projects &amp; variables included in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07" y="2552691"/>
            <a:ext cx="8461893" cy="2867061"/>
          </a:xfrm>
        </p:spPr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O</a:t>
            </a:r>
            <a:r>
              <a:rPr lang="is-IS" sz="2400" dirty="0" smtClean="0"/>
              <a:t>riginal dataset (</a:t>
            </a:r>
            <a:r>
              <a:rPr lang="is-IS" sz="2400" dirty="0"/>
              <a:t>20970, 22)</a:t>
            </a:r>
            <a:endParaRPr lang="en-US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D</a:t>
            </a:r>
            <a:r>
              <a:rPr lang="is-IS" sz="2400" dirty="0" smtClean="0"/>
              <a:t>rop columns/rows with Null (</a:t>
            </a:r>
            <a:r>
              <a:rPr lang="is-IS" sz="2400" dirty="0"/>
              <a:t>20927, 17)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A</a:t>
            </a:r>
            <a:r>
              <a:rPr lang="is-IS" sz="2400" dirty="0" smtClean="0"/>
              <a:t>fter </a:t>
            </a:r>
            <a:r>
              <a:rPr lang="is-IS" sz="2400" dirty="0" smtClean="0">
                <a:solidFill>
                  <a:srgbClr val="FC16AD"/>
                </a:solidFill>
              </a:rPr>
              <a:t>additional transformation (20721</a:t>
            </a:r>
            <a:r>
              <a:rPr lang="is-IS" sz="2400" dirty="0">
                <a:solidFill>
                  <a:srgbClr val="FC16AD"/>
                </a:solidFill>
              </a:rPr>
              <a:t>, 89)</a:t>
            </a:r>
          </a:p>
          <a:p>
            <a:pPr algn="ctr"/>
            <a:endParaRPr lang="is-IS" sz="2400" dirty="0" smtClean="0"/>
          </a:p>
          <a:p>
            <a:pPr algn="ctr"/>
            <a:endParaRPr lang="is-I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24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0" y="1217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C16AD"/>
                </a:solidFill>
              </a:rPr>
              <a:t>Logistic Regression Best Model &gt; 84%</a:t>
            </a:r>
            <a:endParaRPr lang="en-US" dirty="0">
              <a:solidFill>
                <a:srgbClr val="FC16AD"/>
              </a:solidFill>
            </a:endParaRPr>
          </a:p>
        </p:txBody>
      </p:sp>
      <p:pic>
        <p:nvPicPr>
          <p:cNvPr id="12" name="Picture 11" descr="Screen Shot 2018-03-22 at 3.5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6" y="1488188"/>
            <a:ext cx="7771024" cy="49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7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8-03-22 at 3.5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0" y="3301266"/>
            <a:ext cx="8763000" cy="332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79" y="55179"/>
            <a:ext cx="8229600" cy="849806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Factors that impacts the output variable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dirty="0" err="1"/>
              <a:t>metgoal</a:t>
            </a:r>
            <a:r>
              <a:rPr lang="en-US" sz="2400" dirty="0"/>
              <a:t> or not.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0" y="716631"/>
            <a:ext cx="4731368" cy="988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FC16AD"/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FC16AD"/>
                </a:solidFill>
              </a:rPr>
              <a:t>Note: </a:t>
            </a:r>
          </a:p>
          <a:p>
            <a:r>
              <a:rPr lang="en-US" sz="1600" dirty="0">
                <a:solidFill>
                  <a:srgbClr val="FC16AD"/>
                </a:solidFill>
              </a:rPr>
              <a:t>Obvious factors: Funds Amount &amp; Funds % were dropped as they are 100% correlated to Y </a:t>
            </a:r>
            <a:r>
              <a:rPr lang="en-US" sz="1600" dirty="0" smtClean="0">
                <a:solidFill>
                  <a:srgbClr val="FC16AD"/>
                </a:solidFill>
              </a:rPr>
              <a:t>output</a:t>
            </a:r>
            <a:endParaRPr lang="en-US" sz="1600" i="1" dirty="0" smtClean="0">
              <a:solidFill>
                <a:srgbClr val="FC16AD"/>
              </a:solidFill>
            </a:endParaRPr>
          </a:p>
          <a:p>
            <a:endParaRPr lang="en-US" sz="1600" i="1" dirty="0" smtClean="0">
              <a:solidFill>
                <a:srgbClr val="FC16AD"/>
              </a:solidFill>
            </a:endParaRPr>
          </a:p>
          <a:p>
            <a:r>
              <a:rPr lang="en-US" sz="1600" i="1" dirty="0" smtClean="0">
                <a:solidFill>
                  <a:srgbClr val="FC16AD"/>
                </a:solidFill>
              </a:rPr>
              <a:t>Home/ Energy &amp; Green Tech were similar to the top </a:t>
            </a:r>
            <a:r>
              <a:rPr lang="en-US" sz="1600" i="1" dirty="0" err="1" smtClean="0">
                <a:solidFill>
                  <a:srgbClr val="FC16AD"/>
                </a:solidFill>
              </a:rPr>
              <a:t>avg</a:t>
            </a:r>
            <a:r>
              <a:rPr lang="en-US" sz="1600" i="1" dirty="0" smtClean="0">
                <a:solidFill>
                  <a:srgbClr val="FC16AD"/>
                </a:solidFill>
              </a:rPr>
              <a:t> and top max amounts funded. </a:t>
            </a:r>
            <a:endParaRPr lang="en-US" sz="1600" i="1" dirty="0">
              <a:solidFill>
                <a:srgbClr val="FC16AD"/>
              </a:solidFill>
            </a:endParaRPr>
          </a:p>
        </p:txBody>
      </p:sp>
      <p:pic>
        <p:nvPicPr>
          <p:cNvPr id="6" name="Picture 5" descr="Screen Shot 2018-03-22 at 1.50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26" y="954344"/>
            <a:ext cx="3410075" cy="2119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56912" y="5096515"/>
            <a:ext cx="4503653" cy="465138"/>
          </a:xfrm>
          <a:prstGeom prst="rect">
            <a:avLst/>
          </a:prstGeom>
          <a:noFill/>
          <a:ln>
            <a:solidFill>
              <a:srgbClr val="FC16AD">
                <a:alpha val="97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Amounts </a:t>
            </a:r>
            <a:r>
              <a:rPr lang="en-US" dirty="0" smtClean="0"/>
              <a:t>funded currency (US &amp; CAN) are similar in value, additional work required to factor this into model</a:t>
            </a:r>
          </a:p>
          <a:p>
            <a:r>
              <a:rPr lang="en-US" dirty="0" smtClean="0"/>
              <a:t>Important variable: </a:t>
            </a:r>
          </a:p>
          <a:p>
            <a:pPr lvl="1"/>
            <a:r>
              <a:rPr lang="en-US" dirty="0" smtClean="0">
                <a:solidFill>
                  <a:srgbClr val="FC16AD"/>
                </a:solidFill>
              </a:rPr>
              <a:t>Strangely</a:t>
            </a:r>
            <a:r>
              <a:rPr lang="en-US" dirty="0" smtClean="0"/>
              <a:t> year 2016 and month 6 (June) were important features</a:t>
            </a:r>
          </a:p>
          <a:p>
            <a:pPr lvl="1"/>
            <a:r>
              <a:rPr lang="en-US" dirty="0" smtClean="0"/>
              <a:t>One would assume </a:t>
            </a:r>
            <a:r>
              <a:rPr lang="en-US" dirty="0" smtClean="0">
                <a:solidFill>
                  <a:srgbClr val="FC16AD"/>
                </a:solidFill>
              </a:rPr>
              <a:t>product stage &amp; pre-launch </a:t>
            </a:r>
            <a:r>
              <a:rPr lang="en-US" dirty="0" smtClean="0"/>
              <a:t>is important </a:t>
            </a:r>
            <a:endParaRPr lang="en-US" dirty="0" smtClean="0"/>
          </a:p>
          <a:p>
            <a:r>
              <a:rPr lang="en-US" dirty="0" smtClean="0"/>
              <a:t>Next steps: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data analysis on top features </a:t>
            </a:r>
          </a:p>
          <a:p>
            <a:pPr lvl="1"/>
            <a:r>
              <a:rPr lang="en-US" dirty="0" smtClean="0"/>
              <a:t>More data analysis on top model results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27" y="1417638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5" y="2585874"/>
            <a:ext cx="7711050" cy="139758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Predict the likel</a:t>
            </a:r>
            <a:r>
              <a:rPr lang="en-US" dirty="0"/>
              <a:t>i</a:t>
            </a:r>
            <a:r>
              <a:rPr lang="en-US" dirty="0" smtClean="0"/>
              <a:t>hood of </a:t>
            </a:r>
            <a:r>
              <a:rPr lang="en-US" dirty="0" err="1" smtClean="0"/>
              <a:t>indiegogo</a:t>
            </a:r>
            <a:r>
              <a:rPr lang="en-US" dirty="0" smtClean="0"/>
              <a:t> project submissions getting crowd funded &amp; to capture the important feature sets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98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48" y="13963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Scraper robot collects </a:t>
            </a:r>
            <a:r>
              <a:rPr lang="en-US" sz="3200" dirty="0" err="1" smtClean="0"/>
              <a:t>Indiegogo</a:t>
            </a:r>
            <a:r>
              <a:rPr lang="en-US" sz="3200" dirty="0" smtClean="0"/>
              <a:t> project data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574" y="1282633"/>
            <a:ext cx="4356225" cy="51164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8-03-17 at 9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65" y="2616992"/>
            <a:ext cx="4077318" cy="2503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5865" y="5381277"/>
            <a:ext cx="4077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/>
              <a:t>2018-02-16 [</a:t>
            </a:r>
            <a:r>
              <a:rPr lang="mr-IN" sz="1600" dirty="0">
                <a:hlinkClick r:id="rId3"/>
              </a:rPr>
              <a:t>JSON</a:t>
            </a:r>
            <a:r>
              <a:rPr lang="mr-IN" sz="1600" dirty="0"/>
              <a:t>] [</a:t>
            </a:r>
            <a:r>
              <a:rPr lang="mr-IN" sz="1600" dirty="0">
                <a:hlinkClick r:id="rId4"/>
              </a:rPr>
              <a:t>CSV</a:t>
            </a:r>
            <a:r>
              <a:rPr lang="mr-IN" sz="1600" dirty="0" smtClean="0"/>
              <a:t>]</a:t>
            </a:r>
            <a:endParaRPr lang="en-US" sz="1600" dirty="0"/>
          </a:p>
          <a:p>
            <a:r>
              <a:rPr lang="it-IT" sz="1400" dirty="0" smtClean="0">
                <a:hlinkClick r:id="rId5"/>
              </a:rPr>
              <a:t>https</a:t>
            </a:r>
            <a:r>
              <a:rPr lang="it-IT" sz="1400" dirty="0">
                <a:hlinkClick r:id="rId5"/>
              </a:rPr>
              <a:t>://webrobots.io/indiegogo-dataset/</a:t>
            </a:r>
            <a:endParaRPr lang="it-IT" sz="1400" dirty="0"/>
          </a:p>
        </p:txBody>
      </p:sp>
      <p:sp>
        <p:nvSpPr>
          <p:cNvPr id="7" name="Rectangle 6"/>
          <p:cNvSpPr/>
          <p:nvPr/>
        </p:nvSpPr>
        <p:spPr>
          <a:xfrm>
            <a:off x="493696" y="2795954"/>
            <a:ext cx="42921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C16AD"/>
                </a:solidFill>
              </a:rPr>
              <a:t>Facts: </a:t>
            </a:r>
          </a:p>
          <a:p>
            <a:endParaRPr lang="en-US" sz="2000" dirty="0" smtClean="0">
              <a:solidFill>
                <a:srgbClr val="FC16AD"/>
              </a:solidFill>
            </a:endParaRPr>
          </a:p>
          <a:p>
            <a:r>
              <a:rPr lang="en-US" sz="2000" dirty="0" smtClean="0">
                <a:solidFill>
                  <a:srgbClr val="FC16AD"/>
                </a:solidFill>
              </a:rPr>
              <a:t>O</a:t>
            </a:r>
            <a:r>
              <a:rPr lang="is-IS" sz="2000" dirty="0" smtClean="0">
                <a:solidFill>
                  <a:srgbClr val="FC16AD"/>
                </a:solidFill>
              </a:rPr>
              <a:t>riginal dataset size </a:t>
            </a:r>
            <a:r>
              <a:rPr lang="is-IS" sz="2000" dirty="0">
                <a:solidFill>
                  <a:srgbClr val="FC16AD"/>
                </a:solidFill>
              </a:rPr>
              <a:t>(20970, 22)</a:t>
            </a:r>
          </a:p>
          <a:p>
            <a:endParaRPr lang="is-IS" sz="2000" dirty="0" smtClean="0">
              <a:solidFill>
                <a:srgbClr val="FC16AD"/>
              </a:solidFill>
            </a:endParaRPr>
          </a:p>
          <a:p>
            <a:r>
              <a:rPr lang="is-IS" sz="2000" dirty="0" smtClean="0">
                <a:solidFill>
                  <a:srgbClr val="FC16AD"/>
                </a:solidFill>
              </a:rPr>
              <a:t>Total </a:t>
            </a:r>
            <a:r>
              <a:rPr lang="is-IS" sz="2000" dirty="0">
                <a:solidFill>
                  <a:srgbClr val="FC16AD"/>
                </a:solidFill>
              </a:rPr>
              <a:t>: 20,970 project/product submissions </a:t>
            </a:r>
            <a:endParaRPr lang="is-IS" sz="2000" dirty="0" smtClean="0">
              <a:solidFill>
                <a:srgbClr val="FC16AD"/>
              </a:solidFill>
            </a:endParaRPr>
          </a:p>
          <a:p>
            <a:endParaRPr lang="is-IS" sz="2000" dirty="0" smtClean="0">
              <a:solidFill>
                <a:srgbClr val="FC16AD"/>
              </a:solidFill>
            </a:endParaRPr>
          </a:p>
          <a:p>
            <a:r>
              <a:rPr lang="is-IS" sz="2000" dirty="0">
                <a:solidFill>
                  <a:srgbClr val="FC16AD"/>
                </a:solidFill>
              </a:rPr>
              <a:t>T</a:t>
            </a:r>
            <a:r>
              <a:rPr lang="is-IS" sz="2000" dirty="0" smtClean="0">
                <a:solidFill>
                  <a:srgbClr val="FC16AD"/>
                </a:solidFill>
              </a:rPr>
              <a:t>ime Period</a:t>
            </a:r>
            <a:r>
              <a:rPr lang="is-IS" sz="2000" dirty="0">
                <a:solidFill>
                  <a:srgbClr val="FC16AD"/>
                </a:solidFill>
              </a:rPr>
              <a:t>: data since 2010 </a:t>
            </a:r>
            <a:r>
              <a:rPr lang="mr-IN" sz="2000" dirty="0">
                <a:solidFill>
                  <a:srgbClr val="FC16AD"/>
                </a:solidFill>
              </a:rPr>
              <a:t>–</a:t>
            </a:r>
            <a:r>
              <a:rPr lang="is-IS" sz="2000" dirty="0">
                <a:solidFill>
                  <a:srgbClr val="FC16AD"/>
                </a:solidFill>
              </a:rPr>
              <a:t> current year</a:t>
            </a:r>
            <a:endParaRPr lang="en-US" sz="2000" dirty="0">
              <a:solidFill>
                <a:srgbClr val="FC16A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377" y="1620312"/>
            <a:ext cx="8108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“A scraper robot which crawls </a:t>
            </a:r>
            <a:r>
              <a:rPr lang="en-US" dirty="0" err="1"/>
              <a:t>Indiegogo</a:t>
            </a:r>
            <a:r>
              <a:rPr lang="en-US" dirty="0"/>
              <a:t> projects and collects data about them. This robot was launched in May 2016 and we run crawl once a month.”</a:t>
            </a:r>
          </a:p>
        </p:txBody>
      </p:sp>
    </p:spTree>
    <p:extLst>
      <p:ext uri="{BB962C8B-B14F-4D97-AF65-F5344CB8AC3E}">
        <p14:creationId xmlns:p14="http://schemas.microsoft.com/office/powerpoint/2010/main" val="20841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6" y="2894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C16AD"/>
                </a:solidFill>
              </a:rPr>
              <a:t>Home Category ranked highest in project / product submissions</a:t>
            </a:r>
            <a:endParaRPr lang="en-US" dirty="0">
              <a:solidFill>
                <a:srgbClr val="FC16AD"/>
              </a:solidFill>
            </a:endParaRPr>
          </a:p>
        </p:txBody>
      </p:sp>
      <p:pic>
        <p:nvPicPr>
          <p:cNvPr id="5" name="Content Placeholder 3" descr="Screen Shot 2018-03-18 at 4.52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5" r="-44735"/>
          <a:stretch>
            <a:fillRect/>
          </a:stretch>
        </p:blipFill>
        <p:spPr>
          <a:xfrm>
            <a:off x="177049" y="205670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170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74" y="297779"/>
            <a:ext cx="8229600" cy="494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C16AD"/>
                </a:solidFill>
              </a:rPr>
              <a:t>On </a:t>
            </a:r>
            <a:r>
              <a:rPr lang="en-US" dirty="0" err="1">
                <a:solidFill>
                  <a:srgbClr val="FC16AD"/>
                </a:solidFill>
              </a:rPr>
              <a:t>a</a:t>
            </a:r>
            <a:r>
              <a:rPr lang="en-US" dirty="0" err="1" smtClean="0">
                <a:solidFill>
                  <a:srgbClr val="FC16AD"/>
                </a:solidFill>
              </a:rPr>
              <a:t>vg</a:t>
            </a:r>
            <a:r>
              <a:rPr lang="en-US" dirty="0" smtClean="0">
                <a:solidFill>
                  <a:srgbClr val="FC16AD"/>
                </a:solidFill>
              </a:rPr>
              <a:t>, </a:t>
            </a:r>
            <a:r>
              <a:rPr lang="en-US" sz="4000" dirty="0">
                <a:solidFill>
                  <a:srgbClr val="FC16AD"/>
                </a:solidFill>
              </a:rPr>
              <a:t>A</a:t>
            </a:r>
            <a:r>
              <a:rPr lang="en-US" sz="4000" dirty="0" smtClean="0">
                <a:solidFill>
                  <a:srgbClr val="FC16AD"/>
                </a:solidFill>
              </a:rPr>
              <a:t>udio </a:t>
            </a:r>
            <a:r>
              <a:rPr lang="en-US" sz="4000" dirty="0">
                <a:solidFill>
                  <a:srgbClr val="FC16AD"/>
                </a:solidFill>
              </a:rPr>
              <a:t>C</a:t>
            </a:r>
            <a:r>
              <a:rPr lang="en-US" sz="4000" dirty="0" smtClean="0">
                <a:solidFill>
                  <a:srgbClr val="FC16AD"/>
                </a:solidFill>
              </a:rPr>
              <a:t>ategory ranked highest </a:t>
            </a:r>
            <a:r>
              <a:rPr lang="en-US" sz="4000" dirty="0" err="1" smtClean="0">
                <a:solidFill>
                  <a:srgbClr val="FC16AD"/>
                </a:solidFill>
              </a:rPr>
              <a:t>avg</a:t>
            </a:r>
            <a:r>
              <a:rPr lang="en-US" sz="4000" dirty="0" smtClean="0">
                <a:solidFill>
                  <a:srgbClr val="FC16AD"/>
                </a:solidFill>
              </a:rPr>
              <a:t> 140K</a:t>
            </a:r>
            <a:endParaRPr lang="en-US" sz="4000" dirty="0">
              <a:solidFill>
                <a:srgbClr val="FC16AD"/>
              </a:solidFill>
            </a:endParaRPr>
          </a:p>
        </p:txBody>
      </p:sp>
      <p:pic>
        <p:nvPicPr>
          <p:cNvPr id="4" name="Content Placeholder 3" descr="Screen Shot 2018-03-18 at 4.09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91" r="-28491"/>
          <a:stretch>
            <a:fillRect/>
          </a:stretch>
        </p:blipFill>
        <p:spPr>
          <a:xfrm>
            <a:off x="352274" y="1706602"/>
            <a:ext cx="8579537" cy="4719138"/>
          </a:xfrm>
        </p:spPr>
      </p:pic>
    </p:spTree>
    <p:extLst>
      <p:ext uri="{BB962C8B-B14F-4D97-AF65-F5344CB8AC3E}">
        <p14:creationId xmlns:p14="http://schemas.microsoft.com/office/powerpoint/2010/main" val="37362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4" y="1332932"/>
            <a:ext cx="8229600" cy="4400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C16AD"/>
                </a:solidFill>
              </a:rPr>
              <a:t>25% met funded project goals by more than 100%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Screen Shot 2018-03-18 at 4.1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3" r="-15283"/>
          <a:stretch>
            <a:fillRect/>
          </a:stretch>
        </p:blipFill>
        <p:spPr>
          <a:xfrm>
            <a:off x="1178666" y="3071057"/>
            <a:ext cx="6490963" cy="2490697"/>
          </a:xfrm>
        </p:spPr>
      </p:pic>
      <p:pic>
        <p:nvPicPr>
          <p:cNvPr id="8" name="Picture 7" descr="Screen Shot 2018-03-18 at 4.2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94" y="1905654"/>
            <a:ext cx="5036094" cy="10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0767" y="5813263"/>
            <a:ext cx="7736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C16AD"/>
                </a:solidFill>
              </a:rPr>
              <a:t>Of 20,970 projects, 5,288 met it’s funded </a:t>
            </a:r>
            <a:r>
              <a:rPr lang="en-US" sz="2400" dirty="0" smtClean="0">
                <a:solidFill>
                  <a:srgbClr val="FC16AD"/>
                </a:solidFill>
              </a:rPr>
              <a:t>% amounts </a:t>
            </a:r>
            <a:r>
              <a:rPr lang="en-US" sz="2400" dirty="0">
                <a:solidFill>
                  <a:srgbClr val="FC16AD"/>
                </a:solidFill>
              </a:rPr>
              <a:t>greater than &gt; 100%</a:t>
            </a:r>
          </a:p>
        </p:txBody>
      </p:sp>
    </p:spTree>
    <p:extLst>
      <p:ext uri="{BB962C8B-B14F-4D97-AF65-F5344CB8AC3E}">
        <p14:creationId xmlns:p14="http://schemas.microsoft.com/office/powerpoint/2010/main" val="2482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C16AD"/>
                </a:solidFill>
              </a:rPr>
              <a:t>Max funded project 13.29M</a:t>
            </a:r>
            <a:br>
              <a:rPr lang="en-US" dirty="0" smtClean="0">
                <a:solidFill>
                  <a:srgbClr val="FC16AD"/>
                </a:solidFill>
              </a:rPr>
            </a:br>
            <a:r>
              <a:rPr lang="en-US" dirty="0" smtClean="0">
                <a:solidFill>
                  <a:srgbClr val="FC16AD"/>
                </a:solidFill>
              </a:rPr>
              <a:t>in Energy / Green Tech</a:t>
            </a:r>
            <a:endParaRPr lang="en-US" dirty="0">
              <a:solidFill>
                <a:srgbClr val="FC16AD"/>
              </a:solidFill>
            </a:endParaRPr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399097" y="198171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9254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3-18 at 5.2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86430"/>
            <a:ext cx="5858933" cy="4639733"/>
          </a:xfrm>
          <a:prstGeom prst="rect">
            <a:avLst/>
          </a:prstGeom>
        </p:spPr>
      </p:pic>
      <p:pic>
        <p:nvPicPr>
          <p:cNvPr id="7" name="Content Placeholder 3" descr="Screen Shot 2018-03-18 at 5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27" r="-243727"/>
          <a:stretch>
            <a:fillRect/>
          </a:stretch>
        </p:blipFill>
        <p:spPr>
          <a:xfrm>
            <a:off x="1987250" y="1143000"/>
            <a:ext cx="12056858" cy="554069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C16AD"/>
                </a:solidFill>
              </a:rPr>
              <a:t>Top 2 categories met it’s goal: </a:t>
            </a:r>
            <a:br>
              <a:rPr lang="en-US" sz="3200" dirty="0" smtClean="0">
                <a:solidFill>
                  <a:srgbClr val="FC16AD"/>
                </a:solidFill>
              </a:rPr>
            </a:br>
            <a:r>
              <a:rPr lang="en-US" sz="3200" dirty="0" smtClean="0">
                <a:solidFill>
                  <a:srgbClr val="FC16AD"/>
                </a:solidFill>
              </a:rPr>
              <a:t>1</a:t>
            </a:r>
            <a:r>
              <a:rPr lang="en-US" sz="3200" baseline="30000" dirty="0" smtClean="0">
                <a:solidFill>
                  <a:srgbClr val="FC16AD"/>
                </a:solidFill>
              </a:rPr>
              <a:t>st</a:t>
            </a:r>
            <a:r>
              <a:rPr lang="en-US" sz="3200" dirty="0" smtClean="0">
                <a:solidFill>
                  <a:srgbClr val="FC16AD"/>
                </a:solidFill>
              </a:rPr>
              <a:t> place: Home &amp; 2</a:t>
            </a:r>
            <a:r>
              <a:rPr lang="en-US" sz="3200" baseline="30000" dirty="0" smtClean="0">
                <a:solidFill>
                  <a:srgbClr val="FC16AD"/>
                </a:solidFill>
              </a:rPr>
              <a:t>nd</a:t>
            </a:r>
            <a:r>
              <a:rPr lang="en-US" sz="3200" dirty="0" smtClean="0">
                <a:solidFill>
                  <a:srgbClr val="FC16AD"/>
                </a:solidFill>
              </a:rPr>
              <a:t> place: Travel Outdoors</a:t>
            </a:r>
            <a:endParaRPr lang="en-US" sz="3200" dirty="0">
              <a:solidFill>
                <a:srgbClr val="FC1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6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974" y="618526"/>
            <a:ext cx="3934414" cy="1490221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C16AD"/>
                </a:solidFill>
              </a:rPr>
              <a:t>Open </a:t>
            </a:r>
            <a:r>
              <a:rPr lang="en-US" sz="2800" dirty="0" smtClean="0">
                <a:solidFill>
                  <a:srgbClr val="FC16AD"/>
                </a:solidFill>
              </a:rPr>
              <a:t>Best: Nov/Jan &amp; Worst: Jun/Jul/ Aug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000" b="1" dirty="0" smtClean="0">
                <a:solidFill>
                  <a:srgbClr val="FC16AD"/>
                </a:solidFill>
              </a:rPr>
              <a:t>Close </a:t>
            </a:r>
            <a:r>
              <a:rPr lang="en-US" sz="2800" dirty="0" smtClean="0">
                <a:solidFill>
                  <a:srgbClr val="FC16AD"/>
                </a:solidFill>
              </a:rPr>
              <a:t>Best: Dec/Jan </a:t>
            </a:r>
            <a:r>
              <a:rPr lang="en-US" sz="2800" dirty="0">
                <a:solidFill>
                  <a:srgbClr val="FC16AD"/>
                </a:solidFill>
              </a:rPr>
              <a:t>&amp;</a:t>
            </a:r>
            <a:r>
              <a:rPr lang="en-US" sz="2800" dirty="0" smtClean="0">
                <a:solidFill>
                  <a:srgbClr val="FC16AD"/>
                </a:solidFill>
              </a:rPr>
              <a:t> Worst: Sept/Aug </a:t>
            </a:r>
            <a:endParaRPr lang="en-US" sz="2800" dirty="0">
              <a:solidFill>
                <a:srgbClr val="FC16AD"/>
              </a:solidFill>
            </a:endParaRPr>
          </a:p>
        </p:txBody>
      </p:sp>
      <p:pic>
        <p:nvPicPr>
          <p:cNvPr id="4" name="Picture 3" descr="Screen Shot 2018-03-22 at 12.1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0" y="3452264"/>
            <a:ext cx="4431516" cy="2460688"/>
          </a:xfrm>
          <a:prstGeom prst="rect">
            <a:avLst/>
          </a:prstGeom>
        </p:spPr>
      </p:pic>
      <p:pic>
        <p:nvPicPr>
          <p:cNvPr id="8" name="Picture 7" descr="Screen Shot 2018-03-22 at 12.1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0" y="421191"/>
            <a:ext cx="4431516" cy="2481649"/>
          </a:xfrm>
          <a:prstGeom prst="rect">
            <a:avLst/>
          </a:prstGeom>
        </p:spPr>
      </p:pic>
      <p:pic>
        <p:nvPicPr>
          <p:cNvPr id="3" name="Picture 2" descr="Screen Shot 2018-03-22 at 12.33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83" y="2902840"/>
            <a:ext cx="1551178" cy="3365267"/>
          </a:xfrm>
          <a:prstGeom prst="rect">
            <a:avLst/>
          </a:prstGeom>
        </p:spPr>
      </p:pic>
      <p:pic>
        <p:nvPicPr>
          <p:cNvPr id="5" name="Picture 4" descr="Screen Shot 2018-03-22 at 12.32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74" y="2902840"/>
            <a:ext cx="1676035" cy="33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10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2399</TotalTime>
  <Words>389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 Predicting likelihood of getting crowd funded</vt:lpstr>
      <vt:lpstr>Objective</vt:lpstr>
      <vt:lpstr>Scraper robot collects Indiegogo project data </vt:lpstr>
      <vt:lpstr> Home Category ranked highest in project / product submissions</vt:lpstr>
      <vt:lpstr> On avg, Audio Category ranked highest avg 140K</vt:lpstr>
      <vt:lpstr>25% met funded project goals by more than 100%   </vt:lpstr>
      <vt:lpstr>Max funded project 13.29M in Energy / Green Tech</vt:lpstr>
      <vt:lpstr>Top 2 categories met it’s goal:  1st place: Home &amp; 2nd place: Travel Outdoors</vt:lpstr>
      <vt:lpstr>Open Best: Nov/Jan &amp; Worst: Jun/Jul/ Aug  Close Best: Dec/Jan &amp; Worst: Sept/Aug </vt:lpstr>
      <vt:lpstr>Process</vt:lpstr>
      <vt:lpstr># of projects &amp; variables included in dataset</vt:lpstr>
      <vt:lpstr>Logistic Regression Best Model &gt; 84%</vt:lpstr>
      <vt:lpstr>Factors that impacts the output variable – metgoal or not.  .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Crowd Funding Success</dc:title>
  <dc:creator>kim le</dc:creator>
  <cp:lastModifiedBy>kim le</cp:lastModifiedBy>
  <cp:revision>47</cp:revision>
  <dcterms:created xsi:type="dcterms:W3CDTF">2018-03-18T03:55:51Z</dcterms:created>
  <dcterms:modified xsi:type="dcterms:W3CDTF">2018-03-23T02:26:21Z</dcterms:modified>
</cp:coreProperties>
</file>