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283" r:id="rId3"/>
    <p:sldId id="286" r:id="rId4"/>
    <p:sldId id="287" r:id="rId5"/>
    <p:sldId id="288" r:id="rId6"/>
    <p:sldId id="289" r:id="rId7"/>
    <p:sldId id="268" r:id="rId8"/>
    <p:sldId id="270" r:id="rId9"/>
    <p:sldId id="271" r:id="rId10"/>
    <p:sldId id="285" r:id="rId11"/>
    <p:sldId id="273" r:id="rId12"/>
    <p:sldId id="277" r:id="rId13"/>
    <p:sldId id="282" r:id="rId14"/>
    <p:sldId id="2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BFBFBF"/>
    <a:srgbClr val="01B901"/>
    <a:srgbClr val="888888"/>
    <a:srgbClr val="ECD5B4"/>
    <a:srgbClr val="007DC2"/>
    <a:srgbClr val="FDDE45"/>
    <a:srgbClr val="A6A7A9"/>
    <a:srgbClr val="FFC0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F0A1E-44FD-4628-8420-460E1F2CC047}" v="8" dt="2023-07-07T06:23:49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경훈" userId="435eaf45-d18b-4314-aef4-ca9321d64974" providerId="ADAL" clId="{444F0A1E-44FD-4628-8420-460E1F2CC047}"/>
    <pc:docChg chg="undo custSel addSld modSld">
      <pc:chgData name="김경훈" userId="435eaf45-d18b-4314-aef4-ca9321d64974" providerId="ADAL" clId="{444F0A1E-44FD-4628-8420-460E1F2CC047}" dt="2023-07-07T06:24:01.143" v="775" actId="1076"/>
      <pc:docMkLst>
        <pc:docMk/>
      </pc:docMkLst>
      <pc:sldChg chg="addSp modSp mod">
        <pc:chgData name="김경훈" userId="435eaf45-d18b-4314-aef4-ca9321d64974" providerId="ADAL" clId="{444F0A1E-44FD-4628-8420-460E1F2CC047}" dt="2023-07-07T04:52:16.729" v="264" actId="20577"/>
        <pc:sldMkLst>
          <pc:docMk/>
          <pc:sldMk cId="3550940592" sldId="259"/>
        </pc:sldMkLst>
        <pc:spChg chg="mod">
          <ac:chgData name="김경훈" userId="435eaf45-d18b-4314-aef4-ca9321d64974" providerId="ADAL" clId="{444F0A1E-44FD-4628-8420-460E1F2CC047}" dt="2023-07-07T04:43:09.552" v="79" actId="1076"/>
          <ac:spMkLst>
            <pc:docMk/>
            <pc:sldMk cId="3550940592" sldId="259"/>
            <ac:spMk id="5" creationId="{BD1816E4-FCFF-3BDA-D544-100992DC4924}"/>
          </ac:spMkLst>
        </pc:spChg>
        <pc:spChg chg="add mod">
          <ac:chgData name="김경훈" userId="435eaf45-d18b-4314-aef4-ca9321d64974" providerId="ADAL" clId="{444F0A1E-44FD-4628-8420-460E1F2CC047}" dt="2023-07-07T04:52:16.729" v="264" actId="20577"/>
          <ac:spMkLst>
            <pc:docMk/>
            <pc:sldMk cId="3550940592" sldId="259"/>
            <ac:spMk id="6" creationId="{FD02AA82-9A5E-718C-7292-8072D49B5971}"/>
          </ac:spMkLst>
        </pc:spChg>
      </pc:sldChg>
      <pc:sldChg chg="modSp mod">
        <pc:chgData name="김경훈" userId="435eaf45-d18b-4314-aef4-ca9321d64974" providerId="ADAL" clId="{444F0A1E-44FD-4628-8420-460E1F2CC047}" dt="2023-07-07T04:53:44.111" v="380" actId="20577"/>
        <pc:sldMkLst>
          <pc:docMk/>
          <pc:sldMk cId="1991569406" sldId="270"/>
        </pc:sldMkLst>
        <pc:spChg chg="mod">
          <ac:chgData name="김경훈" userId="435eaf45-d18b-4314-aef4-ca9321d64974" providerId="ADAL" clId="{444F0A1E-44FD-4628-8420-460E1F2CC047}" dt="2023-07-07T04:53:44.111" v="380" actId="20577"/>
          <ac:spMkLst>
            <pc:docMk/>
            <pc:sldMk cId="1991569406" sldId="270"/>
            <ac:spMk id="4" creationId="{6E1A56F9-CBEB-4C38-83A6-A3C0F91C466E}"/>
          </ac:spMkLst>
        </pc:spChg>
      </pc:sldChg>
      <pc:sldChg chg="modSp mod">
        <pc:chgData name="김경훈" userId="435eaf45-d18b-4314-aef4-ca9321d64974" providerId="ADAL" clId="{444F0A1E-44FD-4628-8420-460E1F2CC047}" dt="2023-07-07T04:53:36.863" v="377" actId="20577"/>
        <pc:sldMkLst>
          <pc:docMk/>
          <pc:sldMk cId="440683204" sldId="271"/>
        </pc:sldMkLst>
        <pc:spChg chg="mod">
          <ac:chgData name="김경훈" userId="435eaf45-d18b-4314-aef4-ca9321d64974" providerId="ADAL" clId="{444F0A1E-44FD-4628-8420-460E1F2CC047}" dt="2023-07-07T04:53:36.863" v="377" actId="20577"/>
          <ac:spMkLst>
            <pc:docMk/>
            <pc:sldMk cId="440683204" sldId="271"/>
            <ac:spMk id="4" creationId="{950DB73B-76F0-4E42-A838-56437E50CF01}"/>
          </ac:spMkLst>
        </pc:spChg>
      </pc:sldChg>
      <pc:sldChg chg="modSp mod">
        <pc:chgData name="김경훈" userId="435eaf45-d18b-4314-aef4-ca9321d64974" providerId="ADAL" clId="{444F0A1E-44FD-4628-8420-460E1F2CC047}" dt="2023-07-07T04:55:54.747" v="398"/>
        <pc:sldMkLst>
          <pc:docMk/>
          <pc:sldMk cId="1367854845" sldId="277"/>
        </pc:sldMkLst>
        <pc:spChg chg="mod">
          <ac:chgData name="김경훈" userId="435eaf45-d18b-4314-aef4-ca9321d64974" providerId="ADAL" clId="{444F0A1E-44FD-4628-8420-460E1F2CC047}" dt="2023-07-07T04:55:54.747" v="398"/>
          <ac:spMkLst>
            <pc:docMk/>
            <pc:sldMk cId="1367854845" sldId="277"/>
            <ac:spMk id="20" creationId="{00000000-0000-0000-0000-000000000000}"/>
          </ac:spMkLst>
        </pc:spChg>
      </pc:sldChg>
      <pc:sldChg chg="modSp add mod">
        <pc:chgData name="김경훈" userId="435eaf45-d18b-4314-aef4-ca9321d64974" providerId="ADAL" clId="{444F0A1E-44FD-4628-8420-460E1F2CC047}" dt="2023-07-07T04:52:58.486" v="358" actId="20577"/>
        <pc:sldMkLst>
          <pc:docMk/>
          <pc:sldMk cId="3839921842" sldId="286"/>
        </pc:sldMkLst>
        <pc:spChg chg="mod">
          <ac:chgData name="김경훈" userId="435eaf45-d18b-4314-aef4-ca9321d64974" providerId="ADAL" clId="{444F0A1E-44FD-4628-8420-460E1F2CC047}" dt="2023-07-07T04:43:26.310" v="93" actId="20577"/>
          <ac:spMkLst>
            <pc:docMk/>
            <pc:sldMk cId="3839921842" sldId="286"/>
            <ac:spMk id="4" creationId="{45642FCE-94C9-45CF-B7F9-789EEF11F217}"/>
          </ac:spMkLst>
        </pc:spChg>
        <pc:spChg chg="mod">
          <ac:chgData name="김경훈" userId="435eaf45-d18b-4314-aef4-ca9321d64974" providerId="ADAL" clId="{444F0A1E-44FD-4628-8420-460E1F2CC047}" dt="2023-07-07T04:52:58.486" v="358" actId="20577"/>
          <ac:spMkLst>
            <pc:docMk/>
            <pc:sldMk cId="3839921842" sldId="286"/>
            <ac:spMk id="5" creationId="{897C7442-A237-4AF2-9019-C60E92EDEEE5}"/>
          </ac:spMkLst>
        </pc:spChg>
      </pc:sldChg>
      <pc:sldChg chg="addSp delSp modSp add mod">
        <pc:chgData name="김경훈" userId="435eaf45-d18b-4314-aef4-ca9321d64974" providerId="ADAL" clId="{444F0A1E-44FD-4628-8420-460E1F2CC047}" dt="2023-07-07T04:55:07.892" v="394" actId="20577"/>
        <pc:sldMkLst>
          <pc:docMk/>
          <pc:sldMk cId="3945679806" sldId="287"/>
        </pc:sldMkLst>
        <pc:spChg chg="mod">
          <ac:chgData name="김경훈" userId="435eaf45-d18b-4314-aef4-ca9321d64974" providerId="ADAL" clId="{444F0A1E-44FD-4628-8420-460E1F2CC047}" dt="2023-07-07T04:53:22.806" v="371" actId="20577"/>
          <ac:spMkLst>
            <pc:docMk/>
            <pc:sldMk cId="3945679806" sldId="287"/>
            <ac:spMk id="4" creationId="{6E1A56F9-CBEB-4C38-83A6-A3C0F91C466E}"/>
          </ac:spMkLst>
        </pc:spChg>
        <pc:spChg chg="mod">
          <ac:chgData name="김경훈" userId="435eaf45-d18b-4314-aef4-ca9321d64974" providerId="ADAL" clId="{444F0A1E-44FD-4628-8420-460E1F2CC047}" dt="2023-07-07T04:53:55.462" v="383"/>
          <ac:spMkLst>
            <pc:docMk/>
            <pc:sldMk cId="3945679806" sldId="287"/>
            <ac:spMk id="5" creationId="{D9E3BF38-86E7-4A2F-B12F-46D7B016D5E8}"/>
          </ac:spMkLst>
        </pc:spChg>
        <pc:spChg chg="mod">
          <ac:chgData name="김경훈" userId="435eaf45-d18b-4314-aef4-ca9321d64974" providerId="ADAL" clId="{444F0A1E-44FD-4628-8420-460E1F2CC047}" dt="2023-07-07T04:55:03.957" v="393"/>
          <ac:spMkLst>
            <pc:docMk/>
            <pc:sldMk cId="3945679806" sldId="287"/>
            <ac:spMk id="7" creationId="{009A5965-DF67-43CF-8B20-E006C5BEB8E1}"/>
          </ac:spMkLst>
        </pc:spChg>
        <pc:spChg chg="mod">
          <ac:chgData name="김경훈" userId="435eaf45-d18b-4314-aef4-ca9321d64974" providerId="ADAL" clId="{444F0A1E-44FD-4628-8420-460E1F2CC047}" dt="2023-07-07T04:55:07.892" v="394" actId="20577"/>
          <ac:spMkLst>
            <pc:docMk/>
            <pc:sldMk cId="3945679806" sldId="287"/>
            <ac:spMk id="15" creationId="{688F6824-04EA-4C78-B4EB-3D2587C70C36}"/>
          </ac:spMkLst>
        </pc:spChg>
        <pc:spChg chg="mod">
          <ac:chgData name="김경훈" userId="435eaf45-d18b-4314-aef4-ca9321d64974" providerId="ADAL" clId="{444F0A1E-44FD-4628-8420-460E1F2CC047}" dt="2023-07-07T04:45:30.041" v="179" actId="20577"/>
          <ac:spMkLst>
            <pc:docMk/>
            <pc:sldMk cId="3945679806" sldId="287"/>
            <ac:spMk id="17" creationId="{B99C5CE8-649D-460F-9B92-3B0D4660330C}"/>
          </ac:spMkLst>
        </pc:spChg>
        <pc:picChg chg="add mod">
          <ac:chgData name="김경훈" userId="435eaf45-d18b-4314-aef4-ca9321d64974" providerId="ADAL" clId="{444F0A1E-44FD-4628-8420-460E1F2CC047}" dt="2023-07-07T04:54:31.635" v="390" actId="1076"/>
          <ac:picMkLst>
            <pc:docMk/>
            <pc:sldMk cId="3945679806" sldId="287"/>
            <ac:picMk id="2" creationId="{D4E8E16D-6945-397D-868A-9DFCA0E5AA90}"/>
          </ac:picMkLst>
        </pc:picChg>
        <pc:picChg chg="del">
          <ac:chgData name="김경훈" userId="435eaf45-d18b-4314-aef4-ca9321d64974" providerId="ADAL" clId="{444F0A1E-44FD-4628-8420-460E1F2CC047}" dt="2023-07-07T04:54:02.520" v="384" actId="478"/>
          <ac:picMkLst>
            <pc:docMk/>
            <pc:sldMk cId="3945679806" sldId="287"/>
            <ac:picMk id="16" creationId="{8EEB169B-3F28-45F0-BECD-13DB7BA1AA97}"/>
          </ac:picMkLst>
        </pc:picChg>
      </pc:sldChg>
      <pc:sldChg chg="addSp delSp modSp add mod">
        <pc:chgData name="김경훈" userId="435eaf45-d18b-4314-aef4-ca9321d64974" providerId="ADAL" clId="{444F0A1E-44FD-4628-8420-460E1F2CC047}" dt="2023-07-07T06:21:18.880" v="622" actId="207"/>
        <pc:sldMkLst>
          <pc:docMk/>
          <pc:sldMk cId="3267151408" sldId="288"/>
        </pc:sldMkLst>
        <pc:spChg chg="mod">
          <ac:chgData name="김경훈" userId="435eaf45-d18b-4314-aef4-ca9321d64974" providerId="ADAL" clId="{444F0A1E-44FD-4628-8420-460E1F2CC047}" dt="2023-07-07T06:20:08.490" v="425"/>
          <ac:spMkLst>
            <pc:docMk/>
            <pc:sldMk cId="3267151408" sldId="288"/>
            <ac:spMk id="4" creationId="{6E1A56F9-CBEB-4C38-83A6-A3C0F91C466E}"/>
          </ac:spMkLst>
        </pc:spChg>
        <pc:spChg chg="mod">
          <ac:chgData name="김경훈" userId="435eaf45-d18b-4314-aef4-ca9321d64974" providerId="ADAL" clId="{444F0A1E-44FD-4628-8420-460E1F2CC047}" dt="2023-07-07T06:20:21.564" v="431"/>
          <ac:spMkLst>
            <pc:docMk/>
            <pc:sldMk cId="3267151408" sldId="288"/>
            <ac:spMk id="5" creationId="{D9E3BF38-86E7-4A2F-B12F-46D7B016D5E8}"/>
          </ac:spMkLst>
        </pc:spChg>
        <pc:spChg chg="mod">
          <ac:chgData name="김경훈" userId="435eaf45-d18b-4314-aef4-ca9321d64974" providerId="ADAL" clId="{444F0A1E-44FD-4628-8420-460E1F2CC047}" dt="2023-07-07T06:21:05.164" v="610" actId="20577"/>
          <ac:spMkLst>
            <pc:docMk/>
            <pc:sldMk cId="3267151408" sldId="288"/>
            <ac:spMk id="7" creationId="{009A5965-DF67-43CF-8B20-E006C5BEB8E1}"/>
          </ac:spMkLst>
        </pc:spChg>
        <pc:spChg chg="mod">
          <ac:chgData name="김경훈" userId="435eaf45-d18b-4314-aef4-ca9321d64974" providerId="ADAL" clId="{444F0A1E-44FD-4628-8420-460E1F2CC047}" dt="2023-07-07T06:21:18.880" v="622" actId="207"/>
          <ac:spMkLst>
            <pc:docMk/>
            <pc:sldMk cId="3267151408" sldId="288"/>
            <ac:spMk id="13" creationId="{3F1D5C20-63FA-4D77-96F9-CAE8DE4CD24D}"/>
          </ac:spMkLst>
        </pc:spChg>
        <pc:spChg chg="mod">
          <ac:chgData name="김경훈" userId="435eaf45-d18b-4314-aef4-ca9321d64974" providerId="ADAL" clId="{444F0A1E-44FD-4628-8420-460E1F2CC047}" dt="2023-07-07T06:21:10.972" v="621" actId="20577"/>
          <ac:spMkLst>
            <pc:docMk/>
            <pc:sldMk cId="3267151408" sldId="288"/>
            <ac:spMk id="15" creationId="{688F6824-04EA-4C78-B4EB-3D2587C70C36}"/>
          </ac:spMkLst>
        </pc:spChg>
        <pc:picChg chg="del">
          <ac:chgData name="김경훈" userId="435eaf45-d18b-4314-aef4-ca9321d64974" providerId="ADAL" clId="{444F0A1E-44FD-4628-8420-460E1F2CC047}" dt="2023-07-07T06:18:49.145" v="399" actId="478"/>
          <ac:picMkLst>
            <pc:docMk/>
            <pc:sldMk cId="3267151408" sldId="288"/>
            <ac:picMk id="2" creationId="{D4E8E16D-6945-397D-868A-9DFCA0E5AA90}"/>
          </ac:picMkLst>
        </pc:picChg>
        <pc:picChg chg="add mod">
          <ac:chgData name="김경훈" userId="435eaf45-d18b-4314-aef4-ca9321d64974" providerId="ADAL" clId="{444F0A1E-44FD-4628-8420-460E1F2CC047}" dt="2023-07-07T06:18:55.063" v="403" actId="1076"/>
          <ac:picMkLst>
            <pc:docMk/>
            <pc:sldMk cId="3267151408" sldId="288"/>
            <ac:picMk id="3" creationId="{E705F2A9-AF18-AB27-0CEE-A615EAB3EFEC}"/>
          </ac:picMkLst>
        </pc:picChg>
      </pc:sldChg>
      <pc:sldChg chg="addSp delSp modSp add mod">
        <pc:chgData name="김경훈" userId="435eaf45-d18b-4314-aef4-ca9321d64974" providerId="ADAL" clId="{444F0A1E-44FD-4628-8420-460E1F2CC047}" dt="2023-07-07T06:24:01.143" v="775" actId="1076"/>
        <pc:sldMkLst>
          <pc:docMk/>
          <pc:sldMk cId="281772374" sldId="289"/>
        </pc:sldMkLst>
        <pc:spChg chg="mod">
          <ac:chgData name="김경훈" userId="435eaf45-d18b-4314-aef4-ca9321d64974" providerId="ADAL" clId="{444F0A1E-44FD-4628-8420-460E1F2CC047}" dt="2023-07-07T06:21:45.659" v="674" actId="20577"/>
          <ac:spMkLst>
            <pc:docMk/>
            <pc:sldMk cId="281772374" sldId="289"/>
            <ac:spMk id="4" creationId="{6E1A56F9-CBEB-4C38-83A6-A3C0F91C466E}"/>
          </ac:spMkLst>
        </pc:spChg>
        <pc:spChg chg="mod">
          <ac:chgData name="김경훈" userId="435eaf45-d18b-4314-aef4-ca9321d64974" providerId="ADAL" clId="{444F0A1E-44FD-4628-8420-460E1F2CC047}" dt="2023-07-07T06:22:06.624" v="677"/>
          <ac:spMkLst>
            <pc:docMk/>
            <pc:sldMk cId="281772374" sldId="289"/>
            <ac:spMk id="5" creationId="{D9E3BF38-86E7-4A2F-B12F-46D7B016D5E8}"/>
          </ac:spMkLst>
        </pc:spChg>
        <pc:spChg chg="mod">
          <ac:chgData name="김경훈" userId="435eaf45-d18b-4314-aef4-ca9321d64974" providerId="ADAL" clId="{444F0A1E-44FD-4628-8420-460E1F2CC047}" dt="2023-07-07T06:22:38.117" v="743" actId="20577"/>
          <ac:spMkLst>
            <pc:docMk/>
            <pc:sldMk cId="281772374" sldId="289"/>
            <ac:spMk id="7" creationId="{009A5965-DF67-43CF-8B20-E006C5BEB8E1}"/>
          </ac:spMkLst>
        </pc:spChg>
        <pc:spChg chg="mod">
          <ac:chgData name="김경훈" userId="435eaf45-d18b-4314-aef4-ca9321d64974" providerId="ADAL" clId="{444F0A1E-44FD-4628-8420-460E1F2CC047}" dt="2023-07-07T06:22:58.338" v="769" actId="207"/>
          <ac:spMkLst>
            <pc:docMk/>
            <pc:sldMk cId="281772374" sldId="289"/>
            <ac:spMk id="13" creationId="{3F1D5C20-63FA-4D77-96F9-CAE8DE4CD24D}"/>
          </ac:spMkLst>
        </pc:spChg>
        <pc:spChg chg="mod">
          <ac:chgData name="김경훈" userId="435eaf45-d18b-4314-aef4-ca9321d64974" providerId="ADAL" clId="{444F0A1E-44FD-4628-8420-460E1F2CC047}" dt="2023-07-07T06:22:58.338" v="769" actId="207"/>
          <ac:spMkLst>
            <pc:docMk/>
            <pc:sldMk cId="281772374" sldId="289"/>
            <ac:spMk id="14" creationId="{B459527F-1ACD-45D5-85DB-8E0F54F127FC}"/>
          </ac:spMkLst>
        </pc:spChg>
        <pc:spChg chg="mod">
          <ac:chgData name="김경훈" userId="435eaf45-d18b-4314-aef4-ca9321d64974" providerId="ADAL" clId="{444F0A1E-44FD-4628-8420-460E1F2CC047}" dt="2023-07-07T06:22:47.555" v="768" actId="20577"/>
          <ac:spMkLst>
            <pc:docMk/>
            <pc:sldMk cId="281772374" sldId="289"/>
            <ac:spMk id="15" creationId="{688F6824-04EA-4C78-B4EB-3D2587C70C36}"/>
          </ac:spMkLst>
        </pc:spChg>
        <pc:picChg chg="del">
          <ac:chgData name="김경훈" userId="435eaf45-d18b-4314-aef4-ca9321d64974" providerId="ADAL" clId="{444F0A1E-44FD-4628-8420-460E1F2CC047}" dt="2023-07-07T06:23:49.051" v="770" actId="478"/>
          <ac:picMkLst>
            <pc:docMk/>
            <pc:sldMk cId="281772374" sldId="289"/>
            <ac:picMk id="2" creationId="{D4E8E16D-6945-397D-868A-9DFCA0E5AA90}"/>
          </ac:picMkLst>
        </pc:picChg>
        <pc:picChg chg="add mod">
          <ac:chgData name="김경훈" userId="435eaf45-d18b-4314-aef4-ca9321d64974" providerId="ADAL" clId="{444F0A1E-44FD-4628-8420-460E1F2CC047}" dt="2023-07-07T06:24:01.143" v="775" actId="1076"/>
          <ac:picMkLst>
            <pc:docMk/>
            <pc:sldMk cId="281772374" sldId="289"/>
            <ac:picMk id="3" creationId="{303CCBEB-EE8D-24E9-D91D-A785694A5D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C81B53B-93C2-484A-A087-3DEF76BD5B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71EC53-BDBF-4075-9183-62FBF2C91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2FF3C-9C7D-41F5-8448-B6D832DF55C5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D0C4C1-7367-40F3-98DC-57CD4AB01D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4E71F8-03C2-4C8E-8A72-7F5D17195D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B6355-0CE0-4849-8D18-E3D8203A7F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512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E5ADD-BEFE-4DFD-A291-8E5E0EDE8DDB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FD161-E2D6-44E7-AB87-D547EB2256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3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B522A-040F-4172-8B8A-D9E5F3511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AB56ED-C8B0-4E90-989D-6EB98418E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461E5-FD56-407E-B93D-4236217A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8A1C-0DD2-4752-82CD-96B669AAD86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0B9D2-895E-458D-B574-0C075CB4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21DE3-1065-46C4-9097-235D9D52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0B5-7CAB-4DBA-89B8-6002D877E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3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3F901-9771-41DE-9EDE-C3112BB7B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98CF6A-8C86-49CA-BA11-CEBD00553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63152-6BE0-4CCF-81F9-494CEC1E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8A1C-0DD2-4752-82CD-96B669AAD86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78DE0-F7A3-41E8-AE3C-D0AFB17E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75A23F-4CDB-4217-ACBA-C86A7C73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0B5-7CAB-4DBA-89B8-6002D877E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171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B9303D-842F-40A9-B3B1-91ABB6A18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3546E8-11BD-4AAB-82FD-1E70B6C05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E3558B-6591-42C0-A599-2AE1B6CA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8A1C-0DD2-4752-82CD-96B669AAD86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288C0E-87E0-483F-ABAC-C84F1F42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206B4-39D8-46F4-9F16-8BB4B812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0B5-7CAB-4DBA-89B8-6002D877E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8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617617" y="1441329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 userDrawn="1"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4" name="직선 연결선 13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10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6450634" y="836274"/>
            <a:ext cx="5400000" cy="5161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75F579-8750-43F6-A296-0A3391D5767B}"/>
              </a:ext>
            </a:extLst>
          </p:cNvPr>
          <p:cNvSpPr/>
          <p:nvPr userDrawn="1"/>
        </p:nvSpPr>
        <p:spPr>
          <a:xfrm>
            <a:off x="346879" y="836274"/>
            <a:ext cx="5400000" cy="51612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4548C57-9D0A-433E-A788-E25C439BC737}"/>
              </a:ext>
            </a:extLst>
          </p:cNvPr>
          <p:cNvGrpSpPr/>
          <p:nvPr userDrawn="1"/>
        </p:nvGrpSpPr>
        <p:grpSpPr>
          <a:xfrm>
            <a:off x="963880" y="88974"/>
            <a:ext cx="3798000" cy="793776"/>
            <a:chOff x="5958002" y="558800"/>
            <a:chExt cx="4598177" cy="882750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E5050096-F807-4E37-A11D-7164F90E5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683A6B9-6B94-4ABC-8B17-8A7918C46184}"/>
                </a:ext>
              </a:extLst>
            </p:cNvPr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C8C5EB22-6F94-42AE-A4AC-F61F7FDE77CE}"/>
                </a:ext>
              </a:extLst>
            </p:cNvPr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57E29099-52CD-4526-AF9F-38F59D842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755CAA0-C672-466C-92DF-0C641CAF8837}"/>
              </a:ext>
            </a:extLst>
          </p:cNvPr>
          <p:cNvGrpSpPr/>
          <p:nvPr userDrawn="1"/>
        </p:nvGrpSpPr>
        <p:grpSpPr>
          <a:xfrm>
            <a:off x="7070439" y="88974"/>
            <a:ext cx="3798000" cy="793776"/>
            <a:chOff x="5958002" y="558800"/>
            <a:chExt cx="4598177" cy="882750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2618D60-F086-43FD-AD88-DD13B53CF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9399CAA-690C-450A-B12F-DACB614A34B5}"/>
                </a:ext>
              </a:extLst>
            </p:cNvPr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5284C04-1D2E-4784-94C2-6118C999A3D7}"/>
                </a:ext>
              </a:extLst>
            </p:cNvPr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34F6EE4E-CE42-4FE5-A3BB-FA3EB7925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279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895600" y="793078"/>
            <a:ext cx="8929445" cy="57398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190500" dist="2159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5061234" y="0"/>
            <a:ext cx="4598177" cy="882750"/>
            <a:chOff x="5958002" y="558800"/>
            <a:chExt cx="4598177" cy="8827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>
              <a:off x="60637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10432526" y="558800"/>
              <a:ext cx="0" cy="732118"/>
            </a:xfrm>
            <a:prstGeom prst="lin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 userDrawn="1"/>
        </p:nvCxnSpPr>
        <p:spPr>
          <a:xfrm>
            <a:off x="321782" y="1186791"/>
            <a:ext cx="2032472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직사각형 1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5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CA779-3DC6-46CD-9D49-F0FC6850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3FCC4-2E00-444A-AE72-FD2FFCC6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9E7EA-6E28-40C5-AB5D-F3CE489B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8A1C-0DD2-4752-82CD-96B669AAD86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89670B-0545-457B-AEE5-EEFF5104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A629D-9DE3-4FD2-A2C8-FF822146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0B5-7CAB-4DBA-89B8-6002D877E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6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AF857-7DCF-42DD-A4C8-2ACE6DEB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D68B44-E627-4E55-A6B3-8BB6F323F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9138B-3A43-4BD8-8DE4-67A76E58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8A1C-0DD2-4752-82CD-96B669AAD86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348D5-5D30-47D0-AB88-7FAF0397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578B3-526D-4738-853F-3762AC48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0B5-7CAB-4DBA-89B8-6002D877E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9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746FB-1EBB-482F-A5B0-81BF5EA9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B5678-79F1-4813-9E13-F4FB77F8D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97503-139B-49C6-AD07-C3D6E8331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B420BA-A206-4E7C-AA14-840FE7E2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8A1C-0DD2-4752-82CD-96B669AAD86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0EE57-C6CC-43B3-954F-7FA81B7E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A4373A-80BB-4A48-89F6-1DEEF7AE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0B5-7CAB-4DBA-89B8-6002D877E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42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BF82F-2F28-4F6C-8656-CC970C8C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B8E1E-28FA-4B74-8388-B7AAE65FB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0D2E55-5117-4D27-86DC-BD14BB372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2D4D20-1730-4597-B09B-132FD9DD5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ABB1E4-F6A8-49A9-B40F-F7C7BCCB7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0F1433-C8DC-4C01-BA5B-F8AE413A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8A1C-0DD2-4752-82CD-96B669AAD86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EF1FD2-3A0E-4019-8E77-FA403075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DE4340-95C4-45E9-BA9E-78FAB32FE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0B5-7CAB-4DBA-89B8-6002D877E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CCE67-9BBF-4E25-8891-1F03393D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5522B4-1F75-43B2-98B1-F9A32F6C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8A1C-0DD2-4752-82CD-96B669AAD86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3C7A16-D1A5-47FB-8145-B7885C27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9F6FCC-2EC5-4D8B-B9EB-E866F034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0B5-7CAB-4DBA-89B8-6002D877E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7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FECE9F-E9E7-4590-8F58-70B5AC10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8A1C-0DD2-4752-82CD-96B669AAD86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F588CD-7E59-45E7-9505-EFE0AB6A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174A5A-5495-4C29-B951-B4824F06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0B5-7CAB-4DBA-89B8-6002D877E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21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55A6B-DD18-4292-B9B1-B3131CA45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4BE86-8722-4C20-9F5A-3DE79D1DF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453776-0529-4505-B0B0-86C5F8164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4E253-B978-4E21-A742-D18D60034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8A1C-0DD2-4752-82CD-96B669AAD86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51ED4F-DF5E-4D90-89FC-1E363D36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96C4B-6D6A-4751-A44D-E1694A41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0B5-7CAB-4DBA-89B8-6002D877E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C354E-EF2C-404B-9C2F-ED21F59F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AB962C-45D9-4239-AB7E-DE1861C9B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81B3B3-45CD-492E-A381-CD6BD4670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5956BD-211F-4D71-89D6-8265B628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8A1C-0DD2-4752-82CD-96B669AAD86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E434C2-C51C-4ED2-9CCD-48C8CE66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F7EAE8-FE1D-4297-BFC3-34469464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60B5-7CAB-4DBA-89B8-6002D877E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8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CFACCE-3E34-49BD-B894-C51F0A79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C21D0-7846-4474-8310-5DA3435C6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D85980-B4D5-45F1-B882-7E292CBE6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8A1C-0DD2-4752-82CD-96B669AAD868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D2479B-3DDE-4FEC-8BCC-969BE713C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43E708-FC7D-4621-A6CC-92113A251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760B5-7CAB-4DBA-89B8-6002D877EC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14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1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737133" y="1910771"/>
            <a:ext cx="2495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김경훈 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(Kim </a:t>
            </a:r>
            <a:r>
              <a:rPr lang="en-US" altLang="ko-KR" sz="1600" b="1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Kyeonghun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1600" b="1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737132" y="3222181"/>
            <a:ext cx="782879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Education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	           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2022. 02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연세대학교 컴퓨터과학과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데이터공학 연구실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석사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780521" y="2358307"/>
            <a:ext cx="7593898" cy="0"/>
          </a:xfrm>
          <a:prstGeom prst="line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780521" y="3859425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3780521" y="4424149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직사각형 33"/>
          <p:cNvSpPr/>
          <p:nvPr/>
        </p:nvSpPr>
        <p:spPr>
          <a:xfrm>
            <a:off x="3737133" y="3957030"/>
            <a:ext cx="16193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 Experiences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737133" y="4549059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300836" y="3964825"/>
            <a:ext cx="53948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2019. 05~11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소프트웨어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마에스트로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(Software Maestro)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10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 연수생 선발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300836" y="4549059"/>
            <a:ext cx="52050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2021. 05 ~ 12 DBMS Parameter Tuning</a:t>
            </a: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2020. 08 ~ 21. 02 Streaming Data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실시간 분석 플랫폼 구축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2020. 05 ~ 11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디노이징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기법을 사용한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다변량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시계열 예측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2019. 05 ~ 11 Image Detection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과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Inpainting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 활용한 카메라 어플 제작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3780521" y="6086262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278" y="1146684"/>
            <a:ext cx="1115665" cy="57917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E0CEC-6ADE-4A76-87B8-DC4051EAA8C6}"/>
              </a:ext>
            </a:extLst>
          </p:cNvPr>
          <p:cNvSpPr/>
          <p:nvPr/>
        </p:nvSpPr>
        <p:spPr>
          <a:xfrm>
            <a:off x="3780520" y="3499494"/>
            <a:ext cx="66088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Education              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2020. 02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경희대학교 응용수학과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컴퓨터공학과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복수전공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학사 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A955D7-7561-40F0-85C3-85786DEA5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018" y="1725854"/>
            <a:ext cx="1853310" cy="25930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15CAAF-46E2-405A-9E38-C77FD30EDC51}"/>
              </a:ext>
            </a:extLst>
          </p:cNvPr>
          <p:cNvSpPr txBox="1"/>
          <p:nvPr/>
        </p:nvSpPr>
        <p:spPr>
          <a:xfrm>
            <a:off x="921773" y="1066937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Wingdings" panose="05000000000000000000" pitchFamily="2" charset="2"/>
              </a:rPr>
              <a:t>About Me</a:t>
            </a:r>
            <a:endParaRPr lang="ko-KR" altLang="en-US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505518-20DA-479D-88EA-FD2653C0B043}"/>
              </a:ext>
            </a:extLst>
          </p:cNvPr>
          <p:cNvSpPr/>
          <p:nvPr/>
        </p:nvSpPr>
        <p:spPr>
          <a:xfrm>
            <a:off x="403553" y="4823137"/>
            <a:ext cx="3185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 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github.com/kimkyeonghun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C2D87D4-B16B-42E7-9283-A13B0CF27E01}"/>
              </a:ext>
            </a:extLst>
          </p:cNvPr>
          <p:cNvSpPr/>
          <p:nvPr/>
        </p:nvSpPr>
        <p:spPr>
          <a:xfrm>
            <a:off x="403553" y="5211555"/>
            <a:ext cx="3185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Blog 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codedrive.tistory.com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B04F99F-6067-47C0-9F48-EDB637798FA7}"/>
              </a:ext>
            </a:extLst>
          </p:cNvPr>
          <p:cNvSpPr/>
          <p:nvPr/>
        </p:nvSpPr>
        <p:spPr>
          <a:xfrm>
            <a:off x="403553" y="5599973"/>
            <a:ext cx="318536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Contact 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kkh115505@gmail.com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E738D80-B9D4-4D4E-976F-92263008B541}"/>
              </a:ext>
            </a:extLst>
          </p:cNvPr>
          <p:cNvCxnSpPr/>
          <p:nvPr/>
        </p:nvCxnSpPr>
        <p:spPr>
          <a:xfrm>
            <a:off x="3780521" y="5408221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280463-F571-4B4F-9C69-B9F85ED38939}"/>
              </a:ext>
            </a:extLst>
          </p:cNvPr>
          <p:cNvSpPr/>
          <p:nvPr/>
        </p:nvSpPr>
        <p:spPr>
          <a:xfrm>
            <a:off x="5300836" y="5476008"/>
            <a:ext cx="64349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2021. 04 ~ 23. 04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AOBERT: All-modalities-in-One BERT for multimodal sentiment analysis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2020. 10 ~ 21. 04 SMERT: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감성 분석 및 감정 탐지를 위한 단일 입출력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멀티모달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BERT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C41460-2FBC-4D0C-ADDE-6C7642A2EB1A}"/>
              </a:ext>
            </a:extLst>
          </p:cNvPr>
          <p:cNvSpPr/>
          <p:nvPr/>
        </p:nvSpPr>
        <p:spPr>
          <a:xfrm>
            <a:off x="3737133" y="5476008"/>
            <a:ext cx="418730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Research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A018AA9-40C4-F6BD-E624-AC760B9D5B3A}"/>
              </a:ext>
            </a:extLst>
          </p:cNvPr>
          <p:cNvCxnSpPr/>
          <p:nvPr/>
        </p:nvCxnSpPr>
        <p:spPr>
          <a:xfrm>
            <a:off x="3780520" y="3106303"/>
            <a:ext cx="7593898" cy="0"/>
          </a:xfrm>
          <a:prstGeom prst="lin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9A8C8D-BAE0-FB23-80C3-465620AC66E0}"/>
              </a:ext>
            </a:extLst>
          </p:cNvPr>
          <p:cNvSpPr/>
          <p:nvPr/>
        </p:nvSpPr>
        <p:spPr>
          <a:xfrm>
            <a:off x="3737133" y="2581932"/>
            <a:ext cx="16193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Work Experiences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1816E4-FCFF-3BDA-D544-100992DC4924}"/>
              </a:ext>
            </a:extLst>
          </p:cNvPr>
          <p:cNvSpPr/>
          <p:nvPr/>
        </p:nvSpPr>
        <p:spPr>
          <a:xfrm>
            <a:off x="5297877" y="2589727"/>
            <a:ext cx="38603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2022. 01 ~ 2023.06  </a:t>
            </a:r>
            <a:r>
              <a:rPr lang="ko-KR" altLang="en-US" sz="12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디셈버앤컴퍼니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데이터리서치팀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02AA82-9A5E-718C-7292-8072D49B5971}"/>
              </a:ext>
            </a:extLst>
          </p:cNvPr>
          <p:cNvSpPr/>
          <p:nvPr/>
        </p:nvSpPr>
        <p:spPr>
          <a:xfrm>
            <a:off x="5400807" y="2838634"/>
            <a:ext cx="35253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- Execution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엔진 개발 및 운용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/ AI(NLP)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연구 및 개발</a:t>
            </a:r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940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16AAA0A-EC93-4DF9-BA8A-E964B4960C40}"/>
              </a:ext>
            </a:extLst>
          </p:cNvPr>
          <p:cNvSpPr/>
          <p:nvPr/>
        </p:nvSpPr>
        <p:spPr>
          <a:xfrm>
            <a:off x="254171" y="1483608"/>
            <a:ext cx="240171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DNN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과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GA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활용한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DBMS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파라미터 튜닝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(21.05 ~ 21.12)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B61D84D-76D1-4864-92D6-0E162F0D0B9B}"/>
              </a:ext>
            </a:extLst>
          </p:cNvPr>
          <p:cNvSpPr/>
          <p:nvPr/>
        </p:nvSpPr>
        <p:spPr>
          <a:xfrm>
            <a:off x="254170" y="2470037"/>
            <a:ext cx="273750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정보통신기획평가원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(IITP)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주체의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SW</a:t>
            </a:r>
            <a:r>
              <a:rPr lang="ko-KR" altLang="en-US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스타랩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연구과제로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DNN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과 유전알고리즘을 활용하여 다양한 워크로드에 대해 최적의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Configuration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 도출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9BD284-1938-4F0A-9641-ADC00EFEA852}"/>
              </a:ext>
            </a:extLst>
          </p:cNvPr>
          <p:cNvSpPr/>
          <p:nvPr/>
        </p:nvSpPr>
        <p:spPr>
          <a:xfrm>
            <a:off x="254171" y="4068642"/>
            <a:ext cx="27375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담당 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Task</a:t>
            </a:r>
          </a:p>
          <a:p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전반적인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Process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개발 및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GA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위한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fitness function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설계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E723A2-BD98-4E67-B54F-BEEB0CD48BED}"/>
              </a:ext>
            </a:extLst>
          </p:cNvPr>
          <p:cNvSpPr/>
          <p:nvPr/>
        </p:nvSpPr>
        <p:spPr>
          <a:xfrm>
            <a:off x="254171" y="5778856"/>
            <a:ext cx="1969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Contribution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BC5893-C978-40C5-BC9A-6C83A8E7E471}"/>
              </a:ext>
            </a:extLst>
          </p:cNvPr>
          <p:cNvSpPr/>
          <p:nvPr/>
        </p:nvSpPr>
        <p:spPr>
          <a:xfrm>
            <a:off x="254171" y="5033997"/>
            <a:ext cx="27375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Skills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Python,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PyTorch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Redis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8F8281A-0365-4F66-83CE-7929A648767F}"/>
              </a:ext>
            </a:extLst>
          </p:cNvPr>
          <p:cNvGrpSpPr/>
          <p:nvPr/>
        </p:nvGrpSpPr>
        <p:grpSpPr>
          <a:xfrm>
            <a:off x="393317" y="6065794"/>
            <a:ext cx="1869440" cy="50800"/>
            <a:chOff x="325120" y="5273040"/>
            <a:chExt cx="1869440" cy="508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4874B50-CB40-4861-8663-3629792EF8DF}"/>
                </a:ext>
              </a:extLst>
            </p:cNvPr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F5D76FF-D3C2-4885-AE63-BEE152FEAC97}"/>
                </a:ext>
              </a:extLst>
            </p:cNvPr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FA68668-FF22-46B9-B3A9-C721246401BC}"/>
                </a:ext>
              </a:extLst>
            </p:cNvPr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5A20A7D-CE05-407B-8004-9A6BCF4C91EE}"/>
                </a:ext>
              </a:extLst>
            </p:cNvPr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60B44B0-0662-466E-BD52-EF94B038A1A9}"/>
                </a:ext>
              </a:extLst>
            </p:cNvPr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14" name="object 13">
            <a:extLst>
              <a:ext uri="{FF2B5EF4-FFF2-40B4-BE49-F238E27FC236}">
                <a16:creationId xmlns:a16="http://schemas.microsoft.com/office/drawing/2014/main" id="{81A55ECB-BF63-4898-A722-FE9817624E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8376" y="1571244"/>
            <a:ext cx="8712708" cy="37398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A843FC-6585-4B84-AC50-4C201A50B454}"/>
              </a:ext>
            </a:extLst>
          </p:cNvPr>
          <p:cNvSpPr txBox="1"/>
          <p:nvPr/>
        </p:nvSpPr>
        <p:spPr>
          <a:xfrm>
            <a:off x="703623" y="786141"/>
            <a:ext cx="124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Wingdings" panose="05000000000000000000" pitchFamily="2" charset="2"/>
              </a:rPr>
              <a:t>Projects</a:t>
            </a:r>
            <a:endParaRPr lang="ko-KR" altLang="en-US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010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42FCE-94C9-45CF-B7F9-789EEF11F217}"/>
              </a:ext>
            </a:extLst>
          </p:cNvPr>
          <p:cNvSpPr txBox="1"/>
          <p:nvPr/>
        </p:nvSpPr>
        <p:spPr>
          <a:xfrm>
            <a:off x="1452870" y="2898253"/>
            <a:ext cx="2044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Papers</a:t>
            </a:r>
            <a:endParaRPr lang="ko-KR" altLang="en-US" sz="36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텍스트 상자 1">
            <a:extLst>
              <a:ext uri="{FF2B5EF4-FFF2-40B4-BE49-F238E27FC236}">
                <a16:creationId xmlns:a16="http://schemas.microsoft.com/office/drawing/2014/main" id="{897C7442-A237-4AF2-9019-C60E92EDEEE5}"/>
              </a:ext>
            </a:extLst>
          </p:cNvPr>
          <p:cNvSpPr txBox="1"/>
          <p:nvPr/>
        </p:nvSpPr>
        <p:spPr>
          <a:xfrm>
            <a:off x="4274296" y="2293345"/>
            <a:ext cx="7804467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스퀘어OTF_ac" panose="020B0600000101010101" pitchFamily="34" charset="-127"/>
                <a:sym typeface="Wingdings" panose="05000000000000000000" pitchFamily="2" charset="2"/>
              </a:rPr>
              <a:t>1. </a:t>
            </a:r>
            <a:r>
              <a:rPr kumimoji="1" lang="en-US" altLang="ko-KR" sz="2000" dirty="0">
                <a:ea typeface="나눔스퀘어OTF_ac" panose="020B0600000101010101" pitchFamily="34" charset="-127"/>
              </a:rPr>
              <a:t>AOBERT: All-modalities-in-One BERT for multimodal sentiment analysis</a:t>
            </a:r>
            <a:endParaRPr kumimoji="1" lang="en-US" altLang="ko-KR" sz="2000" dirty="0">
              <a:ea typeface="나눔스퀘어OTF_ac" panose="020B0600000101010101" pitchFamily="34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스퀘어OTF_ac" panose="020B0600000101010101" pitchFamily="34" charset="-127"/>
                <a:sym typeface="Wingdings" panose="05000000000000000000" pitchFamily="2" charset="2"/>
              </a:rPr>
              <a:t>2. </a:t>
            </a:r>
            <a:r>
              <a:rPr kumimoji="1" lang="en-US" altLang="ko-KR" sz="2000" dirty="0">
                <a:ea typeface="나눔스퀘어OTF_ac" panose="020B0600000101010101" pitchFamily="34" charset="-127"/>
              </a:rPr>
              <a:t>DARK: Deep automatic Redis knobs tuning system depending on the persistence method</a:t>
            </a:r>
            <a:endParaRPr kumimoji="1" lang="en-US" altLang="ko-KR" sz="2000" dirty="0">
              <a:ea typeface="나눔스퀘어OTF_ac" panose="020B0600000101010101" pitchFamily="34" charset="-127"/>
              <a:sym typeface="Wingdings" panose="05000000000000000000" pitchFamily="2" charset="2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50F46DF-4B7C-45BE-85F4-2303376692AD}"/>
              </a:ext>
            </a:extLst>
          </p:cNvPr>
          <p:cNvCxnSpPr>
            <a:cxnSpLocks/>
          </p:cNvCxnSpPr>
          <p:nvPr/>
        </p:nvCxnSpPr>
        <p:spPr>
          <a:xfrm>
            <a:off x="3885980" y="1617979"/>
            <a:ext cx="0" cy="35748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7F461A3-F2B0-4FE5-BF4A-2F373D25C4C8}"/>
              </a:ext>
            </a:extLst>
          </p:cNvPr>
          <p:cNvCxnSpPr>
            <a:cxnSpLocks/>
          </p:cNvCxnSpPr>
          <p:nvPr/>
        </p:nvCxnSpPr>
        <p:spPr>
          <a:xfrm flipV="1">
            <a:off x="1053714" y="1252035"/>
            <a:ext cx="9144000" cy="203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638D88-ED0F-4957-BE46-F61D84CE0B3F}"/>
              </a:ext>
            </a:extLst>
          </p:cNvPr>
          <p:cNvCxnSpPr>
            <a:cxnSpLocks/>
          </p:cNvCxnSpPr>
          <p:nvPr/>
        </p:nvCxnSpPr>
        <p:spPr>
          <a:xfrm flipV="1">
            <a:off x="1053714" y="5566687"/>
            <a:ext cx="9144000" cy="203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02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4171" y="1483608"/>
            <a:ext cx="255699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Paper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AOBERT: All-modalities-in-One BERT for multimodal sentiment analysis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54171" y="2624518"/>
            <a:ext cx="26620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3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멀티모달</a:t>
            </a:r>
            <a:r>
              <a:rPr lang="ko-KR" altLang="en-US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데이터가 하나의 네트워크로 학습되는 단일 입출력 </a:t>
            </a:r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Transformer</a:t>
            </a:r>
            <a:r>
              <a:rPr lang="ko-KR" altLang="en-US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와 </a:t>
            </a:r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BERT</a:t>
            </a:r>
            <a:r>
              <a:rPr lang="ko-KR" altLang="en-US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</a:t>
            </a:r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Task</a:t>
            </a:r>
            <a:r>
              <a:rPr lang="ko-KR" altLang="en-US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</a:t>
            </a:r>
            <a:r>
              <a:rPr lang="ko-KR" altLang="en-US" sz="13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멀티모달에</a:t>
            </a:r>
            <a:r>
              <a:rPr lang="ko-KR" altLang="en-US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활용할 수 있도록 개량 후 감성 분석 과 감정 탐지 진행</a:t>
            </a:r>
            <a:endParaRPr lang="en-US" altLang="ko-KR" sz="13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4171" y="5761438"/>
            <a:ext cx="1969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Contribution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393317" y="6048376"/>
            <a:ext cx="1869440" cy="50800"/>
            <a:chOff x="325120" y="5273040"/>
            <a:chExt cx="1869440" cy="50800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F68CEB-685E-491E-B173-8385FA0F80BB}"/>
              </a:ext>
            </a:extLst>
          </p:cNvPr>
          <p:cNvSpPr/>
          <p:nvPr/>
        </p:nvSpPr>
        <p:spPr>
          <a:xfrm>
            <a:off x="254171" y="4635791"/>
            <a:ext cx="27375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Information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Information Fusion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(2023. April Published)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117167-757F-98DA-5A9A-0ACFD5D98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61" y="875936"/>
            <a:ext cx="6187976" cy="547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E8C0B4-0064-7CD4-DB7B-F7337C2D0E9C}"/>
              </a:ext>
            </a:extLst>
          </p:cNvPr>
          <p:cNvSpPr txBox="1"/>
          <p:nvPr/>
        </p:nvSpPr>
        <p:spPr>
          <a:xfrm>
            <a:off x="703623" y="786141"/>
            <a:ext cx="124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Wingdings" panose="05000000000000000000" pitchFamily="2" charset="2"/>
              </a:rPr>
              <a:t>Papers</a:t>
            </a:r>
            <a:endParaRPr lang="ko-KR" altLang="en-US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7854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4171" y="1483608"/>
            <a:ext cx="256317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Paper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AOBERT: All-modalities-in-One BERT for multimodal sentiment analysis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4171" y="5761438"/>
            <a:ext cx="1969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Contribution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393317" y="6048376"/>
            <a:ext cx="1869440" cy="50800"/>
            <a:chOff x="325120" y="5273040"/>
            <a:chExt cx="1869440" cy="50800"/>
          </a:xfrm>
        </p:grpSpPr>
        <p:sp>
          <p:nvSpPr>
            <p:cNvPr id="28" name="직사각형 27"/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B1F6C7-D1FD-42A3-AA65-3D426731431C}"/>
              </a:ext>
            </a:extLst>
          </p:cNvPr>
          <p:cNvSpPr/>
          <p:nvPr/>
        </p:nvSpPr>
        <p:spPr>
          <a:xfrm>
            <a:off x="254171" y="2624518"/>
            <a:ext cx="261185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3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멀티모달</a:t>
            </a:r>
            <a:r>
              <a:rPr lang="ko-KR" altLang="en-US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데이터가 하나의 네트워크로 학습되는 단일 입출력 </a:t>
            </a:r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Transformer</a:t>
            </a:r>
            <a:r>
              <a:rPr lang="ko-KR" altLang="en-US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와 </a:t>
            </a:r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BERT</a:t>
            </a:r>
            <a:r>
              <a:rPr lang="ko-KR" altLang="en-US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</a:t>
            </a:r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Task</a:t>
            </a:r>
            <a:r>
              <a:rPr lang="ko-KR" altLang="en-US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</a:t>
            </a:r>
            <a:r>
              <a:rPr lang="ko-KR" altLang="en-US" sz="13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멀티모달에</a:t>
            </a:r>
            <a:r>
              <a:rPr lang="ko-KR" altLang="en-US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활용할 수 있도록 개량 후 감성 분석 과 감정 탐지 진행</a:t>
            </a:r>
            <a:endParaRPr lang="en-US" altLang="ko-KR" sz="13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8F709F-AEB2-422F-A07E-B28109AAA472}"/>
              </a:ext>
            </a:extLst>
          </p:cNvPr>
          <p:cNvSpPr/>
          <p:nvPr/>
        </p:nvSpPr>
        <p:spPr>
          <a:xfrm>
            <a:off x="254171" y="4635791"/>
            <a:ext cx="27375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Information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Information Fusion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(2023. April Published)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617D8C-E879-FBEB-4B74-7EAB187DF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27" y="1483545"/>
            <a:ext cx="8874922" cy="44121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78453-8D48-871D-EA82-EB2593798198}"/>
              </a:ext>
            </a:extLst>
          </p:cNvPr>
          <p:cNvSpPr txBox="1"/>
          <p:nvPr/>
        </p:nvSpPr>
        <p:spPr>
          <a:xfrm>
            <a:off x="703623" y="786141"/>
            <a:ext cx="124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Wingdings" panose="05000000000000000000" pitchFamily="2" charset="2"/>
              </a:rPr>
              <a:t>Papers</a:t>
            </a:r>
            <a:endParaRPr lang="ko-KR" altLang="en-US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34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254171" y="1483608"/>
            <a:ext cx="261259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Paper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DARK: Deep automatic Redis knobs tuning system depending on the persistence method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4171" y="5761438"/>
            <a:ext cx="1969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Contribution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93317" y="6048376"/>
            <a:ext cx="345440" cy="50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774317" y="6048376"/>
            <a:ext cx="345440" cy="50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155317" y="6048376"/>
            <a:ext cx="345440" cy="50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536317" y="6048376"/>
            <a:ext cx="345440" cy="50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917317" y="6048376"/>
            <a:ext cx="345440" cy="50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8B1F6C7-D1FD-42A3-AA65-3D426731431C}"/>
              </a:ext>
            </a:extLst>
          </p:cNvPr>
          <p:cNvSpPr/>
          <p:nvPr/>
        </p:nvSpPr>
        <p:spPr>
          <a:xfrm>
            <a:off x="254171" y="2624518"/>
            <a:ext cx="2612597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Redis</a:t>
            </a:r>
            <a:r>
              <a:rPr lang="ko-KR" altLang="en-US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 </a:t>
            </a:r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knobs</a:t>
            </a:r>
            <a:r>
              <a:rPr lang="ko-KR" altLang="en-US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 튜닝함으로써 지속성 방법의 성능 개선을 할 수 있는 시스템</a:t>
            </a:r>
            <a:endParaRPr lang="en-US" altLang="ko-KR" sz="13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ko-KR" altLang="en-US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성능에 영향을 주는 </a:t>
            </a:r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knobs</a:t>
            </a:r>
            <a:r>
              <a:rPr lang="ko-KR" altLang="en-US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을 선택한 뒤 유전 알고리즘을 활용하여 최적의 값 탐색</a:t>
            </a:r>
            <a:endParaRPr lang="en-US" altLang="ko-KR" sz="13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8F709F-AEB2-422F-A07E-B28109AAA472}"/>
              </a:ext>
            </a:extLst>
          </p:cNvPr>
          <p:cNvSpPr/>
          <p:nvPr/>
        </p:nvSpPr>
        <p:spPr>
          <a:xfrm>
            <a:off x="254171" y="4635791"/>
            <a:ext cx="27375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Information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Expert Systems with Applications</a:t>
            </a:r>
          </a:p>
          <a:p>
            <a:r>
              <a:rPr lang="en-US" altLang="ko-KR" sz="13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(2023. July Published)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0D4DD7-63FC-B7D9-B450-48A3723D8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37" y="1795217"/>
            <a:ext cx="8861603" cy="32675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66AEEE-84F4-E366-4FD8-70306303439B}"/>
              </a:ext>
            </a:extLst>
          </p:cNvPr>
          <p:cNvSpPr txBox="1"/>
          <p:nvPr/>
        </p:nvSpPr>
        <p:spPr>
          <a:xfrm>
            <a:off x="703623" y="786141"/>
            <a:ext cx="124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Wingdings" panose="05000000000000000000" pitchFamily="2" charset="2"/>
              </a:rPr>
              <a:t>Papers</a:t>
            </a:r>
            <a:endParaRPr lang="ko-KR" altLang="en-US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62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1021CA6-33F0-4E38-BA35-974258B523B5}"/>
              </a:ext>
            </a:extLst>
          </p:cNvPr>
          <p:cNvSpPr/>
          <p:nvPr/>
        </p:nvSpPr>
        <p:spPr>
          <a:xfrm>
            <a:off x="457029" y="1060943"/>
            <a:ext cx="44256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Education</a:t>
            </a:r>
            <a:r>
              <a:rPr lang="ko-KR" altLang="en-US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09A326-F74F-4FE2-805F-45513D78DDCD}"/>
              </a:ext>
            </a:extLst>
          </p:cNvPr>
          <p:cNvSpPr/>
          <p:nvPr/>
        </p:nvSpPr>
        <p:spPr>
          <a:xfrm>
            <a:off x="457028" y="1477112"/>
            <a:ext cx="5000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2022. 02 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연세대학교 컴퓨터과학과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데이터공학 연구실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석사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-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전체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GPA: 4.10 / 4.3</a:t>
            </a:r>
          </a:p>
          <a:p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2020. 02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경희대학교 응용수학과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컴퓨터공학과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복수전공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학사 졸업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-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전체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GPA: 3.55 / 4.3</a:t>
            </a:r>
          </a:p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	- </a:t>
            </a:r>
            <a:r>
              <a:rPr lang="ko-KR" altLang="en-US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전공 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GPA: 3.67 / 4.3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94DBFA-9CBA-49F1-92EB-A86939282B7A}"/>
              </a:ext>
            </a:extLst>
          </p:cNvPr>
          <p:cNvSpPr/>
          <p:nvPr/>
        </p:nvSpPr>
        <p:spPr>
          <a:xfrm>
            <a:off x="457028" y="3185942"/>
            <a:ext cx="660880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Language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AB99CE-227E-4881-AE03-BE4EA6529D70}"/>
              </a:ext>
            </a:extLst>
          </p:cNvPr>
          <p:cNvSpPr/>
          <p:nvPr/>
        </p:nvSpPr>
        <p:spPr>
          <a:xfrm>
            <a:off x="457029" y="3602111"/>
            <a:ext cx="3209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TOEIC Speaking</a:t>
            </a:r>
            <a:r>
              <a:rPr lang="en-US" altLang="ko-KR" sz="12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: Level 6 (140)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100EAA-8F27-432C-B61A-199B56449D7D}"/>
              </a:ext>
            </a:extLst>
          </p:cNvPr>
          <p:cNvSpPr/>
          <p:nvPr/>
        </p:nvSpPr>
        <p:spPr>
          <a:xfrm>
            <a:off x="6734736" y="1060943"/>
            <a:ext cx="109537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Papers</a:t>
            </a:r>
            <a:endParaRPr lang="en-US" altLang="ko-KR" sz="12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BEB8A6-7AEF-4937-BEF5-A1E7AC6C934F}"/>
              </a:ext>
            </a:extLst>
          </p:cNvPr>
          <p:cNvSpPr/>
          <p:nvPr/>
        </p:nvSpPr>
        <p:spPr>
          <a:xfrm>
            <a:off x="6734735" y="1477112"/>
            <a:ext cx="5090322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2023. 07 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DARK: Deep automatic Redis knobs tuning system depending on the persistence method</a:t>
            </a:r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    - </a:t>
            </a:r>
            <a:r>
              <a:rPr lang="ko-KR" altLang="en-US" sz="11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서주연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김경훈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서상민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박상현 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(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Expert Systems with Applications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2023. 04 </a:t>
            </a:r>
            <a:r>
              <a:rPr lang="en-US" altLang="ko-KR" sz="10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AOBERT: All-modalities-in-One BERT for multimodal sentiment analysis</a:t>
            </a:r>
            <a:endParaRPr lang="en-US" altLang="ko-KR" sz="10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- </a:t>
            </a:r>
            <a:r>
              <a:rPr lang="ko-KR" altLang="en-US" sz="11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김경훈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박진욱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박상현 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(Information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Fusion)</a:t>
            </a:r>
          </a:p>
          <a:p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2021. 10 SMERT: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감성 분석 및 감정 탐지를 위한 단일 입출력 </a:t>
            </a:r>
            <a:r>
              <a:rPr lang="ko-KR" altLang="en-US" sz="11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멀티모달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BERT</a:t>
            </a: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- </a:t>
            </a:r>
            <a:r>
              <a:rPr lang="ko-KR" altLang="en-US" sz="11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김경훈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박진욱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이지은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박상현 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(JOK,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한국정보과학회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  <a:p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2021. 08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연속적인 시계열 예측을 위한 </a:t>
            </a:r>
            <a:r>
              <a:rPr lang="ko-KR" altLang="en-US" sz="11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디노이징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1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다변량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시계열 모델링</a:t>
            </a:r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-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홍정수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박진욱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이지은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김경훈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홍승균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박상현 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(JOK,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한국정보과학회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  <a:p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2021. 06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비선형 기계학습 기반의 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Redis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파라미터 튜닝 연구</a:t>
            </a:r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- </a:t>
            </a:r>
            <a:r>
              <a:rPr lang="ko-KR" altLang="en-US" sz="11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서주연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이지은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김경훈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JINHUIJUN,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박상현 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(KCC2021,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한국정보과학회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-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우수 발표상 수상</a:t>
            </a:r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2021. 05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신약 디자인을 위한 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Self-Attention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기반의 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SMILES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생성자</a:t>
            </a:r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-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박성민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최종환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김경훈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박상현 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한국정보처리학회 춘계학술발표대회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-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우수 논문상 수상</a:t>
            </a:r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2020. 12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중국어 학습자들을 위한 단어 분절 및 추천 파이프라인 시스템</a:t>
            </a:r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-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박성민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김경훈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박상현 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(KSC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2020,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한국정보과학회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  <a:p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2020. 05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강화 학습 기반 주식 트레이딩 시스템에 대한 연구</a:t>
            </a:r>
            <a:endParaRPr lang="en-US" altLang="ko-KR" sz="11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   - </a:t>
            </a:r>
            <a:r>
              <a:rPr lang="ko-KR" altLang="en-US" sz="11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김경훈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JINHUIJUN, </a:t>
            </a:r>
            <a:r>
              <a:rPr lang="ko-KR" altLang="en-US" sz="11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서주연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박상현 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(KCC 2020, </a:t>
            </a:r>
            <a:r>
              <a:rPr lang="ko-KR" altLang="en-US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한국정보과학회</a:t>
            </a:r>
            <a:r>
              <a:rPr lang="en-US" altLang="ko-KR" sz="11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844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42FCE-94C9-45CF-B7F9-789EEF11F217}"/>
              </a:ext>
            </a:extLst>
          </p:cNvPr>
          <p:cNvSpPr txBox="1"/>
          <p:nvPr/>
        </p:nvSpPr>
        <p:spPr>
          <a:xfrm>
            <a:off x="1452870" y="2898253"/>
            <a:ext cx="2044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Works</a:t>
            </a:r>
            <a:endParaRPr lang="ko-KR" altLang="en-US" sz="36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텍스트 상자 1">
            <a:extLst>
              <a:ext uri="{FF2B5EF4-FFF2-40B4-BE49-F238E27FC236}">
                <a16:creationId xmlns:a16="http://schemas.microsoft.com/office/drawing/2014/main" id="{897C7442-A237-4AF2-9019-C60E92EDEEE5}"/>
              </a:ext>
            </a:extLst>
          </p:cNvPr>
          <p:cNvSpPr txBox="1"/>
          <p:nvPr/>
        </p:nvSpPr>
        <p:spPr>
          <a:xfrm>
            <a:off x="4274296" y="2293345"/>
            <a:ext cx="7804467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스퀘어OTF_ac" panose="020B0600000101010101" pitchFamily="34" charset="-127"/>
                <a:sym typeface="Wingdings" panose="05000000000000000000" pitchFamily="2" charset="2"/>
              </a:rPr>
              <a:t>1. </a:t>
            </a:r>
            <a:r>
              <a:rPr kumimoji="1" lang="ko-KR" altLang="en-US" sz="2000" dirty="0">
                <a:ea typeface="나눔스퀘어OTF_ac" panose="020B0600000101010101" pitchFamily="34" charset="-127"/>
                <a:sym typeface="Wingdings" panose="05000000000000000000" pitchFamily="2" charset="2"/>
              </a:rPr>
              <a:t>유전 알고리즘을 활용한 환전 연구</a:t>
            </a:r>
            <a:endParaRPr kumimoji="1" lang="en-US" altLang="ko-KR" sz="2000" dirty="0">
              <a:ea typeface="나눔스퀘어OTF_ac" panose="020B0600000101010101" pitchFamily="34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스퀘어OTF_ac" panose="020B0600000101010101" pitchFamily="34" charset="-127"/>
                <a:sym typeface="Wingdings" panose="05000000000000000000" pitchFamily="2" charset="2"/>
              </a:rPr>
              <a:t>2. </a:t>
            </a:r>
            <a:r>
              <a:rPr kumimoji="1" lang="ko-KR" altLang="en-US" sz="2000" dirty="0" err="1">
                <a:ea typeface="나눔스퀘어OTF_ac" panose="020B0600000101010101" pitchFamily="34" charset="-127"/>
                <a:sym typeface="Wingdings" panose="05000000000000000000" pitchFamily="2" charset="2"/>
              </a:rPr>
              <a:t>산업군</a:t>
            </a:r>
            <a:r>
              <a:rPr kumimoji="1" lang="ko-KR" altLang="en-US" sz="2000" dirty="0">
                <a:ea typeface="나눔스퀘어OTF_ac" panose="020B0600000101010101" pitchFamily="34" charset="-127"/>
                <a:sym typeface="Wingdings" panose="05000000000000000000" pitchFamily="2" charset="2"/>
              </a:rPr>
              <a:t> 분류 연구</a:t>
            </a:r>
            <a:endParaRPr kumimoji="1" lang="en-US" altLang="ko-KR" sz="2000" dirty="0">
              <a:ea typeface="나눔스퀘어OTF_ac" panose="020B0600000101010101" pitchFamily="34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ea typeface="나눔스퀘어OTF_ac" panose="020B0600000101010101" pitchFamily="34" charset="-127"/>
                <a:sym typeface="Wingdings" panose="05000000000000000000" pitchFamily="2" charset="2"/>
              </a:rPr>
              <a:t>3. News</a:t>
            </a:r>
            <a:r>
              <a:rPr kumimoji="1" lang="ko-KR" altLang="en-US" sz="2000" dirty="0">
                <a:ea typeface="나눔스퀘어OTF_ac" panose="020B0600000101010101" pitchFamily="34" charset="-127"/>
                <a:sym typeface="Wingdings" panose="05000000000000000000" pitchFamily="2" charset="2"/>
              </a:rPr>
              <a:t> </a:t>
            </a:r>
            <a:r>
              <a:rPr kumimoji="1" lang="en-US" altLang="ko-KR" sz="2000" dirty="0">
                <a:ea typeface="나눔스퀘어OTF_ac" panose="020B0600000101010101" pitchFamily="34" charset="-127"/>
                <a:sym typeface="Wingdings" panose="05000000000000000000" pitchFamily="2" charset="2"/>
              </a:rPr>
              <a:t>Sentiment Index </a:t>
            </a:r>
            <a:r>
              <a:rPr kumimoji="1" lang="ko-KR" altLang="en-US" sz="2000" dirty="0">
                <a:ea typeface="나눔스퀘어OTF_ac" panose="020B0600000101010101" pitchFamily="34" charset="-127"/>
                <a:sym typeface="Wingdings" panose="05000000000000000000" pitchFamily="2" charset="2"/>
              </a:rPr>
              <a:t>연구 및 개발</a:t>
            </a:r>
            <a:endParaRPr kumimoji="1" lang="en-US" altLang="ko-KR" sz="2000" dirty="0">
              <a:ea typeface="나눔스퀘어OTF_ac" panose="020B0600000101010101" pitchFamily="34" charset="-127"/>
              <a:sym typeface="Wingdings" panose="05000000000000000000" pitchFamily="2" charset="2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50F46DF-4B7C-45BE-85F4-2303376692AD}"/>
              </a:ext>
            </a:extLst>
          </p:cNvPr>
          <p:cNvCxnSpPr>
            <a:cxnSpLocks/>
          </p:cNvCxnSpPr>
          <p:nvPr/>
        </p:nvCxnSpPr>
        <p:spPr>
          <a:xfrm>
            <a:off x="3885980" y="1617979"/>
            <a:ext cx="0" cy="35748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7F461A3-F2B0-4FE5-BF4A-2F373D25C4C8}"/>
              </a:ext>
            </a:extLst>
          </p:cNvPr>
          <p:cNvCxnSpPr>
            <a:cxnSpLocks/>
          </p:cNvCxnSpPr>
          <p:nvPr/>
        </p:nvCxnSpPr>
        <p:spPr>
          <a:xfrm flipV="1">
            <a:off x="1053714" y="1252035"/>
            <a:ext cx="9144000" cy="203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638D88-ED0F-4957-BE46-F61D84CE0B3F}"/>
              </a:ext>
            </a:extLst>
          </p:cNvPr>
          <p:cNvCxnSpPr>
            <a:cxnSpLocks/>
          </p:cNvCxnSpPr>
          <p:nvPr/>
        </p:nvCxnSpPr>
        <p:spPr>
          <a:xfrm flipV="1">
            <a:off x="1053714" y="5566687"/>
            <a:ext cx="9144000" cy="203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2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1A56F9-CBEB-4C38-83A6-A3C0F91C466E}"/>
              </a:ext>
            </a:extLst>
          </p:cNvPr>
          <p:cNvSpPr/>
          <p:nvPr/>
        </p:nvSpPr>
        <p:spPr>
          <a:xfrm>
            <a:off x="254171" y="1483608"/>
            <a:ext cx="232409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  <a:sym typeface="Wingdings" panose="05000000000000000000" pitchFamily="2" charset="2"/>
              </a:rPr>
              <a:t>유전 알고리즘을 활용한 환전 연구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 UltraLight" panose="020B0603020101020101" pitchFamily="50" charset="-127"/>
              <a:sym typeface="Wingdings" panose="05000000000000000000" pitchFamily="2" charset="2"/>
            </a:endParaRP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(22.02~22.06)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E3BF38-86E7-4A2F-B12F-46D7B016D5E8}"/>
              </a:ext>
            </a:extLst>
          </p:cNvPr>
          <p:cNvSpPr/>
          <p:nvPr/>
        </p:nvSpPr>
        <p:spPr>
          <a:xfrm>
            <a:off x="254170" y="2473772"/>
            <a:ext cx="2737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배치로 환전을 수행하던 시스템을 개선하기 위해 유전 알고리즘을 활용하여 최적의 환전 가격을 탐색하려는 연구 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 UltraLight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9A5965-DF67-43CF-8B20-E006C5BEB8E1}"/>
              </a:ext>
            </a:extLst>
          </p:cNvPr>
          <p:cNvSpPr/>
          <p:nvPr/>
        </p:nvSpPr>
        <p:spPr>
          <a:xfrm>
            <a:off x="254171" y="4068367"/>
            <a:ext cx="273750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담당 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Task</a:t>
            </a:r>
          </a:p>
          <a:p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유전 알고리즘을 활용하여 최적의 환전 가격을 탐색하는 알고리즘 개발 및 구현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 UltraLight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35F642-431C-4B5C-B062-4A3FC41E7A09}"/>
              </a:ext>
            </a:extLst>
          </p:cNvPr>
          <p:cNvSpPr/>
          <p:nvPr/>
        </p:nvSpPr>
        <p:spPr>
          <a:xfrm>
            <a:off x="254171" y="5778856"/>
            <a:ext cx="1969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Contribution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A1DC2BE-EBA8-4876-B5E2-E92EF34EAD55}"/>
              </a:ext>
            </a:extLst>
          </p:cNvPr>
          <p:cNvGrpSpPr/>
          <p:nvPr/>
        </p:nvGrpSpPr>
        <p:grpSpPr>
          <a:xfrm>
            <a:off x="393317" y="6065794"/>
            <a:ext cx="1869440" cy="50800"/>
            <a:chOff x="325120" y="5273040"/>
            <a:chExt cx="1869440" cy="508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5EF714-D521-4ED1-9868-AB75B7D6F6F9}"/>
                </a:ext>
              </a:extLst>
            </p:cNvPr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4E5DD6-6A45-4073-AF66-5E62D21F4D83}"/>
                </a:ext>
              </a:extLst>
            </p:cNvPr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175F1E-E86D-4560-B2C4-B7B0C27A87BF}"/>
                </a:ext>
              </a:extLst>
            </p:cNvPr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1D5C20-63FA-4D77-96F9-CAE8DE4CD24D}"/>
                </a:ext>
              </a:extLst>
            </p:cNvPr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59527F-1ACD-45D5-85DB-8E0F54F127FC}"/>
                </a:ext>
              </a:extLst>
            </p:cNvPr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8F6824-04EA-4C78-B4EB-3D2587C70C36}"/>
              </a:ext>
            </a:extLst>
          </p:cNvPr>
          <p:cNvSpPr/>
          <p:nvPr/>
        </p:nvSpPr>
        <p:spPr>
          <a:xfrm>
            <a:off x="254171" y="5033997"/>
            <a:ext cx="27375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Skills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C5CE8-649D-460F-9B92-3B0D4660330C}"/>
              </a:ext>
            </a:extLst>
          </p:cNvPr>
          <p:cNvSpPr txBox="1"/>
          <p:nvPr/>
        </p:nvSpPr>
        <p:spPr>
          <a:xfrm>
            <a:off x="703623" y="786141"/>
            <a:ext cx="124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Works</a:t>
            </a:r>
            <a:endParaRPr lang="ko-KR" altLang="en-US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E8E16D-6945-397D-868A-9DFCA0E5A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435" y="1687313"/>
            <a:ext cx="8291325" cy="426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79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1A56F9-CBEB-4C38-83A6-A3C0F91C466E}"/>
              </a:ext>
            </a:extLst>
          </p:cNvPr>
          <p:cNvSpPr/>
          <p:nvPr/>
        </p:nvSpPr>
        <p:spPr>
          <a:xfrm>
            <a:off x="254171" y="1483608"/>
            <a:ext cx="26160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r>
              <a:rPr lang="ko-KR" altLang="en-US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산업군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 분류 연구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 UltraLight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(22.05~23.01)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E3BF38-86E7-4A2F-B12F-46D7B016D5E8}"/>
              </a:ext>
            </a:extLst>
          </p:cNvPr>
          <p:cNvSpPr/>
          <p:nvPr/>
        </p:nvSpPr>
        <p:spPr>
          <a:xfrm>
            <a:off x="254170" y="2473772"/>
            <a:ext cx="273750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주식 종목과 </a:t>
            </a:r>
            <a:r>
              <a:rPr lang="ko-KR" altLang="en-US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산업군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(Concept, Sector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및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Topic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등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)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을 매핑하는 알고리즘 연구 및 개발을 통해 과거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Kensho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에서 제공하던 기술의 내재화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 UltraLight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9A5965-DF67-43CF-8B20-E006C5BEB8E1}"/>
              </a:ext>
            </a:extLst>
          </p:cNvPr>
          <p:cNvSpPr/>
          <p:nvPr/>
        </p:nvSpPr>
        <p:spPr>
          <a:xfrm>
            <a:off x="254171" y="4068367"/>
            <a:ext cx="273750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담당 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Task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News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와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Topic Modeling,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공시 데이터와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Keyword Extraction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을 사용하여 기업 분류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 UltraLight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35F642-431C-4B5C-B062-4A3FC41E7A09}"/>
              </a:ext>
            </a:extLst>
          </p:cNvPr>
          <p:cNvSpPr/>
          <p:nvPr/>
        </p:nvSpPr>
        <p:spPr>
          <a:xfrm>
            <a:off x="254171" y="5778856"/>
            <a:ext cx="1969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Contribution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A1DC2BE-EBA8-4876-B5E2-E92EF34EAD55}"/>
              </a:ext>
            </a:extLst>
          </p:cNvPr>
          <p:cNvGrpSpPr/>
          <p:nvPr/>
        </p:nvGrpSpPr>
        <p:grpSpPr>
          <a:xfrm>
            <a:off x="393317" y="6065794"/>
            <a:ext cx="1869440" cy="50800"/>
            <a:chOff x="325120" y="5273040"/>
            <a:chExt cx="1869440" cy="508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5EF714-D521-4ED1-9868-AB75B7D6F6F9}"/>
                </a:ext>
              </a:extLst>
            </p:cNvPr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4E5DD6-6A45-4073-AF66-5E62D21F4D83}"/>
                </a:ext>
              </a:extLst>
            </p:cNvPr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175F1E-E86D-4560-B2C4-B7B0C27A87BF}"/>
                </a:ext>
              </a:extLst>
            </p:cNvPr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1D5C20-63FA-4D77-96F9-CAE8DE4CD24D}"/>
                </a:ext>
              </a:extLst>
            </p:cNvPr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59527F-1ACD-45D5-85DB-8E0F54F127FC}"/>
                </a:ext>
              </a:extLst>
            </p:cNvPr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8F6824-04EA-4C78-B4EB-3D2587C70C36}"/>
              </a:ext>
            </a:extLst>
          </p:cNvPr>
          <p:cNvSpPr/>
          <p:nvPr/>
        </p:nvSpPr>
        <p:spPr>
          <a:xfrm>
            <a:off x="254171" y="5033997"/>
            <a:ext cx="27375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Skills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Python,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PyTorch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C5CE8-649D-460F-9B92-3B0D4660330C}"/>
              </a:ext>
            </a:extLst>
          </p:cNvPr>
          <p:cNvSpPr txBox="1"/>
          <p:nvPr/>
        </p:nvSpPr>
        <p:spPr>
          <a:xfrm>
            <a:off x="703623" y="786141"/>
            <a:ext cx="124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Works</a:t>
            </a:r>
            <a:endParaRPr lang="ko-KR" altLang="en-US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05F2A9-AF18-AB27-0CEE-A615EAB3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59" y="921586"/>
            <a:ext cx="7931624" cy="550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1A56F9-CBEB-4C38-83A6-A3C0F91C466E}"/>
              </a:ext>
            </a:extLst>
          </p:cNvPr>
          <p:cNvSpPr/>
          <p:nvPr/>
        </p:nvSpPr>
        <p:spPr>
          <a:xfrm>
            <a:off x="254171" y="1483608"/>
            <a:ext cx="247632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  <a:sym typeface="Wingdings" panose="05000000000000000000" pitchFamily="2" charset="2"/>
              </a:rPr>
              <a:t>News Sentiment Index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  <a:sym typeface="Wingdings" panose="05000000000000000000" pitchFamily="2" charset="2"/>
              </a:rPr>
              <a:t>연구 및 개발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 UltraLight" panose="020B0603020101020101" pitchFamily="50" charset="-127"/>
              <a:sym typeface="Wingdings" panose="05000000000000000000" pitchFamily="2" charset="2"/>
            </a:endParaRP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(22.10 ~ 23.05)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E3BF38-86E7-4A2F-B12F-46D7B016D5E8}"/>
              </a:ext>
            </a:extLst>
          </p:cNvPr>
          <p:cNvSpPr/>
          <p:nvPr/>
        </p:nvSpPr>
        <p:spPr>
          <a:xfrm>
            <a:off x="254170" y="2473772"/>
            <a:ext cx="273750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뉴스 감정 분석을 통한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News Sentiment Index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연구 수행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. </a:t>
            </a:r>
            <a:r>
              <a:rPr lang="ko-KR" altLang="en-US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자산군별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News Sentiment Index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를 계산하여 시각화 서비스 제공 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 UltraLight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9A5965-DF67-43CF-8B20-E006C5BEB8E1}"/>
              </a:ext>
            </a:extLst>
          </p:cNvPr>
          <p:cNvSpPr/>
          <p:nvPr/>
        </p:nvSpPr>
        <p:spPr>
          <a:xfrm>
            <a:off x="254171" y="4068367"/>
            <a:ext cx="273750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담당 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Task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Sentiment Index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수리 모델링 및 배치 스크립트 개발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a typeface="나눔바른고딕 UltraLight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Dash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나눔바른고딕 UltraLight" panose="020B0603020101020101" pitchFamily="50" charset="-127"/>
              </a:rPr>
              <a:t>를 사용한 시각화</a:t>
            </a:r>
            <a:endParaRPr lang="en-US" altLang="ko-KR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35F642-431C-4B5C-B062-4A3FC41E7A09}"/>
              </a:ext>
            </a:extLst>
          </p:cNvPr>
          <p:cNvSpPr/>
          <p:nvPr/>
        </p:nvSpPr>
        <p:spPr>
          <a:xfrm>
            <a:off x="254171" y="5778856"/>
            <a:ext cx="1969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Contribution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A1DC2BE-EBA8-4876-B5E2-E92EF34EAD55}"/>
              </a:ext>
            </a:extLst>
          </p:cNvPr>
          <p:cNvGrpSpPr/>
          <p:nvPr/>
        </p:nvGrpSpPr>
        <p:grpSpPr>
          <a:xfrm>
            <a:off x="393317" y="6065794"/>
            <a:ext cx="1869440" cy="50800"/>
            <a:chOff x="325120" y="5273040"/>
            <a:chExt cx="1869440" cy="508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5EF714-D521-4ED1-9868-AB75B7D6F6F9}"/>
                </a:ext>
              </a:extLst>
            </p:cNvPr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4E5DD6-6A45-4073-AF66-5E62D21F4D83}"/>
                </a:ext>
              </a:extLst>
            </p:cNvPr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175F1E-E86D-4560-B2C4-B7B0C27A87BF}"/>
                </a:ext>
              </a:extLst>
            </p:cNvPr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1D5C20-63FA-4D77-96F9-CAE8DE4CD24D}"/>
                </a:ext>
              </a:extLst>
            </p:cNvPr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59527F-1ACD-45D5-85DB-8E0F54F127FC}"/>
                </a:ext>
              </a:extLst>
            </p:cNvPr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8F6824-04EA-4C78-B4EB-3D2587C70C36}"/>
              </a:ext>
            </a:extLst>
          </p:cNvPr>
          <p:cNvSpPr/>
          <p:nvPr/>
        </p:nvSpPr>
        <p:spPr>
          <a:xfrm>
            <a:off x="254171" y="5033997"/>
            <a:ext cx="27375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Skills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Python,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PyTorch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C5CE8-649D-460F-9B92-3B0D4660330C}"/>
              </a:ext>
            </a:extLst>
          </p:cNvPr>
          <p:cNvSpPr txBox="1"/>
          <p:nvPr/>
        </p:nvSpPr>
        <p:spPr>
          <a:xfrm>
            <a:off x="703623" y="786141"/>
            <a:ext cx="124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Works</a:t>
            </a:r>
            <a:endParaRPr lang="ko-KR" altLang="en-US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3CCBEB-EE8D-24E9-D91D-A785694A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277" y="2420396"/>
            <a:ext cx="8679623" cy="25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642FCE-94C9-45CF-B7F9-789EEF11F217}"/>
              </a:ext>
            </a:extLst>
          </p:cNvPr>
          <p:cNvSpPr txBox="1"/>
          <p:nvPr/>
        </p:nvSpPr>
        <p:spPr>
          <a:xfrm>
            <a:off x="1019397" y="2898255"/>
            <a:ext cx="2662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Projects</a:t>
            </a:r>
            <a:endParaRPr lang="ko-KR" altLang="en-US" sz="3600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5" name="텍스트 상자 1">
            <a:extLst>
              <a:ext uri="{FF2B5EF4-FFF2-40B4-BE49-F238E27FC236}">
                <a16:creationId xmlns:a16="http://schemas.microsoft.com/office/drawing/2014/main" id="{897C7442-A237-4AF2-9019-C60E92EDEEE5}"/>
              </a:ext>
            </a:extLst>
          </p:cNvPr>
          <p:cNvSpPr txBox="1"/>
          <p:nvPr/>
        </p:nvSpPr>
        <p:spPr>
          <a:xfrm>
            <a:off x="4274313" y="2293345"/>
            <a:ext cx="6934124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1. </a:t>
            </a:r>
            <a:r>
              <a:rPr kumimoji="1"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디노이징</a:t>
            </a:r>
            <a:r>
              <a:rPr kumimoji="1"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기법을 사용한 </a:t>
            </a:r>
            <a:r>
              <a:rPr kumimoji="1" lang="ko-KR" altLang="en-US" sz="2000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다변량</a:t>
            </a:r>
            <a:r>
              <a:rPr kumimoji="1"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시계열 예측</a:t>
            </a:r>
            <a:endParaRPr kumimoji="1"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  <a:sym typeface="Wingdings" panose="05000000000000000000" pitchFamily="2" charset="2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2. </a:t>
            </a:r>
            <a:r>
              <a:rPr kumimoji="1"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Streaming Data</a:t>
            </a:r>
            <a:r>
              <a:rPr kumimoji="1"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의</a:t>
            </a:r>
            <a:r>
              <a:rPr kumimoji="1"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kumimoji="1"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실시간 분석 시스템 연구</a:t>
            </a:r>
            <a:endParaRPr kumimoji="1"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kumimoji="1"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3. DNN</a:t>
            </a:r>
            <a:r>
              <a:rPr kumimoji="1"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과 </a:t>
            </a:r>
            <a:r>
              <a:rPr kumimoji="1"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GA</a:t>
            </a:r>
            <a:r>
              <a:rPr kumimoji="1"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를 활용한 </a:t>
            </a:r>
            <a:r>
              <a:rPr kumimoji="1" lang="en-US" altLang="ko-KR" sz="20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DBMS </a:t>
            </a:r>
            <a:r>
              <a:rPr kumimoji="1" lang="ko-KR" altLang="en-US" sz="2000" dirty="0">
                <a:latin typeface="나눔스퀘어OTF_ac" panose="020B0600000101010101" pitchFamily="34" charset="-127"/>
                <a:ea typeface="나눔스퀘어OTF_ac" panose="020B0600000101010101" pitchFamily="34" charset="-127"/>
                <a:sym typeface="Wingdings" panose="05000000000000000000" pitchFamily="2" charset="2"/>
              </a:rPr>
              <a:t>파라미터 튜닝</a:t>
            </a:r>
            <a:endParaRPr kumimoji="1" lang="en-US" altLang="ko-KR" sz="2000" dirty="0">
              <a:latin typeface="나눔스퀘어OTF_ac" panose="020B0600000101010101" pitchFamily="34" charset="-127"/>
              <a:ea typeface="나눔스퀘어OTF_ac" panose="020B0600000101010101" pitchFamily="34" charset="-127"/>
              <a:sym typeface="Wingdings" panose="05000000000000000000" pitchFamily="2" charset="2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50F46DF-4B7C-45BE-85F4-2303376692AD}"/>
              </a:ext>
            </a:extLst>
          </p:cNvPr>
          <p:cNvCxnSpPr>
            <a:cxnSpLocks/>
          </p:cNvCxnSpPr>
          <p:nvPr/>
        </p:nvCxnSpPr>
        <p:spPr>
          <a:xfrm>
            <a:off x="3885996" y="1617979"/>
            <a:ext cx="0" cy="357480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7F461A3-F2B0-4FE5-BF4A-2F373D25C4C8}"/>
              </a:ext>
            </a:extLst>
          </p:cNvPr>
          <p:cNvCxnSpPr>
            <a:cxnSpLocks/>
          </p:cNvCxnSpPr>
          <p:nvPr/>
        </p:nvCxnSpPr>
        <p:spPr>
          <a:xfrm flipV="1">
            <a:off x="1053730" y="1252035"/>
            <a:ext cx="9144000" cy="203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5638D88-ED0F-4957-BE46-F61D84CE0B3F}"/>
              </a:ext>
            </a:extLst>
          </p:cNvPr>
          <p:cNvCxnSpPr>
            <a:cxnSpLocks/>
          </p:cNvCxnSpPr>
          <p:nvPr/>
        </p:nvCxnSpPr>
        <p:spPr>
          <a:xfrm flipV="1">
            <a:off x="1053730" y="5566687"/>
            <a:ext cx="9144000" cy="2032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37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1A56F9-CBEB-4C38-83A6-A3C0F91C466E}"/>
              </a:ext>
            </a:extLst>
          </p:cNvPr>
          <p:cNvSpPr/>
          <p:nvPr/>
        </p:nvSpPr>
        <p:spPr>
          <a:xfrm>
            <a:off x="254171" y="1483608"/>
            <a:ext cx="232409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r>
              <a:rPr lang="ko-KR" altLang="en-US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디노이징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기법을 사용한 </a:t>
            </a:r>
            <a:r>
              <a:rPr lang="ko-KR" altLang="en-US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다변량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시계열 예측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(20.05 ~ 20.10)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E3BF38-86E7-4A2F-B12F-46D7B016D5E8}"/>
              </a:ext>
            </a:extLst>
          </p:cNvPr>
          <p:cNvSpPr/>
          <p:nvPr/>
        </p:nvSpPr>
        <p:spPr>
          <a:xfrm>
            <a:off x="254170" y="2473772"/>
            <a:ext cx="273750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SKT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기업과제 프로젝트로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CALL, SMS, DATA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 </a:t>
            </a:r>
            <a:r>
              <a:rPr lang="ko-KR" altLang="en-US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다변량의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시계열을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Denosing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과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Attention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기법을 사용해서 미래 연속시점을 예측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9A5965-DF67-43CF-8B20-E006C5BEB8E1}"/>
              </a:ext>
            </a:extLst>
          </p:cNvPr>
          <p:cNvSpPr/>
          <p:nvPr/>
        </p:nvSpPr>
        <p:spPr>
          <a:xfrm>
            <a:off x="254171" y="4068367"/>
            <a:ext cx="27375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담당 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Task</a:t>
            </a:r>
          </a:p>
          <a:p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연속 예측 비교 실험 모델 구현 및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Decoder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초기 값 비교 실험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35F642-431C-4B5C-B062-4A3FC41E7A09}"/>
              </a:ext>
            </a:extLst>
          </p:cNvPr>
          <p:cNvSpPr/>
          <p:nvPr/>
        </p:nvSpPr>
        <p:spPr>
          <a:xfrm>
            <a:off x="254171" y="5778856"/>
            <a:ext cx="1969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Contribution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A1DC2BE-EBA8-4876-B5E2-E92EF34EAD55}"/>
              </a:ext>
            </a:extLst>
          </p:cNvPr>
          <p:cNvGrpSpPr/>
          <p:nvPr/>
        </p:nvGrpSpPr>
        <p:grpSpPr>
          <a:xfrm>
            <a:off x="393317" y="6065794"/>
            <a:ext cx="1869440" cy="50800"/>
            <a:chOff x="325120" y="5273040"/>
            <a:chExt cx="1869440" cy="508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5EF714-D521-4ED1-9868-AB75B7D6F6F9}"/>
                </a:ext>
              </a:extLst>
            </p:cNvPr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4E5DD6-6A45-4073-AF66-5E62D21F4D83}"/>
                </a:ext>
              </a:extLst>
            </p:cNvPr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175F1E-E86D-4560-B2C4-B7B0C27A87BF}"/>
                </a:ext>
              </a:extLst>
            </p:cNvPr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F1D5C20-63FA-4D77-96F9-CAE8DE4CD24D}"/>
                </a:ext>
              </a:extLst>
            </p:cNvPr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59527F-1ACD-45D5-85DB-8E0F54F127FC}"/>
                </a:ext>
              </a:extLst>
            </p:cNvPr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8F6824-04EA-4C78-B4EB-3D2587C70C36}"/>
              </a:ext>
            </a:extLst>
          </p:cNvPr>
          <p:cNvSpPr/>
          <p:nvPr/>
        </p:nvSpPr>
        <p:spPr>
          <a:xfrm>
            <a:off x="254171" y="5033997"/>
            <a:ext cx="27375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Skills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Python,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PyTorch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EEB169B-3F28-45F0-BECD-13DB7BA1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474" y="1202792"/>
            <a:ext cx="8327858" cy="49138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9C5CE8-649D-460F-9B92-3B0D4660330C}"/>
              </a:ext>
            </a:extLst>
          </p:cNvPr>
          <p:cNvSpPr txBox="1"/>
          <p:nvPr/>
        </p:nvSpPr>
        <p:spPr>
          <a:xfrm>
            <a:off x="703623" y="786141"/>
            <a:ext cx="124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Wingdings" panose="05000000000000000000" pitchFamily="2" charset="2"/>
              </a:rPr>
              <a:t>Projects</a:t>
            </a:r>
            <a:endParaRPr lang="ko-KR" altLang="en-US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156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50DB73B-76F0-4E42-A838-56437E50CF01}"/>
              </a:ext>
            </a:extLst>
          </p:cNvPr>
          <p:cNvSpPr/>
          <p:nvPr/>
        </p:nvSpPr>
        <p:spPr>
          <a:xfrm>
            <a:off x="254171" y="1483608"/>
            <a:ext cx="240171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Project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Streaming Data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의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실시간 분석 플랫폼 구축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(20.08 ~ 21.02)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C56B21-3813-4C7C-9AFE-6F3696EFF339}"/>
              </a:ext>
            </a:extLst>
          </p:cNvPr>
          <p:cNvSpPr/>
          <p:nvPr/>
        </p:nvSpPr>
        <p:spPr>
          <a:xfrm>
            <a:off x="254170" y="2470037"/>
            <a:ext cx="273750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Description</a:t>
            </a:r>
            <a:br>
              <a:rPr lang="en-US" altLang="ko-KR" sz="12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rgbClr val="C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삼성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기업과제 프로젝트로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kafka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spark, </a:t>
            </a:r>
            <a:r>
              <a:rPr lang="en-US" altLang="ko-KR" sz="1400" dirty="0" err="1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redis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통해 실시간 데이터를 적재하며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이를 실시간으로 분석할 수 있는 플랫폼 구축</a:t>
            </a:r>
            <a:endParaRPr lang="en-US" altLang="ko-KR" sz="16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6AF578-8D0C-4537-9FCB-BDB035945CD9}"/>
              </a:ext>
            </a:extLst>
          </p:cNvPr>
          <p:cNvSpPr/>
          <p:nvPr/>
        </p:nvSpPr>
        <p:spPr>
          <a:xfrm>
            <a:off x="254171" y="4068642"/>
            <a:ext cx="273750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담당 </a:t>
            </a:r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Task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Kafka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로부터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Data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를 받고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, 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질의를 처리한 뒤 </a:t>
            </a:r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Redis</a:t>
            </a:r>
            <a:r>
              <a:rPr lang="ko-KR" altLang="en-US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에 적재하는 코드 개발</a:t>
            </a:r>
            <a:endParaRPr lang="en-US" altLang="ko-KR" sz="1400" dirty="0">
              <a:ln>
                <a:solidFill>
                  <a:schemeClr val="bg1">
                    <a:lumMod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3C7834-F311-48E7-A0AE-5BFB86E627B1}"/>
              </a:ext>
            </a:extLst>
          </p:cNvPr>
          <p:cNvSpPr/>
          <p:nvPr/>
        </p:nvSpPr>
        <p:spPr>
          <a:xfrm>
            <a:off x="254171" y="5778856"/>
            <a:ext cx="1969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Contribution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6C1C6D2-D1A5-4F65-BFC9-D42A80EA96BE}"/>
              </a:ext>
            </a:extLst>
          </p:cNvPr>
          <p:cNvGrpSpPr/>
          <p:nvPr/>
        </p:nvGrpSpPr>
        <p:grpSpPr>
          <a:xfrm>
            <a:off x="393317" y="6065794"/>
            <a:ext cx="1869440" cy="50800"/>
            <a:chOff x="325120" y="5273040"/>
            <a:chExt cx="1869440" cy="508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1AA9A7C-6BD4-43FD-9BD0-91BA6DB9C680}"/>
                </a:ext>
              </a:extLst>
            </p:cNvPr>
            <p:cNvSpPr/>
            <p:nvPr/>
          </p:nvSpPr>
          <p:spPr>
            <a:xfrm>
              <a:off x="325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D9508FC-B367-43B2-96F3-60DFA19490CD}"/>
                </a:ext>
              </a:extLst>
            </p:cNvPr>
            <p:cNvSpPr/>
            <p:nvPr/>
          </p:nvSpPr>
          <p:spPr>
            <a:xfrm>
              <a:off x="706120" y="5273040"/>
              <a:ext cx="345440" cy="508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FF1F711-FFE1-4089-BDD7-6A10D43A6089}"/>
                </a:ext>
              </a:extLst>
            </p:cNvPr>
            <p:cNvSpPr/>
            <p:nvPr/>
          </p:nvSpPr>
          <p:spPr>
            <a:xfrm>
              <a:off x="1087120" y="5273040"/>
              <a:ext cx="345440" cy="508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57DCC4-CE6C-4A89-B836-CFA43E8E8EBB}"/>
                </a:ext>
              </a:extLst>
            </p:cNvPr>
            <p:cNvSpPr/>
            <p:nvPr/>
          </p:nvSpPr>
          <p:spPr>
            <a:xfrm>
              <a:off x="1468120" y="5273040"/>
              <a:ext cx="345440" cy="5080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6D9AC93-5CDB-4067-9075-5C20DBD19614}"/>
                </a:ext>
              </a:extLst>
            </p:cNvPr>
            <p:cNvSpPr/>
            <p:nvPr/>
          </p:nvSpPr>
          <p:spPr>
            <a:xfrm>
              <a:off x="1849120" y="5273040"/>
              <a:ext cx="345440" cy="50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1997CD-4628-4F9D-9A01-7066EC1B079D}"/>
              </a:ext>
            </a:extLst>
          </p:cNvPr>
          <p:cNvSpPr/>
          <p:nvPr/>
        </p:nvSpPr>
        <p:spPr>
          <a:xfrm>
            <a:off x="254171" y="5033997"/>
            <a:ext cx="273750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Skills</a:t>
            </a:r>
          </a:p>
          <a:p>
            <a:r>
              <a:rPr lang="en-US" altLang="ko-KR" sz="1400" dirty="0">
                <a:ln>
                  <a:solidFill>
                    <a:schemeClr val="bg1">
                      <a:lumMod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Spark, Scala, Kafka, Redis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B8D064A-563D-4D4A-BBE7-3111BA1A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678" y="2233004"/>
            <a:ext cx="8586878" cy="2391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057253-4CEE-4B1C-9CB2-B092B85A1E9E}"/>
              </a:ext>
            </a:extLst>
          </p:cNvPr>
          <p:cNvSpPr txBox="1"/>
          <p:nvPr/>
        </p:nvSpPr>
        <p:spPr>
          <a:xfrm>
            <a:off x="703623" y="786141"/>
            <a:ext cx="124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Wingdings" panose="05000000000000000000" pitchFamily="2" charset="2"/>
              </a:rPr>
              <a:t>Projects</a:t>
            </a:r>
            <a:endParaRPr lang="ko-KR" altLang="en-US" b="1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683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993</Words>
  <Application>Microsoft Office PowerPoint</Application>
  <PresentationFormat>와이드스크린</PresentationFormat>
  <Paragraphs>152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나눔바른고딕</vt:lpstr>
      <vt:lpstr>나눔바른고딕 UltraLight</vt:lpstr>
      <vt:lpstr>나눔스퀘어OTF Bold</vt:lpstr>
      <vt:lpstr>나눔스퀘어OTF_ac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경훈</dc:creator>
  <cp:lastModifiedBy>김경훈</cp:lastModifiedBy>
  <cp:revision>21</cp:revision>
  <dcterms:created xsi:type="dcterms:W3CDTF">2021-06-28T12:00:53Z</dcterms:created>
  <dcterms:modified xsi:type="dcterms:W3CDTF">2023-07-07T06:24:10Z</dcterms:modified>
</cp:coreProperties>
</file>