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6" r:id="rId4"/>
    <p:sldId id="278" r:id="rId5"/>
    <p:sldId id="279" r:id="rId6"/>
    <p:sldId id="280" r:id="rId7"/>
    <p:sldId id="283" r:id="rId8"/>
    <p:sldId id="281" r:id="rId9"/>
    <p:sldId id="282" r:id="rId10"/>
    <p:sldId id="298" r:id="rId11"/>
    <p:sldId id="301" r:id="rId12"/>
    <p:sldId id="285" r:id="rId13"/>
    <p:sldId id="297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300" r:id="rId22"/>
    <p:sldId id="302" r:id="rId23"/>
    <p:sldId id="299" r:id="rId24"/>
    <p:sldId id="294" r:id="rId25"/>
    <p:sldId id="295" r:id="rId26"/>
    <p:sldId id="304" r:id="rId27"/>
    <p:sldId id="30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6D"/>
    <a:srgbClr val="81DFC6"/>
    <a:srgbClr val="1DB3AD"/>
    <a:srgbClr val="B2ECDD"/>
    <a:srgbClr val="EE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0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6EA32-CA10-42D3-A854-91183551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595AF-DE3F-46F9-9760-9FA9CDCE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B7D60-448D-4BF6-A699-33523869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7B610-BCC1-4286-B632-CEB74774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E5A64-0682-4D3B-BF54-9D9002E4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7A4E-926C-46FA-960F-53FA7795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9179C-08E1-42DF-845E-1E2EAEC4D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C756-30DE-4329-9A06-1E6DF560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071FF-9BB2-4EE9-9838-D6779724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279ED-3180-4822-9E45-B217C94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FBC76D-D796-4CF7-8246-8143E1C0C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B1870-87A4-4A25-ADFA-37D2D2B0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BB30F-9A81-4BA9-9A55-4C8CD247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B23E-58EA-485C-9D24-CBFFFC54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27022-CBFA-4FE8-90A7-6CFB73E8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9CCCE-7EEC-477D-8359-30D1C54D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CB52E-B736-4129-9023-49332B02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5D038-257F-4CB9-B1AB-2798FE29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A176D-4DA7-4A9D-8372-E4DF1434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36DD0-2E96-4C62-AB76-3F411EBC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58B27-A7D0-488B-9047-5190A71D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F3001-A5E2-4F85-A849-D4F073A0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C332D-A13A-4428-B6E6-A4E6752B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25DEF-5C4E-4677-A4EF-B8DFBD3B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79518-96B1-42DD-A9F1-667A01B6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E606-5DBB-434A-B649-35E4C616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19787-9CE3-4544-8C43-F128C07D2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DB5B9-3977-46E1-82B0-A2636885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B2CBE-D405-4365-98C5-4AD7471A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A9D08-5361-4681-8B74-5B86F1E5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6A532-918E-45F9-B61C-C5BB4213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0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A8B5B-C8C2-4530-9E22-7D4F5866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D8F97-0AA1-4120-BA89-D2F0B1DF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49442-6C69-495F-81A3-416A4328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5C1-3FD4-4841-AFCB-5CD4BF399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99167-6A95-45E6-A03F-952B147B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7A61BF-2F27-4793-838A-30205C02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004866-6816-4978-9C1E-FB4F1B5D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F6289-3C87-4083-9CAF-C48D0560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4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AC92F-0A01-42DC-8A93-B196554A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4514BC-A1C6-4DB2-BE2C-2F434A58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F1BA48-BA6B-4CAB-BBB2-A5C20409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7D3E8-C38A-4292-B832-9C8415BD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62638-1052-4CE6-985A-1AC3AB6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E9EDFD-704E-499A-9F61-DC08BE9C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377AC-E5D6-4FBD-9D1F-63F3CAFE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A7804-EF2D-44AE-9479-0F4E0071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A77D0-8822-4C90-A872-06B86D04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E7A16-5217-45D9-9F9F-FD9AB066F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9FF81-BD2E-4928-AEAA-FDED5438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85B5D-2823-442B-B24B-C9DFA85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A6A28-640B-4C64-9E89-278856F9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65D6F-C32D-4FF9-A01E-A62AFB06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363518-67B7-4545-AE2A-37953FC28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4EAB5-FAA0-43C8-8D19-961DA207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A0389-AF81-40D5-B075-FAB8CBE9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1A052-DA90-470B-83FB-8D7B3B8F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FC5B0-7E6F-4669-BB1E-1C5D4F20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1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05151-121E-4621-A58D-2DF1ACBE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A4893-F63D-4C37-9431-02A6931D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7C80B-C907-42B7-B953-96B62907E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FF62-1D35-43B4-93CF-224ED24F278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61DD2-EC69-49A1-8E0F-E3B58184A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74FDD-0683-4D26-A20B-1EC64D29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3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5F1F31-8E38-4CDD-99BF-60BFE272E6F0}"/>
              </a:ext>
            </a:extLst>
          </p:cNvPr>
          <p:cNvSpPr/>
          <p:nvPr/>
        </p:nvSpPr>
        <p:spPr>
          <a:xfrm>
            <a:off x="7739743" y="2316163"/>
            <a:ext cx="1959428" cy="2558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7050B7-FF70-4799-B757-1FCA9E5268DC}"/>
              </a:ext>
            </a:extLst>
          </p:cNvPr>
          <p:cNvSpPr/>
          <p:nvPr/>
        </p:nvSpPr>
        <p:spPr>
          <a:xfrm>
            <a:off x="2492829" y="2329543"/>
            <a:ext cx="1959428" cy="2558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26C048-B4BB-4379-B2B4-6B0B995D89DD}"/>
              </a:ext>
            </a:extLst>
          </p:cNvPr>
          <p:cNvSpPr/>
          <p:nvPr/>
        </p:nvSpPr>
        <p:spPr>
          <a:xfrm>
            <a:off x="2841171" y="2710544"/>
            <a:ext cx="6509658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43E26C-AF9E-41F0-BDFA-1BEBD16BA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53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Python</a:t>
            </a:r>
            <a:endParaRPr lang="ko-KR" altLang="en-US" sz="36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E81F5-AD72-4B0C-99EC-457FDCBCC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944"/>
            <a:ext cx="9144000" cy="1389749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</a:t>
            </a:r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2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61009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4EB7F-641C-484C-8FEB-0EFCE8452E3A}"/>
              </a:ext>
            </a:extLst>
          </p:cNvPr>
          <p:cNvSpPr txBox="1"/>
          <p:nvPr/>
        </p:nvSpPr>
        <p:spPr>
          <a:xfrm>
            <a:off x="3581399" y="1871233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사용자 입력을 받아서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한도 미만이면 더하고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한도 초과면 더하지 않고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한도 금액이면 종료하는 프로그램을 만들어라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limit = 20,000</a:t>
            </a:r>
          </a:p>
          <a:p>
            <a:pPr algn="ctr"/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E244B508-3295-4DDF-AEA2-9B6CF7F0CDBA}"/>
              </a:ext>
            </a:extLst>
          </p:cNvPr>
          <p:cNvSpPr/>
          <p:nvPr/>
        </p:nvSpPr>
        <p:spPr>
          <a:xfrm rot="5400000">
            <a:off x="7638658" y="2685665"/>
            <a:ext cx="2032466" cy="3519139"/>
          </a:xfrm>
          <a:prstGeom prst="wedgeRoundRectCallout">
            <a:avLst>
              <a:gd name="adj1" fmla="val -15270"/>
              <a:gd name="adj2" fmla="val 60667"/>
              <a:gd name="adj3" fmla="val 16667"/>
            </a:avLst>
          </a:prstGeom>
          <a:solidFill>
            <a:srgbClr val="81D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5F67F-D504-4F0D-906D-3D5654F66553}"/>
              </a:ext>
            </a:extLst>
          </p:cNvPr>
          <p:cNvSpPr txBox="1"/>
          <p:nvPr/>
        </p:nvSpPr>
        <p:spPr>
          <a:xfrm>
            <a:off x="2954481" y="3475508"/>
            <a:ext cx="4267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한도 설정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true: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사용자 입력 받기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한도 미만일 때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한도 초과일 때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한도 일 때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한도 출력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640AC-3E2B-49B8-BFB0-4570B223CE15}"/>
              </a:ext>
            </a:extLst>
          </p:cNvPr>
          <p:cNvSpPr txBox="1"/>
          <p:nvPr/>
        </p:nvSpPr>
        <p:spPr>
          <a:xfrm>
            <a:off x="7360932" y="3834373"/>
            <a:ext cx="2914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if-else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break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continue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활용해서 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코드를 만들자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51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61009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5F67F-D504-4F0D-906D-3D5654F66553}"/>
              </a:ext>
            </a:extLst>
          </p:cNvPr>
          <p:cNvSpPr txBox="1"/>
          <p:nvPr/>
        </p:nvSpPr>
        <p:spPr>
          <a:xfrm>
            <a:off x="1755370" y="2045146"/>
            <a:ext cx="4267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limit = 20000</a:t>
            </a:r>
          </a:p>
          <a:p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ans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= 0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true: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in = int(input())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ans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+ in &lt;= 20000: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ans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ans+in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else total + in &gt; 20000: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print(“over!”)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continue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ans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== 20000: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break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print(“My answer is %d” % 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ans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71B73-5D0C-4A02-9071-057C66433804}"/>
              </a:ext>
            </a:extLst>
          </p:cNvPr>
          <p:cNvSpPr txBox="1"/>
          <p:nvPr/>
        </p:nvSpPr>
        <p:spPr>
          <a:xfrm>
            <a:off x="6169517" y="3163078"/>
            <a:ext cx="4839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지금까지 총합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+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입력 값이 한도 이하면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총합에 입력 값을 더하고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지금까지 총합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+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입력 값이 한도 이상이면 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over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출력하고 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프로그램 처음으로 돌아간다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총합이 한도와 같으면 프로그램종료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한도 금액이 얼만지 출력</a:t>
            </a:r>
          </a:p>
        </p:txBody>
      </p:sp>
    </p:spTree>
    <p:extLst>
      <p:ext uri="{BB962C8B-B14F-4D97-AF65-F5344CB8AC3E}">
        <p14:creationId xmlns:p14="http://schemas.microsoft.com/office/powerpoint/2010/main" val="22722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F1CAAA-024A-413B-AEF9-D5B2E5A39AB3}"/>
              </a:ext>
            </a:extLst>
          </p:cNvPr>
          <p:cNvSpPr/>
          <p:nvPr/>
        </p:nvSpPr>
        <p:spPr>
          <a:xfrm>
            <a:off x="1379904" y="798029"/>
            <a:ext cx="9393381" cy="14131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C81A83-F602-453E-8F1E-9D96D5E3E777}"/>
              </a:ext>
            </a:extLst>
          </p:cNvPr>
          <p:cNvSpPr/>
          <p:nvPr/>
        </p:nvSpPr>
        <p:spPr>
          <a:xfrm>
            <a:off x="1379903" y="2679476"/>
            <a:ext cx="9393381" cy="14131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B43B7A-A51F-4682-824E-C34995254C45}"/>
              </a:ext>
            </a:extLst>
          </p:cNvPr>
          <p:cNvSpPr/>
          <p:nvPr/>
        </p:nvSpPr>
        <p:spPr>
          <a:xfrm>
            <a:off x="1379902" y="4560923"/>
            <a:ext cx="9393381" cy="14131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27154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B34840-4D19-44EC-A3AF-E7ECBC273444}"/>
              </a:ext>
            </a:extLst>
          </p:cNvPr>
          <p:cNvSpPr/>
          <p:nvPr/>
        </p:nvSpPr>
        <p:spPr>
          <a:xfrm>
            <a:off x="318655" y="5569527"/>
            <a:ext cx="11526981" cy="19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86BB3-CA0C-4884-89E0-2C99E22E6F95}"/>
              </a:ext>
            </a:extLst>
          </p:cNvPr>
          <p:cNvSpPr txBox="1"/>
          <p:nvPr/>
        </p:nvSpPr>
        <p:spPr>
          <a:xfrm>
            <a:off x="8894617" y="4246088"/>
            <a:ext cx="2978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>
                <a:solidFill>
                  <a:prstClr val="white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 panose="02030803000000000000" pitchFamily="18" charset="-127"/>
                <a:ea typeface="빙그레체Ⅱ" panose="02030803000000000000" pitchFamily="18" charset="-127"/>
                <a:cs typeface="+mn-cs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16470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045A8-80A9-4A7F-803F-BCE582282BE6}"/>
              </a:ext>
            </a:extLst>
          </p:cNvPr>
          <p:cNvSpPr txBox="1"/>
          <p:nvPr/>
        </p:nvSpPr>
        <p:spPr>
          <a:xfrm>
            <a:off x="1755369" y="2005282"/>
            <a:ext cx="865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정해진 횟수만큼 아래 문장을 반복해서 실행한다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C0EEA-500C-4A1D-A48C-A76B046E9E25}"/>
              </a:ext>
            </a:extLst>
          </p:cNvPr>
          <p:cNvSpPr txBox="1"/>
          <p:nvPr/>
        </p:nvSpPr>
        <p:spPr>
          <a:xfrm>
            <a:off x="3359508" y="3051722"/>
            <a:ext cx="5472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리스트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또는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튜플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문자열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C8C89-5CB6-41A4-9446-FDFB0DA32EDA}"/>
              </a:ext>
            </a:extLst>
          </p:cNvPr>
          <p:cNvSpPr txBox="1"/>
          <p:nvPr/>
        </p:nvSpPr>
        <p:spPr>
          <a:xfrm>
            <a:off x="4281052" y="2466947"/>
            <a:ext cx="360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 </a:t>
            </a:r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기본 구조 </a:t>
            </a:r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  <a:r>
              <a:rPr lang="ko-KR" altLang="en-US" sz="3200" dirty="0"/>
              <a:t>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3C035E-D8D5-4C10-9E86-B1C511189E69}"/>
              </a:ext>
            </a:extLst>
          </p:cNvPr>
          <p:cNvSpPr/>
          <p:nvPr/>
        </p:nvSpPr>
        <p:spPr>
          <a:xfrm>
            <a:off x="1766453" y="561783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06278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3C035E-D8D5-4C10-9E86-B1C511189E69}"/>
              </a:ext>
            </a:extLst>
          </p:cNvPr>
          <p:cNvSpPr/>
          <p:nvPr/>
        </p:nvSpPr>
        <p:spPr>
          <a:xfrm>
            <a:off x="1766453" y="561783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AFA79-4A92-4EFB-820C-97A7C38B52B9}"/>
              </a:ext>
            </a:extLst>
          </p:cNvPr>
          <p:cNvSpPr txBox="1"/>
          <p:nvPr/>
        </p:nvSpPr>
        <p:spPr>
          <a:xfrm>
            <a:off x="1766453" y="1979128"/>
            <a:ext cx="7072746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list = [ ‘one’ , ‘two’, ‘three’]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en-US" altLang="ko-KR" sz="2400" b="1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i</a:t>
            </a:r>
            <a:r>
              <a:rPr lang="en-US" altLang="ko-KR" sz="24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in list :</a:t>
            </a:r>
            <a:endParaRPr lang="en-US" altLang="ko-KR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print(</a:t>
            </a:r>
            <a:r>
              <a:rPr lang="en-US" altLang="ko-KR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i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F979E-55CD-4433-8382-E3B8B7B00D49}"/>
              </a:ext>
            </a:extLst>
          </p:cNvPr>
          <p:cNvSpPr txBox="1"/>
          <p:nvPr/>
        </p:nvSpPr>
        <p:spPr>
          <a:xfrm>
            <a:off x="8404302" y="1979128"/>
            <a:ext cx="1821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one</a:t>
            </a:r>
          </a:p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two</a:t>
            </a:r>
          </a:p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three</a:t>
            </a:r>
            <a:endParaRPr lang="ko-KR" altLang="en-US" sz="32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BFFAA-17FD-4E4A-9AFD-0E1925816B84}"/>
              </a:ext>
            </a:extLst>
          </p:cNvPr>
          <p:cNvSpPr txBox="1"/>
          <p:nvPr/>
        </p:nvSpPr>
        <p:spPr>
          <a:xfrm>
            <a:off x="1766453" y="3962305"/>
            <a:ext cx="617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 = [(1,2), (3,4), (5,6)] 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(first, last) </a:t>
            </a:r>
            <a:r>
              <a:rPr lang="en-US" altLang="ko-KR" sz="24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a: 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print(first + last)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4468A-1BE0-4EA7-BE58-AB290C775F53}"/>
              </a:ext>
            </a:extLst>
          </p:cNvPr>
          <p:cNvSpPr txBox="1"/>
          <p:nvPr/>
        </p:nvSpPr>
        <p:spPr>
          <a:xfrm>
            <a:off x="8404302" y="3735927"/>
            <a:ext cx="1821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</a:p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7</a:t>
            </a:r>
          </a:p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11</a:t>
            </a:r>
            <a:endParaRPr lang="ko-KR" altLang="en-US" sz="32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10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DE99E-2022-4EF9-985B-56ADC6808F52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break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와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continue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68BD3-5394-46AE-A8FA-6E31AE0792E3}"/>
              </a:ext>
            </a:extLst>
          </p:cNvPr>
          <p:cNvSpPr txBox="1"/>
          <p:nvPr/>
        </p:nvSpPr>
        <p:spPr>
          <a:xfrm>
            <a:off x="1766453" y="2466947"/>
            <a:ext cx="3926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리스트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break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427F7-23DD-41DD-91F4-D00C115E88DD}"/>
              </a:ext>
            </a:extLst>
          </p:cNvPr>
          <p:cNvSpPr txBox="1"/>
          <p:nvPr/>
        </p:nvSpPr>
        <p:spPr>
          <a:xfrm>
            <a:off x="6824055" y="2464232"/>
            <a:ext cx="3926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리스트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continue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B8D394F0-5902-4C35-ABE7-8E2F8E3D9C17}"/>
              </a:ext>
            </a:extLst>
          </p:cNvPr>
          <p:cNvSpPr/>
          <p:nvPr/>
        </p:nvSpPr>
        <p:spPr>
          <a:xfrm rot="5400000">
            <a:off x="4369246" y="4287496"/>
            <a:ext cx="1604962" cy="1581150"/>
          </a:xfrm>
          <a:prstGeom prst="circularArrow">
            <a:avLst>
              <a:gd name="adj1" fmla="val 4488"/>
              <a:gd name="adj2" fmla="val 1508178"/>
              <a:gd name="adj3" fmla="val 19531785"/>
              <a:gd name="adj4" fmla="val 10280585"/>
              <a:gd name="adj5" fmla="val 1206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509B1211-1658-4455-A215-577C098F0A3A}"/>
              </a:ext>
            </a:extLst>
          </p:cNvPr>
          <p:cNvSpPr/>
          <p:nvPr/>
        </p:nvSpPr>
        <p:spPr>
          <a:xfrm rot="14105398" flipV="1">
            <a:off x="9134882" y="2367086"/>
            <a:ext cx="2283057" cy="2273439"/>
          </a:xfrm>
          <a:prstGeom prst="circularArrow">
            <a:avLst>
              <a:gd name="adj1" fmla="val 2868"/>
              <a:gd name="adj2" fmla="val 1983628"/>
              <a:gd name="adj3" fmla="val 19385289"/>
              <a:gd name="adj4" fmla="val 9066965"/>
              <a:gd name="adj5" fmla="val 79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2B609-F25F-4103-ACE3-D74AF048E2A6}"/>
              </a:ext>
            </a:extLst>
          </p:cNvPr>
          <p:cNvSpPr txBox="1"/>
          <p:nvPr/>
        </p:nvSpPr>
        <p:spPr>
          <a:xfrm>
            <a:off x="5641702" y="4067888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chemeClr val="accent4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</a:t>
            </a:r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탈출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FE1F3-975F-413F-A7C0-DB93FE2BDEE7}"/>
              </a:ext>
            </a:extLst>
          </p:cNvPr>
          <p:cNvSpPr txBox="1"/>
          <p:nvPr/>
        </p:nvSpPr>
        <p:spPr>
          <a:xfrm>
            <a:off x="9339754" y="1795665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chemeClr val="accent4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시작점으로 이동</a:t>
            </a:r>
          </a:p>
        </p:txBody>
      </p:sp>
    </p:spTree>
    <p:extLst>
      <p:ext uri="{BB962C8B-B14F-4D97-AF65-F5344CB8AC3E}">
        <p14:creationId xmlns:p14="http://schemas.microsoft.com/office/powerpoint/2010/main" val="123506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DE99E-2022-4EF9-985B-56ADC6808F52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자주 사용하는 함수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range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함수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92A3B-4F32-4A05-A6E2-BB0989A284D1}"/>
              </a:ext>
            </a:extLst>
          </p:cNvPr>
          <p:cNvSpPr txBox="1"/>
          <p:nvPr/>
        </p:nvSpPr>
        <p:spPr>
          <a:xfrm>
            <a:off x="1766453" y="4170634"/>
            <a:ext cx="577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range(1,11)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range(1,10)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6EF42-3F86-441C-9035-9935C23B9A22}"/>
              </a:ext>
            </a:extLst>
          </p:cNvPr>
          <p:cNvSpPr txBox="1"/>
          <p:nvPr/>
        </p:nvSpPr>
        <p:spPr>
          <a:xfrm>
            <a:off x="6713260" y="2435269"/>
            <a:ext cx="3933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range(10)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은</a:t>
            </a:r>
            <a:endParaRPr lang="en-US" altLang="ko-KR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0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부터 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10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미만의 숫자를 포함하는</a:t>
            </a:r>
            <a:endParaRPr lang="en-US" altLang="ko-KR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객체를 만들어준다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6BA1C-E4FC-48D0-BE58-FC96D074D86F}"/>
              </a:ext>
            </a:extLst>
          </p:cNvPr>
          <p:cNvSpPr txBox="1"/>
          <p:nvPr/>
        </p:nvSpPr>
        <p:spPr>
          <a:xfrm>
            <a:off x="1907770" y="2619347"/>
            <a:ext cx="577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range(10)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range(0,10)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29F94-0B7A-4300-9E57-1AD46EED5425}"/>
              </a:ext>
            </a:extLst>
          </p:cNvPr>
          <p:cNvSpPr txBox="1"/>
          <p:nvPr/>
        </p:nvSpPr>
        <p:spPr>
          <a:xfrm>
            <a:off x="6713260" y="4121766"/>
            <a:ext cx="4754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시작 숫자와 끝 숫자를 지정하려면</a:t>
            </a:r>
            <a:endParaRPr lang="en-US" altLang="ko-KR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시작 숫자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 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끝 숫자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 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형태 사용</a:t>
            </a:r>
            <a:endParaRPr lang="en-US" altLang="ko-KR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이때 끝 숫자는 포함하지 않는다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22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DE99E-2022-4EF9-985B-56ADC6808F52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자주 사용하는 함수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range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함수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68BD3-5394-46AE-A8FA-6E31AE0792E3}"/>
              </a:ext>
            </a:extLst>
          </p:cNvPr>
          <p:cNvSpPr txBox="1"/>
          <p:nvPr/>
        </p:nvSpPr>
        <p:spPr>
          <a:xfrm>
            <a:off x="1766453" y="2898629"/>
            <a:ext cx="5756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 range(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시작 숫자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끝 숫자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76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68BD3-5394-46AE-A8FA-6E31AE0792E3}"/>
              </a:ext>
            </a:extLst>
          </p:cNvPr>
          <p:cNvSpPr txBox="1"/>
          <p:nvPr/>
        </p:nvSpPr>
        <p:spPr>
          <a:xfrm>
            <a:off x="1766453" y="2091805"/>
            <a:ext cx="8525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marks = [90,25,67,45,80]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number in range(</a:t>
            </a:r>
            <a:r>
              <a:rPr lang="en-US" altLang="ko-KR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len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(marks)):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if marks[number] &lt; 60 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	continue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print(“%d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번 학생 합격입니다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.” % (number+1))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0A6E7-3373-42A9-AC37-086BE8C9BFF2}"/>
              </a:ext>
            </a:extLst>
          </p:cNvPr>
          <p:cNvSpPr txBox="1"/>
          <p:nvPr/>
        </p:nvSpPr>
        <p:spPr>
          <a:xfrm>
            <a:off x="1766453" y="4261137"/>
            <a:ext cx="850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학생 합격입니다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학생 합격입니다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5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학생 합격입니다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64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F1CAAA-024A-413B-AEF9-D5B2E5A39AB3}"/>
              </a:ext>
            </a:extLst>
          </p:cNvPr>
          <p:cNvSpPr/>
          <p:nvPr/>
        </p:nvSpPr>
        <p:spPr>
          <a:xfrm>
            <a:off x="1379904" y="798029"/>
            <a:ext cx="9393381" cy="14131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C81A83-F602-453E-8F1E-9D96D5E3E777}"/>
              </a:ext>
            </a:extLst>
          </p:cNvPr>
          <p:cNvSpPr/>
          <p:nvPr/>
        </p:nvSpPr>
        <p:spPr>
          <a:xfrm>
            <a:off x="1379903" y="2679476"/>
            <a:ext cx="9393381" cy="14131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B43B7A-A51F-4682-824E-C34995254C45}"/>
              </a:ext>
            </a:extLst>
          </p:cNvPr>
          <p:cNvSpPr/>
          <p:nvPr/>
        </p:nvSpPr>
        <p:spPr>
          <a:xfrm>
            <a:off x="1379902" y="4560923"/>
            <a:ext cx="9393381" cy="14131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67755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68BD3-5394-46AE-A8FA-6E31AE0792E3}"/>
              </a:ext>
            </a:extLst>
          </p:cNvPr>
          <p:cNvSpPr txBox="1"/>
          <p:nvPr/>
        </p:nvSpPr>
        <p:spPr>
          <a:xfrm>
            <a:off x="1766453" y="2091805"/>
            <a:ext cx="8525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for </a:t>
            </a:r>
            <a:r>
              <a:rPr lang="en-US" altLang="ko-KR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i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in range(1,10):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</a:t>
            </a:r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	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j in range(1,10):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	print(</a:t>
            </a:r>
            <a:r>
              <a:rPr lang="en-US" altLang="ko-KR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i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*</a:t>
            </a:r>
            <a:r>
              <a:rPr lang="en-US" altLang="ko-KR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j,end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=“ ”)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print(“ ”)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0A6E7-3373-42A9-AC37-086BE8C9BFF2}"/>
              </a:ext>
            </a:extLst>
          </p:cNvPr>
          <p:cNvSpPr txBox="1"/>
          <p:nvPr/>
        </p:nvSpPr>
        <p:spPr>
          <a:xfrm>
            <a:off x="1766453" y="3702997"/>
            <a:ext cx="7523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print(</a:t>
            </a:r>
            <a:r>
              <a:rPr lang="en-US" altLang="ko-KR" sz="24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i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*</a:t>
            </a:r>
            <a:r>
              <a:rPr lang="en-US" altLang="ko-KR" sz="24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j,end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=“”)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처럼 매개변수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end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를 넣은 이유는</a:t>
            </a:r>
            <a:endParaRPr lang="en-US" altLang="ko-KR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해당 결과값을 출력할 때 다음줄로 넘기지 않고 </a:t>
            </a:r>
            <a:endParaRPr lang="en-US" altLang="ko-KR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그 줄에서 계속 출력하기 위해 넣었고 </a:t>
            </a:r>
            <a:endParaRPr lang="en-US" altLang="ko-KR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밑에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print(‘’)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은 단을 구분하기위해 두번째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for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문이 끝나면</a:t>
            </a:r>
            <a:endParaRPr lang="en-US" altLang="ko-KR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결과값을 다음 줄부터 출력하게 해주는 문장이다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44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C8159-131A-4977-BB76-27D3BBCC1891}"/>
              </a:ext>
            </a:extLst>
          </p:cNvPr>
          <p:cNvSpPr txBox="1"/>
          <p:nvPr/>
        </p:nvSpPr>
        <p:spPr>
          <a:xfrm>
            <a:off x="2261118" y="2127944"/>
            <a:ext cx="766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리스트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a = [4,9,3,2,5,7,8,1,6]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버블정렬한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후 출력해라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64173-B74B-4B0B-9D83-2D8316E50AEC}"/>
              </a:ext>
            </a:extLst>
          </p:cNvPr>
          <p:cNvSpPr txBox="1"/>
          <p:nvPr/>
        </p:nvSpPr>
        <p:spPr>
          <a:xfrm>
            <a:off x="1533728" y="2606399"/>
            <a:ext cx="6120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a = [4,9,3,2,5,7,8,1,6]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i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in range(1,len(a):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for j in range(0,len(a)-1):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리스트의 앞요소가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뒷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요소보다 크면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#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앞 요소와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뒷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요소 위치 바꾸기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print(a)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D474271-B02B-4327-9392-00EED9E31C59}"/>
              </a:ext>
            </a:extLst>
          </p:cNvPr>
          <p:cNvSpPr/>
          <p:nvPr/>
        </p:nvSpPr>
        <p:spPr>
          <a:xfrm rot="5400000">
            <a:off x="7200127" y="2089837"/>
            <a:ext cx="3185065" cy="3999947"/>
          </a:xfrm>
          <a:prstGeom prst="wedgeRoundRectCallout">
            <a:avLst>
              <a:gd name="adj1" fmla="val -15215"/>
              <a:gd name="adj2" fmla="val 63079"/>
              <a:gd name="adj3" fmla="val 16667"/>
            </a:avLst>
          </a:prstGeom>
          <a:solidFill>
            <a:srgbClr val="81D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6A36A-FD8E-4AE4-B78D-FABF5716D82B}"/>
              </a:ext>
            </a:extLst>
          </p:cNvPr>
          <p:cNvSpPr txBox="1"/>
          <p:nvPr/>
        </p:nvSpPr>
        <p:spPr>
          <a:xfrm>
            <a:off x="7052701" y="2588593"/>
            <a:ext cx="3531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버블 정렬이란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?</a:t>
            </a:r>
          </a:p>
          <a:p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이웃한 두 값을 비교해</a:t>
            </a:r>
            <a:endParaRPr lang="en-US" altLang="ko-KR" sz="16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정렬하는 방식</a:t>
            </a:r>
            <a:endParaRPr lang="en-US" altLang="ko-KR" sz="16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[3 4 2 1]</a:t>
            </a:r>
          </a:p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-&gt;[  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3  4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2    1   ]</a:t>
            </a:r>
          </a:p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-&gt;[   3 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4   2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1   ]</a:t>
            </a:r>
          </a:p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-&gt;[   3   2 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4    1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]</a:t>
            </a:r>
          </a:p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[   3   2   1   4    ] 1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단계 종료</a:t>
            </a:r>
          </a:p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-&gt;[  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3  2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1    4   ]</a:t>
            </a:r>
          </a:p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-&gt;[   2 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3   1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4   ]</a:t>
            </a:r>
          </a:p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-&gt;[   2   1 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3    4</a:t>
            </a:r>
            <a:r>
              <a:rPr lang="en-US" altLang="ko-KR" sz="1600" dirty="0">
                <a:solidFill>
                  <a:srgbClr val="FFFF0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]</a:t>
            </a:r>
          </a:p>
          <a:p>
            <a:r>
              <a:rPr lang="en-US" altLang="ko-KR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[   2   1   3   4    ] 2</a:t>
            </a:r>
            <a:r>
              <a:rPr lang="ko-KR" altLang="en-US" sz="1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단계 종료</a:t>
            </a:r>
          </a:p>
        </p:txBody>
      </p:sp>
    </p:spTree>
    <p:extLst>
      <p:ext uri="{BB962C8B-B14F-4D97-AF65-F5344CB8AC3E}">
        <p14:creationId xmlns:p14="http://schemas.microsoft.com/office/powerpoint/2010/main" val="197388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64173-B74B-4B0B-9D83-2D8316E50AEC}"/>
              </a:ext>
            </a:extLst>
          </p:cNvPr>
          <p:cNvSpPr txBox="1"/>
          <p:nvPr/>
        </p:nvSpPr>
        <p:spPr>
          <a:xfrm>
            <a:off x="1766453" y="2420022"/>
            <a:ext cx="61208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a = [4,9,3,2,5,7,8,1,6]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i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in range(1,len(a):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   for j in range(0,len(a)-1):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a[j] &gt; a[j+1]: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tmp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= a[j]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a[j]=a[j+1]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a[j+1]=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tmp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#a[j+1],a[j] = a[j],a[j+1]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print(a)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6E1D4-C304-4099-A74F-DF127C6099C1}"/>
              </a:ext>
            </a:extLst>
          </p:cNvPr>
          <p:cNvSpPr txBox="1"/>
          <p:nvPr/>
        </p:nvSpPr>
        <p:spPr>
          <a:xfrm>
            <a:off x="6095999" y="2677885"/>
            <a:ext cx="29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리스트의 크기만큼 반복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6A11A-AF51-4C72-AD06-3D3872A3A762}"/>
              </a:ext>
            </a:extLst>
          </p:cNvPr>
          <p:cNvSpPr txBox="1"/>
          <p:nvPr/>
        </p:nvSpPr>
        <p:spPr>
          <a:xfrm>
            <a:off x="6660217" y="3040260"/>
            <a:ext cx="44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각 반복 당 정렬이 안 끝난 요소를 위해 반복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FB85-E442-4137-9EB1-43E74EA1A5E7}"/>
              </a:ext>
            </a:extLst>
          </p:cNvPr>
          <p:cNvSpPr txBox="1"/>
          <p:nvPr/>
        </p:nvSpPr>
        <p:spPr>
          <a:xfrm>
            <a:off x="7483857" y="3449681"/>
            <a:ext cx="3658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앞 요소가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뒷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요소보다 크면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위치 바꾸기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#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파이썬에서만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사용하는 방식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33791-8F9B-44E7-A2D5-F127521E73A5}"/>
              </a:ext>
            </a:extLst>
          </p:cNvPr>
          <p:cNvSpPr txBox="1"/>
          <p:nvPr/>
        </p:nvSpPr>
        <p:spPr>
          <a:xfrm>
            <a:off x="6096000" y="46344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리스트 출력</a:t>
            </a:r>
          </a:p>
        </p:txBody>
      </p:sp>
    </p:spTree>
    <p:extLst>
      <p:ext uri="{BB962C8B-B14F-4D97-AF65-F5344CB8AC3E}">
        <p14:creationId xmlns:p14="http://schemas.microsoft.com/office/powerpoint/2010/main" val="212084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0" y="131422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F111AD-40F3-444C-8A8B-886412C9BA75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6095999" y="556954"/>
            <a:ext cx="4329547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0159E9-A176-485E-AD85-9B0D2FDA1B41}"/>
              </a:ext>
            </a:extLst>
          </p:cNvPr>
          <p:cNvSpPr/>
          <p:nvPr/>
        </p:nvSpPr>
        <p:spPr>
          <a:xfrm>
            <a:off x="1766453" y="556954"/>
            <a:ext cx="4329547" cy="8395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D91271-00A0-41EE-9F84-76C40B4986AC}"/>
              </a:ext>
            </a:extLst>
          </p:cNvPr>
          <p:cNvSpPr/>
          <p:nvPr/>
        </p:nvSpPr>
        <p:spPr>
          <a:xfrm>
            <a:off x="1766453" y="2002221"/>
            <a:ext cx="4329546" cy="21441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9AAEFB-9831-420C-9D2B-2A014391BBE1}"/>
              </a:ext>
            </a:extLst>
          </p:cNvPr>
          <p:cNvSpPr/>
          <p:nvPr/>
        </p:nvSpPr>
        <p:spPr>
          <a:xfrm>
            <a:off x="6095998" y="2002221"/>
            <a:ext cx="4329546" cy="21441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1FE1A-2C15-42B9-AB90-78B2EF848884}"/>
              </a:ext>
            </a:extLst>
          </p:cNvPr>
          <p:cNvSpPr txBox="1"/>
          <p:nvPr/>
        </p:nvSpPr>
        <p:spPr>
          <a:xfrm>
            <a:off x="2522988" y="2535667"/>
            <a:ext cx="3142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조건을 만족하면 반복 실행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4E02B-6AC7-4879-9B15-26898BD2E528}"/>
              </a:ext>
            </a:extLst>
          </p:cNvPr>
          <p:cNvSpPr txBox="1"/>
          <p:nvPr/>
        </p:nvSpPr>
        <p:spPr>
          <a:xfrm>
            <a:off x="6852534" y="2535667"/>
            <a:ext cx="3190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정해진 횟수만큼</a:t>
            </a:r>
            <a:endParaRPr lang="en-US" altLang="ko-KR" sz="32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반복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BC1B2-6275-4EB7-9BBA-6342C2838F33}"/>
              </a:ext>
            </a:extLst>
          </p:cNvPr>
          <p:cNvSpPr txBox="1"/>
          <p:nvPr/>
        </p:nvSpPr>
        <p:spPr>
          <a:xfrm>
            <a:off x="1766453" y="4343253"/>
            <a:ext cx="86590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vs for</a:t>
            </a:r>
          </a:p>
          <a:p>
            <a:pPr algn="ctr"/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조건을 만족해야 하는가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? 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횟수가 정해져 있는가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? 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구분해서 사용하자</a:t>
            </a:r>
          </a:p>
        </p:txBody>
      </p:sp>
    </p:spTree>
    <p:extLst>
      <p:ext uri="{BB962C8B-B14F-4D97-AF65-F5344CB8AC3E}">
        <p14:creationId xmlns:p14="http://schemas.microsoft.com/office/powerpoint/2010/main" val="244918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062459-0079-4B70-AFF5-3D13E4F65F5C}"/>
              </a:ext>
            </a:extLst>
          </p:cNvPr>
          <p:cNvSpPr txBox="1"/>
          <p:nvPr/>
        </p:nvSpPr>
        <p:spPr>
          <a:xfrm>
            <a:off x="3551640" y="2723148"/>
            <a:ext cx="5088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연습문제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9200E7-CF6C-44BD-98BA-6EFBD789778B}"/>
              </a:ext>
            </a:extLst>
          </p:cNvPr>
          <p:cNvGrpSpPr/>
          <p:nvPr/>
        </p:nvGrpSpPr>
        <p:grpSpPr>
          <a:xfrm rot="10800000">
            <a:off x="0" y="0"/>
            <a:ext cx="12192003" cy="1078993"/>
            <a:chOff x="-1" y="5779005"/>
            <a:chExt cx="12192003" cy="107899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1A63D99-7381-4557-8C50-061194CBBD39}"/>
                </a:ext>
              </a:extLst>
            </p:cNvPr>
            <p:cNvGrpSpPr/>
            <p:nvPr/>
          </p:nvGrpSpPr>
          <p:grpSpPr>
            <a:xfrm>
              <a:off x="-1" y="5779009"/>
              <a:ext cx="2709335" cy="1078989"/>
              <a:chOff x="-1" y="5779009"/>
              <a:chExt cx="2709335" cy="1078989"/>
            </a:xfrm>
          </p:grpSpPr>
          <p:sp>
            <p:nvSpPr>
              <p:cNvPr id="42" name="화살표: 오각형 41">
                <a:extLst>
                  <a:ext uri="{FF2B5EF4-FFF2-40B4-BE49-F238E27FC236}">
                    <a16:creationId xmlns:a16="http://schemas.microsoft.com/office/drawing/2014/main" id="{10F6B8AE-AD6E-4AAA-AD8E-EF3CAC2A9423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화살표: 오각형 42">
                <a:extLst>
                  <a:ext uri="{FF2B5EF4-FFF2-40B4-BE49-F238E27FC236}">
                    <a16:creationId xmlns:a16="http://schemas.microsoft.com/office/drawing/2014/main" id="{E5677CC7-C6D0-4944-B4B6-B92F59D595B6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889D2A7-5536-437D-89EF-170453A59299}"/>
                </a:ext>
              </a:extLst>
            </p:cNvPr>
            <p:cNvGrpSpPr/>
            <p:nvPr/>
          </p:nvGrpSpPr>
          <p:grpSpPr>
            <a:xfrm>
              <a:off x="2709334" y="5779008"/>
              <a:ext cx="2709335" cy="1078989"/>
              <a:chOff x="-1" y="5779009"/>
              <a:chExt cx="2709335" cy="1078989"/>
            </a:xfrm>
          </p:grpSpPr>
          <p:sp>
            <p:nvSpPr>
              <p:cNvPr id="46" name="화살표: 오각형 45">
                <a:extLst>
                  <a:ext uri="{FF2B5EF4-FFF2-40B4-BE49-F238E27FC236}">
                    <a16:creationId xmlns:a16="http://schemas.microsoft.com/office/drawing/2014/main" id="{CE428F30-DDFF-42AB-AF8E-5A1C71A7998B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화살표: 오각형 46">
                <a:extLst>
                  <a:ext uri="{FF2B5EF4-FFF2-40B4-BE49-F238E27FC236}">
                    <a16:creationId xmlns:a16="http://schemas.microsoft.com/office/drawing/2014/main" id="{178CDC18-BE3C-44F4-935E-60BC9F4A96AC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화살표: 오각형 53">
              <a:extLst>
                <a:ext uri="{FF2B5EF4-FFF2-40B4-BE49-F238E27FC236}">
                  <a16:creationId xmlns:a16="http://schemas.microsoft.com/office/drawing/2014/main" id="{F5060921-44EC-405A-A584-BF037A37686A}"/>
                </a:ext>
              </a:extLst>
            </p:cNvPr>
            <p:cNvSpPr/>
            <p:nvPr/>
          </p:nvSpPr>
          <p:spPr>
            <a:xfrm rot="16200000">
              <a:off x="6913956" y="5643948"/>
              <a:ext cx="1073426" cy="1354667"/>
            </a:xfrm>
            <a:prstGeom prst="homePlate">
              <a:avLst>
                <a:gd name="adj" fmla="val 48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오각형 54">
              <a:extLst>
                <a:ext uri="{FF2B5EF4-FFF2-40B4-BE49-F238E27FC236}">
                  <a16:creationId xmlns:a16="http://schemas.microsoft.com/office/drawing/2014/main" id="{B3D3B53E-A4CD-46E0-99E6-DCCDC50AEFC7}"/>
                </a:ext>
              </a:extLst>
            </p:cNvPr>
            <p:cNvSpPr/>
            <p:nvPr/>
          </p:nvSpPr>
          <p:spPr>
            <a:xfrm rot="16200000">
              <a:off x="5556507" y="5641167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4A8D909-F255-4486-94B1-77C08BBB6B05}"/>
                </a:ext>
              </a:extLst>
            </p:cNvPr>
            <p:cNvGrpSpPr/>
            <p:nvPr/>
          </p:nvGrpSpPr>
          <p:grpSpPr>
            <a:xfrm>
              <a:off x="8128002" y="5779006"/>
              <a:ext cx="2709335" cy="1078989"/>
              <a:chOff x="8128002" y="5779006"/>
              <a:chExt cx="2709335" cy="1078989"/>
            </a:xfrm>
          </p:grpSpPr>
          <p:sp>
            <p:nvSpPr>
              <p:cNvPr id="52" name="화살표: 오각형 51">
                <a:extLst>
                  <a:ext uri="{FF2B5EF4-FFF2-40B4-BE49-F238E27FC236}">
                    <a16:creationId xmlns:a16="http://schemas.microsoft.com/office/drawing/2014/main" id="{DD052DB1-6135-449F-ADD6-BDFD2F73B3C7}"/>
                  </a:ext>
                </a:extLst>
              </p:cNvPr>
              <p:cNvSpPr/>
              <p:nvPr/>
            </p:nvSpPr>
            <p:spPr>
              <a:xfrm rot="16200000">
                <a:off x="9623291" y="5643947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화살표: 오각형 52">
                <a:extLst>
                  <a:ext uri="{FF2B5EF4-FFF2-40B4-BE49-F238E27FC236}">
                    <a16:creationId xmlns:a16="http://schemas.microsoft.com/office/drawing/2014/main" id="{1A3094CE-D434-4B8C-A97D-35230E3DE746}"/>
                  </a:ext>
                </a:extLst>
              </p:cNvPr>
              <p:cNvSpPr/>
              <p:nvPr/>
            </p:nvSpPr>
            <p:spPr>
              <a:xfrm rot="16200000">
                <a:off x="8265842" y="5641166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화살표: 오각형 57">
              <a:extLst>
                <a:ext uri="{FF2B5EF4-FFF2-40B4-BE49-F238E27FC236}">
                  <a16:creationId xmlns:a16="http://schemas.microsoft.com/office/drawing/2014/main" id="{47173038-A051-48EF-844E-976E5298F070}"/>
                </a:ext>
              </a:extLst>
            </p:cNvPr>
            <p:cNvSpPr/>
            <p:nvPr/>
          </p:nvSpPr>
          <p:spPr>
            <a:xfrm rot="16200000">
              <a:off x="10975173" y="5641165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D56627-3583-4296-9B8D-7EB4AE59B06D}"/>
              </a:ext>
            </a:extLst>
          </p:cNvPr>
          <p:cNvGrpSpPr/>
          <p:nvPr/>
        </p:nvGrpSpPr>
        <p:grpSpPr>
          <a:xfrm>
            <a:off x="152399" y="5931405"/>
            <a:ext cx="12192003" cy="1078993"/>
            <a:chOff x="-1" y="5779005"/>
            <a:chExt cx="12192003" cy="107899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FD2648-89AF-4840-AC61-76778F708E22}"/>
                </a:ext>
              </a:extLst>
            </p:cNvPr>
            <p:cNvGrpSpPr/>
            <p:nvPr/>
          </p:nvGrpSpPr>
          <p:grpSpPr>
            <a:xfrm>
              <a:off x="-1" y="5779009"/>
              <a:ext cx="2709335" cy="1078989"/>
              <a:chOff x="-1" y="5779009"/>
              <a:chExt cx="2709335" cy="1078989"/>
            </a:xfrm>
          </p:grpSpPr>
          <p:sp>
            <p:nvSpPr>
              <p:cNvPr id="72" name="화살표: 오각형 71">
                <a:extLst>
                  <a:ext uri="{FF2B5EF4-FFF2-40B4-BE49-F238E27FC236}">
                    <a16:creationId xmlns:a16="http://schemas.microsoft.com/office/drawing/2014/main" id="{EF2C03F9-927D-4696-804C-756F00C33C6D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화살표: 오각형 72">
                <a:extLst>
                  <a:ext uri="{FF2B5EF4-FFF2-40B4-BE49-F238E27FC236}">
                    <a16:creationId xmlns:a16="http://schemas.microsoft.com/office/drawing/2014/main" id="{E1778792-FDB4-486D-9B2B-7AF323078EFC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AD52990-4EAB-4004-B329-1C2FFA3EC637}"/>
                </a:ext>
              </a:extLst>
            </p:cNvPr>
            <p:cNvGrpSpPr/>
            <p:nvPr/>
          </p:nvGrpSpPr>
          <p:grpSpPr>
            <a:xfrm>
              <a:off x="2709334" y="5779008"/>
              <a:ext cx="2709335" cy="1078989"/>
              <a:chOff x="-1" y="5779009"/>
              <a:chExt cx="2709335" cy="1078989"/>
            </a:xfrm>
          </p:grpSpPr>
          <p:sp>
            <p:nvSpPr>
              <p:cNvPr id="70" name="화살표: 오각형 69">
                <a:extLst>
                  <a:ext uri="{FF2B5EF4-FFF2-40B4-BE49-F238E27FC236}">
                    <a16:creationId xmlns:a16="http://schemas.microsoft.com/office/drawing/2014/main" id="{D916804C-6EF6-4B6E-8A52-29F58CD70756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화살표: 오각형 70">
                <a:extLst>
                  <a:ext uri="{FF2B5EF4-FFF2-40B4-BE49-F238E27FC236}">
                    <a16:creationId xmlns:a16="http://schemas.microsoft.com/office/drawing/2014/main" id="{9B389CB4-9D24-44E9-84FF-F36649118CA3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화살표: 오각형 63">
              <a:extLst>
                <a:ext uri="{FF2B5EF4-FFF2-40B4-BE49-F238E27FC236}">
                  <a16:creationId xmlns:a16="http://schemas.microsoft.com/office/drawing/2014/main" id="{9DD0B252-1194-484A-A0A8-F5FE3448AD5A}"/>
                </a:ext>
              </a:extLst>
            </p:cNvPr>
            <p:cNvSpPr/>
            <p:nvPr/>
          </p:nvSpPr>
          <p:spPr>
            <a:xfrm rot="16200000">
              <a:off x="6913956" y="5643948"/>
              <a:ext cx="1073426" cy="1354667"/>
            </a:xfrm>
            <a:prstGeom prst="homePlate">
              <a:avLst>
                <a:gd name="adj" fmla="val 48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화살표: 오각형 64">
              <a:extLst>
                <a:ext uri="{FF2B5EF4-FFF2-40B4-BE49-F238E27FC236}">
                  <a16:creationId xmlns:a16="http://schemas.microsoft.com/office/drawing/2014/main" id="{6A3209C8-E6E2-4D1F-B812-C930D7C97D22}"/>
                </a:ext>
              </a:extLst>
            </p:cNvPr>
            <p:cNvSpPr/>
            <p:nvPr/>
          </p:nvSpPr>
          <p:spPr>
            <a:xfrm rot="16200000">
              <a:off x="5556507" y="5641167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0FEF224-7E32-4C94-B5F4-517EAE507B98}"/>
                </a:ext>
              </a:extLst>
            </p:cNvPr>
            <p:cNvGrpSpPr/>
            <p:nvPr/>
          </p:nvGrpSpPr>
          <p:grpSpPr>
            <a:xfrm>
              <a:off x="8128002" y="5779006"/>
              <a:ext cx="2709335" cy="1078989"/>
              <a:chOff x="8128002" y="5779006"/>
              <a:chExt cx="2709335" cy="1078989"/>
            </a:xfrm>
          </p:grpSpPr>
          <p:sp>
            <p:nvSpPr>
              <p:cNvPr id="68" name="화살표: 오각형 67">
                <a:extLst>
                  <a:ext uri="{FF2B5EF4-FFF2-40B4-BE49-F238E27FC236}">
                    <a16:creationId xmlns:a16="http://schemas.microsoft.com/office/drawing/2014/main" id="{09565FBE-F377-46F6-A565-0999D6E2B898}"/>
                  </a:ext>
                </a:extLst>
              </p:cNvPr>
              <p:cNvSpPr/>
              <p:nvPr/>
            </p:nvSpPr>
            <p:spPr>
              <a:xfrm rot="16200000">
                <a:off x="9623291" y="5643947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화살표: 오각형 68">
                <a:extLst>
                  <a:ext uri="{FF2B5EF4-FFF2-40B4-BE49-F238E27FC236}">
                    <a16:creationId xmlns:a16="http://schemas.microsoft.com/office/drawing/2014/main" id="{ABD16791-7F64-4FA2-B46A-6D294693834A}"/>
                  </a:ext>
                </a:extLst>
              </p:cNvPr>
              <p:cNvSpPr/>
              <p:nvPr/>
            </p:nvSpPr>
            <p:spPr>
              <a:xfrm rot="16200000">
                <a:off x="8265842" y="5641166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화살표: 오각형 66">
              <a:extLst>
                <a:ext uri="{FF2B5EF4-FFF2-40B4-BE49-F238E27FC236}">
                  <a16:creationId xmlns:a16="http://schemas.microsoft.com/office/drawing/2014/main" id="{916B0450-982F-4F01-B3B3-8CF7FF6B2589}"/>
                </a:ext>
              </a:extLst>
            </p:cNvPr>
            <p:cNvSpPr/>
            <p:nvPr/>
          </p:nvSpPr>
          <p:spPr>
            <a:xfrm rot="16200000">
              <a:off x="10975173" y="5641165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BE47CD-BD2D-46C0-9182-0D2A4A5ED5DE}"/>
              </a:ext>
            </a:extLst>
          </p:cNvPr>
          <p:cNvSpPr/>
          <p:nvPr/>
        </p:nvSpPr>
        <p:spPr>
          <a:xfrm>
            <a:off x="352513" y="217859"/>
            <a:ext cx="11496979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7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월 달력을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 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504880-8FE0-439D-81E7-D9359460A53C}"/>
              </a:ext>
            </a:extLst>
          </p:cNvPr>
          <p:cNvSpPr/>
          <p:nvPr/>
        </p:nvSpPr>
        <p:spPr>
          <a:xfrm>
            <a:off x="352513" y="1357674"/>
            <a:ext cx="11496978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단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,6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단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,9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단만 출력한다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2AFF18-9B58-457D-B918-39462122E293}"/>
              </a:ext>
            </a:extLst>
          </p:cNvPr>
          <p:cNvSpPr/>
          <p:nvPr/>
        </p:nvSpPr>
        <p:spPr>
          <a:xfrm>
            <a:off x="352516" y="2497489"/>
            <a:ext cx="11496977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피라미드 모양으로 별을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 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532E661-F647-4939-92B0-CCB288EAC43E}"/>
              </a:ext>
            </a:extLst>
          </p:cNvPr>
          <p:cNvSpPr/>
          <p:nvPr/>
        </p:nvSpPr>
        <p:spPr>
          <a:xfrm>
            <a:off x="352513" y="3637304"/>
            <a:ext cx="11496977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을 입력 받고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n!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을 구해서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7144D2-FDD5-4665-A33B-0310968A92B5}"/>
              </a:ext>
            </a:extLst>
          </p:cNvPr>
          <p:cNvSpPr/>
          <p:nvPr/>
        </p:nvSpPr>
        <p:spPr>
          <a:xfrm>
            <a:off x="352513" y="4777119"/>
            <a:ext cx="11496976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과 변수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m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을 입력 받고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과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m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사이 값들의 합을 구해서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 (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단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m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C5783BF-80D6-4936-A2D0-DC6FA57D17FB}"/>
              </a:ext>
            </a:extLst>
          </p:cNvPr>
          <p:cNvSpPr/>
          <p:nvPr/>
        </p:nvSpPr>
        <p:spPr>
          <a:xfrm>
            <a:off x="352514" y="5916934"/>
            <a:ext cx="11496975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주사위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개를 굴려 합이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인 모든 경우의 수를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825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BE47CD-BD2D-46C0-9182-0D2A4A5ED5DE}"/>
              </a:ext>
            </a:extLst>
          </p:cNvPr>
          <p:cNvSpPr/>
          <p:nvPr/>
        </p:nvSpPr>
        <p:spPr>
          <a:xfrm>
            <a:off x="352513" y="217859"/>
            <a:ext cx="11496979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숫자를 입력 받고 소수인지 판별해서 출력한다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504880-8FE0-439D-81E7-D9359460A53C}"/>
              </a:ext>
            </a:extLst>
          </p:cNvPr>
          <p:cNvSpPr/>
          <p:nvPr/>
        </p:nvSpPr>
        <p:spPr>
          <a:xfrm>
            <a:off x="352513" y="1357674"/>
            <a:ext cx="11496978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숫자를 두 개 입력 받고 두 숫자의 최대 공약수를 출력한다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2AFF18-9B58-457D-B918-39462122E293}"/>
              </a:ext>
            </a:extLst>
          </p:cNvPr>
          <p:cNvSpPr/>
          <p:nvPr/>
        </p:nvSpPr>
        <p:spPr>
          <a:xfrm>
            <a:off x="352516" y="2497489"/>
            <a:ext cx="11496977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핵맨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퀴즈를 하는 프로그램을 만들어라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532E661-F647-4939-92B0-CCB288EAC43E}"/>
              </a:ext>
            </a:extLst>
          </p:cNvPr>
          <p:cNvSpPr/>
          <p:nvPr/>
        </p:nvSpPr>
        <p:spPr>
          <a:xfrm>
            <a:off x="342507" y="5057710"/>
            <a:ext cx="11496977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문자열을 입력 받고 회문인지 판별해서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9028D5-7487-4C35-AB73-E5D8ADCC53EC}"/>
              </a:ext>
            </a:extLst>
          </p:cNvPr>
          <p:cNvSpPr/>
          <p:nvPr/>
        </p:nvSpPr>
        <p:spPr>
          <a:xfrm>
            <a:off x="342507" y="3254233"/>
            <a:ext cx="11496977" cy="1420404"/>
          </a:xfrm>
          <a:prstGeom prst="roundRect">
            <a:avLst/>
          </a:prstGeom>
          <a:solidFill>
            <a:srgbClr val="81D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정답을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cat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으로 하고 처음엔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_ _ _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을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사용자에게 문자를 입력 받고 맞는 문자면 그 문자로 바꿔서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예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a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입력 받으면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_a_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을 출력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</a:p>
          <a:p>
            <a:pPr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정답을 완성하거나 제한횟수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5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번을 넘으면 프로그램을 종료한다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082B81-4328-4E5B-BBD7-CD938F7CB041}"/>
              </a:ext>
            </a:extLst>
          </p:cNvPr>
          <p:cNvSpPr/>
          <p:nvPr/>
        </p:nvSpPr>
        <p:spPr>
          <a:xfrm>
            <a:off x="342506" y="5768317"/>
            <a:ext cx="11496977" cy="871824"/>
          </a:xfrm>
          <a:prstGeom prst="roundRect">
            <a:avLst/>
          </a:prstGeom>
          <a:solidFill>
            <a:srgbClr val="FF9A6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회문은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대칭인 문자열을 의미한다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예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abccba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/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abcba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는 회문이다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 </a:t>
            </a:r>
            <a:r>
              <a:rPr lang="en-US" altLang="ko-KR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abcd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는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회문이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아니다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092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CB07F-BC0F-48F9-B607-DB27D00E6F17}"/>
              </a:ext>
            </a:extLst>
          </p:cNvPr>
          <p:cNvSpPr txBox="1"/>
          <p:nvPr/>
        </p:nvSpPr>
        <p:spPr>
          <a:xfrm>
            <a:off x="5511800" y="2730500"/>
            <a:ext cx="116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62596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B34840-4D19-44EC-A3AF-E7ECBC273444}"/>
              </a:ext>
            </a:extLst>
          </p:cNvPr>
          <p:cNvSpPr/>
          <p:nvPr/>
        </p:nvSpPr>
        <p:spPr>
          <a:xfrm>
            <a:off x="318655" y="5569527"/>
            <a:ext cx="11526981" cy="19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86BB3-CA0C-4884-89E0-2C99E22E6F95}"/>
              </a:ext>
            </a:extLst>
          </p:cNvPr>
          <p:cNvSpPr txBox="1"/>
          <p:nvPr/>
        </p:nvSpPr>
        <p:spPr>
          <a:xfrm>
            <a:off x="7481454" y="4281055"/>
            <a:ext cx="4364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80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3345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9EA1B-0A3A-4AED-AA3E-3FE54C77798B}"/>
              </a:ext>
            </a:extLst>
          </p:cNvPr>
          <p:cNvSpPr txBox="1"/>
          <p:nvPr/>
        </p:nvSpPr>
        <p:spPr>
          <a:xfrm>
            <a:off x="4150821" y="3147919"/>
            <a:ext cx="3607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&lt;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 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9848A-FAA2-4046-A093-ADED771319DA}"/>
              </a:ext>
            </a:extLst>
          </p:cNvPr>
          <p:cNvSpPr txBox="1"/>
          <p:nvPr/>
        </p:nvSpPr>
        <p:spPr>
          <a:xfrm>
            <a:off x="4150821" y="2539561"/>
            <a:ext cx="360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 </a:t>
            </a:r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기본 구조 </a:t>
            </a:r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  <a:r>
              <a:rPr lang="ko-KR" altLang="en-US" sz="3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F2BF3-A430-4F31-BF70-96128280B7E4}"/>
              </a:ext>
            </a:extLst>
          </p:cNvPr>
          <p:cNvSpPr txBox="1"/>
          <p:nvPr/>
        </p:nvSpPr>
        <p:spPr>
          <a:xfrm>
            <a:off x="2299680" y="2052462"/>
            <a:ext cx="731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참일 때 아래의 문장을 반복해서 수행한다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</p:txBody>
      </p:sp>
      <p:cxnSp>
        <p:nvCxnSpPr>
          <p:cNvPr id="24" name="구부러진 연결선 21">
            <a:extLst>
              <a:ext uri="{FF2B5EF4-FFF2-40B4-BE49-F238E27FC236}">
                <a16:creationId xmlns:a16="http://schemas.microsoft.com/office/drawing/2014/main" id="{6D6AC45C-6292-4425-AFA9-169E76B1FE58}"/>
              </a:ext>
            </a:extLst>
          </p:cNvPr>
          <p:cNvCxnSpPr/>
          <p:nvPr/>
        </p:nvCxnSpPr>
        <p:spPr>
          <a:xfrm flipH="1">
            <a:off x="7686537" y="3421637"/>
            <a:ext cx="72008" cy="922335"/>
          </a:xfrm>
          <a:prstGeom prst="curvedConnector3">
            <a:avLst>
              <a:gd name="adj1" fmla="val -994723"/>
            </a:avLst>
          </a:prstGeom>
          <a:ln w="762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35">
            <a:extLst>
              <a:ext uri="{FF2B5EF4-FFF2-40B4-BE49-F238E27FC236}">
                <a16:creationId xmlns:a16="http://schemas.microsoft.com/office/drawing/2014/main" id="{BF7A9C89-6CA6-4018-A77F-FA17E219041D}"/>
              </a:ext>
            </a:extLst>
          </p:cNvPr>
          <p:cNvCxnSpPr/>
          <p:nvPr/>
        </p:nvCxnSpPr>
        <p:spPr>
          <a:xfrm rot="10800000">
            <a:off x="4037412" y="3325327"/>
            <a:ext cx="936104" cy="1584176"/>
          </a:xfrm>
          <a:prstGeom prst="curvedConnector3">
            <a:avLst>
              <a:gd name="adj1" fmla="val 256833"/>
            </a:avLst>
          </a:prstGeom>
          <a:ln w="762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>
            <a:extLst>
              <a:ext uri="{FF2B5EF4-FFF2-40B4-BE49-F238E27FC236}">
                <a16:creationId xmlns:a16="http://schemas.microsoft.com/office/drawing/2014/main" id="{20F7364B-A0F8-4E10-8D14-E24A833D4F5E}"/>
              </a:ext>
            </a:extLst>
          </p:cNvPr>
          <p:cNvCxnSpPr/>
          <p:nvPr/>
        </p:nvCxnSpPr>
        <p:spPr>
          <a:xfrm>
            <a:off x="7758545" y="3242076"/>
            <a:ext cx="12700" cy="2389297"/>
          </a:xfrm>
          <a:prstGeom prst="curvedConnector3">
            <a:avLst>
              <a:gd name="adj1" fmla="val 1172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83B1F1-AA4D-44CE-95E1-E2BB12259FA8}"/>
              </a:ext>
            </a:extLst>
          </p:cNvPr>
          <p:cNvSpPr/>
          <p:nvPr/>
        </p:nvSpPr>
        <p:spPr>
          <a:xfrm>
            <a:off x="7256905" y="3645916"/>
            <a:ext cx="1028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09D507-F1F6-44C1-B3E8-81EBEA97F3DE}"/>
              </a:ext>
            </a:extLst>
          </p:cNvPr>
          <p:cNvSpPr/>
          <p:nvPr/>
        </p:nvSpPr>
        <p:spPr>
          <a:xfrm>
            <a:off x="8756908" y="3353528"/>
            <a:ext cx="1136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2548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66F58-5887-4D5A-B8CA-A926DE3480BA}"/>
              </a:ext>
            </a:extLst>
          </p:cNvPr>
          <p:cNvSpPr txBox="1"/>
          <p:nvPr/>
        </p:nvSpPr>
        <p:spPr>
          <a:xfrm>
            <a:off x="1548418" y="2144666"/>
            <a:ext cx="7072746" cy="282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= 0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0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&lt; 10: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= 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+1 </a:t>
            </a:r>
            <a:r>
              <a:rPr lang="en-US" altLang="ko-KR" sz="2000" dirty="0">
                <a:solidFill>
                  <a:srgbClr val="00B05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#</a:t>
            </a:r>
            <a:r>
              <a:rPr lang="en-US" altLang="ko-KR" sz="2000" dirty="0" err="1">
                <a:solidFill>
                  <a:srgbClr val="00B05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solidFill>
                  <a:srgbClr val="00B05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+=1</a:t>
            </a:r>
            <a:endParaRPr lang="en-US" altLang="ko-KR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print("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나무를 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%d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번 찍었습니다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."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% 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</a:t>
            </a:r>
            <a:r>
              <a:rPr lang="en-US" altLang="ko-KR" sz="20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== 10: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	print("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나무 넘어갑니다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.")</a:t>
            </a:r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B6A29-20F5-464A-9188-15E979D99CFA}"/>
              </a:ext>
            </a:extLst>
          </p:cNvPr>
          <p:cNvSpPr txBox="1"/>
          <p:nvPr/>
        </p:nvSpPr>
        <p:spPr>
          <a:xfrm>
            <a:off x="8493183" y="2144666"/>
            <a:ext cx="28097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4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5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6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7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8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9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10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 넘어갑니다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sz="2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4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DE99E-2022-4EF9-985B-56ADC6808F52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break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강제로 빠져나가기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CA15C-4705-4FFD-BC74-B318DCEFE718}"/>
              </a:ext>
            </a:extLst>
          </p:cNvPr>
          <p:cNvSpPr txBox="1"/>
          <p:nvPr/>
        </p:nvSpPr>
        <p:spPr>
          <a:xfrm>
            <a:off x="3968287" y="2599541"/>
            <a:ext cx="5208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&lt;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 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break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1" name="화살표: 원형 30">
            <a:extLst>
              <a:ext uri="{FF2B5EF4-FFF2-40B4-BE49-F238E27FC236}">
                <a16:creationId xmlns:a16="http://schemas.microsoft.com/office/drawing/2014/main" id="{1B62FC53-4249-432A-821F-76268A87CDF9}"/>
              </a:ext>
            </a:extLst>
          </p:cNvPr>
          <p:cNvSpPr/>
          <p:nvPr/>
        </p:nvSpPr>
        <p:spPr>
          <a:xfrm rot="5400000">
            <a:off x="6257925" y="4491794"/>
            <a:ext cx="1604962" cy="1581150"/>
          </a:xfrm>
          <a:prstGeom prst="circularArrow">
            <a:avLst>
              <a:gd name="adj1" fmla="val 4488"/>
              <a:gd name="adj2" fmla="val 1508178"/>
              <a:gd name="adj3" fmla="val 19531785"/>
              <a:gd name="adj4" fmla="val 10280585"/>
              <a:gd name="adj5" fmla="val 1206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7A0F1-BD85-42D6-834E-4A62BFEC65FD}"/>
              </a:ext>
            </a:extLst>
          </p:cNvPr>
          <p:cNvSpPr txBox="1"/>
          <p:nvPr/>
        </p:nvSpPr>
        <p:spPr>
          <a:xfrm>
            <a:off x="7674299" y="4156722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chemeClr val="accent4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</a:t>
            </a:r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탈출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C554EDC-8B7D-409A-8395-056FC22A8D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7351" y="4803053"/>
            <a:ext cx="3896072" cy="479316"/>
          </a:xfrm>
          <a:prstGeom prst="bentConnector3">
            <a:avLst>
              <a:gd name="adj1" fmla="val 64180"/>
            </a:avLst>
          </a:prstGeom>
          <a:ln w="4762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ECBE20-118E-4A72-A672-8F922D089F5F}"/>
              </a:ext>
            </a:extLst>
          </p:cNvPr>
          <p:cNvSpPr txBox="1"/>
          <p:nvPr/>
        </p:nvSpPr>
        <p:spPr>
          <a:xfrm>
            <a:off x="1755370" y="5042711"/>
            <a:ext cx="1760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**</a:t>
            </a:r>
            <a:r>
              <a:rPr lang="ko-KR" altLang="en-US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이후 문장은 </a:t>
            </a:r>
            <a:endParaRPr lang="en-US" altLang="ko-KR" sz="1600" dirty="0">
              <a:solidFill>
                <a:srgbClr val="0070C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수행하지 않는다</a:t>
            </a:r>
            <a:r>
              <a:rPr lang="en-US" altLang="ko-KR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sz="1600" dirty="0">
              <a:solidFill>
                <a:srgbClr val="0070C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25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DE99E-2022-4EF9-985B-56ADC6808F52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continue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시작점으로 이동하기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CA15C-4705-4FFD-BC74-B318DCEFE718}"/>
              </a:ext>
            </a:extLst>
          </p:cNvPr>
          <p:cNvSpPr txBox="1"/>
          <p:nvPr/>
        </p:nvSpPr>
        <p:spPr>
          <a:xfrm>
            <a:off x="3968287" y="2599541"/>
            <a:ext cx="5208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&lt;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 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continue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1" name="화살표: 원형 30">
            <a:extLst>
              <a:ext uri="{FF2B5EF4-FFF2-40B4-BE49-F238E27FC236}">
                <a16:creationId xmlns:a16="http://schemas.microsoft.com/office/drawing/2014/main" id="{1B62FC53-4249-432A-821F-76268A87CDF9}"/>
              </a:ext>
            </a:extLst>
          </p:cNvPr>
          <p:cNvSpPr/>
          <p:nvPr/>
        </p:nvSpPr>
        <p:spPr>
          <a:xfrm rot="14105398" flipV="1">
            <a:off x="6290941" y="2455205"/>
            <a:ext cx="2283057" cy="2273439"/>
          </a:xfrm>
          <a:prstGeom prst="circularArrow">
            <a:avLst>
              <a:gd name="adj1" fmla="val 2868"/>
              <a:gd name="adj2" fmla="val 1983628"/>
              <a:gd name="adj3" fmla="val 19385289"/>
              <a:gd name="adj4" fmla="val 9066965"/>
              <a:gd name="adj5" fmla="val 79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C554EDC-8B7D-409A-8395-056FC22A8D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7351" y="4803053"/>
            <a:ext cx="3896072" cy="479316"/>
          </a:xfrm>
          <a:prstGeom prst="bentConnector3">
            <a:avLst>
              <a:gd name="adj1" fmla="val 64180"/>
            </a:avLst>
          </a:prstGeom>
          <a:ln w="4762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ECBE20-118E-4A72-A672-8F922D089F5F}"/>
              </a:ext>
            </a:extLst>
          </p:cNvPr>
          <p:cNvSpPr txBox="1"/>
          <p:nvPr/>
        </p:nvSpPr>
        <p:spPr>
          <a:xfrm>
            <a:off x="1755370" y="5042711"/>
            <a:ext cx="1760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**</a:t>
            </a:r>
            <a:r>
              <a:rPr lang="ko-KR" altLang="en-US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이후 문장은 </a:t>
            </a:r>
            <a:endParaRPr lang="en-US" altLang="ko-KR" sz="1600" dirty="0">
              <a:solidFill>
                <a:srgbClr val="0070C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수행하지 않는다</a:t>
            </a:r>
            <a:r>
              <a:rPr lang="en-US" altLang="ko-KR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sz="1600" dirty="0">
              <a:solidFill>
                <a:srgbClr val="0070C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38100-C3FB-435E-9AC6-7B9D31375E0A}"/>
              </a:ext>
            </a:extLst>
          </p:cNvPr>
          <p:cNvSpPr txBox="1"/>
          <p:nvPr/>
        </p:nvSpPr>
        <p:spPr>
          <a:xfrm>
            <a:off x="8394178" y="2782669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chemeClr val="accent4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시작점으로 이동</a:t>
            </a:r>
          </a:p>
        </p:txBody>
      </p:sp>
    </p:spTree>
    <p:extLst>
      <p:ext uri="{BB962C8B-B14F-4D97-AF65-F5344CB8AC3E}">
        <p14:creationId xmlns:p14="http://schemas.microsoft.com/office/powerpoint/2010/main" val="162342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9D80-AD59-4C11-BA3E-3263CF73BE89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break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vs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continue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특수 조건 제어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D1BA1-4089-4148-ABBE-8A9166ECBF21}"/>
              </a:ext>
            </a:extLst>
          </p:cNvPr>
          <p:cNvSpPr txBox="1"/>
          <p:nvPr/>
        </p:nvSpPr>
        <p:spPr>
          <a:xfrm>
            <a:off x="4088488" y="2466947"/>
            <a:ext cx="5208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&lt;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 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break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continue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0" name="화살표: 원형 9">
            <a:extLst>
              <a:ext uri="{FF2B5EF4-FFF2-40B4-BE49-F238E27FC236}">
                <a16:creationId xmlns:a16="http://schemas.microsoft.com/office/drawing/2014/main" id="{7DFC0124-A043-4901-A452-36C2ACCE5F6E}"/>
              </a:ext>
            </a:extLst>
          </p:cNvPr>
          <p:cNvSpPr/>
          <p:nvPr/>
        </p:nvSpPr>
        <p:spPr>
          <a:xfrm rot="14105398" flipV="1">
            <a:off x="5673429" y="2481851"/>
            <a:ext cx="2783072" cy="2419767"/>
          </a:xfrm>
          <a:prstGeom prst="circularArrow">
            <a:avLst>
              <a:gd name="adj1" fmla="val 2868"/>
              <a:gd name="adj2" fmla="val 1983628"/>
              <a:gd name="adj3" fmla="val 19385289"/>
              <a:gd name="adj4" fmla="val 9066965"/>
              <a:gd name="adj5" fmla="val 79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원형 10">
            <a:extLst>
              <a:ext uri="{FF2B5EF4-FFF2-40B4-BE49-F238E27FC236}">
                <a16:creationId xmlns:a16="http://schemas.microsoft.com/office/drawing/2014/main" id="{012234FA-29FC-4730-B6CC-DE79FA81000E}"/>
              </a:ext>
            </a:extLst>
          </p:cNvPr>
          <p:cNvSpPr/>
          <p:nvPr/>
        </p:nvSpPr>
        <p:spPr>
          <a:xfrm rot="5400000">
            <a:off x="5859531" y="3483302"/>
            <a:ext cx="2211429" cy="2914650"/>
          </a:xfrm>
          <a:prstGeom prst="circularArrow">
            <a:avLst>
              <a:gd name="adj1" fmla="val 3917"/>
              <a:gd name="adj2" fmla="val 1508178"/>
              <a:gd name="adj3" fmla="val 19437470"/>
              <a:gd name="adj4" fmla="val 10280585"/>
              <a:gd name="adj5" fmla="val 101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53B27-CA17-4ACC-AC9C-EF4C05F86E2A}"/>
              </a:ext>
            </a:extLst>
          </p:cNvPr>
          <p:cNvSpPr txBox="1"/>
          <p:nvPr/>
        </p:nvSpPr>
        <p:spPr>
          <a:xfrm>
            <a:off x="8096596" y="2627339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rgbClr val="0070C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시작점으로 이동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5F046-8F7D-4166-90F6-5C0AAEE361BE}"/>
              </a:ext>
            </a:extLst>
          </p:cNvPr>
          <p:cNvSpPr txBox="1"/>
          <p:nvPr/>
        </p:nvSpPr>
        <p:spPr>
          <a:xfrm>
            <a:off x="8346583" y="4596273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chemeClr val="accent4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</a:t>
            </a:r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탈출</a:t>
            </a:r>
          </a:p>
        </p:txBody>
      </p:sp>
    </p:spTree>
    <p:extLst>
      <p:ext uri="{BB962C8B-B14F-4D97-AF65-F5344CB8AC3E}">
        <p14:creationId xmlns:p14="http://schemas.microsoft.com/office/powerpoint/2010/main" val="41227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045A8-80A9-4A7F-803F-BCE582282BE6}"/>
              </a:ext>
            </a:extLst>
          </p:cNvPr>
          <p:cNvSpPr txBox="1"/>
          <p:nvPr/>
        </p:nvSpPr>
        <p:spPr>
          <a:xfrm>
            <a:off x="1755369" y="2005282"/>
            <a:ext cx="865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무한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조건문을 이용해 종료하지 않는 이상 계속 반복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C0EEA-500C-4A1D-A48C-A76B046E9E25}"/>
              </a:ext>
            </a:extLst>
          </p:cNvPr>
          <p:cNvSpPr txBox="1"/>
          <p:nvPr/>
        </p:nvSpPr>
        <p:spPr>
          <a:xfrm>
            <a:off x="2811482" y="3051722"/>
            <a:ext cx="3607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True 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C8C89-5CB6-41A4-9446-FDFB0DA32EDA}"/>
              </a:ext>
            </a:extLst>
          </p:cNvPr>
          <p:cNvSpPr txBox="1"/>
          <p:nvPr/>
        </p:nvSpPr>
        <p:spPr>
          <a:xfrm>
            <a:off x="2822566" y="2466947"/>
            <a:ext cx="360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 </a:t>
            </a:r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기본 구조 </a:t>
            </a:r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  <a:r>
              <a:rPr lang="ko-KR" altLang="en-US" sz="3200" dirty="0"/>
              <a:t> 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61E5715-1302-473D-9A6D-15E3DA7759AC}"/>
              </a:ext>
            </a:extLst>
          </p:cNvPr>
          <p:cNvSpPr/>
          <p:nvPr/>
        </p:nvSpPr>
        <p:spPr>
          <a:xfrm rot="16200000" flipV="1">
            <a:off x="7401175" y="1899334"/>
            <a:ext cx="2260122" cy="3607724"/>
          </a:xfrm>
          <a:prstGeom prst="wedgeRoundRectCallout">
            <a:avLst>
              <a:gd name="adj1" fmla="val -20833"/>
              <a:gd name="adj2" fmla="val 68117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07DB1-3669-41D9-A1D5-96703B69E240}"/>
              </a:ext>
            </a:extLst>
          </p:cNvPr>
          <p:cNvSpPr txBox="1"/>
          <p:nvPr/>
        </p:nvSpPr>
        <p:spPr>
          <a:xfrm>
            <a:off x="7021286" y="2808514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break</a:t>
            </a: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조건문과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break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이용해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반복문을 탈출한다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==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종료조건</a:t>
            </a:r>
          </a:p>
        </p:txBody>
      </p:sp>
    </p:spTree>
    <p:extLst>
      <p:ext uri="{BB962C8B-B14F-4D97-AF65-F5344CB8AC3E}">
        <p14:creationId xmlns:p14="http://schemas.microsoft.com/office/powerpoint/2010/main" val="279267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BE61"/>
      </a:accent1>
      <a:accent2>
        <a:srgbClr val="E89858"/>
      </a:accent2>
      <a:accent3>
        <a:srgbClr val="FF9A6D"/>
      </a:accent3>
      <a:accent4>
        <a:srgbClr val="E86E58"/>
      </a:accent4>
      <a:accent5>
        <a:srgbClr val="FF6261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906</Words>
  <Application>Microsoft Office PowerPoint</Application>
  <PresentationFormat>와이드스크린</PresentationFormat>
  <Paragraphs>285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만화진흥원체</vt:lpstr>
      <vt:lpstr>맑은 고딕</vt:lpstr>
      <vt:lpstr>빙그레체Ⅱ</vt:lpstr>
      <vt:lpstr>Arial</vt:lpstr>
      <vt:lpstr>Office 테마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박진희</dc:creator>
  <cp:lastModifiedBy>박진희</cp:lastModifiedBy>
  <cp:revision>28</cp:revision>
  <dcterms:created xsi:type="dcterms:W3CDTF">2019-07-05T11:04:02Z</dcterms:created>
  <dcterms:modified xsi:type="dcterms:W3CDTF">2019-07-08T17:25:56Z</dcterms:modified>
</cp:coreProperties>
</file>