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1" r:id="rId2"/>
    <p:sldId id="259" r:id="rId3"/>
    <p:sldId id="267" r:id="rId4"/>
    <p:sldId id="268" r:id="rId5"/>
    <p:sldId id="299" r:id="rId6"/>
    <p:sldId id="300" r:id="rId7"/>
    <p:sldId id="260" r:id="rId8"/>
    <p:sldId id="274" r:id="rId9"/>
    <p:sldId id="275" r:id="rId10"/>
    <p:sldId id="280" r:id="rId11"/>
    <p:sldId id="276" r:id="rId12"/>
    <p:sldId id="277" r:id="rId13"/>
    <p:sldId id="278" r:id="rId14"/>
    <p:sldId id="279" r:id="rId15"/>
    <p:sldId id="269" r:id="rId16"/>
    <p:sldId id="281" r:id="rId17"/>
    <p:sldId id="266" r:id="rId18"/>
    <p:sldId id="273" r:id="rId19"/>
    <p:sldId id="284" r:id="rId20"/>
    <p:sldId id="285" r:id="rId21"/>
    <p:sldId id="286" r:id="rId22"/>
    <p:sldId id="287" r:id="rId23"/>
    <p:sldId id="288" r:id="rId24"/>
    <p:sldId id="258" r:id="rId25"/>
    <p:sldId id="263" r:id="rId26"/>
    <p:sldId id="282" r:id="rId27"/>
    <p:sldId id="283" r:id="rId28"/>
    <p:sldId id="292" r:id="rId29"/>
    <p:sldId id="293" r:id="rId30"/>
    <p:sldId id="289" r:id="rId31"/>
    <p:sldId id="290" r:id="rId32"/>
    <p:sldId id="291" r:id="rId33"/>
    <p:sldId id="271" r:id="rId34"/>
    <p:sldId id="294" r:id="rId35"/>
    <p:sldId id="272" r:id="rId36"/>
    <p:sldId id="295" r:id="rId37"/>
    <p:sldId id="297" r:id="rId38"/>
    <p:sldId id="298" r:id="rId39"/>
    <p:sldId id="296" r:id="rId40"/>
    <p:sldId id="301" r:id="rId41"/>
    <p:sldId id="302" r:id="rId42"/>
    <p:sldId id="26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2AD"/>
    <a:srgbClr val="1B3C35"/>
    <a:srgbClr val="D2B4A9"/>
    <a:srgbClr val="2A5963"/>
    <a:srgbClr val="1B3C33"/>
    <a:srgbClr val="E4C2A9"/>
    <a:srgbClr val="F4E5D4"/>
    <a:srgbClr val="F3D5BB"/>
    <a:srgbClr val="34717F"/>
    <a:srgbClr val="2F6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211-A0A3-40CC-8F94-95349E00E60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81D-59DA-4919-8242-46096C92D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" y="0"/>
            <a:ext cx="1218824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040" y="0"/>
            <a:ext cx="10206452" cy="620688"/>
          </a:xfrm>
        </p:spPr>
        <p:txBody>
          <a:bodyPr>
            <a:normAutofit/>
          </a:bodyPr>
          <a:lstStyle>
            <a:lvl1pPr algn="l">
              <a:defRPr sz="2399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6"/>
          <p:cNvGrpSpPr/>
          <p:nvPr userDrawn="1"/>
        </p:nvGrpSpPr>
        <p:grpSpPr>
          <a:xfrm>
            <a:off x="370565" y="926233"/>
            <a:ext cx="336096" cy="239220"/>
            <a:chOff x="1172580" y="5133996"/>
            <a:chExt cx="252072" cy="23922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601505" y="1431960"/>
            <a:ext cx="10096596" cy="52824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08847" tIns="54423" rIns="108847" bIns="54423" rtlCol="0" anchor="ctr"/>
          <a:lstStyle/>
          <a:p>
            <a:pPr marL="0" marR="0" lvl="0" indent="0" algn="ctr" defTabSz="10885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33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1263" y="1431961"/>
            <a:ext cx="3285603" cy="52823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08847" tIns="54423" rIns="108847" bIns="54423" rtlCol="0" anchor="ctr"/>
          <a:lstStyle/>
          <a:p>
            <a:pPr marL="0" marR="0" lvl="0" indent="0" algn="ctr" defTabSz="10885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33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5" name="내용 개체 틀 2"/>
          <p:cNvSpPr>
            <a:spLocks noGrp="1"/>
          </p:cNvSpPr>
          <p:nvPr>
            <p:ph sz="half" idx="17"/>
          </p:nvPr>
        </p:nvSpPr>
        <p:spPr>
          <a:xfrm>
            <a:off x="962628" y="784896"/>
            <a:ext cx="10735472" cy="555873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399" b="1"/>
            </a:lvl1pPr>
            <a:lvl2pPr>
              <a:defRPr sz="28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sz="half" idx="18"/>
          </p:nvPr>
        </p:nvSpPr>
        <p:spPr>
          <a:xfrm>
            <a:off x="1295466" y="2708921"/>
            <a:ext cx="9601068" cy="555873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933" b="1"/>
            </a:lvl1pPr>
            <a:lvl2pPr>
              <a:defRPr sz="28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86636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  <p:sldLayoutId id="2147483657" r:id="rId6"/>
    <p:sldLayoutId id="2147483658" r:id="rId7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665" y="2438615"/>
            <a:ext cx="2823098" cy="2692677"/>
          </a:xfrm>
        </p:spPr>
        <p:txBody>
          <a:bodyPr/>
          <a:lstStyle/>
          <a:p>
            <a:pPr lvl="1"/>
            <a:r>
              <a:rPr lang="ko-KR" altLang="en-US" dirty="0" err="1">
                <a:solidFill>
                  <a:srgbClr val="F3D5BB"/>
                </a:solidFill>
              </a:rPr>
              <a:t>홍예지</a:t>
            </a:r>
            <a:endParaRPr lang="en-US" altLang="ko-KR" dirty="0">
              <a:solidFill>
                <a:srgbClr val="F3D5BB"/>
              </a:solidFill>
            </a:endParaRPr>
          </a:p>
          <a:p>
            <a:pPr lvl="1"/>
            <a:endParaRPr lang="en-US" altLang="ko-KR" dirty="0">
              <a:solidFill>
                <a:srgbClr val="F3D5BB"/>
              </a:solidFill>
            </a:endParaRPr>
          </a:p>
          <a:p>
            <a:pPr lvl="1"/>
            <a:r>
              <a:rPr lang="ko-KR" altLang="en-US" dirty="0">
                <a:solidFill>
                  <a:srgbClr val="F3D5BB"/>
                </a:solidFill>
              </a:rPr>
              <a:t>김경남</a:t>
            </a:r>
            <a:endParaRPr lang="en-US" altLang="ko-KR" dirty="0">
              <a:solidFill>
                <a:srgbClr val="F3D5BB"/>
              </a:solidFill>
            </a:endParaRPr>
          </a:p>
          <a:p>
            <a:pPr lvl="1"/>
            <a:endParaRPr lang="en-US" altLang="ko-KR" dirty="0">
              <a:solidFill>
                <a:srgbClr val="F3D5BB"/>
              </a:solidFill>
            </a:endParaRPr>
          </a:p>
          <a:p>
            <a:pPr lvl="1"/>
            <a:r>
              <a:rPr lang="ko-KR" altLang="en-US" dirty="0">
                <a:solidFill>
                  <a:srgbClr val="F3D5BB"/>
                </a:solidFill>
              </a:rPr>
              <a:t>박동희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en-US" altLang="ko-KR" sz="8800" dirty="0"/>
              <a:t>PYTHON</a:t>
            </a:r>
            <a:endParaRPr lang="ko-KR" altLang="en-US" sz="8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세종대학교 소프트웨어학과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07D7-A6E9-48D0-8B9C-A97F4AC8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3BD188-324B-41DB-8DB3-E2FE16A9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12" y="1490663"/>
            <a:ext cx="7422576" cy="4795837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C1618-381C-4F4A-8CF7-A77E284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78F4E-9201-4D43-AE2E-2B6904EC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81D-59DA-4919-8242-46096C92DE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6" y="1562147"/>
            <a:ext cx="6344535" cy="39057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7721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만약 설치 중 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Disable path length limit’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이라는 항목이 생기는 경우 클릭하여 줍니다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77034" y="3989126"/>
            <a:ext cx="4500284" cy="815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15768" y="219843"/>
            <a:ext cx="2326857" cy="4727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3 </a:t>
            </a:r>
            <a:r>
              <a:rPr lang="ko-KR" altLang="en-US" sz="240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설치</a:t>
            </a:r>
            <a:endParaRPr lang="ko-KR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61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8" y="1488141"/>
            <a:ext cx="6677711" cy="3756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8" y="219843"/>
            <a:ext cx="386039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개발 툴 </a:t>
            </a:r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IDLE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7721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Python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설치 완료 후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윈도우 메뉴를 눌러 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IDLE’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를 검색하여 실행을 시켜줍니다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1168" y="5020235"/>
            <a:ext cx="249467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3741" y="2411506"/>
            <a:ext cx="1864659" cy="403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2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7" y="774894"/>
            <a:ext cx="5348538" cy="537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8" y="219843"/>
            <a:ext cx="386039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개발 툴 </a:t>
            </a:r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IDLE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7721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IDLE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를 실행 시키면 다음과 같은 프로그램을 확인 할 수 있습니다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IDLE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에서는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코드를 입력하여 실행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할 수 도 있고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새로운 </a:t>
            </a:r>
            <a:r>
              <a:rPr lang="ko-KR" altLang="en-US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파이썬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파일을 생성하고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수정 또한 가능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합니다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45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7" y="774894"/>
            <a:ext cx="5348538" cy="537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8" y="219843"/>
            <a:ext cx="386039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개발 툴 </a:t>
            </a:r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IDLE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7721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간단하게 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‘print’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명령어를 사용하여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글자를 출력하여 보겠습니다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print(“Hello </a:t>
            </a:r>
            <a:r>
              <a:rPr lang="en-US" altLang="ko-KR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Sejong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”)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을 입력하게 되면 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‘Hello </a:t>
            </a:r>
            <a:r>
              <a:rPr lang="en-US" altLang="ko-KR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Sejong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이라는 문구가 출력되는 것을 확인할 수 있습니다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281951" y="1730188"/>
            <a:ext cx="13895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3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79BC8-9BFA-4E54-8B5F-EF7DCDD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3E10A-71BA-4A79-AAE9-97B212DE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7C851-1F24-486C-8DE7-E3E9B9DEF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결과값은</a:t>
            </a:r>
            <a:r>
              <a:rPr lang="en-US" altLang="ko-KR" sz="1800" dirty="0"/>
              <a:t>??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347645-AF0B-4255-8DF2-5ED1967F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9A011D1-4EAC-40F5-9156-A977EF5BB55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대화형 인터프리터창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D5CEB5-C800-43CF-9ECA-C3353F155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96" y="2182574"/>
            <a:ext cx="7585798" cy="1297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9F1FF0-D6D4-45B2-B9F9-805BF8F5E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69" y="4243279"/>
            <a:ext cx="7001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C7285-3D17-42F8-9992-ECAFE3A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</a:rPr>
              <a:t>Python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CA328-2C1B-4C95-8830-70EDCB68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491234"/>
            <a:ext cx="4660777" cy="479553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File-&gt;New File-&gt;Untitled</a:t>
            </a: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 -&gt;Save as</a:t>
            </a:r>
            <a:r>
              <a:rPr lang="ko-KR" altLang="en-US" sz="2800" b="1" dirty="0">
                <a:solidFill>
                  <a:schemeClr val="bg1"/>
                </a:solidFill>
              </a:rPr>
              <a:t>로 들어가 </a:t>
            </a:r>
            <a:r>
              <a:rPr lang="ko-KR" altLang="en-US" sz="2800" b="1" dirty="0" err="1">
                <a:solidFill>
                  <a:schemeClr val="bg1"/>
                </a:solidFill>
              </a:rPr>
              <a:t>다른이름으로</a:t>
            </a:r>
            <a:r>
              <a:rPr lang="ko-KR" altLang="en-US" sz="2800" b="1" dirty="0">
                <a:solidFill>
                  <a:schemeClr val="bg1"/>
                </a:solidFill>
              </a:rPr>
              <a:t> 파일을 저장해줍니다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실행시킬 시에는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Run-&gt;</a:t>
            </a:r>
            <a:r>
              <a:rPr lang="en-US" altLang="ko-KR" sz="2800" b="1" dirty="0" err="1">
                <a:solidFill>
                  <a:schemeClr val="bg1"/>
                </a:solidFill>
              </a:rPr>
              <a:t>RunModule</a:t>
            </a:r>
            <a:r>
              <a:rPr lang="en-US" altLang="ko-KR" sz="2800" b="1" dirty="0">
                <a:solidFill>
                  <a:schemeClr val="bg1"/>
                </a:solidFill>
              </a:rPr>
              <a:t>( </a:t>
            </a:r>
            <a:r>
              <a:rPr lang="ko-KR" altLang="en-US" sz="2800" b="1" dirty="0">
                <a:solidFill>
                  <a:schemeClr val="bg1"/>
                </a:solidFill>
              </a:rPr>
              <a:t>단축키 </a:t>
            </a:r>
            <a:r>
              <a:rPr lang="en-US" altLang="ko-KR" sz="2800" b="1" dirty="0">
                <a:solidFill>
                  <a:schemeClr val="bg1"/>
                </a:solidFill>
              </a:rPr>
              <a:t>f5 </a:t>
            </a:r>
            <a:r>
              <a:rPr lang="ko-KR" altLang="en-US" sz="2800" b="1" dirty="0">
                <a:solidFill>
                  <a:schemeClr val="bg1"/>
                </a:solidFill>
              </a:rPr>
              <a:t>사용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9C360-5E5A-491D-B3DC-D1A4CF97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81D-59DA-4919-8242-46096C92DEE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3992C-AACD-4409-8259-C18BCA28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40" y="1955847"/>
            <a:ext cx="6678889" cy="28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  <a:r>
              <a:rPr lang="en-US" altLang="ko-KR" sz="2800" b="1" dirty="0">
                <a:solidFill>
                  <a:schemeClr val="bg1"/>
                </a:solidFill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</a:rPr>
              <a:t>숫자형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	2.</a:t>
            </a:r>
            <a:r>
              <a:rPr lang="ko-KR" altLang="en-US" sz="2800" b="1" dirty="0">
                <a:solidFill>
                  <a:schemeClr val="bg1"/>
                </a:solidFill>
              </a:rPr>
              <a:t>문자열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	3.</a:t>
            </a:r>
            <a:r>
              <a:rPr lang="ko-KR" altLang="en-US" sz="2800" b="1" dirty="0">
                <a:solidFill>
                  <a:schemeClr val="bg1"/>
                </a:solidFill>
              </a:rPr>
              <a:t>리스트</a:t>
            </a:r>
            <a:r>
              <a:rPr lang="en-US" altLang="ko-KR" sz="2800" b="1" dirty="0">
                <a:solidFill>
                  <a:schemeClr val="bg1"/>
                </a:solidFill>
              </a:rPr>
              <a:t>-&gt; 5</a:t>
            </a:r>
            <a:r>
              <a:rPr lang="ko-KR" altLang="en-US" sz="2800" b="1" dirty="0">
                <a:solidFill>
                  <a:schemeClr val="bg1"/>
                </a:solidFill>
              </a:rPr>
              <a:t>주차예정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	4.</a:t>
            </a:r>
            <a:r>
              <a:rPr lang="ko-KR" altLang="en-US" sz="2800" b="1" dirty="0" err="1">
                <a:solidFill>
                  <a:schemeClr val="bg1"/>
                </a:solidFill>
              </a:rPr>
              <a:t>튜플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	5.</a:t>
            </a:r>
            <a:r>
              <a:rPr lang="ko-KR" altLang="en-US" sz="2800" b="1" dirty="0" err="1">
                <a:solidFill>
                  <a:schemeClr val="bg1"/>
                </a:solidFill>
              </a:rPr>
              <a:t>딕셔너리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800" b="1" dirty="0">
                <a:solidFill>
                  <a:schemeClr val="bg1"/>
                </a:solidFill>
              </a:rPr>
              <a:t>	6.</a:t>
            </a:r>
            <a:r>
              <a:rPr lang="ko-KR" altLang="en-US" sz="2800" b="1" dirty="0">
                <a:solidFill>
                  <a:schemeClr val="bg1"/>
                </a:solidFill>
              </a:rPr>
              <a:t>집합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165611" y="3258557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sz="4000" dirty="0"/>
              <a:t>자료형</a:t>
            </a:r>
            <a:endParaRPr lang="en-US" altLang="ko-KR" sz="4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en-US" altLang="ko-KR" dirty="0"/>
              <a:t>OVERVIEW           DESIGN           TEMPLATE           APPENDIX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1906" y="1839049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860215" y="2439641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A1CBC-92FB-4228-B1E6-55AED1F4E189}"/>
              </a:ext>
            </a:extLst>
          </p:cNvPr>
          <p:cNvSpPr txBox="1"/>
          <p:nvPr/>
        </p:nvSpPr>
        <p:spPr>
          <a:xfrm>
            <a:off x="2743752" y="1901606"/>
            <a:ext cx="9651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프로그래밍을 할 때 쓰이는 숫자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문자열 등 자료형태로 사용하는 모든 것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92D46-76FC-4917-A66B-C0E0D18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BA95A-7C9F-4244-BF37-E94B8E11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5B364-1B1F-4060-BD74-86318B5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E5A31FB-ABB8-4669-B1E7-2A492D3622F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620B8DB-23D2-4EDE-8F9B-B98C9FAE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14161"/>
              </p:ext>
            </p:extLst>
          </p:nvPr>
        </p:nvGraphicFramePr>
        <p:xfrm>
          <a:off x="1441938" y="1880250"/>
          <a:ext cx="9955655" cy="404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289">
                  <a:extLst>
                    <a:ext uri="{9D8B030D-6E8A-4147-A177-3AD203B41FA5}">
                      <a16:colId xmlns:a16="http://schemas.microsoft.com/office/drawing/2014/main" val="3697665170"/>
                    </a:ext>
                  </a:extLst>
                </a:gridCol>
                <a:gridCol w="6175366">
                  <a:extLst>
                    <a:ext uri="{9D8B030D-6E8A-4147-A177-3AD203B41FA5}">
                      <a16:colId xmlns:a16="http://schemas.microsoft.com/office/drawing/2014/main" val="2094439439"/>
                    </a:ext>
                  </a:extLst>
                </a:gridCol>
              </a:tblGrid>
              <a:tr h="67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파이썬 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3838"/>
                  </a:ext>
                </a:extLst>
              </a:tr>
              <a:tr h="67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123,-345,0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58320"/>
                  </a:ext>
                </a:extLst>
              </a:tr>
              <a:tr h="67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123.45,-1234.5,3.4e10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9927"/>
                  </a:ext>
                </a:extLst>
              </a:tr>
              <a:tr h="66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1+2j,-3j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596"/>
                  </a:ext>
                </a:extLst>
              </a:tr>
              <a:tr h="677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0o34,0O25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90950"/>
                  </a:ext>
                </a:extLst>
              </a:tr>
              <a:tr h="677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0X2A,0xFF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F4A8C-59F8-4A09-BCD7-9876C0C6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-</a:t>
            </a:r>
            <a:r>
              <a:rPr lang="ko-KR" altLang="en-US" dirty="0"/>
              <a:t>정수형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25955-B131-4ED0-8995-B116E96B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E53B2-AB4D-4FA1-8E77-1F14F6CEC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양의 정수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음의 정수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숫자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을 변수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에 대입하는 예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&gt;&gt;&gt;a=123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&gt;&gt;&gt;a=-178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&gt;&gt;&gt;a=0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B37BB-29BA-44EF-97B4-1A426B1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FE89AE3-6CB7-4B4E-A109-2A324D10EC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7854498" y="1999642"/>
            <a:ext cx="2311852" cy="622908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16" y="3147047"/>
            <a:ext cx="2500088" cy="56390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274118" y="676337"/>
            <a:ext cx="3287566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파이썬 소개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파이썬 특징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파이썬 설치 및 시작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자료형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변수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263E-3410-48AD-A3CC-FF3DC0AC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-8</a:t>
            </a:r>
            <a:r>
              <a:rPr lang="ko-KR" altLang="en-US" dirty="0"/>
              <a:t>진수와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2AF78-FE85-48B4-93B9-6ABC05F1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457BA-7AAA-4116-AC95-13F64E75C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r>
              <a:rPr lang="ko-KR" altLang="en-US" sz="2000" dirty="0">
                <a:solidFill>
                  <a:schemeClr val="tx1"/>
                </a:solidFill>
              </a:rPr>
              <a:t>진수를 만들기 위해서 숫자가 </a:t>
            </a:r>
            <a:r>
              <a:rPr lang="en-US" altLang="ko-KR" sz="2000" dirty="0">
                <a:solidFill>
                  <a:schemeClr val="tx1"/>
                </a:solidFill>
              </a:rPr>
              <a:t>0o </a:t>
            </a:r>
            <a:r>
              <a:rPr lang="ko-KR" altLang="en-US" sz="2000" dirty="0">
                <a:solidFill>
                  <a:schemeClr val="tx1"/>
                </a:solidFill>
              </a:rPr>
              <a:t>또는 </a:t>
            </a:r>
            <a:r>
              <a:rPr lang="en-US" altLang="ko-KR" sz="2000" dirty="0">
                <a:solidFill>
                  <a:schemeClr val="tx1"/>
                </a:solidFill>
              </a:rPr>
              <a:t>0O</a:t>
            </a:r>
            <a:r>
              <a:rPr lang="ko-KR" altLang="en-US" sz="2000" dirty="0">
                <a:solidFill>
                  <a:schemeClr val="tx1"/>
                </a:solidFill>
              </a:rPr>
              <a:t>로 시작하면 된다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&gt;&gt;&gt;a=0o177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16</a:t>
            </a:r>
            <a:r>
              <a:rPr lang="ko-KR" altLang="en-US" sz="2000" dirty="0">
                <a:solidFill>
                  <a:schemeClr val="tx1"/>
                </a:solidFill>
              </a:rPr>
              <a:t>진수를 만들기 위해서는 </a:t>
            </a:r>
            <a:r>
              <a:rPr lang="en-US" altLang="ko-KR" sz="2000" dirty="0">
                <a:solidFill>
                  <a:schemeClr val="tx1"/>
                </a:solidFill>
              </a:rPr>
              <a:t>0x</a:t>
            </a:r>
            <a:r>
              <a:rPr lang="ko-KR" altLang="en-US" sz="2000" dirty="0">
                <a:solidFill>
                  <a:schemeClr val="tx1"/>
                </a:solidFill>
              </a:rPr>
              <a:t>로 시작하면 된다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&gt;&gt;&gt;a=0x8ff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&gt;&gt;&gt;b=0xABC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r>
              <a:rPr lang="ko-KR" altLang="en-US" sz="2000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000" dirty="0">
                <a:solidFill>
                  <a:schemeClr val="tx1"/>
                </a:solidFill>
              </a:rPr>
              <a:t> 잘 사용하지 않는 형태의 숫자 자료형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AC559-D406-4E5E-B220-85403FF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325D2F6-6440-4E35-BA65-BDB85F298F6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0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E842-F017-408B-8614-BABFB318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-</a:t>
            </a:r>
            <a:r>
              <a:rPr lang="ko-KR" altLang="en-US" dirty="0"/>
              <a:t>실수형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9A374-6096-43A0-80A2-27F87D4C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B18E5-F274-408A-9293-DFFF479EE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실수형은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소수점이 포함된 숫자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&gt;&gt;&gt;a=1.2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&gt;&gt;&gt;a=-3.45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18919-3DC1-4D31-9037-CC528B5B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484CB16-39CE-4DF5-BEB8-FA8E274C523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A091D-D56B-4403-A116-00CDB9FD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-</a:t>
            </a:r>
            <a:r>
              <a:rPr lang="ko-KR" altLang="en-US" dirty="0"/>
              <a:t>복소수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87F54-F5BB-4FDF-AB2E-85861A7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4BAF1-26B9-4D8E-B77A-1656D2CA9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학교수업에서의 복소수는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ko-KR" altLang="en-US" sz="2000" dirty="0" err="1">
                <a:solidFill>
                  <a:schemeClr val="tx1"/>
                </a:solidFill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</a:rPr>
              <a:t> 사용했지만 </a:t>
            </a:r>
            <a:r>
              <a:rPr lang="ko-KR" altLang="en-US" sz="2000" dirty="0" err="1">
                <a:solidFill>
                  <a:schemeClr val="tx1"/>
                </a:solidFill>
              </a:rPr>
              <a:t>파이썬에서의</a:t>
            </a:r>
            <a:r>
              <a:rPr lang="ko-KR" altLang="en-US" sz="2000" dirty="0">
                <a:solidFill>
                  <a:schemeClr val="tx1"/>
                </a:solidFill>
              </a:rPr>
              <a:t> 복소수는 </a:t>
            </a:r>
            <a:r>
              <a:rPr lang="en-US" altLang="ko-KR" sz="2000" dirty="0">
                <a:solidFill>
                  <a:schemeClr val="tx1"/>
                </a:solidFill>
              </a:rPr>
              <a:t>j</a:t>
            </a:r>
            <a:r>
              <a:rPr lang="ko-KR" altLang="en-US" sz="2000" dirty="0">
                <a:solidFill>
                  <a:schemeClr val="tx1"/>
                </a:solidFill>
              </a:rPr>
              <a:t>를 사용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&gt;&gt;&gt;a=1+2j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-</a:t>
            </a:r>
            <a:r>
              <a:rPr lang="ko-KR" altLang="en-US" sz="2000" dirty="0">
                <a:solidFill>
                  <a:schemeClr val="tx1"/>
                </a:solidFill>
              </a:rPr>
              <a:t>복소수 관련 내장함수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1.&gt;&gt;&gt;</a:t>
            </a:r>
            <a:r>
              <a:rPr lang="en-US" altLang="ko-KR" sz="2000" dirty="0" err="1">
                <a:solidFill>
                  <a:schemeClr val="tx1"/>
                </a:solidFill>
              </a:rPr>
              <a:t>a.real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실수 리턴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2.&gt;&gt;&gt;</a:t>
            </a:r>
            <a:r>
              <a:rPr lang="en-US" altLang="ko-KR" sz="2000" dirty="0" err="1">
                <a:solidFill>
                  <a:schemeClr val="tx1"/>
                </a:solidFill>
              </a:rPr>
              <a:t>a.imag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허수 리턴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3.&gt;&gt;&gt;</a:t>
            </a:r>
            <a:r>
              <a:rPr lang="en-US" altLang="ko-KR" sz="2000" dirty="0" err="1">
                <a:solidFill>
                  <a:schemeClr val="tx1"/>
                </a:solidFill>
              </a:rPr>
              <a:t>a.conjugate</a:t>
            </a:r>
            <a:r>
              <a:rPr lang="en-US" altLang="ko-KR" sz="2000" dirty="0">
                <a:solidFill>
                  <a:schemeClr val="tx1"/>
                </a:solidFill>
              </a:rPr>
              <a:t>() (</a:t>
            </a:r>
            <a:r>
              <a:rPr lang="ko-KR" altLang="en-US" sz="2000" dirty="0">
                <a:solidFill>
                  <a:schemeClr val="tx1"/>
                </a:solidFill>
              </a:rPr>
              <a:t>복소수의 </a:t>
            </a:r>
            <a:r>
              <a:rPr lang="ko-KR" altLang="en-US" sz="2000" dirty="0" err="1">
                <a:solidFill>
                  <a:schemeClr val="tx1"/>
                </a:solidFill>
              </a:rPr>
              <a:t>켤레복소수</a:t>
            </a:r>
            <a:r>
              <a:rPr lang="ko-KR" altLang="en-US" sz="2000" dirty="0">
                <a:solidFill>
                  <a:schemeClr val="tx1"/>
                </a:solidFill>
              </a:rPr>
              <a:t> 리턴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4.&gt;&gt;&gt;abs(a) (</a:t>
            </a:r>
            <a:r>
              <a:rPr lang="ko-KR" altLang="en-US" sz="2000" dirty="0">
                <a:solidFill>
                  <a:schemeClr val="tx1"/>
                </a:solidFill>
              </a:rPr>
              <a:t>복소수의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절댓값을 리턴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732FE-8446-43EF-8470-1732933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2F1E3D9-2A02-4CD5-9FDB-CCD54C8A5A0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C4AF-E72A-4FC7-9AC8-6A8A5393362D}"/>
              </a:ext>
            </a:extLst>
          </p:cNvPr>
          <p:cNvSpPr txBox="1"/>
          <p:nvPr/>
        </p:nvSpPr>
        <p:spPr>
          <a:xfrm>
            <a:off x="5815843" y="3227088"/>
            <a:ext cx="445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프로그래밍을 할 때 결과값을 </a:t>
            </a:r>
            <a:r>
              <a:rPr lang="en-US" altLang="ko-KR" dirty="0"/>
              <a:t>“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r>
              <a:rPr lang="ko-KR" altLang="en-US" dirty="0"/>
              <a:t>반환하다</a:t>
            </a:r>
            <a:r>
              <a:rPr lang="en-US" altLang="ko-KR" dirty="0"/>
              <a:t>”</a:t>
            </a:r>
            <a:r>
              <a:rPr lang="ko-KR" altLang="en-US" dirty="0"/>
              <a:t>는 같은 의미로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5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62DD-1A59-47E1-95BB-558F7DC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숫자형을 활용하기 위한 간단한 연산자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527B4-ADFA-45B1-AE54-9690A356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E871B4-7B28-4B31-BDD4-623CED242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&gt;&gt;&gt;a=3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&gt;&gt;&gt;b=4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&gt;&gt;&gt;</a:t>
            </a:r>
            <a:r>
              <a:rPr lang="en-US" altLang="ko-KR" sz="2400" dirty="0" err="1">
                <a:solidFill>
                  <a:schemeClr val="tx1"/>
                </a:solidFill>
              </a:rPr>
              <a:t>a+b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>
                <a:solidFill>
                  <a:schemeClr val="tx1"/>
                </a:solidFill>
              </a:rPr>
              <a:t>결과값은</a:t>
            </a:r>
            <a:r>
              <a:rPr lang="en-US" altLang="ko-KR" sz="2400" dirty="0">
                <a:solidFill>
                  <a:schemeClr val="tx1"/>
                </a:solidFill>
              </a:rPr>
              <a:t>??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&gt;&gt;&gt;a*b</a:t>
            </a:r>
          </a:p>
          <a:p>
            <a:pPr algn="l"/>
            <a:r>
              <a:rPr lang="ko-KR" altLang="en-US" sz="2400" dirty="0">
                <a:solidFill>
                  <a:schemeClr val="tx1"/>
                </a:solidFill>
              </a:rPr>
              <a:t>결과값은</a:t>
            </a:r>
            <a:r>
              <a:rPr lang="en-US" altLang="ko-KR" sz="2400" dirty="0">
                <a:solidFill>
                  <a:schemeClr val="tx1"/>
                </a:solidFill>
              </a:rPr>
              <a:t>??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&gt;&gt;&gt;a/b</a:t>
            </a:r>
          </a:p>
          <a:p>
            <a:pPr algn="l"/>
            <a:r>
              <a:rPr lang="ko-KR" altLang="en-US" sz="2400" dirty="0">
                <a:solidFill>
                  <a:schemeClr val="tx1"/>
                </a:solidFill>
              </a:rPr>
              <a:t>결과값은</a:t>
            </a:r>
            <a:r>
              <a:rPr lang="en-US" altLang="ko-KR" sz="2400" dirty="0">
                <a:solidFill>
                  <a:schemeClr val="tx1"/>
                </a:solidFill>
              </a:rPr>
              <a:t>??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4C9594-A9AB-48A6-8EDB-CE88ECB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B890868D-CC9A-4937-B592-C5F3B9B6ECFE}"/>
              </a:ext>
            </a:extLst>
          </p:cNvPr>
          <p:cNvSpPr/>
          <p:nvPr/>
        </p:nvSpPr>
        <p:spPr>
          <a:xfrm>
            <a:off x="3232298" y="3019647"/>
            <a:ext cx="1446028" cy="723013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B36CDF9F-5938-4623-B071-8453FF650A06}"/>
              </a:ext>
            </a:extLst>
          </p:cNvPr>
          <p:cNvSpPr/>
          <p:nvPr/>
        </p:nvSpPr>
        <p:spPr>
          <a:xfrm>
            <a:off x="3232298" y="4225069"/>
            <a:ext cx="1446028" cy="723013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E584EE5D-2B0C-4E81-BBEF-A33455856777}"/>
              </a:ext>
            </a:extLst>
          </p:cNvPr>
          <p:cNvSpPr/>
          <p:nvPr/>
        </p:nvSpPr>
        <p:spPr>
          <a:xfrm>
            <a:off x="3232298" y="5244101"/>
            <a:ext cx="1446028" cy="723013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사칙 연산을 수행하는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50000"/>
              </a:lnSpc>
            </a:pPr>
            <a:endParaRPr lang="pt-BR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50000"/>
              </a:lnSpc>
            </a:pPr>
            <a:endParaRPr lang="pt-BR" altLang="ko-KR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+ n2 = 5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– n2 = 1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* n2 = 6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/ n2 = 1.5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연산자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**, //, %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를 수행하는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** n2 = 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// n2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n1 % n2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10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사칙 연산을 수행하는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50000"/>
              </a:lnSpc>
            </a:pPr>
            <a:endParaRPr lang="pt-BR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a = n1 + n2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b = n1 - n2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c = n1 * n2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d = n1 / n2</a:t>
            </a:r>
          </a:p>
          <a:p>
            <a:pPr>
              <a:lnSpc>
                <a:spcPct val="150000"/>
              </a:lnSpc>
            </a:pPr>
            <a:endParaRPr lang="pt-BR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print("n1 + n2 =", a)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print("n1 – n2 =", b)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print("n1 * n2 =", c)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print("n1 / n2 =", d)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+ n2 = 5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– n2 = 1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* n2 = 6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/ n2 = 1.5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연산자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**, //, %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를 수행하는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a = n1 **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b = n1 //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c = n1 % n2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print(“n1 ** n2 =“, a)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print(“n1 // n2 =“, b)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print(“n1 % n2 =“, c)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** n2 = 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// n2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n1 % n2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10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 둘레의 길이를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pi = 3.14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 = 10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of circle = 10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of circle = 62.800000000000004</a:t>
            </a:r>
            <a:endParaRPr lang="ko-KR" altLang="en-US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 넓이를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pi = 3.14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 = 10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Radius of circle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of circle = 314.0</a:t>
              </a:r>
              <a:endPara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9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 둘레의 길이를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pi = 3.14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 = 10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= 2 * pi * r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print(“Radius of circle =“, r)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print(“Length of circle =“, length)</a:t>
            </a: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of circle = 10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of circle = 62.800000000000004</a:t>
            </a:r>
            <a:endParaRPr lang="ko-KR" altLang="en-US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 넓이를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pi = 3.14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 = 10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= pi * r * r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print(“Radius of circle =“, r)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print(“Area of circle =“, area)</a:t>
              </a: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Radius of circle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of circle = 314.0</a:t>
              </a:r>
              <a:endPara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76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578FB-7679-41F5-B361-73361EF1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983C8-68E9-422E-9D43-81CABE7C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98B92C-C53F-477D-9309-96880331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93D6616-5785-491C-8BA4-D087CF256D4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F7925-3DCF-4C77-9190-CA904E96BE45}"/>
              </a:ext>
            </a:extLst>
          </p:cNvPr>
          <p:cNvSpPr txBox="1"/>
          <p:nvPr/>
        </p:nvSpPr>
        <p:spPr>
          <a:xfrm>
            <a:off x="773723" y="1682022"/>
            <a:ext cx="106238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문자열이란 문자</a:t>
            </a:r>
            <a:r>
              <a:rPr lang="en-US" altLang="ko-KR" sz="2000" dirty="0"/>
              <a:t>,</a:t>
            </a:r>
            <a:r>
              <a:rPr lang="ko-KR" altLang="en-US" sz="2000" dirty="0"/>
              <a:t>단어 등으로 구성된 문자들의 집합을 의미한다</a:t>
            </a:r>
            <a:endParaRPr lang="en-US" altLang="ko-KR" sz="2000" dirty="0"/>
          </a:p>
          <a:p>
            <a:r>
              <a:rPr lang="ko-KR" altLang="en-US" sz="2000" dirty="0"/>
              <a:t>예를 들어</a:t>
            </a:r>
            <a:endParaRPr lang="en-US" altLang="ko-KR" sz="2000" dirty="0"/>
          </a:p>
          <a:p>
            <a:r>
              <a:rPr lang="en-US" altLang="ko-KR" sz="2000" dirty="0"/>
              <a:t>“Life</a:t>
            </a:r>
            <a:r>
              <a:rPr lang="ko-KR" altLang="en-US" sz="2000" dirty="0"/>
              <a:t> </a:t>
            </a:r>
            <a:r>
              <a:rPr lang="en-US" altLang="ko-KR" sz="2000" dirty="0"/>
              <a:t>is</a:t>
            </a:r>
            <a:r>
              <a:rPr lang="ko-KR" altLang="en-US" sz="2000" dirty="0"/>
              <a:t> </a:t>
            </a:r>
            <a:r>
              <a:rPr lang="en-US" altLang="ko-KR" sz="2000" dirty="0"/>
              <a:t>too</a:t>
            </a:r>
            <a:r>
              <a:rPr lang="ko-KR" altLang="en-US" sz="2000" dirty="0"/>
              <a:t> </a:t>
            </a:r>
            <a:r>
              <a:rPr lang="en-US" altLang="ko-KR" sz="2000" dirty="0"/>
              <a:t>short, You need Python”</a:t>
            </a:r>
          </a:p>
          <a:p>
            <a:r>
              <a:rPr lang="en-US" altLang="ko-KR" sz="2000" dirty="0"/>
              <a:t>“a”</a:t>
            </a:r>
          </a:p>
          <a:p>
            <a:r>
              <a:rPr lang="en-US" altLang="ko-KR" sz="2000" dirty="0"/>
              <a:t>“123”</a:t>
            </a:r>
          </a:p>
          <a:p>
            <a:r>
              <a:rPr lang="ko-KR" altLang="en-US" sz="2000" dirty="0"/>
              <a:t>이처럼 큰 따옴표에 </a:t>
            </a:r>
            <a:r>
              <a:rPr lang="ko-KR" altLang="en-US" sz="2000" dirty="0" err="1"/>
              <a:t>둘러싸여있는</a:t>
            </a:r>
            <a:r>
              <a:rPr lang="ko-KR" altLang="en-US" sz="2000" dirty="0"/>
              <a:t> 문자들을 문자열이라고 합니다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 표현 법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큰따옴표</a:t>
            </a:r>
            <a:r>
              <a:rPr lang="en-US" altLang="ko-KR" sz="2000" dirty="0"/>
              <a:t>(“”)</a:t>
            </a:r>
            <a:r>
              <a:rPr lang="ko-KR" altLang="en-US" sz="2000" dirty="0"/>
              <a:t>로 양쪽 둘러싸기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작은따옴표</a:t>
            </a:r>
            <a:r>
              <a:rPr lang="en-US" altLang="ko-KR" sz="2000" dirty="0"/>
              <a:t>(‘’)</a:t>
            </a:r>
            <a:r>
              <a:rPr lang="ko-KR" altLang="en-US" sz="2000" dirty="0"/>
              <a:t>로 양쪽을 둘러싸기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**</a:t>
            </a:r>
            <a:r>
              <a:rPr lang="ko-KR" altLang="en-US" sz="2000" dirty="0"/>
              <a:t>문자열의 </a:t>
            </a:r>
            <a:r>
              <a:rPr lang="ko-KR" altLang="en-US" sz="2000" dirty="0" err="1"/>
              <a:t>요소값은</a:t>
            </a:r>
            <a:r>
              <a:rPr lang="ko-KR" altLang="en-US" sz="2000" dirty="0"/>
              <a:t> 바꿀 수 없으므로 문자열의 인덱싱과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이용해준다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264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6A98-0534-42DE-B61F-3DFD472E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649252-2231-4B32-A1A7-26A9C566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B3D63-6C86-4BD4-BFD9-551E2671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985E4EC-A812-40B9-A9AD-EF8B40DACC2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9A26A-91CC-4F39-B3E5-8BB864A3C3DA}"/>
              </a:ext>
            </a:extLst>
          </p:cNvPr>
          <p:cNvSpPr txBox="1"/>
          <p:nvPr/>
        </p:nvSpPr>
        <p:spPr>
          <a:xfrm>
            <a:off x="585926" y="1624614"/>
            <a:ext cx="10875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문자열 더해서 연산</a:t>
            </a:r>
            <a:endParaRPr lang="en-US" altLang="ko-KR" dirty="0"/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”</a:t>
            </a:r>
          </a:p>
          <a:p>
            <a:r>
              <a:rPr lang="en-US" altLang="ko-KR" dirty="0"/>
              <a:t>&gt;&gt;&gt;b=“High School!”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a+b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결과값은 어떻게 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문자열 곱하기</a:t>
            </a:r>
            <a:endParaRPr lang="en-US" altLang="ko-KR" dirty="0"/>
          </a:p>
          <a:p>
            <a:r>
              <a:rPr lang="en-US" altLang="ko-KR" dirty="0"/>
              <a:t>&gt;&gt;&gt;a=“world”</a:t>
            </a:r>
          </a:p>
          <a:p>
            <a:r>
              <a:rPr lang="en-US" altLang="ko-KR" dirty="0"/>
              <a:t>&gt;&gt;&gt;a*2</a:t>
            </a:r>
          </a:p>
          <a:p>
            <a:endParaRPr lang="en-US" altLang="ko-KR" dirty="0"/>
          </a:p>
          <a:p>
            <a:r>
              <a:rPr lang="ko-KR" altLang="en-US" dirty="0"/>
              <a:t>결과값은 어떻게 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E7F143CD-4901-4B57-A1DB-169A76E85DE8}"/>
              </a:ext>
            </a:extLst>
          </p:cNvPr>
          <p:cNvSpPr/>
          <p:nvPr/>
        </p:nvSpPr>
        <p:spPr>
          <a:xfrm>
            <a:off x="4589755" y="5186645"/>
            <a:ext cx="4483224" cy="497150"/>
          </a:xfrm>
          <a:prstGeom prst="snip1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-&gt;”</a:t>
            </a:r>
            <a:r>
              <a:rPr lang="en-US" altLang="ko-KR" dirty="0" err="1"/>
              <a:t>worldworld</a:t>
            </a:r>
            <a:r>
              <a:rPr lang="en-US" altLang="ko-KR" dirty="0"/>
              <a:t>”</a:t>
            </a: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C0FA9676-7449-4BD4-B6BC-2C9D47B26A55}"/>
              </a:ext>
            </a:extLst>
          </p:cNvPr>
          <p:cNvSpPr/>
          <p:nvPr/>
        </p:nvSpPr>
        <p:spPr>
          <a:xfrm>
            <a:off x="4589755" y="3180425"/>
            <a:ext cx="4483224" cy="497150"/>
          </a:xfrm>
          <a:prstGeom prst="snip1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-&gt;”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School!”</a:t>
            </a:r>
          </a:p>
        </p:txBody>
      </p:sp>
    </p:spTree>
    <p:extLst>
      <p:ext uri="{BB962C8B-B14F-4D97-AF65-F5344CB8AC3E}">
        <p14:creationId xmlns:p14="http://schemas.microsoft.com/office/powerpoint/2010/main" val="2083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59B2-21F5-479D-B62B-D51F210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소개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CC8FC-1989-4B80-928D-6FBBB704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921EC-FC55-40E2-BEF0-821D2F2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5EB025B-D1F9-4CEE-8849-12EB646D7305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E5317-1D45-41B2-9396-F7E2E18250DB}"/>
              </a:ext>
            </a:extLst>
          </p:cNvPr>
          <p:cNvSpPr txBox="1"/>
          <p:nvPr/>
        </p:nvSpPr>
        <p:spPr>
          <a:xfrm>
            <a:off x="6096000" y="1856422"/>
            <a:ext cx="53015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파이썬이란</a:t>
            </a:r>
            <a:r>
              <a:rPr lang="ko-KR" altLang="en-US" sz="2000" dirty="0"/>
              <a:t> </a:t>
            </a:r>
            <a:r>
              <a:rPr lang="en-US" altLang="ko-KR" sz="2000" dirty="0"/>
              <a:t>1990</a:t>
            </a:r>
            <a:r>
              <a:rPr lang="ko-KR" altLang="en-US" sz="2000" dirty="0"/>
              <a:t>년 암스테르담의 귀도 반 </a:t>
            </a:r>
            <a:r>
              <a:rPr lang="ko-KR" altLang="en-US" sz="2000" dirty="0" err="1"/>
              <a:t>로섬이</a:t>
            </a:r>
            <a:r>
              <a:rPr lang="ko-KR" altLang="en-US" sz="2000" dirty="0"/>
              <a:t> 개발한 인터프리터 언어입니다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</a:t>
            </a:r>
            <a:r>
              <a:rPr lang="en-US" altLang="ko-KR" sz="2000" dirty="0"/>
              <a:t>, </a:t>
            </a:r>
            <a:r>
              <a:rPr lang="ko-KR" altLang="en-US" sz="2000" dirty="0"/>
              <a:t>인터프리터 </a:t>
            </a:r>
            <a:r>
              <a:rPr lang="ko-KR" altLang="en-US" sz="2000" dirty="0" err="1"/>
              <a:t>언어란</a:t>
            </a:r>
            <a:r>
              <a:rPr lang="ko-KR" altLang="en-US" sz="2000" dirty="0"/>
              <a:t> 한 </a:t>
            </a:r>
            <a:r>
              <a:rPr lang="ko-KR" altLang="en-US" sz="2000" dirty="0" err="1"/>
              <a:t>줄씩</a:t>
            </a:r>
            <a:r>
              <a:rPr lang="ko-KR" altLang="en-US" sz="2000" dirty="0"/>
              <a:t> 소스 코드를 해석해서 그때그때 실행해 결과를 바로 확인할 수 있는 언어를 말합니다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사전적인 의미는 고대신화에 나오는 </a:t>
            </a:r>
            <a:r>
              <a:rPr lang="ko-KR" altLang="en-US" sz="2000" dirty="0" err="1"/>
              <a:t>파르나소스</a:t>
            </a:r>
            <a:r>
              <a:rPr lang="ko-KR" altLang="en-US" sz="2000" dirty="0"/>
              <a:t> 산의 동굴에 살던 큰 뱀을 뜻하며</a:t>
            </a:r>
            <a:r>
              <a:rPr lang="en-US" altLang="ko-KR" sz="2000" dirty="0"/>
              <a:t>, </a:t>
            </a:r>
            <a:r>
              <a:rPr lang="ko-KR" altLang="en-US" sz="2000" dirty="0"/>
              <a:t>아폴로 신이 델파이에서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퇴치했다는 이야기가 전해지고 있습니다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공식 로고가 뱀으로 그려진 데에는 이러한 이유가 있었습니다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파이썬은</a:t>
            </a:r>
            <a:r>
              <a:rPr lang="ko-KR" altLang="en-US" sz="2000" dirty="0"/>
              <a:t> 외국에서 교육 뿐만 아니라 실무에서도 많이 사용되고 있는데요 이를 사용하고 있는 회사는 이와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유지 보수와 공동작업을 하기 좋아 많이 선호합니다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3E2A6C-87FE-440C-BA10-A89077141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70680"/>
            <a:ext cx="3657610" cy="12354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31E994-0746-4FF0-AAEB-D52D29BA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8" y="1559659"/>
            <a:ext cx="509361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B5660-E024-4437-959F-C65A5EB1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코드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AA0C0-C637-433D-8299-8497BA9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B77417-B9EE-41EA-979E-773C711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1E85C67-971C-4F86-AC13-7D210DDC97E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60F4-3EB1-4769-A8F5-70A910B658B9}"/>
              </a:ext>
            </a:extLst>
          </p:cNvPr>
          <p:cNvSpPr txBox="1"/>
          <p:nvPr/>
        </p:nvSpPr>
        <p:spPr>
          <a:xfrm>
            <a:off x="5141799" y="1936578"/>
            <a:ext cx="6210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이스케이프 </a:t>
            </a:r>
            <a:r>
              <a:rPr lang="ko-KR" altLang="en-US" dirty="0" err="1"/>
              <a:t>코드란</a:t>
            </a:r>
            <a:r>
              <a:rPr lang="ko-KR" altLang="en-US" dirty="0"/>
              <a:t> 프로그래밍할 때 사용할 수 있도록 미리 정의해 둔 </a:t>
            </a:r>
            <a:r>
              <a:rPr lang="en-US" altLang="ko-KR" dirty="0"/>
              <a:t>‘</a:t>
            </a:r>
            <a:r>
              <a:rPr lang="ko-KR" altLang="en-US" dirty="0"/>
              <a:t>문자 </a:t>
            </a:r>
            <a:r>
              <a:rPr lang="ko-KR" altLang="en-US" dirty="0" err="1"/>
              <a:t>조합＇이다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출력물을 보기 좋게 정렬하는 용도로 이용된다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이스케이프 코드인 </a:t>
            </a:r>
            <a:r>
              <a:rPr lang="en-US" altLang="ko-KR" dirty="0"/>
              <a:t>“\n</a:t>
            </a:r>
            <a:r>
              <a:rPr lang="ko-KR" altLang="en-US" dirty="0"/>
              <a:t>“을 이용해서 문자 줄을 </a:t>
            </a:r>
            <a:r>
              <a:rPr lang="ko-KR" altLang="en-US" dirty="0" err="1"/>
              <a:t>바꾸어보자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1A63EC-44F8-469E-9913-9872E045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1" y="1716548"/>
            <a:ext cx="4268733" cy="443695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315BEB1D-E522-4FDF-A7E6-FE4ACF813224}"/>
              </a:ext>
            </a:extLst>
          </p:cNvPr>
          <p:cNvSpPr/>
          <p:nvPr/>
        </p:nvSpPr>
        <p:spPr>
          <a:xfrm>
            <a:off x="5317560" y="4062046"/>
            <a:ext cx="6034370" cy="2287023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58886-B1FA-44BF-A8E2-E3E6B98B7148}"/>
              </a:ext>
            </a:extLst>
          </p:cNvPr>
          <p:cNvSpPr txBox="1"/>
          <p:nvPr/>
        </p:nvSpPr>
        <p:spPr>
          <a:xfrm>
            <a:off x="5521569" y="4237892"/>
            <a:ext cx="583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Hello world!</a:t>
            </a:r>
          </a:p>
          <a:p>
            <a:r>
              <a:rPr lang="en-US" altLang="ko-KR" dirty="0" err="1"/>
              <a:t>Haesung</a:t>
            </a:r>
            <a:r>
              <a:rPr lang="en-US" altLang="ko-KR" dirty="0"/>
              <a:t> Girl’s High School!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B1957-C757-42CA-BAF6-FE323F2FD221}"/>
              </a:ext>
            </a:extLst>
          </p:cNvPr>
          <p:cNvSpPr txBox="1"/>
          <p:nvPr/>
        </p:nvSpPr>
        <p:spPr>
          <a:xfrm>
            <a:off x="4684599" y="5697802"/>
            <a:ext cx="621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print(“Hello world!\</a:t>
            </a:r>
            <a:r>
              <a:rPr lang="en-US" altLang="ko-KR" dirty="0" err="1"/>
              <a:t>nHaesung</a:t>
            </a:r>
            <a:r>
              <a:rPr lang="en-US" altLang="ko-KR" dirty="0"/>
              <a:t> Girl’s High School!)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79B4A-273B-408B-BB40-737F6A8C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170" y="704493"/>
            <a:ext cx="4658940" cy="567808"/>
          </a:xfrm>
        </p:spPr>
        <p:txBody>
          <a:bodyPr/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1E08D-7337-44DD-9443-FC72BF25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D7C9E-893B-4765-99AC-A5AF5D94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2961BB9-107B-4A91-8C33-241091A7F02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54D63-AC97-4579-8F03-9997595F4152}"/>
              </a:ext>
            </a:extLst>
          </p:cNvPr>
          <p:cNvSpPr txBox="1"/>
          <p:nvPr/>
        </p:nvSpPr>
        <p:spPr>
          <a:xfrm>
            <a:off x="516874" y="1954193"/>
            <a:ext cx="1055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인덱싱</a:t>
            </a:r>
            <a:r>
              <a:rPr lang="en-US" altLang="ko-KR" dirty="0"/>
              <a:t>: ‘</a:t>
            </a:r>
            <a:r>
              <a:rPr lang="ko-KR" altLang="en-US" dirty="0" err="1"/>
              <a:t>가르킨다＇의</a:t>
            </a:r>
            <a:r>
              <a:rPr lang="ko-KR" altLang="en-US" dirty="0"/>
              <a:t> 의미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1507D0-E634-4110-9DC2-31D3736F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93526"/>
              </p:ext>
            </p:extLst>
          </p:nvPr>
        </p:nvGraphicFramePr>
        <p:xfrm>
          <a:off x="300038" y="2721548"/>
          <a:ext cx="11592750" cy="108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3">
                  <a:extLst>
                    <a:ext uri="{9D8B030D-6E8A-4147-A177-3AD203B41FA5}">
                      <a16:colId xmlns:a16="http://schemas.microsoft.com/office/drawing/2014/main" val="3270564921"/>
                    </a:ext>
                  </a:extLst>
                </a:gridCol>
                <a:gridCol w="386132">
                  <a:extLst>
                    <a:ext uri="{9D8B030D-6E8A-4147-A177-3AD203B41FA5}">
                      <a16:colId xmlns:a16="http://schemas.microsoft.com/office/drawing/2014/main" val="676512451"/>
                    </a:ext>
                  </a:extLst>
                </a:gridCol>
                <a:gridCol w="403684">
                  <a:extLst>
                    <a:ext uri="{9D8B030D-6E8A-4147-A177-3AD203B41FA5}">
                      <a16:colId xmlns:a16="http://schemas.microsoft.com/office/drawing/2014/main" val="151481129"/>
                    </a:ext>
                  </a:extLst>
                </a:gridCol>
                <a:gridCol w="421236">
                  <a:extLst>
                    <a:ext uri="{9D8B030D-6E8A-4147-A177-3AD203B41FA5}">
                      <a16:colId xmlns:a16="http://schemas.microsoft.com/office/drawing/2014/main" val="529414724"/>
                    </a:ext>
                  </a:extLst>
                </a:gridCol>
                <a:gridCol w="386133">
                  <a:extLst>
                    <a:ext uri="{9D8B030D-6E8A-4147-A177-3AD203B41FA5}">
                      <a16:colId xmlns:a16="http://schemas.microsoft.com/office/drawing/2014/main" val="3353513200"/>
                    </a:ext>
                  </a:extLst>
                </a:gridCol>
                <a:gridCol w="412460">
                  <a:extLst>
                    <a:ext uri="{9D8B030D-6E8A-4147-A177-3AD203B41FA5}">
                      <a16:colId xmlns:a16="http://schemas.microsoft.com/office/drawing/2014/main" val="4094644859"/>
                    </a:ext>
                  </a:extLst>
                </a:gridCol>
                <a:gridCol w="359806">
                  <a:extLst>
                    <a:ext uri="{9D8B030D-6E8A-4147-A177-3AD203B41FA5}">
                      <a16:colId xmlns:a16="http://schemas.microsoft.com/office/drawing/2014/main" val="743150271"/>
                    </a:ext>
                  </a:extLst>
                </a:gridCol>
                <a:gridCol w="403684">
                  <a:extLst>
                    <a:ext uri="{9D8B030D-6E8A-4147-A177-3AD203B41FA5}">
                      <a16:colId xmlns:a16="http://schemas.microsoft.com/office/drawing/2014/main" val="2825181318"/>
                    </a:ext>
                  </a:extLst>
                </a:gridCol>
                <a:gridCol w="394908">
                  <a:extLst>
                    <a:ext uri="{9D8B030D-6E8A-4147-A177-3AD203B41FA5}">
                      <a16:colId xmlns:a16="http://schemas.microsoft.com/office/drawing/2014/main" val="2721779997"/>
                    </a:ext>
                  </a:extLst>
                </a:gridCol>
                <a:gridCol w="333478">
                  <a:extLst>
                    <a:ext uri="{9D8B030D-6E8A-4147-A177-3AD203B41FA5}">
                      <a16:colId xmlns:a16="http://schemas.microsoft.com/office/drawing/2014/main" val="178146028"/>
                    </a:ext>
                  </a:extLst>
                </a:gridCol>
                <a:gridCol w="465115">
                  <a:extLst>
                    <a:ext uri="{9D8B030D-6E8A-4147-A177-3AD203B41FA5}">
                      <a16:colId xmlns:a16="http://schemas.microsoft.com/office/drawing/2014/main" val="3252384404"/>
                    </a:ext>
                  </a:extLst>
                </a:gridCol>
                <a:gridCol w="476055">
                  <a:extLst>
                    <a:ext uri="{9D8B030D-6E8A-4147-A177-3AD203B41FA5}">
                      <a16:colId xmlns:a16="http://schemas.microsoft.com/office/drawing/2014/main" val="1349548788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403798925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2879630654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2468571291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3580089546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3425056659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274124091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369335219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1205235714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2116164656"/>
                    </a:ext>
                  </a:extLst>
                </a:gridCol>
                <a:gridCol w="435005">
                  <a:extLst>
                    <a:ext uri="{9D8B030D-6E8A-4147-A177-3AD203B41FA5}">
                      <a16:colId xmlns:a16="http://schemas.microsoft.com/office/drawing/2014/main" val="384413268"/>
                    </a:ext>
                  </a:extLst>
                </a:gridCol>
                <a:gridCol w="479395">
                  <a:extLst>
                    <a:ext uri="{9D8B030D-6E8A-4147-A177-3AD203B41FA5}">
                      <a16:colId xmlns:a16="http://schemas.microsoft.com/office/drawing/2014/main" val="1627330700"/>
                    </a:ext>
                  </a:extLst>
                </a:gridCol>
                <a:gridCol w="435005">
                  <a:extLst>
                    <a:ext uri="{9D8B030D-6E8A-4147-A177-3AD203B41FA5}">
                      <a16:colId xmlns:a16="http://schemas.microsoft.com/office/drawing/2014/main" val="1453108712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1612082451"/>
                    </a:ext>
                  </a:extLst>
                </a:gridCol>
                <a:gridCol w="470516">
                  <a:extLst>
                    <a:ext uri="{9D8B030D-6E8A-4147-A177-3AD203B41FA5}">
                      <a16:colId xmlns:a16="http://schemas.microsoft.com/office/drawing/2014/main" val="2238121500"/>
                    </a:ext>
                  </a:extLst>
                </a:gridCol>
                <a:gridCol w="488268">
                  <a:extLst>
                    <a:ext uri="{9D8B030D-6E8A-4147-A177-3AD203B41FA5}">
                      <a16:colId xmlns:a16="http://schemas.microsoft.com/office/drawing/2014/main" val="3511428468"/>
                    </a:ext>
                  </a:extLst>
                </a:gridCol>
              </a:tblGrid>
              <a:tr h="455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75045"/>
                  </a:ext>
                </a:extLst>
              </a:tr>
              <a:tr h="631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13154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4D4CC93-643D-4671-9E9F-A29EE09927F5}"/>
              </a:ext>
            </a:extLst>
          </p:cNvPr>
          <p:cNvSpPr/>
          <p:nvPr/>
        </p:nvSpPr>
        <p:spPr>
          <a:xfrm>
            <a:off x="122484" y="4224505"/>
            <a:ext cx="6518012" cy="1605386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프로그래밍 언어는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부터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숫자를 센다＂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5401C4D-31B5-44A3-A7D6-7FA522881A0E}"/>
              </a:ext>
            </a:extLst>
          </p:cNvPr>
          <p:cNvSpPr/>
          <p:nvPr/>
        </p:nvSpPr>
        <p:spPr>
          <a:xfrm>
            <a:off x="6533964" y="3959590"/>
            <a:ext cx="5358823" cy="2287023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F10D3-5CD2-4F6E-BA48-EC079D729D51}"/>
              </a:ext>
            </a:extLst>
          </p:cNvPr>
          <p:cNvSpPr txBox="1"/>
          <p:nvPr/>
        </p:nvSpPr>
        <p:spPr>
          <a:xfrm>
            <a:off x="6786457" y="4225938"/>
            <a:ext cx="4899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예시</a:t>
            </a:r>
            <a:endParaRPr lang="en-US" altLang="ko-KR" dirty="0"/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School!”</a:t>
            </a:r>
          </a:p>
          <a:p>
            <a:r>
              <a:rPr lang="en-US" altLang="ko-KR" dirty="0"/>
              <a:t>&gt;&gt;&gt;a[0]</a:t>
            </a:r>
          </a:p>
          <a:p>
            <a:r>
              <a:rPr lang="ko-KR" altLang="en-US" dirty="0"/>
              <a:t>결과값은 어떻게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&gt;&gt;&gt;a[-1]</a:t>
            </a:r>
          </a:p>
          <a:p>
            <a:r>
              <a:rPr lang="ko-KR" altLang="en-US" dirty="0"/>
              <a:t>결과값은 어떻게 나올까요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05031-B23C-496A-BE8A-C2A228D5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78F70-280A-43F6-9FB7-66FC24D3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CDCB4-797A-4E3D-981A-8026B6E2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9BCB903-31DE-473B-8301-7700B69B7A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90A5271-4CA2-446B-B3F7-141CE6AEAED5}"/>
              </a:ext>
            </a:extLst>
          </p:cNvPr>
          <p:cNvSpPr/>
          <p:nvPr/>
        </p:nvSpPr>
        <p:spPr>
          <a:xfrm>
            <a:off x="381741" y="1562622"/>
            <a:ext cx="11141476" cy="4776034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5801D-B757-48A3-817C-E2046B00F853}"/>
              </a:ext>
            </a:extLst>
          </p:cNvPr>
          <p:cNvSpPr txBox="1"/>
          <p:nvPr/>
        </p:nvSpPr>
        <p:spPr>
          <a:xfrm>
            <a:off x="754602" y="1926454"/>
            <a:ext cx="10404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 “</a:t>
            </a:r>
          </a:p>
          <a:p>
            <a:r>
              <a:rPr lang="en-US" altLang="ko-KR" dirty="0"/>
              <a:t>&gt;&gt;&gt;b=a[0]+a[1]+a[2]+a[3]+a[4]+a[5]</a:t>
            </a:r>
          </a:p>
          <a:p>
            <a:r>
              <a:rPr lang="en-US" altLang="ko-KR" dirty="0"/>
              <a:t>&gt;&gt;&gt;b</a:t>
            </a:r>
          </a:p>
          <a:p>
            <a:r>
              <a:rPr lang="en-US" altLang="ko-KR" dirty="0"/>
              <a:t>-&gt;’</a:t>
            </a:r>
            <a:r>
              <a:rPr lang="en-US" altLang="ko-KR" dirty="0" err="1"/>
              <a:t>Haesung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이렇게 하는 방법보다 더 좋은 방법이 있습니다</a:t>
            </a:r>
            <a:r>
              <a:rPr lang="en-US" altLang="ko-KR" dirty="0"/>
              <a:t>~!!</a:t>
            </a:r>
          </a:p>
          <a:p>
            <a:endParaRPr lang="en-US" altLang="ko-KR" dirty="0"/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ko-KR" altLang="en-US" dirty="0"/>
              <a:t> </a:t>
            </a:r>
            <a:r>
              <a:rPr lang="en-US" altLang="ko-KR" dirty="0"/>
              <a:t>Girl’s High School! “</a:t>
            </a:r>
          </a:p>
          <a:p>
            <a:r>
              <a:rPr lang="en-US" altLang="ko-KR" dirty="0"/>
              <a:t>&gt;&gt;&gt;a[0:6]</a:t>
            </a:r>
          </a:p>
          <a:p>
            <a:r>
              <a:rPr lang="en-US" altLang="ko-KR" dirty="0"/>
              <a:t>-&gt;’</a:t>
            </a:r>
            <a:r>
              <a:rPr lang="en-US" altLang="ko-KR" dirty="0" err="1"/>
              <a:t>Haesung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en-US" altLang="ko-KR" dirty="0"/>
              <a:t>A[</a:t>
            </a:r>
            <a:r>
              <a:rPr lang="ko-KR" altLang="en-US" dirty="0"/>
              <a:t>시작번호</a:t>
            </a:r>
            <a:r>
              <a:rPr lang="en-US" altLang="ko-KR" dirty="0"/>
              <a:t>:</a:t>
            </a:r>
            <a:r>
              <a:rPr lang="ko-KR" altLang="en-US" dirty="0" err="1"/>
              <a:t>끝번호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시작번호</a:t>
            </a:r>
            <a:r>
              <a:rPr lang="en-US" altLang="ko-KR" dirty="0"/>
              <a:t>&lt;=a&lt; </a:t>
            </a:r>
            <a:r>
              <a:rPr lang="ko-KR" altLang="en-US" dirty="0" err="1"/>
              <a:t>끝번호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20D24FD-57C5-4C4A-8270-A0FE5202CA7E}"/>
              </a:ext>
            </a:extLst>
          </p:cNvPr>
          <p:cNvSpPr/>
          <p:nvPr/>
        </p:nvSpPr>
        <p:spPr>
          <a:xfrm>
            <a:off x="5154156" y="3919128"/>
            <a:ext cx="4868734" cy="1851357"/>
          </a:xfrm>
          <a:prstGeom prst="frame">
            <a:avLst>
              <a:gd name="adj1" fmla="val 8324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7262-0EBC-4FA5-8068-760F042ED551}"/>
              </a:ext>
            </a:extLst>
          </p:cNvPr>
          <p:cNvSpPr txBox="1"/>
          <p:nvPr/>
        </p:nvSpPr>
        <p:spPr>
          <a:xfrm>
            <a:off x="5362113" y="4132933"/>
            <a:ext cx="57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School!”</a:t>
            </a:r>
          </a:p>
          <a:p>
            <a:r>
              <a:rPr lang="en-US" altLang="ko-KR" dirty="0"/>
              <a:t>&gt;&gt;&gt;a[5:7]</a:t>
            </a:r>
          </a:p>
          <a:p>
            <a:r>
              <a:rPr lang="ko-KR" altLang="en-US" dirty="0"/>
              <a:t>결과값은 어떻게 될까요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56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7CBE-6EBF-4EA7-8FB1-25C20092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r>
              <a:rPr lang="ko-KR" altLang="en-US" dirty="0"/>
              <a:t> 예제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BD9DC-124F-45CC-BF98-9463B297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772FAF-992C-4E9A-814D-44488A98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8C0CBDEB-1983-4E67-9CC9-F52736E3236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724C1-8DF6-40F8-89E5-319C775B4391}"/>
              </a:ext>
            </a:extLst>
          </p:cNvPr>
          <p:cNvSpPr txBox="1"/>
          <p:nvPr/>
        </p:nvSpPr>
        <p:spPr>
          <a:xfrm>
            <a:off x="532660" y="1549718"/>
            <a:ext cx="108649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a[</a:t>
            </a:r>
            <a:r>
              <a:rPr lang="ko-KR" altLang="en-US" sz="2000" dirty="0"/>
              <a:t>시작 번호</a:t>
            </a:r>
            <a:r>
              <a:rPr lang="en-US" altLang="ko-KR" sz="2000" dirty="0"/>
              <a:t>:]</a:t>
            </a:r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 “</a:t>
            </a:r>
          </a:p>
          <a:p>
            <a:r>
              <a:rPr lang="en-US" altLang="ko-KR" dirty="0"/>
              <a:t>&gt;&gt;&gt;a[20:]</a:t>
            </a:r>
          </a:p>
          <a:p>
            <a:endParaRPr lang="en-US" altLang="ko-KR" dirty="0"/>
          </a:p>
          <a:p>
            <a:r>
              <a:rPr lang="ko-KR" altLang="en-US" dirty="0"/>
              <a:t>결과값은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2000" dirty="0"/>
              <a:t>2. a[:</a:t>
            </a:r>
            <a:r>
              <a:rPr lang="ko-KR" altLang="en-US" sz="2000" dirty="0"/>
              <a:t>끝 번호</a:t>
            </a:r>
            <a:r>
              <a:rPr lang="en-US" altLang="ko-KR" sz="2000" dirty="0"/>
              <a:t>]</a:t>
            </a:r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 “</a:t>
            </a:r>
          </a:p>
          <a:p>
            <a:r>
              <a:rPr lang="en-US" altLang="ko-KR" dirty="0"/>
              <a:t>&gt;&gt;&gt;a[:14]</a:t>
            </a:r>
          </a:p>
          <a:p>
            <a:endParaRPr lang="en-US" altLang="ko-KR" dirty="0"/>
          </a:p>
          <a:p>
            <a:r>
              <a:rPr lang="ko-KR" altLang="en-US" dirty="0"/>
              <a:t>결과값은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2000" dirty="0"/>
              <a:t>3.a[:]</a:t>
            </a:r>
          </a:p>
          <a:p>
            <a:r>
              <a:rPr lang="en-US" altLang="ko-KR" dirty="0"/>
              <a:t>&gt;&gt;&gt;a=“</a:t>
            </a:r>
            <a:r>
              <a:rPr lang="en-US" altLang="ko-KR" dirty="0" err="1"/>
              <a:t>Haesung</a:t>
            </a:r>
            <a:r>
              <a:rPr lang="en-US" altLang="ko-KR" dirty="0"/>
              <a:t> Girl’s High School! “</a:t>
            </a:r>
          </a:p>
          <a:p>
            <a:r>
              <a:rPr lang="en-US" altLang="ko-KR" dirty="0"/>
              <a:t>&gt;&gt;&gt;a[:]</a:t>
            </a:r>
          </a:p>
          <a:p>
            <a:endParaRPr lang="en-US" altLang="ko-KR" dirty="0"/>
          </a:p>
          <a:p>
            <a:r>
              <a:rPr lang="ko-KR" altLang="en-US" dirty="0"/>
              <a:t>결과값은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FE87EA1B-237A-473D-89C6-A06FC5DC61B3}"/>
              </a:ext>
            </a:extLst>
          </p:cNvPr>
          <p:cNvSpPr/>
          <p:nvPr/>
        </p:nvSpPr>
        <p:spPr>
          <a:xfrm>
            <a:off x="4965405" y="2477386"/>
            <a:ext cx="4688958" cy="56780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-&gt;School!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EABEF034-4F7E-42F0-8BAF-C57273D953A7}"/>
              </a:ext>
            </a:extLst>
          </p:cNvPr>
          <p:cNvSpPr/>
          <p:nvPr/>
        </p:nvSpPr>
        <p:spPr>
          <a:xfrm>
            <a:off x="4965405" y="4088975"/>
            <a:ext cx="4688958" cy="56780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r>
              <a:rPr lang="en-US" altLang="ko-KR" sz="2000" dirty="0" err="1">
                <a:solidFill>
                  <a:schemeClr val="tx1"/>
                </a:solidFill>
              </a:rPr>
              <a:t>Haesung</a:t>
            </a:r>
            <a:r>
              <a:rPr lang="en-US" altLang="ko-KR" sz="2000" dirty="0">
                <a:solidFill>
                  <a:schemeClr val="tx1"/>
                </a:solidFill>
              </a:rPr>
              <a:t> Girl’s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DE2B766-774B-4B99-9912-40F760417971}"/>
              </a:ext>
            </a:extLst>
          </p:cNvPr>
          <p:cNvSpPr/>
          <p:nvPr/>
        </p:nvSpPr>
        <p:spPr>
          <a:xfrm>
            <a:off x="4965405" y="5585699"/>
            <a:ext cx="4688958" cy="56780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-&gt; </a:t>
            </a:r>
            <a:r>
              <a:rPr lang="en-US" altLang="ko-KR" sz="2000" dirty="0" err="1">
                <a:solidFill>
                  <a:schemeClr val="tx1"/>
                </a:solidFill>
              </a:rPr>
              <a:t>Haesung</a:t>
            </a:r>
            <a:r>
              <a:rPr lang="en-US" altLang="ko-KR" sz="2000" dirty="0">
                <a:solidFill>
                  <a:schemeClr val="tx1"/>
                </a:solidFill>
              </a:rPr>
              <a:t> Girl’s High School!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D28D-D643-4B60-BEEF-14F526DA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심화 예제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497668-1C3F-4605-95E5-10F81388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B6D8D-7404-4787-A3D2-DBC3DD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843DA9E4-1DB4-4FC6-98E0-30B47BBF54C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0B460-9D7E-491E-A043-AA0AE069E8A2}"/>
              </a:ext>
            </a:extLst>
          </p:cNvPr>
          <p:cNvSpPr txBox="1"/>
          <p:nvPr/>
        </p:nvSpPr>
        <p:spPr>
          <a:xfrm>
            <a:off x="596950" y="1983329"/>
            <a:ext cx="1099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Q. “</a:t>
            </a:r>
            <a:r>
              <a:rPr lang="en-US" altLang="ko-KR" sz="2800" dirty="0" err="1"/>
              <a:t>HaeZung</a:t>
            </a:r>
            <a:r>
              <a:rPr lang="en-US" altLang="ko-KR" sz="2800" dirty="0"/>
              <a:t>”</a:t>
            </a:r>
            <a:r>
              <a:rPr lang="ko-KR" altLang="en-US" sz="2800" dirty="0"/>
              <a:t>이라는 문자열을 </a:t>
            </a:r>
            <a:r>
              <a:rPr lang="en-US" altLang="ko-KR" sz="2800" dirty="0"/>
              <a:t>“</a:t>
            </a:r>
            <a:r>
              <a:rPr lang="en-US" altLang="ko-KR" sz="2800" dirty="0" err="1"/>
              <a:t>HaeSung</a:t>
            </a:r>
            <a:r>
              <a:rPr lang="en-US" altLang="ko-KR" sz="2800" dirty="0"/>
              <a:t>”</a:t>
            </a:r>
            <a:r>
              <a:rPr lang="ko-KR" altLang="en-US" sz="2800" dirty="0"/>
              <a:t>으로 바꾸려면</a:t>
            </a:r>
            <a:r>
              <a:rPr lang="en-US" altLang="ko-KR" sz="280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68792-A6EB-4790-A3B7-0EC2FEA26AA6}"/>
              </a:ext>
            </a:extLst>
          </p:cNvPr>
          <p:cNvSpPr/>
          <p:nvPr/>
        </p:nvSpPr>
        <p:spPr>
          <a:xfrm>
            <a:off x="6011256" y="2780678"/>
            <a:ext cx="3648722" cy="348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&gt;&gt;&gt;a=“</a:t>
            </a:r>
            <a:r>
              <a:rPr lang="en-US" altLang="ko-KR" dirty="0" err="1"/>
              <a:t>HaeZung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&gt;&gt;&gt;a[:3]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Hae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&gt;&gt;&gt;a[4:]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ung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&gt;&gt;&gt;a[:3]+’</a:t>
            </a:r>
            <a:r>
              <a:rPr lang="en-US" altLang="ko-KR" dirty="0" err="1"/>
              <a:t>S’+a</a:t>
            </a:r>
            <a:r>
              <a:rPr lang="en-US" altLang="ko-KR" dirty="0"/>
              <a:t>[4:]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HaeSung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938C92-330D-46C0-831F-2A45A9C17656}"/>
              </a:ext>
            </a:extLst>
          </p:cNvPr>
          <p:cNvSpPr/>
          <p:nvPr/>
        </p:nvSpPr>
        <p:spPr>
          <a:xfrm>
            <a:off x="1766030" y="2780678"/>
            <a:ext cx="3711492" cy="348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&gt;&gt;&gt;a=“</a:t>
            </a:r>
            <a:r>
              <a:rPr lang="en-US" altLang="ko-KR" dirty="0" err="1"/>
              <a:t>HaeZung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&gt;&gt;&gt;a[3]=‘S’</a:t>
            </a:r>
          </a:p>
          <a:p>
            <a:r>
              <a:rPr lang="en-US" altLang="ko-KR" dirty="0"/>
              <a:t>&gt;&gt;&gt;a</a:t>
            </a: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810F24D4-DC60-4C77-A258-27EFD073F8EE}"/>
              </a:ext>
            </a:extLst>
          </p:cNvPr>
          <p:cNvSpPr/>
          <p:nvPr/>
        </p:nvSpPr>
        <p:spPr>
          <a:xfrm>
            <a:off x="-79899" y="2664583"/>
            <a:ext cx="7368466" cy="3488924"/>
          </a:xfrm>
          <a:prstGeom prst="mathMultiply">
            <a:avLst>
              <a:gd name="adj1" fmla="val 7781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A154-845B-4F5C-A0C2-B70ADE21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9028CF-EB94-4AD9-A7C6-8FE19786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68DB7A-ABCA-4445-8FB2-65DF7C7E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93B253BC-4022-4E8E-A664-83C47E9A162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15246-B97B-4784-B91F-0A41BE2311D1}"/>
              </a:ext>
            </a:extLst>
          </p:cNvPr>
          <p:cNvSpPr txBox="1"/>
          <p:nvPr/>
        </p:nvSpPr>
        <p:spPr>
          <a:xfrm>
            <a:off x="829339" y="1759824"/>
            <a:ext cx="10217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앞서 살펴본 복소수의 내장함수처럼 문자열 또한 함수를 가지고 있는데 이를 이용하기 위해서는 문자열 변수 이름 뒤에 ‘</a:t>
            </a:r>
            <a:r>
              <a:rPr lang="en-US" altLang="ko-KR" dirty="0"/>
              <a:t>.’</a:t>
            </a:r>
            <a:r>
              <a:rPr lang="ko-KR" altLang="en-US" dirty="0"/>
              <a:t>을 붙인 뒤 함수 이름을 같이 써주면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문자열 변수이름</a:t>
            </a:r>
            <a:r>
              <a:rPr lang="en-US" altLang="ko-KR" dirty="0"/>
              <a:t>.</a:t>
            </a:r>
            <a:r>
              <a:rPr lang="ko-KR" altLang="en-US" dirty="0"/>
              <a:t>함수 이름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 개수 세기</a:t>
            </a:r>
            <a:r>
              <a:rPr lang="en-US" altLang="ko-KR" dirty="0"/>
              <a:t>(count)</a:t>
            </a:r>
          </a:p>
          <a:p>
            <a:endParaRPr lang="en-US" altLang="ko-KR" dirty="0"/>
          </a:p>
          <a:p>
            <a:r>
              <a:rPr lang="en-US" altLang="ko-KR" dirty="0"/>
              <a:t>&gt;&gt;&gt;a=“hobby”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a.count</a:t>
            </a:r>
            <a:r>
              <a:rPr lang="en-US" altLang="ko-KR" dirty="0"/>
              <a:t>(‘b’)</a:t>
            </a:r>
          </a:p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위치 알려주기</a:t>
            </a:r>
            <a:r>
              <a:rPr lang="en-US" altLang="ko-KR" dirty="0"/>
              <a:t>1(find)</a:t>
            </a:r>
          </a:p>
          <a:p>
            <a:endParaRPr lang="en-US" altLang="ko-KR" dirty="0"/>
          </a:p>
          <a:p>
            <a:r>
              <a:rPr lang="en-US" altLang="ko-KR" dirty="0"/>
              <a:t>&gt;&gt;&gt;a=“Python is best choice”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a.find</a:t>
            </a:r>
            <a:r>
              <a:rPr lang="en-US" altLang="ko-KR" dirty="0"/>
              <a:t>(‘b’)</a:t>
            </a:r>
          </a:p>
          <a:p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54B95EC8-E814-4A41-9422-D5D20CF48AD4}"/>
              </a:ext>
            </a:extLst>
          </p:cNvPr>
          <p:cNvSpPr/>
          <p:nvPr/>
        </p:nvSpPr>
        <p:spPr>
          <a:xfrm>
            <a:off x="4976036" y="3636335"/>
            <a:ext cx="4909915" cy="1936460"/>
          </a:xfrm>
          <a:prstGeom prst="cloudCallout">
            <a:avLst>
              <a:gd name="adj1" fmla="val -54571"/>
              <a:gd name="adj2" fmla="val 65761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찾는 문자가 존재하지 않는다면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F83ADF1F-A35F-4A8C-BA19-B792ABD7DF1A}"/>
              </a:ext>
            </a:extLst>
          </p:cNvPr>
          <p:cNvSpPr/>
          <p:nvPr/>
        </p:nvSpPr>
        <p:spPr>
          <a:xfrm>
            <a:off x="8596168" y="4777066"/>
            <a:ext cx="2626242" cy="1730669"/>
          </a:xfrm>
          <a:prstGeom prst="foldedCorner">
            <a:avLst/>
          </a:prstGeom>
          <a:solidFill>
            <a:srgbClr val="6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&gt;&gt;&gt;</a:t>
            </a:r>
            <a:r>
              <a:rPr lang="en-US" altLang="ko-KR" dirty="0" err="1"/>
              <a:t>a.find</a:t>
            </a:r>
            <a:r>
              <a:rPr lang="en-US" altLang="ko-KR" dirty="0"/>
              <a:t>(‘k’)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EB429-C1DB-45D8-BF16-4C8E81F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35A41-2A91-4F44-ABD8-1309A0A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BECE7-9891-4096-BC80-99ADECA2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6335251-B92B-4D9A-A673-DBD4DA959DD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9119-F68F-4097-943A-D74C28EBB9EA}"/>
              </a:ext>
            </a:extLst>
          </p:cNvPr>
          <p:cNvSpPr txBox="1"/>
          <p:nvPr/>
        </p:nvSpPr>
        <p:spPr>
          <a:xfrm>
            <a:off x="637953" y="1658679"/>
            <a:ext cx="10759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위치 알려주기</a:t>
            </a:r>
            <a:r>
              <a:rPr lang="en-US" altLang="ko-KR" dirty="0"/>
              <a:t>2(index)</a:t>
            </a:r>
          </a:p>
          <a:p>
            <a:endParaRPr lang="en-US" altLang="ko-KR" dirty="0"/>
          </a:p>
          <a:p>
            <a:r>
              <a:rPr lang="en-US" altLang="ko-KR" dirty="0"/>
              <a:t>&gt;&gt;&gt;a=“Life is too short”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a.index</a:t>
            </a:r>
            <a:r>
              <a:rPr lang="en-US" altLang="ko-KR" dirty="0"/>
              <a:t>(‘t)</a:t>
            </a:r>
          </a:p>
          <a:p>
            <a:r>
              <a:rPr lang="en-US" altLang="ko-KR" dirty="0"/>
              <a:t>8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소문자를 대문자로 바꾸기</a:t>
            </a:r>
            <a:r>
              <a:rPr lang="en-US" altLang="ko-KR" dirty="0"/>
              <a:t>( upper)</a:t>
            </a:r>
          </a:p>
          <a:p>
            <a:endParaRPr lang="en-US" altLang="ko-KR" dirty="0"/>
          </a:p>
          <a:p>
            <a:r>
              <a:rPr lang="en-US" altLang="ko-KR" dirty="0"/>
              <a:t>&gt;&gt;&gt;a=“hi”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a.upper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‘HI’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대문자를 소문자로 바꾸기</a:t>
            </a:r>
            <a:r>
              <a:rPr lang="en-US" altLang="ko-KR" dirty="0"/>
              <a:t>(lower)</a:t>
            </a:r>
          </a:p>
          <a:p>
            <a:endParaRPr lang="en-US" altLang="ko-KR" dirty="0"/>
          </a:p>
          <a:p>
            <a:r>
              <a:rPr lang="en-US" altLang="ko-KR" dirty="0"/>
              <a:t>&gt;&gt;&gt;a=“HI”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a.lower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‘hi’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A4AB1ED-163B-4F3F-BF5F-FBDEF9CF2D64}"/>
              </a:ext>
            </a:extLst>
          </p:cNvPr>
          <p:cNvSpPr/>
          <p:nvPr/>
        </p:nvSpPr>
        <p:spPr>
          <a:xfrm>
            <a:off x="3852538" y="1777922"/>
            <a:ext cx="6125962" cy="1340528"/>
          </a:xfrm>
          <a:prstGeom prst="wedgeEllipseCallout">
            <a:avLst>
              <a:gd name="adj1" fmla="val -69971"/>
              <a:gd name="adj2" fmla="val 519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앞의 </a:t>
            </a:r>
            <a:r>
              <a:rPr lang="en-US" altLang="ko-KR" dirty="0"/>
              <a:t>find </a:t>
            </a:r>
            <a:r>
              <a:rPr lang="ko-KR" altLang="en-US" dirty="0"/>
              <a:t>함수와 다른 점은 문자열 안에 존재하지 않는 문자열을 찾으면 오류가 생긴다는 점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77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13407-275B-4BB6-A3DF-5B6F6755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연습문제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E8FFA8-CC85-480D-BA89-92B7C81A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30AB3-12B9-495F-8E49-ACA3937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81C7-0C48-46F4-8CB3-E02C8793D558}"/>
              </a:ext>
            </a:extLst>
          </p:cNvPr>
          <p:cNvSpPr txBox="1"/>
          <p:nvPr/>
        </p:nvSpPr>
        <p:spPr>
          <a:xfrm>
            <a:off x="520995" y="1424763"/>
            <a:ext cx="10876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Q1. </a:t>
            </a:r>
            <a:r>
              <a:rPr lang="ko-KR" altLang="en-US" dirty="0"/>
              <a:t>홍길동 씨의 주민등록번호는 </a:t>
            </a:r>
            <a:r>
              <a:rPr lang="en-US" altLang="ko-KR" dirty="0"/>
              <a:t>881120-1068234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홍길동씨의 주민등록번호를 연월일</a:t>
            </a:r>
            <a:r>
              <a:rPr lang="en-US" altLang="ko-KR" dirty="0"/>
              <a:t>(YYYYMMDD)</a:t>
            </a:r>
            <a:r>
              <a:rPr lang="ko-KR" altLang="en-US" dirty="0"/>
              <a:t>부분과 그 뒤의 숫자 부분으로 나누어 출력해보자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Pin=“881120-1068234”</a:t>
            </a:r>
          </a:p>
          <a:p>
            <a:r>
              <a:rPr lang="en-US" altLang="ko-KR" dirty="0" err="1"/>
              <a:t>yyyymmdd</a:t>
            </a:r>
            <a:r>
              <a:rPr lang="en-US" altLang="ko-KR" dirty="0"/>
              <a:t>=(                          )</a:t>
            </a:r>
          </a:p>
          <a:p>
            <a:r>
              <a:rPr lang="en-US" altLang="ko-KR" dirty="0"/>
              <a:t>num=(                        )</a:t>
            </a:r>
          </a:p>
          <a:p>
            <a:r>
              <a:rPr lang="en-US" altLang="ko-KR" dirty="0"/>
              <a:t>print(                    )</a:t>
            </a:r>
          </a:p>
          <a:p>
            <a:r>
              <a:rPr lang="en-US" altLang="ko-KR" dirty="0"/>
              <a:t>print(                     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1B2AFFD-4D2B-40C3-BAB1-D205E51A743F}"/>
              </a:ext>
            </a:extLst>
          </p:cNvPr>
          <p:cNvSpPr/>
          <p:nvPr/>
        </p:nvSpPr>
        <p:spPr>
          <a:xfrm>
            <a:off x="4646263" y="2328531"/>
            <a:ext cx="1807700" cy="142476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r>
              <a:rPr lang="ko-KR" altLang="en-US" dirty="0"/>
              <a:t>결과값</a:t>
            </a:r>
            <a:endParaRPr lang="en-US" altLang="ko-KR" dirty="0"/>
          </a:p>
          <a:p>
            <a:pPr algn="ctr"/>
            <a:r>
              <a:rPr lang="en-US" altLang="ko-KR" dirty="0"/>
              <a:t>881120</a:t>
            </a:r>
          </a:p>
          <a:p>
            <a:pPr algn="ctr"/>
            <a:r>
              <a:rPr lang="en-US" altLang="ko-KR" dirty="0"/>
              <a:t>1068234</a:t>
            </a:r>
            <a:endParaRPr lang="ko-KR" altLang="en-US" dirty="0"/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07E972D7-FBA0-414D-BC11-4B4FB2EA52BD}"/>
              </a:ext>
            </a:extLst>
          </p:cNvPr>
          <p:cNvSpPr/>
          <p:nvPr/>
        </p:nvSpPr>
        <p:spPr>
          <a:xfrm>
            <a:off x="6911163" y="1988287"/>
            <a:ext cx="4029230" cy="4258325"/>
          </a:xfrm>
          <a:prstGeom prst="verticalScroll">
            <a:avLst>
              <a:gd name="adj" fmla="val 6431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Pin=“881120-1068234”</a:t>
            </a:r>
          </a:p>
          <a:p>
            <a:r>
              <a:rPr lang="en-US" altLang="ko-KR" dirty="0" err="1"/>
              <a:t>yyyymmdd</a:t>
            </a:r>
            <a:r>
              <a:rPr lang="en-US" altLang="ko-KR" dirty="0"/>
              <a:t>=Pin[0:6]</a:t>
            </a:r>
          </a:p>
          <a:p>
            <a:r>
              <a:rPr lang="en-US" altLang="ko-KR" dirty="0"/>
              <a:t>num=Pin[7:14]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yyyymmdd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print(num)</a:t>
            </a:r>
          </a:p>
        </p:txBody>
      </p:sp>
    </p:spTree>
    <p:extLst>
      <p:ext uri="{BB962C8B-B14F-4D97-AF65-F5344CB8AC3E}">
        <p14:creationId xmlns:p14="http://schemas.microsoft.com/office/powerpoint/2010/main" val="14857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5C4F0-0D63-48E4-B695-F66C7F8E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연습문제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57C08-707A-4218-ACEF-D3E5E227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4BDF0-8549-4DD1-971E-A40E6B65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926B6-D77E-4B33-B56E-91FD7EDD2D87}"/>
              </a:ext>
            </a:extLst>
          </p:cNvPr>
          <p:cNvSpPr txBox="1"/>
          <p:nvPr/>
        </p:nvSpPr>
        <p:spPr>
          <a:xfrm>
            <a:off x="659219" y="1477926"/>
            <a:ext cx="10738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Q2. </a:t>
            </a:r>
            <a:r>
              <a:rPr lang="ko-KR" altLang="en-US" dirty="0"/>
              <a:t>주민등록번호 뒷자리의 맨 첫 번째 숫자는 성별을 나타낸다</a:t>
            </a:r>
            <a:r>
              <a:rPr lang="en-US" altLang="ko-KR" dirty="0"/>
              <a:t>. </a:t>
            </a:r>
            <a:r>
              <a:rPr lang="ko-KR" altLang="en-US" dirty="0"/>
              <a:t>주민등록번호에서 성별을 나타내는 숫자를 출력해보자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Pin=“881120-1068234”</a:t>
            </a:r>
          </a:p>
          <a:p>
            <a:r>
              <a:rPr lang="en-US" altLang="ko-KR" dirty="0"/>
              <a:t>Print=(		)</a:t>
            </a:r>
            <a:endParaRPr lang="ko-KR" altLang="en-US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97FA2690-B6C7-42E9-BD04-506360F09B8A}"/>
              </a:ext>
            </a:extLst>
          </p:cNvPr>
          <p:cNvSpPr/>
          <p:nvPr/>
        </p:nvSpPr>
        <p:spPr>
          <a:xfrm>
            <a:off x="6911163" y="1988287"/>
            <a:ext cx="4029230" cy="4258325"/>
          </a:xfrm>
          <a:prstGeom prst="verticalScroll">
            <a:avLst>
              <a:gd name="adj" fmla="val 6431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Pin=“881120-1068234”</a:t>
            </a:r>
          </a:p>
          <a:p>
            <a:r>
              <a:rPr lang="en-US" altLang="ko-KR" dirty="0"/>
              <a:t>G=Pin[7]</a:t>
            </a:r>
          </a:p>
          <a:p>
            <a:r>
              <a:rPr lang="en-US" altLang="ko-KR" dirty="0"/>
              <a:t>print(G)</a:t>
            </a:r>
          </a:p>
        </p:txBody>
      </p:sp>
    </p:spTree>
    <p:extLst>
      <p:ext uri="{BB962C8B-B14F-4D97-AF65-F5344CB8AC3E}">
        <p14:creationId xmlns:p14="http://schemas.microsoft.com/office/powerpoint/2010/main" val="12668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EA375-9B66-4819-9986-DD80DC80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FEA19-47DB-4C91-BDBA-2C5E4717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7B731-3C3B-466A-8C92-737BC594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E2C6B56-B8DD-40E0-9DEF-60D85FBE90D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93658-94DA-46EB-8ED1-9DB95410AD5E}"/>
              </a:ext>
            </a:extLst>
          </p:cNvPr>
          <p:cNvSpPr txBox="1"/>
          <p:nvPr/>
        </p:nvSpPr>
        <p:spPr>
          <a:xfrm>
            <a:off x="506027" y="1615736"/>
            <a:ext cx="10891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오늘의 온도는 최고기온이 </a:t>
            </a:r>
            <a:r>
              <a:rPr lang="en-US" altLang="ko-KR" dirty="0"/>
              <a:t>36</a:t>
            </a:r>
            <a:r>
              <a:rPr lang="ko-KR" altLang="en-US" dirty="0"/>
              <a:t>도입니다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오늘의 온도는 최고기온이 </a:t>
            </a:r>
            <a:r>
              <a:rPr lang="en-US" altLang="ko-KR" dirty="0"/>
              <a:t>20</a:t>
            </a:r>
            <a:r>
              <a:rPr lang="ko-KR" altLang="en-US" dirty="0"/>
              <a:t>도입니다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문장을 비교해 봤을 때 숫자만 다릅니다</a:t>
            </a:r>
            <a:r>
              <a:rPr lang="en-US" altLang="ko-KR" dirty="0"/>
              <a:t>. </a:t>
            </a:r>
            <a:r>
              <a:rPr lang="ko-KR" altLang="en-US" dirty="0"/>
              <a:t>이렇게 한 값을 </a:t>
            </a:r>
            <a:r>
              <a:rPr lang="ko-KR" altLang="en-US" dirty="0" err="1"/>
              <a:t>바꾸어주어야할때</a:t>
            </a:r>
            <a:r>
              <a:rPr lang="ko-KR" altLang="en-US" dirty="0"/>
              <a:t> </a:t>
            </a:r>
            <a:r>
              <a:rPr lang="ko-KR" altLang="en-US" dirty="0" err="1"/>
              <a:t>포매팅을</a:t>
            </a:r>
            <a:r>
              <a:rPr lang="ko-KR" altLang="en-US" dirty="0"/>
              <a:t> 사용해줍니다</a:t>
            </a:r>
            <a:r>
              <a:rPr lang="en-US" altLang="ko-KR" dirty="0"/>
              <a:t>. </a:t>
            </a:r>
            <a:r>
              <a:rPr lang="ko-KR" altLang="en-US" dirty="0"/>
              <a:t>문자열 </a:t>
            </a:r>
            <a:r>
              <a:rPr lang="ko-KR" altLang="en-US" dirty="0" err="1"/>
              <a:t>포매팅이란</a:t>
            </a:r>
            <a:r>
              <a:rPr lang="ko-KR" altLang="en-US" dirty="0"/>
              <a:t> 문자열 내에 어떤 값을 삽입하는 방법입니다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숫자 바로 대입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&gt;&gt;&gt;”I have %d apples.” %4</a:t>
            </a:r>
          </a:p>
          <a:p>
            <a:r>
              <a:rPr lang="en-US" altLang="ko-KR" dirty="0"/>
              <a:t>-&gt;’I have 4 apples.”</a:t>
            </a:r>
          </a:p>
          <a:p>
            <a:endParaRPr lang="en-US" altLang="ko-KR" dirty="0"/>
          </a:p>
          <a:p>
            <a:r>
              <a:rPr lang="ko-KR" altLang="en-US" dirty="0"/>
              <a:t>문자열 안에서 바꿔주고 싶은 특정한 값인 사과 의 개수를 </a:t>
            </a:r>
            <a:r>
              <a:rPr lang="en-US" altLang="ko-KR" dirty="0"/>
              <a:t>%d </a:t>
            </a:r>
            <a:r>
              <a:rPr lang="ko-KR" altLang="en-US" dirty="0"/>
              <a:t>로 넣어 놓고 삽입할 사과의 개수는 문자열 밖에다가 기입해주었다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%d</a:t>
            </a:r>
            <a:r>
              <a:rPr lang="ko-KR" altLang="en-US" dirty="0"/>
              <a:t>는 포맷 코드라고 부른다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93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9A57-496B-45EA-8D97-04E8C9B0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특징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AEEC67-11BC-45DA-9FEC-24C5E09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C1B6FE-E343-469E-AD9C-C28CB67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2E56A7F-3D82-434C-B6F6-7BF11DBE00BB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39A2E-692D-4A6A-A009-18A2961F9813}"/>
              </a:ext>
            </a:extLst>
          </p:cNvPr>
          <p:cNvSpPr txBox="1"/>
          <p:nvPr/>
        </p:nvSpPr>
        <p:spPr>
          <a:xfrm>
            <a:off x="669471" y="1549718"/>
            <a:ext cx="10728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문법이 쉬워 빠르게 배울 수 있다</a:t>
            </a:r>
            <a:r>
              <a:rPr lang="en-US" altLang="ko-KR" sz="2400" b="1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유명 프로그래머인 에릭 </a:t>
            </a:r>
            <a:r>
              <a:rPr lang="ko-KR" altLang="en-US" dirty="0" err="1"/>
              <a:t>레이먼드는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공부한 지 단 하루 만에 자신이 원하는 프로그램을 </a:t>
            </a:r>
            <a:r>
              <a:rPr lang="ko-KR" altLang="en-US" dirty="0" err="1"/>
              <a:t>작성할수</a:t>
            </a:r>
            <a:r>
              <a:rPr lang="ko-KR" altLang="en-US" dirty="0"/>
              <a:t> 있을 정도로 쉬우며 사람의 사고 체계와 매우 </a:t>
            </a:r>
            <a:r>
              <a:rPr lang="ko-KR" altLang="en-US" dirty="0" err="1"/>
              <a:t>닮아있다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파이썬은</a:t>
            </a:r>
            <a:r>
              <a:rPr lang="ko-KR" altLang="en-US" sz="2400" b="1" dirty="0"/>
              <a:t> 오픈소스로 무료이며 고수준이다</a:t>
            </a:r>
            <a:r>
              <a:rPr lang="en-US" altLang="ko-KR" sz="2400" b="1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오픈소스란</a:t>
            </a:r>
            <a:r>
              <a:rPr lang="ko-KR" altLang="en-US" dirty="0"/>
              <a:t> 저작권자가 소스 코드를 공개하여 누구나 별다른 제한 없이 자유롭게 사용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</a:t>
            </a:r>
            <a:r>
              <a:rPr lang="ko-KR" altLang="en-US" dirty="0"/>
              <a:t>수정할 수 있는 소프트웨어이다</a:t>
            </a:r>
            <a:r>
              <a:rPr lang="en-US" altLang="ko-KR" dirty="0"/>
              <a:t>. </a:t>
            </a:r>
            <a:r>
              <a:rPr lang="ko-KR" altLang="en-US" dirty="0"/>
              <a:t>언제 </a:t>
            </a:r>
            <a:r>
              <a:rPr lang="ko-KR" altLang="en-US" dirty="0" err="1"/>
              <a:t>어디에서든</a:t>
            </a:r>
            <a:r>
              <a:rPr lang="ko-KR" altLang="en-US" dirty="0"/>
              <a:t> 무료로 이용이 가능하며 다른 언어와 어우러져 프로그램을 만들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2400" b="1" dirty="0"/>
              <a:t>3.</a:t>
            </a:r>
            <a:r>
              <a:rPr lang="ko-KR" altLang="en-US" sz="2400" b="1" dirty="0"/>
              <a:t>개발 속도가 빠르며 간결하다</a:t>
            </a:r>
            <a:r>
              <a:rPr lang="en-US" altLang="ko-KR" sz="2400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파이썬 프로그램은 공동작업과 유지보수가 아주 쉽고 편리하게 소스코드 또한 정리가 잘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21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6C7B6-3E45-4483-B4F5-94828320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1871D7-EAE5-401A-B1F0-A8F47C80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4F5F9-80F9-4E89-AB20-392FFB1F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75A212-6BEF-4D4F-B5C8-CD9CE9DBDA9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0FD1-D07A-4DEB-9092-5359C0229D18}"/>
              </a:ext>
            </a:extLst>
          </p:cNvPr>
          <p:cNvSpPr txBox="1"/>
          <p:nvPr/>
        </p:nvSpPr>
        <p:spPr>
          <a:xfrm>
            <a:off x="585926" y="1669002"/>
            <a:ext cx="10811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문자열 바로 대입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&gt;&gt;&gt;”I eat %s apples.” % five</a:t>
            </a:r>
          </a:p>
          <a:p>
            <a:r>
              <a:rPr lang="en-US" altLang="ko-KR" dirty="0"/>
              <a:t>‘ I eat five apples’</a:t>
            </a:r>
          </a:p>
          <a:p>
            <a:endParaRPr lang="en-US" altLang="ko-KR" dirty="0"/>
          </a:p>
          <a:p>
            <a:r>
              <a:rPr lang="ko-KR" altLang="en-US" dirty="0"/>
              <a:t>앞서 썼던 문자열 </a:t>
            </a:r>
            <a:r>
              <a:rPr lang="ko-KR" altLang="en-US" dirty="0" err="1"/>
              <a:t>포맷코드인</a:t>
            </a:r>
            <a:r>
              <a:rPr lang="ko-KR" altLang="en-US" dirty="0"/>
              <a:t> </a:t>
            </a:r>
            <a:r>
              <a:rPr lang="en-US" altLang="ko-KR" dirty="0"/>
              <a:t>“%d”</a:t>
            </a:r>
            <a:r>
              <a:rPr lang="ko-KR" altLang="en-US" dirty="0"/>
              <a:t>가 아닌 </a:t>
            </a:r>
            <a:r>
              <a:rPr lang="en-US" altLang="ko-KR" dirty="0"/>
              <a:t>“%s”</a:t>
            </a:r>
            <a:r>
              <a:rPr lang="ko-KR" altLang="en-US" dirty="0"/>
              <a:t>를 사용해주었다</a:t>
            </a:r>
            <a:r>
              <a:rPr lang="en-US" altLang="ko-KR" dirty="0"/>
              <a:t>. </a:t>
            </a:r>
            <a:r>
              <a:rPr lang="ko-KR" altLang="en-US" dirty="0"/>
              <a:t>이는 숫자를 넣기 위해서는 </a:t>
            </a:r>
            <a:r>
              <a:rPr lang="en-US" altLang="ko-KR" dirty="0"/>
              <a:t>“%d”</a:t>
            </a:r>
            <a:r>
              <a:rPr lang="ko-KR" altLang="en-US" dirty="0"/>
              <a:t>를 사용해주고 문자열을 넣기 위해서는 </a:t>
            </a:r>
            <a:r>
              <a:rPr lang="en-US" altLang="ko-KR" dirty="0"/>
              <a:t>“%s”</a:t>
            </a:r>
            <a:r>
              <a:rPr lang="ko-KR" altLang="en-US" dirty="0"/>
              <a:t>를 </a:t>
            </a:r>
            <a:r>
              <a:rPr lang="ko-KR" altLang="en-US" dirty="0" err="1"/>
              <a:t>사용해주어야한다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숫자 값을 나타내는 변수로 대입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&gt;&gt;&gt;number=3</a:t>
            </a:r>
          </a:p>
          <a:p>
            <a:r>
              <a:rPr lang="en-US" altLang="ko-KR" dirty="0"/>
              <a:t>&gt;&gt;&gt;”I eat %d apples” %number</a:t>
            </a:r>
          </a:p>
          <a:p>
            <a:r>
              <a:rPr lang="en-US" altLang="ko-KR" dirty="0"/>
              <a:t>‘ I eat 3 apples’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26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398F1-4EAF-4FDF-B03A-C239463C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01B1E-B84C-4381-BD48-9FA077B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16C6B-97CE-4679-9590-D745826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00AF071-D8E2-4C1B-B46B-AA7FCB5824A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895CA-FFEC-43C5-B4E0-B75DD72E80C6}"/>
              </a:ext>
            </a:extLst>
          </p:cNvPr>
          <p:cNvSpPr txBox="1"/>
          <p:nvPr/>
        </p:nvSpPr>
        <p:spPr>
          <a:xfrm>
            <a:off x="621437" y="1740023"/>
            <a:ext cx="10776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***2</a:t>
            </a:r>
            <a:r>
              <a:rPr lang="ko-KR" altLang="en-US" dirty="0"/>
              <a:t>개 이상의 값을 넣으려면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출력예시</a:t>
            </a:r>
            <a:endParaRPr lang="en-US" altLang="ko-KR" dirty="0"/>
          </a:p>
          <a:p>
            <a:r>
              <a:rPr lang="en-US" altLang="ko-KR" dirty="0"/>
              <a:t>________________________________</a:t>
            </a:r>
          </a:p>
          <a:p>
            <a:r>
              <a:rPr lang="en-US" altLang="ko-KR" dirty="0"/>
              <a:t>&gt;&gt;&gt;number=8</a:t>
            </a:r>
          </a:p>
          <a:p>
            <a:r>
              <a:rPr lang="en-US" altLang="ko-KR" dirty="0"/>
              <a:t>&gt;&gt;&gt;day=“two”</a:t>
            </a:r>
          </a:p>
          <a:p>
            <a:r>
              <a:rPr lang="en-US" altLang="ko-KR" dirty="0"/>
              <a:t>&gt;&gt;&gt;(             				)</a:t>
            </a:r>
          </a:p>
          <a:p>
            <a:r>
              <a:rPr lang="ko-KR" altLang="en-US" dirty="0"/>
              <a:t>결과값은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‘I ate 8 apples. So I was sick for two days’</a:t>
            </a:r>
          </a:p>
          <a:p>
            <a:endParaRPr lang="en-US" altLang="ko-KR" dirty="0"/>
          </a:p>
          <a:p>
            <a:r>
              <a:rPr lang="ko-KR" altLang="en-US" dirty="0"/>
              <a:t>빈칸에 입력될 코드는</a:t>
            </a:r>
            <a:r>
              <a:rPr lang="en-US" altLang="ko-KR" dirty="0"/>
              <a:t>??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1A9608E5-2744-49A7-9B13-0BB2DB9742D7}"/>
              </a:ext>
            </a:extLst>
          </p:cNvPr>
          <p:cNvSpPr/>
          <p:nvPr/>
        </p:nvSpPr>
        <p:spPr>
          <a:xfrm>
            <a:off x="5530789" y="2384719"/>
            <a:ext cx="3968318" cy="249462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answer</a:t>
            </a:r>
            <a:r>
              <a:rPr lang="ko-KR" altLang="en-US" sz="2000" dirty="0"/>
              <a:t> </a:t>
            </a:r>
            <a:r>
              <a:rPr lang="en-US" altLang="ko-KR" sz="2000" dirty="0"/>
              <a:t>is..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“I ate %d apples. So I was sick for %s days.” %(number, day)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8737-0613-44E6-A809-8DC98CA10755}"/>
              </a:ext>
            </a:extLst>
          </p:cNvPr>
          <p:cNvSpPr txBox="1"/>
          <p:nvPr/>
        </p:nvSpPr>
        <p:spPr>
          <a:xfrm>
            <a:off x="4616388" y="5157296"/>
            <a:ext cx="579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**2</a:t>
            </a:r>
            <a:r>
              <a:rPr lang="ko-KR" altLang="en-US" sz="2400" dirty="0"/>
              <a:t>개 이상의 값을 넣으려면 마지막 </a:t>
            </a:r>
            <a:r>
              <a:rPr lang="en-US" altLang="ko-KR" sz="2400" dirty="0"/>
              <a:t>%</a:t>
            </a:r>
            <a:r>
              <a:rPr lang="ko-KR" altLang="en-US" sz="2400" dirty="0"/>
              <a:t>괄호 안에 콤마로 구분해준다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56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3A22BDDE-B37E-47AB-82AD-0ECCE1B47E0B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2FA6A-ABD2-483A-8004-FB0D6D752A71}"/>
              </a:ext>
            </a:extLst>
          </p:cNvPr>
          <p:cNvSpPr txBox="1"/>
          <p:nvPr/>
        </p:nvSpPr>
        <p:spPr>
          <a:xfrm>
            <a:off x="5019488" y="3093383"/>
            <a:ext cx="379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6EE93-94AD-4997-BA7C-C50C573E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042" y="717397"/>
            <a:ext cx="5183966" cy="56780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할 수 있는 것들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A7A01-6749-4DA1-88F6-05B9A34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BE3A0-7EA5-43E4-A3A5-D8BDF208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795ABF4-6F0B-41F7-87FA-FB68BAA2D71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D8FFE-19D7-4A5A-A7D0-577AE4358C09}"/>
              </a:ext>
            </a:extLst>
          </p:cNvPr>
          <p:cNvSpPr txBox="1"/>
          <p:nvPr/>
        </p:nvSpPr>
        <p:spPr>
          <a:xfrm>
            <a:off x="718457" y="1730829"/>
            <a:ext cx="10679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시스템 유틸리티 제작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유틸리티란 컴퓨터 이용에 도움이 되는 여러 소프트웨어를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/>
              <a:t>2. GUI </a:t>
            </a:r>
            <a:r>
              <a:rPr lang="ko-KR" altLang="en-US" sz="2400" b="1" dirty="0"/>
              <a:t>프로그래밍</a:t>
            </a:r>
            <a:endParaRPr lang="en-US" altLang="ko-KR" sz="2400" b="1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GUI </a:t>
            </a:r>
            <a:r>
              <a:rPr lang="ko-KR" altLang="en-US" dirty="0"/>
              <a:t>프로그래밍이란</a:t>
            </a:r>
            <a:r>
              <a:rPr lang="en-US" altLang="ko-KR" dirty="0"/>
              <a:t> </a:t>
            </a:r>
            <a:r>
              <a:rPr lang="ko-KR" altLang="en-US" dirty="0"/>
              <a:t>윈도우 창처럼 화면을 보며 마우스나 키보드로 조작할 수 있는 프로그램을 만드는 것이다</a:t>
            </a:r>
            <a:r>
              <a:rPr lang="en-US" altLang="ko-KR" dirty="0"/>
              <a:t>. </a:t>
            </a:r>
            <a:r>
              <a:rPr lang="ko-KR" altLang="en-US" dirty="0"/>
              <a:t>기본 모듈인 </a:t>
            </a:r>
            <a:r>
              <a:rPr lang="ko-KR" altLang="en-US" dirty="0" err="1"/>
              <a:t>티케이인터를</a:t>
            </a:r>
            <a:r>
              <a:rPr lang="ko-KR" altLang="en-US" dirty="0"/>
              <a:t> 이용해 간단한 </a:t>
            </a:r>
            <a:r>
              <a:rPr lang="en-US" altLang="ko-KR" dirty="0"/>
              <a:t>GUI </a:t>
            </a:r>
            <a:r>
              <a:rPr lang="ko-KR" altLang="en-US" dirty="0"/>
              <a:t>프로그램을 만들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400" b="1" dirty="0"/>
              <a:t>3. C/C++</a:t>
            </a:r>
            <a:r>
              <a:rPr lang="ko-KR" altLang="en-US" sz="2400" b="1" dirty="0"/>
              <a:t>와의 결합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언어나 </a:t>
            </a:r>
            <a:r>
              <a:rPr lang="en-US" altLang="ko-KR" dirty="0"/>
              <a:t>C++</a:t>
            </a:r>
            <a:r>
              <a:rPr lang="ko-KR" altLang="en-US" dirty="0"/>
              <a:t>언어로 만든 프로그램을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사용이 가능하다</a:t>
            </a:r>
            <a:r>
              <a:rPr lang="en-US" altLang="ko-KR" dirty="0"/>
              <a:t>. </a:t>
            </a:r>
            <a:r>
              <a:rPr lang="ko-KR" altLang="en-US" dirty="0"/>
              <a:t>다른 언어와 잘 어울러져 결합해 사용이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11E8-C475-491A-9CF5-A963CDEC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75" y="704494"/>
            <a:ext cx="4405639" cy="56780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할 수 있는 것들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1E7C22-79FE-41F7-9C35-4387A614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F64ACF-7328-4DC5-A842-F2B35546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0A014AE-4E5D-4D9F-9EE3-F134945B5E1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2A1EA-CB94-4D1E-B6C8-D4FADAAF65CD}"/>
              </a:ext>
            </a:extLst>
          </p:cNvPr>
          <p:cNvSpPr txBox="1"/>
          <p:nvPr/>
        </p:nvSpPr>
        <p:spPr>
          <a:xfrm>
            <a:off x="604157" y="1511350"/>
            <a:ext cx="10793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웹 프로그래밍</a:t>
            </a:r>
            <a:endParaRPr lang="en-US" altLang="ko-KR" sz="2400" b="1" dirty="0"/>
          </a:p>
          <a:p>
            <a:r>
              <a:rPr lang="en-US" altLang="ko-KR" sz="2400" b="1" dirty="0"/>
              <a:t>5. </a:t>
            </a:r>
            <a:r>
              <a:rPr lang="ko-KR" altLang="en-US" sz="2400" b="1" dirty="0"/>
              <a:t>수치 연산 프로그래밍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수치가 복잡하고 연산이 많은 것은 </a:t>
            </a:r>
            <a:r>
              <a:rPr lang="en-US" altLang="ko-KR" dirty="0"/>
              <a:t>C </a:t>
            </a:r>
            <a:r>
              <a:rPr lang="ko-KR" altLang="en-US" dirty="0"/>
              <a:t>언어로 처리하는 것이 더 빠르지만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수치 연산 모듈인“</a:t>
            </a:r>
            <a:r>
              <a:rPr lang="en-US" altLang="ko-KR" dirty="0"/>
              <a:t>Numeric Python”</a:t>
            </a:r>
            <a:r>
              <a:rPr lang="ko-KR" altLang="en-US" dirty="0"/>
              <a:t>이 제공된다</a:t>
            </a:r>
            <a:r>
              <a:rPr lang="en-US" altLang="ko-KR" dirty="0"/>
              <a:t>. </a:t>
            </a:r>
            <a:r>
              <a:rPr lang="ko-KR" altLang="en-US" dirty="0"/>
              <a:t>이 또한 </a:t>
            </a:r>
            <a:r>
              <a:rPr lang="en-US" altLang="ko-KR" dirty="0"/>
              <a:t>C </a:t>
            </a:r>
            <a:r>
              <a:rPr lang="ko-KR" altLang="en-US" dirty="0"/>
              <a:t>언어로 작성되었기 때문에 </a:t>
            </a:r>
            <a:r>
              <a:rPr lang="ko-KR" altLang="en-US" dirty="0" err="1"/>
              <a:t>파이썬에서도</a:t>
            </a:r>
            <a:r>
              <a:rPr lang="ko-KR" altLang="en-US" dirty="0"/>
              <a:t> 수치 연산을 빠르게 할 수 있다</a:t>
            </a:r>
            <a:r>
              <a:rPr lang="en-US" altLang="ko-KR" dirty="0"/>
              <a:t>.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6. </a:t>
            </a:r>
            <a:r>
              <a:rPr lang="ko-KR" altLang="en-US" sz="2400" b="1" dirty="0"/>
              <a:t>데이터베이스 프로그래밍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사이베이스</a:t>
            </a:r>
            <a:r>
              <a:rPr lang="en-US" altLang="ko-KR" dirty="0"/>
              <a:t>,</a:t>
            </a:r>
            <a:r>
              <a:rPr lang="ko-KR" altLang="en-US" dirty="0"/>
              <a:t>오라클</a:t>
            </a:r>
            <a:r>
              <a:rPr lang="en-US" altLang="ko-KR" dirty="0"/>
              <a:t>, </a:t>
            </a:r>
            <a:r>
              <a:rPr lang="ko-KR" altLang="en-US" dirty="0" err="1"/>
              <a:t>마이에스큐엘</a:t>
            </a:r>
            <a:r>
              <a:rPr lang="ko-KR" altLang="en-US" dirty="0"/>
              <a:t> 등 데이터베이스에 접근할 수 있게 해주는 도구들을 제공해준다</a:t>
            </a:r>
            <a:r>
              <a:rPr lang="en-US" altLang="ko-KR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7. </a:t>
            </a:r>
            <a:r>
              <a:rPr lang="ko-KR" altLang="en-US" sz="2400" b="1" dirty="0"/>
              <a:t>데이터베이스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사물 인터넷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데이터 분석을 할 때 아직까지는 데이터 분석에 특화된 </a:t>
            </a:r>
            <a:r>
              <a:rPr lang="en-US" altLang="ko-KR" dirty="0"/>
              <a:t>‘R’</a:t>
            </a:r>
            <a:r>
              <a:rPr lang="ko-KR" altLang="en-US" dirty="0"/>
              <a:t>이라는 언어를 많이 사용하고 있지만</a:t>
            </a:r>
            <a:r>
              <a:rPr lang="en-US" altLang="ko-KR" dirty="0"/>
              <a:t>,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만들어진 </a:t>
            </a:r>
            <a:r>
              <a:rPr lang="ko-KR" altLang="en-US" dirty="0" err="1"/>
              <a:t>판다스라는</a:t>
            </a:r>
            <a:r>
              <a:rPr lang="ko-KR" altLang="en-US" dirty="0"/>
              <a:t> 모듈을 이용하면 데이터 분석을 더 쉽고 효과적으로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16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6" y="219843"/>
            <a:ext cx="232685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3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6" y="862650"/>
            <a:ext cx="8393958" cy="526893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5591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검색 사이트에서 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</a:t>
            </a:r>
            <a:r>
              <a:rPr lang="ko-KR" altLang="en-US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파이썬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’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을 검색합니다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60555" y="4186518"/>
            <a:ext cx="3254762" cy="28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6" y="219843"/>
            <a:ext cx="232685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3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5" y="862649"/>
            <a:ext cx="8333784" cy="52311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7295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파이썬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공식 홈페이지 인</a:t>
            </a:r>
            <a:endParaRPr lang="en-US" altLang="ko-KR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https://www.python.org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’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에 접속합니다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8225" y="2918633"/>
            <a:ext cx="3676104" cy="70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9" y="815788"/>
            <a:ext cx="8454767" cy="53071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68" y="219843"/>
            <a:ext cx="2326857" cy="47276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Python 3 </a:t>
            </a:r>
            <a:r>
              <a:rPr lang="ko-KR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</a:rPr>
              <a:t>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169" y="294747"/>
            <a:ext cx="45719" cy="37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0623" y="2131138"/>
            <a:ext cx="4562272" cy="2104427"/>
          </a:xfrm>
          <a:prstGeom prst="roundRect">
            <a:avLst>
              <a:gd name="adj" fmla="val 6869"/>
            </a:avLst>
          </a:prstGeom>
          <a:solidFill>
            <a:schemeClr val="tx1"/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파이썬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 공식 홈페이지에서 </a:t>
            </a:r>
            <a:endParaRPr lang="en-US" altLang="ko-KR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Downloads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탭에 마우스를 올린 후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Python 3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버전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을 클릭하여 다운로드를 시작합니다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5949" y="2739337"/>
            <a:ext cx="884254" cy="30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5859" y="3537196"/>
            <a:ext cx="839932" cy="344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2595</Words>
  <Application>Microsoft Office PowerPoint</Application>
  <PresentationFormat>와이드스크린</PresentationFormat>
  <Paragraphs>563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나눔고딕</vt:lpstr>
      <vt:lpstr>나눔스퀘어</vt:lpstr>
      <vt:lpstr>나눔스퀘어 ExtraBold</vt:lpstr>
      <vt:lpstr>맑은 고딕</vt:lpstr>
      <vt:lpstr>Arial</vt:lpstr>
      <vt:lpstr>Wingdings</vt:lpstr>
      <vt:lpstr>Office 테마</vt:lpstr>
      <vt:lpstr>PYTHON</vt:lpstr>
      <vt:lpstr>PowerPoint 프레젠테이션</vt:lpstr>
      <vt:lpstr>PYTHON 소개</vt:lpstr>
      <vt:lpstr>PYTHON 특징</vt:lpstr>
      <vt:lpstr>파이썬으로 할 수 있는 것들</vt:lpstr>
      <vt:lpstr>파이썬으로 할 수 있는 것들</vt:lpstr>
      <vt:lpstr>Python 3 설치</vt:lpstr>
      <vt:lpstr>Python 3 설치</vt:lpstr>
      <vt:lpstr>Python 3 설치</vt:lpstr>
      <vt:lpstr>PowerPoint 프레젠테이션</vt:lpstr>
      <vt:lpstr>PowerPoint 프레젠테이션</vt:lpstr>
      <vt:lpstr>Python 개발 툴 IDLE 사용</vt:lpstr>
      <vt:lpstr>Python 개발 툴 IDLE 사용</vt:lpstr>
      <vt:lpstr>Python 개발 툴 IDLE 사용</vt:lpstr>
      <vt:lpstr>기본 입출력</vt:lpstr>
      <vt:lpstr>Python 3 사용법</vt:lpstr>
      <vt:lpstr>자료형</vt:lpstr>
      <vt:lpstr>숫자형</vt:lpstr>
      <vt:lpstr>숫자형-정수형</vt:lpstr>
      <vt:lpstr>숫자형-8진수와 16진수</vt:lpstr>
      <vt:lpstr>숫자형-실수형</vt:lpstr>
      <vt:lpstr>숫자형-복소수</vt:lpstr>
      <vt:lpstr>숫자형을 활용하기 위한 간단한 연산자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문자열 자료형</vt:lpstr>
      <vt:lpstr>문자열 연산</vt:lpstr>
      <vt:lpstr>이스케이프 코드</vt:lpstr>
      <vt:lpstr>문자열 인덱싱</vt:lpstr>
      <vt:lpstr>문자열 슬라이싱</vt:lpstr>
      <vt:lpstr>문자열 슬라이싱 예제</vt:lpstr>
      <vt:lpstr>문자열 심화 예제</vt:lpstr>
      <vt:lpstr>문자열 관련 함수들</vt:lpstr>
      <vt:lpstr>문자열 관련 함수들</vt:lpstr>
      <vt:lpstr>문자열 연습문제</vt:lpstr>
      <vt:lpstr>문자열 연습문제</vt:lpstr>
      <vt:lpstr>문자열 포매팅</vt:lpstr>
      <vt:lpstr>문자열 포매팅</vt:lpstr>
      <vt:lpstr>문자열 포매팅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Hong YeJi</cp:lastModifiedBy>
  <cp:revision>285</cp:revision>
  <dcterms:created xsi:type="dcterms:W3CDTF">2017-12-10T15:04:34Z</dcterms:created>
  <dcterms:modified xsi:type="dcterms:W3CDTF">2019-07-07T21:31:35Z</dcterms:modified>
</cp:coreProperties>
</file>