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20" r:id="rId4"/>
    <p:sldId id="330" r:id="rId5"/>
    <p:sldId id="326" r:id="rId6"/>
    <p:sldId id="327" r:id="rId7"/>
    <p:sldId id="328" r:id="rId8"/>
    <p:sldId id="329" r:id="rId9"/>
    <p:sldId id="277" r:id="rId10"/>
    <p:sldId id="296" r:id="rId11"/>
    <p:sldId id="278" r:id="rId12"/>
    <p:sldId id="321" r:id="rId13"/>
    <p:sldId id="304" r:id="rId14"/>
    <p:sldId id="306" r:id="rId15"/>
    <p:sldId id="305" r:id="rId16"/>
    <p:sldId id="307" r:id="rId17"/>
    <p:sldId id="331" r:id="rId18"/>
    <p:sldId id="308" r:id="rId19"/>
    <p:sldId id="332" r:id="rId20"/>
    <p:sldId id="309" r:id="rId21"/>
    <p:sldId id="311" r:id="rId22"/>
    <p:sldId id="310" r:id="rId23"/>
    <p:sldId id="333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294" r:id="rId32"/>
    <p:sldId id="295" r:id="rId33"/>
    <p:sldId id="322" r:id="rId34"/>
    <p:sldId id="323" r:id="rId35"/>
    <p:sldId id="324" r:id="rId36"/>
    <p:sldId id="325" r:id="rId37"/>
    <p:sldId id="30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CDD"/>
    <a:srgbClr val="81DFC6"/>
    <a:srgbClr val="FF9A6D"/>
    <a:srgbClr val="1DB3AD"/>
    <a:srgbClr val="EE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46" y="67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6EA32-CA10-42D3-A854-91183551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595AF-DE3F-46F9-9760-9FA9CDCE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7D60-448D-4BF6-A699-33523869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7B610-BCC1-4286-B632-CEB74774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E5A64-0682-4D3B-BF54-9D9002E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7A4E-926C-46FA-960F-53FA7795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9179C-08E1-42DF-845E-1E2EAEC4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C756-30DE-4329-9A06-1E6DF560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071FF-9BB2-4EE9-9838-D677972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279ED-3180-4822-9E45-B217C94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FBC76D-D796-4CF7-8246-8143E1C0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1870-87A4-4A25-ADFA-37D2D2B0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BB30F-9A81-4BA9-9A55-4C8CD247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B23E-58EA-485C-9D24-CBFFFC54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7022-CBFA-4FE8-90A7-6CFB73E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CCCE-7EEC-477D-8359-30D1C54D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B52E-B736-4129-9023-49332B02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5D038-257F-4CB9-B1AB-2798FE29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A176D-4DA7-4A9D-8372-E4DF143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36DD0-2E96-4C62-AB76-3F411EBC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8B27-A7D0-488B-9047-5190A71D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F3001-A5E2-4F85-A849-D4F073A0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C332D-A13A-4428-B6E6-A4E6752B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25DEF-5C4E-4677-A4EF-B8DFBD3B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79518-96B1-42DD-A9F1-667A01B6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E606-5DBB-434A-B649-35E4C61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19787-9CE3-4544-8C43-F128C07D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DB5B9-3977-46E1-82B0-A2636885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B2CBE-D405-4365-98C5-4AD7471A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A9D08-5361-4681-8B74-5B86F1E5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6A532-918E-45F9-B61C-C5BB4213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A8B5B-C8C2-4530-9E22-7D4F5866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D8F97-0AA1-4120-BA89-D2F0B1DF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49442-6C69-495F-81A3-416A4328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5C1-3FD4-4841-AFCB-5CD4BF39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99167-6A95-45E6-A03F-952B147B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A61BF-2F27-4793-838A-30205C0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04866-6816-4978-9C1E-FB4F1B5D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F6289-3C87-4083-9CAF-C48D0560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AC92F-0A01-42DC-8A93-B196554A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4514BC-A1C6-4DB2-BE2C-2F434A58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F1BA48-BA6B-4CAB-BBB2-A5C20409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7D3E8-C38A-4292-B832-9C8415BD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62638-1052-4CE6-985A-1AC3AB6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9EDFD-704E-499A-9F61-DC08BE9C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377AC-E5D6-4FBD-9D1F-63F3CAFE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7804-EF2D-44AE-9479-0F4E0071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77D0-8822-4C90-A872-06B86D04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E7A16-5217-45D9-9F9F-FD9AB066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9FF81-BD2E-4928-AEAA-FDED543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85B5D-2823-442B-B24B-C9DFA85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A6A28-640B-4C64-9E89-278856F9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5D6F-C32D-4FF9-A01E-A62AFB0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363518-67B7-4545-AE2A-37953FC2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4EAB5-FAA0-43C8-8D19-961DA207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A0389-AF81-40D5-B075-FAB8CBE9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1A052-DA90-470B-83FB-8D7B3B8F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FC5B0-7E6F-4669-BB1E-1C5D4F20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1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05151-121E-4621-A58D-2DF1ACBE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A4893-F63D-4C37-9431-02A6931D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7C80B-C907-42B7-B953-96B62907E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FF62-1D35-43B4-93CF-224ED24F27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61DD2-EC69-49A1-8E0F-E3B58184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74FDD-0683-4D26-A20B-1EC64D29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F1F31-8E38-4CDD-99BF-60BFE272E6F0}"/>
              </a:ext>
            </a:extLst>
          </p:cNvPr>
          <p:cNvSpPr/>
          <p:nvPr/>
        </p:nvSpPr>
        <p:spPr>
          <a:xfrm>
            <a:off x="7739743" y="231616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7050B7-FF70-4799-B757-1FCA9E5268DC}"/>
              </a:ext>
            </a:extLst>
          </p:cNvPr>
          <p:cNvSpPr/>
          <p:nvPr/>
        </p:nvSpPr>
        <p:spPr>
          <a:xfrm>
            <a:off x="2492829" y="232954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6C048-B4BB-4379-B2B4-6B0B995D89DD}"/>
              </a:ext>
            </a:extLst>
          </p:cNvPr>
          <p:cNvSpPr/>
          <p:nvPr/>
        </p:nvSpPr>
        <p:spPr>
          <a:xfrm>
            <a:off x="2841171" y="2710544"/>
            <a:ext cx="6509658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43E26C-AF9E-41F0-BDFA-1BEBD16BA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3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Python</a:t>
            </a:r>
            <a:endParaRPr lang="ko-KR" altLang="en-US" sz="36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E81F5-AD72-4B0C-99EC-457FDCBCC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2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34840-4D19-44EC-A3AF-E7ECBC273444}"/>
              </a:ext>
            </a:extLst>
          </p:cNvPr>
          <p:cNvSpPr/>
          <p:nvPr/>
        </p:nvSpPr>
        <p:spPr>
          <a:xfrm>
            <a:off x="318655" y="5569527"/>
            <a:ext cx="11526981" cy="19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86BB3-CA0C-4884-89E0-2C99E22E6F95}"/>
              </a:ext>
            </a:extLst>
          </p:cNvPr>
          <p:cNvSpPr txBox="1"/>
          <p:nvPr/>
        </p:nvSpPr>
        <p:spPr>
          <a:xfrm>
            <a:off x="7481454" y="4281055"/>
            <a:ext cx="4364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80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334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10119306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A66CA-C7C5-495D-9F70-6CF37C72A834}"/>
              </a:ext>
            </a:extLst>
          </p:cNvPr>
          <p:cNvSpPr txBox="1"/>
          <p:nvPr/>
        </p:nvSpPr>
        <p:spPr>
          <a:xfrm>
            <a:off x="2385751" y="2036060"/>
            <a:ext cx="7398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조건을 판단하여 해당 조건에 맞는 상황을 수행하는데 쓰인다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862C1-283C-4415-8FE6-E73C62A573D3}"/>
              </a:ext>
            </a:extLst>
          </p:cNvPr>
          <p:cNvSpPr txBox="1"/>
          <p:nvPr/>
        </p:nvSpPr>
        <p:spPr>
          <a:xfrm>
            <a:off x="1755370" y="2607851"/>
            <a:ext cx="3034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D678AF-5F85-460C-BC0A-4A63F2767547}"/>
              </a:ext>
            </a:extLst>
          </p:cNvPr>
          <p:cNvSpPr txBox="1"/>
          <p:nvPr/>
        </p:nvSpPr>
        <p:spPr>
          <a:xfrm>
            <a:off x="4682836" y="2607850"/>
            <a:ext cx="3034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&lt;if-else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7FCAE-CAAC-4909-AA55-57518B17608D}"/>
              </a:ext>
            </a:extLst>
          </p:cNvPr>
          <p:cNvSpPr txBox="1"/>
          <p:nvPr/>
        </p:nvSpPr>
        <p:spPr>
          <a:xfrm>
            <a:off x="7716981" y="2607850"/>
            <a:ext cx="3034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&lt;if-else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elif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48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5" y="1864379"/>
            <a:ext cx="10109975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A66CA-C7C5-495D-9F70-6CF37C72A834}"/>
              </a:ext>
            </a:extLst>
          </p:cNvPr>
          <p:cNvSpPr txBox="1"/>
          <p:nvPr/>
        </p:nvSpPr>
        <p:spPr>
          <a:xfrm>
            <a:off x="2385751" y="2036060"/>
            <a:ext cx="7398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조건을 판단하여 해당 조건에 맞는 상황을 수행하는데 쓰인다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862C1-283C-4415-8FE6-E73C62A573D3}"/>
              </a:ext>
            </a:extLst>
          </p:cNvPr>
          <p:cNvSpPr txBox="1"/>
          <p:nvPr/>
        </p:nvSpPr>
        <p:spPr>
          <a:xfrm>
            <a:off x="1755370" y="2607851"/>
            <a:ext cx="3034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fruit == “apple”: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print(“red”)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fruit == “banana”: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print(“yellow”)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D678AF-5F85-460C-BC0A-4A63F2767547}"/>
              </a:ext>
            </a:extLst>
          </p:cNvPr>
          <p:cNvSpPr txBox="1"/>
          <p:nvPr/>
        </p:nvSpPr>
        <p:spPr>
          <a:xfrm>
            <a:off x="4682836" y="2607850"/>
            <a:ext cx="3034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&lt;if-else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fruit == “apple”: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print(“red”)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print(“yellow”)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7FCAE-CAAC-4909-AA55-57518B17608D}"/>
              </a:ext>
            </a:extLst>
          </p:cNvPr>
          <p:cNvSpPr txBox="1"/>
          <p:nvPr/>
        </p:nvSpPr>
        <p:spPr>
          <a:xfrm>
            <a:off x="7716981" y="2607850"/>
            <a:ext cx="3034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&lt;if-else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fruit ==“apple”: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print(“red”)</a:t>
            </a:r>
          </a:p>
          <a:p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elif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fruit ==“banana”: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print(“yellow”)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print(“blue”)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0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D678AF-5F85-460C-BC0A-4A63F2767547}"/>
              </a:ext>
            </a:extLst>
          </p:cNvPr>
          <p:cNvSpPr txBox="1"/>
          <p:nvPr/>
        </p:nvSpPr>
        <p:spPr>
          <a:xfrm>
            <a:off x="1313412" y="2547814"/>
            <a:ext cx="3034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&lt;if-else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D897B230-F7C3-41F5-901B-E89C9BB4E68E}"/>
              </a:ext>
            </a:extLst>
          </p:cNvPr>
          <p:cNvSpPr/>
          <p:nvPr/>
        </p:nvSpPr>
        <p:spPr>
          <a:xfrm rot="5400000">
            <a:off x="6250460" y="1039766"/>
            <a:ext cx="2725224" cy="5741321"/>
          </a:xfrm>
          <a:prstGeom prst="wedgeRoundRectCallout">
            <a:avLst>
              <a:gd name="adj1" fmla="val -21341"/>
              <a:gd name="adj2" fmla="val 62500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9851-2752-40FE-9524-1B0E41872044}"/>
              </a:ext>
            </a:extLst>
          </p:cNvPr>
          <p:cNvSpPr txBox="1"/>
          <p:nvPr/>
        </p:nvSpPr>
        <p:spPr>
          <a:xfrm>
            <a:off x="4856017" y="2640146"/>
            <a:ext cx="562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주의해야 할 점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뒤에는 반드시 콜론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:)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이 붙는다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파이썬의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 문법구조로 뒤에서 배울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while/for/def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에도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문장 끝에 항상 콜론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(:)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이 들어가니 주의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  <a:sym typeface="Wingdings" panose="05000000000000000000" pitchFamily="2" charset="2"/>
            </a:endParaRPr>
          </a:p>
          <a:p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파이썬이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 다른 언어보다 보기 쉽고 코드가 간결한 이유는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콜론을 사용해 들여쓰기를 하기 때문이다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97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D678AF-5F85-460C-BC0A-4A63F2767547}"/>
              </a:ext>
            </a:extLst>
          </p:cNvPr>
          <p:cNvSpPr txBox="1"/>
          <p:nvPr/>
        </p:nvSpPr>
        <p:spPr>
          <a:xfrm>
            <a:off x="1313412" y="2547814"/>
            <a:ext cx="3034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&lt;if-else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D897B230-F7C3-41F5-901B-E89C9BB4E68E}"/>
              </a:ext>
            </a:extLst>
          </p:cNvPr>
          <p:cNvSpPr/>
          <p:nvPr/>
        </p:nvSpPr>
        <p:spPr>
          <a:xfrm rot="5400000">
            <a:off x="6250460" y="1039766"/>
            <a:ext cx="2725224" cy="5741321"/>
          </a:xfrm>
          <a:prstGeom prst="wedgeRoundRectCallout">
            <a:avLst>
              <a:gd name="adj1" fmla="val -21341"/>
              <a:gd name="adj2" fmla="val 62500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9851-2752-40FE-9524-1B0E41872044}"/>
              </a:ext>
            </a:extLst>
          </p:cNvPr>
          <p:cNvSpPr txBox="1"/>
          <p:nvPr/>
        </p:nvSpPr>
        <p:spPr>
          <a:xfrm>
            <a:off x="4856017" y="2640146"/>
            <a:ext cx="562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주의해야 할 점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“if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:” 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바로 아래 문장부터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문에 속하는 모든 문장에 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들여쓰기를 해야 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둘 다 오류가 발생하니 조심해야한다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A02EF-32BE-474F-A3A5-A60E0CD9202E}"/>
              </a:ext>
            </a:extLst>
          </p:cNvPr>
          <p:cNvSpPr txBox="1"/>
          <p:nvPr/>
        </p:nvSpPr>
        <p:spPr>
          <a:xfrm>
            <a:off x="7157254" y="3794308"/>
            <a:ext cx="3721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41FDEB-7EA2-4217-B7C9-836A2E23E7E7}"/>
              </a:ext>
            </a:extLst>
          </p:cNvPr>
          <p:cNvCxnSpPr>
            <a:cxnSpLocks/>
          </p:cNvCxnSpPr>
          <p:nvPr/>
        </p:nvCxnSpPr>
        <p:spPr>
          <a:xfrm>
            <a:off x="7198960" y="3840475"/>
            <a:ext cx="0" cy="10412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3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294B6-BEA6-4836-88E3-583C06B6197D}"/>
              </a:ext>
            </a:extLst>
          </p:cNvPr>
          <p:cNvSpPr txBox="1"/>
          <p:nvPr/>
        </p:nvSpPr>
        <p:spPr>
          <a:xfrm>
            <a:off x="1444015" y="2285144"/>
            <a:ext cx="92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들여쓰기는 공백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(space bar)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하는 것이 좋을까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탭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(Tab)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하는 것이 좋을까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3F59F-9DDE-4D7E-8022-E8E1810CDE9E}"/>
              </a:ext>
            </a:extLst>
          </p:cNvPr>
          <p:cNvSpPr txBox="1"/>
          <p:nvPr/>
        </p:nvSpPr>
        <p:spPr>
          <a:xfrm>
            <a:off x="1624498" y="2865873"/>
            <a:ext cx="9321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이에 대한 논란은 아직도 계속 되고 있지만 모두가 동의하는 내용은 단 하나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가지를 혼용해서 쓰지 말 것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공백이나 탭은 프로그램 소스에서 눈으로 보이지 않기 때문에 혼용해서 사용하면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오류의 원인이 되니 주의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!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들여쓰기 할 때 공백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(spacebar)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개 사용하는 것을 권장한다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4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834833" y="204413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9432BE-7E76-4AB7-AC0B-5123526321AA}"/>
              </a:ext>
            </a:extLst>
          </p:cNvPr>
          <p:cNvGrpSpPr/>
          <p:nvPr/>
        </p:nvGrpSpPr>
        <p:grpSpPr>
          <a:xfrm>
            <a:off x="1766454" y="3736960"/>
            <a:ext cx="8673444" cy="819442"/>
            <a:chOff x="1755370" y="3900280"/>
            <a:chExt cx="8368140" cy="736601"/>
          </a:xfrm>
          <a:solidFill>
            <a:srgbClr val="81DFC6"/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B5FF476-71B0-42E6-AF4A-563016086015}"/>
                </a:ext>
              </a:extLst>
            </p:cNvPr>
            <p:cNvSpPr/>
            <p:nvPr/>
          </p:nvSpPr>
          <p:spPr>
            <a:xfrm>
              <a:off x="1755370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&gt;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04796A6-81A5-480B-8390-04378456AD26}"/>
                </a:ext>
              </a:extLst>
            </p:cNvPr>
            <p:cNvSpPr/>
            <p:nvPr/>
          </p:nvSpPr>
          <p:spPr>
            <a:xfrm>
              <a:off x="4676601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&gt;=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CB3AE4A-C488-4A5C-816F-B936CAE218CE}"/>
                </a:ext>
              </a:extLst>
            </p:cNvPr>
            <p:cNvSpPr/>
            <p:nvPr/>
          </p:nvSpPr>
          <p:spPr>
            <a:xfrm>
              <a:off x="7611680" y="3900280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!=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940451-DA72-43E1-97AF-D04C4DCB1349}"/>
              </a:ext>
            </a:extLst>
          </p:cNvPr>
          <p:cNvGrpSpPr/>
          <p:nvPr/>
        </p:nvGrpSpPr>
        <p:grpSpPr>
          <a:xfrm>
            <a:off x="1766454" y="2651945"/>
            <a:ext cx="8659091" cy="819441"/>
            <a:chOff x="1755370" y="3900281"/>
            <a:chExt cx="8354292" cy="736600"/>
          </a:xfrm>
          <a:solidFill>
            <a:srgbClr val="81DFC6"/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1671FAD-CFAF-46EA-B2ED-040B8DCC8D5C}"/>
                </a:ext>
              </a:extLst>
            </p:cNvPr>
            <p:cNvSpPr/>
            <p:nvPr/>
          </p:nvSpPr>
          <p:spPr>
            <a:xfrm>
              <a:off x="1755370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&lt;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D8C2E44-AC84-4D13-810B-8847EB0FA164}"/>
                </a:ext>
              </a:extLst>
            </p:cNvPr>
            <p:cNvSpPr/>
            <p:nvPr/>
          </p:nvSpPr>
          <p:spPr>
            <a:xfrm>
              <a:off x="4676601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&lt;=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1A2783F-1F05-486B-96A2-E233D650C851}"/>
                </a:ext>
              </a:extLst>
            </p:cNvPr>
            <p:cNvSpPr/>
            <p:nvPr/>
          </p:nvSpPr>
          <p:spPr>
            <a:xfrm>
              <a:off x="7597832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==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5640EF1-98A2-4E50-A809-428CB42209B2}"/>
              </a:ext>
            </a:extLst>
          </p:cNvPr>
          <p:cNvSpPr txBox="1"/>
          <p:nvPr/>
        </p:nvSpPr>
        <p:spPr>
          <a:xfrm>
            <a:off x="5295900" y="1990483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연산자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58B8E5-0DF4-4F06-921A-E4FF0D13FF77}"/>
              </a:ext>
            </a:extLst>
          </p:cNvPr>
          <p:cNvGrpSpPr/>
          <p:nvPr/>
        </p:nvGrpSpPr>
        <p:grpSpPr>
          <a:xfrm>
            <a:off x="1766454" y="4821977"/>
            <a:ext cx="8659091" cy="819441"/>
            <a:chOff x="1755370" y="3900281"/>
            <a:chExt cx="8354292" cy="736600"/>
          </a:xfrm>
          <a:solidFill>
            <a:srgbClr val="81DFC6"/>
          </a:solidFill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3C1B48C-2A5E-472F-BCAA-303F7CD0479C}"/>
                </a:ext>
              </a:extLst>
            </p:cNvPr>
            <p:cNvSpPr/>
            <p:nvPr/>
          </p:nvSpPr>
          <p:spPr>
            <a:xfrm>
              <a:off x="1755370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and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C061DD0-4CFE-4F42-B8FD-E4D07D1B8A6B}"/>
                </a:ext>
              </a:extLst>
            </p:cNvPr>
            <p:cNvSpPr/>
            <p:nvPr/>
          </p:nvSpPr>
          <p:spPr>
            <a:xfrm>
              <a:off x="4676601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X or Y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8E3A6ED-8C75-462D-B140-0B1302CDB75D}"/>
                </a:ext>
              </a:extLst>
            </p:cNvPr>
            <p:cNvSpPr/>
            <p:nvPr/>
          </p:nvSpPr>
          <p:spPr>
            <a:xfrm>
              <a:off x="7597832" y="3900281"/>
              <a:ext cx="2511830" cy="736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not X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21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60127" y="1734387"/>
            <a:ext cx="10080624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40EF1-98A2-4E50-A809-428CB42209B2}"/>
              </a:ext>
            </a:extLst>
          </p:cNvPr>
          <p:cNvSpPr txBox="1"/>
          <p:nvPr/>
        </p:nvSpPr>
        <p:spPr>
          <a:xfrm>
            <a:off x="4232479" y="2064148"/>
            <a:ext cx="478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불 대수 </a:t>
            </a:r>
            <a:r>
              <a:rPr lang="en-US" altLang="ko-KR" sz="3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Boolean</a:t>
            </a:r>
            <a:endParaRPr lang="ko-KR" altLang="en-US" sz="36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0C3831-2282-46F6-A55F-37A96B0A5374}"/>
              </a:ext>
            </a:extLst>
          </p:cNvPr>
          <p:cNvGrpSpPr/>
          <p:nvPr/>
        </p:nvGrpSpPr>
        <p:grpSpPr>
          <a:xfrm>
            <a:off x="1755370" y="2725825"/>
            <a:ext cx="8659091" cy="1603580"/>
            <a:chOff x="1201444" y="2725824"/>
            <a:chExt cx="10117097" cy="242443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0E98B74-23B0-4311-AD02-E281EE5746A0}"/>
                </a:ext>
              </a:extLst>
            </p:cNvPr>
            <p:cNvSpPr/>
            <p:nvPr/>
          </p:nvSpPr>
          <p:spPr>
            <a:xfrm>
              <a:off x="1201445" y="2730489"/>
              <a:ext cx="3127959" cy="1138335"/>
            </a:xfrm>
            <a:prstGeom prst="roundRect">
              <a:avLst/>
            </a:prstGeom>
            <a:solidFill>
              <a:srgbClr val="B2E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참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07F313-DBD5-4C15-BAAA-174DB7AD5547}"/>
                </a:ext>
              </a:extLst>
            </p:cNvPr>
            <p:cNvSpPr/>
            <p:nvPr/>
          </p:nvSpPr>
          <p:spPr>
            <a:xfrm>
              <a:off x="1201444" y="4011926"/>
              <a:ext cx="3127959" cy="1138335"/>
            </a:xfrm>
            <a:prstGeom prst="roundRect">
              <a:avLst/>
            </a:prstGeom>
            <a:solidFill>
              <a:srgbClr val="B2E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거짓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08FD504-A775-44E7-9881-3BCE643238A9}"/>
                </a:ext>
              </a:extLst>
            </p:cNvPr>
            <p:cNvSpPr/>
            <p:nvPr/>
          </p:nvSpPr>
          <p:spPr>
            <a:xfrm>
              <a:off x="4696014" y="2730489"/>
              <a:ext cx="3127959" cy="1138335"/>
            </a:xfrm>
            <a:prstGeom prst="roundRect">
              <a:avLst/>
            </a:prstGeom>
            <a:solidFill>
              <a:srgbClr val="B2E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True</a:t>
              </a:r>
              <a:endParaRPr lang="ko-KR" altLang="en-US" sz="36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C7D8A3F-2F3B-4E25-AAD7-8882C694C4D7}"/>
                </a:ext>
              </a:extLst>
            </p:cNvPr>
            <p:cNvSpPr/>
            <p:nvPr/>
          </p:nvSpPr>
          <p:spPr>
            <a:xfrm>
              <a:off x="4696013" y="4011926"/>
              <a:ext cx="3127959" cy="1138335"/>
            </a:xfrm>
            <a:prstGeom prst="roundRect">
              <a:avLst/>
            </a:prstGeom>
            <a:solidFill>
              <a:srgbClr val="B2E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False</a:t>
              </a:r>
              <a:endParaRPr lang="ko-KR" altLang="en-US" sz="36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0E70972-DA77-4183-802F-E46BA36EBAAA}"/>
                </a:ext>
              </a:extLst>
            </p:cNvPr>
            <p:cNvSpPr/>
            <p:nvPr/>
          </p:nvSpPr>
          <p:spPr>
            <a:xfrm>
              <a:off x="8190582" y="2725824"/>
              <a:ext cx="3127959" cy="1138335"/>
            </a:xfrm>
            <a:prstGeom prst="roundRect">
              <a:avLst/>
            </a:prstGeom>
            <a:solidFill>
              <a:srgbClr val="B2E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1</a:t>
              </a:r>
              <a:endParaRPr lang="ko-KR" altLang="en-US" sz="36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B4A25FE-B17A-440D-90DF-0D885C5C7800}"/>
                </a:ext>
              </a:extLst>
            </p:cNvPr>
            <p:cNvSpPr/>
            <p:nvPr/>
          </p:nvSpPr>
          <p:spPr>
            <a:xfrm>
              <a:off x="8190581" y="4007261"/>
              <a:ext cx="3127959" cy="1138335"/>
            </a:xfrm>
            <a:prstGeom prst="roundRect">
              <a:avLst/>
            </a:prstGeom>
            <a:solidFill>
              <a:srgbClr val="B2E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0</a:t>
              </a:r>
              <a:endParaRPr lang="ko-KR" altLang="en-US" sz="36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3216BB-CBE8-4520-AE5E-F893DB97E86C}"/>
              </a:ext>
            </a:extLst>
          </p:cNvPr>
          <p:cNvSpPr txBox="1"/>
          <p:nvPr/>
        </p:nvSpPr>
        <p:spPr>
          <a:xfrm>
            <a:off x="1755370" y="4481353"/>
            <a:ext cx="83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비교연산자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논리연산자는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Boolean-&gt;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참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거짓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(True/False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반환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!</a:t>
            </a:r>
          </a:p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코딩할 때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True/False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사용할 수도 있다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6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BDBA20-BF8F-4C4E-8FBA-151F48C2A4CA}"/>
              </a:ext>
            </a:extLst>
          </p:cNvPr>
          <p:cNvGrpSpPr/>
          <p:nvPr/>
        </p:nvGrpSpPr>
        <p:grpSpPr>
          <a:xfrm>
            <a:off x="2411843" y="2236115"/>
            <a:ext cx="8002618" cy="2862322"/>
            <a:chOff x="2024032" y="2133600"/>
            <a:chExt cx="8002618" cy="28623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FB936A-9968-4830-8DD2-FBF132D0AE15}"/>
                </a:ext>
              </a:extLst>
            </p:cNvPr>
            <p:cNvSpPr txBox="1"/>
            <p:nvPr/>
          </p:nvSpPr>
          <p:spPr>
            <a:xfrm>
              <a:off x="2024032" y="2133600"/>
              <a:ext cx="40719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</a:t>
              </a:r>
              <a:r>
                <a:rPr lang="ko-KR" altLang="en-US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=</a:t>
              </a:r>
              <a:r>
                <a:rPr lang="ko-KR" altLang="en-US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3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y = 2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&gt; y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&gt;= y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!= y</a:t>
              </a:r>
            </a:p>
            <a:p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34F3AD-A638-4775-8DB1-EA9750CFF5A9}"/>
                </a:ext>
              </a:extLst>
            </p:cNvPr>
            <p:cNvSpPr txBox="1"/>
            <p:nvPr/>
          </p:nvSpPr>
          <p:spPr>
            <a:xfrm>
              <a:off x="5954682" y="2133600"/>
              <a:ext cx="40719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&lt; y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&lt;= y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== y</a:t>
              </a:r>
            </a:p>
            <a:p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99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BDBA20-BF8F-4C4E-8FBA-151F48C2A4CA}"/>
              </a:ext>
            </a:extLst>
          </p:cNvPr>
          <p:cNvGrpSpPr/>
          <p:nvPr/>
        </p:nvGrpSpPr>
        <p:grpSpPr>
          <a:xfrm>
            <a:off x="2411843" y="2236115"/>
            <a:ext cx="8002618" cy="2862322"/>
            <a:chOff x="2024032" y="2133600"/>
            <a:chExt cx="8002618" cy="28623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FB936A-9968-4830-8DD2-FBF132D0AE15}"/>
                </a:ext>
              </a:extLst>
            </p:cNvPr>
            <p:cNvSpPr txBox="1"/>
            <p:nvPr/>
          </p:nvSpPr>
          <p:spPr>
            <a:xfrm>
              <a:off x="2024032" y="2133600"/>
              <a:ext cx="40719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</a:t>
              </a:r>
              <a:r>
                <a:rPr lang="ko-KR" altLang="en-US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=</a:t>
              </a:r>
              <a:r>
                <a:rPr lang="ko-KR" altLang="en-US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3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y = 2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&gt; y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True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&gt;= y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True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!= y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True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34F3AD-A638-4775-8DB1-EA9750CFF5A9}"/>
                </a:ext>
              </a:extLst>
            </p:cNvPr>
            <p:cNvSpPr txBox="1"/>
            <p:nvPr/>
          </p:nvSpPr>
          <p:spPr>
            <a:xfrm>
              <a:off x="5954682" y="2133600"/>
              <a:ext cx="40719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&lt; y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False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&lt;= y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False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x == y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False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69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790683-3C6E-4A5D-B394-7795530E3D45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지난 시간 복습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B905F1-5E25-4D7D-A947-518189B42BA0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3C3170-4E1B-4903-B805-54805D94531C}"/>
              </a:ext>
            </a:extLst>
          </p:cNvPr>
          <p:cNvSpPr/>
          <p:nvPr/>
        </p:nvSpPr>
        <p:spPr>
          <a:xfrm>
            <a:off x="1030776" y="1864379"/>
            <a:ext cx="10100644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F73F6-8108-495D-8380-7790333B0CE3}"/>
              </a:ext>
            </a:extLst>
          </p:cNvPr>
          <p:cNvSpPr txBox="1"/>
          <p:nvPr/>
        </p:nvSpPr>
        <p:spPr>
          <a:xfrm>
            <a:off x="1523306" y="1864379"/>
            <a:ext cx="9094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한 줄 주석 달기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“”” </a:t>
            </a:r>
          </a:p>
          <a:p>
            <a:r>
              <a:rPr lang="ko-KR" altLang="en-US" sz="2000" dirty="0" err="1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여러줄</a:t>
            </a:r>
            <a:r>
              <a:rPr lang="ko-KR" altLang="en-US" sz="2000" dirty="0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주석 달기</a:t>
            </a:r>
            <a:endParaRPr lang="en-US" altLang="ko-KR" sz="2000" dirty="0">
              <a:solidFill>
                <a:srgbClr val="00B05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“””</a:t>
            </a:r>
          </a:p>
          <a:p>
            <a:endParaRPr lang="en-US" altLang="ko-KR" sz="2000" dirty="0">
              <a:solidFill>
                <a:srgbClr val="00B05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작성한 코드에 주석으로 설명을 달거나 다 푼 문제를 주석으로 생략한다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-------------------------------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예시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------------------------------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 =int(input(“input=“))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#input=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을 출력하고 뒤에 입력한 값을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A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에 대입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# result+=1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# result+=2</a:t>
            </a:r>
          </a:p>
        </p:txBody>
      </p:sp>
    </p:spTree>
    <p:extLst>
      <p:ext uri="{BB962C8B-B14F-4D97-AF65-F5344CB8AC3E}">
        <p14:creationId xmlns:p14="http://schemas.microsoft.com/office/powerpoint/2010/main" val="386242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560F2-F11B-489A-B90A-08D2D5F7FC1C}"/>
              </a:ext>
            </a:extLst>
          </p:cNvPr>
          <p:cNvSpPr txBox="1"/>
          <p:nvPr/>
        </p:nvSpPr>
        <p:spPr>
          <a:xfrm>
            <a:off x="1755370" y="2186151"/>
            <a:ext cx="7756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x = 8</a:t>
            </a:r>
          </a:p>
          <a:p>
            <a:r>
              <a:rPr lang="en-US" altLang="ko-KR" dirty="0">
                <a:solidFill>
                  <a:srgbClr val="00B0F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y = 3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solidFill>
                  <a:srgbClr val="00B0F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x &gt; y and x%2 == 0 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x+y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  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print(y-x)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solidFill>
                  <a:srgbClr val="00B0F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x &lt; y or y%2 != 0 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x+y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   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print(x-y)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5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834833" y="204413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40EF1-98A2-4E50-A809-428CB42209B2}"/>
              </a:ext>
            </a:extLst>
          </p:cNvPr>
          <p:cNvSpPr txBox="1"/>
          <p:nvPr/>
        </p:nvSpPr>
        <p:spPr>
          <a:xfrm>
            <a:off x="5295900" y="205674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연산자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6EAA42A-9B33-4D98-806B-B7CD9A94F02B}"/>
              </a:ext>
            </a:extLst>
          </p:cNvPr>
          <p:cNvGrpSpPr/>
          <p:nvPr/>
        </p:nvGrpSpPr>
        <p:grpSpPr>
          <a:xfrm>
            <a:off x="1755369" y="2998441"/>
            <a:ext cx="8659092" cy="2330303"/>
            <a:chOff x="1755369" y="2609559"/>
            <a:chExt cx="8670176" cy="187676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E940451-DA72-43E1-97AF-D04C4DCB1349}"/>
                </a:ext>
              </a:extLst>
            </p:cNvPr>
            <p:cNvGrpSpPr/>
            <p:nvPr/>
          </p:nvGrpSpPr>
          <p:grpSpPr>
            <a:xfrm>
              <a:off x="1766454" y="2609559"/>
              <a:ext cx="8659091" cy="819441"/>
              <a:chOff x="1755370" y="3900281"/>
              <a:chExt cx="8354292" cy="736600"/>
            </a:xfrm>
            <a:solidFill>
              <a:srgbClr val="81DFC6"/>
            </a:solidFill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1671FAD-CFAF-46EA-B2ED-040B8DCC8D5C}"/>
                  </a:ext>
                </a:extLst>
              </p:cNvPr>
              <p:cNvSpPr/>
              <p:nvPr/>
            </p:nvSpPr>
            <p:spPr>
              <a:xfrm>
                <a:off x="1755370" y="3900281"/>
                <a:ext cx="2511830" cy="736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X in </a:t>
                </a:r>
                <a:r>
                  <a:rPr lang="ko-KR" altLang="en-US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문자열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D8C2E44-AC84-4D13-810B-8847EB0FA164}"/>
                  </a:ext>
                </a:extLst>
              </p:cNvPr>
              <p:cNvSpPr/>
              <p:nvPr/>
            </p:nvSpPr>
            <p:spPr>
              <a:xfrm>
                <a:off x="4676601" y="3900281"/>
                <a:ext cx="2511830" cy="736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X in</a:t>
                </a:r>
                <a:r>
                  <a:rPr lang="ko-KR" altLang="en-US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 리스트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1A2783F-1F05-486B-96A2-E233D650C851}"/>
                  </a:ext>
                </a:extLst>
              </p:cNvPr>
              <p:cNvSpPr/>
              <p:nvPr/>
            </p:nvSpPr>
            <p:spPr>
              <a:xfrm>
                <a:off x="7597832" y="3900281"/>
                <a:ext cx="2511830" cy="736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X in </a:t>
                </a:r>
                <a:r>
                  <a:rPr lang="ko-KR" altLang="en-US" dirty="0" err="1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튜플</a:t>
                </a:r>
                <a:endParaRPr lang="ko-KR" altLang="en-US" dirty="0">
                  <a:latin typeface="빙그레체Ⅱ" panose="02030803000000000000" pitchFamily="18" charset="-127"/>
                  <a:ea typeface="빙그레체Ⅱ" panose="02030803000000000000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099BCB9-9D4D-4F32-94ED-8E45084CC03E}"/>
                </a:ext>
              </a:extLst>
            </p:cNvPr>
            <p:cNvGrpSpPr/>
            <p:nvPr/>
          </p:nvGrpSpPr>
          <p:grpSpPr>
            <a:xfrm>
              <a:off x="1755369" y="3666883"/>
              <a:ext cx="8659091" cy="819441"/>
              <a:chOff x="1755370" y="3900281"/>
              <a:chExt cx="8354292" cy="736600"/>
            </a:xfrm>
            <a:solidFill>
              <a:srgbClr val="81DFC6"/>
            </a:solidFill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7B70C446-19A0-4AE8-B800-4DEB4FCF806C}"/>
                  </a:ext>
                </a:extLst>
              </p:cNvPr>
              <p:cNvSpPr/>
              <p:nvPr/>
            </p:nvSpPr>
            <p:spPr>
              <a:xfrm>
                <a:off x="1755370" y="3900281"/>
                <a:ext cx="2511830" cy="736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X not</a:t>
                </a:r>
                <a:r>
                  <a:rPr lang="ko-KR" altLang="en-US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 </a:t>
                </a:r>
                <a:r>
                  <a:rPr lang="en-US" altLang="ko-KR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in </a:t>
                </a:r>
                <a:r>
                  <a:rPr lang="ko-KR" altLang="en-US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문자열</a:t>
                </a: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CE616E75-7F09-4C4E-94DC-0E3AF8529BA2}"/>
                  </a:ext>
                </a:extLst>
              </p:cNvPr>
              <p:cNvSpPr/>
              <p:nvPr/>
            </p:nvSpPr>
            <p:spPr>
              <a:xfrm>
                <a:off x="4676601" y="3900281"/>
                <a:ext cx="2511830" cy="736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X not in</a:t>
                </a:r>
                <a:r>
                  <a:rPr lang="ko-KR" altLang="en-US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 리스트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8E7B39B-A142-4195-A6D2-1076B738031D}"/>
                  </a:ext>
                </a:extLst>
              </p:cNvPr>
              <p:cNvSpPr/>
              <p:nvPr/>
            </p:nvSpPr>
            <p:spPr>
              <a:xfrm>
                <a:off x="7597832" y="3900281"/>
                <a:ext cx="2511830" cy="736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X not in </a:t>
                </a:r>
                <a:r>
                  <a:rPr lang="ko-KR" altLang="en-US" dirty="0" err="1">
                    <a:latin typeface="빙그레체Ⅱ" panose="02030803000000000000" pitchFamily="18" charset="-127"/>
                    <a:ea typeface="빙그레체Ⅱ" panose="02030803000000000000" pitchFamily="18" charset="-127"/>
                  </a:rPr>
                  <a:t>튜플</a:t>
                </a:r>
                <a:endParaRPr lang="ko-KR" altLang="en-US" dirty="0">
                  <a:latin typeface="빙그레체Ⅱ" panose="02030803000000000000" pitchFamily="18" charset="-127"/>
                  <a:ea typeface="빙그레체Ⅱ" panose="02030803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75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68099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894701-1C2C-44D6-90CF-C234A1D3D5EB}"/>
              </a:ext>
            </a:extLst>
          </p:cNvPr>
          <p:cNvGrpSpPr/>
          <p:nvPr/>
        </p:nvGrpSpPr>
        <p:grpSpPr>
          <a:xfrm>
            <a:off x="1595646" y="2824731"/>
            <a:ext cx="10520353" cy="1754326"/>
            <a:chOff x="1447007" y="2181853"/>
            <a:chExt cx="10520353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E400F2-474E-4B31-9E2E-2B7FD851B3F4}"/>
                </a:ext>
              </a:extLst>
            </p:cNvPr>
            <p:cNvSpPr txBox="1"/>
            <p:nvPr/>
          </p:nvSpPr>
          <p:spPr>
            <a:xfrm>
              <a:off x="4613424" y="2181853"/>
              <a:ext cx="44892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1 in [1 , 2 , 3]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1 not in [1 , 2, 3]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04062D-C692-46F3-8DF9-DC8EB8CB78B9}"/>
                </a:ext>
              </a:extLst>
            </p:cNvPr>
            <p:cNvSpPr txBox="1"/>
            <p:nvPr/>
          </p:nvSpPr>
          <p:spPr>
            <a:xfrm>
              <a:off x="7478091" y="2181853"/>
              <a:ext cx="44892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in (‘a’, ‘b’, ‘c’)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not in (‘a’, ‘b’, ‘c’)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CF49C-9870-4DBF-8FED-9AA81D937918}"/>
                </a:ext>
              </a:extLst>
            </p:cNvPr>
            <p:cNvSpPr txBox="1"/>
            <p:nvPr/>
          </p:nvSpPr>
          <p:spPr>
            <a:xfrm>
              <a:off x="1447007" y="2181853"/>
              <a:ext cx="44892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in “</a:t>
              </a:r>
              <a:r>
                <a:rPr lang="en-US" altLang="ko-KR" dirty="0" err="1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abc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”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not in “</a:t>
              </a:r>
              <a:r>
                <a:rPr lang="en-US" altLang="ko-KR" dirty="0" err="1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abc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”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62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68099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894701-1C2C-44D6-90CF-C234A1D3D5EB}"/>
              </a:ext>
            </a:extLst>
          </p:cNvPr>
          <p:cNvGrpSpPr/>
          <p:nvPr/>
        </p:nvGrpSpPr>
        <p:grpSpPr>
          <a:xfrm>
            <a:off x="1595646" y="2824731"/>
            <a:ext cx="10520353" cy="1754326"/>
            <a:chOff x="1447007" y="2181853"/>
            <a:chExt cx="10520353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E400F2-474E-4B31-9E2E-2B7FD851B3F4}"/>
                </a:ext>
              </a:extLst>
            </p:cNvPr>
            <p:cNvSpPr txBox="1"/>
            <p:nvPr/>
          </p:nvSpPr>
          <p:spPr>
            <a:xfrm>
              <a:off x="4613424" y="2181853"/>
              <a:ext cx="44892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1 in [1 , 2 , 3]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True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1 not in [1 , 2, 3]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False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04062D-C692-46F3-8DF9-DC8EB8CB78B9}"/>
                </a:ext>
              </a:extLst>
            </p:cNvPr>
            <p:cNvSpPr txBox="1"/>
            <p:nvPr/>
          </p:nvSpPr>
          <p:spPr>
            <a:xfrm>
              <a:off x="7478091" y="2181853"/>
              <a:ext cx="44892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in (‘a’, ‘b’, ‘c’)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True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not in (‘a’, ‘b’, ‘c’)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False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CF49C-9870-4DBF-8FED-9AA81D937918}"/>
                </a:ext>
              </a:extLst>
            </p:cNvPr>
            <p:cNvSpPr txBox="1"/>
            <p:nvPr/>
          </p:nvSpPr>
          <p:spPr>
            <a:xfrm>
              <a:off x="1447007" y="2181853"/>
              <a:ext cx="44892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in “</a:t>
              </a:r>
              <a:r>
                <a:rPr lang="en-US" altLang="ko-KR" dirty="0" err="1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abc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”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True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&gt;&gt;&gt;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‘a’ not in “</a:t>
              </a:r>
              <a:r>
                <a:rPr lang="en-US" altLang="ko-KR" dirty="0" err="1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abc</a:t>
              </a:r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”</a:t>
              </a:r>
            </a:p>
            <a:p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False</a:t>
              </a:r>
            </a:p>
            <a:p>
              <a:endPara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5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89768-2A36-4545-A0FF-61157E3A3342}"/>
              </a:ext>
            </a:extLst>
          </p:cNvPr>
          <p:cNvSpPr txBox="1"/>
          <p:nvPr/>
        </p:nvSpPr>
        <p:spPr>
          <a:xfrm>
            <a:off x="2312223" y="2107418"/>
            <a:ext cx="754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조건문에서 아무 일도 하지 않게 설정하고 싶다면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C81C-3047-4C43-A555-0B75F83391A6}"/>
              </a:ext>
            </a:extLst>
          </p:cNvPr>
          <p:cNvSpPr txBox="1"/>
          <p:nvPr/>
        </p:nvSpPr>
        <p:spPr>
          <a:xfrm>
            <a:off x="2640675" y="2789604"/>
            <a:ext cx="3455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ko-KR" altLang="en-US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pass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91028-AD4E-4F76-A55C-73C2DDCB4FD6}"/>
              </a:ext>
            </a:extLst>
          </p:cNvPr>
          <p:cNvSpPr txBox="1"/>
          <p:nvPr/>
        </p:nvSpPr>
        <p:spPr>
          <a:xfrm>
            <a:off x="6402282" y="2789604"/>
            <a:ext cx="3455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answer = 4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a= int(input())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 != answer: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pass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print(“Correct!”)</a:t>
            </a:r>
          </a:p>
          <a:p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18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89768-2A36-4545-A0FF-61157E3A3342}"/>
              </a:ext>
            </a:extLst>
          </p:cNvPr>
          <p:cNvSpPr txBox="1"/>
          <p:nvPr/>
        </p:nvSpPr>
        <p:spPr>
          <a:xfrm>
            <a:off x="2312223" y="2107418"/>
            <a:ext cx="754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문을 한 줄로 작성하기</a:t>
            </a:r>
            <a:endParaRPr lang="en-US" altLang="ko-KR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276F6-EA49-4BCE-97F2-61F3482D14C0}"/>
              </a:ext>
            </a:extLst>
          </p:cNvPr>
          <p:cNvSpPr txBox="1"/>
          <p:nvPr/>
        </p:nvSpPr>
        <p:spPr>
          <a:xfrm>
            <a:off x="1755370" y="2821577"/>
            <a:ext cx="9883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 다음에 수행할 문장이 한 줄이고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 다음에 수행할 문장도 한줄이라면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좀 더 간략하게 코드를 작성할 수 있다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 if a != answer: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pass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    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print(“correct!”)</a:t>
            </a:r>
          </a:p>
          <a:p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F6703-6973-4EF1-863D-B45BA5496F35}"/>
              </a:ext>
            </a:extLst>
          </p:cNvPr>
          <p:cNvSpPr txBox="1"/>
          <p:nvPr/>
        </p:nvSpPr>
        <p:spPr>
          <a:xfrm>
            <a:off x="6197136" y="3465513"/>
            <a:ext cx="345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&gt;&gt;&gt;if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 != answer : pass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  else: print(“Correct!”)</a:t>
            </a:r>
          </a:p>
          <a:p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35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89768-2A36-4545-A0FF-61157E3A3342}"/>
              </a:ext>
            </a:extLst>
          </p:cNvPr>
          <p:cNvSpPr txBox="1"/>
          <p:nvPr/>
        </p:nvSpPr>
        <p:spPr>
          <a:xfrm>
            <a:off x="5056709" y="1994580"/>
            <a:ext cx="754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조건부 표현식</a:t>
            </a:r>
            <a:endParaRPr lang="en-US" altLang="ko-KR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4414-E004-45A8-8A64-59A11F1C6FB2}"/>
              </a:ext>
            </a:extLst>
          </p:cNvPr>
          <p:cNvSpPr txBox="1"/>
          <p:nvPr/>
        </p:nvSpPr>
        <p:spPr>
          <a:xfrm>
            <a:off x="3152303" y="2407960"/>
            <a:ext cx="586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기본 구조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ko-KR" altLang="en-US" i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참인 경우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i="1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 </a:t>
            </a:r>
            <a:r>
              <a:rPr lang="ko-KR" altLang="en-US" i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거짓인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70A8F-5942-4A06-A9A2-266AAA5FDB8A}"/>
              </a:ext>
            </a:extLst>
          </p:cNvPr>
          <p:cNvSpPr txBox="1"/>
          <p:nvPr/>
        </p:nvSpPr>
        <p:spPr>
          <a:xfrm>
            <a:off x="1645920" y="3133141"/>
            <a:ext cx="445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score &gt;= 60: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message = “success”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message = “failure”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6F5D3-4660-4F2A-9DA9-8F9AD3D65E4C}"/>
              </a:ext>
            </a:extLst>
          </p:cNvPr>
          <p:cNvSpPr txBox="1"/>
          <p:nvPr/>
        </p:nvSpPr>
        <p:spPr>
          <a:xfrm>
            <a:off x="4222665" y="4988385"/>
            <a:ext cx="619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message = “success” if score &gt;= 60 else “failure”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5A0FE5C-4A35-4DB4-A8BC-5248A232C4E2}"/>
              </a:ext>
            </a:extLst>
          </p:cNvPr>
          <p:cNvSpPr/>
          <p:nvPr/>
        </p:nvSpPr>
        <p:spPr>
          <a:xfrm rot="19318574">
            <a:off x="5348482" y="4092347"/>
            <a:ext cx="540238" cy="823151"/>
          </a:xfrm>
          <a:prstGeom prst="downArrow">
            <a:avLst/>
          </a:prstGeom>
          <a:solidFill>
            <a:srgbClr val="FF9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4196F45-69DC-42BC-8EFA-3216F50C40A5}"/>
              </a:ext>
            </a:extLst>
          </p:cNvPr>
          <p:cNvSpPr/>
          <p:nvPr/>
        </p:nvSpPr>
        <p:spPr>
          <a:xfrm rot="10800000">
            <a:off x="6320446" y="3303593"/>
            <a:ext cx="2899954" cy="1200329"/>
          </a:xfrm>
          <a:prstGeom prst="wedgeRoundRectCallout">
            <a:avLst>
              <a:gd name="adj1" fmla="val 21960"/>
              <a:gd name="adj2" fmla="val 71206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DAD8-4A5C-4CBE-96A3-C37E52E3B834}"/>
              </a:ext>
            </a:extLst>
          </p:cNvPr>
          <p:cNvSpPr txBox="1"/>
          <p:nvPr/>
        </p:nvSpPr>
        <p:spPr>
          <a:xfrm>
            <a:off x="6456340" y="3538754"/>
            <a:ext cx="278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가독성↑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 줄로 작성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-&gt;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활용성↑</a:t>
            </a:r>
          </a:p>
        </p:txBody>
      </p:sp>
    </p:spTree>
    <p:extLst>
      <p:ext uri="{BB962C8B-B14F-4D97-AF65-F5344CB8AC3E}">
        <p14:creationId xmlns:p14="http://schemas.microsoft.com/office/powerpoint/2010/main" val="3806033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DDCCB-0B9D-4AAB-8FDA-C2F7E4743DDD}"/>
              </a:ext>
            </a:extLst>
          </p:cNvPr>
          <p:cNvSpPr txBox="1"/>
          <p:nvPr/>
        </p:nvSpPr>
        <p:spPr>
          <a:xfrm>
            <a:off x="1393073" y="2050869"/>
            <a:ext cx="912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사용자가 입력한 년도가 윤년이면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Leap year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     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평년이면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common year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출력하는 프로그램을 만들어라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69C44-8A0E-443F-A50D-43D4B108C3F4}"/>
              </a:ext>
            </a:extLst>
          </p:cNvPr>
          <p:cNvSpPr txBox="1"/>
          <p:nvPr/>
        </p:nvSpPr>
        <p:spPr>
          <a:xfrm>
            <a:off x="1755370" y="2883690"/>
            <a:ext cx="706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윤년 조건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나누어 떨어지면 윤년이다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나누어 떨어지고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100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나누어 떨어지면 윤년이 아니다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400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나누어 떨어지면 윤년이다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EBBD519-536A-461A-BB56-EED9735F27D9}"/>
              </a:ext>
            </a:extLst>
          </p:cNvPr>
          <p:cNvSpPr/>
          <p:nvPr/>
        </p:nvSpPr>
        <p:spPr>
          <a:xfrm rot="10800000">
            <a:off x="5486398" y="4234876"/>
            <a:ext cx="5172893" cy="1377447"/>
          </a:xfrm>
          <a:prstGeom prst="wedgeRoundRectCallout">
            <a:avLst>
              <a:gd name="adj1" fmla="val 38257"/>
              <a:gd name="adj2" fmla="val 75776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C1D8D-8A71-457A-86E9-E815E2FB75D8}"/>
              </a:ext>
            </a:extLst>
          </p:cNvPr>
          <p:cNvSpPr txBox="1"/>
          <p:nvPr/>
        </p:nvSpPr>
        <p:spPr>
          <a:xfrm>
            <a:off x="5933503" y="4461935"/>
            <a:ext cx="456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문을 중첩해서 풀기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논리 연산자와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elif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이용해서 풀기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논리 연산자와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if-else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이용해서 풀기</a:t>
            </a:r>
          </a:p>
        </p:txBody>
      </p:sp>
    </p:spTree>
    <p:extLst>
      <p:ext uri="{BB962C8B-B14F-4D97-AF65-F5344CB8AC3E}">
        <p14:creationId xmlns:p14="http://schemas.microsoft.com/office/powerpoint/2010/main" val="393432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A0BB6-0446-45FD-8364-D5DD00823B54}"/>
              </a:ext>
            </a:extLst>
          </p:cNvPr>
          <p:cNvSpPr txBox="1"/>
          <p:nvPr/>
        </p:nvSpPr>
        <p:spPr>
          <a:xfrm>
            <a:off x="1755370" y="2051449"/>
            <a:ext cx="43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year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int(input(“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년도를 입력하세요“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1B572-3EA7-4C29-92DF-80B1CFC671CC}"/>
              </a:ext>
            </a:extLst>
          </p:cNvPr>
          <p:cNvSpPr txBox="1"/>
          <p:nvPr/>
        </p:nvSpPr>
        <p:spPr>
          <a:xfrm>
            <a:off x="1755370" y="2420781"/>
            <a:ext cx="4561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( year % 4 == 0 ):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if (year % 100 == 0):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    if(year %400 ==0):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        print(“Leap year”)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    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        print(“Common year”)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    print(“Leap year”)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print(“Common year”)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D27E7BA0-D4D2-4BDE-A168-0BBA9507169A}"/>
              </a:ext>
            </a:extLst>
          </p:cNvPr>
          <p:cNvSpPr/>
          <p:nvPr/>
        </p:nvSpPr>
        <p:spPr>
          <a:xfrm rot="5400000">
            <a:off x="8022722" y="1275852"/>
            <a:ext cx="711427" cy="4116386"/>
          </a:xfrm>
          <a:prstGeom prst="wedgeRoundRectCallout">
            <a:avLst>
              <a:gd name="adj1" fmla="val -3357"/>
              <a:gd name="adj2" fmla="val 77713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D3F48-15AB-4E0F-B7AD-5A23991CCA0F}"/>
              </a:ext>
            </a:extLst>
          </p:cNvPr>
          <p:cNvSpPr txBox="1"/>
          <p:nvPr/>
        </p:nvSpPr>
        <p:spPr>
          <a:xfrm>
            <a:off x="6316979" y="3135086"/>
            <a:ext cx="361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400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나누어 떨어짐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6CC88CF-993D-4E8A-A98D-5AAF4818448A}"/>
              </a:ext>
            </a:extLst>
          </p:cNvPr>
          <p:cNvSpPr/>
          <p:nvPr/>
        </p:nvSpPr>
        <p:spPr>
          <a:xfrm rot="5400000">
            <a:off x="8000554" y="1987280"/>
            <a:ext cx="711427" cy="4116386"/>
          </a:xfrm>
          <a:prstGeom prst="wedgeRoundRectCallout">
            <a:avLst>
              <a:gd name="adj1" fmla="val -8866"/>
              <a:gd name="adj2" fmla="val 68510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813E0-EEAE-4F19-86BA-543B09A7392B}"/>
              </a:ext>
            </a:extLst>
          </p:cNvPr>
          <p:cNvSpPr txBox="1"/>
          <p:nvPr/>
        </p:nvSpPr>
        <p:spPr>
          <a:xfrm>
            <a:off x="6316979" y="3846514"/>
            <a:ext cx="4097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나누어 떨어지고 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100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나누어 떨어짐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BEDF6465-11CB-47FA-8226-D93D5F0D1E9C}"/>
              </a:ext>
            </a:extLst>
          </p:cNvPr>
          <p:cNvSpPr/>
          <p:nvPr/>
        </p:nvSpPr>
        <p:spPr>
          <a:xfrm rot="5400000">
            <a:off x="8000553" y="2693378"/>
            <a:ext cx="711427" cy="4116386"/>
          </a:xfrm>
          <a:prstGeom prst="wedgeRoundRectCallout">
            <a:avLst>
              <a:gd name="adj1" fmla="val -30900"/>
              <a:gd name="adj2" fmla="val 86281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AC13C-D7A8-41FB-B14B-A884F112E714}"/>
              </a:ext>
            </a:extLst>
          </p:cNvPr>
          <p:cNvSpPr txBox="1"/>
          <p:nvPr/>
        </p:nvSpPr>
        <p:spPr>
          <a:xfrm>
            <a:off x="6316979" y="4552612"/>
            <a:ext cx="361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나누어 떨어짐</a:t>
            </a: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482F7156-CA4D-4BD8-9EC6-786FC65D2103}"/>
              </a:ext>
            </a:extLst>
          </p:cNvPr>
          <p:cNvSpPr/>
          <p:nvPr/>
        </p:nvSpPr>
        <p:spPr>
          <a:xfrm rot="5400000">
            <a:off x="8000551" y="3390523"/>
            <a:ext cx="711427" cy="4116386"/>
          </a:xfrm>
          <a:prstGeom prst="wedgeRoundRectCallout">
            <a:avLst>
              <a:gd name="adj1" fmla="val -47425"/>
              <a:gd name="adj2" fmla="val 83108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EAC32-7783-4466-882B-2E28E92ECCF7}"/>
              </a:ext>
            </a:extLst>
          </p:cNvPr>
          <p:cNvSpPr txBox="1"/>
          <p:nvPr/>
        </p:nvSpPr>
        <p:spPr>
          <a:xfrm>
            <a:off x="6316979" y="5223786"/>
            <a:ext cx="271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안 나누어 떨어짐</a:t>
            </a:r>
          </a:p>
        </p:txBody>
      </p:sp>
    </p:spTree>
    <p:extLst>
      <p:ext uri="{BB962C8B-B14F-4D97-AF65-F5344CB8AC3E}">
        <p14:creationId xmlns:p14="http://schemas.microsoft.com/office/powerpoint/2010/main" val="1781354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A0BB6-0446-45FD-8364-D5DD00823B54}"/>
              </a:ext>
            </a:extLst>
          </p:cNvPr>
          <p:cNvSpPr txBox="1"/>
          <p:nvPr/>
        </p:nvSpPr>
        <p:spPr>
          <a:xfrm>
            <a:off x="1755370" y="2378023"/>
            <a:ext cx="43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year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int(input(“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년도를 입력하세요“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B25147DE-FE23-4F50-8CEB-13C31B0B4BE1}"/>
              </a:ext>
            </a:extLst>
          </p:cNvPr>
          <p:cNvSpPr/>
          <p:nvPr/>
        </p:nvSpPr>
        <p:spPr>
          <a:xfrm rot="5400000">
            <a:off x="8210497" y="1029785"/>
            <a:ext cx="689367" cy="4182096"/>
          </a:xfrm>
          <a:prstGeom prst="wedgeRoundRectCallout">
            <a:avLst>
              <a:gd name="adj1" fmla="val 21319"/>
              <a:gd name="adj2" fmla="val 88807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A80FE-DB10-4917-865B-798E044D4A94}"/>
              </a:ext>
            </a:extLst>
          </p:cNvPr>
          <p:cNvSpPr txBox="1"/>
          <p:nvPr/>
        </p:nvSpPr>
        <p:spPr>
          <a:xfrm>
            <a:off x="6502993" y="2920164"/>
            <a:ext cx="2599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400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나누어 떨어짐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C09A4FF-8C6B-4C69-AD75-34A462926D1D}"/>
              </a:ext>
            </a:extLst>
          </p:cNvPr>
          <p:cNvSpPr/>
          <p:nvPr/>
        </p:nvSpPr>
        <p:spPr>
          <a:xfrm rot="5400000">
            <a:off x="8010313" y="1642169"/>
            <a:ext cx="1084657" cy="4177019"/>
          </a:xfrm>
          <a:prstGeom prst="wedgeRoundRectCallout">
            <a:avLst>
              <a:gd name="adj1" fmla="val 845"/>
              <a:gd name="adj2" fmla="val 85847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1CBD5-DD04-4DB9-BBE2-09FB2EBFDF7A}"/>
              </a:ext>
            </a:extLst>
          </p:cNvPr>
          <p:cNvSpPr txBox="1"/>
          <p:nvPr/>
        </p:nvSpPr>
        <p:spPr>
          <a:xfrm>
            <a:off x="6502996" y="3596803"/>
            <a:ext cx="4138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나누어 떨어지고 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100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나누어 떨어짐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BF5DFEE1-ECB5-4700-91F0-91ACC633B983}"/>
              </a:ext>
            </a:extLst>
          </p:cNvPr>
          <p:cNvSpPr/>
          <p:nvPr/>
        </p:nvSpPr>
        <p:spPr>
          <a:xfrm rot="5400000">
            <a:off x="8207957" y="2295561"/>
            <a:ext cx="689366" cy="4177019"/>
          </a:xfrm>
          <a:prstGeom prst="wedgeRoundRectCallout">
            <a:avLst>
              <a:gd name="adj1" fmla="val 5496"/>
              <a:gd name="adj2" fmla="val 85847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D7DF9-FBCA-40CD-8AC7-27513AEAE71F}"/>
              </a:ext>
            </a:extLst>
          </p:cNvPr>
          <p:cNvSpPr txBox="1"/>
          <p:nvPr/>
        </p:nvSpPr>
        <p:spPr>
          <a:xfrm>
            <a:off x="6502993" y="4214793"/>
            <a:ext cx="417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나누어 떨어짐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524B96BF-DF76-4EC6-B66D-18710EB75AD6}"/>
              </a:ext>
            </a:extLst>
          </p:cNvPr>
          <p:cNvSpPr/>
          <p:nvPr/>
        </p:nvSpPr>
        <p:spPr>
          <a:xfrm rot="5400000">
            <a:off x="8207957" y="2882921"/>
            <a:ext cx="689366" cy="4177019"/>
          </a:xfrm>
          <a:prstGeom prst="wedgeRoundRectCallout">
            <a:avLst>
              <a:gd name="adj1" fmla="val 5496"/>
              <a:gd name="adj2" fmla="val 85847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58573-AD58-4B6B-ACE5-8AD4DE50AFE6}"/>
              </a:ext>
            </a:extLst>
          </p:cNvPr>
          <p:cNvSpPr txBox="1"/>
          <p:nvPr/>
        </p:nvSpPr>
        <p:spPr>
          <a:xfrm>
            <a:off x="6502993" y="4802153"/>
            <a:ext cx="417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안 나누어 떨어짐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86CE-DD22-406A-A22C-283050CA638B}"/>
              </a:ext>
            </a:extLst>
          </p:cNvPr>
          <p:cNvSpPr txBox="1"/>
          <p:nvPr/>
        </p:nvSpPr>
        <p:spPr>
          <a:xfrm>
            <a:off x="1776977" y="2747355"/>
            <a:ext cx="4866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(year % 400 == 0 ):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print(“Leap year”)</a:t>
            </a:r>
          </a:p>
          <a:p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elif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(year %4 ==0 and year %100 == 0):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print(“Common year”)</a:t>
            </a:r>
          </a:p>
          <a:p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elif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(year %4 == 0 and year %100 != 0):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print(“Leap year”)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print(“Common year”)</a:t>
            </a:r>
          </a:p>
        </p:txBody>
      </p:sp>
    </p:spTree>
    <p:extLst>
      <p:ext uri="{BB962C8B-B14F-4D97-AF65-F5344CB8AC3E}">
        <p14:creationId xmlns:p14="http://schemas.microsoft.com/office/powerpoint/2010/main" val="18279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790683-3C6E-4A5D-B394-7795530E3D45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지난 시간 복습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B905F1-5E25-4D7D-A947-518189B42BA0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3C3170-4E1B-4903-B805-54805D94531C}"/>
              </a:ext>
            </a:extLst>
          </p:cNvPr>
          <p:cNvSpPr/>
          <p:nvPr/>
        </p:nvSpPr>
        <p:spPr>
          <a:xfrm>
            <a:off x="1030775" y="1864379"/>
            <a:ext cx="10137967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F73F6-8108-495D-8380-7790333B0CE3}"/>
              </a:ext>
            </a:extLst>
          </p:cNvPr>
          <p:cNvSpPr txBox="1"/>
          <p:nvPr/>
        </p:nvSpPr>
        <p:spPr>
          <a:xfrm>
            <a:off x="1537449" y="1985507"/>
            <a:ext cx="9094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입력함수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input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기본구조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값을 저장할 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 input() -&gt;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기본적으로 문자열을 저장한다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응용      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숫자로 저장하고 싶다면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형변환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int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붙여준다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str = input(“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문자열을 입력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num =int(input(“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숫자를 입력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”)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자료형 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int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음의 정수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/0/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양의 정수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포맷팅에서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%d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str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문자열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(“a”,“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abc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”, “123”)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포맷팅에서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%s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float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실수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x.xxxxx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 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출력함수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print()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괄호 안을 화면에 출력해준다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따옴표로 묶인 건 문자열을 출력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”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변수는 따옴표없이 쓴다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33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A0BB6-0446-45FD-8364-D5DD00823B54}"/>
              </a:ext>
            </a:extLst>
          </p:cNvPr>
          <p:cNvSpPr txBox="1"/>
          <p:nvPr/>
        </p:nvSpPr>
        <p:spPr>
          <a:xfrm>
            <a:off x="1755370" y="3738935"/>
            <a:ext cx="43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year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int(input(“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년도를 입력하세요“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86CE-DD22-406A-A22C-283050CA638B}"/>
              </a:ext>
            </a:extLst>
          </p:cNvPr>
          <p:cNvSpPr txBox="1"/>
          <p:nvPr/>
        </p:nvSpPr>
        <p:spPr>
          <a:xfrm>
            <a:off x="1755369" y="4108267"/>
            <a:ext cx="8659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(year % 4 == 0 and year % 100 != 0 or year % 400 == 0 ):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print(“Leap year”) 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 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print(“Common year”)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AF3D7731-77F7-4DA4-9D11-BFCF0B049F93}"/>
              </a:ext>
            </a:extLst>
          </p:cNvPr>
          <p:cNvSpPr/>
          <p:nvPr/>
        </p:nvSpPr>
        <p:spPr>
          <a:xfrm>
            <a:off x="1865020" y="2364382"/>
            <a:ext cx="8454634" cy="972046"/>
          </a:xfrm>
          <a:prstGeom prst="wedgeRoundRectCallout">
            <a:avLst>
              <a:gd name="adj1" fmla="val 4374"/>
              <a:gd name="adj2" fmla="val 125662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14572-D4A3-46A9-BBE5-EB4EAD14C61F}"/>
              </a:ext>
            </a:extLst>
          </p:cNvPr>
          <p:cNvSpPr txBox="1"/>
          <p:nvPr/>
        </p:nvSpPr>
        <p:spPr>
          <a:xfrm>
            <a:off x="2145672" y="2669248"/>
            <a:ext cx="78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로 나누어 떨어지고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100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안 나누어 떨어지거나 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400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나누어 떨어짐</a:t>
            </a:r>
          </a:p>
        </p:txBody>
      </p:sp>
    </p:spTree>
    <p:extLst>
      <p:ext uri="{BB962C8B-B14F-4D97-AF65-F5344CB8AC3E}">
        <p14:creationId xmlns:p14="http://schemas.microsoft.com/office/powerpoint/2010/main" val="2898953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062459-0079-4B70-AFF5-3D13E4F65F5C}"/>
              </a:ext>
            </a:extLst>
          </p:cNvPr>
          <p:cNvSpPr txBox="1"/>
          <p:nvPr/>
        </p:nvSpPr>
        <p:spPr>
          <a:xfrm>
            <a:off x="3551640" y="2723148"/>
            <a:ext cx="508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연습문제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9200E7-CF6C-44BD-98BA-6EFBD789778B}"/>
              </a:ext>
            </a:extLst>
          </p:cNvPr>
          <p:cNvGrpSpPr/>
          <p:nvPr/>
        </p:nvGrpSpPr>
        <p:grpSpPr>
          <a:xfrm rot="10800000">
            <a:off x="0" y="0"/>
            <a:ext cx="12192003" cy="1078993"/>
            <a:chOff x="-1" y="5779005"/>
            <a:chExt cx="12192003" cy="107899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1A63D99-7381-4557-8C50-061194CBBD39}"/>
                </a:ext>
              </a:extLst>
            </p:cNvPr>
            <p:cNvGrpSpPr/>
            <p:nvPr/>
          </p:nvGrpSpPr>
          <p:grpSpPr>
            <a:xfrm>
              <a:off x="-1" y="5779009"/>
              <a:ext cx="2709335" cy="1078989"/>
              <a:chOff x="-1" y="5779009"/>
              <a:chExt cx="2709335" cy="1078989"/>
            </a:xfrm>
          </p:grpSpPr>
          <p:sp>
            <p:nvSpPr>
              <p:cNvPr id="42" name="화살표: 오각형 41">
                <a:extLst>
                  <a:ext uri="{FF2B5EF4-FFF2-40B4-BE49-F238E27FC236}">
                    <a16:creationId xmlns:a16="http://schemas.microsoft.com/office/drawing/2014/main" id="{10F6B8AE-AD6E-4AAA-AD8E-EF3CAC2A9423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화살표: 오각형 42">
                <a:extLst>
                  <a:ext uri="{FF2B5EF4-FFF2-40B4-BE49-F238E27FC236}">
                    <a16:creationId xmlns:a16="http://schemas.microsoft.com/office/drawing/2014/main" id="{E5677CC7-C6D0-4944-B4B6-B92F59D595B6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889D2A7-5536-437D-89EF-170453A59299}"/>
                </a:ext>
              </a:extLst>
            </p:cNvPr>
            <p:cNvGrpSpPr/>
            <p:nvPr/>
          </p:nvGrpSpPr>
          <p:grpSpPr>
            <a:xfrm>
              <a:off x="2709334" y="5779008"/>
              <a:ext cx="2709335" cy="1078989"/>
              <a:chOff x="-1" y="5779009"/>
              <a:chExt cx="2709335" cy="1078989"/>
            </a:xfrm>
          </p:grpSpPr>
          <p:sp>
            <p:nvSpPr>
              <p:cNvPr id="46" name="화살표: 오각형 45">
                <a:extLst>
                  <a:ext uri="{FF2B5EF4-FFF2-40B4-BE49-F238E27FC236}">
                    <a16:creationId xmlns:a16="http://schemas.microsoft.com/office/drawing/2014/main" id="{CE428F30-DDFF-42AB-AF8E-5A1C71A7998B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화살표: 오각형 46">
                <a:extLst>
                  <a:ext uri="{FF2B5EF4-FFF2-40B4-BE49-F238E27FC236}">
                    <a16:creationId xmlns:a16="http://schemas.microsoft.com/office/drawing/2014/main" id="{178CDC18-BE3C-44F4-935E-60BC9F4A96AC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화살표: 오각형 53">
              <a:extLst>
                <a:ext uri="{FF2B5EF4-FFF2-40B4-BE49-F238E27FC236}">
                  <a16:creationId xmlns:a16="http://schemas.microsoft.com/office/drawing/2014/main" id="{F5060921-44EC-405A-A584-BF037A37686A}"/>
                </a:ext>
              </a:extLst>
            </p:cNvPr>
            <p:cNvSpPr/>
            <p:nvPr/>
          </p:nvSpPr>
          <p:spPr>
            <a:xfrm rot="16200000">
              <a:off x="6913956" y="5643948"/>
              <a:ext cx="1073426" cy="1354667"/>
            </a:xfrm>
            <a:prstGeom prst="homePlate">
              <a:avLst>
                <a:gd name="adj" fmla="val 48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각형 54">
              <a:extLst>
                <a:ext uri="{FF2B5EF4-FFF2-40B4-BE49-F238E27FC236}">
                  <a16:creationId xmlns:a16="http://schemas.microsoft.com/office/drawing/2014/main" id="{B3D3B53E-A4CD-46E0-99E6-DCCDC50AEFC7}"/>
                </a:ext>
              </a:extLst>
            </p:cNvPr>
            <p:cNvSpPr/>
            <p:nvPr/>
          </p:nvSpPr>
          <p:spPr>
            <a:xfrm rot="16200000">
              <a:off x="5556507" y="5641167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4A8D909-F255-4486-94B1-77C08BBB6B05}"/>
                </a:ext>
              </a:extLst>
            </p:cNvPr>
            <p:cNvGrpSpPr/>
            <p:nvPr/>
          </p:nvGrpSpPr>
          <p:grpSpPr>
            <a:xfrm>
              <a:off x="8128002" y="5779006"/>
              <a:ext cx="2709335" cy="1078989"/>
              <a:chOff x="8128002" y="5779006"/>
              <a:chExt cx="2709335" cy="1078989"/>
            </a:xfrm>
          </p:grpSpPr>
          <p:sp>
            <p:nvSpPr>
              <p:cNvPr id="52" name="화살표: 오각형 51">
                <a:extLst>
                  <a:ext uri="{FF2B5EF4-FFF2-40B4-BE49-F238E27FC236}">
                    <a16:creationId xmlns:a16="http://schemas.microsoft.com/office/drawing/2014/main" id="{DD052DB1-6135-449F-ADD6-BDFD2F73B3C7}"/>
                  </a:ext>
                </a:extLst>
              </p:cNvPr>
              <p:cNvSpPr/>
              <p:nvPr/>
            </p:nvSpPr>
            <p:spPr>
              <a:xfrm rot="16200000">
                <a:off x="9623291" y="5643947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화살표: 오각형 52">
                <a:extLst>
                  <a:ext uri="{FF2B5EF4-FFF2-40B4-BE49-F238E27FC236}">
                    <a16:creationId xmlns:a16="http://schemas.microsoft.com/office/drawing/2014/main" id="{1A3094CE-D434-4B8C-A97D-35230E3DE746}"/>
                  </a:ext>
                </a:extLst>
              </p:cNvPr>
              <p:cNvSpPr/>
              <p:nvPr/>
            </p:nvSpPr>
            <p:spPr>
              <a:xfrm rot="16200000">
                <a:off x="8265842" y="5641166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화살표: 오각형 57">
              <a:extLst>
                <a:ext uri="{FF2B5EF4-FFF2-40B4-BE49-F238E27FC236}">
                  <a16:creationId xmlns:a16="http://schemas.microsoft.com/office/drawing/2014/main" id="{47173038-A051-48EF-844E-976E5298F070}"/>
                </a:ext>
              </a:extLst>
            </p:cNvPr>
            <p:cNvSpPr/>
            <p:nvPr/>
          </p:nvSpPr>
          <p:spPr>
            <a:xfrm rot="16200000">
              <a:off x="10975173" y="5641165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D56627-3583-4296-9B8D-7EB4AE59B06D}"/>
              </a:ext>
            </a:extLst>
          </p:cNvPr>
          <p:cNvGrpSpPr/>
          <p:nvPr/>
        </p:nvGrpSpPr>
        <p:grpSpPr>
          <a:xfrm>
            <a:off x="152399" y="5931405"/>
            <a:ext cx="12192003" cy="1078993"/>
            <a:chOff x="-1" y="5779005"/>
            <a:chExt cx="12192003" cy="107899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FD2648-89AF-4840-AC61-76778F708E22}"/>
                </a:ext>
              </a:extLst>
            </p:cNvPr>
            <p:cNvGrpSpPr/>
            <p:nvPr/>
          </p:nvGrpSpPr>
          <p:grpSpPr>
            <a:xfrm>
              <a:off x="-1" y="5779009"/>
              <a:ext cx="2709335" cy="1078989"/>
              <a:chOff x="-1" y="5779009"/>
              <a:chExt cx="2709335" cy="1078989"/>
            </a:xfrm>
          </p:grpSpPr>
          <p:sp>
            <p:nvSpPr>
              <p:cNvPr id="72" name="화살표: 오각형 71">
                <a:extLst>
                  <a:ext uri="{FF2B5EF4-FFF2-40B4-BE49-F238E27FC236}">
                    <a16:creationId xmlns:a16="http://schemas.microsoft.com/office/drawing/2014/main" id="{EF2C03F9-927D-4696-804C-756F00C33C6D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화살표: 오각형 72">
                <a:extLst>
                  <a:ext uri="{FF2B5EF4-FFF2-40B4-BE49-F238E27FC236}">
                    <a16:creationId xmlns:a16="http://schemas.microsoft.com/office/drawing/2014/main" id="{E1778792-FDB4-486D-9B2B-7AF323078EFC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AD52990-4EAB-4004-B329-1C2FFA3EC637}"/>
                </a:ext>
              </a:extLst>
            </p:cNvPr>
            <p:cNvGrpSpPr/>
            <p:nvPr/>
          </p:nvGrpSpPr>
          <p:grpSpPr>
            <a:xfrm>
              <a:off x="2709334" y="5779008"/>
              <a:ext cx="2709335" cy="1078989"/>
              <a:chOff x="-1" y="5779009"/>
              <a:chExt cx="2709335" cy="1078989"/>
            </a:xfrm>
          </p:grpSpPr>
          <p:sp>
            <p:nvSpPr>
              <p:cNvPr id="70" name="화살표: 오각형 69">
                <a:extLst>
                  <a:ext uri="{FF2B5EF4-FFF2-40B4-BE49-F238E27FC236}">
                    <a16:creationId xmlns:a16="http://schemas.microsoft.com/office/drawing/2014/main" id="{D916804C-6EF6-4B6E-8A52-29F58CD70756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화살표: 오각형 70">
                <a:extLst>
                  <a:ext uri="{FF2B5EF4-FFF2-40B4-BE49-F238E27FC236}">
                    <a16:creationId xmlns:a16="http://schemas.microsoft.com/office/drawing/2014/main" id="{9B389CB4-9D24-44E9-84FF-F36649118CA3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화살표: 오각형 63">
              <a:extLst>
                <a:ext uri="{FF2B5EF4-FFF2-40B4-BE49-F238E27FC236}">
                  <a16:creationId xmlns:a16="http://schemas.microsoft.com/office/drawing/2014/main" id="{9DD0B252-1194-484A-A0A8-F5FE3448AD5A}"/>
                </a:ext>
              </a:extLst>
            </p:cNvPr>
            <p:cNvSpPr/>
            <p:nvPr/>
          </p:nvSpPr>
          <p:spPr>
            <a:xfrm rot="16200000">
              <a:off x="6913956" y="5643948"/>
              <a:ext cx="1073426" cy="1354667"/>
            </a:xfrm>
            <a:prstGeom prst="homePlate">
              <a:avLst>
                <a:gd name="adj" fmla="val 48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오각형 64">
              <a:extLst>
                <a:ext uri="{FF2B5EF4-FFF2-40B4-BE49-F238E27FC236}">
                  <a16:creationId xmlns:a16="http://schemas.microsoft.com/office/drawing/2014/main" id="{6A3209C8-E6E2-4D1F-B812-C930D7C97D22}"/>
                </a:ext>
              </a:extLst>
            </p:cNvPr>
            <p:cNvSpPr/>
            <p:nvPr/>
          </p:nvSpPr>
          <p:spPr>
            <a:xfrm rot="16200000">
              <a:off x="5556507" y="5641167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0FEF224-7E32-4C94-B5F4-517EAE507B98}"/>
                </a:ext>
              </a:extLst>
            </p:cNvPr>
            <p:cNvGrpSpPr/>
            <p:nvPr/>
          </p:nvGrpSpPr>
          <p:grpSpPr>
            <a:xfrm>
              <a:off x="8128002" y="5779006"/>
              <a:ext cx="2709335" cy="1078989"/>
              <a:chOff x="8128002" y="5779006"/>
              <a:chExt cx="2709335" cy="1078989"/>
            </a:xfrm>
          </p:grpSpPr>
          <p:sp>
            <p:nvSpPr>
              <p:cNvPr id="68" name="화살표: 오각형 67">
                <a:extLst>
                  <a:ext uri="{FF2B5EF4-FFF2-40B4-BE49-F238E27FC236}">
                    <a16:creationId xmlns:a16="http://schemas.microsoft.com/office/drawing/2014/main" id="{09565FBE-F377-46F6-A565-0999D6E2B898}"/>
                  </a:ext>
                </a:extLst>
              </p:cNvPr>
              <p:cNvSpPr/>
              <p:nvPr/>
            </p:nvSpPr>
            <p:spPr>
              <a:xfrm rot="16200000">
                <a:off x="9623291" y="5643947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화살표: 오각형 68">
                <a:extLst>
                  <a:ext uri="{FF2B5EF4-FFF2-40B4-BE49-F238E27FC236}">
                    <a16:creationId xmlns:a16="http://schemas.microsoft.com/office/drawing/2014/main" id="{ABD16791-7F64-4FA2-B46A-6D294693834A}"/>
                  </a:ext>
                </a:extLst>
              </p:cNvPr>
              <p:cNvSpPr/>
              <p:nvPr/>
            </p:nvSpPr>
            <p:spPr>
              <a:xfrm rot="16200000">
                <a:off x="8265842" y="5641166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화살표: 오각형 66">
              <a:extLst>
                <a:ext uri="{FF2B5EF4-FFF2-40B4-BE49-F238E27FC236}">
                  <a16:creationId xmlns:a16="http://schemas.microsoft.com/office/drawing/2014/main" id="{916B0450-982F-4F01-B3B3-8CF7FF6B2589}"/>
                </a:ext>
              </a:extLst>
            </p:cNvPr>
            <p:cNvSpPr/>
            <p:nvPr/>
          </p:nvSpPr>
          <p:spPr>
            <a:xfrm rot="16200000">
              <a:off x="10975173" y="5641165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3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BE47CD-BD2D-46C0-9182-0D2A4A5ED5DE}"/>
              </a:ext>
            </a:extLst>
          </p:cNvPr>
          <p:cNvSpPr/>
          <p:nvPr/>
        </p:nvSpPr>
        <p:spPr>
          <a:xfrm>
            <a:off x="352513" y="217859"/>
            <a:ext cx="11496979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개를 입력 받고 가장 큰 값을 찾아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504880-8FE0-439D-81E7-D9359460A53C}"/>
              </a:ext>
            </a:extLst>
          </p:cNvPr>
          <p:cNvSpPr/>
          <p:nvPr/>
        </p:nvSpPr>
        <p:spPr>
          <a:xfrm>
            <a:off x="352513" y="1357674"/>
            <a:ext cx="11496978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나이를 입력 받고 초등학생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중학생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고등학생인지 구분해서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2AFF18-9B58-457D-B918-39462122E293}"/>
              </a:ext>
            </a:extLst>
          </p:cNvPr>
          <p:cNvSpPr/>
          <p:nvPr/>
        </p:nvSpPr>
        <p:spPr>
          <a:xfrm>
            <a:off x="352516" y="2497489"/>
            <a:ext cx="11496977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입력 받고 연산자를 입력 받아 연산 값을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.(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사칙연산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a+b,a-b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… 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32E661-F647-4939-92B0-CCB288EAC43E}"/>
              </a:ext>
            </a:extLst>
          </p:cNvPr>
          <p:cNvSpPr/>
          <p:nvPr/>
        </p:nvSpPr>
        <p:spPr>
          <a:xfrm>
            <a:off x="352513" y="3637304"/>
            <a:ext cx="11496977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숫자를 입력 받아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배수인지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배수인지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5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배수인지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.(6:2/3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30:2/3/5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144D2-FDD5-4665-A33B-0310968A92B5}"/>
              </a:ext>
            </a:extLst>
          </p:cNvPr>
          <p:cNvSpPr/>
          <p:nvPr/>
        </p:nvSpPr>
        <p:spPr>
          <a:xfrm>
            <a:off x="352513" y="4777119"/>
            <a:ext cx="11496976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놀이기구의 제한 키가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120cm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일 때 사용자의 키를 입력 받고 탑승여부를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5783BF-80D6-4936-A2D0-DC6FA57D17FB}"/>
              </a:ext>
            </a:extLst>
          </p:cNvPr>
          <p:cNvSpPr/>
          <p:nvPr/>
        </p:nvSpPr>
        <p:spPr>
          <a:xfrm>
            <a:off x="352514" y="5916934"/>
            <a:ext cx="11496975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혈액형을 입력 받고 수혈가능 여부를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(O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:A/B/O/AB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,A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:A/AB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:B/AB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,AB:AB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4AC97-8FA7-42DC-B06B-053A5DC8F48B}"/>
              </a:ext>
            </a:extLst>
          </p:cNvPr>
          <p:cNvSpPr txBox="1"/>
          <p:nvPr/>
        </p:nvSpPr>
        <p:spPr>
          <a:xfrm>
            <a:off x="4534677" y="3210809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문자열 비교는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==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비교하면 된다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예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) if str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== “+” : ~~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C2229-0680-4D8E-A474-F2462194E9A1}"/>
              </a:ext>
            </a:extLst>
          </p:cNvPr>
          <p:cNvSpPr txBox="1"/>
          <p:nvPr/>
        </p:nvSpPr>
        <p:spPr>
          <a:xfrm>
            <a:off x="4170783" y="3164642"/>
            <a:ext cx="36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☞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2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543FC6D-95E4-4CA3-B5D0-597002FBA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421" r="3857" b="33014"/>
          <a:stretch/>
        </p:blipFill>
        <p:spPr>
          <a:xfrm>
            <a:off x="830424" y="1250301"/>
            <a:ext cx="7940352" cy="519487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C03519-0128-4B94-9AF1-0062CAE634D8}"/>
              </a:ext>
            </a:extLst>
          </p:cNvPr>
          <p:cNvSpPr/>
          <p:nvPr/>
        </p:nvSpPr>
        <p:spPr>
          <a:xfrm>
            <a:off x="352513" y="217859"/>
            <a:ext cx="11496979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개를 입력 받고 가장 큰 값을 찾아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68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093B5A-FE23-413E-8FE3-2AE708BB9797}"/>
              </a:ext>
            </a:extLst>
          </p:cNvPr>
          <p:cNvSpPr/>
          <p:nvPr/>
        </p:nvSpPr>
        <p:spPr>
          <a:xfrm>
            <a:off x="347511" y="172686"/>
            <a:ext cx="11496978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나이를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입력받고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초등학생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중학생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고등학생인지 구분해서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D4B6FD6-95AE-410E-8842-E2F0D2EE2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r="6917" b="83275"/>
          <a:stretch/>
        </p:blipFill>
        <p:spPr>
          <a:xfrm>
            <a:off x="347511" y="1087819"/>
            <a:ext cx="11175323" cy="190585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7DF305B-E3A4-440D-9013-9531E3214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887" r="33535" b="72441"/>
          <a:stretch/>
        </p:blipFill>
        <p:spPr>
          <a:xfrm>
            <a:off x="347511" y="4183516"/>
            <a:ext cx="6990328" cy="258117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20F7E9-6068-4E24-A114-8A48B694942B}"/>
              </a:ext>
            </a:extLst>
          </p:cNvPr>
          <p:cNvSpPr/>
          <p:nvPr/>
        </p:nvSpPr>
        <p:spPr>
          <a:xfrm>
            <a:off x="347511" y="3229611"/>
            <a:ext cx="11496977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입력 받고 연산자를 입력 받아 연산 값을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.(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사칙연산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a+b,a-b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… 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930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CCE0A0-DAD5-45FA-9A0D-96F9532F7B60}"/>
              </a:ext>
            </a:extLst>
          </p:cNvPr>
          <p:cNvSpPr/>
          <p:nvPr/>
        </p:nvSpPr>
        <p:spPr>
          <a:xfrm>
            <a:off x="347511" y="987406"/>
            <a:ext cx="11496977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숫자를 입력 받아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배수인지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배수인지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5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배수인지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.(6:2/3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30:2/3/5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의 배수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D4075A6-ECCD-4D10-BC32-8B70B7F1C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t="871" r="53162" b="86092"/>
          <a:stretch/>
        </p:blipFill>
        <p:spPr>
          <a:xfrm>
            <a:off x="347511" y="1866120"/>
            <a:ext cx="6088226" cy="162352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239D13-F45C-474A-9608-3E0644CFE4B0}"/>
              </a:ext>
            </a:extLst>
          </p:cNvPr>
          <p:cNvSpPr/>
          <p:nvPr/>
        </p:nvSpPr>
        <p:spPr>
          <a:xfrm>
            <a:off x="347512" y="3611617"/>
            <a:ext cx="11496976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놀이기구의 제한 키가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120cm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일 때 사용자의 키를 입력 받고 탑승여부를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85727F-5486-45A2-A011-D10312598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t="466" r="47456" b="83684"/>
          <a:stretch/>
        </p:blipFill>
        <p:spPr>
          <a:xfrm>
            <a:off x="347511" y="4490331"/>
            <a:ext cx="5785002" cy="16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3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F5F7DE-F4AA-4AFF-B168-AD9F0A9CD942}"/>
              </a:ext>
            </a:extLst>
          </p:cNvPr>
          <p:cNvSpPr/>
          <p:nvPr/>
        </p:nvSpPr>
        <p:spPr>
          <a:xfrm>
            <a:off x="347512" y="579824"/>
            <a:ext cx="11496975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혈액형을 입력 받고 수혈가능 여부를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(O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:A/B/O/AB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,A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:A/AB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:B/AB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,AB:AB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C3586B5-6648-4ECC-B0E9-8565F478B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r="7565" b="77103"/>
          <a:stretch/>
        </p:blipFill>
        <p:spPr>
          <a:xfrm>
            <a:off x="347512" y="1593512"/>
            <a:ext cx="10602954" cy="24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20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CB07F-BC0F-48F9-B607-DB27D00E6F17}"/>
              </a:ext>
            </a:extLst>
          </p:cNvPr>
          <p:cNvSpPr txBox="1"/>
          <p:nvPr/>
        </p:nvSpPr>
        <p:spPr>
          <a:xfrm>
            <a:off x="5511800" y="2730500"/>
            <a:ext cx="116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6259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790683-3C6E-4A5D-B394-7795530E3D45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지난 시간 복습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B905F1-5E25-4D7D-A947-518189B42BA0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3C3170-4E1B-4903-B805-54805D94531C}"/>
              </a:ext>
            </a:extLst>
          </p:cNvPr>
          <p:cNvSpPr/>
          <p:nvPr/>
        </p:nvSpPr>
        <p:spPr>
          <a:xfrm>
            <a:off x="1058768" y="1864379"/>
            <a:ext cx="1007265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F73F6-8108-495D-8380-7790333B0CE3}"/>
              </a:ext>
            </a:extLst>
          </p:cNvPr>
          <p:cNvSpPr txBox="1"/>
          <p:nvPr/>
        </p:nvSpPr>
        <p:spPr>
          <a:xfrm>
            <a:off x="1537449" y="1985507"/>
            <a:ext cx="909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산술 연산자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6439EE-0AC1-43DC-9A54-3741626C64CE}"/>
              </a:ext>
            </a:extLst>
          </p:cNvPr>
          <p:cNvGrpSpPr/>
          <p:nvPr/>
        </p:nvGrpSpPr>
        <p:grpSpPr>
          <a:xfrm>
            <a:off x="1429921" y="2371997"/>
            <a:ext cx="9332155" cy="1076270"/>
            <a:chOff x="1755369" y="2389243"/>
            <a:chExt cx="6785419" cy="78255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8C72ADE-DFD7-4B35-AA91-78972686E091}"/>
                </a:ext>
              </a:extLst>
            </p:cNvPr>
            <p:cNvSpPr/>
            <p:nvPr/>
          </p:nvSpPr>
          <p:spPr>
            <a:xfrm>
              <a:off x="1755369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+</a:t>
              </a:r>
              <a:endPara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A6A8EE1-C8D3-4654-BADC-D62459B1E83C}"/>
                </a:ext>
              </a:extLst>
            </p:cNvPr>
            <p:cNvSpPr/>
            <p:nvPr/>
          </p:nvSpPr>
          <p:spPr>
            <a:xfrm>
              <a:off x="2755846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-</a:t>
              </a:r>
              <a:endPara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CC4326D-6948-45C4-B50F-39B2DF47C192}"/>
                </a:ext>
              </a:extLst>
            </p:cNvPr>
            <p:cNvSpPr/>
            <p:nvPr/>
          </p:nvSpPr>
          <p:spPr>
            <a:xfrm>
              <a:off x="3756323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*</a:t>
              </a:r>
              <a:endParaRPr lang="ko-KR" altLang="en-US" sz="28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943E92C-1207-498A-966B-1BA3648316FF}"/>
                </a:ext>
              </a:extLst>
            </p:cNvPr>
            <p:cNvSpPr/>
            <p:nvPr/>
          </p:nvSpPr>
          <p:spPr>
            <a:xfrm>
              <a:off x="4756800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**</a:t>
              </a:r>
              <a:endPara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6378829-9379-4DEA-A345-1D90CC5C21C0}"/>
                </a:ext>
              </a:extLst>
            </p:cNvPr>
            <p:cNvSpPr/>
            <p:nvPr/>
          </p:nvSpPr>
          <p:spPr>
            <a:xfrm>
              <a:off x="5757277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/</a:t>
              </a:r>
              <a:endParaRPr lang="ko-KR" altLang="en-US" sz="28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A53408-4055-404A-9A8B-12ED06F34E39}"/>
                </a:ext>
              </a:extLst>
            </p:cNvPr>
            <p:cNvSpPr/>
            <p:nvPr/>
          </p:nvSpPr>
          <p:spPr>
            <a:xfrm>
              <a:off x="6757754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//</a:t>
              </a:r>
              <a:endParaRPr lang="ko-KR" altLang="en-US" sz="28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14DAC6-BBBE-487E-BC77-B75146A17D85}"/>
                </a:ext>
              </a:extLst>
            </p:cNvPr>
            <p:cNvSpPr/>
            <p:nvPr/>
          </p:nvSpPr>
          <p:spPr>
            <a:xfrm>
              <a:off x="7758231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%</a:t>
              </a:r>
              <a:endParaRPr lang="ko-KR" altLang="en-US" sz="2800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0DDFED-622B-40B9-83C8-F94BCE0AF54A}"/>
              </a:ext>
            </a:extLst>
          </p:cNvPr>
          <p:cNvGrpSpPr/>
          <p:nvPr/>
        </p:nvGrpSpPr>
        <p:grpSpPr>
          <a:xfrm>
            <a:off x="1429921" y="4065151"/>
            <a:ext cx="9332155" cy="1076270"/>
            <a:chOff x="1755369" y="2389243"/>
            <a:chExt cx="6785419" cy="78255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C6BD73-E512-4A0F-8CAB-04E677730F5A}"/>
                </a:ext>
              </a:extLst>
            </p:cNvPr>
            <p:cNvSpPr/>
            <p:nvPr/>
          </p:nvSpPr>
          <p:spPr>
            <a:xfrm>
              <a:off x="1755369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+=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CB9DFA2-232A-4424-922F-4AD60665FA30}"/>
                </a:ext>
              </a:extLst>
            </p:cNvPr>
            <p:cNvSpPr/>
            <p:nvPr/>
          </p:nvSpPr>
          <p:spPr>
            <a:xfrm>
              <a:off x="2755846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-=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EDA75E5-43FD-42DB-9423-D3A1B32A02EE}"/>
                </a:ext>
              </a:extLst>
            </p:cNvPr>
            <p:cNvSpPr/>
            <p:nvPr/>
          </p:nvSpPr>
          <p:spPr>
            <a:xfrm>
              <a:off x="3756323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*=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A5B4C30-FBC3-43F9-9EFE-FDD7F2FA1C05}"/>
                </a:ext>
              </a:extLst>
            </p:cNvPr>
            <p:cNvSpPr/>
            <p:nvPr/>
          </p:nvSpPr>
          <p:spPr>
            <a:xfrm>
              <a:off x="4756800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**=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7990C77-A340-4BED-B115-1939A4C3BFAC}"/>
                </a:ext>
              </a:extLst>
            </p:cNvPr>
            <p:cNvSpPr/>
            <p:nvPr/>
          </p:nvSpPr>
          <p:spPr>
            <a:xfrm>
              <a:off x="5757277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/=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D0C505-1766-4344-A27C-2A9CBB1AFBB1}"/>
                </a:ext>
              </a:extLst>
            </p:cNvPr>
            <p:cNvSpPr/>
            <p:nvPr/>
          </p:nvSpPr>
          <p:spPr>
            <a:xfrm>
              <a:off x="6757754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//=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ED47631-93FB-4272-B81C-BDDC8F618CB9}"/>
                </a:ext>
              </a:extLst>
            </p:cNvPr>
            <p:cNvSpPr/>
            <p:nvPr/>
          </p:nvSpPr>
          <p:spPr>
            <a:xfrm>
              <a:off x="7758231" y="2389243"/>
              <a:ext cx="782557" cy="782557"/>
            </a:xfrm>
            <a:prstGeom prst="ellipse">
              <a:avLst/>
            </a:prstGeom>
            <a:solidFill>
              <a:srgbClr val="81D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%=</a:t>
              </a:r>
              <a:endPara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92ECBE-BE8A-4DE7-BA1E-98C6A227CF4C}"/>
              </a:ext>
            </a:extLst>
          </p:cNvPr>
          <p:cNvSpPr txBox="1"/>
          <p:nvPr/>
        </p:nvSpPr>
        <p:spPr>
          <a:xfrm>
            <a:off x="1537449" y="3641517"/>
            <a:ext cx="909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대입 연산자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83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790683-3C6E-4A5D-B394-7795530E3D45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할 수 있는 실수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B905F1-5E25-4D7D-A947-518189B42BA0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3C3170-4E1B-4903-B805-54805D94531C}"/>
              </a:ext>
            </a:extLst>
          </p:cNvPr>
          <p:cNvSpPr/>
          <p:nvPr/>
        </p:nvSpPr>
        <p:spPr>
          <a:xfrm>
            <a:off x="1030776" y="1864379"/>
            <a:ext cx="10091314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F73F6-8108-495D-8380-7790333B0CE3}"/>
              </a:ext>
            </a:extLst>
          </p:cNvPr>
          <p:cNvSpPr txBox="1"/>
          <p:nvPr/>
        </p:nvSpPr>
        <p:spPr>
          <a:xfrm>
            <a:off x="1537449" y="2974624"/>
            <a:ext cx="9094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파이썬에서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의미있는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단어를 변수로 사용할 경우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invalid syntax</a:t>
            </a:r>
          </a:p>
          <a:p>
            <a:r>
              <a:rPr lang="en-US" altLang="ko-KR" dirty="0">
                <a:solidFill>
                  <a:srgbClr val="7030A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max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0</a:t>
            </a:r>
          </a:p>
          <a:p>
            <a:r>
              <a:rPr lang="en-US" altLang="ko-KR" dirty="0">
                <a:solidFill>
                  <a:schemeClr val="accent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in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int(input("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입력값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:"))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num = int(input("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숫자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:")) 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일반 변수는 검은색</a:t>
            </a:r>
          </a:p>
          <a:p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891EF4B-00A4-4D79-A624-CEFE8C33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20" y="2166834"/>
            <a:ext cx="1859441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790683-3C6E-4A5D-B394-7795530E3D45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할 수 있는 실수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B905F1-5E25-4D7D-A947-518189B42BA0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3C3170-4E1B-4903-B805-54805D94531C}"/>
              </a:ext>
            </a:extLst>
          </p:cNvPr>
          <p:cNvSpPr/>
          <p:nvPr/>
        </p:nvSpPr>
        <p:spPr>
          <a:xfrm>
            <a:off x="1030776" y="1864379"/>
            <a:ext cx="10100644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F73F6-8108-495D-8380-7790333B0CE3}"/>
              </a:ext>
            </a:extLst>
          </p:cNvPr>
          <p:cNvSpPr txBox="1"/>
          <p:nvPr/>
        </p:nvSpPr>
        <p:spPr>
          <a:xfrm>
            <a:off x="1537449" y="2054308"/>
            <a:ext cx="9094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문법적으로 잘못 쓴 경우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invalid syntax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y &lt; x print("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abc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")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else print("def")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C37B7C3-33A9-437C-9D2D-DA923D21B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29563" r="43640" b="45219"/>
          <a:stretch/>
        </p:blipFill>
        <p:spPr>
          <a:xfrm>
            <a:off x="1537449" y="3076747"/>
            <a:ext cx="6815131" cy="1373549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814C5BB-C051-421F-8F29-26D719314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80" y="2399690"/>
            <a:ext cx="2269116" cy="19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9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790683-3C6E-4A5D-B394-7795530E3D45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할 수 있는 실수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B905F1-5E25-4D7D-A947-518189B42BA0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3C3170-4E1B-4903-B805-54805D94531C}"/>
              </a:ext>
            </a:extLst>
          </p:cNvPr>
          <p:cNvSpPr/>
          <p:nvPr/>
        </p:nvSpPr>
        <p:spPr>
          <a:xfrm>
            <a:off x="1030775" y="1864379"/>
            <a:ext cx="10130447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29B32-D437-474F-A782-B362CCAB881C}"/>
              </a:ext>
            </a:extLst>
          </p:cNvPr>
          <p:cNvSpPr txBox="1"/>
          <p:nvPr/>
        </p:nvSpPr>
        <p:spPr>
          <a:xfrm>
            <a:off x="1755370" y="2236115"/>
            <a:ext cx="89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없는 변수 사용할 때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초기화하지 않는 변수 사용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Print(k) # a name ‘k’ is not defined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C43657-C4AC-410C-9F09-3217D7BF3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7" y="3233000"/>
            <a:ext cx="9847812" cy="12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790683-3C6E-4A5D-B394-7795530E3D45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할 수 있는 실수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B905F1-5E25-4D7D-A947-518189B42BA0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3C3170-4E1B-4903-B805-54805D94531C}"/>
              </a:ext>
            </a:extLst>
          </p:cNvPr>
          <p:cNvSpPr/>
          <p:nvPr/>
        </p:nvSpPr>
        <p:spPr>
          <a:xfrm>
            <a:off x="1030775" y="1864379"/>
            <a:ext cx="10109975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29B32-D437-474F-A782-B362CCAB881C}"/>
              </a:ext>
            </a:extLst>
          </p:cNvPr>
          <p:cNvSpPr txBox="1"/>
          <p:nvPr/>
        </p:nvSpPr>
        <p:spPr>
          <a:xfrm>
            <a:off x="1755370" y="2236115"/>
            <a:ext cx="896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출력해야하는데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문자열 출력하기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 = 123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print("A") 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따옴표 안에 있는 건 단순 문자를 의미한다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print(A)</a:t>
            </a: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8CB3A9A2-C6C3-4AD1-9379-CDF145910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3" y="3808180"/>
            <a:ext cx="4327356" cy="12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1CAAA-024A-413B-AEF9-D5B2E5A39AB3}"/>
              </a:ext>
            </a:extLst>
          </p:cNvPr>
          <p:cNvSpPr/>
          <p:nvPr/>
        </p:nvSpPr>
        <p:spPr>
          <a:xfrm>
            <a:off x="1379904" y="798029"/>
            <a:ext cx="9393381" cy="14131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C81A83-F602-453E-8F1E-9D96D5E3E777}"/>
              </a:ext>
            </a:extLst>
          </p:cNvPr>
          <p:cNvSpPr/>
          <p:nvPr/>
        </p:nvSpPr>
        <p:spPr>
          <a:xfrm>
            <a:off x="1379903" y="2679476"/>
            <a:ext cx="9393381" cy="14131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B43B7A-A51F-4682-824E-C34995254C45}"/>
              </a:ext>
            </a:extLst>
          </p:cNvPr>
          <p:cNvSpPr/>
          <p:nvPr/>
        </p:nvSpPr>
        <p:spPr>
          <a:xfrm>
            <a:off x="1379902" y="4560923"/>
            <a:ext cx="9393381" cy="14131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7755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BE61"/>
      </a:accent1>
      <a:accent2>
        <a:srgbClr val="E89858"/>
      </a:accent2>
      <a:accent3>
        <a:srgbClr val="FF9A6D"/>
      </a:accent3>
      <a:accent4>
        <a:srgbClr val="E86E58"/>
      </a:accent4>
      <a:accent5>
        <a:srgbClr val="FF6261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1584</Words>
  <Application>Microsoft Office PowerPoint</Application>
  <PresentationFormat>와이드스크린</PresentationFormat>
  <Paragraphs>369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만화진흥원체</vt:lpstr>
      <vt:lpstr>맑은 고딕</vt:lpstr>
      <vt:lpstr>빙그레체Ⅱ</vt:lpstr>
      <vt:lpstr>Arial</vt:lpstr>
      <vt:lpstr>Office 테마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박진희</dc:creator>
  <cp:lastModifiedBy>박진희</cp:lastModifiedBy>
  <cp:revision>51</cp:revision>
  <dcterms:created xsi:type="dcterms:W3CDTF">2019-07-05T11:04:02Z</dcterms:created>
  <dcterms:modified xsi:type="dcterms:W3CDTF">2019-07-09T19:35:02Z</dcterms:modified>
</cp:coreProperties>
</file>