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587" r:id="rId3"/>
    <p:sldId id="591" r:id="rId4"/>
    <p:sldId id="586" r:id="rId5"/>
    <p:sldId id="595" r:id="rId6"/>
    <p:sldId id="596" r:id="rId7"/>
    <p:sldId id="597" r:id="rId8"/>
    <p:sldId id="593" r:id="rId9"/>
    <p:sldId id="598" r:id="rId10"/>
    <p:sldId id="601" r:id="rId11"/>
    <p:sldId id="594" r:id="rId12"/>
    <p:sldId id="599" r:id="rId13"/>
    <p:sldId id="590" r:id="rId14"/>
    <p:sldId id="600" r:id="rId15"/>
    <p:sldId id="592" r:id="rId16"/>
    <p:sldId id="58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남" initials="김경" lastIdx="3" clrIdx="0">
    <p:extLst>
      <p:ext uri="{19B8F6BF-5375-455C-9EA6-DF929625EA0E}">
        <p15:presenceInfo xmlns:p15="http://schemas.microsoft.com/office/powerpoint/2012/main" userId="f0c71113d84bef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AE8"/>
    <a:srgbClr val="9C7A5E"/>
    <a:srgbClr val="A2B9C9"/>
    <a:srgbClr val="EAE9E7"/>
    <a:srgbClr val="A1B8C8"/>
    <a:srgbClr val="9FB6C6"/>
    <a:srgbClr val="ECEBE9"/>
    <a:srgbClr val="DED0C2"/>
    <a:srgbClr val="9E7C62"/>
    <a:srgbClr val="E9E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642" autoAdjust="0"/>
  </p:normalViewPr>
  <p:slideViewPr>
    <p:cSldViewPr snapToGrid="0">
      <p:cViewPr>
        <p:scale>
          <a:sx n="66" d="100"/>
          <a:sy n="66" d="100"/>
        </p:scale>
        <p:origin x="10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3792D-C32C-4013-BA98-AECA0C458811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9B025-CE73-4984-A191-C6C530C0E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45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9B025-CE73-4984-A191-C6C530C0EC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9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9B025-CE73-4984-A191-C6C530C0EC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73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공부를 하면 원서나 번역본을 보게 되는데</a:t>
            </a:r>
            <a:r>
              <a:rPr lang="en-US" altLang="ko-KR" dirty="0"/>
              <a:t>, </a:t>
            </a:r>
            <a:r>
              <a:rPr lang="ko-KR" altLang="en-US" dirty="0"/>
              <a:t>이렇게 의미는 같지만 표현이 다른 용어를 만나게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동일한 의미를 지닌 여러 용어들을 기억해야 할 것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9B025-CE73-4984-A191-C6C530C0EC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097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9B025-CE73-4984-A191-C6C530C0EC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00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 휴대폰 제조회사에 들어가 휴대폰 앱을 개발하는 업무를 하게 되었다고 가정해 보겠습니다</a:t>
            </a:r>
            <a:r>
              <a:rPr lang="en-US" altLang="ko-KR" dirty="0"/>
              <a:t>. A</a:t>
            </a:r>
            <a:r>
              <a:rPr lang="ko-KR" altLang="en-US" dirty="0"/>
              <a:t>라는 사람은 카메라 앱을 개발하는데 </a:t>
            </a:r>
            <a:r>
              <a:rPr lang="en-US" altLang="ko-KR" dirty="0"/>
              <a:t>x</a:t>
            </a:r>
            <a:r>
              <a:rPr lang="ko-KR" altLang="en-US" dirty="0"/>
              <a:t>라는 변수를 사용하고 </a:t>
            </a:r>
            <a:r>
              <a:rPr lang="en-US" altLang="ko-KR" dirty="0"/>
              <a:t>B</a:t>
            </a:r>
            <a:r>
              <a:rPr lang="ko-KR" altLang="en-US" dirty="0"/>
              <a:t>라는 사람은 음악감상 앱을 개발하는데 변수 </a:t>
            </a:r>
            <a:r>
              <a:rPr lang="en-US" altLang="ko-KR" dirty="0"/>
              <a:t>x</a:t>
            </a:r>
            <a:r>
              <a:rPr lang="ko-KR" altLang="en-US" dirty="0"/>
              <a:t>를 사용하는데 이 변수를 자신이 만든 프로그램이 아닌 다른 프로그램에서 조작이 되어진다면 프로그램을 만드는 과정에서 혼선이 생길 수 있어요</a:t>
            </a:r>
            <a:r>
              <a:rPr lang="en-US" altLang="ko-KR" dirty="0"/>
              <a:t>. </a:t>
            </a:r>
            <a:r>
              <a:rPr lang="ko-KR" altLang="en-US" dirty="0"/>
              <a:t>따라서 이러한 혼선을 막기 위해서 프로그래밍 언어에서는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내에서 선언된 변수와 구현 내용을 외부에서 만지지 못하도록 지원</a:t>
            </a:r>
            <a:r>
              <a:rPr lang="ko-KR" altLang="en-US" dirty="0"/>
              <a:t>하고 있어요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9B025-CE73-4984-A191-C6C530C0EC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62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0F85F-BDED-483F-A062-AC5975460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E9E5CB-B823-42F6-B239-B5AF2D8B9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75FB5-285A-47C3-AE21-148E4EFB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E64-2C1D-4460-8577-4196B1EB4D13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FE4DA-F1B6-436F-A8E8-BA6583B8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3986FB-A058-44B5-B00E-855F0B4B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D359-2D5F-449B-9A85-A3C3B132A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2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62055-FEDE-4A8C-AAE3-750439DA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7E9CE2-F9B8-4820-972C-E56732683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05F13-ACA7-4883-BDA5-C49D9135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E64-2C1D-4460-8577-4196B1EB4D13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772A5-FE38-478A-B725-6E6A5D90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9EE7E-131C-4D99-8559-A49D57B9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D359-2D5F-449B-9A85-A3C3B132A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7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2AEC08-3D71-4F8D-AB17-BA4F79A34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9A94F1-A347-4F2B-A6EE-259634AAA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8056C-9A87-47FA-9FB2-93CA20EE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E64-2C1D-4460-8577-4196B1EB4D13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A3136-B5C4-4917-A2C5-C53F4E98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95675-5B57-4049-BF23-CC0D39DA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D359-2D5F-449B-9A85-A3C3B132A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81A53-2967-400E-BD49-A12B7AD2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6D823-0042-472E-A2B6-7E3050B6E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2BE2A-A07B-48A7-BDFE-31C830ED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E64-2C1D-4460-8577-4196B1EB4D13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B8BA0-823D-404C-843E-0A7A4A89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E9C1D-7AE7-41A6-B53D-9F73E1A8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D359-2D5F-449B-9A85-A3C3B132A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23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0F7AF-EE21-4AA1-A220-1165F28E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EEBD82-CB9B-453A-960D-94F3E1652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CDA16-BDBC-4DFD-96D9-55C7D4DA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E64-2C1D-4460-8577-4196B1EB4D13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9DB01-07A3-4354-B3F0-C054107F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13A4A-8581-43AB-918D-EDEEE037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D359-2D5F-449B-9A85-A3C3B132A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33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CD144-D530-450D-B7C9-469065E4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8373B-9967-44A3-AE60-D2D7EBD5C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6BA471-F9C6-436D-895D-C2D45F212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8881D-FE2F-433C-920F-79D07964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E64-2C1D-4460-8577-4196B1EB4D13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DA1A81-EB48-4D5F-851F-A3D3FD2B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0A4C83-7143-4CD7-B8A8-D03838D3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D359-2D5F-449B-9A85-A3C3B132A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32351-6796-4EE0-848F-32E95342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878D9-787E-4835-BB2F-AD8343ED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286279-B2E8-4405-A6B1-E4B1E20BF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3930F2-5095-49D0-A85C-8D856642F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0DDA14-983A-4173-8AFA-11F056B6A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7E4C20-D25F-4061-85A3-1C8768F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E64-2C1D-4460-8577-4196B1EB4D13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D55BB8-92BD-4CEE-8978-E27FBECC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0B1426-6744-4D39-8DFB-0C76548C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D359-2D5F-449B-9A85-A3C3B132A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46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D9384-36F6-476F-9FF4-5F27EBE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C9D911-02D8-4AFE-94B6-CBC20B3D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E64-2C1D-4460-8577-4196B1EB4D13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E6B685-58EF-48B6-AD01-F429E351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18449A-E2C5-443B-BCCE-D1BF85CF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D359-2D5F-449B-9A85-A3C3B132A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87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852F5C-55EE-4076-B052-55DE286F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E64-2C1D-4460-8577-4196B1EB4D13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BA4278-6EEB-44F5-ABC8-51146817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67EE76-1C14-4AC1-89ED-49DE7F06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D359-2D5F-449B-9A85-A3C3B132A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74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9DEF2-ABAA-478A-B0DE-D67FB4FA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74C05-7013-47B7-B3FB-7BA3F952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5E091A-72F6-4864-88F9-9959B4C93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A299BD-C35B-4FAF-BF3A-483ADD87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E64-2C1D-4460-8577-4196B1EB4D13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20B36F-8F69-4BDE-9641-67611A9E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A6D1D6-2FB7-41C8-BCD8-AD691103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D359-2D5F-449B-9A85-A3C3B132A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47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A39D5-BF6A-4E03-A48D-483C75C6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007E7E-18B3-4FCF-8B37-B95E573B0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DDB674-9032-4155-9447-B07901858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74F5F6-4B1F-49C0-84FE-F6969AD3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E64-2C1D-4460-8577-4196B1EB4D13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7C20D1-7886-4457-8CC9-0DD0430D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D28C6B-08B9-45B2-A41D-C5616B9F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D359-2D5F-449B-9A85-A3C3B132A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8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924BBC-C829-4073-A84C-E62AD2CE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B6133-6394-49F1-BBB3-39A3F9CA3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FB17D-4FD3-476D-86E0-A000FA6B3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04E64-2C1D-4460-8577-4196B1EB4D13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BEA65-CCCD-4B0E-95D1-9D76CAAAD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9AC3E-66D5-44D3-8AAF-15C751432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D359-2D5F-449B-9A85-A3C3B132A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1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E37F0A-1D29-45A3-8DF1-E4B22278BEC3}"/>
              </a:ext>
            </a:extLst>
          </p:cNvPr>
          <p:cNvSpPr/>
          <p:nvPr/>
        </p:nvSpPr>
        <p:spPr>
          <a:xfrm>
            <a:off x="7739743" y="2068192"/>
            <a:ext cx="1656505" cy="2721616"/>
          </a:xfrm>
          <a:prstGeom prst="rect">
            <a:avLst/>
          </a:prstGeom>
          <a:solidFill>
            <a:srgbClr val="A1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A8284F-2121-4223-AAEB-EBB168087559}"/>
              </a:ext>
            </a:extLst>
          </p:cNvPr>
          <p:cNvSpPr/>
          <p:nvPr/>
        </p:nvSpPr>
        <p:spPr>
          <a:xfrm>
            <a:off x="2492829" y="2068192"/>
            <a:ext cx="1656505" cy="2721616"/>
          </a:xfrm>
          <a:prstGeom prst="rect">
            <a:avLst/>
          </a:prstGeom>
          <a:solidFill>
            <a:srgbClr val="A1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EC4C76-1CE5-416E-A507-E25A414EBB00}"/>
              </a:ext>
            </a:extLst>
          </p:cNvPr>
          <p:cNvSpPr txBox="1"/>
          <p:nvPr/>
        </p:nvSpPr>
        <p:spPr>
          <a:xfrm>
            <a:off x="3022085" y="2408816"/>
            <a:ext cx="5790839" cy="20403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dirty="0">
                <a:solidFill>
                  <a:srgbClr val="9C7A5E"/>
                </a:solidFill>
              </a:rPr>
              <a:t>Python</a:t>
            </a: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rgbClr val="9C7A5E"/>
                </a:solidFill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61032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AFC34-A840-4108-A329-C1110FA25C2A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가변 매개변수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859C57A-7377-4C5A-B237-1B8F87539713}"/>
              </a:ext>
            </a:extLst>
          </p:cNvPr>
          <p:cNvGrpSpPr/>
          <p:nvPr/>
        </p:nvGrpSpPr>
        <p:grpSpPr>
          <a:xfrm>
            <a:off x="196214" y="1251740"/>
            <a:ext cx="5711100" cy="5354501"/>
            <a:chOff x="196214" y="1251740"/>
            <a:chExt cx="5711100" cy="535450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6745E0A-029E-4392-BC17-18717D650D11}"/>
                </a:ext>
              </a:extLst>
            </p:cNvPr>
            <p:cNvGrpSpPr/>
            <p:nvPr/>
          </p:nvGrpSpPr>
          <p:grpSpPr>
            <a:xfrm>
              <a:off x="196214" y="1295489"/>
              <a:ext cx="5711100" cy="5310752"/>
              <a:chOff x="2520547" y="1375604"/>
              <a:chExt cx="6015900" cy="5310752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29F407E9-46EB-4C6C-BDEE-037654A144DC}"/>
                  </a:ext>
                </a:extLst>
              </p:cNvPr>
              <p:cNvSpPr/>
              <p:nvPr/>
            </p:nvSpPr>
            <p:spPr>
              <a:xfrm>
                <a:off x="2520547" y="1375604"/>
                <a:ext cx="6015900" cy="5310752"/>
              </a:xfrm>
              <a:prstGeom prst="roundRect">
                <a:avLst>
                  <a:gd name="adj" fmla="val 1046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9DFB03-1DEC-4739-B25C-42AE9695A852}"/>
                  </a:ext>
                </a:extLst>
              </p:cNvPr>
              <p:cNvSpPr txBox="1"/>
              <p:nvPr/>
            </p:nvSpPr>
            <p:spPr>
              <a:xfrm>
                <a:off x="3036037" y="1982272"/>
                <a:ext cx="3746900" cy="4609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def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calc(*num) 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total = 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for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in num: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    total += i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return total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result1 = calc(10, 20, 30)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print(result1)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result2 = calc(1,2,3,4,5)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print(result2)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8674E9B-D89E-4CD0-B48A-5F5BC2C66143}"/>
                  </a:ext>
                </a:extLst>
              </p:cNvPr>
              <p:cNvSpPr/>
              <p:nvPr/>
            </p:nvSpPr>
            <p:spPr>
              <a:xfrm>
                <a:off x="2922306" y="2002111"/>
                <a:ext cx="5320885" cy="22000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C919E4C0-DA2F-4E08-AB40-6B0CD29B15EB}"/>
                  </a:ext>
                </a:extLst>
              </p:cNvPr>
              <p:cNvSpPr/>
              <p:nvPr/>
            </p:nvSpPr>
            <p:spPr>
              <a:xfrm>
                <a:off x="3966464" y="2108783"/>
                <a:ext cx="653143" cy="26484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0F7AB0-901F-404B-BF41-116F435576FD}"/>
                </a:ext>
              </a:extLst>
            </p:cNvPr>
            <p:cNvSpPr txBox="1"/>
            <p:nvPr/>
          </p:nvSpPr>
          <p:spPr>
            <a:xfrm>
              <a:off x="2230064" y="1251740"/>
              <a:ext cx="1643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i="1" dirty="0">
                  <a:solidFill>
                    <a:srgbClr val="C00000"/>
                  </a:solidFill>
                </a:rPr>
                <a:t>INPUT</a:t>
              </a:r>
              <a:endParaRPr lang="ko-KR" altLang="en-US" sz="4000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2FD1961-25C0-4AA0-A77C-0FA69D570285}"/>
              </a:ext>
            </a:extLst>
          </p:cNvPr>
          <p:cNvGrpSpPr/>
          <p:nvPr/>
        </p:nvGrpSpPr>
        <p:grpSpPr>
          <a:xfrm>
            <a:off x="6276496" y="1214110"/>
            <a:ext cx="5711099" cy="5373639"/>
            <a:chOff x="196213" y="1232602"/>
            <a:chExt cx="5711099" cy="5373639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675BD586-E4FB-4E0A-8AFA-78D2ACBD1A5E}"/>
                </a:ext>
              </a:extLst>
            </p:cNvPr>
            <p:cNvSpPr/>
            <p:nvPr/>
          </p:nvSpPr>
          <p:spPr>
            <a:xfrm>
              <a:off x="196213" y="1295489"/>
              <a:ext cx="5711099" cy="5310752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6B0412-DFB0-441F-ABD8-0C7E269701E2}"/>
                </a:ext>
              </a:extLst>
            </p:cNvPr>
            <p:cNvSpPr txBox="1"/>
            <p:nvPr/>
          </p:nvSpPr>
          <p:spPr>
            <a:xfrm>
              <a:off x="1979192" y="1232602"/>
              <a:ext cx="21451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i="1" dirty="0">
                  <a:solidFill>
                    <a:srgbClr val="C00000"/>
                  </a:solidFill>
                </a:rPr>
                <a:t>OUTPUT</a:t>
              </a:r>
              <a:endParaRPr lang="ko-KR" altLang="en-US" sz="4000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A736417-0C5E-4434-812C-A5D8F720056E}"/>
              </a:ext>
            </a:extLst>
          </p:cNvPr>
          <p:cNvSpPr/>
          <p:nvPr/>
        </p:nvSpPr>
        <p:spPr>
          <a:xfrm>
            <a:off x="6821991" y="1959626"/>
            <a:ext cx="1209958" cy="1259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3200" dirty="0">
                <a:solidFill>
                  <a:srgbClr val="C00000"/>
                </a:solidFill>
              </a:rPr>
              <a:t>60</a:t>
            </a:r>
          </a:p>
          <a:p>
            <a:pPr>
              <a:lnSpc>
                <a:spcPct val="125000"/>
              </a:lnSpc>
            </a:pPr>
            <a:r>
              <a:rPr lang="en-US" altLang="ko-KR" sz="3200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82F319D-8907-449B-8B43-E46D05C6FFDD}"/>
              </a:ext>
            </a:extLst>
          </p:cNvPr>
          <p:cNvSpPr/>
          <p:nvPr/>
        </p:nvSpPr>
        <p:spPr>
          <a:xfrm rot="6552433">
            <a:off x="1412250" y="1394864"/>
            <a:ext cx="897259" cy="42091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83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8785C-2A84-4108-AB34-0A86C3AE09FA}"/>
              </a:ext>
            </a:extLst>
          </p:cNvPr>
          <p:cNvSpPr txBox="1"/>
          <p:nvPr/>
        </p:nvSpPr>
        <p:spPr>
          <a:xfrm>
            <a:off x="1197894" y="2105561"/>
            <a:ext cx="97962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9D7D61"/>
                </a:solidFill>
              </a:rPr>
              <a:t>전역변수와 지역변수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F2F35-8C49-4976-83A5-334371209CB6}"/>
              </a:ext>
            </a:extLst>
          </p:cNvPr>
          <p:cNvSpPr txBox="1"/>
          <p:nvPr/>
        </p:nvSpPr>
        <p:spPr>
          <a:xfrm>
            <a:off x="3257626" y="3595419"/>
            <a:ext cx="5676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Global variable and Local variable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1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47FE340-6F2A-453D-8470-D9D2A01D0D92}"/>
              </a:ext>
            </a:extLst>
          </p:cNvPr>
          <p:cNvGrpSpPr/>
          <p:nvPr/>
        </p:nvGrpSpPr>
        <p:grpSpPr>
          <a:xfrm>
            <a:off x="508000" y="2875001"/>
            <a:ext cx="5063399" cy="1788717"/>
            <a:chOff x="684259" y="2967335"/>
            <a:chExt cx="5063399" cy="17887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D08302-D9C1-4484-A65B-D25E7F7C543B}"/>
                </a:ext>
              </a:extLst>
            </p:cNvPr>
            <p:cNvSpPr txBox="1"/>
            <p:nvPr/>
          </p:nvSpPr>
          <p:spPr>
            <a:xfrm>
              <a:off x="1828890" y="2967335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solidFill>
                    <a:srgbClr val="9C7A5E"/>
                  </a:solidFill>
                </a:rPr>
                <a:t>전역변수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996CE6-D470-4F28-A3DE-9AFDE7B73883}"/>
                </a:ext>
              </a:extLst>
            </p:cNvPr>
            <p:cNvSpPr txBox="1"/>
            <p:nvPr/>
          </p:nvSpPr>
          <p:spPr>
            <a:xfrm>
              <a:off x="684259" y="3740389"/>
              <a:ext cx="5063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2">
                      <a:lumMod val="50000"/>
                    </a:schemeClr>
                  </a:solidFill>
                </a:rPr>
                <a:t>Global Variable</a:t>
              </a:r>
            </a:p>
            <a:p>
              <a:pPr algn="ctr"/>
              <a:endParaRPr lang="en-US" altLang="ko-KR" sz="2000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</a:rPr>
                <a:t>프로그램 어디에서나 접근이 가능한 변수</a:t>
              </a:r>
              <a:endParaRPr lang="en-US" altLang="ko-KR" sz="2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315F827-EAFB-4CC4-825E-9EE7D8709ED4}"/>
              </a:ext>
            </a:extLst>
          </p:cNvPr>
          <p:cNvGrpSpPr/>
          <p:nvPr/>
        </p:nvGrpSpPr>
        <p:grpSpPr>
          <a:xfrm>
            <a:off x="6444344" y="2596196"/>
            <a:ext cx="5239656" cy="2404270"/>
            <a:chOff x="684259" y="2967335"/>
            <a:chExt cx="5239656" cy="240427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72EC97-A3EC-47C1-A952-EA21C974559F}"/>
                </a:ext>
              </a:extLst>
            </p:cNvPr>
            <p:cNvSpPr txBox="1"/>
            <p:nvPr/>
          </p:nvSpPr>
          <p:spPr>
            <a:xfrm>
              <a:off x="1828890" y="2967335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solidFill>
                    <a:srgbClr val="9C7A5E"/>
                  </a:solidFill>
                </a:rPr>
                <a:t>지역변수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7CEA29-70B5-47F3-AA7B-4E36892DB31C}"/>
                </a:ext>
              </a:extLst>
            </p:cNvPr>
            <p:cNvSpPr txBox="1"/>
            <p:nvPr/>
          </p:nvSpPr>
          <p:spPr>
            <a:xfrm>
              <a:off x="684259" y="3740389"/>
              <a:ext cx="523965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2">
                      <a:lumMod val="50000"/>
                    </a:schemeClr>
                  </a:solidFill>
                </a:rPr>
                <a:t>Local Variable</a:t>
              </a:r>
            </a:p>
            <a:p>
              <a:pPr algn="ctr"/>
              <a:endParaRPr lang="en-US" altLang="ko-KR" sz="2000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</a:rPr>
                <a:t>함수 내부에서만 사용되는 변수</a:t>
              </a:r>
              <a:endParaRPr lang="en-US" altLang="ko-KR" sz="2000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2">
                      <a:lumMod val="50000"/>
                    </a:schemeClr>
                  </a:solidFill>
                </a:rPr>
                <a:t>(</a:t>
              </a:r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</a:rPr>
                <a:t>함수가 호출되는 동안에만 효력을 발휘하고</a:t>
              </a:r>
              <a:r>
                <a:rPr lang="en-US" altLang="ko-KR" sz="2000" dirty="0">
                  <a:solidFill>
                    <a:schemeClr val="tx2">
                      <a:lumMod val="50000"/>
                    </a:schemeClr>
                  </a:solidFill>
                </a:rPr>
                <a:t>, </a:t>
              </a:r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</a:rPr>
                <a:t>함수가 끝나는 동시에 소멸</a:t>
              </a:r>
              <a:r>
                <a:rPr lang="en-US" altLang="ko-KR" sz="2000" dirty="0">
                  <a:solidFill>
                    <a:schemeClr val="tx2">
                      <a:lumMod val="50000"/>
                    </a:schemeClr>
                  </a:solidFill>
                </a:rPr>
                <a:t>)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B8B0CCF-5941-4D5D-BF3E-117B870AA59A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전역변수와 지역변수</a:t>
            </a:r>
          </a:p>
        </p:txBody>
      </p:sp>
    </p:spTree>
    <p:extLst>
      <p:ext uri="{BB962C8B-B14F-4D97-AF65-F5344CB8AC3E}">
        <p14:creationId xmlns:p14="http://schemas.microsoft.com/office/powerpoint/2010/main" val="358959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51C75A5-973B-444E-B2DD-01EFD866CEC9}"/>
              </a:ext>
            </a:extLst>
          </p:cNvPr>
          <p:cNvGrpSpPr/>
          <p:nvPr/>
        </p:nvGrpSpPr>
        <p:grpSpPr>
          <a:xfrm>
            <a:off x="246785" y="1421871"/>
            <a:ext cx="5338916" cy="5059084"/>
            <a:chOff x="246785" y="1421871"/>
            <a:chExt cx="5338916" cy="505908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53E7058-A873-4B4F-8404-76CC83ABC303}"/>
                </a:ext>
              </a:extLst>
            </p:cNvPr>
            <p:cNvGrpSpPr/>
            <p:nvPr/>
          </p:nvGrpSpPr>
          <p:grpSpPr>
            <a:xfrm>
              <a:off x="246785" y="1582057"/>
              <a:ext cx="5338916" cy="4898898"/>
              <a:chOff x="6448174" y="1619889"/>
              <a:chExt cx="5338916" cy="4898898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AB44E4A-5021-4883-BC71-5DE352DBB584}"/>
                  </a:ext>
                </a:extLst>
              </p:cNvPr>
              <p:cNvSpPr/>
              <p:nvPr/>
            </p:nvSpPr>
            <p:spPr>
              <a:xfrm>
                <a:off x="6448174" y="1619889"/>
                <a:ext cx="5338916" cy="4898898"/>
              </a:xfrm>
              <a:prstGeom prst="roundRect">
                <a:avLst>
                  <a:gd name="adj" fmla="val 1046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7606B498-0C36-43BE-B1EB-C5B3F5D69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8135" y="2320594"/>
                <a:ext cx="0" cy="396221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94FC3A7-72BA-4C2D-943A-F3A8DCADF67C}"/>
                  </a:ext>
                </a:extLst>
              </p:cNvPr>
              <p:cNvSpPr/>
              <p:nvPr/>
            </p:nvSpPr>
            <p:spPr>
              <a:xfrm>
                <a:off x="6708566" y="2559634"/>
                <a:ext cx="2362294" cy="3368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x = 10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def </a:t>
                </a:r>
                <a:r>
                  <a:rPr lang="en-US" altLang="ko-KR" sz="1600" dirty="0" err="1"/>
                  <a:t>addx</a:t>
                </a:r>
                <a:r>
                  <a:rPr lang="en-US" altLang="ko-KR" sz="1600" dirty="0"/>
                  <a:t>() 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    global x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    x += 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    return x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result = </a:t>
                </a:r>
                <a:r>
                  <a:rPr lang="en-US" altLang="ko-KR" sz="1600" dirty="0" err="1"/>
                  <a:t>addx</a:t>
                </a:r>
                <a:r>
                  <a:rPr lang="en-US" altLang="ko-KR" sz="1600" dirty="0"/>
                  <a:t>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print(“result : “, result)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144CEA5-0F95-4F32-9BB3-F32B4B9CEC00}"/>
                  </a:ext>
                </a:extLst>
              </p:cNvPr>
              <p:cNvSpPr/>
              <p:nvPr/>
            </p:nvSpPr>
            <p:spPr>
              <a:xfrm>
                <a:off x="9199111" y="2559634"/>
                <a:ext cx="1209958" cy="367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ko-KR" sz="1600" dirty="0">
                    <a:solidFill>
                      <a:srgbClr val="C00000"/>
                    </a:solidFill>
                  </a:rPr>
                  <a:t>result : 11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92BF8F-36EC-48A5-9084-7DB3763B4C42}"/>
                  </a:ext>
                </a:extLst>
              </p:cNvPr>
              <p:cNvSpPr txBox="1"/>
              <p:nvPr/>
            </p:nvSpPr>
            <p:spPr>
              <a:xfrm>
                <a:off x="7238202" y="1858929"/>
                <a:ext cx="1059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i="1" dirty="0">
                    <a:solidFill>
                      <a:srgbClr val="C00000"/>
                    </a:solidFill>
                  </a:rPr>
                  <a:t>INPUT</a:t>
                </a:r>
                <a:endParaRPr lang="ko-KR" altLang="en-US" sz="2400" i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DACA55-C6B8-4603-B316-E4874A979860}"/>
                  </a:ext>
                </a:extLst>
              </p:cNvPr>
              <p:cNvSpPr txBox="1"/>
              <p:nvPr/>
            </p:nvSpPr>
            <p:spPr>
              <a:xfrm>
                <a:off x="9757779" y="1858929"/>
                <a:ext cx="1359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i="1" dirty="0">
                    <a:solidFill>
                      <a:srgbClr val="C00000"/>
                    </a:solidFill>
                  </a:rPr>
                  <a:t>OUTPUT</a:t>
                </a:r>
                <a:endParaRPr lang="ko-KR" altLang="en-US" sz="2400" i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B88E9B-C39C-4DB5-9FCE-E4A5C54BFE3A}"/>
                </a:ext>
              </a:extLst>
            </p:cNvPr>
            <p:cNvSpPr txBox="1"/>
            <p:nvPr/>
          </p:nvSpPr>
          <p:spPr>
            <a:xfrm>
              <a:off x="2274974" y="1421871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전역변수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6495559-4894-48D8-8B64-9210095D7991}"/>
              </a:ext>
            </a:extLst>
          </p:cNvPr>
          <p:cNvGrpSpPr/>
          <p:nvPr/>
        </p:nvGrpSpPr>
        <p:grpSpPr>
          <a:xfrm>
            <a:off x="6606299" y="1421871"/>
            <a:ext cx="5338916" cy="5059084"/>
            <a:chOff x="246785" y="1421871"/>
            <a:chExt cx="5338916" cy="505908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6FA4B5F-40B2-475C-8679-E1A74307D6E8}"/>
                </a:ext>
              </a:extLst>
            </p:cNvPr>
            <p:cNvGrpSpPr/>
            <p:nvPr/>
          </p:nvGrpSpPr>
          <p:grpSpPr>
            <a:xfrm>
              <a:off x="246785" y="1582057"/>
              <a:ext cx="5338916" cy="4898898"/>
              <a:chOff x="6448174" y="1619889"/>
              <a:chExt cx="5338916" cy="4898898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42EC6DB4-729F-458C-8973-A202F805B1D2}"/>
                  </a:ext>
                </a:extLst>
              </p:cNvPr>
              <p:cNvSpPr/>
              <p:nvPr/>
            </p:nvSpPr>
            <p:spPr>
              <a:xfrm>
                <a:off x="6448174" y="1619889"/>
                <a:ext cx="5338916" cy="4898898"/>
              </a:xfrm>
              <a:prstGeom prst="roundRect">
                <a:avLst>
                  <a:gd name="adj" fmla="val 1046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4C34347-835D-4CE5-82A9-9328028D2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8135" y="2320594"/>
                <a:ext cx="0" cy="396221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D29D67F-5447-4C5F-9314-699CD2D6F3EE}"/>
                  </a:ext>
                </a:extLst>
              </p:cNvPr>
              <p:cNvSpPr/>
              <p:nvPr/>
            </p:nvSpPr>
            <p:spPr>
              <a:xfrm>
                <a:off x="6708566" y="2559634"/>
                <a:ext cx="2362294" cy="2999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def </a:t>
                </a:r>
                <a:r>
                  <a:rPr lang="en-US" altLang="ko-KR" sz="1600" dirty="0" err="1"/>
                  <a:t>addx</a:t>
                </a:r>
                <a:r>
                  <a:rPr lang="en-US" altLang="ko-KR" sz="1600" dirty="0"/>
                  <a:t>() 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    x = 10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    x += 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    return x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result = </a:t>
                </a:r>
                <a:r>
                  <a:rPr lang="en-US" altLang="ko-KR" sz="1600" dirty="0" err="1"/>
                  <a:t>addx</a:t>
                </a:r>
                <a:r>
                  <a:rPr lang="en-US" altLang="ko-KR" sz="1600" dirty="0"/>
                  <a:t>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print(“result : “, result)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5FEA558-9AF4-4885-8769-F19E2DFAD90B}"/>
                  </a:ext>
                </a:extLst>
              </p:cNvPr>
              <p:cNvSpPr/>
              <p:nvPr/>
            </p:nvSpPr>
            <p:spPr>
              <a:xfrm>
                <a:off x="9199111" y="2559634"/>
                <a:ext cx="1209958" cy="367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ko-KR" sz="1600" dirty="0">
                    <a:solidFill>
                      <a:srgbClr val="C00000"/>
                    </a:solidFill>
                  </a:rPr>
                  <a:t>result : 11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8A237F-9545-46CE-9908-5D7E74AF4EA4}"/>
                  </a:ext>
                </a:extLst>
              </p:cNvPr>
              <p:cNvSpPr txBox="1"/>
              <p:nvPr/>
            </p:nvSpPr>
            <p:spPr>
              <a:xfrm>
                <a:off x="7238202" y="1858929"/>
                <a:ext cx="1059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i="1" dirty="0">
                    <a:solidFill>
                      <a:srgbClr val="C00000"/>
                    </a:solidFill>
                  </a:rPr>
                  <a:t>INPUT</a:t>
                </a:r>
                <a:endParaRPr lang="ko-KR" altLang="en-US" sz="2400" i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7FC20D-A7C8-401C-BF77-6A07BEEA94C8}"/>
                  </a:ext>
                </a:extLst>
              </p:cNvPr>
              <p:cNvSpPr txBox="1"/>
              <p:nvPr/>
            </p:nvSpPr>
            <p:spPr>
              <a:xfrm>
                <a:off x="9757779" y="1858929"/>
                <a:ext cx="1359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i="1" dirty="0">
                    <a:solidFill>
                      <a:srgbClr val="C00000"/>
                    </a:solidFill>
                  </a:rPr>
                  <a:t>OUTPUT</a:t>
                </a:r>
                <a:endParaRPr lang="ko-KR" altLang="en-US" sz="2400" i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42FAE5-29BB-47FC-9BEA-A4C84FD59F22}"/>
                </a:ext>
              </a:extLst>
            </p:cNvPr>
            <p:cNvSpPr txBox="1"/>
            <p:nvPr/>
          </p:nvSpPr>
          <p:spPr>
            <a:xfrm>
              <a:off x="2274974" y="1421871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지역변수</a:t>
              </a: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389821E-6687-423D-BC21-780FBD32B4A2}"/>
              </a:ext>
            </a:extLst>
          </p:cNvPr>
          <p:cNvSpPr/>
          <p:nvPr/>
        </p:nvSpPr>
        <p:spPr>
          <a:xfrm>
            <a:off x="826643" y="3385457"/>
            <a:ext cx="915072" cy="3156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9EB6BFC-ADF4-4886-87AB-150A8A21670C}"/>
              </a:ext>
            </a:extLst>
          </p:cNvPr>
          <p:cNvSpPr/>
          <p:nvPr/>
        </p:nvSpPr>
        <p:spPr>
          <a:xfrm>
            <a:off x="507177" y="2637140"/>
            <a:ext cx="915072" cy="3156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FC745BA-F4C4-4ED0-8759-5B7225AE6F6F}"/>
              </a:ext>
            </a:extLst>
          </p:cNvPr>
          <p:cNvSpPr/>
          <p:nvPr/>
        </p:nvSpPr>
        <p:spPr>
          <a:xfrm>
            <a:off x="7069114" y="2954863"/>
            <a:ext cx="915072" cy="3156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59E298-8748-48A1-B3B6-E536863FEF9C}"/>
              </a:ext>
            </a:extLst>
          </p:cNvPr>
          <p:cNvSpPr txBox="1"/>
          <p:nvPr/>
        </p:nvSpPr>
        <p:spPr>
          <a:xfrm>
            <a:off x="196214" y="175349"/>
            <a:ext cx="8367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전역변수와 지역변수 사용법</a:t>
            </a:r>
          </a:p>
        </p:txBody>
      </p:sp>
    </p:spTree>
    <p:extLst>
      <p:ext uri="{BB962C8B-B14F-4D97-AF65-F5344CB8AC3E}">
        <p14:creationId xmlns:p14="http://schemas.microsoft.com/office/powerpoint/2010/main" val="401589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59E298-8748-48A1-B3B6-E536863FEF9C}"/>
              </a:ext>
            </a:extLst>
          </p:cNvPr>
          <p:cNvSpPr txBox="1"/>
          <p:nvPr/>
        </p:nvSpPr>
        <p:spPr>
          <a:xfrm>
            <a:off x="196213" y="175349"/>
            <a:ext cx="88026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전역변수와 </a:t>
            </a:r>
            <a:r>
              <a:rPr lang="ko-KR" altLang="en-US" sz="4400">
                <a:solidFill>
                  <a:schemeClr val="bg1"/>
                </a:solidFill>
              </a:rPr>
              <a:t>지역변수를 나눈 이유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CDC8ECA-0E2B-41E1-BA4C-1F9924D747E0}"/>
              </a:ext>
            </a:extLst>
          </p:cNvPr>
          <p:cNvGrpSpPr/>
          <p:nvPr/>
        </p:nvGrpSpPr>
        <p:grpSpPr>
          <a:xfrm>
            <a:off x="3564300" y="1327219"/>
            <a:ext cx="5063399" cy="1631216"/>
            <a:chOff x="684259" y="2817059"/>
            <a:chExt cx="5063399" cy="163121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5DB3A7-D28D-4243-B6F3-7E7657C6FE72}"/>
                </a:ext>
              </a:extLst>
            </p:cNvPr>
            <p:cNvSpPr txBox="1"/>
            <p:nvPr/>
          </p:nvSpPr>
          <p:spPr>
            <a:xfrm>
              <a:off x="1348299" y="2817059"/>
              <a:ext cx="37353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rgbClr val="9C7A5E"/>
                  </a:solidFill>
                </a:rPr>
                <a:t>“</a:t>
              </a:r>
              <a:r>
                <a:rPr lang="ko-KR" altLang="en-US" sz="5400" dirty="0">
                  <a:solidFill>
                    <a:srgbClr val="9C7A5E"/>
                  </a:solidFill>
                </a:rPr>
                <a:t>외부 접근</a:t>
              </a:r>
              <a:r>
                <a:rPr lang="en-US" altLang="ko-KR" sz="5400" dirty="0">
                  <a:solidFill>
                    <a:srgbClr val="9C7A5E"/>
                  </a:solidFill>
                </a:rPr>
                <a:t>”</a:t>
              </a:r>
              <a:endParaRPr lang="ko-KR" altLang="en-US" sz="5400" dirty="0">
                <a:solidFill>
                  <a:srgbClr val="9C7A5E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0AFB20-08F8-48DD-B71A-1C0ACD6C7A15}"/>
                </a:ext>
              </a:extLst>
            </p:cNvPr>
            <p:cNvSpPr txBox="1"/>
            <p:nvPr/>
          </p:nvSpPr>
          <p:spPr>
            <a:xfrm>
              <a:off x="684259" y="3740389"/>
              <a:ext cx="5063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</a:rPr>
                <a:t>함수 내에서 선언된 변수와 구현 내용을</a:t>
              </a:r>
              <a:endParaRPr lang="en-US" altLang="ko-KR" sz="2000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</a:rPr>
                <a:t>외부에서 만지지 못하도록 하기 위해</a:t>
              </a:r>
              <a:endParaRPr lang="en-US" altLang="ko-KR" sz="2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3B8200C-447C-44F1-AFC2-BDFB7E652BBC}"/>
              </a:ext>
            </a:extLst>
          </p:cNvPr>
          <p:cNvGrpSpPr/>
          <p:nvPr/>
        </p:nvGrpSpPr>
        <p:grpSpPr>
          <a:xfrm>
            <a:off x="2403842" y="2958435"/>
            <a:ext cx="7384314" cy="3698180"/>
            <a:chOff x="2168997" y="2896023"/>
            <a:chExt cx="7384314" cy="3698180"/>
          </a:xfrm>
        </p:grpSpPr>
        <p:sp>
          <p:nvSpPr>
            <p:cNvPr id="19" name="폭발: 8pt 18">
              <a:extLst>
                <a:ext uri="{FF2B5EF4-FFF2-40B4-BE49-F238E27FC236}">
                  <a16:creationId xmlns:a16="http://schemas.microsoft.com/office/drawing/2014/main" id="{C6287926-5390-4B7C-9186-792290D16046}"/>
                </a:ext>
              </a:extLst>
            </p:cNvPr>
            <p:cNvSpPr/>
            <p:nvPr/>
          </p:nvSpPr>
          <p:spPr>
            <a:xfrm>
              <a:off x="7563407" y="3568031"/>
              <a:ext cx="1989904" cy="1989904"/>
            </a:xfrm>
            <a:prstGeom prst="irregularSeal1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solidFill>
                    <a:srgbClr val="FF0000"/>
                  </a:solidFill>
                </a:rPr>
                <a:t>충돌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0B4745C-F986-49A5-92C5-ADDDE65E6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997" y="3173879"/>
              <a:ext cx="3420324" cy="342032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C8BF5AA-21CF-4170-89E5-DFBA822D6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3567" y="3080689"/>
              <a:ext cx="1295266" cy="129526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EEEDC9B-1F4A-4DBD-BF60-71AE48E5B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745" y="4914076"/>
              <a:ext cx="1233409" cy="1233409"/>
            </a:xfrm>
            <a:prstGeom prst="rect">
              <a:avLst/>
            </a:prstGeom>
          </p:spPr>
        </p:pic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5E7123A4-10D2-4F87-A3CA-52B7F968EF29}"/>
                </a:ext>
              </a:extLst>
            </p:cNvPr>
            <p:cNvSpPr/>
            <p:nvPr/>
          </p:nvSpPr>
          <p:spPr>
            <a:xfrm rot="20036384">
              <a:off x="5336874" y="3851905"/>
              <a:ext cx="1013360" cy="477868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FD140D60-960B-4F00-8D82-950D9D48EA63}"/>
                </a:ext>
              </a:extLst>
            </p:cNvPr>
            <p:cNvSpPr/>
            <p:nvPr/>
          </p:nvSpPr>
          <p:spPr>
            <a:xfrm rot="1563616" flipV="1">
              <a:off x="5336874" y="5082341"/>
              <a:ext cx="1013360" cy="477868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D223A02-4C9D-414F-8487-2BEEBA625618}"/>
                </a:ext>
              </a:extLst>
            </p:cNvPr>
            <p:cNvSpPr txBox="1"/>
            <p:nvPr/>
          </p:nvSpPr>
          <p:spPr>
            <a:xfrm>
              <a:off x="7695154" y="3568031"/>
              <a:ext cx="16970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</a:rPr>
                <a:t>변수 </a:t>
              </a:r>
              <a:r>
                <a:rPr lang="en-US" altLang="ko-KR" sz="2000" dirty="0">
                  <a:solidFill>
                    <a:schemeClr val="tx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CCC9596-E211-4AF2-A3BF-1D843AF0B048}"/>
                </a:ext>
              </a:extLst>
            </p:cNvPr>
            <p:cNvSpPr txBox="1"/>
            <p:nvPr/>
          </p:nvSpPr>
          <p:spPr>
            <a:xfrm>
              <a:off x="7695154" y="5206271"/>
              <a:ext cx="16970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</a:rPr>
                <a:t>변수 </a:t>
              </a:r>
              <a:r>
                <a:rPr lang="en-US" altLang="ko-KR" sz="2000" dirty="0">
                  <a:solidFill>
                    <a:schemeClr val="tx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6A7F4D2-4ABA-4D49-A342-5B7C5637F07E}"/>
                </a:ext>
              </a:extLst>
            </p:cNvPr>
            <p:cNvSpPr/>
            <p:nvPr/>
          </p:nvSpPr>
          <p:spPr>
            <a:xfrm>
              <a:off x="2391513" y="2896023"/>
              <a:ext cx="5143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tx2">
                      <a:lumMod val="50000"/>
                    </a:schemeClr>
                  </a:solidFill>
                </a:rPr>
                <a:t>EX)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492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8785C-2A84-4108-AB34-0A86C3AE09FA}"/>
              </a:ext>
            </a:extLst>
          </p:cNvPr>
          <p:cNvSpPr txBox="1"/>
          <p:nvPr/>
        </p:nvSpPr>
        <p:spPr>
          <a:xfrm>
            <a:off x="3705726" y="2105561"/>
            <a:ext cx="4780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9D7D61"/>
                </a:solidFill>
              </a:rPr>
              <a:t>연습문제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670B1-BA56-4BFC-B49D-E08D10514756}"/>
              </a:ext>
            </a:extLst>
          </p:cNvPr>
          <p:cNvSpPr txBox="1"/>
          <p:nvPr/>
        </p:nvSpPr>
        <p:spPr>
          <a:xfrm>
            <a:off x="4632425" y="3595419"/>
            <a:ext cx="2927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Practice Problem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626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12">
            <a:extLst>
              <a:ext uri="{FF2B5EF4-FFF2-40B4-BE49-F238E27FC236}">
                <a16:creationId xmlns:a16="http://schemas.microsoft.com/office/drawing/2014/main" id="{4E7DBA60-2562-4C4A-8682-99728C3A772E}"/>
              </a:ext>
            </a:extLst>
          </p:cNvPr>
          <p:cNvSpPr/>
          <p:nvPr/>
        </p:nvSpPr>
        <p:spPr>
          <a:xfrm>
            <a:off x="337583" y="470782"/>
            <a:ext cx="11517279" cy="728498"/>
          </a:xfrm>
          <a:prstGeom prst="roundRect">
            <a:avLst/>
          </a:prstGeom>
          <a:solidFill>
            <a:srgbClr val="A2B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정수를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전달 받아 양수이면 </a:t>
            </a:r>
            <a:r>
              <a:rPr lang="en-US" altLang="ko-KR" sz="1400" b="1" dirty="0">
                <a:solidFill>
                  <a:schemeClr val="tx1"/>
                </a:solidFill>
              </a:rPr>
              <a:t>1 </a:t>
            </a:r>
            <a:r>
              <a:rPr lang="ko-KR" altLang="en-US" sz="1400" b="1" dirty="0">
                <a:solidFill>
                  <a:schemeClr val="tx1"/>
                </a:solidFill>
              </a:rPr>
              <a:t>증가시키고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음수이면 </a:t>
            </a:r>
            <a:r>
              <a:rPr lang="en-US" altLang="ko-KR" sz="1400" b="1" dirty="0">
                <a:solidFill>
                  <a:schemeClr val="tx1"/>
                </a:solidFill>
              </a:rPr>
              <a:t>1 </a:t>
            </a:r>
            <a:r>
              <a:rPr lang="ko-KR" altLang="en-US" sz="1400" b="1" dirty="0">
                <a:solidFill>
                  <a:schemeClr val="tx1"/>
                </a:solidFill>
              </a:rPr>
              <a:t>감소시켜 반환하는 함수 </a:t>
            </a:r>
            <a:r>
              <a:rPr lang="en-US" altLang="ko-KR" sz="1400" b="1" dirty="0">
                <a:solidFill>
                  <a:schemeClr val="tx1"/>
                </a:solidFill>
              </a:rPr>
              <a:t>enlarge</a:t>
            </a:r>
            <a:r>
              <a:rPr lang="ko-KR" altLang="en-US" sz="1400" b="1" dirty="0">
                <a:solidFill>
                  <a:schemeClr val="tx1"/>
                </a:solidFill>
              </a:rPr>
              <a:t>를 구현한다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모서리가 둥근 직사각형 22">
            <a:extLst>
              <a:ext uri="{FF2B5EF4-FFF2-40B4-BE49-F238E27FC236}">
                <a16:creationId xmlns:a16="http://schemas.microsoft.com/office/drawing/2014/main" id="{99CB0433-4771-44B6-A9F0-4C1BD36C3F38}"/>
              </a:ext>
            </a:extLst>
          </p:cNvPr>
          <p:cNvSpPr/>
          <p:nvPr/>
        </p:nvSpPr>
        <p:spPr>
          <a:xfrm>
            <a:off x="337583" y="1502405"/>
            <a:ext cx="11517279" cy="728498"/>
          </a:xfrm>
          <a:prstGeom prst="roundRect">
            <a:avLst/>
          </a:prstGeom>
          <a:solidFill>
            <a:srgbClr val="A2B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정수를 전달 받아 </a:t>
            </a:r>
            <a:r>
              <a:rPr lang="en-US" altLang="ko-KR" sz="1400" b="1" dirty="0">
                <a:solidFill>
                  <a:schemeClr val="tx1"/>
                </a:solidFill>
              </a:rPr>
              <a:t>10 </a:t>
            </a:r>
            <a:r>
              <a:rPr lang="ko-KR" altLang="en-US" sz="1400" b="1" dirty="0">
                <a:solidFill>
                  <a:schemeClr val="tx1"/>
                </a:solidFill>
              </a:rPr>
              <a:t>증가시켜 반환하는 함수 </a:t>
            </a:r>
            <a:r>
              <a:rPr lang="en-US" altLang="ko-KR" sz="1400" b="1" dirty="0">
                <a:solidFill>
                  <a:schemeClr val="tx1"/>
                </a:solidFill>
              </a:rPr>
              <a:t>increase</a:t>
            </a:r>
            <a:r>
              <a:rPr lang="ko-KR" altLang="en-US" sz="1400" b="1" dirty="0">
                <a:solidFill>
                  <a:schemeClr val="tx1"/>
                </a:solidFill>
              </a:rPr>
              <a:t>와 </a:t>
            </a:r>
            <a:r>
              <a:rPr lang="en-US" altLang="ko-KR" sz="1400" b="1" dirty="0">
                <a:solidFill>
                  <a:schemeClr val="tx1"/>
                </a:solidFill>
              </a:rPr>
              <a:t>10 </a:t>
            </a:r>
            <a:r>
              <a:rPr lang="ko-KR" altLang="en-US" sz="1400" b="1" dirty="0">
                <a:solidFill>
                  <a:schemeClr val="tx1"/>
                </a:solidFill>
              </a:rPr>
              <a:t>감소시켜 반환하는 함수 </a:t>
            </a:r>
            <a:r>
              <a:rPr lang="en-US" altLang="ko-KR" sz="1400" b="1" dirty="0">
                <a:solidFill>
                  <a:schemeClr val="tx1"/>
                </a:solidFill>
              </a:rPr>
              <a:t>decrease</a:t>
            </a:r>
            <a:r>
              <a:rPr lang="ko-KR" altLang="en-US" sz="1400" b="1" dirty="0">
                <a:solidFill>
                  <a:schemeClr val="tx1"/>
                </a:solidFill>
              </a:rPr>
              <a:t>를 구현한다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76E7C423-3700-4E51-BE23-C0DF223ACBE4}"/>
              </a:ext>
            </a:extLst>
          </p:cNvPr>
          <p:cNvSpPr/>
          <p:nvPr/>
        </p:nvSpPr>
        <p:spPr>
          <a:xfrm>
            <a:off x="338029" y="2528521"/>
            <a:ext cx="11516833" cy="724619"/>
          </a:xfrm>
          <a:prstGeom prst="roundRect">
            <a:avLst/>
          </a:prstGeom>
          <a:solidFill>
            <a:srgbClr val="A2B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리스트</a:t>
            </a:r>
            <a:r>
              <a:rPr lang="en-US" altLang="ko-KR" sz="1400" b="1" dirty="0">
                <a:solidFill>
                  <a:schemeClr val="tx1"/>
                </a:solidFill>
              </a:rPr>
              <a:t>[4,6,7,2,3,5,1]</a:t>
            </a:r>
            <a:r>
              <a:rPr lang="ko-KR" altLang="en-US" sz="1400" b="1" dirty="0">
                <a:solidFill>
                  <a:schemeClr val="tx1"/>
                </a:solidFill>
              </a:rPr>
              <a:t>를 전달 받아 가장 큰 값과 작은 값의 차를 출력하는 함수 </a:t>
            </a:r>
            <a:r>
              <a:rPr lang="en-US" altLang="ko-KR" sz="1400" b="1" dirty="0" err="1">
                <a:solidFill>
                  <a:schemeClr val="tx1"/>
                </a:solidFill>
              </a:rPr>
              <a:t>sub_minmax</a:t>
            </a:r>
            <a:r>
              <a:rPr lang="ko-KR" altLang="en-US" sz="1400" b="1" dirty="0">
                <a:solidFill>
                  <a:schemeClr val="tx1"/>
                </a:solidFill>
              </a:rPr>
              <a:t>를 구현한다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2" name="모서리가 둥근 직사각형 22">
            <a:extLst>
              <a:ext uri="{FF2B5EF4-FFF2-40B4-BE49-F238E27FC236}">
                <a16:creationId xmlns:a16="http://schemas.microsoft.com/office/drawing/2014/main" id="{7E6B4655-3339-45D5-8E9F-C0BB93D364A9}"/>
              </a:ext>
            </a:extLst>
          </p:cNvPr>
          <p:cNvSpPr/>
          <p:nvPr/>
        </p:nvSpPr>
        <p:spPr>
          <a:xfrm>
            <a:off x="337583" y="3557337"/>
            <a:ext cx="11516833" cy="724619"/>
          </a:xfrm>
          <a:prstGeom prst="roundRect">
            <a:avLst/>
          </a:prstGeom>
          <a:solidFill>
            <a:srgbClr val="A2B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리스트 </a:t>
            </a:r>
            <a:r>
              <a:rPr lang="en-US" altLang="ko-KR" sz="1400" b="1" dirty="0">
                <a:solidFill>
                  <a:schemeClr val="tx1"/>
                </a:solidFill>
              </a:rPr>
              <a:t>[1,5,2,3,6,4]</a:t>
            </a:r>
            <a:r>
              <a:rPr lang="ko-KR" altLang="en-US" sz="1400" b="1" dirty="0">
                <a:solidFill>
                  <a:schemeClr val="tx1"/>
                </a:solidFill>
              </a:rPr>
              <a:t>를 전달 받아 절댓값이 작은 수부터 출력하는 함수 </a:t>
            </a:r>
            <a:r>
              <a:rPr lang="en-US" altLang="ko-KR" sz="1400" b="1" dirty="0" err="1">
                <a:solidFill>
                  <a:schemeClr val="tx1"/>
                </a:solidFill>
              </a:rPr>
              <a:t>print_abs_minmax</a:t>
            </a:r>
            <a:r>
              <a:rPr lang="ko-KR" altLang="en-US" sz="1400" b="1" dirty="0">
                <a:solidFill>
                  <a:schemeClr val="tx1"/>
                </a:solidFill>
              </a:rPr>
              <a:t>를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구현한다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6C3298B-B897-459F-943B-3F31F1A52574}"/>
              </a:ext>
            </a:extLst>
          </p:cNvPr>
          <p:cNvSpPr/>
          <p:nvPr/>
        </p:nvSpPr>
        <p:spPr>
          <a:xfrm>
            <a:off x="337583" y="4586153"/>
            <a:ext cx="11516833" cy="724619"/>
          </a:xfrm>
          <a:prstGeom prst="roundRect">
            <a:avLst/>
          </a:prstGeom>
          <a:solidFill>
            <a:srgbClr val="A2B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랜덤 개수만큼 값을 전달 받아 소수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약수가 </a:t>
            </a: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</a:rPr>
              <a:t>과 자기자신</a:t>
            </a:r>
            <a:r>
              <a:rPr lang="en-US" altLang="ko-KR" sz="1400" b="1" dirty="0">
                <a:solidFill>
                  <a:schemeClr val="tx1"/>
                </a:solidFill>
              </a:rPr>
              <a:t>, 2</a:t>
            </a:r>
            <a:r>
              <a:rPr lang="ko-KR" altLang="en-US" sz="1400" b="1" dirty="0">
                <a:solidFill>
                  <a:schemeClr val="tx1"/>
                </a:solidFill>
              </a:rPr>
              <a:t>개로 이루어진 숫자</a:t>
            </a:r>
            <a:r>
              <a:rPr lang="en-US" altLang="ko-KR" sz="1400" b="1" dirty="0">
                <a:solidFill>
                  <a:schemeClr val="tx1"/>
                </a:solidFill>
              </a:rPr>
              <a:t>. [ex] 2,3,5,7…)</a:t>
            </a:r>
            <a:r>
              <a:rPr lang="ko-KR" altLang="en-US" sz="1400" b="1" dirty="0">
                <a:solidFill>
                  <a:schemeClr val="tx1"/>
                </a:solidFill>
              </a:rPr>
              <a:t>를 출력하는 함수 </a:t>
            </a:r>
            <a:r>
              <a:rPr lang="en-US" altLang="ko-KR" sz="1400" b="1" dirty="0">
                <a:solidFill>
                  <a:schemeClr val="tx1"/>
                </a:solidFill>
              </a:rPr>
              <a:t>prime</a:t>
            </a:r>
            <a:r>
              <a:rPr lang="ko-KR" altLang="en-US" sz="1400" b="1" dirty="0">
                <a:solidFill>
                  <a:schemeClr val="tx1"/>
                </a:solidFill>
              </a:rPr>
              <a:t>을 구현한다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  <a:r>
              <a:rPr lang="ko-KR" altLang="en-US" sz="1400" b="1" dirty="0">
                <a:solidFill>
                  <a:schemeClr val="tx1"/>
                </a:solidFill>
              </a:rPr>
              <a:t>  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22">
            <a:extLst>
              <a:ext uri="{FF2B5EF4-FFF2-40B4-BE49-F238E27FC236}">
                <a16:creationId xmlns:a16="http://schemas.microsoft.com/office/drawing/2014/main" id="{21E9F8F1-9D37-4ACB-8205-ACBFBC2B6A22}"/>
              </a:ext>
            </a:extLst>
          </p:cNvPr>
          <p:cNvSpPr/>
          <p:nvPr/>
        </p:nvSpPr>
        <p:spPr>
          <a:xfrm>
            <a:off x="337583" y="5614969"/>
            <a:ext cx="11516833" cy="724619"/>
          </a:xfrm>
          <a:prstGeom prst="roundRect">
            <a:avLst/>
          </a:prstGeom>
          <a:solidFill>
            <a:srgbClr val="A2B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정수 하나를 입력하여</a:t>
            </a:r>
            <a:r>
              <a:rPr lang="en-US" altLang="ko-KR" sz="1400" b="1" dirty="0">
                <a:solidFill>
                  <a:schemeClr val="tx1"/>
                </a:solidFill>
              </a:rPr>
              <a:t>, 1</a:t>
            </a:r>
            <a:r>
              <a:rPr lang="ko-KR" altLang="en-US" sz="1400" b="1" dirty="0">
                <a:solidFill>
                  <a:schemeClr val="tx1"/>
                </a:solidFill>
              </a:rPr>
              <a:t>부터 입력 받은 정수까지의 숫자 중에서 각 숫자의 약수를 구한 후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 약수들의 합을 출력하도록 구현한다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단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함수를 </a:t>
            </a: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r>
              <a:rPr lang="ko-KR" altLang="en-US" sz="1400" b="1" dirty="0">
                <a:solidFill>
                  <a:schemeClr val="tx1"/>
                </a:solidFill>
              </a:rPr>
              <a:t>개 이상 사용할 것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185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EE69580-0007-4755-8D17-12234013F362}"/>
              </a:ext>
            </a:extLst>
          </p:cNvPr>
          <p:cNvGrpSpPr/>
          <p:nvPr/>
        </p:nvGrpSpPr>
        <p:grpSpPr>
          <a:xfrm>
            <a:off x="3746847" y="1681872"/>
            <a:ext cx="4698306" cy="4622934"/>
            <a:chOff x="2957360" y="1300604"/>
            <a:chExt cx="5737212" cy="564517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34BA1DA-26E2-4995-BC79-FA184779498A}"/>
                </a:ext>
              </a:extLst>
            </p:cNvPr>
            <p:cNvGrpSpPr/>
            <p:nvPr/>
          </p:nvGrpSpPr>
          <p:grpSpPr>
            <a:xfrm>
              <a:off x="2957360" y="1300604"/>
              <a:ext cx="2808573" cy="2936357"/>
              <a:chOff x="930767" y="1616241"/>
              <a:chExt cx="2774959" cy="290121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CA4EB385-7F25-4BB8-8AA2-B1CCA4F4DD2D}"/>
                  </a:ext>
                </a:extLst>
              </p:cNvPr>
              <p:cNvSpPr/>
              <p:nvPr/>
            </p:nvSpPr>
            <p:spPr>
              <a:xfrm>
                <a:off x="2708158" y="1616241"/>
                <a:ext cx="753978" cy="2405112"/>
              </a:xfrm>
              <a:prstGeom prst="roundRect">
                <a:avLst>
                  <a:gd name="adj" fmla="val 50000"/>
                </a:avLst>
              </a:prstGeom>
              <a:solidFill>
                <a:srgbClr val="D31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CD119D9A-742F-4F38-B544-2A08FD829658}"/>
                  </a:ext>
                </a:extLst>
              </p:cNvPr>
              <p:cNvSpPr/>
              <p:nvPr/>
            </p:nvSpPr>
            <p:spPr>
              <a:xfrm rot="5400000">
                <a:off x="1941257" y="2418511"/>
                <a:ext cx="753978" cy="2774957"/>
              </a:xfrm>
              <a:prstGeom prst="roundRect">
                <a:avLst>
                  <a:gd name="adj" fmla="val 50000"/>
                </a:avLst>
              </a:prstGeom>
              <a:solidFill>
                <a:srgbClr val="E64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각 삼각형 8">
                <a:extLst>
                  <a:ext uri="{FF2B5EF4-FFF2-40B4-BE49-F238E27FC236}">
                    <a16:creationId xmlns:a16="http://schemas.microsoft.com/office/drawing/2014/main" id="{C5A3627F-E879-474E-AC02-7185C72CC01E}"/>
                  </a:ext>
                </a:extLst>
              </p:cNvPr>
              <p:cNvSpPr/>
              <p:nvPr/>
            </p:nvSpPr>
            <p:spPr>
              <a:xfrm rot="16200000">
                <a:off x="2345941" y="3157669"/>
                <a:ext cx="1359785" cy="1359785"/>
              </a:xfrm>
              <a:prstGeom prst="rtTriangle">
                <a:avLst/>
              </a:prstGeom>
              <a:solidFill>
                <a:srgbClr val="EBE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F40D5A6-8915-42B3-B312-59C7752A82B1}"/>
                </a:ext>
              </a:extLst>
            </p:cNvPr>
            <p:cNvGrpSpPr/>
            <p:nvPr/>
          </p:nvGrpSpPr>
          <p:grpSpPr>
            <a:xfrm rot="5400000">
              <a:off x="5822105" y="1236712"/>
              <a:ext cx="2808572" cy="2936356"/>
              <a:chOff x="930768" y="1616242"/>
              <a:chExt cx="2774958" cy="2901212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6566819A-F35C-48CE-8227-A2A8C0493503}"/>
                  </a:ext>
                </a:extLst>
              </p:cNvPr>
              <p:cNvSpPr/>
              <p:nvPr/>
            </p:nvSpPr>
            <p:spPr>
              <a:xfrm rot="5400000">
                <a:off x="1941258" y="2418511"/>
                <a:ext cx="753978" cy="2774958"/>
              </a:xfrm>
              <a:prstGeom prst="roundRect">
                <a:avLst>
                  <a:gd name="adj" fmla="val 50000"/>
                </a:avLst>
              </a:prstGeom>
              <a:solidFill>
                <a:srgbClr val="7E62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A27C0E0-5672-46F8-BE46-D326BC1AA4D7}"/>
                  </a:ext>
                </a:extLst>
              </p:cNvPr>
              <p:cNvSpPr/>
              <p:nvPr/>
            </p:nvSpPr>
            <p:spPr>
              <a:xfrm>
                <a:off x="2708158" y="1616242"/>
                <a:ext cx="753977" cy="2774956"/>
              </a:xfrm>
              <a:prstGeom prst="roundRect">
                <a:avLst>
                  <a:gd name="adj" fmla="val 50000"/>
                </a:avLst>
              </a:prstGeom>
              <a:solidFill>
                <a:srgbClr val="A07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5" name="직각 삼각형 14">
                <a:extLst>
                  <a:ext uri="{FF2B5EF4-FFF2-40B4-BE49-F238E27FC236}">
                    <a16:creationId xmlns:a16="http://schemas.microsoft.com/office/drawing/2014/main" id="{81BDB19A-6657-4943-9CE6-93411FB96FA2}"/>
                  </a:ext>
                </a:extLst>
              </p:cNvPr>
              <p:cNvSpPr/>
              <p:nvPr/>
            </p:nvSpPr>
            <p:spPr>
              <a:xfrm rot="16200000">
                <a:off x="2345941" y="3157669"/>
                <a:ext cx="1359785" cy="1359785"/>
              </a:xfrm>
              <a:prstGeom prst="rtTriangle">
                <a:avLst/>
              </a:prstGeom>
              <a:solidFill>
                <a:srgbClr val="EBE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B7678FA-855F-4C71-B939-833B83214A50}"/>
                </a:ext>
              </a:extLst>
            </p:cNvPr>
            <p:cNvGrpSpPr/>
            <p:nvPr/>
          </p:nvGrpSpPr>
          <p:grpSpPr>
            <a:xfrm rot="16200000">
              <a:off x="3053201" y="4105259"/>
              <a:ext cx="2744681" cy="2936356"/>
              <a:chOff x="993895" y="1616242"/>
              <a:chExt cx="2711831" cy="2901212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EFF46F5A-99AE-4DF6-914A-8BF3119CDA12}"/>
                  </a:ext>
                </a:extLst>
              </p:cNvPr>
              <p:cNvSpPr/>
              <p:nvPr/>
            </p:nvSpPr>
            <p:spPr>
              <a:xfrm rot="5400000">
                <a:off x="1972821" y="2450074"/>
                <a:ext cx="753978" cy="2711829"/>
              </a:xfrm>
              <a:prstGeom prst="roundRect">
                <a:avLst>
                  <a:gd name="adj" fmla="val 50000"/>
                </a:avLst>
              </a:prstGeom>
              <a:solidFill>
                <a:srgbClr val="7E62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3EBB10CF-B4B8-462C-9078-33E18C1F7CEB}"/>
                  </a:ext>
                </a:extLst>
              </p:cNvPr>
              <p:cNvSpPr/>
              <p:nvPr/>
            </p:nvSpPr>
            <p:spPr>
              <a:xfrm>
                <a:off x="2708157" y="1616242"/>
                <a:ext cx="753978" cy="2767330"/>
              </a:xfrm>
              <a:prstGeom prst="roundRect">
                <a:avLst>
                  <a:gd name="adj" fmla="val 50000"/>
                </a:avLst>
              </a:prstGeom>
              <a:solidFill>
                <a:srgbClr val="A07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94004787-EC4D-4B2E-8508-7B18ED462DF5}"/>
                  </a:ext>
                </a:extLst>
              </p:cNvPr>
              <p:cNvSpPr/>
              <p:nvPr/>
            </p:nvSpPr>
            <p:spPr>
              <a:xfrm rot="16200000">
                <a:off x="2345941" y="3157669"/>
                <a:ext cx="1359785" cy="1359785"/>
              </a:xfrm>
              <a:prstGeom prst="rtTriangle">
                <a:avLst/>
              </a:prstGeom>
              <a:solidFill>
                <a:srgbClr val="EBE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5D6A6E4-593B-4BCF-A819-E3D10DE164DC}"/>
                </a:ext>
              </a:extLst>
            </p:cNvPr>
            <p:cNvGrpSpPr/>
            <p:nvPr/>
          </p:nvGrpSpPr>
          <p:grpSpPr>
            <a:xfrm rot="10800000">
              <a:off x="5822105" y="4009419"/>
              <a:ext cx="2872467" cy="2936356"/>
              <a:chOff x="867639" y="1616242"/>
              <a:chExt cx="2838088" cy="2901212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E0A22E86-6AC6-4C42-A06F-1579AEB9A51B}"/>
                  </a:ext>
                </a:extLst>
              </p:cNvPr>
              <p:cNvSpPr/>
              <p:nvPr/>
            </p:nvSpPr>
            <p:spPr>
              <a:xfrm rot="5400000">
                <a:off x="1909694" y="2386947"/>
                <a:ext cx="753978" cy="2838088"/>
              </a:xfrm>
              <a:prstGeom prst="roundRect">
                <a:avLst>
                  <a:gd name="adj" fmla="val 50000"/>
                </a:avLst>
              </a:prstGeom>
              <a:solidFill>
                <a:srgbClr val="7E62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28A437-5792-40F8-B4C7-7AF981B1C665}"/>
                  </a:ext>
                </a:extLst>
              </p:cNvPr>
              <p:cNvSpPr/>
              <p:nvPr/>
            </p:nvSpPr>
            <p:spPr>
              <a:xfrm>
                <a:off x="2708158" y="1616242"/>
                <a:ext cx="753979" cy="2802650"/>
              </a:xfrm>
              <a:prstGeom prst="roundRect">
                <a:avLst>
                  <a:gd name="adj" fmla="val 50000"/>
                </a:avLst>
              </a:prstGeom>
              <a:solidFill>
                <a:srgbClr val="A07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23" name="직각 삼각형 22">
                <a:extLst>
                  <a:ext uri="{FF2B5EF4-FFF2-40B4-BE49-F238E27FC236}">
                    <a16:creationId xmlns:a16="http://schemas.microsoft.com/office/drawing/2014/main" id="{1AEC5BFF-A97F-4FD0-8BB0-88EF3CB04453}"/>
                  </a:ext>
                </a:extLst>
              </p:cNvPr>
              <p:cNvSpPr/>
              <p:nvPr/>
            </p:nvSpPr>
            <p:spPr>
              <a:xfrm rot="16200000">
                <a:off x="2345941" y="3157669"/>
                <a:ext cx="1359785" cy="1359785"/>
              </a:xfrm>
              <a:prstGeom prst="rtTriangle">
                <a:avLst/>
              </a:prstGeom>
              <a:solidFill>
                <a:srgbClr val="EBE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D58FA99-06A6-4DF8-B336-5E7F9E0BC423}"/>
              </a:ext>
            </a:extLst>
          </p:cNvPr>
          <p:cNvSpPr txBox="1"/>
          <p:nvPr/>
        </p:nvSpPr>
        <p:spPr>
          <a:xfrm>
            <a:off x="4300563" y="178074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함수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07B84-890C-45BC-A8F7-FAD14DB821CE}"/>
              </a:ext>
            </a:extLst>
          </p:cNvPr>
          <p:cNvSpPr txBox="1"/>
          <p:nvPr/>
        </p:nvSpPr>
        <p:spPr>
          <a:xfrm>
            <a:off x="3341962" y="2245241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함수에 대한</a:t>
            </a:r>
            <a:endParaRPr lang="en-US" altLang="ko-KR" dirty="0"/>
          </a:p>
          <a:p>
            <a:pPr algn="r"/>
            <a:r>
              <a:rPr lang="ko-KR" altLang="en-US" dirty="0"/>
              <a:t>전반적인 설명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84CAC8-2B9D-45FA-828C-70ECE1224768}"/>
              </a:ext>
            </a:extLst>
          </p:cNvPr>
          <p:cNvSpPr txBox="1"/>
          <p:nvPr/>
        </p:nvSpPr>
        <p:spPr>
          <a:xfrm>
            <a:off x="7108976" y="1786025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매개변수와 인수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75CB79-1C35-4EE2-8046-F22DB1302C27}"/>
              </a:ext>
            </a:extLst>
          </p:cNvPr>
          <p:cNvSpPr txBox="1"/>
          <p:nvPr/>
        </p:nvSpPr>
        <p:spPr>
          <a:xfrm>
            <a:off x="7108976" y="2183925"/>
            <a:ext cx="1933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매개변수와 인수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가변 매개변수에</a:t>
            </a:r>
            <a:endParaRPr lang="en-US" altLang="ko-KR" dirty="0"/>
          </a:p>
          <a:p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ko-KR" altLang="en-US" dirty="0"/>
              <a:t>알아보자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A63A59-9D22-426C-92D2-6BC8884D5BD3}"/>
              </a:ext>
            </a:extLst>
          </p:cNvPr>
          <p:cNvSpPr txBox="1"/>
          <p:nvPr/>
        </p:nvSpPr>
        <p:spPr>
          <a:xfrm>
            <a:off x="7108976" y="4999693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전역변수와 지역변수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3A09BB-9905-43EC-85B2-393FCA716B22}"/>
              </a:ext>
            </a:extLst>
          </p:cNvPr>
          <p:cNvSpPr txBox="1"/>
          <p:nvPr/>
        </p:nvSpPr>
        <p:spPr>
          <a:xfrm>
            <a:off x="7108976" y="5454364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전역변수와 지역변수에</a:t>
            </a:r>
            <a:endParaRPr lang="en-US" altLang="ko-KR" dirty="0"/>
          </a:p>
          <a:p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ko-KR" altLang="en-US" dirty="0"/>
              <a:t>알아보자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8403D7-85F6-4756-87E1-765414A5C787}"/>
              </a:ext>
            </a:extLst>
          </p:cNvPr>
          <p:cNvSpPr txBox="1"/>
          <p:nvPr/>
        </p:nvSpPr>
        <p:spPr>
          <a:xfrm>
            <a:off x="3849429" y="499969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연습문제</a:t>
            </a:r>
            <a:endParaRPr lang="ko-KR" altLang="en-US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79AC2D-17B7-431A-828D-9A040046A8BC}"/>
              </a:ext>
            </a:extLst>
          </p:cNvPr>
          <p:cNvSpPr txBox="1"/>
          <p:nvPr/>
        </p:nvSpPr>
        <p:spPr>
          <a:xfrm>
            <a:off x="3968755" y="54543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연습문제</a:t>
            </a:r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8C4FD5A-98A0-47BC-8067-B8602D19B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57" y="3277782"/>
            <a:ext cx="435640" cy="4356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75067B2-E920-4F68-B2CC-7B800A186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16" y="3182531"/>
            <a:ext cx="492790" cy="49279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F0647E1-ADE8-4E32-A4B8-105556D7F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307" y="4214543"/>
            <a:ext cx="496207" cy="49620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E721D9D-C6BB-4DAB-AC91-A1D2CFCFB5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16" y="4294836"/>
            <a:ext cx="650296" cy="65029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C90E67C-3D74-4D91-A94D-397D8B82E950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29593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8785C-2A84-4108-AB34-0A86C3AE09FA}"/>
              </a:ext>
            </a:extLst>
          </p:cNvPr>
          <p:cNvSpPr txBox="1"/>
          <p:nvPr/>
        </p:nvSpPr>
        <p:spPr>
          <a:xfrm>
            <a:off x="3705725" y="2105561"/>
            <a:ext cx="4780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9D7D61"/>
                </a:solidFill>
              </a:rPr>
              <a:t>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BFA22E-7592-4CD2-964F-DF0457D22789}"/>
              </a:ext>
            </a:extLst>
          </p:cNvPr>
          <p:cNvSpPr txBox="1"/>
          <p:nvPr/>
        </p:nvSpPr>
        <p:spPr>
          <a:xfrm>
            <a:off x="5303154" y="3595419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Function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90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AFC34-A840-4108-A329-C1110FA25C2A}"/>
              </a:ext>
            </a:extLst>
          </p:cNvPr>
          <p:cNvSpPr txBox="1"/>
          <p:nvPr/>
        </p:nvSpPr>
        <p:spPr>
          <a:xfrm>
            <a:off x="196215" y="175349"/>
            <a:ext cx="5499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함수란 무엇인가</a:t>
            </a:r>
            <a:r>
              <a:rPr lang="en-US" altLang="ko-KR" sz="4400" dirty="0">
                <a:solidFill>
                  <a:schemeClr val="bg1"/>
                </a:solidFill>
              </a:rPr>
              <a:t>?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í¨ìì ëí ì´ë¯¸ì§ ê²ìê²°ê³¼">
            <a:extLst>
              <a:ext uri="{FF2B5EF4-FFF2-40B4-BE49-F238E27FC236}">
                <a16:creationId xmlns:a16="http://schemas.microsoft.com/office/drawing/2014/main" id="{51CE4F2F-57FF-4507-B1C5-33F27737D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8" y="1497962"/>
            <a:ext cx="4693837" cy="465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50BFF-A353-4142-8229-0A56337EA310}"/>
              </a:ext>
            </a:extLst>
          </p:cNvPr>
          <p:cNvSpPr txBox="1"/>
          <p:nvPr/>
        </p:nvSpPr>
        <p:spPr>
          <a:xfrm>
            <a:off x="5111115" y="3131048"/>
            <a:ext cx="7080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입력값을 가지고          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--- INPUT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x</a:t>
            </a:r>
          </a:p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어떤 일을 수행한 다음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   --- FUNCTION f</a:t>
            </a:r>
          </a:p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그 결과물을 내어놓는 것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--- OUTPUT f(x)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6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AFC34-A840-4108-A329-C1110FA25C2A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함수를 사용하는 이유는</a:t>
            </a:r>
            <a:r>
              <a:rPr lang="en-US" altLang="ko-KR" sz="4400" dirty="0">
                <a:solidFill>
                  <a:schemeClr val="bg1"/>
                </a:solidFill>
              </a:rPr>
              <a:t>?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55D78E45-F90F-4040-88C8-8610337830CC}"/>
              </a:ext>
            </a:extLst>
          </p:cNvPr>
          <p:cNvSpPr/>
          <p:nvPr/>
        </p:nvSpPr>
        <p:spPr>
          <a:xfrm>
            <a:off x="196214" y="1402170"/>
            <a:ext cx="11690986" cy="6136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정수를 전달받아서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전달받은 정수 값이 짝수면 제곱한 값을 출력하라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163581-DA0D-45C0-8A61-5CEC7DCC1C75}"/>
              </a:ext>
            </a:extLst>
          </p:cNvPr>
          <p:cNvGrpSpPr/>
          <p:nvPr/>
        </p:nvGrpSpPr>
        <p:grpSpPr>
          <a:xfrm>
            <a:off x="324465" y="2241755"/>
            <a:ext cx="5338916" cy="4277032"/>
            <a:chOff x="324465" y="2241755"/>
            <a:chExt cx="5338916" cy="427703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3802221-BD80-4AD7-8570-26BFA7BA68D2}"/>
                </a:ext>
              </a:extLst>
            </p:cNvPr>
            <p:cNvSpPr/>
            <p:nvPr/>
          </p:nvSpPr>
          <p:spPr>
            <a:xfrm>
              <a:off x="324465" y="2241755"/>
              <a:ext cx="5338916" cy="4277032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C492669-3041-48B0-9F4A-36B838176936}"/>
                </a:ext>
              </a:extLst>
            </p:cNvPr>
            <p:cNvCxnSpPr/>
            <p:nvPr/>
          </p:nvCxnSpPr>
          <p:spPr>
            <a:xfrm>
              <a:off x="2964426" y="2507226"/>
              <a:ext cx="0" cy="37755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A69C9E-B31D-44A0-9F89-0453C9EC704A}"/>
                </a:ext>
              </a:extLst>
            </p:cNvPr>
            <p:cNvSpPr txBox="1"/>
            <p:nvPr/>
          </p:nvSpPr>
          <p:spPr>
            <a:xfrm>
              <a:off x="1114493" y="2507226"/>
              <a:ext cx="1059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srgbClr val="C00000"/>
                  </a:solidFill>
                </a:rPr>
                <a:t>INPUT</a:t>
              </a:r>
              <a:endParaRPr lang="ko-KR" altLang="en-US" sz="2400" i="1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CC45E0-8E4A-4F24-98A8-12337E539B23}"/>
                </a:ext>
              </a:extLst>
            </p:cNvPr>
            <p:cNvSpPr txBox="1"/>
            <p:nvPr/>
          </p:nvSpPr>
          <p:spPr>
            <a:xfrm>
              <a:off x="3634070" y="2507226"/>
              <a:ext cx="1359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srgbClr val="C00000"/>
                  </a:solidFill>
                </a:rPr>
                <a:t>OUTPUT</a:t>
              </a:r>
              <a:endParaRPr lang="ko-KR" altLang="en-US" sz="2400" i="1" dirty="0">
                <a:solidFill>
                  <a:srgbClr val="C00000"/>
                </a:solidFill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EBA046B-C12F-44A6-9553-B1F5C6C299B9}"/>
                </a:ext>
              </a:extLst>
            </p:cNvPr>
            <p:cNvGrpSpPr/>
            <p:nvPr/>
          </p:nvGrpSpPr>
          <p:grpSpPr>
            <a:xfrm>
              <a:off x="501444" y="2968887"/>
              <a:ext cx="2286001" cy="2444595"/>
              <a:chOff x="501444" y="2968891"/>
              <a:chExt cx="2286001" cy="201916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C05A2A-359D-4C60-8917-0265E4642ACF}"/>
                  </a:ext>
                </a:extLst>
              </p:cNvPr>
              <p:cNvSpPr txBox="1"/>
              <p:nvPr/>
            </p:nvSpPr>
            <p:spPr>
              <a:xfrm>
                <a:off x="501444" y="2968891"/>
                <a:ext cx="2286001" cy="1867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n = int(input(“n = “))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if n%2==0: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    print(n*n)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else: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    print(“</a:t>
                </a:r>
                <a:r>
                  <a:rPr lang="ko-KR" altLang="en-US" sz="1200" dirty="0"/>
                  <a:t>짝수가 아닙니다</a:t>
                </a:r>
                <a:r>
                  <a:rPr lang="ko-KR" altLang="en-US" sz="1600" dirty="0"/>
                  <a:t>“</a:t>
                </a:r>
                <a:r>
                  <a:rPr lang="en-US" altLang="ko-KR" sz="1600" dirty="0"/>
                  <a:t>)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09F1198-5416-423C-8C1E-C3FB59686325}"/>
                  </a:ext>
                </a:extLst>
              </p:cNvPr>
              <p:cNvSpPr/>
              <p:nvPr/>
            </p:nvSpPr>
            <p:spPr>
              <a:xfrm>
                <a:off x="501444" y="2968892"/>
                <a:ext cx="2285994" cy="20191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0F0BB7-B761-49E4-924C-105D02AAE74C}"/>
                </a:ext>
              </a:extLst>
            </p:cNvPr>
            <p:cNvSpPr txBox="1"/>
            <p:nvPr/>
          </p:nvSpPr>
          <p:spPr>
            <a:xfrm>
              <a:off x="1450317" y="5712765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…</a:t>
              </a:r>
              <a:endParaRPr lang="ko-KR" altLang="en-US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3E6D255-C9A4-4A3C-8C69-3A9EF81C6723}"/>
                </a:ext>
              </a:extLst>
            </p:cNvPr>
            <p:cNvSpPr txBox="1"/>
            <p:nvPr/>
          </p:nvSpPr>
          <p:spPr>
            <a:xfrm>
              <a:off x="3255099" y="2968889"/>
              <a:ext cx="1316386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 = 1</a:t>
              </a:r>
            </a:p>
            <a:p>
              <a:r>
                <a:rPr lang="ko-KR" altLang="en-US" sz="1200" dirty="0">
                  <a:solidFill>
                    <a:srgbClr val="C00000"/>
                  </a:solidFill>
                </a:rPr>
                <a:t>짝수가 아닙니다</a:t>
              </a:r>
              <a:endParaRPr lang="en-US" altLang="ko-KR" sz="1200" dirty="0">
                <a:solidFill>
                  <a:srgbClr val="C00000"/>
                </a:solidFill>
              </a:endParaRPr>
            </a:p>
            <a:p>
              <a:endParaRPr lang="en-US" altLang="ko-KR" sz="1200" dirty="0"/>
            </a:p>
            <a:p>
              <a:r>
                <a:rPr lang="en-US" altLang="ko-KR" sz="1200" dirty="0"/>
                <a:t>n = 2</a:t>
              </a:r>
            </a:p>
            <a:p>
              <a:r>
                <a:rPr lang="en-US" altLang="ko-KR" sz="1200" dirty="0">
                  <a:solidFill>
                    <a:srgbClr val="C00000"/>
                  </a:solidFill>
                </a:rPr>
                <a:t>4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n =4</a:t>
              </a:r>
            </a:p>
            <a:p>
              <a:r>
                <a:rPr lang="en-US" altLang="ko-KR" sz="1200" dirty="0">
                  <a:solidFill>
                    <a:srgbClr val="C00000"/>
                  </a:solidFill>
                </a:rPr>
                <a:t>16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n = 7</a:t>
              </a:r>
            </a:p>
            <a:p>
              <a:r>
                <a:rPr lang="ko-KR" altLang="en-US" sz="1200" dirty="0">
                  <a:solidFill>
                    <a:srgbClr val="C00000"/>
                  </a:solidFill>
                </a:rPr>
                <a:t>짝수가 아닙니다</a:t>
              </a:r>
              <a:endParaRPr lang="en-US" altLang="ko-KR" sz="1200" dirty="0">
                <a:solidFill>
                  <a:srgbClr val="C00000"/>
                </a:solidFill>
              </a:endParaRPr>
            </a:p>
            <a:p>
              <a:endParaRPr lang="en-US" altLang="ko-KR" sz="1200" dirty="0">
                <a:solidFill>
                  <a:srgbClr val="C00000"/>
                </a:solidFill>
              </a:endParaRPr>
            </a:p>
            <a:p>
              <a:r>
                <a:rPr lang="en-US" altLang="ko-KR" sz="1200" dirty="0"/>
                <a:t>n = 6</a:t>
              </a:r>
            </a:p>
            <a:p>
              <a:r>
                <a:rPr lang="en-US" altLang="ko-KR" sz="1200" dirty="0">
                  <a:solidFill>
                    <a:srgbClr val="C00000"/>
                  </a:solidFill>
                </a:rPr>
                <a:t>36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D118A2-8DFA-458C-8A10-62E322F1A06D}"/>
                </a:ext>
              </a:extLst>
            </p:cNvPr>
            <p:cNvSpPr txBox="1"/>
            <p:nvPr/>
          </p:nvSpPr>
          <p:spPr>
            <a:xfrm>
              <a:off x="4117467" y="5757367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…</a:t>
              </a:r>
              <a:endParaRPr lang="ko-KR" altLang="en-US" b="1" dirty="0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9F407E9-46EB-4C6C-BDEE-037654A144DC}"/>
              </a:ext>
            </a:extLst>
          </p:cNvPr>
          <p:cNvSpPr/>
          <p:nvPr/>
        </p:nvSpPr>
        <p:spPr>
          <a:xfrm>
            <a:off x="6528619" y="2241755"/>
            <a:ext cx="5338916" cy="4277032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ECCC95E-356D-4422-9D4A-E25B47BAB0C6}"/>
              </a:ext>
            </a:extLst>
          </p:cNvPr>
          <p:cNvCxnSpPr/>
          <p:nvPr/>
        </p:nvCxnSpPr>
        <p:spPr>
          <a:xfrm>
            <a:off x="9168580" y="2507226"/>
            <a:ext cx="0" cy="37755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680FFDD-1311-47DB-A0FF-D6ECDA9C9D42}"/>
              </a:ext>
            </a:extLst>
          </p:cNvPr>
          <p:cNvSpPr txBox="1"/>
          <p:nvPr/>
        </p:nvSpPr>
        <p:spPr>
          <a:xfrm>
            <a:off x="7318647" y="2507226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solidFill>
                  <a:srgbClr val="C00000"/>
                </a:solidFill>
              </a:rPr>
              <a:t>INPUT</a:t>
            </a:r>
            <a:endParaRPr lang="ko-KR" altLang="en-US" sz="2400" i="1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440825-A00E-466E-8113-55F29A8D2FA9}"/>
              </a:ext>
            </a:extLst>
          </p:cNvPr>
          <p:cNvSpPr txBox="1"/>
          <p:nvPr/>
        </p:nvSpPr>
        <p:spPr>
          <a:xfrm>
            <a:off x="9838224" y="2507226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solidFill>
                  <a:srgbClr val="C00000"/>
                </a:solidFill>
              </a:rPr>
              <a:t>OUTPUT</a:t>
            </a:r>
            <a:endParaRPr lang="ko-KR" altLang="en-US" sz="2400" i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F119E6-2015-47CA-8E9F-50E4432FA4A9}"/>
              </a:ext>
            </a:extLst>
          </p:cNvPr>
          <p:cNvSpPr txBox="1"/>
          <p:nvPr/>
        </p:nvSpPr>
        <p:spPr>
          <a:xfrm>
            <a:off x="6502568" y="2812941"/>
            <a:ext cx="2901989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def</a:t>
            </a:r>
            <a:r>
              <a:rPr lang="ko-KR" altLang="en-US" sz="1600" dirty="0"/>
              <a:t> </a:t>
            </a:r>
            <a:r>
              <a:rPr lang="en-US" altLang="ko-KR" sz="1600" dirty="0"/>
              <a:t>square(a) 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if a%2==0: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result = a * a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else: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result = </a:t>
            </a:r>
            <a:r>
              <a:rPr lang="en-US" altLang="ko-KR" sz="1200" dirty="0"/>
              <a:t>“</a:t>
            </a:r>
            <a:r>
              <a:rPr lang="ko-KR" altLang="en-US" sz="1000" dirty="0"/>
              <a:t>짝수가 아닙니다</a:t>
            </a:r>
            <a:r>
              <a:rPr lang="en-US" altLang="ko-KR" sz="1000" dirty="0"/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return result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n = int(input(“n = “))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print(square(n))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8F3EE8-999A-4D7D-9D44-12EF9B8702A5}"/>
              </a:ext>
            </a:extLst>
          </p:cNvPr>
          <p:cNvSpPr txBox="1"/>
          <p:nvPr/>
        </p:nvSpPr>
        <p:spPr>
          <a:xfrm>
            <a:off x="9459253" y="2968889"/>
            <a:ext cx="13163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 = 1</a:t>
            </a:r>
          </a:p>
          <a:p>
            <a:r>
              <a:rPr lang="ko-KR" altLang="en-US" sz="1200" dirty="0">
                <a:solidFill>
                  <a:srgbClr val="C00000"/>
                </a:solidFill>
              </a:rPr>
              <a:t>짝수가 아닙니다</a:t>
            </a:r>
            <a:endParaRPr lang="en-US" altLang="ko-KR" sz="1200" dirty="0">
              <a:solidFill>
                <a:srgbClr val="C0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n = 2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4</a:t>
            </a:r>
          </a:p>
          <a:p>
            <a:endParaRPr lang="en-US" altLang="ko-KR" sz="1200" dirty="0"/>
          </a:p>
          <a:p>
            <a:r>
              <a:rPr lang="en-US" altLang="ko-KR" sz="1200" dirty="0"/>
              <a:t>n =4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16</a:t>
            </a:r>
          </a:p>
          <a:p>
            <a:endParaRPr lang="en-US" altLang="ko-KR" sz="1200" dirty="0"/>
          </a:p>
          <a:p>
            <a:r>
              <a:rPr lang="en-US" altLang="ko-KR" sz="1200" dirty="0"/>
              <a:t>n = 7</a:t>
            </a:r>
          </a:p>
          <a:p>
            <a:r>
              <a:rPr lang="ko-KR" altLang="en-US" sz="1200" dirty="0">
                <a:solidFill>
                  <a:srgbClr val="C00000"/>
                </a:solidFill>
              </a:rPr>
              <a:t>짝수가 아닙니다</a:t>
            </a:r>
            <a:endParaRPr lang="en-US" altLang="ko-KR" sz="1200" dirty="0">
              <a:solidFill>
                <a:srgbClr val="C00000"/>
              </a:solidFill>
            </a:endParaRPr>
          </a:p>
          <a:p>
            <a:endParaRPr lang="en-US" altLang="ko-KR" sz="1200" dirty="0">
              <a:solidFill>
                <a:srgbClr val="C00000"/>
              </a:solidFill>
            </a:endParaRPr>
          </a:p>
          <a:p>
            <a:r>
              <a:rPr lang="en-US" altLang="ko-KR" sz="1200" dirty="0"/>
              <a:t>n = 6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36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65D4F1-5B7B-463B-9BF8-B394D7CA0B0E}"/>
              </a:ext>
            </a:extLst>
          </p:cNvPr>
          <p:cNvSpPr txBox="1"/>
          <p:nvPr/>
        </p:nvSpPr>
        <p:spPr>
          <a:xfrm>
            <a:off x="10321621" y="566339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5323D70-157A-4700-B5E3-E270CE163042}"/>
              </a:ext>
            </a:extLst>
          </p:cNvPr>
          <p:cNvSpPr/>
          <p:nvPr/>
        </p:nvSpPr>
        <p:spPr>
          <a:xfrm>
            <a:off x="6565943" y="2922080"/>
            <a:ext cx="2547939" cy="21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9822788-6878-4E45-873B-4E5FA63C3500}"/>
              </a:ext>
            </a:extLst>
          </p:cNvPr>
          <p:cNvSpPr txBox="1"/>
          <p:nvPr/>
        </p:nvSpPr>
        <p:spPr>
          <a:xfrm>
            <a:off x="2274974" y="6354743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함수사용</a:t>
            </a:r>
            <a:r>
              <a:rPr lang="en-US" altLang="ko-KR" sz="2000" b="1" dirty="0"/>
              <a:t>X</a:t>
            </a:r>
            <a:endParaRPr lang="ko-KR" altLang="en-US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C0B69D-0EFD-4558-8BBA-7CA05F22ED8A}"/>
              </a:ext>
            </a:extLst>
          </p:cNvPr>
          <p:cNvSpPr txBox="1"/>
          <p:nvPr/>
        </p:nvSpPr>
        <p:spPr>
          <a:xfrm>
            <a:off x="8508625" y="6354743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함수사용</a:t>
            </a:r>
            <a:r>
              <a:rPr lang="en-US" altLang="ko-KR" sz="2000" b="1" dirty="0"/>
              <a:t>O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8914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AFC34-A840-4108-A329-C1110FA25C2A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함수 사용 방법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6745E0A-029E-4392-BC17-18717D650D11}"/>
              </a:ext>
            </a:extLst>
          </p:cNvPr>
          <p:cNvGrpSpPr/>
          <p:nvPr/>
        </p:nvGrpSpPr>
        <p:grpSpPr>
          <a:xfrm>
            <a:off x="2905783" y="1371898"/>
            <a:ext cx="6380433" cy="5269809"/>
            <a:chOff x="2392531" y="1412842"/>
            <a:chExt cx="6380433" cy="526980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F407E9-46EB-4C6C-BDEE-037654A144DC}"/>
                </a:ext>
              </a:extLst>
            </p:cNvPr>
            <p:cNvSpPr/>
            <p:nvPr/>
          </p:nvSpPr>
          <p:spPr>
            <a:xfrm>
              <a:off x="2392531" y="1412842"/>
              <a:ext cx="6380433" cy="5269809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9DFB03-1DEC-4739-B25C-42AE9695A852}"/>
                </a:ext>
              </a:extLst>
            </p:cNvPr>
            <p:cNvSpPr txBox="1"/>
            <p:nvPr/>
          </p:nvSpPr>
          <p:spPr>
            <a:xfrm>
              <a:off x="3036037" y="1830302"/>
              <a:ext cx="3746900" cy="4649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/>
                <a:t>def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square(a) 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if a%2==0: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    result = a * a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else: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    result = </a:t>
              </a:r>
              <a:r>
                <a:rPr lang="en-US" altLang="ko-KR" sz="1400" dirty="0"/>
                <a:t>“</a:t>
              </a:r>
              <a:r>
                <a:rPr lang="ko-KR" altLang="en-US" sz="1400" dirty="0"/>
                <a:t>짝수가 아닙니다</a:t>
              </a:r>
              <a:r>
                <a:rPr lang="en-US" altLang="ko-KR" sz="1400" dirty="0"/>
                <a:t>“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return result</a:t>
              </a:r>
            </a:p>
            <a:p>
              <a:pPr>
                <a:lnSpc>
                  <a:spcPct val="150000"/>
                </a:lnSpc>
              </a:pPr>
              <a:endParaRPr lang="en-US" altLang="ko-KR" sz="2000" dirty="0"/>
            </a:p>
            <a:p>
              <a:pPr>
                <a:lnSpc>
                  <a:spcPct val="150000"/>
                </a:lnSpc>
              </a:pPr>
              <a:endParaRPr lang="en-US" altLang="ko-KR" sz="2000" dirty="0"/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n = int(input(“n = “))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print(square(n))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8674E9B-D89E-4CD0-B48A-5F5BC2C66143}"/>
                </a:ext>
              </a:extLst>
            </p:cNvPr>
            <p:cNvSpPr/>
            <p:nvPr/>
          </p:nvSpPr>
          <p:spPr>
            <a:xfrm>
              <a:off x="2922306" y="1755369"/>
              <a:ext cx="5320885" cy="28372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95D337E-CDE9-45D3-94DE-56FF347D3DD4}"/>
                </a:ext>
              </a:extLst>
            </p:cNvPr>
            <p:cNvSpPr/>
            <p:nvPr/>
          </p:nvSpPr>
          <p:spPr>
            <a:xfrm>
              <a:off x="3111689" y="1988530"/>
              <a:ext cx="423081" cy="27699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87F42E-7B7E-40F8-92F8-F56E491DEE88}"/>
                </a:ext>
              </a:extLst>
            </p:cNvPr>
            <p:cNvSpPr txBox="1"/>
            <p:nvPr/>
          </p:nvSpPr>
          <p:spPr>
            <a:xfrm>
              <a:off x="2926237" y="174639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함수선언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51B6CCA-68E1-4B04-B20E-39EF3CD035A7}"/>
                </a:ext>
              </a:extLst>
            </p:cNvPr>
            <p:cNvSpPr/>
            <p:nvPr/>
          </p:nvSpPr>
          <p:spPr>
            <a:xfrm>
              <a:off x="3579804" y="1992316"/>
              <a:ext cx="773832" cy="27321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93E089-0FD1-4F10-96FC-84E22B7000C3}"/>
                </a:ext>
              </a:extLst>
            </p:cNvPr>
            <p:cNvSpPr txBox="1"/>
            <p:nvPr/>
          </p:nvSpPr>
          <p:spPr>
            <a:xfrm>
              <a:off x="3612099" y="1747016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함수이름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919E4C0-DA2F-4E08-AB40-6B0CD29B15EB}"/>
                </a:ext>
              </a:extLst>
            </p:cNvPr>
            <p:cNvSpPr/>
            <p:nvPr/>
          </p:nvSpPr>
          <p:spPr>
            <a:xfrm>
              <a:off x="4393317" y="1982272"/>
              <a:ext cx="220826" cy="28325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8C09C3-36BF-4246-8A53-D58E3E3ED3AE}"/>
                </a:ext>
              </a:extLst>
            </p:cNvPr>
            <p:cNvSpPr txBox="1"/>
            <p:nvPr/>
          </p:nvSpPr>
          <p:spPr>
            <a:xfrm>
              <a:off x="4267313" y="1747016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>
                  <a:solidFill>
                    <a:srgbClr val="FF0000"/>
                  </a:solidFill>
                </a:rPr>
                <a:t>입력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B5EDEC-00B9-4E2E-B916-33BAA66D712C}"/>
                </a:ext>
              </a:extLst>
            </p:cNvPr>
            <p:cNvCxnSpPr/>
            <p:nvPr/>
          </p:nvCxnSpPr>
          <p:spPr>
            <a:xfrm>
              <a:off x="4831307" y="2565779"/>
              <a:ext cx="268860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59436EB-1C5A-4C2D-8227-4C41B5A96161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18" y="3973773"/>
              <a:ext cx="122829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40B8D9E-20FE-4D2A-9A35-E3AEABAC4BF9}"/>
                </a:ext>
              </a:extLst>
            </p:cNvPr>
            <p:cNvCxnSpPr/>
            <p:nvPr/>
          </p:nvCxnSpPr>
          <p:spPr>
            <a:xfrm>
              <a:off x="7519916" y="2565779"/>
              <a:ext cx="0" cy="14079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99807E4-09E2-4171-A41C-0F05C4BE3E87}"/>
                </a:ext>
              </a:extLst>
            </p:cNvPr>
            <p:cNvSpPr txBox="1"/>
            <p:nvPr/>
          </p:nvSpPr>
          <p:spPr>
            <a:xfrm>
              <a:off x="7519916" y="3138971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함수기능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1AE8C08-B0CE-4681-A725-9EC6DFFA394E}"/>
                </a:ext>
              </a:extLst>
            </p:cNvPr>
            <p:cNvSpPr/>
            <p:nvPr/>
          </p:nvSpPr>
          <p:spPr>
            <a:xfrm>
              <a:off x="3417979" y="4284216"/>
              <a:ext cx="1549805" cy="2732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1DA3B1-BA9F-42F1-9534-054E62C4D437}"/>
                </a:ext>
              </a:extLst>
            </p:cNvPr>
            <p:cNvSpPr txBox="1"/>
            <p:nvPr/>
          </p:nvSpPr>
          <p:spPr>
            <a:xfrm>
              <a:off x="4928902" y="4284216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출력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D74C447-E75C-4354-A765-DE65015E8F5F}"/>
                </a:ext>
              </a:extLst>
            </p:cNvPr>
            <p:cNvSpPr/>
            <p:nvPr/>
          </p:nvSpPr>
          <p:spPr>
            <a:xfrm>
              <a:off x="3719396" y="6100549"/>
              <a:ext cx="1111912" cy="27668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366E0CD-D111-4D17-BC57-61A300E7FF0A}"/>
                </a:ext>
              </a:extLst>
            </p:cNvPr>
            <p:cNvSpPr txBox="1"/>
            <p:nvPr/>
          </p:nvSpPr>
          <p:spPr>
            <a:xfrm>
              <a:off x="4040328" y="5897678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호출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266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AFC34-A840-4108-A329-C1110FA25C2A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함수 사용 방법</a:t>
            </a:r>
            <a:r>
              <a:rPr lang="en-US" altLang="ko-KR" sz="44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bg1"/>
                </a:solidFill>
              </a:rPr>
              <a:t>ex)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D293895-E328-44E9-837B-99E054AE5FB5}"/>
              </a:ext>
            </a:extLst>
          </p:cNvPr>
          <p:cNvGrpSpPr/>
          <p:nvPr/>
        </p:nvGrpSpPr>
        <p:grpSpPr>
          <a:xfrm>
            <a:off x="246785" y="2247465"/>
            <a:ext cx="5338916" cy="4277032"/>
            <a:chOff x="6448174" y="2241755"/>
            <a:chExt cx="5338916" cy="4277032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814FEF4A-FBAE-4169-9631-7A08C7244921}"/>
                </a:ext>
              </a:extLst>
            </p:cNvPr>
            <p:cNvSpPr/>
            <p:nvPr/>
          </p:nvSpPr>
          <p:spPr>
            <a:xfrm>
              <a:off x="6448174" y="2241755"/>
              <a:ext cx="5338916" cy="4277032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E878FCDA-EE90-4A76-B2EF-F61B5ACEA17F}"/>
                </a:ext>
              </a:extLst>
            </p:cNvPr>
            <p:cNvCxnSpPr/>
            <p:nvPr/>
          </p:nvCxnSpPr>
          <p:spPr>
            <a:xfrm>
              <a:off x="9088135" y="2507226"/>
              <a:ext cx="0" cy="37755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B9AE7F6-999B-44A1-9436-8999A8332264}"/>
                </a:ext>
              </a:extLst>
            </p:cNvPr>
            <p:cNvSpPr/>
            <p:nvPr/>
          </p:nvSpPr>
          <p:spPr>
            <a:xfrm>
              <a:off x="6708566" y="2782511"/>
              <a:ext cx="2362294" cy="2999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/>
                <a:t>def sum(a, b) 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   result = a + b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   return result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a = int(input(“a = “))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b = int(input(“b = “))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print(sum(a, b))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3C7A965-F75C-42FB-9B38-8761F41CA224}"/>
                </a:ext>
              </a:extLst>
            </p:cNvPr>
            <p:cNvSpPr/>
            <p:nvPr/>
          </p:nvSpPr>
          <p:spPr>
            <a:xfrm>
              <a:off x="9199111" y="2857448"/>
              <a:ext cx="1209958" cy="1017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1600" dirty="0"/>
                <a:t>a = 1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600" dirty="0"/>
                <a:t>b = 2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6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80CA5E3-2E66-4856-B8CE-04AF33E40C06}"/>
                </a:ext>
              </a:extLst>
            </p:cNvPr>
            <p:cNvSpPr txBox="1"/>
            <p:nvPr/>
          </p:nvSpPr>
          <p:spPr>
            <a:xfrm>
              <a:off x="7238202" y="2399600"/>
              <a:ext cx="1059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srgbClr val="C00000"/>
                  </a:solidFill>
                </a:rPr>
                <a:t>INPUT</a:t>
              </a:r>
              <a:endParaRPr lang="ko-KR" altLang="en-US" sz="2400" i="1" dirty="0">
                <a:solidFill>
                  <a:srgbClr val="C0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4FC8223-DFED-47D4-88FC-AC19028F7D07}"/>
                </a:ext>
              </a:extLst>
            </p:cNvPr>
            <p:cNvSpPr txBox="1"/>
            <p:nvPr/>
          </p:nvSpPr>
          <p:spPr>
            <a:xfrm>
              <a:off x="9757779" y="2399600"/>
              <a:ext cx="1359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srgbClr val="C00000"/>
                  </a:solidFill>
                </a:rPr>
                <a:t>OUTPUT</a:t>
              </a:r>
              <a:endParaRPr lang="ko-KR" altLang="en-US" sz="2400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3" name="모서리가 둥근 직사각형 12">
            <a:extLst>
              <a:ext uri="{FF2B5EF4-FFF2-40B4-BE49-F238E27FC236}">
                <a16:creationId xmlns:a16="http://schemas.microsoft.com/office/drawing/2014/main" id="{C5FD91CD-3900-4E28-915B-7F9D156A4134}"/>
              </a:ext>
            </a:extLst>
          </p:cNvPr>
          <p:cNvSpPr/>
          <p:nvPr/>
        </p:nvSpPr>
        <p:spPr>
          <a:xfrm>
            <a:off x="250816" y="1437558"/>
            <a:ext cx="5334885" cy="6136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두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정수를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전달받아서 합하는 함수를 작성하라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C514CC3-07B3-4326-AFFD-034C154D0A95}"/>
              </a:ext>
            </a:extLst>
          </p:cNvPr>
          <p:cNvSpPr/>
          <p:nvPr/>
        </p:nvSpPr>
        <p:spPr>
          <a:xfrm>
            <a:off x="6448174" y="2241755"/>
            <a:ext cx="5338916" cy="4277032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모서리가 둥근 직사각형 12">
            <a:extLst>
              <a:ext uri="{FF2B5EF4-FFF2-40B4-BE49-F238E27FC236}">
                <a16:creationId xmlns:a16="http://schemas.microsoft.com/office/drawing/2014/main" id="{A96889F6-F011-49AC-AE7E-59F0716BB825}"/>
              </a:ext>
            </a:extLst>
          </p:cNvPr>
          <p:cNvSpPr/>
          <p:nvPr/>
        </p:nvSpPr>
        <p:spPr>
          <a:xfrm>
            <a:off x="6448174" y="1218767"/>
            <a:ext cx="5338916" cy="9153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두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정수를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전달받아서 거듭제곱 </a:t>
            </a:r>
            <a:r>
              <a:rPr lang="en-US" altLang="ko-KR" sz="1600" b="1" dirty="0">
                <a:solidFill>
                  <a:schemeClr val="tx1"/>
                </a:solidFill>
              </a:rPr>
              <a:t>x**y </a:t>
            </a:r>
            <a:r>
              <a:rPr lang="ko-KR" altLang="en-US" sz="1600" b="1" dirty="0">
                <a:solidFill>
                  <a:schemeClr val="tx1"/>
                </a:solidFill>
              </a:rPr>
              <a:t>값을 반환하는 함수를 작성하라</a:t>
            </a:r>
            <a:r>
              <a:rPr lang="en-US" altLang="ko-KR" sz="1600" b="1" dirty="0">
                <a:solidFill>
                  <a:schemeClr val="tx1"/>
                </a:solidFill>
              </a:rPr>
              <a:t>.(</a:t>
            </a:r>
            <a:r>
              <a:rPr lang="ko-KR" altLang="en-US" sz="1600" b="1" dirty="0">
                <a:solidFill>
                  <a:schemeClr val="tx1"/>
                </a:solidFill>
              </a:rPr>
              <a:t>단</a:t>
            </a:r>
            <a:r>
              <a:rPr lang="en-US" altLang="ko-KR" sz="1600" b="1" dirty="0">
                <a:solidFill>
                  <a:schemeClr val="tx1"/>
                </a:solidFill>
              </a:rPr>
              <a:t>, ** </a:t>
            </a:r>
            <a:r>
              <a:rPr lang="ko-KR" altLang="en-US" sz="1600" b="1" dirty="0">
                <a:solidFill>
                  <a:schemeClr val="tx1"/>
                </a:solidFill>
              </a:rPr>
              <a:t>연산은 </a:t>
            </a:r>
            <a:r>
              <a:rPr lang="en-US" altLang="ko-KR" sz="1600" b="1" dirty="0">
                <a:solidFill>
                  <a:schemeClr val="tx1"/>
                </a:solidFill>
              </a:rPr>
              <a:t>for </a:t>
            </a:r>
            <a:r>
              <a:rPr lang="ko-KR" altLang="en-US" sz="1600" b="1" dirty="0">
                <a:solidFill>
                  <a:schemeClr val="tx1"/>
                </a:solidFill>
              </a:rPr>
              <a:t>문을 사용할 것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67F7384-1451-45D3-8ED3-52C2F87B1325}"/>
              </a:ext>
            </a:extLst>
          </p:cNvPr>
          <p:cNvGrpSpPr/>
          <p:nvPr/>
        </p:nvGrpSpPr>
        <p:grpSpPr>
          <a:xfrm>
            <a:off x="6448174" y="1218767"/>
            <a:ext cx="5338916" cy="5301755"/>
            <a:chOff x="6448174" y="1218767"/>
            <a:chExt cx="5338916" cy="5301755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B358EF37-765E-4B76-921E-EF7344FA2717}"/>
                </a:ext>
              </a:extLst>
            </p:cNvPr>
            <p:cNvSpPr/>
            <p:nvPr/>
          </p:nvSpPr>
          <p:spPr>
            <a:xfrm>
              <a:off x="6448174" y="2241755"/>
              <a:ext cx="5338916" cy="4277032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모서리가 둥근 직사각형 12">
              <a:extLst>
                <a:ext uri="{FF2B5EF4-FFF2-40B4-BE49-F238E27FC236}">
                  <a16:creationId xmlns:a16="http://schemas.microsoft.com/office/drawing/2014/main" id="{3B9CAE07-5547-4BE8-9930-CBA3812CAF9C}"/>
                </a:ext>
              </a:extLst>
            </p:cNvPr>
            <p:cNvSpPr/>
            <p:nvPr/>
          </p:nvSpPr>
          <p:spPr>
            <a:xfrm>
              <a:off x="6448174" y="1218767"/>
              <a:ext cx="5338916" cy="9153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두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정수를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전달받아서 거듭제곱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x**y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값을 반환하는 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함수를 작성하라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.(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단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, **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연산은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for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문을 사용할 것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80D423C1-6547-4EF5-8B07-98379E786E25}"/>
                </a:ext>
              </a:extLst>
            </p:cNvPr>
            <p:cNvCxnSpPr/>
            <p:nvPr/>
          </p:nvCxnSpPr>
          <p:spPr>
            <a:xfrm>
              <a:off x="9088135" y="2507226"/>
              <a:ext cx="0" cy="37755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6A434F3-BEA0-4142-9D39-A4A664BC0934}"/>
                </a:ext>
              </a:extLst>
            </p:cNvPr>
            <p:cNvSpPr/>
            <p:nvPr/>
          </p:nvSpPr>
          <p:spPr>
            <a:xfrm>
              <a:off x="6708566" y="2782511"/>
              <a:ext cx="2362294" cy="3738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/>
                <a:t>def power(x, y) 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   result = 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   for 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in range(y) 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       result *= 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   return result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x = int(input(“x = “))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y = int(input(“y = “))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print(power(x, y))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F559F0B-39B3-4E05-84A4-D15EB6F9E0A6}"/>
                </a:ext>
              </a:extLst>
            </p:cNvPr>
            <p:cNvSpPr/>
            <p:nvPr/>
          </p:nvSpPr>
          <p:spPr>
            <a:xfrm>
              <a:off x="9199111" y="2857448"/>
              <a:ext cx="1209958" cy="1017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1600" dirty="0"/>
                <a:t>x = 3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600" dirty="0"/>
                <a:t>y = 4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600" dirty="0">
                  <a:solidFill>
                    <a:srgbClr val="C00000"/>
                  </a:solidFill>
                </a:rPr>
                <a:t>81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A205C0C-8DF7-44CF-AADA-40F166BC748A}"/>
                </a:ext>
              </a:extLst>
            </p:cNvPr>
            <p:cNvSpPr txBox="1"/>
            <p:nvPr/>
          </p:nvSpPr>
          <p:spPr>
            <a:xfrm>
              <a:off x="7238202" y="2399600"/>
              <a:ext cx="1059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srgbClr val="C00000"/>
                  </a:solidFill>
                </a:rPr>
                <a:t>INPUT</a:t>
              </a:r>
              <a:endParaRPr lang="ko-KR" altLang="en-US" sz="2400" i="1" dirty="0">
                <a:solidFill>
                  <a:srgbClr val="C00000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8282CCF-DFAF-495A-A2CE-19B8393653D5}"/>
                </a:ext>
              </a:extLst>
            </p:cNvPr>
            <p:cNvSpPr txBox="1"/>
            <p:nvPr/>
          </p:nvSpPr>
          <p:spPr>
            <a:xfrm>
              <a:off x="9757779" y="2399600"/>
              <a:ext cx="1359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srgbClr val="C00000"/>
                  </a:solidFill>
                </a:rPr>
                <a:t>OUTPUT</a:t>
              </a:r>
              <a:endParaRPr lang="ko-KR" altLang="en-US" sz="2400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49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8785C-2A84-4108-AB34-0A86C3AE09FA}"/>
              </a:ext>
            </a:extLst>
          </p:cNvPr>
          <p:cNvSpPr txBox="1"/>
          <p:nvPr/>
        </p:nvSpPr>
        <p:spPr>
          <a:xfrm>
            <a:off x="1957638" y="1972211"/>
            <a:ext cx="8276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9D7D61"/>
                </a:solidFill>
              </a:rPr>
              <a:t>매개변수와 인수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611B9-2FC3-4848-96A4-BD083065E1DF}"/>
              </a:ext>
            </a:extLst>
          </p:cNvPr>
          <p:cNvSpPr txBox="1"/>
          <p:nvPr/>
        </p:nvSpPr>
        <p:spPr>
          <a:xfrm>
            <a:off x="3787323" y="3595419"/>
            <a:ext cx="4617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Parameters and Arguments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6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AFC34-A840-4108-A329-C1110FA25C2A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매개변수와 인수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6745E0A-029E-4392-BC17-18717D650D11}"/>
              </a:ext>
            </a:extLst>
          </p:cNvPr>
          <p:cNvGrpSpPr/>
          <p:nvPr/>
        </p:nvGrpSpPr>
        <p:grpSpPr>
          <a:xfrm>
            <a:off x="2905783" y="1371898"/>
            <a:ext cx="6380433" cy="5269809"/>
            <a:chOff x="2392531" y="1412842"/>
            <a:chExt cx="6380433" cy="526980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F407E9-46EB-4C6C-BDEE-037654A144DC}"/>
                </a:ext>
              </a:extLst>
            </p:cNvPr>
            <p:cNvSpPr/>
            <p:nvPr/>
          </p:nvSpPr>
          <p:spPr>
            <a:xfrm>
              <a:off x="2392531" y="1412842"/>
              <a:ext cx="6380433" cy="5269809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9DFB03-1DEC-4739-B25C-42AE9695A852}"/>
                </a:ext>
              </a:extLst>
            </p:cNvPr>
            <p:cNvSpPr txBox="1"/>
            <p:nvPr/>
          </p:nvSpPr>
          <p:spPr>
            <a:xfrm>
              <a:off x="3036037" y="1830302"/>
              <a:ext cx="3746900" cy="4649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/>
                <a:t>def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square(a) 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if a%2==0: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    result = a * a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else: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    result = </a:t>
              </a:r>
              <a:r>
                <a:rPr lang="en-US" altLang="ko-KR" sz="1400" dirty="0"/>
                <a:t>“</a:t>
              </a:r>
              <a:r>
                <a:rPr lang="ko-KR" altLang="en-US" sz="1400" dirty="0"/>
                <a:t>짝수가 아닙니다</a:t>
              </a:r>
              <a:r>
                <a:rPr lang="en-US" altLang="ko-KR" sz="1400" dirty="0"/>
                <a:t>“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return result</a:t>
              </a:r>
            </a:p>
            <a:p>
              <a:pPr>
                <a:lnSpc>
                  <a:spcPct val="150000"/>
                </a:lnSpc>
              </a:pPr>
              <a:endParaRPr lang="en-US" altLang="ko-KR" sz="2000" dirty="0"/>
            </a:p>
            <a:p>
              <a:pPr>
                <a:lnSpc>
                  <a:spcPct val="150000"/>
                </a:lnSpc>
              </a:pPr>
              <a:endParaRPr lang="en-US" altLang="ko-KR" sz="2000" dirty="0"/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n = int(input(“n = “))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print(square(n))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8674E9B-D89E-4CD0-B48A-5F5BC2C66143}"/>
                </a:ext>
              </a:extLst>
            </p:cNvPr>
            <p:cNvSpPr/>
            <p:nvPr/>
          </p:nvSpPr>
          <p:spPr>
            <a:xfrm>
              <a:off x="2922306" y="1755369"/>
              <a:ext cx="5320885" cy="28372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919E4C0-DA2F-4E08-AB40-6B0CD29B15EB}"/>
                </a:ext>
              </a:extLst>
            </p:cNvPr>
            <p:cNvSpPr/>
            <p:nvPr/>
          </p:nvSpPr>
          <p:spPr>
            <a:xfrm>
              <a:off x="4393317" y="1982272"/>
              <a:ext cx="220826" cy="28325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8C09C3-36BF-4246-8A53-D58E3E3ED3AE}"/>
                </a:ext>
              </a:extLst>
            </p:cNvPr>
            <p:cNvSpPr txBox="1"/>
            <p:nvPr/>
          </p:nvSpPr>
          <p:spPr>
            <a:xfrm>
              <a:off x="4267313" y="1747016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>
                  <a:solidFill>
                    <a:srgbClr val="FF0000"/>
                  </a:solidFill>
                </a:rPr>
                <a:t>입력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D74C447-E75C-4354-A765-DE65015E8F5F}"/>
                </a:ext>
              </a:extLst>
            </p:cNvPr>
            <p:cNvSpPr/>
            <p:nvPr/>
          </p:nvSpPr>
          <p:spPr>
            <a:xfrm>
              <a:off x="3719396" y="6100549"/>
              <a:ext cx="1111912" cy="27668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366E0CD-D111-4D17-BC57-61A300E7FF0A}"/>
                </a:ext>
              </a:extLst>
            </p:cNvPr>
            <p:cNvSpPr txBox="1"/>
            <p:nvPr/>
          </p:nvSpPr>
          <p:spPr>
            <a:xfrm>
              <a:off x="4040328" y="5897678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호출</a:t>
              </a: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2EE245D-C300-42CD-AEB4-06E9FF6B9135}"/>
              </a:ext>
            </a:extLst>
          </p:cNvPr>
          <p:cNvCxnSpPr/>
          <p:nvPr/>
        </p:nvCxnSpPr>
        <p:spPr>
          <a:xfrm flipH="1">
            <a:off x="5007550" y="2095500"/>
            <a:ext cx="108845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1EB597-DF91-43B3-8D52-FC5811F839B8}"/>
              </a:ext>
            </a:extLst>
          </p:cNvPr>
          <p:cNvSpPr txBox="1"/>
          <p:nvPr/>
        </p:nvSpPr>
        <p:spPr>
          <a:xfrm>
            <a:off x="6063444" y="191083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매개변수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파라미터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0441266-C0F4-40A0-841D-2C5490624FD7}"/>
              </a:ext>
            </a:extLst>
          </p:cNvPr>
          <p:cNvCxnSpPr/>
          <p:nvPr/>
        </p:nvCxnSpPr>
        <p:spPr>
          <a:xfrm flipH="1">
            <a:off x="5232346" y="6209115"/>
            <a:ext cx="108845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1CE6706-D4ED-4DE2-ADA8-788E2B9722EE}"/>
              </a:ext>
            </a:extLst>
          </p:cNvPr>
          <p:cNvSpPr txBox="1"/>
          <p:nvPr/>
        </p:nvSpPr>
        <p:spPr>
          <a:xfrm>
            <a:off x="6288240" y="60244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인수</a:t>
            </a:r>
          </a:p>
        </p:txBody>
      </p:sp>
    </p:spTree>
    <p:extLst>
      <p:ext uri="{BB962C8B-B14F-4D97-AF65-F5344CB8AC3E}">
        <p14:creationId xmlns:p14="http://schemas.microsoft.com/office/powerpoint/2010/main" val="403006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917</Words>
  <Application>Microsoft Office PowerPoint</Application>
  <PresentationFormat>와이드스크린</PresentationFormat>
  <Paragraphs>225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경남</dc:creator>
  <cp:lastModifiedBy>김 경남</cp:lastModifiedBy>
  <cp:revision>34</cp:revision>
  <dcterms:created xsi:type="dcterms:W3CDTF">2019-07-07T16:19:09Z</dcterms:created>
  <dcterms:modified xsi:type="dcterms:W3CDTF">2019-07-07T23:02:51Z</dcterms:modified>
</cp:coreProperties>
</file>