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8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3501" autoAdjust="0"/>
    <p:restoredTop sz="94660"/>
  </p:normalViewPr>
  <p:slideViewPr>
    <p:cSldViewPr snapToGrid="0">
      <p:cViewPr>
        <p:scale>
          <a:sx n="60" d="100"/>
          <a:sy n="60" d="100"/>
        </p:scale>
        <p:origin x="488" y="1240"/>
      </p:cViewPr>
      <p:guideLst>
        <p:guide orient="horz" pos="2159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2019. 3. 25.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2019. 3. 25.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2019. 3. 25.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2019. 3. 25.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2019. 3. 25.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2019. 3. 25.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2019. 3. 25.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2019. 3. 25.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2019. 3. 25.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2019. 3. 25.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2019. 3. 25.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2019. 3. 25.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3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 rot="0">
            <a:off x="3897085" y="818529"/>
            <a:ext cx="4767943" cy="4413523"/>
            <a:chOff x="3897085" y="1082299"/>
            <a:chExt cx="4767943" cy="4413523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897085" y="1082299"/>
              <a:ext cx="4767943" cy="4413523"/>
            </a:xfrm>
            <a:prstGeom prst="roundRect">
              <a:avLst>
                <a:gd name="adj" fmla="val 11703"/>
              </a:avLst>
            </a:prstGeom>
            <a:solidFill>
              <a:schemeClr val="accent1"/>
            </a:solidFill>
            <a:ln>
              <a:noFill/>
            </a:ln>
            <a:effectLst>
              <a:outerShdw dist="508000" dir="2700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108000" anchor="t"/>
            <a:lstStyle/>
            <a:p>
              <a:pPr lvl="0">
                <a:defRPr/>
              </a:pPr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20" name="오른쪽 대괄호 19"/>
            <p:cNvSpPr/>
            <p:nvPr/>
          </p:nvSpPr>
          <p:spPr>
            <a:xfrm rot="16200000">
              <a:off x="6000295" y="-697413"/>
              <a:ext cx="561521" cy="4430489"/>
            </a:xfrm>
            <a:prstGeom prst="rightBracket">
              <a:avLst>
                <a:gd name="adj" fmla="val 71929"/>
              </a:avLst>
            </a:prstGeom>
            <a:ln w="60325">
              <a:gradFill flip="none" rotWithShape="1">
                <a:gsLst>
                  <a:gs pos="32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169660" y="1798592"/>
              <a:ext cx="4222790" cy="32578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 latinLnBrk="0">
                <a:defRPr/>
              </a:pPr>
              <a:r>
                <a:rPr lang="ko-KR" altLang="en-US" sz="3200" ker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야놀자 야체 R"/>
                  <a:ea typeface="야놀자 야체 R"/>
                </a:rPr>
                <a:t>너의</a:t>
              </a:r>
              <a:r>
                <a:rPr lang="en-US" altLang="ko-KR" sz="3200" ker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야놀자 야체 R"/>
                  <a:ea typeface="야놀자 야체 R"/>
                </a:rPr>
                <a:t> </a:t>
              </a:r>
              <a:r>
                <a:rPr lang="ko-KR" altLang="en-US" sz="3200" ker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야놀자 야체 R"/>
                  <a:ea typeface="야놀자 야체 R"/>
                </a:rPr>
                <a:t>할 일은</a:t>
              </a:r>
              <a:r>
                <a:rPr lang="en-US" altLang="ko-KR" sz="3200" ker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야놀자 야체 R"/>
                  <a:ea typeface="야놀자 야체 R"/>
                </a:rPr>
                <a:t> </a:t>
              </a:r>
              <a:r>
                <a:rPr lang="en-US" altLang="ko-KR" sz="4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야놀자 야체 B"/>
                  <a:ea typeface="야놀자 야체 B"/>
                </a:rPr>
                <a:t>PRESENTATION</a:t>
              </a:r>
              <a:endParaRPr lang="en-US" altLang="ko-KR" sz="4000" b="1" kern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/>
                <a:ea typeface="야놀자 야체 B"/>
              </a:endParaRPr>
            </a:p>
            <a:p>
              <a:pPr lvl="0" algn="ctr" latinLnBrk="0">
                <a:lnSpc>
                  <a:spcPct val="150000"/>
                </a:lnSpc>
                <a:defRPr/>
              </a:pPr>
              <a:r>
                <a:rPr lang="en-US" altLang="ko-KR" sz="1000" ker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Enjoy your campus life with </a:t>
              </a:r>
              <a:r>
                <a:rPr lang="ko-KR" altLang="en-US" sz="1000" ker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너의 할 일은</a:t>
              </a:r>
              <a:endParaRPr lang="ko-KR" altLang="en-US" sz="5400" ker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cxnSp>
          <p:nvCxnSpPr>
            <p:cNvPr id="3" name="직선 연결선 2"/>
            <p:cNvCxnSpPr/>
            <p:nvPr/>
          </p:nvCxnSpPr>
          <p:spPr>
            <a:xfrm>
              <a:off x="5674923" y="5237252"/>
              <a:ext cx="1800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직사각형 3"/>
            <p:cNvSpPr/>
            <p:nvPr/>
          </p:nvSpPr>
          <p:spPr>
            <a:xfrm>
              <a:off x="7278730" y="5137239"/>
              <a:ext cx="45719" cy="20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570413" y="5098751"/>
              <a:ext cx="95128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 b="1" kern="0">
                  <a:solidFill>
                    <a:schemeClr val="bg1"/>
                  </a:solidFill>
                  <a:latin typeface="+mn-ea"/>
                </a:rPr>
                <a:t>100% </a:t>
              </a:r>
              <a:r>
                <a:rPr lang="en-US" altLang="ko-KR" sz="700" kern="0">
                  <a:solidFill>
                    <a:schemeClr val="bg1"/>
                  </a:solidFill>
                  <a:latin typeface="+mn-ea"/>
                </a:rPr>
                <a:t> </a:t>
              </a:r>
              <a:r>
                <a:rPr lang="ko-KR" altLang="en-US" sz="700" kern="0">
                  <a:solidFill>
                    <a:schemeClr val="bg1"/>
                  </a:solidFill>
                  <a:latin typeface="+mn-ea"/>
                </a:rPr>
                <a:t>참여</a:t>
              </a:r>
              <a:r>
                <a:rPr lang="en-US" altLang="ko-KR" sz="700" kern="0">
                  <a:solidFill>
                    <a:schemeClr val="bg1"/>
                  </a:solidFill>
                  <a:latin typeface="+mn-ea"/>
                </a:rPr>
                <a:t> </a:t>
              </a:r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 rot="0">
            <a:off x="7023679" y="1095411"/>
            <a:ext cx="314920" cy="314920"/>
            <a:chOff x="7023679" y="1359181"/>
            <a:chExt cx="314920" cy="314920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7023679" y="1359181"/>
              <a:ext cx="314920" cy="314920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7077197" y="1558545"/>
              <a:ext cx="207883" cy="4657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 rot="0">
            <a:off x="7867055" y="1095411"/>
            <a:ext cx="314920" cy="314920"/>
            <a:chOff x="7867055" y="1359181"/>
            <a:chExt cx="314920" cy="314920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7867055" y="1359181"/>
              <a:ext cx="314920" cy="314920"/>
            </a:xfrm>
            <a:prstGeom prst="roundRect">
              <a:avLst>
                <a:gd name="adj" fmla="val 16667"/>
              </a:avLst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" name="모서리가 둥근 직사각형 21"/>
            <p:cNvSpPr/>
            <p:nvPr/>
          </p:nvSpPr>
          <p:spPr>
            <a:xfrm rot="2700000">
              <a:off x="7993254" y="1390151"/>
              <a:ext cx="62521" cy="252978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4" name="모서리가 둥근 직사각형 23"/>
            <p:cNvSpPr/>
            <p:nvPr/>
          </p:nvSpPr>
          <p:spPr>
            <a:xfrm rot="18900000">
              <a:off x="7989599" y="1390151"/>
              <a:ext cx="62521" cy="252978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 rot="0">
            <a:off x="7444368" y="1095411"/>
            <a:ext cx="314920" cy="314920"/>
            <a:chOff x="7444368" y="1359181"/>
            <a:chExt cx="314920" cy="314920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7444368" y="1359181"/>
              <a:ext cx="314920" cy="314920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7497886" y="1470734"/>
              <a:ext cx="207883" cy="13516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7497886" y="1424819"/>
              <a:ext cx="207883" cy="4657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0" y="6352674"/>
            <a:ext cx="12192000" cy="505326"/>
          </a:xfrm>
          <a:prstGeom prst="rect">
            <a:avLst/>
          </a:prstGeom>
          <a:solidFill>
            <a:srgbClr val="1d63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7181" y="6424864"/>
            <a:ext cx="336884" cy="336884"/>
          </a:xfrm>
          <a:prstGeom prst="rect">
            <a:avLst/>
          </a:prstGeom>
        </p:spPr>
      </p:pic>
      <p:sp>
        <p:nvSpPr>
          <p:cNvPr id="39" name="모서리가 둥근 직사각형 38"/>
          <p:cNvSpPr/>
          <p:nvPr/>
        </p:nvSpPr>
        <p:spPr>
          <a:xfrm>
            <a:off x="998621" y="6424864"/>
            <a:ext cx="1314273" cy="336884"/>
          </a:xfrm>
          <a:prstGeom prst="roundRect">
            <a:avLst>
              <a:gd name="adj" fmla="val 19398"/>
            </a:avLst>
          </a:prstGeom>
          <a:solidFill>
            <a:schemeClr val="bg1">
              <a:alpha val="31000"/>
            </a:schemeClr>
          </a:solidFill>
          <a:ln w="9525">
            <a:solidFill>
              <a:schemeClr val="bg1">
                <a:alpha val="5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ko-KR" altLang="en-US" sz="1100"/>
              <a:t>하석준 팀장</a:t>
            </a:r>
            <a:endParaRPr lang="ko-KR" altLang="en-US" sz="1100"/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04053" y="6464014"/>
            <a:ext cx="258583" cy="258583"/>
          </a:xfrm>
          <a:prstGeom prst="rect">
            <a:avLst/>
          </a:prstGeom>
        </p:spPr>
      </p:pic>
      <p:sp>
        <p:nvSpPr>
          <p:cNvPr id="41" name="모서리가 둥근 직사각형 40"/>
          <p:cNvSpPr/>
          <p:nvPr/>
        </p:nvSpPr>
        <p:spPr>
          <a:xfrm>
            <a:off x="2504691" y="6424864"/>
            <a:ext cx="1314273" cy="336884"/>
          </a:xfrm>
          <a:prstGeom prst="roundRect">
            <a:avLst>
              <a:gd name="adj" fmla="val 19398"/>
            </a:avLst>
          </a:prstGeom>
          <a:solidFill>
            <a:schemeClr val="bg1">
              <a:alpha val="31000"/>
            </a:schemeClr>
          </a:solidFill>
          <a:ln w="9525">
            <a:solidFill>
              <a:schemeClr val="bg1">
                <a:alpha val="5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ko-KR" altLang="en-US" sz="1100"/>
              <a:t>박다현 팀장</a:t>
            </a:r>
            <a:endParaRPr lang="ko-KR" altLang="en-US" sz="110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3924396" y="6424864"/>
            <a:ext cx="1314273" cy="336884"/>
          </a:xfrm>
          <a:prstGeom prst="roundRect">
            <a:avLst>
              <a:gd name="adj" fmla="val 19398"/>
            </a:avLst>
          </a:prstGeom>
          <a:solidFill>
            <a:schemeClr val="bg1">
              <a:alpha val="31000"/>
            </a:schemeClr>
          </a:solidFill>
          <a:ln w="9525">
            <a:solidFill>
              <a:schemeClr val="bg1">
                <a:alpha val="5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ko-KR" altLang="en-US" sz="1100"/>
              <a:t>강신용 팀장</a:t>
            </a:r>
            <a:endParaRPr lang="ko-KR" altLang="en-US" sz="1100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620492" y="6464013"/>
            <a:ext cx="258583" cy="258583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028931" y="6462619"/>
            <a:ext cx="259977" cy="259977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9999018" y="6413043"/>
            <a:ext cx="2044594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200">
                <a:solidFill>
                  <a:prstClr val="white"/>
                </a:solidFill>
              </a:rPr>
              <a:t>발표일 </a:t>
            </a:r>
            <a:r>
              <a:rPr lang="en-US" altLang="ko-KR" sz="1200">
                <a:solidFill>
                  <a:prstClr val="white"/>
                </a:solidFill>
              </a:rPr>
              <a:t>2019 -03-25</a:t>
            </a:r>
            <a:endParaRPr lang="en-US" altLang="ko-KR" sz="1100">
              <a:solidFill>
                <a:prstClr val="white"/>
              </a:solidFill>
              <a:cs typeface="Aharoni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5343204" y="6437002"/>
            <a:ext cx="1314273" cy="336884"/>
          </a:xfrm>
          <a:prstGeom prst="roundRect">
            <a:avLst>
              <a:gd name="adj" fmla="val 19398"/>
            </a:avLst>
          </a:prstGeom>
          <a:solidFill>
            <a:schemeClr val="bg1">
              <a:alpha val="31000"/>
            </a:schemeClr>
          </a:solidFill>
          <a:ln w="9525">
            <a:solidFill>
              <a:schemeClr val="bg1">
                <a:alpha val="5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ko-KR" altLang="en-US" sz="1100"/>
              <a:t>김경선 팀장</a:t>
            </a:r>
            <a:endParaRPr lang="ko-KR" altLang="en-US" sz="1100"/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459005" y="6476151"/>
            <a:ext cx="258583" cy="2585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anchor="t"/>
          <a:lstStyle/>
          <a:p>
            <a:pPr lvl="0" latinLnBrk="0">
              <a:defRPr/>
            </a:pPr>
            <a:r>
              <a:rPr lang="ko-KR" altLang="en-US" sz="2000" i="1" kern="0">
                <a:solidFill>
                  <a:prstClr val="white"/>
                </a:solidFill>
              </a:rPr>
              <a:t>너의 할 일은</a:t>
            </a:r>
            <a:r>
              <a:rPr lang="en-US" altLang="ko-KR" sz="2000" i="1" kern="0">
                <a:solidFill>
                  <a:prstClr val="white"/>
                </a:solidFill>
              </a:rPr>
              <a:t> </a:t>
            </a:r>
            <a:r>
              <a:rPr lang="en-US" altLang="ko-KR" sz="2800" b="1" i="1" kern="0">
                <a:solidFill>
                  <a:prstClr val="white"/>
                </a:solidFill>
              </a:rPr>
              <a:t>PRESENTATION</a:t>
            </a:r>
            <a:endParaRPr lang="en-US" altLang="ko-KR" sz="2800" b="1" i="1" kern="0">
              <a:solidFill>
                <a:prstClr val="white"/>
              </a:solidFill>
            </a:endParaRPr>
          </a:p>
          <a:p>
            <a:pPr lvl="0">
              <a:defRPr/>
            </a:pPr>
            <a:endParaRPr lang="ko-KR" altLang="en-US" sz="160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 rot="0"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>
                <a:gd name="adj" fmla="val 16667"/>
              </a:avLst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852551" y="2125683"/>
            <a:ext cx="9927771" cy="28254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Bef>
                <a:spcPct val="0"/>
              </a:spcBef>
              <a:defRPr lang="ko-KR" altLang="en-US"/>
            </a:pPr>
            <a:r>
              <a:rPr lang="ko-KR" altLang="en-US" b="1">
                <a:solidFill>
                  <a:srgbClr val="003d4c"/>
                </a:solidFill>
              </a:rPr>
              <a:t>1. 프로젝트 및 역할 소개</a:t>
            </a:r>
            <a:endParaRPr lang="ko-KR" altLang="en-US" b="1">
              <a:solidFill>
                <a:srgbClr val="003d4c"/>
              </a:solidFill>
            </a:endParaRPr>
          </a:p>
          <a:p>
            <a:pPr>
              <a:lnSpc>
                <a:spcPct val="200000"/>
              </a:lnSpc>
              <a:spcBef>
                <a:spcPct val="0"/>
              </a:spcBef>
              <a:defRPr lang="ko-KR" altLang="en-US"/>
            </a:pPr>
            <a:r>
              <a:rPr lang="ko-KR" altLang="en-US" b="1">
                <a:solidFill>
                  <a:srgbClr val="003d4c"/>
                </a:solidFill>
              </a:rPr>
              <a:t>2. 요구사항 정의</a:t>
            </a:r>
            <a:endParaRPr lang="ko-KR" altLang="en-US" b="1">
              <a:solidFill>
                <a:srgbClr val="003d4c"/>
              </a:solidFill>
            </a:endParaRPr>
          </a:p>
          <a:p>
            <a:pPr>
              <a:lnSpc>
                <a:spcPct val="200000"/>
              </a:lnSpc>
              <a:spcBef>
                <a:spcPct val="0"/>
              </a:spcBef>
              <a:defRPr lang="ko-KR" altLang="en-US"/>
            </a:pPr>
            <a:r>
              <a:rPr lang="ko-KR" altLang="en-US" b="1">
                <a:solidFill>
                  <a:srgbClr val="003d4c"/>
                </a:solidFill>
              </a:rPr>
              <a:t>3. 사용자 인터페이스</a:t>
            </a:r>
            <a:endParaRPr lang="ko-KR" altLang="en-US" b="1">
              <a:solidFill>
                <a:srgbClr val="003d4c"/>
              </a:solidFill>
            </a:endParaRPr>
          </a:p>
          <a:p>
            <a:pPr>
              <a:lnSpc>
                <a:spcPct val="200000"/>
              </a:lnSpc>
              <a:spcBef>
                <a:spcPct val="0"/>
              </a:spcBef>
              <a:defRPr lang="ko-KR" altLang="en-US"/>
            </a:pPr>
            <a:r>
              <a:rPr lang="ko-KR" altLang="en-US" b="1">
                <a:solidFill>
                  <a:srgbClr val="003d4c"/>
                </a:solidFill>
              </a:rPr>
              <a:t>4. 분석 및 설계</a:t>
            </a:r>
            <a:endParaRPr lang="ko-KR" altLang="en-US" b="1">
              <a:solidFill>
                <a:srgbClr val="003d4c"/>
              </a:solidFill>
            </a:endParaRPr>
          </a:p>
          <a:p>
            <a:pPr>
              <a:lnSpc>
                <a:spcPct val="200000"/>
              </a:lnSpc>
              <a:spcBef>
                <a:spcPct val="0"/>
              </a:spcBef>
              <a:defRPr lang="ko-KR" altLang="en-US"/>
            </a:pPr>
            <a:r>
              <a:rPr lang="en-US" altLang="ko-KR" b="1">
                <a:solidFill>
                  <a:srgbClr val="003d4c"/>
                </a:solidFill>
              </a:rPr>
              <a:t>5. Q&amp;A</a:t>
            </a:r>
            <a:endParaRPr lang="en-US" altLang="ko-KR" b="1">
              <a:solidFill>
                <a:srgbClr val="003d4c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800">
        <p:fade thruBlk="1"/>
      </p:transition>
    </mc:Choice>
    <mc:Fallback>
      <p:transition xmlns:mc="http://schemas.openxmlformats.org/markup-compatibility/2006" xmlns:hp="http://schemas.haansoft.com/office/presentation/8.0" mc:Ignorable="hp" hp:hslDur="800">
        <p:fade/>
      </p:transition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anchor="t"/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000" b="0" i="1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너의 할 일은</a:t>
            </a:r>
            <a:r>
              <a:rPr kumimoji="0" lang="en-US" altLang="ko-KR" sz="2000" b="0" i="1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r>
              <a:rPr kumimoji="0" lang="en-US" altLang="ko-KR" sz="2800" b="1" i="1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PRESENTATION</a:t>
            </a:r>
            <a:endParaRPr kumimoji="0" lang="en-US" altLang="ko-KR" sz="2800" b="1" i="1" u="none" strike="noStrike" kern="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6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16" name="그룹 15"/>
          <p:cNvGrpSpPr/>
          <p:nvPr/>
        </p:nvGrpSpPr>
        <p:grpSpPr>
          <a:xfrm rot="0"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>
                <a:gd name="adj" fmla="val 16667"/>
              </a:avLst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SUB TITLE ://</a:t>
            </a:r>
            <a:r>
              <a:rPr lang="ko-KR" altLang="en-US" b="1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 </a:t>
            </a:r>
            <a:r>
              <a:rPr lang="en-US" altLang="ko-KR" b="1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1.</a:t>
            </a:r>
            <a:r>
              <a:rPr lang="ko-KR" altLang="en-US" b="1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 </a:t>
            </a:r>
            <a:r>
              <a:rPr lang="ko-KR" altLang="en-US" b="1">
                <a:solidFill>
                  <a:prstClr val="black">
                    <a:lumMod val="65000"/>
                    <a:lumOff val="35000"/>
                  </a:prstClr>
                </a:solidFill>
              </a:rPr>
              <a:t>프로젝트 및 역할 소개</a:t>
            </a:r>
            <a:endParaRPr kumimoji="0" lang="ko-KR" altLang="en-US" sz="1800" b="1" i="0" u="none" strike="noStrike" kern="1200" cap="none" spc="0" normalizeH="0" baseline="0"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32461" y="2120954"/>
            <a:ext cx="9927425" cy="405919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kumimoji="0" lang="ko-KR" altLang="en-US" sz="1800" b="1" i="0" u="none" strike="noStrike" kern="1200" cap="none" spc="0" normalizeH="0" baseline="0"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132285" y="6515054"/>
            <a:ext cx="9927425" cy="55685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kumimoji="0" lang="ko-KR" altLang="en-US" sz="1800" b="1" i="0" u="none" strike="noStrike" kern="1200" cap="none" spc="0" normalizeH="0" baseline="0"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132462" y="2120954"/>
            <a:ext cx="9927078" cy="405919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2800" b="1">
                <a:solidFill>
                  <a:prstClr val="black">
                    <a:lumMod val="65000"/>
                    <a:lumOff val="35000"/>
                  </a:prstClr>
                </a:solidFill>
              </a:rPr>
              <a:t>프로젝트 소개</a:t>
            </a:r>
            <a:endParaRPr lang="ko-KR" altLang="en-US" sz="28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0">
              <a:defRPr/>
            </a:pPr>
            <a:r>
              <a:rPr lang="ko-KR" altLang="en-US" b="1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ko-KR" altLang="en-US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0">
              <a:defRPr/>
            </a:pPr>
            <a:r>
              <a:rPr lang="ko-KR" altLang="en-US" b="1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b="1">
                <a:solidFill>
                  <a:prstClr val="black">
                    <a:lumMod val="65000"/>
                    <a:lumOff val="35000"/>
                  </a:prstClr>
                </a:solidFill>
              </a:rPr>
              <a:t>NFC</a:t>
            </a:r>
            <a:r>
              <a:rPr lang="ko-KR" altLang="en-US" b="1">
                <a:solidFill>
                  <a:prstClr val="black">
                    <a:lumMod val="65000"/>
                    <a:lumOff val="35000"/>
                  </a:prstClr>
                </a:solidFill>
              </a:rPr>
              <a:t>를 활용한 메모 알림 시스템은 </a:t>
            </a:r>
            <a:r>
              <a:rPr lang="en-US" altLang="ko-KR" b="1">
                <a:solidFill>
                  <a:prstClr val="black">
                    <a:lumMod val="65000"/>
                    <a:lumOff val="35000"/>
                  </a:prstClr>
                </a:solidFill>
              </a:rPr>
              <a:t>NFC</a:t>
            </a:r>
            <a:r>
              <a:rPr lang="ko-KR" altLang="en-US" b="1">
                <a:solidFill>
                  <a:prstClr val="black">
                    <a:lumMod val="65000"/>
                    <a:lumOff val="35000"/>
                  </a:prstClr>
                </a:solidFill>
              </a:rPr>
              <a:t>를 활용하여 메모와 알람의 기능을 통일하고 편의성을 강화한 스마트폰용 어플리케이션이다</a:t>
            </a:r>
            <a:r>
              <a:rPr lang="en-US" altLang="ko-KR" b="1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en-US" altLang="ko-KR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0">
              <a:defRPr/>
            </a:pPr>
            <a:endParaRPr kumimoji="0" lang="en-US" altLang="ko-KR" sz="1800" b="1" i="0" u="none" strike="noStrike" kern="1200" cap="none" spc="0" normalizeH="0" baseline="0"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lvl="0">
              <a:defRPr/>
            </a:pPr>
            <a:r>
              <a:rPr lang="ko-KR" altLang="en-US" sz="2800" b="1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역할 소개</a:t>
            </a:r>
            <a:endParaRPr lang="ko-KR" altLang="en-US" sz="2800" b="1">
              <a:solidFill>
                <a:prstClr val="black">
                  <a:lumMod val="65000"/>
                  <a:lumOff val="35000"/>
                </a:prstClr>
              </a:solidFill>
              <a:latin typeface="맑은 고딕"/>
              <a:ea typeface="맑은 고딕"/>
            </a:endParaRPr>
          </a:p>
          <a:p>
            <a:pPr lvl="0">
              <a:defRPr/>
            </a:pPr>
            <a:endParaRPr lang="en-US" altLang="ko-KR" b="1">
              <a:solidFill>
                <a:prstClr val="black">
                  <a:lumMod val="65000"/>
                  <a:lumOff val="35000"/>
                </a:prstClr>
              </a:solidFill>
              <a:latin typeface="맑은 고딕"/>
              <a:ea typeface="맑은 고딕"/>
            </a:endParaRPr>
          </a:p>
          <a:p>
            <a:pPr lvl="0">
              <a:defRPr/>
            </a:pPr>
            <a:endParaRPr lang="en-US" altLang="ko-KR" b="1">
              <a:solidFill>
                <a:prstClr val="black">
                  <a:lumMod val="65000"/>
                  <a:lumOff val="35000"/>
                </a:prstClr>
              </a:solidFill>
              <a:latin typeface="맑은 고딕"/>
              <a:ea typeface="맑은 고딕"/>
            </a:endParaRPr>
          </a:p>
          <a:p>
            <a:pPr lvl="0">
              <a:defRPr/>
            </a:pPr>
            <a:endParaRPr lang="en-US" altLang="ko-KR" b="1">
              <a:solidFill>
                <a:prstClr val="black">
                  <a:lumMod val="65000"/>
                  <a:lumOff val="35000"/>
                </a:prstClr>
              </a:solidFill>
              <a:latin typeface="맑은 고딕"/>
              <a:ea typeface="맑은 고딕"/>
            </a:endParaRPr>
          </a:p>
          <a:p>
            <a:pPr lvl="0">
              <a:defRPr/>
            </a:pPr>
            <a:endParaRPr lang="en-US" altLang="ko-KR" b="1">
              <a:solidFill>
                <a:prstClr val="black">
                  <a:lumMod val="65000"/>
                  <a:lumOff val="35000"/>
                </a:prstClr>
              </a:solidFill>
              <a:latin typeface="맑은 고딕"/>
              <a:ea typeface="맑은 고딕"/>
            </a:endParaRPr>
          </a:p>
          <a:p>
            <a:pPr lvl="0">
              <a:defRPr/>
            </a:pPr>
            <a:endParaRPr lang="en-US" altLang="ko-KR" b="1">
              <a:solidFill>
                <a:prstClr val="black">
                  <a:lumMod val="65000"/>
                  <a:lumOff val="35000"/>
                </a:prstClr>
              </a:solidFill>
              <a:latin typeface="맑은 고딕"/>
              <a:ea typeface="맑은 고딕"/>
            </a:endParaRPr>
          </a:p>
          <a:p>
            <a:pPr lvl="0">
              <a:defRPr/>
            </a:pPr>
            <a:endParaRPr lang="en-US" altLang="ko-KR" b="1">
              <a:solidFill>
                <a:prstClr val="black">
                  <a:lumMod val="65000"/>
                  <a:lumOff val="35000"/>
                </a:prstClr>
              </a:solidFill>
              <a:latin typeface="맑은 고딕"/>
              <a:ea typeface="맑은 고딕"/>
            </a:endParaRPr>
          </a:p>
          <a:p>
            <a:pPr lvl="0">
              <a:defRPr/>
            </a:pPr>
            <a:endParaRPr lang="en-US" altLang="ko-KR" b="1">
              <a:solidFill>
                <a:prstClr val="black">
                  <a:lumMod val="65000"/>
                  <a:lumOff val="35000"/>
                </a:prstClr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319399" y="4292341"/>
          <a:ext cx="951089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040"/>
                <a:gridCol w="2018805"/>
                <a:gridCol w="6472053"/>
              </a:tblGrid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팀장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accent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하석준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accent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팀 매니져 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 어플레케이션 개발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accent4"/>
                    </a:solidFill>
                  </a:tcPr>
                </a:tc>
              </a:tr>
              <a:tr h="370840">
                <a:tc rowSpan="3"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/>
                        <a:t>팀원</a:t>
                      </a:r>
                      <a:endParaRPr lang="ko-KR" altLang="en-US"/>
                    </a:p>
                  </a:txBody>
                  <a:tcPr marL="91440" marR="9144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/>
                        <a:t>강신용</a:t>
                      </a:r>
                      <a:endParaRPr lang="ko-KR" altLang="en-US"/>
                    </a:p>
                  </a:txBody>
                  <a:tcPr marL="91440" marR="9144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/>
                        <a:t>디비 시스템 설계 및 개발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어플리케이션 개발</a:t>
                      </a:r>
                      <a:endParaRPr lang="ko-KR" altLang="en-US"/>
                    </a:p>
                  </a:txBody>
                  <a:tcPr marL="91440" marR="9144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/>
                        <a:t>김경선</a:t>
                      </a:r>
                      <a:endParaRPr lang="ko-KR" altLang="en-US"/>
                    </a:p>
                  </a:txBody>
                  <a:tcPr marL="91440" marR="9144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/>
                        <a:t>인터페이스 설계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요구사항 정의서</a:t>
                      </a:r>
                      <a:endParaRPr lang="ko-KR" altLang="en-US"/>
                    </a:p>
                  </a:txBody>
                  <a:tcPr marL="91440" marR="9144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/>
                        <a:t>박다현</a:t>
                      </a:r>
                      <a:endParaRPr lang="ko-KR" altLang="en-US"/>
                    </a:p>
                  </a:txBody>
                  <a:tcPr marL="91440" marR="9144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/>
                        <a:t>인터페이스 개발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</a:t>
                      </a:r>
                      <a:endParaRPr lang="ko-KR" altLang="en-US"/>
                    </a:p>
                  </a:txBody>
                  <a:tcPr marL="91440" marR="9144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800">
        <p:fade thruBlk="1"/>
      </p:transition>
    </mc:Choice>
    <mc:Fallback>
      <p:transition xmlns:mc="http://schemas.openxmlformats.org/markup-compatibility/2006" xmlns:hp="http://schemas.haansoft.com/office/presentation/8.0" mc:Ignorable="hp" hp:hslDur="800">
        <p:fade/>
      </p:transition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anchor="t"/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000" b="0" i="1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너의 할 일은</a:t>
            </a:r>
            <a:r>
              <a:rPr kumimoji="0" lang="en-US" altLang="ko-KR" sz="2000" b="0" i="1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r>
              <a:rPr kumimoji="0" lang="en-US" altLang="ko-KR" sz="2800" b="1" i="1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PRESENTATION</a:t>
            </a:r>
            <a:endParaRPr kumimoji="0" lang="en-US" altLang="ko-KR" sz="2800" b="1" i="1" u="none" strike="noStrike" kern="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6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16" name="그룹 15"/>
          <p:cNvGrpSpPr/>
          <p:nvPr/>
        </p:nvGrpSpPr>
        <p:grpSpPr>
          <a:xfrm rot="0"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>
                <a:gd name="adj" fmla="val 16667"/>
              </a:avLst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SUB TITLE ://</a:t>
            </a:r>
            <a:r>
              <a:rPr kumimoji="0" lang="ko-KR" altLang="en-US" sz="1800" b="1" i="0" u="none" strike="noStrike" kern="1200" cap="none" spc="0" normalizeH="0" baseline="0"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r>
              <a:rPr lang="ko-KR" altLang="en-US" b="1">
                <a:solidFill>
                  <a:schemeClr val="bg2">
                    <a:lumMod val="50000"/>
                  </a:schemeClr>
                </a:solidFill>
              </a:rPr>
              <a:t>2. 요구사항 정의  </a:t>
            </a:r>
            <a:endParaRPr lang="en-US" altLang="ko-KR" b="1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32461" y="2120954"/>
            <a:ext cx="9927425" cy="405919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1" i="0" u="none" strike="noStrike" kern="1200" cap="none" spc="0" normalizeH="0" baseline="0"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132285" y="6515054"/>
            <a:ext cx="9927425" cy="55685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1" i="0" u="none" strike="noStrike" kern="1200" cap="none" spc="0" normalizeH="0" baseline="0"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122936" y="2015121"/>
            <a:ext cx="9927078" cy="405919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1800" b="1" i="0" u="none" strike="noStrike" kern="1200" cap="none" spc="0" normalizeH="0" baseline="0"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1800" b="1" i="0" u="none" strike="noStrike" kern="1200" cap="none" spc="0" normalizeH="0" baseline="0"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1800" b="1" i="0" u="none" strike="noStrike" kern="1200" cap="none" spc="0" normalizeH="0" baseline="0"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lvl="0">
              <a:defRPr/>
            </a:pPr>
            <a:endParaRPr lang="en-US" altLang="ko-KR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0">
              <a:defRPr/>
            </a:pPr>
            <a:endParaRPr lang="en-US" altLang="ko-KR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1800" b="1" i="0" u="none" strike="noStrike" kern="1200" cap="none" spc="0" normalizeH="0" baseline="0"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1800" b="1" i="0" u="none" strike="noStrike" kern="1200" cap="none" spc="0" normalizeH="0" baseline="0"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1800" b="1" i="0" u="none" strike="noStrike" kern="1200" cap="none" spc="0" normalizeH="0" baseline="0"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1800" b="1" i="0" u="none" strike="noStrike" kern="1200" cap="none" spc="0" normalizeH="0" baseline="0"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aphicFrame>
        <p:nvGraphicFramePr>
          <p:cNvPr id="24" name=""/>
          <p:cNvGraphicFramePr>
            <a:graphicFrameLocks noGrp="1"/>
          </p:cNvGraphicFramePr>
          <p:nvPr/>
        </p:nvGraphicFramePr>
        <p:xfrm>
          <a:off x="1185385" y="2136596"/>
          <a:ext cx="9792622" cy="3952075"/>
        </p:xfrm>
        <a:graphic>
          <a:graphicData uri="http://schemas.openxmlformats.org/drawingml/2006/table">
            <a:tbl>
              <a:tblPr firstRow="1" bandRow="1"/>
              <a:tblGrid>
                <a:gridCol w="1195688"/>
                <a:gridCol w="1011555"/>
                <a:gridCol w="2069734"/>
                <a:gridCol w="5515645"/>
              </a:tblGrid>
              <a:tr h="305095">
                <a:tc rowSpan="5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1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메모 관리</a:t>
                      </a:r>
                      <a:endParaRPr xmlns:mc="http://schemas.openxmlformats.org/markup-compatibility/2006" xmlns:hp="http://schemas.haansoft.com/office/presentation/8.0" sz="1100" b="1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0099" cmpd="dbl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0099" cmpd="dbl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1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FR-001</a:t>
                      </a:r>
                      <a:endParaRPr xmlns:mc="http://schemas.openxmlformats.org/markup-compatibility/2006" xmlns:hp="http://schemas.haansoft.com/office/presentation/8.0" lang="EN-US" sz="1100" b="1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0099" cmpd="dbl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1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메모 입력</a:t>
                      </a:r>
                      <a:endParaRPr xmlns:mc="http://schemas.openxmlformats.org/markup-compatibility/2006" xmlns:hp="http://schemas.haansoft.com/office/presentation/8.0" sz="1100" b="1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0099" cmpd="dbl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1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음성이나 타이핑으로 메모를 입력할 수 있다</a:t>
                      </a:r>
                      <a:r>
                        <a:rPr xmlns:mc="http://schemas.openxmlformats.org/markup-compatibility/2006" xmlns:hp="http://schemas.haansoft.com/office/presentation/8.0" lang="EN-US" sz="1100" b="1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xmlns:mc="http://schemas.openxmlformats.org/markup-compatibility/2006" xmlns:hp="http://schemas.haansoft.com/office/presentation/8.0" lang="EN-US" sz="1100" b="1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0099" cmpd="dbl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98538"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0099" cmpd="dbl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0099" cmpd="dbl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1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FR-002</a:t>
                      </a:r>
                      <a:endParaRPr xmlns:mc="http://schemas.openxmlformats.org/markup-compatibility/2006" xmlns:hp="http://schemas.haansoft.com/office/presentation/8.0" lang="EN-US" sz="1100" b="1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1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메모 리스트 조회</a:t>
                      </a:r>
                      <a:endParaRPr xmlns:mc="http://schemas.openxmlformats.org/markup-compatibility/2006" xmlns:hp="http://schemas.haansoft.com/office/presentation/8.0" sz="1100" b="1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1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입력된 메모의 리스트를 확인할 수 있다</a:t>
                      </a:r>
                      <a:r>
                        <a:rPr xmlns:mc="http://schemas.openxmlformats.org/markup-compatibility/2006" xmlns:hp="http://schemas.haansoft.com/office/presentation/8.0" lang="EN-US" sz="1100" b="1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xmlns:mc="http://schemas.openxmlformats.org/markup-compatibility/2006" xmlns:hp="http://schemas.haansoft.com/office/presentation/8.0" lang="EN-US" sz="1100" b="1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05095"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0099" cmpd="dbl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0099" cmpd="dbl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1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FR-003</a:t>
                      </a:r>
                      <a:endParaRPr xmlns:mc="http://schemas.openxmlformats.org/markup-compatibility/2006" xmlns:hp="http://schemas.haansoft.com/office/presentation/8.0" lang="EN-US" sz="1100" b="1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1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메모 조회</a:t>
                      </a:r>
                      <a:endParaRPr xmlns:mc="http://schemas.openxmlformats.org/markup-compatibility/2006" xmlns:hp="http://schemas.haansoft.com/office/presentation/8.0" sz="1100" b="1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1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리스트에서 선택한 메모를 상세하게 확인할 수 있다</a:t>
                      </a:r>
                      <a:endParaRPr xmlns:mc="http://schemas.openxmlformats.org/markup-compatibility/2006" xmlns:hp="http://schemas.haansoft.com/office/presentation/8.0" sz="1100" b="1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05095"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0099" cmpd="dbl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0099" cmpd="dbl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1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FR-004</a:t>
                      </a:r>
                      <a:endParaRPr xmlns:mc="http://schemas.openxmlformats.org/markup-compatibility/2006" xmlns:hp="http://schemas.haansoft.com/office/presentation/8.0" lang="EN-US" sz="1100" b="1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1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메모 편집</a:t>
                      </a:r>
                      <a:endParaRPr xmlns:mc="http://schemas.openxmlformats.org/markup-compatibility/2006" xmlns:hp="http://schemas.haansoft.com/office/presentation/8.0" sz="1100" b="1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1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생성된 메모의 내용을 수정할 수 있다</a:t>
                      </a:r>
                      <a:r>
                        <a:rPr xmlns:mc="http://schemas.openxmlformats.org/markup-compatibility/2006" xmlns:hp="http://schemas.haansoft.com/office/presentation/8.0" lang="EN-US" sz="1100" b="1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xmlns:mc="http://schemas.openxmlformats.org/markup-compatibility/2006" xmlns:hp="http://schemas.haansoft.com/office/presentation/8.0" lang="EN-US" sz="1100" b="1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98538"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0099" cmpd="dbl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1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FR-005</a:t>
                      </a:r>
                      <a:endParaRPr xmlns:mc="http://schemas.openxmlformats.org/markup-compatibility/2006" xmlns:hp="http://schemas.haansoft.com/office/presentation/8.0" lang="EN-US" sz="1100" b="1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1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메모 삭제</a:t>
                      </a:r>
                      <a:endParaRPr xmlns:mc="http://schemas.openxmlformats.org/markup-compatibility/2006" xmlns:hp="http://schemas.haansoft.com/office/presentation/8.0" sz="1100" b="1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1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생성된 메모를 삭제할 수 있다</a:t>
                      </a:r>
                      <a:r>
                        <a:rPr xmlns:mc="http://schemas.openxmlformats.org/markup-compatibility/2006" xmlns:hp="http://schemas.haansoft.com/office/presentation/8.0" lang="EN-US" sz="1100" b="1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xmlns:mc="http://schemas.openxmlformats.org/markup-compatibility/2006" xmlns:hp="http://schemas.haansoft.com/office/presentation/8.0" lang="EN-US" sz="1100" b="1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34918">
                <a:tc rowSpan="4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1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메모 알림</a:t>
                      </a:r>
                      <a:endParaRPr xmlns:mc="http://schemas.openxmlformats.org/markup-compatibility/2006" xmlns:hp="http://schemas.haansoft.com/office/presentation/8.0" sz="1100" b="1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1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FR-007</a:t>
                      </a:r>
                      <a:endParaRPr xmlns:mc="http://schemas.openxmlformats.org/markup-compatibility/2006" xmlns:hp="http://schemas.haansoft.com/office/presentation/8.0" lang="EN-US" sz="1100" b="1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1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카운트다운</a:t>
                      </a:r>
                      <a:endParaRPr xmlns:mc="http://schemas.openxmlformats.org/markup-compatibility/2006" xmlns:hp="http://schemas.haansoft.com/office/presentation/8.0" sz="1100" b="1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1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알림 설정된 메모를 설정된 시간 단위로</a:t>
                      </a:r>
                      <a:endParaRPr xmlns:mc="http://schemas.openxmlformats.org/markup-compatibility/2006" xmlns:hp="http://schemas.haansoft.com/office/presentation/8.0" sz="1100" b="1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1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카운트다운 알림을 설정하여 푸쉬할 수 있다</a:t>
                      </a:r>
                      <a:r>
                        <a:rPr xmlns:mc="http://schemas.openxmlformats.org/markup-compatibility/2006" xmlns:hp="http://schemas.haansoft.com/office/presentation/8.0" lang="EN-US" sz="1100" b="1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xmlns:mc="http://schemas.openxmlformats.org/markup-compatibility/2006" xmlns:hp="http://schemas.haansoft.com/office/presentation/8.0" lang="EN-US" sz="1100" b="1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34918"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98538"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1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FR-008</a:t>
                      </a:r>
                      <a:endParaRPr xmlns:mc="http://schemas.openxmlformats.org/markup-compatibility/2006" xmlns:hp="http://schemas.haansoft.com/office/presentation/8.0" lang="EN-US" sz="1100" b="1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1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보이스</a:t>
                      </a:r>
                      <a:endParaRPr xmlns:mc="http://schemas.openxmlformats.org/markup-compatibility/2006" xmlns:hp="http://schemas.haansoft.com/office/presentation/8.0" sz="1100" b="1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1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알림 설정된 메모를 음성으로 출력할 수 있다</a:t>
                      </a:r>
                      <a:r>
                        <a:rPr xmlns:mc="http://schemas.openxmlformats.org/markup-compatibility/2006" xmlns:hp="http://schemas.haansoft.com/office/presentation/8.0" lang="EN-US" sz="1100" b="1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xmlns:mc="http://schemas.openxmlformats.org/markup-compatibility/2006" xmlns:hp="http://schemas.haansoft.com/office/presentation/8.0" lang="EN-US" sz="1100" b="1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438017"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1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FR-009</a:t>
                      </a:r>
                      <a:endParaRPr xmlns:mc="http://schemas.openxmlformats.org/markup-compatibility/2006" xmlns:hp="http://schemas.haansoft.com/office/presentation/8.0" lang="EN-US" sz="1100" b="1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1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잠금화면</a:t>
                      </a:r>
                      <a:endParaRPr xmlns:mc="http://schemas.openxmlformats.org/markup-compatibility/2006" xmlns:hp="http://schemas.haansoft.com/office/presentation/8.0" sz="1100" b="1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1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새로운 잠금화면을 설정하여 특정 메모를 </a:t>
                      </a:r>
                      <a:endParaRPr xmlns:mc="http://schemas.openxmlformats.org/markup-compatibility/2006" xmlns:hp="http://schemas.haansoft.com/office/presentation/8.0" sz="1100" b="1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1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잠금화면에 출력할 수 있다</a:t>
                      </a:r>
                      <a:r>
                        <a:rPr xmlns:mc="http://schemas.openxmlformats.org/markup-compatibility/2006" xmlns:hp="http://schemas.haansoft.com/office/presentation/8.0" lang="EN-US" sz="1100" b="1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xmlns:mc="http://schemas.openxmlformats.org/markup-compatibility/2006" xmlns:hp="http://schemas.haansoft.com/office/presentation/8.0" lang="EN-US" sz="1100" b="1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438017">
                <a:tc rowSpan="3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1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NFC </a:t>
                      </a:r>
                      <a:r>
                        <a:rPr xmlns:mc="http://schemas.openxmlformats.org/markup-compatibility/2006" xmlns:hp="http://schemas.haansoft.com/office/presentation/8.0" sz="1100" b="1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태그</a:t>
                      </a:r>
                      <a:endParaRPr xmlns:mc="http://schemas.openxmlformats.org/markup-compatibility/2006" xmlns:hp="http://schemas.haansoft.com/office/presentation/8.0" sz="1100" b="1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1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관리</a:t>
                      </a:r>
                      <a:endParaRPr xmlns:mc="http://schemas.openxmlformats.org/markup-compatibility/2006" xmlns:hp="http://schemas.haansoft.com/office/presentation/8.0" sz="1100" b="1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1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FR-010</a:t>
                      </a:r>
                      <a:endParaRPr xmlns:mc="http://schemas.openxmlformats.org/markup-compatibility/2006" xmlns:hp="http://schemas.haansoft.com/office/presentation/8.0" lang="EN-US" sz="1100" b="1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1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NFC </a:t>
                      </a:r>
                      <a:r>
                        <a:rPr xmlns:mc="http://schemas.openxmlformats.org/markup-compatibility/2006" xmlns:hp="http://schemas.haansoft.com/office/presentation/8.0" sz="1100" b="1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태그 등록 </a:t>
                      </a:r>
                      <a:endParaRPr xmlns:mc="http://schemas.openxmlformats.org/markup-compatibility/2006" xmlns:hp="http://schemas.haansoft.com/office/presentation/8.0" sz="1100" b="1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1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특정 </a:t>
                      </a:r>
                      <a:r>
                        <a:rPr xmlns:mc="http://schemas.openxmlformats.org/markup-compatibility/2006" xmlns:hp="http://schemas.haansoft.com/office/presentation/8.0" lang="EN-US" sz="1100" b="1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NFC </a:t>
                      </a:r>
                      <a:r>
                        <a:rPr xmlns:mc="http://schemas.openxmlformats.org/markup-compatibility/2006" xmlns:hp="http://schemas.haansoft.com/office/presentation/8.0" sz="1100" b="1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태그에 사용자가 설정한 이름을 등록할 수 있다</a:t>
                      </a:r>
                      <a:r>
                        <a:rPr xmlns:mc="http://schemas.openxmlformats.org/markup-compatibility/2006" xmlns:hp="http://schemas.haansoft.com/office/presentation/8.0" lang="EN-US" sz="1100" b="1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xmlns:mc="http://schemas.openxmlformats.org/markup-compatibility/2006" xmlns:hp="http://schemas.haansoft.com/office/presentation/8.0" lang="EN-US" sz="1100" b="1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438017"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1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FR-011</a:t>
                      </a:r>
                      <a:endParaRPr xmlns:mc="http://schemas.openxmlformats.org/markup-compatibility/2006" xmlns:hp="http://schemas.haansoft.com/office/presentation/8.0" lang="EN-US" sz="1100" b="1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1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NFC </a:t>
                      </a:r>
                      <a:r>
                        <a:rPr xmlns:mc="http://schemas.openxmlformats.org/markup-compatibility/2006" xmlns:hp="http://schemas.haansoft.com/office/presentation/8.0" sz="1100" b="1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태그 이름 변경</a:t>
                      </a:r>
                      <a:endParaRPr xmlns:mc="http://schemas.openxmlformats.org/markup-compatibility/2006" xmlns:hp="http://schemas.haansoft.com/office/presentation/8.0" sz="1100" b="1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1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어플에 리스트화된 </a:t>
                      </a:r>
                      <a:r>
                        <a:rPr xmlns:mc="http://schemas.openxmlformats.org/markup-compatibility/2006" xmlns:hp="http://schemas.haansoft.com/office/presentation/8.0" lang="EN-US" sz="1100" b="1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NFC </a:t>
                      </a:r>
                      <a:r>
                        <a:rPr xmlns:mc="http://schemas.openxmlformats.org/markup-compatibility/2006" xmlns:hp="http://schemas.haansoft.com/office/presentation/8.0" sz="1100" b="1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태그의 이름을 </a:t>
                      </a:r>
                      <a:endParaRPr xmlns:mc="http://schemas.openxmlformats.org/markup-compatibility/2006" xmlns:hp="http://schemas.haansoft.com/office/presentation/8.0" sz="1100" b="1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1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변경할 수 있다</a:t>
                      </a:r>
                      <a:r>
                        <a:rPr xmlns:mc="http://schemas.openxmlformats.org/markup-compatibility/2006" xmlns:hp="http://schemas.haansoft.com/office/presentation/8.0" lang="EN-US" sz="1100" b="1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xmlns:mc="http://schemas.openxmlformats.org/markup-compatibility/2006" xmlns:hp="http://schemas.haansoft.com/office/presentation/8.0" lang="EN-US" sz="1100" b="1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05095"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4417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1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FR-012</a:t>
                      </a:r>
                      <a:endParaRPr xmlns:mc="http://schemas.openxmlformats.org/markup-compatibility/2006" xmlns:hp="http://schemas.haansoft.com/office/presentation/8.0" lang="EN-US" sz="1100" b="1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4417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1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NFC </a:t>
                      </a:r>
                      <a:r>
                        <a:rPr xmlns:mc="http://schemas.openxmlformats.org/markup-compatibility/2006" xmlns:hp="http://schemas.haansoft.com/office/presentation/8.0" sz="1100" b="1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태그 삭제</a:t>
                      </a:r>
                      <a:endParaRPr xmlns:mc="http://schemas.openxmlformats.org/markup-compatibility/2006" xmlns:hp="http://schemas.haansoft.com/office/presentation/8.0" sz="1100" b="1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4417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1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어플에 리스트화된 </a:t>
                      </a:r>
                      <a:r>
                        <a:rPr xmlns:mc="http://schemas.openxmlformats.org/markup-compatibility/2006" xmlns:hp="http://schemas.haansoft.com/office/presentation/8.0" lang="EN-US" sz="1100" b="1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NFC </a:t>
                      </a:r>
                      <a:r>
                        <a:rPr xmlns:mc="http://schemas.openxmlformats.org/markup-compatibility/2006" xmlns:hp="http://schemas.haansoft.com/office/presentation/8.0" sz="1100" b="1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태그를 삭제할 수 있다</a:t>
                      </a:r>
                      <a:r>
                        <a:rPr xmlns:mc="http://schemas.openxmlformats.org/markup-compatibility/2006" xmlns:hp="http://schemas.haansoft.com/office/presentation/8.0" lang="EN-US" sz="1100" b="1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xmlns:mc="http://schemas.openxmlformats.org/markup-compatibility/2006" xmlns:hp="http://schemas.haansoft.com/office/presentation/8.0" lang="EN-US" sz="1100" b="1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4417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800">
        <p:fade thruBlk="1"/>
      </p:transition>
    </mc:Choice>
    <mc:Fallback>
      <p:transition xmlns:mc="http://schemas.openxmlformats.org/markup-compatibility/2006" xmlns:hp="http://schemas.haansoft.com/office/presentation/8.0" mc:Ignorable="hp" hp:hslDur="800">
        <p:fade/>
      </p:transition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anchor="t"/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000" b="0" i="1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너의 할 일은</a:t>
            </a:r>
            <a:r>
              <a:rPr kumimoji="0" lang="en-US" altLang="ko-KR" sz="2000" b="0" i="1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r>
              <a:rPr kumimoji="0" lang="en-US" altLang="ko-KR" sz="2800" b="1" i="1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PRESENTATION</a:t>
            </a:r>
            <a:endParaRPr kumimoji="0" lang="en-US" altLang="ko-KR" sz="2800" b="1" i="1" u="none" strike="noStrike" kern="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6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16" name="그룹 15"/>
          <p:cNvGrpSpPr/>
          <p:nvPr/>
        </p:nvGrpSpPr>
        <p:grpSpPr>
          <a:xfrm rot="0"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>
                <a:gd name="adj" fmla="val 16667"/>
              </a:avLst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kumimoji="0" lang="en-US" altLang="ko-KR" b="1" i="0" u="none" strike="noStrike" kern="1200" cap="none" spc="0" normalizeH="0" baseline="0"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SUB TITLE ://</a:t>
            </a:r>
            <a:r>
              <a:rPr kumimoji="0" lang="ko-KR" altLang="en-US" b="1" i="0" u="none" strike="noStrike" kern="1200" cap="none" spc="0" normalizeH="0" baseline="0"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r>
              <a:rPr lang="en-US" altLang="ko-KR" b="1">
                <a:solidFill>
                  <a:schemeClr val="bg2">
                    <a:lumMod val="50000"/>
                  </a:schemeClr>
                </a:solidFill>
              </a:rPr>
              <a:t>3.</a:t>
            </a:r>
            <a:r>
              <a:rPr lang="ko-KR" altLang="en-US" b="1">
                <a:solidFill>
                  <a:schemeClr val="bg2">
                    <a:lumMod val="50000"/>
                  </a:schemeClr>
                </a:solidFill>
              </a:rPr>
              <a:t> 인터페이스 설계</a:t>
            </a:r>
            <a:endParaRPr lang="ko-KR" altLang="en-US" b="1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132285" y="6515054"/>
            <a:ext cx="9927425" cy="55685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kumimoji="0" lang="ko-KR" altLang="en-US" sz="1800" b="1" i="0" u="none" strike="noStrike" kern="1200" cap="none" spc="0" normalizeH="0" baseline="0"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24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097814" y="2108013"/>
            <a:ext cx="9984467" cy="52233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800">
        <p:fade thruBlk="1"/>
      </p:transition>
    </mc:Choice>
    <mc:Fallback>
      <p:transition xmlns:mc="http://schemas.openxmlformats.org/markup-compatibility/2006" xmlns:hp="http://schemas.haansoft.com/office/presentation/8.0" mc:Ignorable="hp" hp:hslDur="800">
        <p:fade/>
      </p:transition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anchor="t"/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000" b="0" i="1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너의 할 일은</a:t>
            </a:r>
            <a:r>
              <a:rPr kumimoji="0" lang="en-US" altLang="ko-KR" sz="2000" b="0" i="1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r>
              <a:rPr kumimoji="0" lang="en-US" altLang="ko-KR" sz="2800" b="1" i="1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PRESENTATION</a:t>
            </a:r>
            <a:endParaRPr kumimoji="0" lang="en-US" altLang="ko-KR" sz="2800" b="1" i="1" u="none" strike="noStrike" kern="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6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16" name="그룹 15"/>
          <p:cNvGrpSpPr/>
          <p:nvPr/>
        </p:nvGrpSpPr>
        <p:grpSpPr>
          <a:xfrm rot="0"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>
                <a:gd name="adj" fmla="val 16667"/>
              </a:avLst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SUB TITLE ://</a:t>
            </a:r>
            <a:r>
              <a:rPr lang="ko-KR" altLang="en-US" b="1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 </a:t>
            </a:r>
            <a:r>
              <a:rPr lang="en-US" altLang="ko-KR" b="1">
                <a:solidFill>
                  <a:prstClr val="black">
                    <a:lumMod val="65000"/>
                    <a:lumOff val="35000"/>
                  </a:prstClr>
                </a:solidFill>
              </a:rPr>
              <a:t>4.</a:t>
            </a:r>
            <a:r>
              <a:rPr lang="ko-KR" altLang="en-US" b="1">
                <a:solidFill>
                  <a:prstClr val="black">
                    <a:lumMod val="65000"/>
                    <a:lumOff val="35000"/>
                  </a:prstClr>
                </a:solidFill>
              </a:rPr>
              <a:t> 분석 및 설계</a:t>
            </a:r>
            <a:endParaRPr lang="ko-KR" altLang="en-US" b="1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32461" y="2120954"/>
            <a:ext cx="9927425" cy="405919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kumimoji="0" lang="ko-KR" altLang="en-US" sz="1800" b="1" i="0" u="none" strike="noStrike" kern="1200" cap="none" spc="0" normalizeH="0" baseline="0"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132285" y="6515054"/>
            <a:ext cx="9927425" cy="55685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kumimoji="0" lang="ko-KR" altLang="en-US" sz="1800" b="1" i="0" u="none" strike="noStrike" kern="1200" cap="none" spc="0" normalizeH="0" baseline="0"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132462" y="2120954"/>
            <a:ext cx="9927078" cy="405919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28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0">
              <a:defRPr/>
            </a:pPr>
            <a:endParaRPr lang="en-US" altLang="ko-KR" b="1">
              <a:solidFill>
                <a:prstClr val="black">
                  <a:lumMod val="65000"/>
                  <a:lumOff val="35000"/>
                </a:prstClr>
              </a:solidFill>
              <a:latin typeface="맑은 고딕"/>
              <a:ea typeface="맑은 고딕"/>
            </a:endParaRPr>
          </a:p>
          <a:p>
            <a:pPr lvl="0">
              <a:defRPr/>
            </a:pPr>
            <a:endParaRPr lang="en-US" altLang="ko-KR" b="1">
              <a:solidFill>
                <a:prstClr val="black">
                  <a:lumMod val="65000"/>
                  <a:lumOff val="35000"/>
                </a:prstClr>
              </a:solidFill>
              <a:latin typeface="맑은 고딕"/>
              <a:ea typeface="맑은 고딕"/>
            </a:endParaRPr>
          </a:p>
          <a:p>
            <a:pPr lvl="0">
              <a:defRPr/>
            </a:pPr>
            <a:endParaRPr lang="en-US" altLang="ko-KR" b="1">
              <a:solidFill>
                <a:prstClr val="black">
                  <a:lumMod val="65000"/>
                  <a:lumOff val="35000"/>
                </a:prstClr>
              </a:solidFill>
              <a:latin typeface="맑은 고딕"/>
              <a:ea typeface="맑은 고딕"/>
            </a:endParaRPr>
          </a:p>
          <a:p>
            <a:pPr lvl="0">
              <a:defRPr/>
            </a:pPr>
            <a:endParaRPr lang="en-US" altLang="ko-KR" b="1">
              <a:solidFill>
                <a:prstClr val="black">
                  <a:lumMod val="65000"/>
                  <a:lumOff val="35000"/>
                </a:prstClr>
              </a:solidFill>
              <a:latin typeface="맑은 고딕"/>
              <a:ea typeface="맑은 고딕"/>
            </a:endParaRPr>
          </a:p>
          <a:p>
            <a:pPr lvl="0">
              <a:defRPr/>
            </a:pPr>
            <a:endParaRPr lang="en-US" altLang="ko-KR" b="1">
              <a:solidFill>
                <a:prstClr val="black">
                  <a:lumMod val="65000"/>
                  <a:lumOff val="35000"/>
                </a:prstClr>
              </a:solidFill>
              <a:latin typeface="맑은 고딕"/>
              <a:ea typeface="맑은 고딕"/>
            </a:endParaRPr>
          </a:p>
          <a:p>
            <a:pPr lvl="0">
              <a:defRPr/>
            </a:pPr>
            <a:endParaRPr lang="en-US" altLang="ko-KR" b="1">
              <a:solidFill>
                <a:prstClr val="black">
                  <a:lumMod val="65000"/>
                  <a:lumOff val="35000"/>
                </a:prstClr>
              </a:solidFill>
              <a:latin typeface="맑은 고딕"/>
              <a:ea typeface="맑은 고딕"/>
            </a:endParaRPr>
          </a:p>
        </p:txBody>
      </p:sp>
      <p:pic>
        <p:nvPicPr>
          <p:cNvPr id="2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30521" y="2330557"/>
            <a:ext cx="5330957" cy="37336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800">
        <p:fade thruBlk="1"/>
      </p:transition>
    </mc:Choice>
    <mc:Fallback>
      <p:transition xmlns:mc="http://schemas.openxmlformats.org/markup-compatibility/2006" xmlns:hp="http://schemas.haansoft.com/office/presentation/8.0" mc:Ignorable="hp" hp:hslDur="800">
        <p:fade/>
      </p:transition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9459" y="66675"/>
            <a:ext cx="9633081" cy="67468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anchor="t"/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000" b="0" i="1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너의 할 일은</a:t>
            </a:r>
            <a:r>
              <a:rPr kumimoji="0" lang="en-US" altLang="ko-KR" sz="2000" b="0" i="1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r>
              <a:rPr kumimoji="0" lang="en-US" altLang="ko-KR" sz="2800" b="1" i="1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PRESENTATION</a:t>
            </a:r>
            <a:endParaRPr kumimoji="0" lang="en-US" altLang="ko-KR" sz="2800" b="1" i="1" u="none" strike="noStrike" kern="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6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16" name="그룹 15"/>
          <p:cNvGrpSpPr/>
          <p:nvPr/>
        </p:nvGrpSpPr>
        <p:grpSpPr>
          <a:xfrm rot="0"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>
                <a:gd name="adj" fmla="val 16667"/>
              </a:avLst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SUB TITLE ://</a:t>
            </a:r>
            <a:r>
              <a:rPr lang="ko-KR" altLang="en-US" b="1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 </a:t>
            </a:r>
            <a:r>
              <a:rPr lang="en-US" altLang="ko-KR" b="1">
                <a:solidFill>
                  <a:prstClr val="black">
                    <a:lumMod val="65000"/>
                    <a:lumOff val="35000"/>
                  </a:prstClr>
                </a:solidFill>
              </a:rPr>
              <a:t>4.</a:t>
            </a:r>
            <a:r>
              <a:rPr lang="ko-KR" altLang="en-US" b="1">
                <a:solidFill>
                  <a:prstClr val="black">
                    <a:lumMod val="65000"/>
                    <a:lumOff val="35000"/>
                  </a:prstClr>
                </a:solidFill>
              </a:rPr>
              <a:t> 분석 및 설계</a:t>
            </a:r>
            <a:endParaRPr lang="ko-KR" altLang="en-US" b="1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32461" y="2120954"/>
            <a:ext cx="9927425" cy="405919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kumimoji="0" lang="ko-KR" altLang="en-US" sz="1800" b="1" i="0" u="none" strike="noStrike" kern="1200" cap="none" spc="0" normalizeH="0" baseline="0"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132285" y="6515054"/>
            <a:ext cx="9927425" cy="55685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kumimoji="0" lang="ko-KR" altLang="en-US" sz="1800" b="1" i="0" u="none" strike="noStrike" kern="1200" cap="none" spc="0" normalizeH="0" baseline="0"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132462" y="2120954"/>
            <a:ext cx="9927078" cy="405919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28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0">
              <a:defRPr/>
            </a:pPr>
            <a:endParaRPr lang="en-US" altLang="ko-KR" b="1">
              <a:solidFill>
                <a:prstClr val="black">
                  <a:lumMod val="65000"/>
                  <a:lumOff val="35000"/>
                </a:prstClr>
              </a:solidFill>
              <a:latin typeface="맑은 고딕"/>
              <a:ea typeface="맑은 고딕"/>
            </a:endParaRPr>
          </a:p>
          <a:p>
            <a:pPr lvl="0">
              <a:defRPr/>
            </a:pPr>
            <a:endParaRPr lang="en-US" altLang="ko-KR" b="1">
              <a:solidFill>
                <a:prstClr val="black">
                  <a:lumMod val="65000"/>
                  <a:lumOff val="35000"/>
                </a:prstClr>
              </a:solidFill>
              <a:latin typeface="맑은 고딕"/>
              <a:ea typeface="맑은 고딕"/>
            </a:endParaRPr>
          </a:p>
          <a:p>
            <a:pPr lvl="0">
              <a:defRPr/>
            </a:pPr>
            <a:endParaRPr lang="en-US" altLang="ko-KR" b="1">
              <a:solidFill>
                <a:prstClr val="black">
                  <a:lumMod val="65000"/>
                  <a:lumOff val="35000"/>
                </a:prstClr>
              </a:solidFill>
              <a:latin typeface="맑은 고딕"/>
              <a:ea typeface="맑은 고딕"/>
            </a:endParaRPr>
          </a:p>
          <a:p>
            <a:pPr lvl="0">
              <a:defRPr/>
            </a:pPr>
            <a:endParaRPr lang="en-US" altLang="ko-KR" b="1">
              <a:solidFill>
                <a:prstClr val="black">
                  <a:lumMod val="65000"/>
                  <a:lumOff val="35000"/>
                </a:prstClr>
              </a:solidFill>
              <a:latin typeface="맑은 고딕"/>
              <a:ea typeface="맑은 고딕"/>
            </a:endParaRPr>
          </a:p>
          <a:p>
            <a:pPr lvl="0">
              <a:defRPr/>
            </a:pPr>
            <a:endParaRPr lang="en-US" altLang="ko-KR" b="1">
              <a:solidFill>
                <a:prstClr val="black">
                  <a:lumMod val="65000"/>
                  <a:lumOff val="35000"/>
                </a:prstClr>
              </a:solidFill>
              <a:latin typeface="맑은 고딕"/>
              <a:ea typeface="맑은 고딕"/>
            </a:endParaRPr>
          </a:p>
          <a:p>
            <a:pPr lvl="0">
              <a:defRPr/>
            </a:pPr>
            <a:endParaRPr lang="en-US" altLang="ko-KR" b="1">
              <a:solidFill>
                <a:prstClr val="black">
                  <a:lumMod val="65000"/>
                  <a:lumOff val="35000"/>
                </a:prstClr>
              </a:solidFill>
              <a:latin typeface="맑은 고딕"/>
              <a:ea typeface="맑은 고딕"/>
            </a:endParaRPr>
          </a:p>
        </p:txBody>
      </p:sp>
      <p:pic>
        <p:nvPicPr>
          <p:cNvPr id="2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30521" y="2330557"/>
            <a:ext cx="5330957" cy="37336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800">
        <p:fade thruBlk="1"/>
      </p:transition>
    </mc:Choice>
    <mc:Fallback>
      <p:transition xmlns:mc="http://schemas.openxmlformats.org/markup-compatibility/2006" xmlns:hp="http://schemas.haansoft.com/office/presentation/8.0" mc:Ignorable="hp" hp:hslDur="800">
        <p:fade/>
      </p:transition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2743200" y="2127251"/>
            <a:ext cx="6515101" cy="3652836"/>
          </a:xfrm>
        </p:spPr>
        <p:txBody>
          <a:bodyPr>
            <a:noAutofit/>
          </a:bodyPr>
          <a:lstStyle/>
          <a:p>
            <a:pPr marL="0" indent="0" algn="ctr">
              <a:lnSpc>
                <a:spcPct val="200000"/>
              </a:lnSpc>
              <a:spcBef>
                <a:spcPct val="0"/>
              </a:spcBef>
              <a:buNone/>
              <a:defRPr/>
            </a:pPr>
            <a:r>
              <a:rPr lang="en-US" altLang="ko-KR" sz="9600" b="1">
                <a:solidFill>
                  <a:srgbClr val="003d4c"/>
                </a:solidFill>
              </a:rPr>
              <a:t>Q&amp;A</a:t>
            </a:r>
            <a:endParaRPr lang="en-US" altLang="ko-KR" sz="9600" b="1">
              <a:solidFill>
                <a:srgbClr val="003d4c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268</ep:Words>
  <ep:PresentationFormat>와이드스크린</ep:PresentationFormat>
  <ep:Paragraphs>26</ep:Paragraphs>
  <ep:Slides>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2019-02-08T07:37:09.000</dcterms:created>
  <dc:creator>조땡</dc:creator>
  <cp:lastModifiedBy>fourz</cp:lastModifiedBy>
  <dcterms:modified xsi:type="dcterms:W3CDTF">2019-03-25T09:50:37.847</dcterms:modified>
  <cp:revision>207</cp:revision>
  <dc:title>PowerPoint 프레젠테이션</dc:title>
  <cp:version/>
</cp:coreProperties>
</file>