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69" r:id="rId5"/>
    <p:sldId id="271" r:id="rId6"/>
    <p:sldId id="272" r:id="rId7"/>
    <p:sldId id="265" r:id="rId8"/>
    <p:sldId id="273" r:id="rId9"/>
    <p:sldId id="277" r:id="rId10"/>
    <p:sldId id="278" r:id="rId11"/>
    <p:sldId id="279" r:id="rId12"/>
    <p:sldId id="280" r:id="rId13"/>
    <p:sldId id="281" r:id="rId14"/>
    <p:sldId id="266" r:id="rId15"/>
    <p:sldId id="260" r:id="rId16"/>
    <p:sldId id="282" r:id="rId17"/>
    <p:sldId id="268" r:id="rId18"/>
    <p:sldId id="261" r:id="rId19"/>
    <p:sldId id="283" r:id="rId20"/>
    <p:sldId id="262" r:id="rId21"/>
    <p:sldId id="263" r:id="rId22"/>
    <p:sldId id="264" r:id="rId23"/>
  </p:sldIdLst>
  <p:sldSz cx="111045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4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교원 김" initials="교김" lastIdx="1" clrIdx="0">
    <p:extLst>
      <p:ext uri="{19B8F6BF-5375-455C-9EA6-DF929625EA0E}">
        <p15:presenceInfo xmlns:p15="http://schemas.microsoft.com/office/powerpoint/2012/main" userId="22c46b319e4c04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020"/>
    <p:restoredTop sz="90000"/>
  </p:normalViewPr>
  <p:slideViewPr>
    <p:cSldViewPr snapToObjects="1">
      <p:cViewPr varScale="1">
        <p:scale>
          <a:sx n="91" d="100"/>
          <a:sy n="91" d="100"/>
        </p:scale>
        <p:origin x="56" y="1288"/>
      </p:cViewPr>
      <p:guideLst>
        <p:guide orient="horz" pos="2155"/>
        <p:guide pos="34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제목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656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5F5-4151-8588-9450E48E41AD}"/>
              </c:ext>
            </c:extLst>
          </c:dPt>
          <c:dPt>
            <c:idx val="1"/>
            <c:bubble3D val="0"/>
            <c:spPr>
              <a:solidFill>
                <a:schemeClr val="accent1">
                  <a:shade val="8555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5F5-4151-8588-9450E48E41AD}"/>
              </c:ext>
            </c:extLst>
          </c:dPt>
          <c:dPt>
            <c:idx val="2"/>
            <c:bubble3D val="0"/>
            <c:spPr>
              <a:solidFill>
                <a:schemeClr val="accent1">
                  <a:tint val="8655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5F5-4151-8588-9450E48E41AD}"/>
              </c:ext>
            </c:extLst>
          </c:dPt>
          <c:dPt>
            <c:idx val="3"/>
            <c:bubble3D val="0"/>
            <c:spPr>
              <a:solidFill>
                <a:schemeClr val="accent1">
                  <a:tint val="5756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F5F5-4151-8588-9450E48E41AD}"/>
              </c:ext>
            </c:extLst>
          </c:dPt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F5-4151-8588-9450E48E4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  <c:txPr>
        <a:bodyPr rot="0" vert="horz" wrap="none" lIns="0" tIns="0" rIns="0" bIns="0" anchor="ctr" anchorCtr="1"/>
        <a:lstStyle/>
        <a:p>
          <a:pPr algn="l">
            <a:defRPr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10" styleIndex="0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800" b="0" i="0" u="none"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A7-4B2D-83BA-306A9BA3443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A7-4B2D-83BA-306A9BA3443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1">
                <a:tint val="84950"/>
              </a:schemeClr>
            </a:solidFill>
          </c:spPr>
          <c:invertIfNegative val="0"/>
          <c:dLbls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A7-4B2D-83BA-306A9BA3443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A7-4B2D-83BA-306A9BA34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2302824"/>
        <c:axId val="622303152"/>
      </c:barChart>
      <c:catAx>
        <c:axId val="622302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2303152"/>
        <c:crosses val="autoZero"/>
        <c:auto val="1"/>
        <c:lblAlgn val="ctr"/>
        <c:lblOffset val="100"/>
        <c:tickMarkSkip val="1"/>
        <c:noMultiLvlLbl val="0"/>
      </c:catAx>
      <c:valAx>
        <c:axId val="622303152"/>
        <c:scaling>
          <c:orientation val="minMax"/>
        </c:scaling>
        <c:delete val="0"/>
        <c:axPos val="l"/>
        <c:majorGridlines/>
        <c:title>
          <c:overlay val="0"/>
          <c:spPr>
            <a:noFill/>
            <a:ln>
              <a:noFill/>
            </a:ln>
            <a:effectLst/>
          </c:spPr>
          <c:txPr>
            <a:bodyPr vert="vert270" wrap="none" lIns="0" tIns="0" rIns="0" bIns="0" anchor="ctr" anchorCtr="1"/>
            <a:lstStyle/>
            <a:p>
              <a:pPr algn="l">
                <a:defRPr sz="1300" b="0" i="0" u="none">
                  <a:latin typeface="+mn-lt" panose="00000000000000000000"/>
                  <a:ea typeface="+mn-ea" panose="00000000000000000000"/>
                  <a:cs typeface="+mn-ea" panose="00000000000000000000"/>
                  <a:sym typeface="+mn-ea" panose="0000000000000000000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crossAx val="622302824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  <c:txPr>
        <a:bodyPr rot="0" vert="horz" wrap="none" lIns="0" tIns="0" rIns="0" bIns="0" anchor="ctr" anchorCtr="1"/>
        <a:lstStyle/>
        <a:p>
          <a:pPr algn="l">
            <a:defRPr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10" styleIndex="0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783" y="2130425"/>
            <a:ext cx="943821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5567" y="3886200"/>
            <a:ext cx="77726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1103786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602429" y="2214563"/>
            <a:ext cx="5898905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050245" y="274638"/>
            <a:ext cx="2498351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5188" y="274638"/>
            <a:ext cx="7309993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121" y="4406900"/>
            <a:ext cx="943821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77121" y="2906713"/>
            <a:ext cx="943821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5188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44424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53765" y="1643063"/>
            <a:ext cx="9993407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5188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644424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53765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43000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6419" y="4800600"/>
            <a:ext cx="666227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76419" y="612775"/>
            <a:ext cx="666227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76419" y="5367338"/>
            <a:ext cx="666227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5188" y="1600200"/>
            <a:ext cx="9993407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55188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93793" y="6356350"/>
            <a:ext cx="3516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57714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64468/fileData.do" TargetMode="External"/><Relationship Id="rId2" Type="http://schemas.openxmlformats.org/officeDocument/2006/relationships/hyperlink" Target="https://www.e4ds.com/sub_view.asp?ch=16&amp;t=0&amp;idx=1617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.ssrn.com/sol3/papers.cfm?abstract_id=463198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1263" y="755904"/>
            <a:ext cx="2520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캡스톤 디자인 최종 발표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3317" y="1862709"/>
            <a:ext cx="950564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>
                <a:solidFill>
                  <a:srgbClr val="0F3158"/>
                </a:solidFill>
                <a:latin typeface="나눔스퀘어 ExtraBold"/>
                <a:ea typeface="나눔스퀘어 ExtraBold"/>
              </a:rPr>
              <a:t>드론 정밀 착륙 유도 장치 개발</a:t>
            </a:r>
            <a:endParaRPr lang="en-US" altLang="ko-KR" sz="5300">
              <a:solidFill>
                <a:srgbClr val="0F3158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05.20.2025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FCC0B-EBEE-5874-CBC8-008E69C58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BDE63E-BA88-7143-0FA1-5F17787059AB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2CDEA-5C79-496F-1594-A6294B413BF0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8B6E8-A38D-54E4-3A0C-8B475C12464E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0F4EB-2836-5AA5-0D6B-193D80C3B7A7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[EVB]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Arduino Micro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Joystick </a:t>
            </a:r>
            <a:r>
              <a:rPr lang="ko-KR" altLang="en-US" sz="1400"/>
              <a:t>오픈소스 활용 가능한 </a:t>
            </a:r>
            <a:r>
              <a:rPr lang="en-US" altLang="ko-KR" sz="1400"/>
              <a:t>HID </a:t>
            </a:r>
            <a:r>
              <a:rPr lang="ko-KR" altLang="en-US" sz="1400"/>
              <a:t>인식 장치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86CA22-6603-1619-37DD-012D1D3CE4DE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[Joystick] : Arduino Joystick Module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X,Y 2</a:t>
            </a:r>
            <a:r>
              <a:rPr lang="ko-KR" altLang="en-US" sz="1400"/>
              <a:t>축과 스위치 보유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00C09-D39C-6908-CA96-4998EE5450B9}"/>
              </a:ext>
            </a:extLst>
          </p:cNvPr>
          <p:cNvSpPr txBox="1"/>
          <p:nvPr/>
        </p:nvSpPr>
        <p:spPr>
          <a:xfrm>
            <a:off x="536907" y="670130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GCS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DB80D-905D-7A72-A52A-58DD4A04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6" y="1479408"/>
            <a:ext cx="4512647" cy="3317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5DB9BA-D45A-283C-5AC3-2A0DDB01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28224" y="3433871"/>
            <a:ext cx="843143" cy="3558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6B95B8-C963-E34A-B2FF-AB5D97AB2400}"/>
              </a:ext>
            </a:extLst>
          </p:cNvPr>
          <p:cNvSpPr txBox="1"/>
          <p:nvPr/>
        </p:nvSpPr>
        <p:spPr>
          <a:xfrm>
            <a:off x="5534972" y="3483374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[Telemetry] : Holybro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sik telemetry radio v3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최대 </a:t>
            </a:r>
            <a:r>
              <a:rPr lang="en-US" altLang="ko-KR" sz="1400"/>
              <a:t>100m </a:t>
            </a:r>
            <a:r>
              <a:rPr lang="ko-KR" altLang="en-US" sz="1400"/>
              <a:t>까지 테스트 가능한 제품군 </a:t>
            </a:r>
            <a:r>
              <a:rPr lang="en-US" altLang="ko-KR" sz="1400"/>
              <a:t>(</a:t>
            </a:r>
            <a:r>
              <a:rPr lang="ko-KR" altLang="en-US" sz="1400"/>
              <a:t>통신 안정성 확보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DA7A2-9743-A971-93F6-EF6A09B093CE}"/>
              </a:ext>
            </a:extLst>
          </p:cNvPr>
          <p:cNvSpPr txBox="1"/>
          <p:nvPr/>
        </p:nvSpPr>
        <p:spPr>
          <a:xfrm>
            <a:off x="5534972" y="4482696"/>
            <a:ext cx="517786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[PC</a:t>
            </a:r>
            <a:r>
              <a:rPr lang="ko-KR" altLang="en-US" sz="1400"/>
              <a:t> </a:t>
            </a:r>
            <a:r>
              <a:rPr lang="en-US" altLang="ko-KR" sz="1400"/>
              <a:t>APP] : MissionPlanner</a:t>
            </a:r>
            <a:endParaRPr lang="pt-BR" altLang="ko-KR" sz="1400">
              <a:solidFill>
                <a:srgbClr val="1A1926"/>
              </a:solidFill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모듈과 호환 가능한 </a:t>
            </a:r>
            <a:r>
              <a:rPr lang="en-US" altLang="ko-KR" sz="1400"/>
              <a:t>PC APP / MavlinkProtocol Packet </a:t>
            </a:r>
            <a:r>
              <a:rPr lang="ko-KR" altLang="en-US" sz="1400"/>
              <a:t>을 도와주는 앱</a:t>
            </a:r>
          </a:p>
        </p:txBody>
      </p:sp>
    </p:spTree>
    <p:extLst>
      <p:ext uri="{BB962C8B-B14F-4D97-AF65-F5344CB8AC3E}">
        <p14:creationId xmlns:p14="http://schemas.microsoft.com/office/powerpoint/2010/main" val="3067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C8311-611D-CDED-AC73-B3952BA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A8E7C-F950-20E9-52BD-3516E58667D7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0B6C4-AFE7-F984-1412-8F11F4FA5C48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0EABC-186C-7AD5-1071-9D3C4BF458FE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5434C-7B94-DE3F-30C0-ABC402F5A0B2}"/>
              </a:ext>
            </a:extLst>
          </p:cNvPr>
          <p:cNvSpPr txBox="1"/>
          <p:nvPr/>
        </p:nvSpPr>
        <p:spPr>
          <a:xfrm>
            <a:off x="437164" y="1340710"/>
            <a:ext cx="5285427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구조 설계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오픈 소스 분석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FW </a:t>
            </a:r>
            <a:r>
              <a:rPr lang="ko-KR" altLang="en-US" sz="2000"/>
              <a:t>제작 </a:t>
            </a:r>
            <a:r>
              <a:rPr lang="en-US" altLang="ko-KR" sz="2000"/>
              <a:t>(1</a:t>
            </a:r>
            <a:r>
              <a:rPr lang="ko-KR" altLang="en-US" sz="2000"/>
              <a:t>차</a:t>
            </a:r>
            <a:r>
              <a:rPr lang="en-US" altLang="ko-KR" sz="2000"/>
              <a:t>~4</a:t>
            </a:r>
            <a:r>
              <a:rPr lang="ko-KR" altLang="en-US" sz="2000"/>
              <a:t>차</a:t>
            </a:r>
            <a:r>
              <a:rPr lang="en-US" altLang="ko-KR" sz="2000"/>
              <a:t>)</a:t>
            </a:r>
          </a:p>
          <a:p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2025.01 ~ 2025.04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B2993-D9A8-0715-B1E6-C7622AE316D1}"/>
              </a:ext>
            </a:extLst>
          </p:cNvPr>
          <p:cNvSpPr txBox="1"/>
          <p:nvPr/>
        </p:nvSpPr>
        <p:spPr>
          <a:xfrm>
            <a:off x="5555824" y="1340710"/>
            <a:ext cx="5285427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조이스틱</a:t>
            </a:r>
            <a:r>
              <a:rPr lang="en-US" altLang="ko-KR" sz="2000"/>
              <a:t>,</a:t>
            </a:r>
            <a:r>
              <a:rPr lang="ko-KR" altLang="en-US" sz="2000"/>
              <a:t>버튼 값 실시간 전달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조이스틱</a:t>
            </a:r>
            <a:r>
              <a:rPr lang="en-US" altLang="ko-KR" sz="2000"/>
              <a:t>,</a:t>
            </a:r>
            <a:r>
              <a:rPr lang="ko-KR" altLang="en-US" sz="2000"/>
              <a:t>버튼 노이즈 필터링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RTL</a:t>
            </a:r>
            <a:r>
              <a:rPr lang="ko-KR" altLang="en-US" sz="2000"/>
              <a:t> 기능 트리거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데이터 송신 제한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Arming / Disarming </a:t>
            </a:r>
            <a:r>
              <a:rPr lang="ko-KR" altLang="en-US" sz="2000"/>
              <a:t>을 위한 </a:t>
            </a:r>
            <a:r>
              <a:rPr lang="en-US" altLang="ko-KR" sz="2000"/>
              <a:t>Margin </a:t>
            </a:r>
            <a:r>
              <a:rPr lang="ko-KR" altLang="en-US" sz="2000"/>
              <a:t>처리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8A9FC-4D2D-AD68-3DCB-E03B0F3D27E1}"/>
              </a:ext>
            </a:extLst>
          </p:cNvPr>
          <p:cNvSpPr txBox="1"/>
          <p:nvPr/>
        </p:nvSpPr>
        <p:spPr>
          <a:xfrm>
            <a:off x="536907" y="670130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GCS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67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860F6-4850-EDBC-0E8B-10B8CA9DD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9F8690-A57B-16E1-3299-284701DDE8B8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0EB8E-4789-71D6-5ABE-99EFA705C6CD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0E2D4-109C-118A-62A1-DA5A93948288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DB67C-34A3-57CC-7CD3-EC31FA26DE2B}"/>
              </a:ext>
            </a:extLst>
          </p:cNvPr>
          <p:cNvSpPr txBox="1"/>
          <p:nvPr/>
        </p:nvSpPr>
        <p:spPr>
          <a:xfrm>
            <a:off x="485129" y="670130"/>
            <a:ext cx="1334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Landing Station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B2D82-F2CF-391D-175D-F0249568AF3F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[EVB]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Raspberry Pi 5 + Hailo hat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AI</a:t>
            </a:r>
            <a:r>
              <a:rPr lang="ko-KR" altLang="en-US" sz="1400"/>
              <a:t> </a:t>
            </a:r>
            <a:r>
              <a:rPr lang="en-US" altLang="ko-KR" sz="1400"/>
              <a:t>Model </a:t>
            </a:r>
            <a:r>
              <a:rPr lang="ko-KR" altLang="en-US" sz="1400"/>
              <a:t>구동 가능한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0BF37-2DD1-4A48-6A87-B7473F72FF90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[Monitor] : Keweisi C</a:t>
            </a:r>
            <a:r>
              <a:rPr lang="ko-KR" altLang="en-US" sz="1400"/>
              <a:t>타입 </a:t>
            </a:r>
            <a:r>
              <a:rPr lang="en-US" altLang="ko-KR" sz="1400"/>
              <a:t>USB </a:t>
            </a:r>
            <a:r>
              <a:rPr lang="ko-KR" altLang="en-US" sz="1400"/>
              <a:t>전압</a:t>
            </a:r>
            <a:r>
              <a:rPr lang="en-US" altLang="ko-KR" sz="1400"/>
              <a:t>/</a:t>
            </a:r>
            <a:r>
              <a:rPr lang="ko-KR" altLang="en-US" sz="1400"/>
              <a:t>전류 측정기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RaspberryPi</a:t>
            </a:r>
            <a:r>
              <a:rPr lang="ko-KR" altLang="en-US" sz="1400"/>
              <a:t>가 먹는 전류 상한선까지 측정가능한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76F69-B53D-09E1-C422-4CD711CDE1B2}"/>
              </a:ext>
            </a:extLst>
          </p:cNvPr>
          <p:cNvSpPr txBox="1"/>
          <p:nvPr/>
        </p:nvSpPr>
        <p:spPr>
          <a:xfrm>
            <a:off x="5534973" y="3418815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[Camera]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RaspberryPi Camera Module 3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EVB set</a:t>
            </a:r>
            <a:r>
              <a:rPr lang="ko-KR" altLang="en-US" sz="1400"/>
              <a:t>와 호환성 높은 제품</a:t>
            </a:r>
            <a:r>
              <a:rPr lang="en-US" altLang="ko-KR" sz="1400"/>
              <a:t>, </a:t>
            </a:r>
            <a:r>
              <a:rPr lang="ko-KR" altLang="en-US" sz="1400"/>
              <a:t>자동 초점 기능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5683D-FCB2-1087-C64B-92EB214E6A1E}"/>
              </a:ext>
            </a:extLst>
          </p:cNvPr>
          <p:cNvSpPr txBox="1"/>
          <p:nvPr/>
        </p:nvSpPr>
        <p:spPr>
          <a:xfrm>
            <a:off x="5534972" y="4418137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[Adaptor] : RaspberryPi 27W Adaptor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ai</a:t>
            </a:r>
            <a:r>
              <a:rPr lang="ko-KR" altLang="en-US" sz="1400"/>
              <a:t> 가속기에 충분한 전류를 흘려 줄 </a:t>
            </a:r>
            <a:r>
              <a:rPr lang="en-US" altLang="ko-KR" sz="1400"/>
              <a:t>PowerSupply </a:t>
            </a:r>
            <a:r>
              <a:rPr lang="ko-KR" altLang="en-US" sz="1400"/>
              <a:t>모델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985164-B0F0-4139-C9FD-5AACF758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49" y="1309650"/>
            <a:ext cx="1796375" cy="49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7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78B7F-B23C-F975-6B82-D47D0D92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D9EA9A-52AB-4C93-C26E-6A484DFDEEBC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C86DF-9385-04CF-AB63-8033E4AA1196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C49EF3-168C-6592-18BD-670AEECAC4F5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69918-2D3E-BADD-2DF6-2B494C2ECF5B}"/>
              </a:ext>
            </a:extLst>
          </p:cNvPr>
          <p:cNvSpPr txBox="1"/>
          <p:nvPr/>
        </p:nvSpPr>
        <p:spPr>
          <a:xfrm>
            <a:off x="437164" y="1340710"/>
            <a:ext cx="5285427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구조 설계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오픈 소스 분석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Yolo Model </a:t>
            </a:r>
            <a:r>
              <a:rPr lang="ko-KR" altLang="en-US" sz="2000"/>
              <a:t>학습 데이터 수집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Yolo Model </a:t>
            </a:r>
            <a:r>
              <a:rPr lang="ko-KR" altLang="en-US" sz="2000"/>
              <a:t>학습 </a:t>
            </a:r>
            <a:r>
              <a:rPr lang="en-US" altLang="ko-KR" sz="2000"/>
              <a:t>(1</a:t>
            </a:r>
            <a:r>
              <a:rPr lang="ko-KR" altLang="en-US" sz="2000"/>
              <a:t>차 </a:t>
            </a:r>
            <a:r>
              <a:rPr lang="en-US" altLang="ko-KR" sz="2000"/>
              <a:t>~ 5</a:t>
            </a:r>
            <a:r>
              <a:rPr lang="ko-KR" altLang="en-US" sz="2000"/>
              <a:t>차</a:t>
            </a:r>
            <a:r>
              <a:rPr lang="en-US" altLang="ko-KR" sz="200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인식율 테스트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Interrupt / I2C Command </a:t>
            </a:r>
            <a:r>
              <a:rPr lang="ko-KR" altLang="en-US" sz="2000"/>
              <a:t>기능 구현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2025.02 ~ 2025.04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3A917-BDFA-0B32-CCEE-E84016A30B51}"/>
              </a:ext>
            </a:extLst>
          </p:cNvPr>
          <p:cNvSpPr txBox="1"/>
          <p:nvPr/>
        </p:nvSpPr>
        <p:spPr>
          <a:xfrm>
            <a:off x="5555824" y="1340710"/>
            <a:ext cx="5285427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실시간 </a:t>
            </a:r>
            <a:r>
              <a:rPr lang="en-US" altLang="ko-KR" sz="2000"/>
              <a:t>Drone </a:t>
            </a:r>
            <a:r>
              <a:rPr lang="ko-KR" altLang="en-US" sz="2000"/>
              <a:t>인식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착륙지 중앙으로 드론 위치 보정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I2C bus line</a:t>
            </a:r>
            <a:r>
              <a:rPr lang="ko-KR" altLang="en-US" sz="2000"/>
              <a:t>을 통해 </a:t>
            </a:r>
            <a:r>
              <a:rPr lang="en-US" altLang="ko-KR" sz="2000"/>
              <a:t>Command </a:t>
            </a:r>
            <a:r>
              <a:rPr lang="ko-KR" altLang="en-US" sz="2000"/>
              <a:t>전달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비상상황 대비 </a:t>
            </a:r>
            <a:r>
              <a:rPr lang="en-US" altLang="ko-KR" sz="2000"/>
              <a:t>Interrupt </a:t>
            </a:r>
            <a:r>
              <a:rPr lang="ko-KR" altLang="en-US" sz="2000"/>
              <a:t>기반 정지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0DB8A-63AB-EC13-165C-2CF1112CD7A3}"/>
              </a:ext>
            </a:extLst>
          </p:cNvPr>
          <p:cNvSpPr txBox="1"/>
          <p:nvPr/>
        </p:nvSpPr>
        <p:spPr>
          <a:xfrm>
            <a:off x="485129" y="670130"/>
            <a:ext cx="1334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Landing Station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6750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0811-1D6B-4C9A-F96C-69BA1F36A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27068-E4C8-7450-45A4-DCDD328E1750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806AB-94BA-424C-467F-35ABACD57374}"/>
              </a:ext>
            </a:extLst>
          </p:cNvPr>
          <p:cNvSpPr txBox="1"/>
          <p:nvPr/>
        </p:nvSpPr>
        <p:spPr>
          <a:xfrm>
            <a:off x="4070965" y="3107436"/>
            <a:ext cx="296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03.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데모 영상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445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76E07E3-954A-32A6-7ACA-1326969F172E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3431938" y="1845162"/>
            <a:ext cx="0" cy="7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B3E375F-212E-1979-26DE-A98AD52BE519}"/>
              </a:ext>
            </a:extLst>
          </p:cNvPr>
          <p:cNvSpPr/>
          <p:nvPr/>
        </p:nvSpPr>
        <p:spPr>
          <a:xfrm>
            <a:off x="485865" y="3645030"/>
            <a:ext cx="5596165" cy="295240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3B6E4BB-1449-281E-0903-1AFA34F5BF68}"/>
              </a:ext>
            </a:extLst>
          </p:cNvPr>
          <p:cNvSpPr/>
          <p:nvPr/>
        </p:nvSpPr>
        <p:spPr>
          <a:xfrm>
            <a:off x="6416401" y="1687531"/>
            <a:ext cx="4445001" cy="440583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7D144867-C99C-D723-FB9D-BD9D6023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55" y="3774635"/>
            <a:ext cx="3026471" cy="10452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380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데모 영상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923" y="615696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테스트 구조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59963-A5DC-2611-A562-2161E78FC5A6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EE64B8-7775-29A7-9BC1-5696BD542E05}"/>
              </a:ext>
            </a:extLst>
          </p:cNvPr>
          <p:cNvSpPr/>
          <p:nvPr/>
        </p:nvSpPr>
        <p:spPr>
          <a:xfrm>
            <a:off x="1015651" y="5013220"/>
            <a:ext cx="1872260" cy="11510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&lt;APP&gt;  MissionPlanner</a:t>
            </a:r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7A7204-6D87-06D6-E0D5-FE8F5A64E91C}"/>
              </a:ext>
            </a:extLst>
          </p:cNvPr>
          <p:cNvSpPr/>
          <p:nvPr/>
        </p:nvSpPr>
        <p:spPr>
          <a:xfrm>
            <a:off x="3752031" y="5013220"/>
            <a:ext cx="2145557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Micro</a:t>
            </a:r>
            <a:endParaRPr lang="ko-KR" altLang="en-US"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9C1A53-2280-58F9-F0A9-3D32F67A443E}"/>
              </a:ext>
            </a:extLst>
          </p:cNvPr>
          <p:cNvSpPr/>
          <p:nvPr/>
        </p:nvSpPr>
        <p:spPr>
          <a:xfrm>
            <a:off x="3749359" y="5856259"/>
            <a:ext cx="1003803" cy="45688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Joysticks</a:t>
            </a:r>
            <a:endParaRPr lang="ko-KR" altLang="en-US" sz="1400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B284-A341-3CCF-7A6A-763A22A917F1}"/>
              </a:ext>
            </a:extLst>
          </p:cNvPr>
          <p:cNvSpPr/>
          <p:nvPr/>
        </p:nvSpPr>
        <p:spPr>
          <a:xfrm>
            <a:off x="1459218" y="1282566"/>
            <a:ext cx="2442735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</a:t>
            </a:r>
            <a:endParaRPr lang="ko-KR" altLang="en-US"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41A71-C600-5F58-8256-52CC8B6C7EFC}"/>
              </a:ext>
            </a:extLst>
          </p:cNvPr>
          <p:cNvSpPr/>
          <p:nvPr/>
        </p:nvSpPr>
        <p:spPr>
          <a:xfrm>
            <a:off x="1015651" y="3950316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Sik Telemetry</a:t>
            </a:r>
            <a:endParaRPr lang="ko-KR" altLang="en-US"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E8DCAA-0C7F-11F4-76C1-E9C2F5E25D52}"/>
              </a:ext>
            </a:extLst>
          </p:cNvPr>
          <p:cNvSpPr/>
          <p:nvPr/>
        </p:nvSpPr>
        <p:spPr>
          <a:xfrm>
            <a:off x="7120846" y="3847209"/>
            <a:ext cx="3154608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RaspberryPi 5</a:t>
            </a:r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AE7505-1D03-18E4-85F3-2A46E441B4A2}"/>
              </a:ext>
            </a:extLst>
          </p:cNvPr>
          <p:cNvSpPr/>
          <p:nvPr/>
        </p:nvSpPr>
        <p:spPr>
          <a:xfrm>
            <a:off x="4893785" y="5851924"/>
            <a:ext cx="1003803" cy="45688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Buttons</a:t>
            </a:r>
            <a:endParaRPr lang="ko-KR" altLang="en-US" sz="1400"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A0B1A5-5C01-610C-6116-4118C580B77A}"/>
              </a:ext>
            </a:extLst>
          </p:cNvPr>
          <p:cNvSpPr txBox="1"/>
          <p:nvPr/>
        </p:nvSpPr>
        <p:spPr>
          <a:xfrm>
            <a:off x="3077696" y="4981889"/>
            <a:ext cx="44755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HID</a:t>
            </a:r>
            <a:endParaRPr lang="ko-KR" altLang="en-US" sz="12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FAF8D6-D4F1-069F-8F7D-50699F44D9F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648997" y="4526396"/>
            <a:ext cx="1" cy="4868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B4F2BC-8DD2-DB4A-A5C1-F44B6E2DDFF3}"/>
              </a:ext>
            </a:extLst>
          </p:cNvPr>
          <p:cNvSpPr txBox="1"/>
          <p:nvPr/>
        </p:nvSpPr>
        <p:spPr>
          <a:xfrm>
            <a:off x="1648997" y="4608475"/>
            <a:ext cx="48923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USB</a:t>
            </a:r>
            <a:endParaRPr lang="ko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D14533-627E-67C0-4DE4-60997ED7BB0A}"/>
              </a:ext>
            </a:extLst>
          </p:cNvPr>
          <p:cNvSpPr/>
          <p:nvPr/>
        </p:nvSpPr>
        <p:spPr>
          <a:xfrm>
            <a:off x="1459218" y="2326932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Sik Telemetry</a:t>
            </a:r>
            <a:endParaRPr lang="ko-KR" altLang="en-US">
              <a:noFill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999681-5490-06B3-F8AB-95CD214DEE32}"/>
              </a:ext>
            </a:extLst>
          </p:cNvPr>
          <p:cNvSpPr txBox="1"/>
          <p:nvPr/>
        </p:nvSpPr>
        <p:spPr>
          <a:xfrm>
            <a:off x="2092565" y="1925626"/>
            <a:ext cx="48923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USB</a:t>
            </a:r>
            <a:endParaRPr lang="ko-KR" altLang="en-US" sz="12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C0A8F4-A109-A9AF-A3EE-357BDB7D635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092564" y="1866845"/>
            <a:ext cx="1" cy="46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20B8D2-9EE7-C635-83B2-D972CCB4CB8A}"/>
              </a:ext>
            </a:extLst>
          </p:cNvPr>
          <p:cNvSpPr/>
          <p:nvPr/>
        </p:nvSpPr>
        <p:spPr>
          <a:xfrm>
            <a:off x="8772836" y="4813872"/>
            <a:ext cx="1502618" cy="77486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Portable Display</a:t>
            </a:r>
            <a:endParaRPr lang="ko-KR" altLang="en-US">
              <a:noFill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7C5D7A-636A-3241-5312-28AC26F6640F}"/>
              </a:ext>
            </a:extLst>
          </p:cNvPr>
          <p:cNvSpPr/>
          <p:nvPr/>
        </p:nvSpPr>
        <p:spPr>
          <a:xfrm>
            <a:off x="7120846" y="2149295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ko-KR" altLang="en-US">
              <a:noFill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A5F373D-A5B0-A32D-4BFC-17C6497167F1}"/>
              </a:ext>
            </a:extLst>
          </p:cNvPr>
          <p:cNvSpPr/>
          <p:nvPr/>
        </p:nvSpPr>
        <p:spPr>
          <a:xfrm>
            <a:off x="7120846" y="3012639"/>
            <a:ext cx="3154608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Hailo Ai Hat (YoloV8n)</a:t>
            </a:r>
            <a:endParaRPr lang="ko-KR" altLang="en-US">
              <a:noFill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817FA7-01F3-BF4B-2C60-165461A9E43F}"/>
              </a:ext>
            </a:extLst>
          </p:cNvPr>
          <p:cNvCxnSpPr>
            <a:cxnSpLocks/>
            <a:stCxn id="22" idx="0"/>
            <a:endCxn id="46" idx="2"/>
          </p:cNvCxnSpPr>
          <p:nvPr/>
        </p:nvCxnSpPr>
        <p:spPr>
          <a:xfrm flipV="1">
            <a:off x="8698150" y="3588719"/>
            <a:ext cx="0" cy="2584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5AA7DDC-E47D-5790-14F7-F17BB305438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887911" y="5301260"/>
            <a:ext cx="864120" cy="287477"/>
          </a:xfrm>
          <a:prstGeom prst="bentConnector3">
            <a:avLst>
              <a:gd name="adj1" fmla="val 5082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806B90D-095D-B9A6-9BA1-709B1D295EA3}"/>
              </a:ext>
            </a:extLst>
          </p:cNvPr>
          <p:cNvCxnSpPr>
            <a:cxnSpLocks/>
            <a:stCxn id="4" idx="0"/>
            <a:endCxn id="22" idx="1"/>
          </p:cNvCxnSpPr>
          <p:nvPr/>
        </p:nvCxnSpPr>
        <p:spPr>
          <a:xfrm rot="5400000" flipH="1" flipV="1">
            <a:off x="5533843" y="3426217"/>
            <a:ext cx="877971" cy="2296036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E149481-ACF4-8D7B-C52A-751DAFBCEE52}"/>
              </a:ext>
            </a:extLst>
          </p:cNvPr>
          <p:cNvSpPr txBox="1"/>
          <p:nvPr/>
        </p:nvSpPr>
        <p:spPr>
          <a:xfrm>
            <a:off x="5077868" y="3815281"/>
            <a:ext cx="160813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I2C / Command line</a:t>
            </a:r>
            <a:endParaRPr lang="ko-KR" altLang="en-US" sz="120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2FC47EE-8A21-B9BE-6E3F-C7319D5873B9}"/>
              </a:ext>
            </a:extLst>
          </p:cNvPr>
          <p:cNvCxnSpPr>
            <a:cxnSpLocks/>
          </p:cNvCxnSpPr>
          <p:nvPr/>
        </p:nvCxnSpPr>
        <p:spPr>
          <a:xfrm flipV="1">
            <a:off x="5074185" y="4293447"/>
            <a:ext cx="2046661" cy="719773"/>
          </a:xfrm>
          <a:prstGeom prst="bentConnector3">
            <a:avLst>
              <a:gd name="adj1" fmla="val -91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169E3D7-0950-0096-51D5-1BD40284AF39}"/>
              </a:ext>
            </a:extLst>
          </p:cNvPr>
          <p:cNvSpPr txBox="1"/>
          <p:nvPr/>
        </p:nvSpPr>
        <p:spPr>
          <a:xfrm>
            <a:off x="5094622" y="4293447"/>
            <a:ext cx="135966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Interrupt </a:t>
            </a:r>
          </a:p>
          <a:p>
            <a:r>
              <a:rPr lang="en-US" altLang="ko-KR" sz="1200"/>
              <a:t>Emergency Stop</a:t>
            </a:r>
            <a:endParaRPr lang="ko-KR" altLang="en-US" sz="120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E1EE6AF-44E6-336A-2522-C46572B7F4F5}"/>
              </a:ext>
            </a:extLst>
          </p:cNvPr>
          <p:cNvCxnSpPr>
            <a:cxnSpLocks/>
            <a:stCxn id="46" idx="0"/>
            <a:endCxn id="44" idx="3"/>
          </p:cNvCxnSpPr>
          <p:nvPr/>
        </p:nvCxnSpPr>
        <p:spPr>
          <a:xfrm rot="16200000" flipV="1">
            <a:off x="8255193" y="2569681"/>
            <a:ext cx="575304" cy="31061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DDB56A4-C932-06D3-78E9-D434C6A1B77D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 rot="16200000" flipH="1">
            <a:off x="8915856" y="4205582"/>
            <a:ext cx="390583" cy="8259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35B21A-F5E2-0C4A-FA4B-C6E71A6B66D4}"/>
              </a:ext>
            </a:extLst>
          </p:cNvPr>
          <p:cNvSpPr txBox="1"/>
          <p:nvPr/>
        </p:nvSpPr>
        <p:spPr>
          <a:xfrm>
            <a:off x="9524146" y="4448205"/>
            <a:ext cx="57419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HDMI</a:t>
            </a:r>
            <a:endParaRPr lang="ko-KR" altLang="en-US" sz="120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E04F6ED-79A3-372E-7094-E773A5F6D031}"/>
              </a:ext>
            </a:extLst>
          </p:cNvPr>
          <p:cNvCxnSpPr>
            <a:cxnSpLocks/>
            <a:stCxn id="83" idx="0"/>
          </p:cNvCxnSpPr>
          <p:nvPr/>
        </p:nvCxnSpPr>
        <p:spPr>
          <a:xfrm rot="5400000" flipH="1" flipV="1">
            <a:off x="7784073" y="4531352"/>
            <a:ext cx="396621" cy="1804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A8034F-B048-45ED-5206-699C6EB31DAC}"/>
              </a:ext>
            </a:extLst>
          </p:cNvPr>
          <p:cNvSpPr/>
          <p:nvPr/>
        </p:nvSpPr>
        <p:spPr>
          <a:xfrm>
            <a:off x="7140826" y="4819910"/>
            <a:ext cx="1502618" cy="77486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(QC3.0)</a:t>
            </a:r>
            <a:endParaRPr lang="ko-KR" altLang="en-US">
              <a:noFill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7FE38A-9972-9A05-7627-5F114C67915D}"/>
              </a:ext>
            </a:extLst>
          </p:cNvPr>
          <p:cNvSpPr txBox="1"/>
          <p:nvPr/>
        </p:nvSpPr>
        <p:spPr>
          <a:xfrm>
            <a:off x="7102787" y="4462585"/>
            <a:ext cx="69762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8V / 3A</a:t>
            </a:r>
            <a:endParaRPr lang="ko-KR" altLang="en-US" sz="120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3BF5647-50F1-D35C-30AB-6A75C6248EF1}"/>
              </a:ext>
            </a:extLst>
          </p:cNvPr>
          <p:cNvCxnSpPr>
            <a:cxnSpLocks/>
            <a:stCxn id="3" idx="2"/>
            <a:endCxn id="41" idx="2"/>
          </p:cNvCxnSpPr>
          <p:nvPr/>
        </p:nvCxnSpPr>
        <p:spPr>
          <a:xfrm rot="5400000" flipH="1" flipV="1">
            <a:off x="5450204" y="2090313"/>
            <a:ext cx="575517" cy="7572364"/>
          </a:xfrm>
          <a:prstGeom prst="bentConnector3">
            <a:avLst>
              <a:gd name="adj1" fmla="val -480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0D8BED8-42A7-4BEC-1EFB-CD18A10FC44F}"/>
              </a:ext>
            </a:extLst>
          </p:cNvPr>
          <p:cNvSpPr txBox="1"/>
          <p:nvPr/>
        </p:nvSpPr>
        <p:spPr>
          <a:xfrm>
            <a:off x="7867922" y="6145359"/>
            <a:ext cx="165622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C type USB - 5V / 3A</a:t>
            </a:r>
            <a:endParaRPr lang="ko-KR" altLang="en-US" sz="12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80259F-733B-B3B7-E343-B5C6875EBB35}"/>
              </a:ext>
            </a:extLst>
          </p:cNvPr>
          <p:cNvSpPr txBox="1"/>
          <p:nvPr/>
        </p:nvSpPr>
        <p:spPr>
          <a:xfrm>
            <a:off x="7796382" y="1491923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Landing Station</a:t>
            </a:r>
            <a:endParaRPr lang="ko-KR" altLang="en-US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FBCF57-D460-FA56-05D7-12E7E4A422FD}"/>
              </a:ext>
            </a:extLst>
          </p:cNvPr>
          <p:cNvSpPr/>
          <p:nvPr/>
        </p:nvSpPr>
        <p:spPr>
          <a:xfrm>
            <a:off x="468028" y="1065042"/>
            <a:ext cx="5429560" cy="200275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CF6F030-662F-A328-E0E0-4BDD9A51956A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flipH="1">
            <a:off x="1648998" y="2903012"/>
            <a:ext cx="443567" cy="10473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49C8098-79C9-8FDD-04C8-C018A16B43B9}"/>
              </a:ext>
            </a:extLst>
          </p:cNvPr>
          <p:cNvSpPr txBox="1"/>
          <p:nvPr/>
        </p:nvSpPr>
        <p:spPr>
          <a:xfrm>
            <a:off x="1109722" y="3214927"/>
            <a:ext cx="73129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433Mhz</a:t>
            </a:r>
            <a:endParaRPr lang="ko-KR" altLang="en-US" sz="12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7247CF-BE2B-1603-7B21-D058C1CDDFEF}"/>
              </a:ext>
            </a:extLst>
          </p:cNvPr>
          <p:cNvSpPr txBox="1"/>
          <p:nvPr/>
        </p:nvSpPr>
        <p:spPr>
          <a:xfrm>
            <a:off x="1700155" y="829568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Drone</a:t>
            </a:r>
            <a:endParaRPr lang="ko-KR" altLang="en-US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68F881-C439-870B-3DCB-391789CA1BA6}"/>
              </a:ext>
            </a:extLst>
          </p:cNvPr>
          <p:cNvSpPr txBox="1"/>
          <p:nvPr/>
        </p:nvSpPr>
        <p:spPr>
          <a:xfrm>
            <a:off x="2353444" y="3445949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GCS</a:t>
            </a:r>
            <a:endParaRPr lang="ko-KR" altLang="en-US" b="1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DA009E5-89E7-FAAA-9D09-350F06F8C54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251261" y="5588735"/>
            <a:ext cx="2671" cy="2675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C8BB91-DFB9-784E-2758-8603ED88809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395686" y="5576298"/>
            <a:ext cx="1" cy="2756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3E1D97-E0E2-08B6-CA1E-05DCAFD3080C}"/>
              </a:ext>
            </a:extLst>
          </p:cNvPr>
          <p:cNvSpPr/>
          <p:nvPr/>
        </p:nvSpPr>
        <p:spPr>
          <a:xfrm>
            <a:off x="2969860" y="2081887"/>
            <a:ext cx="901040" cy="391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 (4)</a:t>
            </a:r>
            <a:endParaRPr lang="ko-KR" altLang="en-US">
              <a:noFill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26DEB03-EECA-55C4-E667-70FFBF0C1597}"/>
              </a:ext>
            </a:extLst>
          </p:cNvPr>
          <p:cNvSpPr/>
          <p:nvPr/>
        </p:nvSpPr>
        <p:spPr>
          <a:xfrm>
            <a:off x="2981418" y="2611659"/>
            <a:ext cx="901040" cy="39138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(4)</a:t>
            </a:r>
            <a:endParaRPr lang="ko-KR" altLang="en-US" sz="1400">
              <a:noFill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C0CDB8-643F-B35E-9A07-46FF8171CDF5}"/>
              </a:ext>
            </a:extLst>
          </p:cNvPr>
          <p:cNvSpPr txBox="1"/>
          <p:nvPr/>
        </p:nvSpPr>
        <p:spPr>
          <a:xfrm>
            <a:off x="3453192" y="1818761"/>
            <a:ext cx="55015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PWM</a:t>
            </a:r>
            <a:endParaRPr lang="ko-KR" altLang="en-US" sz="12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6F6B45C-A7A6-F93A-67D6-D715A6AF7938}"/>
              </a:ext>
            </a:extLst>
          </p:cNvPr>
          <p:cNvSpPr/>
          <p:nvPr/>
        </p:nvSpPr>
        <p:spPr>
          <a:xfrm>
            <a:off x="4132811" y="2184374"/>
            <a:ext cx="1187782" cy="82681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Distribution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endParaRPr lang="ko-KR" altLang="en-US" sz="1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D5A58F8-2A77-0A10-D951-E771259427B1}"/>
              </a:ext>
            </a:extLst>
          </p:cNvPr>
          <p:cNvSpPr/>
          <p:nvPr/>
        </p:nvSpPr>
        <p:spPr>
          <a:xfrm>
            <a:off x="3951693" y="1271259"/>
            <a:ext cx="1250959" cy="58427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(4s1p)</a:t>
            </a:r>
            <a:endParaRPr lang="ko-KR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D9EF2368-2229-55FD-726A-16B85BA55EB8}"/>
              </a:ext>
            </a:extLst>
          </p:cNvPr>
          <p:cNvCxnSpPr>
            <a:cxnSpLocks/>
            <a:stCxn id="131" idx="2"/>
            <a:endCxn id="130" idx="0"/>
          </p:cNvCxnSpPr>
          <p:nvPr/>
        </p:nvCxnSpPr>
        <p:spPr>
          <a:xfrm rot="16200000" flipH="1">
            <a:off x="4487519" y="1945191"/>
            <a:ext cx="328836" cy="14952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7D231CA-A353-6DE2-95FD-38787E3A89D8}"/>
              </a:ext>
            </a:extLst>
          </p:cNvPr>
          <p:cNvSpPr/>
          <p:nvPr/>
        </p:nvSpPr>
        <p:spPr>
          <a:xfrm>
            <a:off x="564724" y="1282566"/>
            <a:ext cx="821568" cy="162044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(GPS..)</a:t>
            </a:r>
            <a:endParaRPr lang="ko-KR" alt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FFB3A-FF71-0DEA-8CD3-92E29011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E329D9-FE99-27F8-D602-A75EC717B682}"/>
              </a:ext>
            </a:extLst>
          </p:cNvPr>
          <p:cNvSpPr txBox="1"/>
          <p:nvPr/>
        </p:nvSpPr>
        <p:spPr>
          <a:xfrm>
            <a:off x="472380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데모 영상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525C0-F26C-E255-357A-B0D3A96764B6}"/>
              </a:ext>
            </a:extLst>
          </p:cNvPr>
          <p:cNvSpPr txBox="1"/>
          <p:nvPr/>
        </p:nvSpPr>
        <p:spPr>
          <a:xfrm>
            <a:off x="475108" y="615696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데모 영상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BB9102-BF57-B11C-6852-538E868292D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A69D4-1174-A95A-69BF-53B236202DE2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</p:spTree>
    <p:extLst>
      <p:ext uri="{BB962C8B-B14F-4D97-AF65-F5344CB8AC3E}">
        <p14:creationId xmlns:p14="http://schemas.microsoft.com/office/powerpoint/2010/main" val="12072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C87D-7C41-A6C0-3B4B-9C34D707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70C49-B2A5-6422-6EB7-2A2D22D5C283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A8EF-6FB3-EF22-0892-A44C324F6B62}"/>
              </a:ext>
            </a:extLst>
          </p:cNvPr>
          <p:cNvSpPr txBox="1"/>
          <p:nvPr/>
        </p:nvSpPr>
        <p:spPr>
          <a:xfrm>
            <a:off x="4382747" y="3107436"/>
            <a:ext cx="2342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04.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마무리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300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1447381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892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7752" y="1917160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2117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활용도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280110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7165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07712" y="1916811"/>
            <a:ext cx="485088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55283" y="3068955"/>
            <a:ext cx="13899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인적 오류 예방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381748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73295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9349" y="1916811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52789" y="3068955"/>
            <a:ext cx="140790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기존 구조 개선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B12A0-A8B5-6860-C165-0311B1275827}"/>
              </a:ext>
            </a:extLst>
          </p:cNvPr>
          <p:cNvSpPr txBox="1"/>
          <p:nvPr/>
        </p:nvSpPr>
        <p:spPr>
          <a:xfrm>
            <a:off x="487081" y="392049"/>
            <a:ext cx="1024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마무리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1EC87-EC99-BA23-549F-ACE0ABF6BDFC}"/>
              </a:ext>
            </a:extLst>
          </p:cNvPr>
          <p:cNvSpPr txBox="1"/>
          <p:nvPr/>
        </p:nvSpPr>
        <p:spPr>
          <a:xfrm>
            <a:off x="487979" y="615696"/>
            <a:ext cx="854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기대 효과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D45C97-66FC-35E6-B698-C52B5E7331D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D43E7-4F81-AE8B-CEA0-F1269F114332}"/>
              </a:ext>
            </a:extLst>
          </p:cNvPr>
          <p:cNvSpPr txBox="1"/>
          <p:nvPr/>
        </p:nvSpPr>
        <p:spPr>
          <a:xfrm>
            <a:off x="1268199" y="4545139"/>
            <a:ext cx="9052478" cy="206210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/>
              <a:t>[ </a:t>
            </a:r>
            <a:r>
              <a:rPr lang="ko-KR" altLang="en-US" sz="1600"/>
              <a:t>활용도 </a:t>
            </a:r>
            <a:r>
              <a:rPr lang="en-US" altLang="ko-KR" sz="1600"/>
              <a:t>] </a:t>
            </a:r>
          </a:p>
          <a:p>
            <a:r>
              <a:rPr lang="en-US" altLang="ko-KR" sz="1600"/>
              <a:t>- </a:t>
            </a:r>
            <a:r>
              <a:rPr lang="ko-KR" altLang="en-US" sz="1600"/>
              <a:t>선박</a:t>
            </a:r>
            <a:r>
              <a:rPr lang="en-US" altLang="ko-KR" sz="1600"/>
              <a:t>, </a:t>
            </a:r>
            <a:r>
              <a:rPr lang="ko-KR" altLang="en-US" sz="1600"/>
              <a:t>병원</a:t>
            </a:r>
            <a:r>
              <a:rPr lang="en-US" altLang="ko-KR" sz="1600"/>
              <a:t>, </a:t>
            </a:r>
            <a:r>
              <a:rPr lang="ko-KR" altLang="en-US" sz="1600"/>
              <a:t>항만 등 특정 위치에 고정적으로 정밀 착륙을 요구하는 특수 상황에서 충분히 활용 가능</a:t>
            </a:r>
            <a:endParaRPr lang="en-US" altLang="ko-KR" sz="1600"/>
          </a:p>
          <a:p>
            <a:r>
              <a:rPr lang="en-US" altLang="ko-KR" sz="1600"/>
              <a:t>[ </a:t>
            </a:r>
            <a:r>
              <a:rPr lang="ko-KR" altLang="en-US" sz="1600"/>
              <a:t>기존 구조 개선 </a:t>
            </a:r>
            <a:r>
              <a:rPr lang="en-US" altLang="ko-KR" sz="160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600"/>
              <a:t>기존의 마커를 활용한 정밀 착륙의 경우 장거리에서의 마커 인식을 요구하나</a:t>
            </a:r>
            <a:r>
              <a:rPr lang="en-US" altLang="ko-KR" sz="1600"/>
              <a:t>, </a:t>
            </a:r>
            <a:r>
              <a:rPr lang="ko-KR" altLang="en-US" sz="1600"/>
              <a:t>본 시스템의 경우 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고 해상도 카메라 모듈을 요구하지 않음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/>
              <a:t>기존 시스템인 </a:t>
            </a:r>
            <a:r>
              <a:rPr lang="en-US" altLang="ko-KR" sz="1600"/>
              <a:t>GPS</a:t>
            </a:r>
            <a:r>
              <a:rPr lang="ko-KR" altLang="en-US" sz="1600"/>
              <a:t>와 혼합하여 사용 시 더욱 효과적인 정밀 착륙을 수행할 수 있음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[ </a:t>
            </a:r>
            <a:r>
              <a:rPr lang="ko-KR" altLang="en-US" sz="1600"/>
              <a:t>인적 오류 예방 </a:t>
            </a:r>
            <a:r>
              <a:rPr lang="en-US" altLang="ko-KR" sz="160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600"/>
              <a:t>자동 랜딩 기능으로 사용자 인적 오류 예방</a:t>
            </a:r>
            <a:r>
              <a:rPr lang="en-US" altLang="ko-KR" sz="1600"/>
              <a:t> </a:t>
            </a:r>
            <a:r>
              <a:rPr lang="ko-KR" altLang="en-US" sz="1600"/>
              <a:t>가능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FF38-2AB6-E327-BAB0-4251335F4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26592FD-3087-30BE-5816-C9EC22DE49B7}"/>
              </a:ext>
            </a:extLst>
          </p:cNvPr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C6FD1-4679-F23B-098A-D470697945E9}"/>
              </a:ext>
            </a:extLst>
          </p:cNvPr>
          <p:cNvSpPr txBox="1"/>
          <p:nvPr/>
        </p:nvSpPr>
        <p:spPr>
          <a:xfrm>
            <a:off x="487081" y="392049"/>
            <a:ext cx="1024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마무리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BEBBF-32E7-4F45-76ED-0F16F67CF365}"/>
              </a:ext>
            </a:extLst>
          </p:cNvPr>
          <p:cNvSpPr txBox="1"/>
          <p:nvPr/>
        </p:nvSpPr>
        <p:spPr>
          <a:xfrm>
            <a:off x="501435" y="61569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개선점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CADDC5-E497-DF43-1B88-B614F6D8A7E9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930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489D0A-E317-057A-31F2-366CB9EF5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64808" y="0"/>
            <a:ext cx="11269409" cy="68761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47908" y="1172718"/>
            <a:ext cx="2101482" cy="528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9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CONTENTS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65384" y="2852928"/>
            <a:ext cx="857955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1430" y="3501009"/>
            <a:ext cx="53168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63315" y="4496181"/>
            <a:ext cx="148464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문제 상황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솔루션 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시스템 구조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42721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9724" y="2852928"/>
            <a:ext cx="599446" cy="41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60733" y="3498097"/>
            <a:ext cx="99742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개발 과정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4036" y="4496181"/>
            <a:ext cx="173534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Drone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GCS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Landing</a:t>
            </a: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Station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323442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8698" y="2852928"/>
            <a:ext cx="516255" cy="415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2344" y="3498097"/>
            <a:ext cx="9701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데모 영상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4757" y="4496181"/>
            <a:ext cx="14117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테스트 구조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테스트 영상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416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122" y="2852928"/>
            <a:ext cx="857936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93038" y="3501009"/>
            <a:ext cx="129864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마무리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5477" y="4496181"/>
            <a:ext cx="17353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기대 효과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추후 개선점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28488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99975" y="3055620"/>
            <a:ext cx="3805212" cy="1525524"/>
            <a:chOff x="6199975" y="3055620"/>
            <a:chExt cx="3805212" cy="1525524"/>
          </a:xfrm>
        </p:grpSpPr>
        <p:sp>
          <p:nvSpPr>
            <p:cNvPr id="17" name="TextBox 16"/>
            <p:cNvSpPr txBox="1"/>
            <p:nvPr/>
          </p:nvSpPr>
          <p:spPr>
            <a:xfrm>
              <a:off x="6199975" y="3055620"/>
              <a:ext cx="2374587" cy="390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>
                  <a:solidFill>
                    <a:srgbClr val="555554"/>
                  </a:solidFill>
                  <a:latin typeface="나눔스퀘어_ac ExtraBold"/>
                  <a:ea typeface="나눔스퀘어_ac ExtraBold"/>
                </a:rPr>
                <a:t>제목을 입력하세요</a:t>
              </a:r>
              <a:r>
                <a:rPr lang="en-US" altLang="ko-KR">
                  <a:solidFill>
                    <a:srgbClr val="555554"/>
                  </a:solidFill>
                  <a:latin typeface="나눔스퀘어_ac ExtraBold"/>
                  <a:ea typeface="나눔스퀘어_ac ExtraBold"/>
                </a:rPr>
                <a:t>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9975" y="3576626"/>
              <a:ext cx="3805212" cy="1004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십리도 못 가서 발병난다. 내가 그의 이름을 불러 주었을 때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그는  돌같이 하라 뭉치면 살고 흩어지면 죽는다. 이 몸이 죽고 죽어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일백번 고쳐 죽어고 임 향한 일편단심 가실 줄이 있으랴. 관용은 미덕이다.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십리도 못 가서 발병난다. 내가 그의 이름을 불러 주었을 때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그는  돌같이 하라 뭉치면 살고 흩어지면 죽는다. 이 몸이 죽고 죽어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일백번 고쳐 죽어고 임 향한 일편단심 가실 줄이 있으랴. 관용은 미덕이다</a:t>
              </a: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.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</a:t>
              </a:r>
            </a:p>
          </p:txBody>
        </p:sp>
      </p:grpSp>
      <p:grpSp>
        <p:nvGrpSpPr>
          <p:cNvPr id="20" name="그룹 19"/>
          <p:cNvGrpSpPr>
            <a:grpSpLocks/>
          </p:cNvGrpSpPr>
          <p:nvPr/>
        </p:nvGrpSpPr>
        <p:grpSpPr>
          <a:xfrm>
            <a:off x="871309" y="1969785"/>
            <a:ext cx="4752594" cy="3835512"/>
            <a:chOff x="3391624" y="1556766"/>
            <a:chExt cx="4752594" cy="3835512"/>
          </a:xfrm>
        </p:grpSpPr>
        <p:graphicFrame>
          <p:nvGraphicFramePr>
            <p:cNvPr id="6" name="차트 6"/>
            <p:cNvGraphicFramePr/>
            <p:nvPr/>
          </p:nvGraphicFramePr>
          <p:xfrm>
            <a:off x="3391624" y="1556766"/>
            <a:ext cx="4752594" cy="38355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6632029" y="4653915"/>
              <a:ext cx="935341" cy="215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solidFill>
                    <a:srgbClr val="BFBFBF"/>
                  </a:solidFill>
                  <a:latin typeface="나눔스퀘어_ac Bold"/>
                  <a:ea typeface="나눔스퀘어_ac Bold"/>
                </a:rPr>
                <a:t>*</a:t>
              </a:r>
              <a:r>
                <a:rPr lang="ko-KR" altLang="en-US" sz="800">
                  <a:solidFill>
                    <a:srgbClr val="BFBFBF"/>
                  </a:solidFill>
                  <a:latin typeface="나눔스퀘어_ac Bold"/>
                  <a:ea typeface="나눔스퀘어_ac Bold"/>
                </a:rPr>
                <a:t>출처 표기는 필수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graphicFrame>
        <p:nvGraphicFramePr>
          <p:cNvPr id="13" name="차트 7"/>
          <p:cNvGraphicFramePr/>
          <p:nvPr/>
        </p:nvGraphicFramePr>
        <p:xfrm>
          <a:off x="1303363" y="1628775"/>
          <a:ext cx="4107141" cy="3888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20616" y="5374005"/>
            <a:ext cx="935341" cy="21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*</a:t>
            </a:r>
            <a:r>
              <a:rPr lang="ko-KR" altLang="en-US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출처 표기는 필수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9975" y="3576626"/>
            <a:ext cx="3805212" cy="100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미덕이다.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</a:t>
            </a: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.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99975" y="3055620"/>
            <a:ext cx="2374587" cy="3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제목을 입력하세요</a:t>
            </a:r>
            <a:r>
              <a:rPr lang="en-US" altLang="ko-KR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1263" y="755904"/>
            <a:ext cx="2592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캡스톤 디자인 최종 발표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3318" y="1862709"/>
            <a:ext cx="4752594" cy="1707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Thank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you.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5766E-D89D-BA7F-8B49-AB94B51B699C}"/>
              </a:ext>
            </a:extLst>
          </p:cNvPr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27714-B2CE-C82B-1E6E-3A00B54597E0}"/>
              </a:ext>
            </a:extLst>
          </p:cNvPr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05.20.2025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62B3-0F33-4D0A-C9CF-91EF3DFD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A7CC21-CEF4-82D6-15A2-1AA484BB8F23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8AD34-BCA8-A9A4-36BC-216B55E501F2}"/>
              </a:ext>
            </a:extLst>
          </p:cNvPr>
          <p:cNvSpPr txBox="1"/>
          <p:nvPr/>
        </p:nvSpPr>
        <p:spPr>
          <a:xfrm>
            <a:off x="481547" y="67013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문제 상황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67897-B409-AFDB-999D-26235C6910DD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9C6657-F0EA-4684-4A36-8ED39CB180C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00A67-7520-0A2A-5314-860AC5ABD8A0}"/>
              </a:ext>
            </a:extLst>
          </p:cNvPr>
          <p:cNvSpPr txBox="1"/>
          <p:nvPr/>
        </p:nvSpPr>
        <p:spPr>
          <a:xfrm>
            <a:off x="426038" y="1225210"/>
            <a:ext cx="10153410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현재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전 세계적으로 무인항공기 사업이 활발히 이루어지고 있으며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국내에서 해당 분야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R&amp;D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예산도 증가하는 추세입니다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. (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과기부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2023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첨단융합기술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R&amp;D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사업 예산 중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1/3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이 무인이동체 분야에 투자됨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, 2022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에 비해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16%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향상 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–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출처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: </a:t>
            </a:r>
            <a:r>
              <a:rPr lang="en-US" altLang="ko-KR" sz="1600" u="sng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  <a:hlinkClick r:id="rId2"/>
              </a:rPr>
              <a:t>https://www.e4ds.com/sub_view.asp?ch=16&amp;t=0&amp;idx=16176</a:t>
            </a:r>
            <a:r>
              <a:rPr lang="en-US" altLang="ko-KR" sz="1600" u="sng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</a:rPr>
              <a:t>)</a:t>
            </a:r>
            <a:endParaRPr lang="en-US" altLang="ko-KR" sz="1600">
              <a:solidFill>
                <a:srgbClr val="000000"/>
              </a:solidFill>
              <a:latin typeface="돋움체" panose="020B0609000101010101" pitchFamily="49" charset="-127"/>
              <a:cs typeface="Times New Roman" panose="02020603050405020304" pitchFamily="18" charset="0"/>
            </a:endParaRPr>
          </a:p>
          <a:p>
            <a:r>
              <a:rPr lang="ko-KR" altLang="en-US" sz="1600"/>
              <a:t>또한 국내에서도 이러한 흐름에 영향을 받아 비행장치 조종자 자격취득자 수가 증가하고 있습니다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( </a:t>
            </a:r>
            <a:r>
              <a:rPr lang="ko-KR" altLang="en-US" sz="1600"/>
              <a:t>출처 </a:t>
            </a:r>
            <a:r>
              <a:rPr lang="en-US" altLang="ko-KR" sz="1600"/>
              <a:t>: </a:t>
            </a:r>
            <a:r>
              <a:rPr lang="en-US" altLang="ko-KR" sz="1600">
                <a:hlinkClick r:id="rId3"/>
              </a:rPr>
              <a:t>https://www.data.go.kr/data/15064468/fileData.do</a:t>
            </a:r>
            <a:r>
              <a:rPr lang="en-US" altLang="ko-KR" sz="1600"/>
              <a:t> )</a:t>
            </a:r>
          </a:p>
          <a:p>
            <a:endParaRPr lang="en-US" altLang="ko-KR" sz="1600"/>
          </a:p>
          <a:p>
            <a:r>
              <a:rPr lang="ko-KR" altLang="en-US" sz="1600"/>
              <a:t>통계를 살펴보면 국내 드론 이용자 수의 대부분이 방송</a:t>
            </a:r>
            <a:r>
              <a:rPr lang="en-US" altLang="ko-KR" sz="1600"/>
              <a:t>,</a:t>
            </a:r>
            <a:r>
              <a:rPr lang="ko-KR" altLang="en-US" sz="1600"/>
              <a:t>촬영</a:t>
            </a:r>
            <a:r>
              <a:rPr lang="en-US" altLang="ko-KR" sz="1600"/>
              <a:t>,</a:t>
            </a:r>
            <a:r>
              <a:rPr lang="ko-KR" altLang="en-US" sz="1600"/>
              <a:t>취미 등으로 활용되고 있어 자동 제어 보다는 사람이 직접 운용하는 경우가 많은데</a:t>
            </a:r>
            <a:r>
              <a:rPr lang="en-US" altLang="ko-KR" sz="1600"/>
              <a:t>, </a:t>
            </a:r>
            <a:r>
              <a:rPr lang="ko-KR" altLang="en-US" sz="1600"/>
              <a:t>친숙한 </a:t>
            </a:r>
            <a:r>
              <a:rPr lang="en-US" altLang="ko-KR" sz="1600"/>
              <a:t>RC</a:t>
            </a:r>
            <a:r>
              <a:rPr lang="ko-KR" altLang="en-US" sz="1600"/>
              <a:t>카와 달리 드론은 </a:t>
            </a:r>
            <a:r>
              <a:rPr lang="en-US" altLang="ko-KR" sz="1600"/>
              <a:t>3</a:t>
            </a:r>
            <a:r>
              <a:rPr lang="ko-KR" altLang="en-US" sz="1600"/>
              <a:t>차원 환경에서 움직임을 수행하고 드론의 시야를 완벽히 확보하지 않는 이상 조종에 어려움을 겪어 인적 오류가 발생할 확률이 높습니다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(</a:t>
            </a:r>
            <a:r>
              <a:rPr lang="ko-KR" altLang="en-US" sz="1600"/>
              <a:t>출처 </a:t>
            </a:r>
            <a:r>
              <a:rPr lang="en-US" altLang="ko-KR" sz="1600"/>
              <a:t>: </a:t>
            </a:r>
            <a:r>
              <a:rPr lang="en-US" altLang="ko-KR" sz="1600">
                <a:hlinkClick r:id="rId4"/>
              </a:rPr>
              <a:t>https://papers.ssrn.com/sol3/papers.cfm?abstract_id=4631986</a:t>
            </a:r>
            <a:r>
              <a:rPr lang="en-US" altLang="ko-KR" sz="1600"/>
              <a:t> )</a:t>
            </a:r>
          </a:p>
          <a:p>
            <a:endParaRPr lang="en-US" altLang="ko-KR" sz="1600"/>
          </a:p>
          <a:p>
            <a:r>
              <a:rPr lang="ko-KR" altLang="en-US" sz="1600"/>
              <a:t>특히 원거리의 목표 지점에 정확히 착륙하는 과정에서 </a:t>
            </a:r>
            <a:r>
              <a:rPr lang="en-US" altLang="ko-KR" sz="1600"/>
              <a:t>GPS </a:t>
            </a:r>
            <a:r>
              <a:rPr lang="ko-KR" altLang="en-US" sz="1600"/>
              <a:t>데이터에 의존하여 착륙을 진행하게 되는데</a:t>
            </a:r>
            <a:r>
              <a:rPr lang="en-US" altLang="ko-KR" sz="1600"/>
              <a:t> </a:t>
            </a:r>
            <a:r>
              <a:rPr lang="ko-KR" altLang="en-US" sz="1600"/>
              <a:t>위 과정에서 </a:t>
            </a:r>
            <a:r>
              <a:rPr lang="en-US" altLang="ko-KR" sz="1600"/>
              <a:t>GPS </a:t>
            </a:r>
            <a:r>
              <a:rPr lang="ko-KR" altLang="en-US" sz="1600"/>
              <a:t>정보가 정확하지 않아 착륙 오차범위가 크게 늘어나는 상황이 빈번하게 발생하고 있습니다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따라서 저는 착륙 과정을 자동화 하여 인적 오류를 줄일 수 있으며 오차율이 높아질 수 있는 </a:t>
            </a:r>
            <a:r>
              <a:rPr lang="en-US" altLang="ko-KR" sz="1600"/>
              <a:t>GPS </a:t>
            </a:r>
            <a:r>
              <a:rPr lang="ko-KR" altLang="en-US" sz="1600"/>
              <a:t>데이터가 아닌</a:t>
            </a:r>
            <a:endParaRPr lang="en-US" altLang="ko-KR" sz="1600"/>
          </a:p>
          <a:p>
            <a:r>
              <a:rPr lang="en-US" altLang="ko-KR" sz="1600"/>
              <a:t>Yolo </a:t>
            </a:r>
            <a:r>
              <a:rPr lang="ko-KR" altLang="en-US" sz="1600"/>
              <a:t>를 기반으로 드론을 인식하고 정확한 위치에 착륙할  수 있는 솔루션을 개발하고자 합니다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1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09115-7C74-1FC9-5F84-775C77137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22B0B-62DB-1965-389A-2094EEC4457F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B0C4-8DE2-5779-A6F4-A79F710A5750}"/>
              </a:ext>
            </a:extLst>
          </p:cNvPr>
          <p:cNvSpPr txBox="1"/>
          <p:nvPr/>
        </p:nvSpPr>
        <p:spPr>
          <a:xfrm>
            <a:off x="585742" y="67013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솔루션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149F7-C256-FBF3-FA09-E40E61164088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4854EF-50B2-428C-642D-F02B78C8F6B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17CA6-5A1F-340E-4426-7825BE8C32CD}"/>
              </a:ext>
            </a:extLst>
          </p:cNvPr>
          <p:cNvSpPr txBox="1"/>
          <p:nvPr/>
        </p:nvSpPr>
        <p:spPr>
          <a:xfrm>
            <a:off x="2311831" y="5268389"/>
            <a:ext cx="8289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/>
              <a:t>Before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C3B61F-2696-B4CE-5E3A-C8258A60395E}"/>
              </a:ext>
            </a:extLst>
          </p:cNvPr>
          <p:cNvSpPr/>
          <p:nvPr/>
        </p:nvSpPr>
        <p:spPr>
          <a:xfrm>
            <a:off x="439255" y="1268700"/>
            <a:ext cx="4752976" cy="38165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3CDBC0-BF41-F0F4-DA37-F7AE147E89D8}"/>
              </a:ext>
            </a:extLst>
          </p:cNvPr>
          <p:cNvSpPr/>
          <p:nvPr/>
        </p:nvSpPr>
        <p:spPr>
          <a:xfrm>
            <a:off x="5457454" y="1268700"/>
            <a:ext cx="5423883" cy="38165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028" name="Picture 4" descr="드론 아이콘입니다. 단색 스타일 디자인입니다. UI. 픽셀 완벽한 간단한 픽토그램 드론 아이콘입니다. 웹 디자인, 앱, 소프트웨어,  인쇄 사용. 로열티 무료 사진, 그림, 이미지 그리고 스톡포토그래피. Image 108435726">
            <a:extLst>
              <a:ext uri="{FF2B5EF4-FFF2-40B4-BE49-F238E27FC236}">
                <a16:creationId xmlns:a16="http://schemas.microsoft.com/office/drawing/2014/main" id="{DB867A69-4F9C-4C96-D2C1-6A01915C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04" y="1808124"/>
            <a:ext cx="1152160" cy="11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노트북 - 무료 컴퓨터개 아이콘">
            <a:extLst>
              <a:ext uri="{FF2B5EF4-FFF2-40B4-BE49-F238E27FC236}">
                <a16:creationId xmlns:a16="http://schemas.microsoft.com/office/drawing/2014/main" id="{5A0E48CE-5895-59EE-CFD5-76566E149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6" y="3789050"/>
            <a:ext cx="823830" cy="8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93F987-DA71-918C-29A7-FD426C8922BF}"/>
              </a:ext>
            </a:extLst>
          </p:cNvPr>
          <p:cNvCxnSpPr>
            <a:cxnSpLocks/>
          </p:cNvCxnSpPr>
          <p:nvPr/>
        </p:nvCxnSpPr>
        <p:spPr>
          <a:xfrm flipH="1">
            <a:off x="1232073" y="2578994"/>
            <a:ext cx="1007748" cy="1158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ADAB3A-EEF5-5A30-E42D-8F269D663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60" y="4211980"/>
            <a:ext cx="495153" cy="34660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0B222A-CC0E-8260-1267-E8CE9554CA0C}"/>
              </a:ext>
            </a:extLst>
          </p:cNvPr>
          <p:cNvCxnSpPr>
            <a:cxnSpLocks/>
          </p:cNvCxnSpPr>
          <p:nvPr/>
        </p:nvCxnSpPr>
        <p:spPr>
          <a:xfrm>
            <a:off x="1566907" y="4359698"/>
            <a:ext cx="606147" cy="5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Gps 표시 - 무료 표지판개 아이콘">
            <a:extLst>
              <a:ext uri="{FF2B5EF4-FFF2-40B4-BE49-F238E27FC236}">
                <a16:creationId xmlns:a16="http://schemas.microsoft.com/office/drawing/2014/main" id="{2923347B-8E6F-5EA0-F001-A4EE7C67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94" y="3294109"/>
            <a:ext cx="576080" cy="5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헬기 착륙장 - 무료 수송개 아이콘">
            <a:extLst>
              <a:ext uri="{FF2B5EF4-FFF2-40B4-BE49-F238E27FC236}">
                <a16:creationId xmlns:a16="http://schemas.microsoft.com/office/drawing/2014/main" id="{5899495F-8609-9F82-30BD-E2E1A59D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29" y="3702391"/>
            <a:ext cx="935111" cy="9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드론 아이콘입니다. 단색 스타일 디자인입니다. UI. 픽셀 완벽한 간단한 픽토그램 드론 아이콘입니다. 웹 디자인, 앱, 소프트웨어,  인쇄 사용. 로열티 무료 사진, 그림, 이미지 그리고 스톡포토그래피. Image 108435726">
            <a:extLst>
              <a:ext uri="{FF2B5EF4-FFF2-40B4-BE49-F238E27FC236}">
                <a16:creationId xmlns:a16="http://schemas.microsoft.com/office/drawing/2014/main" id="{D80A821D-C762-0767-0CE2-13FF32CDE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72" y="1808124"/>
            <a:ext cx="1152160" cy="11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노트북 - 무료 컴퓨터개 아이콘">
            <a:extLst>
              <a:ext uri="{FF2B5EF4-FFF2-40B4-BE49-F238E27FC236}">
                <a16:creationId xmlns:a16="http://schemas.microsoft.com/office/drawing/2014/main" id="{75D458FE-68A0-2953-3BB3-60F6F5DE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34" y="3789050"/>
            <a:ext cx="823830" cy="8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5A64E7-D00E-2C63-FBDA-E3060ACB0D31}"/>
              </a:ext>
            </a:extLst>
          </p:cNvPr>
          <p:cNvCxnSpPr>
            <a:cxnSpLocks/>
          </p:cNvCxnSpPr>
          <p:nvPr/>
        </p:nvCxnSpPr>
        <p:spPr>
          <a:xfrm flipH="1">
            <a:off x="6149541" y="2578994"/>
            <a:ext cx="1007748" cy="1158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77F5D676-2CDE-9E4C-950E-B5867041C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28" y="4211980"/>
            <a:ext cx="495153" cy="346607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AC61C9-BB1A-4B8D-EA77-285B0CB5B570}"/>
              </a:ext>
            </a:extLst>
          </p:cNvPr>
          <p:cNvCxnSpPr>
            <a:cxnSpLocks/>
          </p:cNvCxnSpPr>
          <p:nvPr/>
        </p:nvCxnSpPr>
        <p:spPr>
          <a:xfrm>
            <a:off x="6484375" y="4359698"/>
            <a:ext cx="606147" cy="5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4" descr="헬기 착륙장 - 무료 수송개 아이콘">
            <a:extLst>
              <a:ext uri="{FF2B5EF4-FFF2-40B4-BE49-F238E27FC236}">
                <a16:creationId xmlns:a16="http://schemas.microsoft.com/office/drawing/2014/main" id="{9CFD5EBD-EBAE-A68D-38DD-EF14C71E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20" y="3702391"/>
            <a:ext cx="935111" cy="9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카메라 - 다운로드 무료 아이콘">
            <a:extLst>
              <a:ext uri="{FF2B5EF4-FFF2-40B4-BE49-F238E27FC236}">
                <a16:creationId xmlns:a16="http://schemas.microsoft.com/office/drawing/2014/main" id="{102EC802-6AAD-C9BE-08FE-E2DAE3E5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656" y="3765301"/>
            <a:ext cx="793286" cy="7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DBF570-AA63-DA7D-25FF-BFEECCA6A41C}"/>
              </a:ext>
            </a:extLst>
          </p:cNvPr>
          <p:cNvSpPr txBox="1"/>
          <p:nvPr/>
        </p:nvSpPr>
        <p:spPr>
          <a:xfrm>
            <a:off x="7963777" y="5268389"/>
            <a:ext cx="8289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After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D27E77-A30C-BBB9-3104-45FB643FDD95}"/>
              </a:ext>
            </a:extLst>
          </p:cNvPr>
          <p:cNvCxnSpPr/>
          <p:nvPr/>
        </p:nvCxnSpPr>
        <p:spPr>
          <a:xfrm>
            <a:off x="3031931" y="2636890"/>
            <a:ext cx="432060" cy="504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4E3ABE-501E-0C84-2777-E30567EA5026}"/>
              </a:ext>
            </a:extLst>
          </p:cNvPr>
          <p:cNvCxnSpPr/>
          <p:nvPr/>
        </p:nvCxnSpPr>
        <p:spPr>
          <a:xfrm>
            <a:off x="8072631" y="2636890"/>
            <a:ext cx="432060" cy="504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908A-3EE3-0489-CDD0-D4E10E901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2F165-2D73-C624-1667-F5D3279B3138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906F2-34CB-D359-E67C-3D517B27A91E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86C7E8-F568-5EF7-693F-DD03C0561C42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8F3732-A0CF-7E44-DE0C-649E5535750C}"/>
              </a:ext>
            </a:extLst>
          </p:cNvPr>
          <p:cNvSpPr/>
          <p:nvPr/>
        </p:nvSpPr>
        <p:spPr>
          <a:xfrm>
            <a:off x="4017369" y="1997135"/>
            <a:ext cx="2952410" cy="12961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FC          – OrangeCube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Datalink – Sik Radio V3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Battery  - 4s1p 14.8V</a:t>
            </a:r>
          </a:p>
          <a:p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204F4E-41F4-4AF3-763B-77735873889D}"/>
              </a:ext>
            </a:extLst>
          </p:cNvPr>
          <p:cNvSpPr/>
          <p:nvPr/>
        </p:nvSpPr>
        <p:spPr>
          <a:xfrm>
            <a:off x="4544141" y="1412720"/>
            <a:ext cx="1898866" cy="785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Drone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FD5FC6-8ADA-0FA6-A4E1-D3BD69B160AD}"/>
              </a:ext>
            </a:extLst>
          </p:cNvPr>
          <p:cNvSpPr/>
          <p:nvPr/>
        </p:nvSpPr>
        <p:spPr>
          <a:xfrm>
            <a:off x="173628" y="4452236"/>
            <a:ext cx="2952410" cy="15122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APP       - MissionPlanner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Datalink – Sik Radio V3</a:t>
            </a:r>
          </a:p>
          <a:p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ED6041-CF84-C6DB-864D-82D39E348393}"/>
              </a:ext>
            </a:extLst>
          </p:cNvPr>
          <p:cNvSpPr/>
          <p:nvPr/>
        </p:nvSpPr>
        <p:spPr>
          <a:xfrm>
            <a:off x="700400" y="3804146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PC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8D40F0-4A19-98A9-CBBD-84DB03606504}"/>
              </a:ext>
            </a:extLst>
          </p:cNvPr>
          <p:cNvSpPr/>
          <p:nvPr/>
        </p:nvSpPr>
        <p:spPr>
          <a:xfrm>
            <a:off x="4039466" y="4452236"/>
            <a:ext cx="2952410" cy="15122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EVB       - ArduinoMicro</a:t>
            </a:r>
          </a:p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2Joysticks and 2 Buttons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BEF946-7DDB-D763-A419-5DB0836A4E98}"/>
              </a:ext>
            </a:extLst>
          </p:cNvPr>
          <p:cNvSpPr/>
          <p:nvPr/>
        </p:nvSpPr>
        <p:spPr>
          <a:xfrm>
            <a:off x="4566238" y="3804146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Joystick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5B3998-8CE3-8248-B992-ED148BD10EED}"/>
              </a:ext>
            </a:extLst>
          </p:cNvPr>
          <p:cNvSpPr/>
          <p:nvPr/>
        </p:nvSpPr>
        <p:spPr>
          <a:xfrm>
            <a:off x="7902111" y="4452236"/>
            <a:ext cx="2952410" cy="15122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EVB       - RaspberryPi 5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AI model- YoloV8n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Camera  - RaspberryPi         	   Cam3</a:t>
            </a:r>
          </a:p>
          <a:p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0AFFCB-5CA0-DE98-FDDA-D526C83F1B6A}"/>
              </a:ext>
            </a:extLst>
          </p:cNvPr>
          <p:cNvSpPr/>
          <p:nvPr/>
        </p:nvSpPr>
        <p:spPr>
          <a:xfrm>
            <a:off x="8428883" y="3804146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Landing</a:t>
            </a:r>
          </a:p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Station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30C287-7E64-C1B4-21F9-79CC33C0FF92}"/>
              </a:ext>
            </a:extLst>
          </p:cNvPr>
          <p:cNvCxnSpPr>
            <a:cxnSpLocks/>
          </p:cNvCxnSpPr>
          <p:nvPr/>
        </p:nvCxnSpPr>
        <p:spPr>
          <a:xfrm flipH="1">
            <a:off x="6991876" y="4861994"/>
            <a:ext cx="910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17F91-536C-58F1-4E40-C1D429129901}"/>
              </a:ext>
            </a:extLst>
          </p:cNvPr>
          <p:cNvSpPr txBox="1"/>
          <p:nvPr/>
        </p:nvSpPr>
        <p:spPr>
          <a:xfrm>
            <a:off x="7041328" y="4549382"/>
            <a:ext cx="82747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Interrupt</a:t>
            </a:r>
            <a:endParaRPr lang="ko-KR" altLang="en-US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20099C-9155-B9C0-99F6-C791114AA426}"/>
              </a:ext>
            </a:extLst>
          </p:cNvPr>
          <p:cNvCxnSpPr>
            <a:cxnSpLocks/>
          </p:cNvCxnSpPr>
          <p:nvPr/>
        </p:nvCxnSpPr>
        <p:spPr>
          <a:xfrm flipH="1">
            <a:off x="6991876" y="5438074"/>
            <a:ext cx="910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98A47D-48D6-9A54-AEB7-2887E3DDA0AF}"/>
              </a:ext>
            </a:extLst>
          </p:cNvPr>
          <p:cNvSpPr txBox="1"/>
          <p:nvPr/>
        </p:nvSpPr>
        <p:spPr>
          <a:xfrm>
            <a:off x="7266679" y="5133253"/>
            <a:ext cx="41549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I2C</a:t>
            </a:r>
            <a:endParaRPr lang="ko-KR" altLang="en-US" sz="12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A0ACD5-76F0-0DD6-DDE8-B9BEB550D64A}"/>
              </a:ext>
            </a:extLst>
          </p:cNvPr>
          <p:cNvCxnSpPr>
            <a:cxnSpLocks/>
          </p:cNvCxnSpPr>
          <p:nvPr/>
        </p:nvCxnSpPr>
        <p:spPr>
          <a:xfrm flipH="1">
            <a:off x="3119187" y="5154587"/>
            <a:ext cx="910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42B8ED-A5B9-2473-014D-428D7872733C}"/>
              </a:ext>
            </a:extLst>
          </p:cNvPr>
          <p:cNvSpPr txBox="1"/>
          <p:nvPr/>
        </p:nvSpPr>
        <p:spPr>
          <a:xfrm>
            <a:off x="3353951" y="4841975"/>
            <a:ext cx="44755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HID</a:t>
            </a:r>
            <a:endParaRPr lang="ko-KR" altLang="en-US" sz="12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E97C64-65E3-D457-27B0-E66F5B8160F9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2599266" y="3293315"/>
            <a:ext cx="2894308" cy="936339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9101A3-B310-396C-2355-B8706F1664FD}"/>
              </a:ext>
            </a:extLst>
          </p:cNvPr>
          <p:cNvSpPr txBox="1"/>
          <p:nvPr/>
        </p:nvSpPr>
        <p:spPr>
          <a:xfrm>
            <a:off x="2831953" y="3399303"/>
            <a:ext cx="148470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353535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Mavlink / 433 </a:t>
            </a:r>
            <a:r>
              <a:rPr lang="en-US" altLang="ko-KR" sz="1200" b="1" i="0">
                <a:solidFill>
                  <a:srgbClr val="353535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MHz</a:t>
            </a:r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8A94E-C999-BBF8-C4F0-17027CAEA8BE}"/>
              </a:ext>
            </a:extLst>
          </p:cNvPr>
          <p:cNvSpPr txBox="1"/>
          <p:nvPr/>
        </p:nvSpPr>
        <p:spPr>
          <a:xfrm>
            <a:off x="483331" y="670130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7869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00197-607E-AAFE-AD41-760052AF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33B6F-7C6B-CB59-408C-FED061284E4C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2CBDD-E2A6-296C-E7FB-8637CB3E86EF}"/>
              </a:ext>
            </a:extLst>
          </p:cNvPr>
          <p:cNvSpPr txBox="1"/>
          <p:nvPr/>
        </p:nvSpPr>
        <p:spPr>
          <a:xfrm>
            <a:off x="4070966" y="3107436"/>
            <a:ext cx="296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02.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개발 과정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735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7241D-2797-AB6D-2700-7534A652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795AC4-B4BB-F74A-D6AA-0FD59891725D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D4D8E-B7CE-DDEE-AA2B-3FA64628C807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E4FA84-2916-CF79-D971-612632262780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FA9A6-9AB3-709A-33C9-7490849FF918}"/>
              </a:ext>
            </a:extLst>
          </p:cNvPr>
          <p:cNvSpPr txBox="1"/>
          <p:nvPr/>
        </p:nvSpPr>
        <p:spPr>
          <a:xfrm>
            <a:off x="523406" y="670130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드론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C684CB-A153-2138-94A5-4DFA5895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4" y="1484730"/>
            <a:ext cx="4729964" cy="3672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16A12A-89FB-1B38-D86F-BD93D4E39592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[GPS] : </a:t>
            </a:r>
            <a:r>
              <a:rPr lang="pt-BR" altLang="ko-KR" sz="1400" b="0" i="0">
                <a:solidFill>
                  <a:srgbClr val="1A1926"/>
                </a:solidFill>
                <a:effectLst/>
                <a:latin typeface="Arial" panose="020B0604020202020204" pitchFamily="34" charset="0"/>
              </a:rPr>
              <a:t>Readytosky Ublox NEO M8N GPS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흔히 사용되는 </a:t>
            </a:r>
            <a:r>
              <a:rPr lang="en-US" altLang="ko-KR" sz="1400" b="0" i="0">
                <a:solidFill>
                  <a:srgbClr val="404950"/>
                </a:solidFill>
                <a:effectLst/>
                <a:latin typeface="Arial" panose="020B0604020202020204" pitchFamily="34" charset="0"/>
              </a:rPr>
              <a:t>Ublox NEO-M8N </a:t>
            </a:r>
            <a:r>
              <a:rPr lang="ko-KR" altLang="en-US" sz="1400">
                <a:solidFill>
                  <a:srgbClr val="404950"/>
                </a:solidFill>
                <a:latin typeface="Arial" panose="020B0604020202020204" pitchFamily="34" charset="0"/>
              </a:rPr>
              <a:t>이용 모델 선정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A3E509-9F63-1CCF-B244-96B59B8F5404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[FC]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Cube Pilot OrangeCube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MissionPlanner </a:t>
            </a:r>
            <a:r>
              <a:rPr lang="ko-KR" altLang="en-US" sz="1400"/>
              <a:t>앱 호환 </a:t>
            </a:r>
            <a:r>
              <a:rPr lang="en-US" altLang="ko-KR" sz="1400"/>
              <a:t>FC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A58DFD-5F7B-F575-FF0F-88DA068CBE49}"/>
              </a:ext>
            </a:extLst>
          </p:cNvPr>
          <p:cNvSpPr txBox="1"/>
          <p:nvPr/>
        </p:nvSpPr>
        <p:spPr>
          <a:xfrm>
            <a:off x="5534973" y="3418815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[Frame]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RC Bank – F450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2kg </a:t>
            </a:r>
            <a:r>
              <a:rPr lang="ko-KR" altLang="en-US" sz="1400"/>
              <a:t>이내 </a:t>
            </a:r>
            <a:r>
              <a:rPr lang="en-US" altLang="ko-KR" sz="1400"/>
              <a:t>(</a:t>
            </a:r>
            <a:r>
              <a:rPr lang="ko-KR" altLang="en-US" sz="1400"/>
              <a:t>보유 자격증 기준 상한선 제품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8FAE51-A6BB-726D-5B3C-2EA10CDFC2F5}"/>
              </a:ext>
            </a:extLst>
          </p:cNvPr>
          <p:cNvSpPr txBox="1"/>
          <p:nvPr/>
        </p:nvSpPr>
        <p:spPr>
          <a:xfrm>
            <a:off x="5560511" y="4413254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[Battery]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PT-B2200N-SP45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테스트 </a:t>
            </a:r>
            <a:r>
              <a:rPr lang="en-US" altLang="ko-KR" sz="1400"/>
              <a:t>1</a:t>
            </a:r>
            <a:r>
              <a:rPr lang="ko-KR" altLang="en-US" sz="1400"/>
              <a:t>시간 확보 가능한 제품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3C752-314E-699B-57FA-0D08B0A06742}"/>
              </a:ext>
            </a:extLst>
          </p:cNvPr>
          <p:cNvSpPr txBox="1"/>
          <p:nvPr/>
        </p:nvSpPr>
        <p:spPr>
          <a:xfrm>
            <a:off x="5559140" y="5333778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[Telemetry] : Holybro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sik telemetry radio v3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최대 </a:t>
            </a:r>
            <a:r>
              <a:rPr lang="en-US" altLang="ko-KR" sz="1400"/>
              <a:t>100m </a:t>
            </a:r>
            <a:r>
              <a:rPr lang="ko-KR" altLang="en-US" sz="1400"/>
              <a:t>까지 테스트 가능한 제품군 </a:t>
            </a:r>
            <a:r>
              <a:rPr lang="en-US" altLang="ko-KR" sz="1400"/>
              <a:t>(</a:t>
            </a:r>
            <a:r>
              <a:rPr lang="ko-KR" altLang="en-US" sz="1400"/>
              <a:t>통신 안정성 확보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818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95D49-968F-9187-EF6C-ABEA033A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984D5A-6B90-5112-5834-71ED420C02C3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C5B77-ABA1-2E5C-D771-97A9C9015DCB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052519-8411-F104-F047-2CD22252D21B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5AE5E-4BEB-59A4-58E2-8FAD984E0829}"/>
              </a:ext>
            </a:extLst>
          </p:cNvPr>
          <p:cNvSpPr txBox="1"/>
          <p:nvPr/>
        </p:nvSpPr>
        <p:spPr>
          <a:xfrm>
            <a:off x="523406" y="670130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드론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D5D72-6613-86AB-9428-293B2A5C6B84}"/>
              </a:ext>
            </a:extLst>
          </p:cNvPr>
          <p:cNvSpPr txBox="1"/>
          <p:nvPr/>
        </p:nvSpPr>
        <p:spPr>
          <a:xfrm>
            <a:off x="437164" y="1340710"/>
            <a:ext cx="5285427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FC </a:t>
            </a:r>
            <a:r>
              <a:rPr lang="ko-KR" altLang="en-US" sz="2000"/>
              <a:t>검증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배터리 에이징 테스트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Telemetry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GPS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ESC Calibration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Motor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FC</a:t>
            </a:r>
            <a:r>
              <a:rPr lang="ko-KR" altLang="en-US" sz="2000"/>
              <a:t> </a:t>
            </a:r>
            <a:r>
              <a:rPr lang="en-US" altLang="ko-KR" sz="2000"/>
              <a:t>Parameter</a:t>
            </a:r>
            <a:r>
              <a:rPr lang="ko-KR" altLang="en-US" sz="2000"/>
              <a:t> </a:t>
            </a:r>
            <a:r>
              <a:rPr lang="en-US" altLang="ko-KR" sz="2000"/>
              <a:t>Setting</a:t>
            </a:r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2024.12 ~ 2025.05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9027D-1AFD-53FA-6C9B-278D6F373846}"/>
              </a:ext>
            </a:extLst>
          </p:cNvPr>
          <p:cNvSpPr txBox="1"/>
          <p:nvPr/>
        </p:nvSpPr>
        <p:spPr>
          <a:xfrm>
            <a:off x="5555824" y="1340710"/>
            <a:ext cx="5285427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실시간 원격 데이터 처리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RTL </a:t>
            </a:r>
            <a:r>
              <a:rPr lang="ko-KR" altLang="en-US" sz="2000"/>
              <a:t>기능 탑재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GCS</a:t>
            </a:r>
            <a:r>
              <a:rPr lang="ko-KR" altLang="en-US" sz="2000"/>
              <a:t> 기반 위치 제어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9366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>
            <a:noFill/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1256</Words>
  <Application>Microsoft Office PowerPoint</Application>
  <PresentationFormat>사용자 지정</PresentationFormat>
  <Paragraphs>282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나눔스퀘어 Bold</vt:lpstr>
      <vt:lpstr>나눔스퀘어 ExtraBold</vt:lpstr>
      <vt:lpstr>나눔스퀘어_ac Bold</vt:lpstr>
      <vt:lpstr>나눔스퀘어_ac ExtraBold</vt:lpstr>
      <vt:lpstr>Dotum</vt:lpstr>
      <vt:lpstr>돋움체</vt:lpstr>
      <vt:lpstr>-윤고딕360</vt:lpstr>
      <vt:lpstr>한양신명조</vt:lpstr>
      <vt:lpstr>함초롬돋움</vt:lpstr>
      <vt:lpstr>Arial</vt:lpstr>
      <vt:lpstr>Times New Roman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교원 김</cp:lastModifiedBy>
  <cp:revision>87</cp:revision>
  <dcterms:created xsi:type="dcterms:W3CDTF">2020-05-24T06:44:59Z</dcterms:created>
  <dcterms:modified xsi:type="dcterms:W3CDTF">2025-05-12T16:13:05Z</dcterms:modified>
  <cp:version>1000.0000.01</cp:version>
</cp:coreProperties>
</file>