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3" r:id="rId1"/>
  </p:sldMasterIdLst>
  <p:sldIdLst>
    <p:sldId id="270" r:id="rId2"/>
    <p:sldId id="256" r:id="rId3"/>
    <p:sldId id="257" r:id="rId4"/>
    <p:sldId id="258" r:id="rId5"/>
    <p:sldId id="269" r:id="rId6"/>
    <p:sldId id="265" r:id="rId7"/>
    <p:sldId id="266" r:id="rId8"/>
    <p:sldId id="267" r:id="rId9"/>
    <p:sldId id="268" r:id="rId10"/>
    <p:sldId id="259" r:id="rId11"/>
    <p:sldId id="260" r:id="rId12"/>
    <p:sldId id="261" r:id="rId13"/>
    <p:sldId id="262" r:id="rId14"/>
    <p:sldId id="263" r:id="rId15"/>
    <p:sldId id="264" r:id="rId16"/>
  </p:sldIdLst>
  <p:sldSz cx="11104563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4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020"/>
    <p:restoredTop sz="90000"/>
  </p:normalViewPr>
  <p:slideViewPr>
    <p:cSldViewPr snapToObjects="1">
      <p:cViewPr varScale="1">
        <p:scale>
          <a:sx n="90" d="100"/>
          <a:sy n="90" d="100"/>
        </p:scale>
        <p:origin x="60" y="1320"/>
      </p:cViewPr>
      <p:guideLst>
        <p:guide orient="horz" pos="2155"/>
        <p:guide pos="34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제목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656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5F5-4151-8588-9450E48E41AD}"/>
              </c:ext>
            </c:extLst>
          </c:dPt>
          <c:dPt>
            <c:idx val="1"/>
            <c:bubble3D val="0"/>
            <c:spPr>
              <a:solidFill>
                <a:schemeClr val="accent1">
                  <a:shade val="8555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5F5-4151-8588-9450E48E41AD}"/>
              </c:ext>
            </c:extLst>
          </c:dPt>
          <c:dPt>
            <c:idx val="2"/>
            <c:bubble3D val="0"/>
            <c:spPr>
              <a:solidFill>
                <a:schemeClr val="accent1">
                  <a:tint val="8655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F5F5-4151-8588-9450E48E41AD}"/>
              </c:ext>
            </c:extLst>
          </c:dPt>
          <c:dPt>
            <c:idx val="3"/>
            <c:bubble3D val="0"/>
            <c:spPr>
              <a:solidFill>
                <a:schemeClr val="accent1">
                  <a:tint val="5756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7-F5F5-4151-8588-9450E48E41AD}"/>
              </c:ext>
            </c:extLst>
          </c:dPt>
          <c:dLbls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1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 panose="00000000000000000000"/>
                    <a:ea typeface="+mn-ea" panose="00000000000000000000"/>
                    <a:cs typeface="+mn-ea" panose="00000000000000000000"/>
                    <a:sym typeface="+mn-ea" panose="00000000000000000000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1순위</c:v>
                </c:pt>
                <c:pt idx="1">
                  <c:v>2순위</c:v>
                </c:pt>
                <c:pt idx="2">
                  <c:v>3순위</c:v>
                </c:pt>
                <c:pt idx="3">
                  <c:v>4순위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5F5-4151-8588-9450E48E4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9525" cap="flat" cmpd="sng" algn="ctr">
          <a:noFill/>
          <a:prstDash val="solid"/>
          <a:round/>
        </a:ln>
      </c:spPr>
    </c:plotArea>
    <c:legend>
      <c:legendPos val="r"/>
      <c:overlay val="0"/>
      <c:txPr>
        <a:bodyPr rot="0" vert="horz" wrap="none" lIns="0" tIns="0" rIns="0" bIns="0" anchor="ctr" anchorCtr="1"/>
        <a:lstStyle/>
        <a:p>
          <a:pPr algn="l">
            <a:defRPr b="0" i="0" u="none"/>
          </a:pPr>
          <a:endParaRPr lang="ko-KR"/>
        </a:p>
      </c:txPr>
    </c:legend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10" styleIndex="0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1800" b="0" i="0" u="none">
              <a:latin typeface="+mn-lt" panose="00000000000000000000"/>
              <a:ea typeface="+mn-ea" panose="00000000000000000000"/>
              <a:cs typeface="+mn-ea" panose="00000000000000000000"/>
              <a:sym typeface="+mn-ea" panose="00000000000000000000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dLbl>
              <c:idx val="3"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CA7-4B2D-83BA-306A9BA34437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1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 panose="00000000000000000000"/>
                    <a:ea typeface="+mn-ea" panose="00000000000000000000"/>
                    <a:cs typeface="+mn-ea" panose="00000000000000000000"/>
                    <a:sym typeface="+mn-ea" panose="00000000000000000000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A7-4B2D-83BA-306A9BA34437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1">
                <a:tint val="84950"/>
              </a:schemeClr>
            </a:solidFill>
          </c:spPr>
          <c:invertIfNegative val="0"/>
          <c:dLbls>
            <c:dLbl>
              <c:idx val="3"/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CA7-4B2D-83BA-306A9BA34437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lstStyle/>
              <a:p>
                <a:pPr algn="l">
                  <a:defRPr sz="11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 panose="00000000000000000000"/>
                    <a:ea typeface="+mn-ea" panose="00000000000000000000"/>
                    <a:cs typeface="+mn-ea" panose="00000000000000000000"/>
                    <a:sym typeface="+mn-ea" panose="00000000000000000000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A7-4B2D-83BA-306A9BA34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2302824"/>
        <c:axId val="622303152"/>
      </c:barChart>
      <c:catAx>
        <c:axId val="622302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22303152"/>
        <c:crosses val="autoZero"/>
        <c:auto val="1"/>
        <c:lblAlgn val="ctr"/>
        <c:lblOffset val="100"/>
        <c:tickMarkSkip val="1"/>
        <c:noMultiLvlLbl val="0"/>
      </c:catAx>
      <c:valAx>
        <c:axId val="622303152"/>
        <c:scaling>
          <c:orientation val="minMax"/>
        </c:scaling>
        <c:delete val="0"/>
        <c:axPos val="l"/>
        <c:majorGridlines/>
        <c:title>
          <c:overlay val="0"/>
          <c:spPr>
            <a:noFill/>
            <a:ln>
              <a:noFill/>
            </a:ln>
            <a:effectLst/>
          </c:spPr>
          <c:txPr>
            <a:bodyPr vert="vert270" wrap="none" lIns="0" tIns="0" rIns="0" bIns="0" anchor="ctr" anchorCtr="1"/>
            <a:lstStyle/>
            <a:p>
              <a:pPr algn="l">
                <a:defRPr sz="1300" b="0" i="0" u="none">
                  <a:latin typeface="+mn-lt" panose="00000000000000000000"/>
                  <a:ea typeface="+mn-ea" panose="00000000000000000000"/>
                  <a:cs typeface="+mn-ea" panose="00000000000000000000"/>
                  <a:sym typeface="+mn-ea" panose="00000000000000000000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crossAx val="622302824"/>
        <c:crosses val="autoZero"/>
        <c:crossBetween val="between"/>
      </c:valAx>
      <c:spPr>
        <a:noFill/>
        <a:ln w="9525" cap="flat" cmpd="sng" algn="ctr">
          <a:noFill/>
          <a:prstDash val="solid"/>
          <a:round/>
        </a:ln>
      </c:spPr>
    </c:plotArea>
    <c:legend>
      <c:legendPos val="r"/>
      <c:overlay val="0"/>
      <c:txPr>
        <a:bodyPr rot="0" vert="horz" wrap="none" lIns="0" tIns="0" rIns="0" bIns="0" anchor="ctr" anchorCtr="1"/>
        <a:lstStyle/>
        <a:p>
          <a:pPr algn="l">
            <a:defRPr b="0" i="0" u="none"/>
          </a:pPr>
          <a:endParaRPr lang="ko-KR"/>
        </a:p>
      </c:txPr>
    </c:legend>
    <c:plotVisOnly val="1"/>
    <c:dispBlanksAs val="gap"/>
    <c:showDLblsOverMax val="1"/>
  </c:chart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10" styleIndex="0"/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2783" y="2130425"/>
            <a:ext cx="943821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65567" y="3886200"/>
            <a:ext cx="777265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1103786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188" y="274638"/>
            <a:ext cx="9993407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602429" y="2214563"/>
            <a:ext cx="5898905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050245" y="274638"/>
            <a:ext cx="2498351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55188" y="274638"/>
            <a:ext cx="7309993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7121" y="4406900"/>
            <a:ext cx="943821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77121" y="2906713"/>
            <a:ext cx="943821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5188" y="1600200"/>
            <a:ext cx="490417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644424" y="1600200"/>
            <a:ext cx="490417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553765" y="1643063"/>
            <a:ext cx="9993407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55188" y="1600200"/>
            <a:ext cx="4904171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644424" y="1600200"/>
            <a:ext cx="4904171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53765" y="3984220"/>
            <a:ext cx="4904171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643000" y="3984220"/>
            <a:ext cx="4904171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76419" y="4800600"/>
            <a:ext cx="666227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176419" y="612775"/>
            <a:ext cx="666227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176419" y="5367338"/>
            <a:ext cx="666227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5188" y="274638"/>
            <a:ext cx="9993407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5188" y="1600200"/>
            <a:ext cx="9993407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55188" y="6356350"/>
            <a:ext cx="2590883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793793" y="6356350"/>
            <a:ext cx="3516198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57714" y="6356350"/>
            <a:ext cx="2590883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3E9A763-1400-04AA-20B4-2FED61AB7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561" y="332571"/>
            <a:ext cx="9903440" cy="5976830"/>
          </a:xfrm>
        </p:spPr>
        <p:txBody>
          <a:bodyPr>
            <a:noAutofit/>
          </a:bodyPr>
          <a:lstStyle/>
          <a:p>
            <a:pPr algn="l"/>
            <a:r>
              <a:rPr lang="ko-KR" altLang="en-US" sz="1400"/>
              <a:t>문제 상황</a:t>
            </a:r>
            <a:br>
              <a:rPr lang="ko-KR" altLang="en-US" sz="1400"/>
            </a:br>
            <a:r>
              <a:rPr lang="ko-KR" altLang="en-US" sz="1400"/>
              <a:t>솔루션 고안</a:t>
            </a:r>
            <a:br>
              <a:rPr lang="ko-KR" altLang="en-US" sz="1400"/>
            </a:br>
            <a:r>
              <a:rPr lang="en-US" altLang="ko-KR" sz="1400"/>
              <a:t>- </a:t>
            </a:r>
            <a:r>
              <a:rPr lang="ko-KR" altLang="en-US" sz="1400"/>
              <a:t>시스템 구조</a:t>
            </a:r>
            <a:br>
              <a:rPr lang="ko-KR" altLang="en-US" sz="1400"/>
            </a:br>
            <a:r>
              <a:rPr lang="en-US" altLang="ko-KR" sz="1400"/>
              <a:t>- </a:t>
            </a:r>
            <a:r>
              <a:rPr lang="ko-KR" altLang="en-US" sz="1400"/>
              <a:t>모듈 선정</a:t>
            </a:r>
            <a:br>
              <a:rPr lang="ko-KR" altLang="en-US" sz="1400"/>
            </a:br>
            <a:br>
              <a:rPr lang="ko-KR" altLang="en-US" sz="1400"/>
            </a:br>
            <a:r>
              <a:rPr lang="ko-KR" altLang="en-US" sz="1400"/>
              <a:t>개발 과정</a:t>
            </a:r>
            <a:br>
              <a:rPr lang="ko-KR" altLang="en-US" sz="1400"/>
            </a:br>
            <a:r>
              <a:rPr lang="en-US" altLang="ko-KR" sz="1400"/>
              <a:t>- </a:t>
            </a:r>
            <a:r>
              <a:rPr lang="ko-KR" altLang="en-US" sz="1400"/>
              <a:t>드론</a:t>
            </a:r>
            <a:br>
              <a:rPr lang="ko-KR" altLang="en-US" sz="1400"/>
            </a:br>
            <a:r>
              <a:rPr lang="en-US" altLang="ko-KR" sz="1400"/>
              <a:t>-- </a:t>
            </a:r>
            <a:r>
              <a:rPr lang="ko-KR" altLang="en-US" sz="1400"/>
              <a:t>역할 및 기능 요약</a:t>
            </a:r>
            <a:br>
              <a:rPr lang="ko-KR" altLang="en-US" sz="1400"/>
            </a:br>
            <a:r>
              <a:rPr lang="en-US" altLang="ko-KR" sz="1400"/>
              <a:t>-- HW</a:t>
            </a:r>
            <a:br>
              <a:rPr lang="en-US" altLang="ko-KR" sz="1400"/>
            </a:br>
            <a:r>
              <a:rPr lang="en-US" altLang="ko-KR" sz="1400"/>
              <a:t>-- FW</a:t>
            </a:r>
            <a:br>
              <a:rPr lang="en-US" altLang="ko-KR" sz="1400"/>
            </a:br>
            <a:br>
              <a:rPr lang="en-US" altLang="ko-KR" sz="1400"/>
            </a:br>
            <a:br>
              <a:rPr lang="en-US" altLang="ko-KR" sz="1400"/>
            </a:br>
            <a:r>
              <a:rPr lang="en-US" altLang="ko-KR" sz="1400"/>
              <a:t>- </a:t>
            </a:r>
            <a:r>
              <a:rPr lang="ko-KR" altLang="en-US" sz="1400"/>
              <a:t>조종기</a:t>
            </a:r>
            <a:br>
              <a:rPr lang="ko-KR" altLang="en-US" sz="1400"/>
            </a:br>
            <a:r>
              <a:rPr lang="en-US" altLang="ko-KR" sz="1400"/>
              <a:t>-- </a:t>
            </a:r>
            <a:r>
              <a:rPr lang="ko-KR" altLang="en-US" sz="1400"/>
              <a:t>역할 및 기능 요약</a:t>
            </a:r>
            <a:br>
              <a:rPr lang="ko-KR" altLang="en-US" sz="1400"/>
            </a:br>
            <a:r>
              <a:rPr lang="en-US" altLang="ko-KR" sz="1400"/>
              <a:t>-- HW</a:t>
            </a:r>
            <a:br>
              <a:rPr lang="en-US" altLang="ko-KR" sz="1400"/>
            </a:br>
            <a:r>
              <a:rPr lang="en-US" altLang="ko-KR" sz="1400"/>
              <a:t>-- FW</a:t>
            </a:r>
            <a:br>
              <a:rPr lang="en-US" altLang="ko-KR" sz="1400"/>
            </a:br>
            <a:br>
              <a:rPr lang="en-US" altLang="ko-KR" sz="1400"/>
            </a:br>
            <a:r>
              <a:rPr lang="en-US" altLang="ko-KR" sz="1400"/>
              <a:t>- Landing </a:t>
            </a:r>
            <a:r>
              <a:rPr lang="ko-KR" altLang="en-US" sz="1400"/>
              <a:t>파트</a:t>
            </a:r>
            <a:br>
              <a:rPr lang="ko-KR" altLang="en-US" sz="1400"/>
            </a:br>
            <a:r>
              <a:rPr lang="en-US" altLang="ko-KR" sz="1400"/>
              <a:t>-- </a:t>
            </a:r>
            <a:r>
              <a:rPr lang="ko-KR" altLang="en-US" sz="1400"/>
              <a:t>역할 및 기능 요약</a:t>
            </a:r>
            <a:br>
              <a:rPr lang="ko-KR" altLang="en-US" sz="1400"/>
            </a:br>
            <a:r>
              <a:rPr lang="en-US" altLang="ko-KR" sz="1400"/>
              <a:t>-- HW</a:t>
            </a:r>
            <a:br>
              <a:rPr lang="en-US" altLang="ko-KR" sz="1400"/>
            </a:br>
            <a:r>
              <a:rPr lang="en-US" altLang="ko-KR" sz="1400"/>
              <a:t>-- FW</a:t>
            </a:r>
            <a:br>
              <a:rPr lang="en-US" altLang="ko-KR" sz="1400"/>
            </a:br>
            <a:br>
              <a:rPr lang="en-US" altLang="ko-KR" sz="1400"/>
            </a:br>
            <a:r>
              <a:rPr lang="en-US" altLang="ko-KR" sz="1400"/>
              <a:t>- </a:t>
            </a:r>
            <a:r>
              <a:rPr lang="ko-KR" altLang="en-US" sz="1400"/>
              <a:t>데모 영상</a:t>
            </a:r>
            <a:br>
              <a:rPr lang="ko-KR" altLang="en-US" sz="1400"/>
            </a:br>
            <a:r>
              <a:rPr lang="en-US" altLang="ko-KR" sz="1400"/>
              <a:t>-- drone </a:t>
            </a:r>
            <a:r>
              <a:rPr lang="ko-KR" altLang="en-US" sz="1400"/>
              <a:t>운용 영상</a:t>
            </a:r>
            <a:br>
              <a:rPr lang="ko-KR" altLang="en-US" sz="1400"/>
            </a:br>
            <a:r>
              <a:rPr lang="en-US" altLang="ko-KR" sz="1400"/>
              <a:t>-- GCS </a:t>
            </a:r>
            <a:r>
              <a:rPr lang="ko-KR" altLang="en-US" sz="1400"/>
              <a:t>조종 영상</a:t>
            </a:r>
            <a:br>
              <a:rPr lang="ko-KR" altLang="en-US" sz="1400"/>
            </a:br>
            <a:r>
              <a:rPr lang="en-US" altLang="ko-KR" sz="1400"/>
              <a:t>-- RaspberryPi Yolo </a:t>
            </a:r>
            <a:r>
              <a:rPr lang="ko-KR" altLang="en-US" sz="1400"/>
              <a:t>인식 영상</a:t>
            </a:r>
            <a:br>
              <a:rPr lang="ko-KR" altLang="en-US" sz="1400"/>
            </a:br>
            <a:r>
              <a:rPr lang="en-US" altLang="ko-KR" sz="1400"/>
              <a:t>-- </a:t>
            </a:r>
            <a:r>
              <a:rPr lang="ko-KR" altLang="en-US" sz="1400"/>
              <a:t>착륙 영상</a:t>
            </a:r>
            <a:br>
              <a:rPr lang="ko-KR" altLang="en-US" sz="1400"/>
            </a:br>
            <a:br>
              <a:rPr lang="ko-KR" altLang="en-US" sz="1400"/>
            </a:br>
            <a:r>
              <a:rPr lang="en-US" altLang="ko-KR" sz="1400"/>
              <a:t>- </a:t>
            </a:r>
            <a:r>
              <a:rPr lang="ko-KR" altLang="en-US" sz="1400"/>
              <a:t>추후 개선점 </a:t>
            </a:r>
            <a:br>
              <a:rPr lang="ko-KR" altLang="en-US" sz="1400"/>
            </a:br>
            <a:r>
              <a:rPr lang="en-US" altLang="ko-KR" sz="1400"/>
              <a:t>- </a:t>
            </a:r>
            <a:r>
              <a:rPr lang="ko-KR" altLang="en-US" sz="140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8751551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264" y="392049"/>
            <a:ext cx="820331" cy="300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주제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264" y="615696"/>
            <a:ext cx="1077506" cy="364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소주제</a:t>
            </a:r>
            <a:r>
              <a:rPr lang="ko-KR" altLang="en-US">
                <a:solidFill>
                  <a:srgbClr val="A9AAAA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및 설명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66910" y="392049"/>
            <a:ext cx="1259205" cy="243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과목명 </a:t>
            </a: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or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프로젝트명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5029" y="4419981"/>
            <a:ext cx="600932" cy="37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나눔스퀘어_ac ExtraBold"/>
                <a:ea typeface="나눔스퀘어_ac ExtraBold"/>
              </a:rPr>
              <a:t>제목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5361" y="5157216"/>
            <a:ext cx="216027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50">
                <a:solidFill>
                  <a:srgbClr val="808080"/>
                </a:solidFill>
                <a:latin typeface="나눔스퀘어_ac Bold"/>
                <a:ea typeface="나눔스퀘어_ac Bold"/>
              </a:rPr>
              <a:t>리도 못 가서 발병난다. 내가 그의 이름을 불러 주었을 때 그는  돌같이 하라 뭉치면 살고 흩어지면 죽는다. 이 몸이 죽고 죽어 일백번 고쳐 죽어고 임 향한 일편단심 가실 줄이 있으랴. 관용은 미덕이다.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85361" y="1988820"/>
            <a:ext cx="2160270" cy="2203513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329491" y="4869180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51427" y="4419981"/>
            <a:ext cx="601589" cy="377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나눔스퀘어_ac ExtraBold"/>
                <a:ea typeface="나눔스퀘어_ac ExtraBold"/>
              </a:rPr>
              <a:t>제목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71759" y="5157216"/>
            <a:ext cx="216027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50">
                <a:solidFill>
                  <a:srgbClr val="808080"/>
                </a:solidFill>
                <a:latin typeface="나눔스퀘어_ac Bold"/>
                <a:ea typeface="나눔스퀘어_ac Bold"/>
              </a:rPr>
              <a:t>리도 못 가서 발병난다. 내가 그의 이름을 불러 주었을 때 그는  돌같이 하라 뭉치면 살고 흩어지면 죽는다. 이 몸이 죽고 죽어 일백번 고쳐 죽어고 임 향한 일편단심 가실 줄이 있으랴. 관용은 미덕이다.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471759" y="1988820"/>
            <a:ext cx="2160270" cy="2203513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515890" y="4869180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37825" y="4419981"/>
            <a:ext cx="601686" cy="37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900">
                <a:latin typeface="나눔스퀘어_ac ExtraBold"/>
                <a:ea typeface="나눔스퀘어_ac ExtraBold"/>
              </a:rPr>
              <a:t>제목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58157" y="5157216"/>
            <a:ext cx="2160270" cy="548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50">
                <a:solidFill>
                  <a:srgbClr val="808080"/>
                </a:solidFill>
                <a:latin typeface="나눔스퀘어_ac Bold"/>
                <a:ea typeface="나눔스퀘어_ac Bold"/>
              </a:rPr>
              <a:t>리도 못 가서 발병난다. 내가 그의 이름을 불러 주었을 때 그는  돌같이 하라 뭉치면 살고 흩어지면 죽는다. 이 몸이 죽고 죽어 일백번 고쳐 죽어고 임 향한 일편단심 가실 줄이 있으랴. 관용은 미덕이다.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658157" y="1988820"/>
            <a:ext cx="2160270" cy="2203513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702288" y="4869180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11264" y="392049"/>
            <a:ext cx="820331" cy="300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주제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1264" y="615696"/>
            <a:ext cx="1077506" cy="364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소주제</a:t>
            </a:r>
            <a:r>
              <a:rPr lang="ko-KR" altLang="en-US">
                <a:solidFill>
                  <a:srgbClr val="A9AAAA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및 설명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1467" y="5040880"/>
            <a:ext cx="1764254" cy="338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rgbClr val="555554"/>
                </a:solidFill>
                <a:latin typeface="나눔스퀘어_ac ExtraBold"/>
                <a:ea typeface="나눔스퀘어_ac ExtraBold"/>
              </a:rPr>
              <a:t>제목을 입력하세요</a:t>
            </a:r>
            <a:r>
              <a:rPr lang="en-US" altLang="ko-KR" sz="1600">
                <a:solidFill>
                  <a:srgbClr val="555554"/>
                </a:solidFill>
                <a:latin typeface="나눔스퀘어_ac ExtraBold"/>
                <a:ea typeface="나눔스퀘어_ac ExtraBold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35642" y="5561886"/>
            <a:ext cx="3795904" cy="427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75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750">
                <a:solidFill>
                  <a:srgbClr val="808080"/>
                </a:solidFill>
                <a:latin typeface="나눔스퀘어_ac Bold"/>
                <a:ea typeface="나눔스퀘어_ac Bold"/>
              </a:rPr>
              <a:t> 십리도 못 가서 발병난다. 내가 그의 이름을 불러 주었을 때 </a:t>
            </a:r>
            <a:endParaRPr lang="en-US" altLang="ko-KR" sz="750">
              <a:solidFill>
                <a:srgbClr val="808080"/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 sz="75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750">
                <a:solidFill>
                  <a:srgbClr val="808080"/>
                </a:solidFill>
                <a:latin typeface="나눔스퀘어_ac Bold"/>
                <a:ea typeface="나눔스퀘어_ac Bold"/>
              </a:rPr>
              <a:t> 그는  돌같이 하라 뭉치면 살고 흩어지면 죽는다. 이 몸이 죽고 죽어 </a:t>
            </a:r>
            <a:endParaRPr lang="en-US" altLang="ko-KR" sz="750">
              <a:solidFill>
                <a:srgbClr val="808080"/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 sz="75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750">
                <a:solidFill>
                  <a:srgbClr val="808080"/>
                </a:solidFill>
                <a:latin typeface="나눔스퀘어_ac Bold"/>
                <a:ea typeface="나눔스퀘어_ac Bold"/>
              </a:rPr>
              <a:t> 일백번 고쳐 죽어고 임 향한 일편단심 가실 줄이 있으랴. 관용은 미덕이다.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93863" y="1916811"/>
            <a:ext cx="2679461" cy="2679461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48832" y="4389362"/>
            <a:ext cx="935341" cy="209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>
                <a:solidFill>
                  <a:srgbClr val="BFBFBF"/>
                </a:solidFill>
                <a:latin typeface="나눔스퀘어_ac Bold"/>
                <a:ea typeface="나눔스퀘어_ac Bold"/>
              </a:rPr>
              <a:t>*</a:t>
            </a:r>
            <a:r>
              <a:rPr lang="ko-KR" altLang="en-US" sz="800">
                <a:solidFill>
                  <a:srgbClr val="BFBFBF"/>
                </a:solidFill>
                <a:latin typeface="나눔스퀘어_ac Bold"/>
                <a:ea typeface="나눔스퀘어_ac Bold"/>
              </a:rPr>
              <a:t>출처 표기는 필수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66910" y="392049"/>
            <a:ext cx="1259205" cy="243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과목명 </a:t>
            </a: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or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프로젝트명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264" y="392049"/>
            <a:ext cx="820331" cy="300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주제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264" y="615696"/>
            <a:ext cx="1077506" cy="364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소주제</a:t>
            </a:r>
            <a:r>
              <a:rPr lang="ko-KR" altLang="en-US">
                <a:solidFill>
                  <a:srgbClr val="A9AAAA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및 설명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51467" y="5040880"/>
            <a:ext cx="1764254" cy="338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rgbClr val="555554"/>
                </a:solidFill>
                <a:latin typeface="나눔스퀘어_ac ExtraBold"/>
                <a:ea typeface="나눔스퀘어_ac ExtraBold"/>
              </a:rPr>
              <a:t>제목을 입력하세요</a:t>
            </a:r>
            <a:r>
              <a:rPr lang="en-US" altLang="ko-KR" sz="1600">
                <a:solidFill>
                  <a:srgbClr val="555554"/>
                </a:solidFill>
                <a:latin typeface="나눔스퀘어_ac ExtraBold"/>
                <a:ea typeface="나눔스퀘어_ac ExtraBold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5642" y="5561886"/>
            <a:ext cx="3795904" cy="44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800">
                <a:solidFill>
                  <a:srgbClr val="808080"/>
                </a:solidFill>
                <a:latin typeface="나눔스퀘어_ac Bold"/>
                <a:ea typeface="나눔스퀘어_ac Bold"/>
              </a:rPr>
              <a:t> 십리도 못 가서 발병난다. 내가 그의 이름을 불러 주었을 때 </a:t>
            </a:r>
          </a:p>
          <a:p>
            <a:pPr algn="ctr">
              <a:defRPr/>
            </a:pPr>
            <a:r>
              <a:rPr lang="en-US" altLang="ko-KR" sz="8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800">
                <a:solidFill>
                  <a:srgbClr val="808080"/>
                </a:solidFill>
                <a:latin typeface="나눔스퀘어_ac Bold"/>
                <a:ea typeface="나눔스퀘어_ac Bold"/>
              </a:rPr>
              <a:t> 그는  돌같이 하라 뭉치면 살고 흩어지면 죽는다. 이 몸이 죽고 죽어 </a:t>
            </a:r>
          </a:p>
          <a:p>
            <a:pPr algn="ctr">
              <a:defRPr/>
            </a:pPr>
            <a:r>
              <a:rPr lang="en-US" altLang="ko-KR" sz="8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800">
                <a:solidFill>
                  <a:srgbClr val="808080"/>
                </a:solidFill>
                <a:latin typeface="나눔스퀘어_ac Bold"/>
                <a:ea typeface="나눔스퀘어_ac Bold"/>
              </a:rPr>
              <a:t> 일백번 고쳐 죽어고 임 향한 일편단심 가실 줄이 있으랴. 관용은 미덕이다. </a:t>
            </a:r>
          </a:p>
        </p:txBody>
      </p:sp>
      <p:sp>
        <p:nvSpPr>
          <p:cNvPr id="12" name="타원 11"/>
          <p:cNvSpPr/>
          <p:nvPr/>
        </p:nvSpPr>
        <p:spPr>
          <a:xfrm>
            <a:off x="1447381" y="2060829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38928" y="1815667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4982" y="1916811"/>
            <a:ext cx="485089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2117" y="3068955"/>
            <a:ext cx="1230820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ko-KR" sz="1350">
                <a:solidFill>
                  <a:srgbClr val="808080"/>
                </a:solidFill>
                <a:latin typeface="나눔스퀘어 Bold"/>
                <a:ea typeface="나눔스퀘어 Bold"/>
              </a:rPr>
              <a:t>소주제 및 설명</a:t>
            </a:r>
          </a:p>
        </p:txBody>
      </p:sp>
      <p:sp>
        <p:nvSpPr>
          <p:cNvPr id="18" name="타원 17"/>
          <p:cNvSpPr/>
          <p:nvPr/>
        </p:nvSpPr>
        <p:spPr>
          <a:xfrm>
            <a:off x="7280110" y="2060829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71657" y="1815667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07712" y="1916811"/>
            <a:ext cx="485088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34846" y="3068955"/>
            <a:ext cx="1230820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ko-KR" sz="1350">
                <a:solidFill>
                  <a:srgbClr val="808080"/>
                </a:solidFill>
                <a:latin typeface="나눔스퀘어 Bold"/>
                <a:ea typeface="나눔스퀘어 Bold"/>
              </a:rPr>
              <a:t>소주제 및 설명</a:t>
            </a:r>
          </a:p>
        </p:txBody>
      </p:sp>
      <p:sp>
        <p:nvSpPr>
          <p:cNvPr id="23" name="타원 22"/>
          <p:cNvSpPr/>
          <p:nvPr/>
        </p:nvSpPr>
        <p:spPr>
          <a:xfrm>
            <a:off x="4381748" y="2060829"/>
            <a:ext cx="2340292" cy="2340292"/>
          </a:xfrm>
          <a:prstGeom prst="ellipse">
            <a:avLst/>
          </a:prstGeom>
          <a:noFill/>
          <a:ln w="76200">
            <a:solidFill>
              <a:srgbClr val="B7C1C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073295" y="1815667"/>
            <a:ext cx="957198" cy="6052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09349" y="1916811"/>
            <a:ext cx="485089" cy="414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-윤고딕360"/>
                <a:ea typeface="-윤고딕360"/>
              </a:rPr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6484" y="3068955"/>
            <a:ext cx="1230820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ko-KR" sz="1350">
                <a:solidFill>
                  <a:srgbClr val="808080"/>
                </a:solidFill>
                <a:latin typeface="나눔스퀘어 Bold"/>
                <a:ea typeface="나눔스퀘어 Bold"/>
              </a:rPr>
              <a:t>소주제 및 설명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66910" y="392049"/>
            <a:ext cx="1259205" cy="243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과목명 </a:t>
            </a: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or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프로젝트명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11264" y="392049"/>
            <a:ext cx="820331" cy="300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주제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1264" y="615696"/>
            <a:ext cx="1077506" cy="364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소주제</a:t>
            </a:r>
            <a:r>
              <a:rPr lang="ko-KR" altLang="en-US">
                <a:solidFill>
                  <a:srgbClr val="A9AAAA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및 설명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199975" y="3055620"/>
            <a:ext cx="3805212" cy="1525524"/>
            <a:chOff x="6199975" y="3055620"/>
            <a:chExt cx="3805212" cy="1525524"/>
          </a:xfrm>
        </p:grpSpPr>
        <p:sp>
          <p:nvSpPr>
            <p:cNvPr id="17" name="TextBox 16"/>
            <p:cNvSpPr txBox="1"/>
            <p:nvPr/>
          </p:nvSpPr>
          <p:spPr>
            <a:xfrm>
              <a:off x="6199975" y="3055620"/>
              <a:ext cx="2374587" cy="3905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000">
                  <a:solidFill>
                    <a:srgbClr val="555554"/>
                  </a:solidFill>
                  <a:latin typeface="나눔스퀘어_ac ExtraBold"/>
                  <a:ea typeface="나눔스퀘어_ac ExtraBold"/>
                </a:rPr>
                <a:t>제목을 입력하세요</a:t>
              </a:r>
              <a:r>
                <a:rPr lang="en-US" altLang="ko-KR">
                  <a:solidFill>
                    <a:srgbClr val="555554"/>
                  </a:solidFill>
                  <a:latin typeface="나눔스퀘어_ac ExtraBold"/>
                  <a:ea typeface="나눔스퀘어_ac ExtraBold"/>
                </a:rPr>
                <a:t>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99975" y="3576626"/>
              <a:ext cx="3805212" cy="10045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-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십리도 못 가서 발병난다. 내가 그의 이름을 불러 주었을 때 </a:t>
              </a:r>
            </a:p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-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그는  돌같이 하라 뭉치면 살고 흩어지면 죽는다. 이 몸이 죽고 죽어 </a:t>
              </a:r>
            </a:p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-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일백번 고쳐 죽어고 임 향한 일편단심 가실 줄이 있으랴. 관용은 미덕이다.</a:t>
              </a:r>
            </a:p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-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십리도 못 가서 발병난다. 내가 그의 이름을 불러 주었을 때 </a:t>
              </a:r>
            </a:p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-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그는  돌같이 하라 뭉치면 살고 흩어지면 죽는다. 이 몸이 죽고 죽어 </a:t>
              </a:r>
            </a:p>
            <a:p>
              <a:pPr>
                <a:defRPr/>
              </a:pP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-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일백번 고쳐 죽어고 임 향한 일편단심 가실 줄이 있으랴. 관용은 미덕이다</a:t>
              </a:r>
              <a:r>
                <a:rPr lang="en-US" altLang="ko-KR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.</a:t>
              </a:r>
              <a:r>
                <a:rPr lang="ko-KR" altLang="en-US" sz="1000">
                  <a:solidFill>
                    <a:srgbClr val="808080"/>
                  </a:solidFill>
                  <a:latin typeface="나눔스퀘어_ac Bold"/>
                  <a:ea typeface="나눔스퀘어_ac Bold"/>
                </a:rPr>
                <a:t> </a:t>
              </a:r>
            </a:p>
          </p:txBody>
        </p:sp>
      </p:grpSp>
      <p:grpSp>
        <p:nvGrpSpPr>
          <p:cNvPr id="20" name="그룹 19"/>
          <p:cNvGrpSpPr>
            <a:grpSpLocks/>
          </p:cNvGrpSpPr>
          <p:nvPr/>
        </p:nvGrpSpPr>
        <p:grpSpPr>
          <a:xfrm>
            <a:off x="871309" y="1969785"/>
            <a:ext cx="4752594" cy="3835512"/>
            <a:chOff x="3391624" y="1556766"/>
            <a:chExt cx="4752594" cy="3835512"/>
          </a:xfrm>
        </p:grpSpPr>
        <p:graphicFrame>
          <p:nvGraphicFramePr>
            <p:cNvPr id="6" name="차트 6"/>
            <p:cNvGraphicFramePr/>
            <p:nvPr/>
          </p:nvGraphicFramePr>
          <p:xfrm>
            <a:off x="3391624" y="1556766"/>
            <a:ext cx="4752594" cy="38355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6632029" y="4653915"/>
              <a:ext cx="935341" cy="215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800">
                  <a:solidFill>
                    <a:srgbClr val="BFBFBF"/>
                  </a:solidFill>
                  <a:latin typeface="나눔스퀘어_ac Bold"/>
                  <a:ea typeface="나눔스퀘어_ac Bold"/>
                </a:rPr>
                <a:t>*</a:t>
              </a:r>
              <a:r>
                <a:rPr lang="ko-KR" altLang="en-US" sz="800">
                  <a:solidFill>
                    <a:srgbClr val="BFBFBF"/>
                  </a:solidFill>
                  <a:latin typeface="나눔스퀘어_ac Bold"/>
                  <a:ea typeface="나눔스퀘어_ac Bold"/>
                </a:rPr>
                <a:t>출처 표기는 필수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566910" y="392049"/>
            <a:ext cx="1259205" cy="243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과목명 </a:t>
            </a: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or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프로젝트명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264" y="392049"/>
            <a:ext cx="820331" cy="300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주제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264" y="615696"/>
            <a:ext cx="1077506" cy="364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소주제</a:t>
            </a:r>
            <a:r>
              <a:rPr lang="ko-KR" altLang="en-US">
                <a:solidFill>
                  <a:srgbClr val="A9AAAA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1200">
                <a:solidFill>
                  <a:srgbClr val="A9AAAA"/>
                </a:solidFill>
                <a:latin typeface="나눔스퀘어_ac Bold"/>
                <a:ea typeface="나눔스퀘어_ac Bold"/>
              </a:rPr>
              <a:t>및 설명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graphicFrame>
        <p:nvGraphicFramePr>
          <p:cNvPr id="13" name="차트 7"/>
          <p:cNvGraphicFramePr/>
          <p:nvPr/>
        </p:nvGraphicFramePr>
        <p:xfrm>
          <a:off x="1303363" y="1628775"/>
          <a:ext cx="4107141" cy="3888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120616" y="5374005"/>
            <a:ext cx="935341" cy="215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>
                <a:solidFill>
                  <a:srgbClr val="BFBFBF"/>
                </a:solidFill>
                <a:latin typeface="나눔스퀘어_ac Bold"/>
                <a:ea typeface="나눔스퀘어_ac Bold"/>
              </a:rPr>
              <a:t>*</a:t>
            </a:r>
            <a:r>
              <a:rPr lang="ko-KR" altLang="en-US" sz="800">
                <a:solidFill>
                  <a:srgbClr val="BFBFBF"/>
                </a:solidFill>
                <a:latin typeface="나눔스퀘어_ac Bold"/>
                <a:ea typeface="나눔스퀘어_ac Bold"/>
              </a:rPr>
              <a:t>출처 표기는 필수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66910" y="392049"/>
            <a:ext cx="1259205" cy="243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과목명 </a:t>
            </a: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or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프로젝트명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99975" y="3576626"/>
            <a:ext cx="3805212" cy="100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십리도 못 가서 발병난다. 내가 그의 이름을 불러 주었을 때 </a:t>
            </a:r>
          </a:p>
          <a:p>
            <a:pPr>
              <a:defRPr/>
            </a:pP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그는  돌같이 하라 뭉치면 살고 흩어지면 죽는다. 이 몸이 죽고 죽어 </a:t>
            </a:r>
          </a:p>
          <a:p>
            <a:pPr>
              <a:defRPr/>
            </a:pP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일백번 고쳐 죽어고 임 향한 일편단심 가실 줄이 있으랴. 관용은 미덕이다.</a:t>
            </a:r>
          </a:p>
          <a:p>
            <a:pPr>
              <a:defRPr/>
            </a:pP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십리도 못 가서 발병난다. 내가 그의 이름을 불러 주었을 때 </a:t>
            </a:r>
          </a:p>
          <a:p>
            <a:pPr>
              <a:defRPr/>
            </a:pP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그는  돌같이 하라 뭉치면 살고 흩어지면 죽는다. 이 몸이 죽고 죽어 </a:t>
            </a:r>
          </a:p>
          <a:p>
            <a:pPr>
              <a:defRPr/>
            </a:pP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-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일백번 고쳐 죽어고 임 향한 일편단심 가실 줄이 있으랴. 관용은 미덕이다</a:t>
            </a:r>
            <a:r>
              <a:rPr lang="en-US" altLang="ko-KR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.</a:t>
            </a:r>
            <a:r>
              <a:rPr lang="ko-KR" altLang="en-US" sz="1000">
                <a:solidFill>
                  <a:srgbClr val="808080"/>
                </a:solidFill>
                <a:latin typeface="나눔스퀘어_ac Bold"/>
                <a:ea typeface="나눔스퀘어_ac Bold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99975" y="3055620"/>
            <a:ext cx="2374587" cy="390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>
                <a:solidFill>
                  <a:srgbClr val="555554"/>
                </a:solidFill>
                <a:latin typeface="나눔스퀘어_ac ExtraBold"/>
                <a:ea typeface="나눔스퀘어_ac ExtraBold"/>
              </a:rPr>
              <a:t>제목을 입력하세요</a:t>
            </a:r>
            <a:r>
              <a:rPr lang="en-US" altLang="ko-KR">
                <a:solidFill>
                  <a:srgbClr val="555554"/>
                </a:solidFill>
                <a:latin typeface="나눔스퀘어_ac ExtraBold"/>
                <a:ea typeface="나눔스퀘어_ac ExtraBold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68146" y="2492883"/>
            <a:ext cx="257594" cy="362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8804" y="0"/>
            <a:ext cx="11161395" cy="68941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1263" y="755904"/>
            <a:ext cx="2592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ICT 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캡스톤 디자인 최종 발표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3318" y="1862709"/>
            <a:ext cx="4752594" cy="1707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300" b="0" i="0" u="none" strike="noStrike" kern="1200" cap="none" spc="0" normalizeH="0" baseline="0">
                <a:solidFill>
                  <a:srgbClr val="0F3158"/>
                </a:solidFill>
                <a:latin typeface="나눔스퀘어 ExtraBold"/>
                <a:ea typeface="나눔스퀘어 ExtraBold"/>
              </a:rPr>
              <a:t>Thank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5300" b="0" i="0" u="none" strike="noStrike" kern="1200" cap="none" spc="0" normalizeH="0" baseline="0">
                <a:solidFill>
                  <a:srgbClr val="0F3158"/>
                </a:solidFill>
                <a:latin typeface="나눔스퀘어 ExtraBold"/>
                <a:ea typeface="나눔스퀘어 ExtraBold"/>
              </a:rPr>
              <a:t>you.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15766E-D89D-BA7F-8B49-AB94B51B699C}"/>
              </a:ext>
            </a:extLst>
          </p:cNvPr>
          <p:cNvSpPr txBox="1"/>
          <p:nvPr/>
        </p:nvSpPr>
        <p:spPr>
          <a:xfrm>
            <a:off x="943318" y="3777615"/>
            <a:ext cx="35284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ICT 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융합학부 </a:t>
            </a: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/ 2018045323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 김교원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27714-B2CE-C82B-1E6E-3A00B54597E0}"/>
              </a:ext>
            </a:extLst>
          </p:cNvPr>
          <p:cNvSpPr txBox="1"/>
          <p:nvPr/>
        </p:nvSpPr>
        <p:spPr>
          <a:xfrm>
            <a:off x="1591399" y="4869180"/>
            <a:ext cx="3168396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>
                <a:solidFill>
                  <a:schemeClr val="lt1"/>
                </a:solidFill>
                <a:latin typeface="나눔스퀘어_ac Bold"/>
                <a:ea typeface="나눔스퀘어_ac Bold"/>
              </a:rPr>
              <a:t>05.20.2025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68146" y="2492883"/>
            <a:ext cx="257594" cy="362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8804" y="0"/>
            <a:ext cx="11161395" cy="68941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1263" y="755904"/>
            <a:ext cx="25206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ICT 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캡스톤 디자인 최종 발표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3317" y="1862709"/>
            <a:ext cx="950564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300">
                <a:solidFill>
                  <a:srgbClr val="0F3158"/>
                </a:solidFill>
                <a:latin typeface="나눔스퀘어 ExtraBold"/>
                <a:ea typeface="나눔스퀘어 ExtraBold"/>
              </a:rPr>
              <a:t>드론 정밀 착륙 유도 장치 개발</a:t>
            </a:r>
            <a:endParaRPr lang="en-US" altLang="ko-KR" sz="5300">
              <a:solidFill>
                <a:srgbClr val="0F3158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3318" y="3777615"/>
            <a:ext cx="35284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ICT 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융합학부 </a:t>
            </a: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/ 2018045323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1400">
                <a:solidFill>
                  <a:srgbClr val="0F3158"/>
                </a:solidFill>
                <a:latin typeface="나눔스퀘어_ac Bold"/>
                <a:ea typeface="나눔스퀘어_ac Bold"/>
              </a:rPr>
              <a:t> 김교원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1399" y="4869180"/>
            <a:ext cx="3168396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>
                <a:solidFill>
                  <a:schemeClr val="lt1"/>
                </a:solidFill>
                <a:latin typeface="나눔스퀘어_ac Bold"/>
                <a:ea typeface="나눔스퀘어_ac Bold"/>
              </a:rPr>
              <a:t>05.20.2025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4489D0A-E317-057A-31F2-366CB9EF5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64808" y="0"/>
            <a:ext cx="11269409" cy="687611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447908" y="1172718"/>
            <a:ext cx="2101482" cy="528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9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CONTENTS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65384" y="2852928"/>
            <a:ext cx="857955" cy="41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21430" y="3501009"/>
            <a:ext cx="53168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개요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63315" y="4496181"/>
            <a:ext cx="1484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문제 상황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솔루션 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시스템 구조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모듈 선정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342721" y="4077081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  <a:latin typeface="나눔스퀘어_ac Bold"/>
              <a:ea typeface="나눔스퀘어_ac Bold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59724" y="2852928"/>
            <a:ext cx="599446" cy="412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60733" y="3498097"/>
            <a:ext cx="99742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개발 과정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44036" y="4496181"/>
            <a:ext cx="163576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드론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조종기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착륙 유도 장치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323442" y="4077081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  <a:latin typeface="나눔스퀘어_ac Bold"/>
              <a:ea typeface="나눔스퀘어_ac Bol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78698" y="2852928"/>
            <a:ext cx="516255" cy="415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52344" y="3498097"/>
            <a:ext cx="97010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데모 영상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24757" y="4496181"/>
            <a:ext cx="123082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테스트 영상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304163" y="4077081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  <a:latin typeface="나눔스퀘어_ac Bold"/>
              <a:ea typeface="나눔스퀘어_ac Bol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70122" y="2852928"/>
            <a:ext cx="857936" cy="41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93038" y="3501009"/>
            <a:ext cx="129864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마무리</a:t>
            </a:r>
            <a:endParaRPr lang="ko-KR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05477" y="4496181"/>
            <a:ext cx="17353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성능 검토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sz="1350">
                <a:solidFill>
                  <a:srgbClr val="0F3158"/>
                </a:solidFill>
                <a:latin typeface="나눔스퀘어_ac Bold"/>
                <a:ea typeface="나눔스퀘어_ac Bold"/>
              </a:rPr>
              <a:t>추후 개선점</a:t>
            </a:r>
            <a:endParaRPr lang="en-US" altLang="ko-KR" sz="1350">
              <a:solidFill>
                <a:srgbClr val="0F3158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284883" y="4077081"/>
            <a:ext cx="72009" cy="72009"/>
          </a:xfrm>
          <a:prstGeom prst="ellipse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13581" y="3107436"/>
            <a:ext cx="18806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01.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개요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162B3-0F33-4D0A-C9CF-91EF3DFD9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A7CC21-CEF4-82D6-15A2-1AA484BB8F23}"/>
              </a:ext>
            </a:extLst>
          </p:cNvPr>
          <p:cNvSpPr txBox="1"/>
          <p:nvPr/>
        </p:nvSpPr>
        <p:spPr>
          <a:xfrm>
            <a:off x="498878" y="392049"/>
            <a:ext cx="845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01.</a:t>
            </a:r>
            <a:r>
              <a:rPr lang="ko-KR" altLang="en-US" sz="14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8AD34-BCA8-A9A4-36BC-216B55E501F2}"/>
              </a:ext>
            </a:extLst>
          </p:cNvPr>
          <p:cNvSpPr txBox="1"/>
          <p:nvPr/>
        </p:nvSpPr>
        <p:spPr>
          <a:xfrm>
            <a:off x="481547" y="670130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rgbClr val="A9AAAA"/>
                </a:solidFill>
                <a:latin typeface="나눔스퀘어_ac Bold"/>
                <a:ea typeface="나눔스퀘어_ac Bold"/>
              </a:rPr>
              <a:t>문제 상황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67897-B409-AFDB-999D-26235C6910DD}"/>
              </a:ext>
            </a:extLst>
          </p:cNvPr>
          <p:cNvSpPr txBox="1"/>
          <p:nvPr/>
        </p:nvSpPr>
        <p:spPr>
          <a:xfrm>
            <a:off x="9124299" y="392049"/>
            <a:ext cx="1832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ICT </a:t>
            </a:r>
            <a:r>
              <a:rPr lang="ko-KR" altLang="en-US" sz="1000">
                <a:solidFill>
                  <a:srgbClr val="0F3158"/>
                </a:solidFill>
                <a:latin typeface="나눔스퀘어_ac ExtraBold"/>
                <a:ea typeface="나눔스퀘어_ac ExtraBold"/>
              </a:rPr>
              <a:t>캡스톤 디자인 최종 발표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9C6657-F0EA-4684-4A36-8ED39CB180CC}"/>
              </a:ext>
            </a:extLst>
          </p:cNvPr>
          <p:cNvSpPr/>
          <p:nvPr/>
        </p:nvSpPr>
        <p:spPr>
          <a:xfrm>
            <a:off x="439255" y="392049"/>
            <a:ext cx="45720" cy="588645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1118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00197-607E-AAFE-AD41-760052AFE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DD33B6F-7C6B-CB59-408C-FED061284E4C}"/>
              </a:ext>
            </a:extLst>
          </p:cNvPr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42CBDD-E2A6-296C-E7FB-8637CB3E86EF}"/>
              </a:ext>
            </a:extLst>
          </p:cNvPr>
          <p:cNvSpPr txBox="1"/>
          <p:nvPr/>
        </p:nvSpPr>
        <p:spPr>
          <a:xfrm>
            <a:off x="4613581" y="3107436"/>
            <a:ext cx="18806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01.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개요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9735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60811-1D6B-4C9A-F96C-69BA1F36A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D327068-E4C8-7450-45A4-DCDD328E1750}"/>
              </a:ext>
            </a:extLst>
          </p:cNvPr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806AB-94BA-424C-467F-35ABACD57374}"/>
              </a:ext>
            </a:extLst>
          </p:cNvPr>
          <p:cNvSpPr txBox="1"/>
          <p:nvPr/>
        </p:nvSpPr>
        <p:spPr>
          <a:xfrm>
            <a:off x="4613581" y="3107436"/>
            <a:ext cx="18806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01.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개요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4454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36A1A-99B3-926C-DD43-25AC75345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B59F170-688B-EAFD-3336-B6879DA5FB94}"/>
              </a:ext>
            </a:extLst>
          </p:cNvPr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681AE-48A8-07D4-F627-D7F9E6BF1AB7}"/>
              </a:ext>
            </a:extLst>
          </p:cNvPr>
          <p:cNvSpPr txBox="1"/>
          <p:nvPr/>
        </p:nvSpPr>
        <p:spPr>
          <a:xfrm>
            <a:off x="4613581" y="3107436"/>
            <a:ext cx="18806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01.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개요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9563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BC87D-7C41-A6C0-3B4B-9C34D7078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F870C49-B2A5-6422-6EB7-2A2D22D5C283}"/>
              </a:ext>
            </a:extLst>
          </p:cNvPr>
          <p:cNvSpPr/>
          <p:nvPr/>
        </p:nvSpPr>
        <p:spPr>
          <a:xfrm>
            <a:off x="-64808" y="-27432"/>
            <a:ext cx="11197400" cy="6912864"/>
          </a:xfrm>
          <a:prstGeom prst="rect">
            <a:avLst/>
          </a:prstGeom>
          <a:solidFill>
            <a:srgbClr val="0F3158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EBA8EF-6FB3-EF22-0892-A44C324F6B62}"/>
              </a:ext>
            </a:extLst>
          </p:cNvPr>
          <p:cNvSpPr txBox="1"/>
          <p:nvPr/>
        </p:nvSpPr>
        <p:spPr>
          <a:xfrm>
            <a:off x="4613581" y="3107436"/>
            <a:ext cx="18806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01. </a:t>
            </a:r>
            <a:r>
              <a:rPr lang="ko-KR" altLang="en-US" sz="3600">
                <a:solidFill>
                  <a:schemeClr val="lt1"/>
                </a:solidFill>
                <a:latin typeface="나눔스퀘어_ac ExtraBold"/>
                <a:ea typeface="나눔스퀘어_ac ExtraBold"/>
              </a:rPr>
              <a:t>개요</a:t>
            </a:r>
            <a:endParaRPr lang="en-US" altLang="ko-KR" sz="3600">
              <a:solidFill>
                <a:schemeClr val="lt1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3000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anchor="ctr"/>
      <a:lstStyle>
        <a:defPPr algn="ctr">
          <a:defRPr lang="ko-KR" altLang="en-US">
            <a:noFill/>
          </a:defRPr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623</Words>
  <Application>Microsoft Office PowerPoint</Application>
  <PresentationFormat>사용자 지정</PresentationFormat>
  <Paragraphs>93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나눔스퀘어 Bold</vt:lpstr>
      <vt:lpstr>나눔스퀘어 ExtraBold</vt:lpstr>
      <vt:lpstr>나눔스퀘어_ac Bold</vt:lpstr>
      <vt:lpstr>나눔스퀘어_ac ExtraBold</vt:lpstr>
      <vt:lpstr>-윤고딕360</vt:lpstr>
      <vt:lpstr>함초롬돋움</vt:lpstr>
      <vt:lpstr>Arial</vt:lpstr>
      <vt:lpstr>한컴오피스</vt:lpstr>
      <vt:lpstr>문제 상황 솔루션 고안 - 시스템 구조 - 모듈 선정  개발 과정 - 드론 -- 역할 및 기능 요약 -- HW -- FW   - 조종기 -- 역할 및 기능 요약 -- HW -- FW  - Landing 파트 -- 역할 및 기능 요약 -- HW -- FW  - 데모 영상 -- drone 운용 영상 -- GCS 조종 영상 -- RaspberryPi Yolo 인식 영상 -- 착륙 영상  - 추후 개선점  - 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교원 김</cp:lastModifiedBy>
  <cp:revision>67</cp:revision>
  <dcterms:created xsi:type="dcterms:W3CDTF">2020-05-24T06:44:59Z</dcterms:created>
  <dcterms:modified xsi:type="dcterms:W3CDTF">2025-05-05T17:18:34Z</dcterms:modified>
  <cp:version>1000.0000.01</cp:version>
</cp:coreProperties>
</file>