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70" r:id="rId2"/>
    <p:sldId id="256" r:id="rId3"/>
    <p:sldId id="257" r:id="rId4"/>
    <p:sldId id="258" r:id="rId5"/>
    <p:sldId id="269" r:id="rId6"/>
    <p:sldId id="271" r:id="rId7"/>
    <p:sldId id="272" r:id="rId8"/>
    <p:sldId id="265" r:id="rId9"/>
    <p:sldId id="273" r:id="rId10"/>
    <p:sldId id="277" r:id="rId11"/>
    <p:sldId id="278" r:id="rId12"/>
    <p:sldId id="279" r:id="rId13"/>
    <p:sldId id="280" r:id="rId14"/>
    <p:sldId id="281" r:id="rId15"/>
    <p:sldId id="266" r:id="rId16"/>
    <p:sldId id="260" r:id="rId17"/>
    <p:sldId id="268" r:id="rId18"/>
    <p:sldId id="259" r:id="rId19"/>
    <p:sldId id="261" r:id="rId20"/>
    <p:sldId id="262" r:id="rId21"/>
    <p:sldId id="263" r:id="rId22"/>
    <p:sldId id="264" r:id="rId23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교원 김" initials="교김" lastIdx="1" clrIdx="0">
    <p:extLst>
      <p:ext uri="{19B8F6BF-5375-455C-9EA6-DF929625EA0E}">
        <p15:presenceInfo xmlns:p15="http://schemas.microsoft.com/office/powerpoint/2012/main" userId="22c46b319e4c0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020"/>
    <p:restoredTop sz="90000"/>
  </p:normalViewPr>
  <p:slideViewPr>
    <p:cSldViewPr snapToObjects="1">
      <p:cViewPr varScale="1">
        <p:scale>
          <a:sx n="147" d="100"/>
          <a:sy n="147" d="100"/>
        </p:scale>
        <p:origin x="1340" y="96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제목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6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5F5-4151-8588-9450E48E41AD}"/>
              </c:ext>
            </c:extLst>
          </c:dPt>
          <c:dPt>
            <c:idx val="1"/>
            <c:bubble3D val="0"/>
            <c:spPr>
              <a:solidFill>
                <a:schemeClr val="accent1">
                  <a:shade val="85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5F5-4151-8588-9450E48E41AD}"/>
              </c:ext>
            </c:extLst>
          </c:dPt>
          <c:dPt>
            <c:idx val="2"/>
            <c:bubble3D val="0"/>
            <c:spPr>
              <a:solidFill>
                <a:schemeClr val="accent1">
                  <a:tint val="86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5F5-4151-8588-9450E48E41AD}"/>
              </c:ext>
            </c:extLst>
          </c:dPt>
          <c:dPt>
            <c:idx val="3"/>
            <c:bubble3D val="0"/>
            <c:spPr>
              <a:solidFill>
                <a:schemeClr val="accent1">
                  <a:tint val="57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F5F5-4151-8588-9450E48E41AD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5-4151-8588-9450E48E4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800" b="0" i="0" u="none"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7-4B2D-83BA-306A9BA3443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1">
                <a:tint val="84950"/>
              </a:schemeClr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A7-4B2D-83BA-306A9BA3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2303152"/>
        <c:crosses val="autoZero"/>
        <c:auto val="1"/>
        <c:lblAlgn val="ctr"/>
        <c:lblOffset val="100"/>
        <c:tickMarkSkip val="1"/>
        <c:noMultiLvlLbl val="0"/>
      </c:catAx>
      <c:valAx>
        <c:axId val="622303152"/>
        <c:scaling>
          <c:orientation val="minMax"/>
        </c:scaling>
        <c:delete val="0"/>
        <c:axPos val="l"/>
        <c:majorGridlines/>
        <c:title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lstStyle/>
            <a:p>
              <a:pPr algn="l">
                <a:defRPr sz="1300" b="0" i="0" u="none">
                  <a:latin typeface="+mn-lt" panose="00000000000000000000"/>
                  <a:ea typeface="+mn-ea" panose="00000000000000000000"/>
                  <a:cs typeface="+mn-ea" panose="00000000000000000000"/>
                  <a:sym typeface="+mn-ea" panose="0000000000000000000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622302824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4468/fileData.do" TargetMode="External"/><Relationship Id="rId2" Type="http://schemas.openxmlformats.org/officeDocument/2006/relationships/hyperlink" Target="https://www.e4ds.com/sub_view.asp?ch=16&amp;t=0&amp;idx=161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ssrn.com/sol3/papers.cfm?abstract_id=463198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E9A763-1400-04AA-20B4-2FED61AB7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61" y="332571"/>
            <a:ext cx="9903440" cy="5976830"/>
          </a:xfrm>
        </p:spPr>
        <p:txBody>
          <a:bodyPr>
            <a:noAutofit/>
          </a:bodyPr>
          <a:lstStyle/>
          <a:p>
            <a:pPr algn="l"/>
            <a:r>
              <a:rPr lang="ko-KR" altLang="en-US" sz="1400"/>
              <a:t>문제 상황</a:t>
            </a:r>
            <a:br>
              <a:rPr lang="ko-KR" altLang="en-US" sz="1400"/>
            </a:br>
            <a:r>
              <a:rPr lang="ko-KR" altLang="en-US" sz="1400"/>
              <a:t>솔루션 고안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시스템 구조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모듈 선정</a:t>
            </a:r>
            <a:br>
              <a:rPr lang="ko-KR" altLang="en-US" sz="1400"/>
            </a:br>
            <a:br>
              <a:rPr lang="ko-KR" altLang="en-US" sz="1400"/>
            </a:br>
            <a:r>
              <a:rPr lang="ko-KR" altLang="en-US" sz="1400"/>
              <a:t>개발 과정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드론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조종기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Landing </a:t>
            </a:r>
            <a:r>
              <a:rPr lang="ko-KR" altLang="en-US" sz="1400"/>
              <a:t>파트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데모 영상</a:t>
            </a:r>
            <a:br>
              <a:rPr lang="ko-KR" altLang="en-US" sz="1400"/>
            </a:br>
            <a:r>
              <a:rPr lang="en-US" altLang="ko-KR" sz="1400"/>
              <a:t>-- drone </a:t>
            </a:r>
            <a:r>
              <a:rPr lang="ko-KR" altLang="en-US" sz="1400"/>
              <a:t>운용 영상</a:t>
            </a:r>
            <a:br>
              <a:rPr lang="ko-KR" altLang="en-US" sz="1400"/>
            </a:br>
            <a:r>
              <a:rPr lang="en-US" altLang="ko-KR" sz="1400"/>
              <a:t>-- GCS </a:t>
            </a:r>
            <a:r>
              <a:rPr lang="ko-KR" altLang="en-US" sz="1400"/>
              <a:t>조종 영상</a:t>
            </a:r>
            <a:br>
              <a:rPr lang="ko-KR" altLang="en-US" sz="1400"/>
            </a:br>
            <a:r>
              <a:rPr lang="en-US" altLang="ko-KR" sz="1400"/>
              <a:t>-- RaspberryPi Yolo </a:t>
            </a:r>
            <a:r>
              <a:rPr lang="ko-KR" altLang="en-US" sz="1400"/>
              <a:t>인식 영상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착륙 영상</a:t>
            </a:r>
            <a:br>
              <a:rPr lang="ko-KR" altLang="en-US" sz="1400"/>
            </a:b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추후 개선점 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75155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5D49-968F-9187-EF6C-ABEA033A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984D5A-6B90-5112-5834-71ED420C02C3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C5B77-ABA1-2E5C-D771-97A9C9015DCB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52519-8411-F104-F047-2CD22252D21B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5AE5E-4BEB-59A4-58E2-8FAD984E0829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D5D72-6613-86AB-9428-293B2A5C6B84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 </a:t>
            </a:r>
            <a:r>
              <a:rPr lang="ko-KR" altLang="en-US" sz="2000"/>
              <a:t>검증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배터리 에이징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Telemetry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GPS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ESC Calibration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Motor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</a:t>
            </a:r>
            <a:r>
              <a:rPr lang="ko-KR" altLang="en-US" sz="2000"/>
              <a:t> </a:t>
            </a:r>
            <a:r>
              <a:rPr lang="en-US" altLang="ko-KR" sz="2000"/>
              <a:t>Parameter</a:t>
            </a:r>
            <a:r>
              <a:rPr lang="ko-KR" altLang="en-US" sz="2000"/>
              <a:t> </a:t>
            </a:r>
            <a:r>
              <a:rPr lang="en-US" altLang="ko-KR" sz="2000"/>
              <a:t>Setting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2024.12 ~ 2025.05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9027D-1AFD-53FA-6C9B-278D6F373846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원격 데이터 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 </a:t>
            </a:r>
            <a:r>
              <a:rPr lang="ko-KR" altLang="en-US" sz="2000"/>
              <a:t>기능 탑재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GCS</a:t>
            </a:r>
            <a:r>
              <a:rPr lang="ko-KR" altLang="en-US" sz="2000"/>
              <a:t> 기반 위치 제어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936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FCC0B-EBEE-5874-CBC8-008E69C58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DE63E-BA88-7143-0FA1-5F17787059AB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CDEA-5C79-496F-1594-A6294B413BF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8B6E8-A38D-54E4-3A0C-8B475C12464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F4EB-2836-5AA5-0D6B-193D80C3B7A7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Arduino Micro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Joystick </a:t>
            </a:r>
            <a:r>
              <a:rPr lang="ko-KR" altLang="en-US" sz="1400"/>
              <a:t>오픈소스 활용 가능한 </a:t>
            </a:r>
            <a:r>
              <a:rPr lang="en-US" altLang="ko-KR" sz="1400"/>
              <a:t>HID </a:t>
            </a:r>
            <a:r>
              <a:rPr lang="ko-KR" altLang="en-US" sz="1400"/>
              <a:t>인식 장치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86CA22-6603-1619-37DD-012D1D3CE4DE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[Joystick] : Arduino Joystick Module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X,Y 2</a:t>
            </a:r>
            <a:r>
              <a:rPr lang="ko-KR" altLang="en-US" sz="1400"/>
              <a:t>축과 스위치 보유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0C09-D39C-6908-CA96-4998EE5450B9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DB80D-905D-7A72-A52A-58DD4A04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" y="1479408"/>
            <a:ext cx="4512647" cy="3317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DB9BA-D45A-283C-5AC3-2A0DDB01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28224" y="3433871"/>
            <a:ext cx="843143" cy="3558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B95B8-C963-E34A-B2FF-AB5D97AB2400}"/>
              </a:ext>
            </a:extLst>
          </p:cNvPr>
          <p:cNvSpPr txBox="1"/>
          <p:nvPr/>
        </p:nvSpPr>
        <p:spPr>
          <a:xfrm>
            <a:off x="5534972" y="3483374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DA7A2-9743-A971-93F6-EF6A09B093CE}"/>
              </a:ext>
            </a:extLst>
          </p:cNvPr>
          <p:cNvSpPr txBox="1"/>
          <p:nvPr/>
        </p:nvSpPr>
        <p:spPr>
          <a:xfrm>
            <a:off x="5534972" y="4482696"/>
            <a:ext cx="517786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[PC</a:t>
            </a:r>
            <a:r>
              <a:rPr lang="ko-KR" altLang="en-US" sz="1400"/>
              <a:t> </a:t>
            </a:r>
            <a:r>
              <a:rPr lang="en-US" altLang="ko-KR" sz="1400"/>
              <a:t>APP] : MissionPlanner</a:t>
            </a:r>
            <a:endParaRPr lang="pt-BR" altLang="ko-KR" sz="1400">
              <a:solidFill>
                <a:srgbClr val="1A1926"/>
              </a:solidFill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모듈과 호환 가능한 </a:t>
            </a:r>
            <a:r>
              <a:rPr lang="en-US" altLang="ko-KR" sz="1400"/>
              <a:t>PC APP / MavlinkProtocol Packet </a:t>
            </a:r>
            <a:r>
              <a:rPr lang="ko-KR" altLang="en-US" sz="1400"/>
              <a:t>을 도와주는 앱</a:t>
            </a:r>
          </a:p>
        </p:txBody>
      </p:sp>
    </p:spTree>
    <p:extLst>
      <p:ext uri="{BB962C8B-B14F-4D97-AF65-F5344CB8AC3E}">
        <p14:creationId xmlns:p14="http://schemas.microsoft.com/office/powerpoint/2010/main" val="3067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8311-611D-CDED-AC73-B3952BA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A8E7C-F950-20E9-52BD-3516E58667D7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0B6C4-AFE7-F984-1412-8F11F4FA5C4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ABC-186C-7AD5-1071-9D3C4BF458F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5434C-7B94-DE3F-30C0-ABC402F5A0B2}"/>
              </a:ext>
            </a:extLst>
          </p:cNvPr>
          <p:cNvSpPr txBox="1"/>
          <p:nvPr/>
        </p:nvSpPr>
        <p:spPr>
          <a:xfrm>
            <a:off x="437164" y="1340710"/>
            <a:ext cx="528542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FW </a:t>
            </a:r>
            <a:r>
              <a:rPr lang="ko-KR" altLang="en-US" sz="2000"/>
              <a:t>제작 </a:t>
            </a:r>
            <a:r>
              <a:rPr lang="en-US" altLang="ko-KR" sz="2000"/>
              <a:t>(1</a:t>
            </a:r>
            <a:r>
              <a:rPr lang="ko-KR" altLang="en-US" sz="2000"/>
              <a:t>차</a:t>
            </a:r>
            <a:r>
              <a:rPr lang="en-US" altLang="ko-KR" sz="2000"/>
              <a:t>~4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2025.01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B2993-D9A8-0715-B1E6-C7622AE316D1}"/>
              </a:ext>
            </a:extLst>
          </p:cNvPr>
          <p:cNvSpPr txBox="1"/>
          <p:nvPr/>
        </p:nvSpPr>
        <p:spPr>
          <a:xfrm>
            <a:off x="5555824" y="1340710"/>
            <a:ext cx="52854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값 실시간 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노이즈 필터링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</a:t>
            </a:r>
            <a:r>
              <a:rPr lang="ko-KR" altLang="en-US" sz="2000"/>
              <a:t> 기능 트리거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데이터 송신 제한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Arming / Disarming </a:t>
            </a:r>
            <a:r>
              <a:rPr lang="ko-KR" altLang="en-US" sz="2000"/>
              <a:t>을 위한 </a:t>
            </a:r>
            <a:r>
              <a:rPr lang="en-US" altLang="ko-KR" sz="2000"/>
              <a:t>Margin </a:t>
            </a:r>
            <a:r>
              <a:rPr lang="ko-KR" altLang="en-US" sz="2000"/>
              <a:t>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8A9FC-4D2D-AD68-3DCB-E03B0F3D27E1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60F6-4850-EDBC-0E8B-10B8CA9D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F8690-A57B-16E1-3299-284701DDE8B8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EB8E-4789-71D6-5ABE-99EFA705C6C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0E2D4-109C-118A-62A1-DA5A93948288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B67C-34A3-57CC-7CD3-EC31FA26DE2B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2D82-F2CF-391D-175D-F0249568AF3F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 Pi 5 + Hailo hat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</a:t>
            </a:r>
            <a:r>
              <a:rPr lang="en-US" altLang="ko-KR" sz="1400"/>
              <a:t>Model </a:t>
            </a:r>
            <a:r>
              <a:rPr lang="ko-KR" altLang="en-US" sz="1400"/>
              <a:t>구동 가능한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0BF37-2DD1-4A48-6A87-B7473F72FF90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[Monitor] : Keweisi C</a:t>
            </a:r>
            <a:r>
              <a:rPr lang="ko-KR" altLang="en-US" sz="1400"/>
              <a:t>타입 </a:t>
            </a:r>
            <a:r>
              <a:rPr lang="en-US" altLang="ko-KR" sz="1400"/>
              <a:t>USB </a:t>
            </a:r>
            <a:r>
              <a:rPr lang="ko-KR" altLang="en-US" sz="1400"/>
              <a:t>전압</a:t>
            </a:r>
            <a:r>
              <a:rPr lang="en-US" altLang="ko-KR" sz="1400"/>
              <a:t>/</a:t>
            </a:r>
            <a:r>
              <a:rPr lang="ko-KR" altLang="en-US" sz="1400"/>
              <a:t>전류 측정기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RaspberryPi</a:t>
            </a:r>
            <a:r>
              <a:rPr lang="ko-KR" altLang="en-US" sz="1400"/>
              <a:t>가 먹는 전류 상한선까지 측정가능한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6F69-B53D-09E1-C422-4CD711CDE1B2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[Camera]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RaspberryPi Camera Module 3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EVB set</a:t>
            </a:r>
            <a:r>
              <a:rPr lang="ko-KR" altLang="en-US" sz="1400"/>
              <a:t>와 호환성 높은 제품</a:t>
            </a:r>
            <a:r>
              <a:rPr lang="en-US" altLang="ko-KR" sz="1400"/>
              <a:t>, </a:t>
            </a:r>
            <a:r>
              <a:rPr lang="ko-KR" altLang="en-US" sz="1400"/>
              <a:t>자동 초점 기능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683D-FCB2-1087-C64B-92EB214E6A1E}"/>
              </a:ext>
            </a:extLst>
          </p:cNvPr>
          <p:cNvSpPr txBox="1"/>
          <p:nvPr/>
        </p:nvSpPr>
        <p:spPr>
          <a:xfrm>
            <a:off x="5534972" y="4418137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[Adaptor] : RaspberryPi 27W Adaptor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가속기에 충분한 전류를 흘려 줄 </a:t>
            </a:r>
            <a:r>
              <a:rPr lang="en-US" altLang="ko-KR" sz="1400"/>
              <a:t>PowerSupply </a:t>
            </a:r>
            <a:r>
              <a:rPr lang="ko-KR" altLang="en-US" sz="1400"/>
              <a:t>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985164-B0F0-4139-C9FD-5AACF758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9" y="1309650"/>
            <a:ext cx="1796375" cy="49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8B7F-B23C-F975-6B82-D47D0D92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9EA9A-52AB-4C93-C26E-6A484DFDEEBC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C86DF-9385-04CF-AB63-8033E4AA119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49EF3-168C-6592-18BD-670AEECAC4F5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69918-2D3E-BADD-2DF6-2B494C2ECF5B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데이터 수집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</a:t>
            </a:r>
            <a:r>
              <a:rPr lang="en-US" altLang="ko-KR" sz="2000"/>
              <a:t>(1</a:t>
            </a:r>
            <a:r>
              <a:rPr lang="ko-KR" altLang="en-US" sz="2000"/>
              <a:t>차 </a:t>
            </a:r>
            <a:r>
              <a:rPr lang="en-US" altLang="ko-KR" sz="2000"/>
              <a:t>~ 5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인식율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Interrupt / I2C Command </a:t>
            </a:r>
            <a:r>
              <a:rPr lang="ko-KR" altLang="en-US" sz="2000"/>
              <a:t>기능 구현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2025.02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3A917-BDFA-0B32-CCEE-E84016A30B51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</a:t>
            </a:r>
            <a:r>
              <a:rPr lang="en-US" altLang="ko-KR" sz="2000"/>
              <a:t>Drone </a:t>
            </a:r>
            <a:r>
              <a:rPr lang="ko-KR" altLang="en-US" sz="2000"/>
              <a:t>인식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착륙지 중앙으로 드론 위치 보정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I2C bus line</a:t>
            </a:r>
            <a:r>
              <a:rPr lang="ko-KR" altLang="en-US" sz="2000"/>
              <a:t>을 통해 </a:t>
            </a:r>
            <a:r>
              <a:rPr lang="en-US" altLang="ko-KR" sz="2000"/>
              <a:t>Command </a:t>
            </a:r>
            <a:r>
              <a:rPr lang="ko-KR" altLang="en-US" sz="2000"/>
              <a:t>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비상상황 대비 </a:t>
            </a:r>
            <a:r>
              <a:rPr lang="en-US" altLang="ko-KR" sz="2000"/>
              <a:t>Interrupt </a:t>
            </a:r>
            <a:r>
              <a:rPr lang="ko-KR" altLang="en-US" sz="2000"/>
              <a:t>기반 정지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0DB8A-63AB-EC13-165C-2CF1112CD7A3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6750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070965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03.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데모 영상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76E07E3-954A-32A6-7ACA-1326969F172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431938" y="1845162"/>
            <a:ext cx="0" cy="7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B3E375F-212E-1979-26DE-A98AD52BE519}"/>
              </a:ext>
            </a:extLst>
          </p:cNvPr>
          <p:cNvSpPr/>
          <p:nvPr/>
        </p:nvSpPr>
        <p:spPr>
          <a:xfrm>
            <a:off x="485865" y="3645030"/>
            <a:ext cx="5596165" cy="295240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B6E4BB-1449-281E-0903-1AFA34F5BF68}"/>
              </a:ext>
            </a:extLst>
          </p:cNvPr>
          <p:cNvSpPr/>
          <p:nvPr/>
        </p:nvSpPr>
        <p:spPr>
          <a:xfrm>
            <a:off x="6416401" y="1687531"/>
            <a:ext cx="4445001" cy="44058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D144867-C99C-D723-FB9D-BD9D6023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5" y="3774635"/>
            <a:ext cx="3026471" cy="1045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923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테스트 구조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9963-A5DC-2611-A562-2161E78FC5A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EE64B8-7775-29A7-9BC1-5696BD542E05}"/>
              </a:ext>
            </a:extLst>
          </p:cNvPr>
          <p:cNvSpPr/>
          <p:nvPr/>
        </p:nvSpPr>
        <p:spPr>
          <a:xfrm>
            <a:off x="1015651" y="5013220"/>
            <a:ext cx="1872260" cy="11510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&lt;APP&gt;  MissionPlanner</a:t>
            </a: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A7204-6D87-06D6-E0D5-FE8F5A64E91C}"/>
              </a:ext>
            </a:extLst>
          </p:cNvPr>
          <p:cNvSpPr/>
          <p:nvPr/>
        </p:nvSpPr>
        <p:spPr>
          <a:xfrm>
            <a:off x="3752031" y="5013220"/>
            <a:ext cx="2145557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Micro</a:t>
            </a:r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9C1A53-2280-58F9-F0A9-3D32F67A443E}"/>
              </a:ext>
            </a:extLst>
          </p:cNvPr>
          <p:cNvSpPr/>
          <p:nvPr/>
        </p:nvSpPr>
        <p:spPr>
          <a:xfrm>
            <a:off x="3749359" y="5856259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ko-KR" altLang="en-US" sz="1400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B284-A341-3CCF-7A6A-763A22A917F1}"/>
              </a:ext>
            </a:extLst>
          </p:cNvPr>
          <p:cNvSpPr/>
          <p:nvPr/>
        </p:nvSpPr>
        <p:spPr>
          <a:xfrm>
            <a:off x="1459218" y="1282566"/>
            <a:ext cx="2442735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</a:t>
            </a:r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41A71-C600-5F58-8256-52CC8B6C7EFC}"/>
              </a:ext>
            </a:extLst>
          </p:cNvPr>
          <p:cNvSpPr/>
          <p:nvPr/>
        </p:nvSpPr>
        <p:spPr>
          <a:xfrm>
            <a:off x="1015651" y="3950316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E8DCAA-0C7F-11F4-76C1-E9C2F5E25D52}"/>
              </a:ext>
            </a:extLst>
          </p:cNvPr>
          <p:cNvSpPr/>
          <p:nvPr/>
        </p:nvSpPr>
        <p:spPr>
          <a:xfrm>
            <a:off x="7120846" y="384720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RaspberryPi 5</a:t>
            </a:r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AE7505-1D03-18E4-85F3-2A46E441B4A2}"/>
              </a:ext>
            </a:extLst>
          </p:cNvPr>
          <p:cNvSpPr/>
          <p:nvPr/>
        </p:nvSpPr>
        <p:spPr>
          <a:xfrm>
            <a:off x="4893785" y="5851924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</a:t>
            </a:r>
            <a:endParaRPr lang="ko-KR" altLang="en-US" sz="1400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0B1A5-5C01-610C-6116-4118C580B77A}"/>
              </a:ext>
            </a:extLst>
          </p:cNvPr>
          <p:cNvSpPr txBox="1"/>
          <p:nvPr/>
        </p:nvSpPr>
        <p:spPr>
          <a:xfrm>
            <a:off x="3077696" y="4981889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FAF8D6-D4F1-069F-8F7D-50699F44D9F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648997" y="4526396"/>
            <a:ext cx="1" cy="4868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4F2BC-8DD2-DB4A-A5C1-F44B6E2DDFF3}"/>
              </a:ext>
            </a:extLst>
          </p:cNvPr>
          <p:cNvSpPr txBox="1"/>
          <p:nvPr/>
        </p:nvSpPr>
        <p:spPr>
          <a:xfrm>
            <a:off x="1648997" y="4608475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14533-627E-67C0-4DE4-60997ED7BB0A}"/>
              </a:ext>
            </a:extLst>
          </p:cNvPr>
          <p:cNvSpPr/>
          <p:nvPr/>
        </p:nvSpPr>
        <p:spPr>
          <a:xfrm>
            <a:off x="1459218" y="2326932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999681-5490-06B3-F8AB-95CD214DEE32}"/>
              </a:ext>
            </a:extLst>
          </p:cNvPr>
          <p:cNvSpPr txBox="1"/>
          <p:nvPr/>
        </p:nvSpPr>
        <p:spPr>
          <a:xfrm>
            <a:off x="2092565" y="1925626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C0A8F4-A109-A9AF-A3EE-357BDB7D635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092564" y="1866845"/>
            <a:ext cx="1" cy="46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20B8D2-9EE7-C635-83B2-D972CCB4CB8A}"/>
              </a:ext>
            </a:extLst>
          </p:cNvPr>
          <p:cNvSpPr/>
          <p:nvPr/>
        </p:nvSpPr>
        <p:spPr>
          <a:xfrm>
            <a:off x="8772836" y="4813872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Portable Display</a:t>
            </a:r>
            <a:endParaRPr lang="ko-KR" altLang="en-US">
              <a:noFill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C5D7A-636A-3241-5312-28AC26F6640F}"/>
              </a:ext>
            </a:extLst>
          </p:cNvPr>
          <p:cNvSpPr/>
          <p:nvPr/>
        </p:nvSpPr>
        <p:spPr>
          <a:xfrm>
            <a:off x="7120846" y="2149295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>
              <a:noFill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5F373D-A5B0-A32D-4BFC-17C6497167F1}"/>
              </a:ext>
            </a:extLst>
          </p:cNvPr>
          <p:cNvSpPr/>
          <p:nvPr/>
        </p:nvSpPr>
        <p:spPr>
          <a:xfrm>
            <a:off x="7120846" y="301263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Hailo Ai Hat (YoloV8n)</a:t>
            </a:r>
            <a:endParaRPr lang="ko-KR" altLang="en-US">
              <a:noFill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817FA7-01F3-BF4B-2C60-165461A9E43F}"/>
              </a:ext>
            </a:extLst>
          </p:cNvPr>
          <p:cNvCxnSpPr>
            <a:cxnSpLocks/>
            <a:stCxn id="22" idx="0"/>
            <a:endCxn id="46" idx="2"/>
          </p:cNvCxnSpPr>
          <p:nvPr/>
        </p:nvCxnSpPr>
        <p:spPr>
          <a:xfrm flipV="1">
            <a:off x="8698150" y="3588719"/>
            <a:ext cx="0" cy="2584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5AA7DDC-E47D-5790-14F7-F17BB305438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87911" y="5301260"/>
            <a:ext cx="864120" cy="287477"/>
          </a:xfrm>
          <a:prstGeom prst="bentConnector3">
            <a:avLst>
              <a:gd name="adj1" fmla="val 5082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806B90D-095D-B9A6-9BA1-709B1D295EA3}"/>
              </a:ext>
            </a:extLst>
          </p:cNvPr>
          <p:cNvCxnSpPr>
            <a:cxnSpLocks/>
            <a:stCxn id="4" idx="0"/>
            <a:endCxn id="22" idx="1"/>
          </p:cNvCxnSpPr>
          <p:nvPr/>
        </p:nvCxnSpPr>
        <p:spPr>
          <a:xfrm rot="5400000" flipH="1" flipV="1">
            <a:off x="5533843" y="3426217"/>
            <a:ext cx="877971" cy="229603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149481-ACF4-8D7B-C52A-751DAFBCEE52}"/>
              </a:ext>
            </a:extLst>
          </p:cNvPr>
          <p:cNvSpPr txBox="1"/>
          <p:nvPr/>
        </p:nvSpPr>
        <p:spPr>
          <a:xfrm>
            <a:off x="5077868" y="3815281"/>
            <a:ext cx="160813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 / Command line</a:t>
            </a:r>
            <a:endParaRPr lang="ko-KR" altLang="en-US" sz="120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2FC47EE-8A21-B9BE-6E3F-C7319D5873B9}"/>
              </a:ext>
            </a:extLst>
          </p:cNvPr>
          <p:cNvCxnSpPr>
            <a:cxnSpLocks/>
          </p:cNvCxnSpPr>
          <p:nvPr/>
        </p:nvCxnSpPr>
        <p:spPr>
          <a:xfrm flipV="1">
            <a:off x="5074185" y="4293447"/>
            <a:ext cx="2046661" cy="719773"/>
          </a:xfrm>
          <a:prstGeom prst="bentConnector3">
            <a:avLst>
              <a:gd name="adj1" fmla="val -91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69E3D7-0950-0096-51D5-1BD40284AF39}"/>
              </a:ext>
            </a:extLst>
          </p:cNvPr>
          <p:cNvSpPr txBox="1"/>
          <p:nvPr/>
        </p:nvSpPr>
        <p:spPr>
          <a:xfrm>
            <a:off x="5094622" y="4293447"/>
            <a:ext cx="135966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 </a:t>
            </a:r>
          </a:p>
          <a:p>
            <a:r>
              <a:rPr lang="en-US" altLang="ko-KR" sz="1200"/>
              <a:t>Emergency Stop</a:t>
            </a:r>
            <a:endParaRPr lang="ko-KR" altLang="en-US" sz="12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E1EE6AF-44E6-336A-2522-C46572B7F4F5}"/>
              </a:ext>
            </a:extLst>
          </p:cNvPr>
          <p:cNvCxnSpPr>
            <a:cxnSpLocks/>
            <a:stCxn id="46" idx="0"/>
            <a:endCxn id="44" idx="3"/>
          </p:cNvCxnSpPr>
          <p:nvPr/>
        </p:nvCxnSpPr>
        <p:spPr>
          <a:xfrm rot="16200000" flipV="1">
            <a:off x="8255193" y="2569681"/>
            <a:ext cx="575304" cy="31061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DDB56A4-C932-06D3-78E9-D434C6A1B77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8915856" y="4205582"/>
            <a:ext cx="390583" cy="8259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35B21A-F5E2-0C4A-FA4B-C6E71A6B66D4}"/>
              </a:ext>
            </a:extLst>
          </p:cNvPr>
          <p:cNvSpPr txBox="1"/>
          <p:nvPr/>
        </p:nvSpPr>
        <p:spPr>
          <a:xfrm>
            <a:off x="9524146" y="4448205"/>
            <a:ext cx="57419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HDMI</a:t>
            </a:r>
            <a:endParaRPr lang="ko-KR" altLang="en-US" sz="120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04F6ED-79A3-372E-7094-E773A5F6D031}"/>
              </a:ext>
            </a:extLst>
          </p:cNvPr>
          <p:cNvCxnSpPr>
            <a:cxnSpLocks/>
            <a:stCxn id="83" idx="0"/>
          </p:cNvCxnSpPr>
          <p:nvPr/>
        </p:nvCxnSpPr>
        <p:spPr>
          <a:xfrm rot="5400000" flipH="1" flipV="1">
            <a:off x="7784073" y="4531352"/>
            <a:ext cx="396621" cy="180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A8034F-B048-45ED-5206-699C6EB31DAC}"/>
              </a:ext>
            </a:extLst>
          </p:cNvPr>
          <p:cNvSpPr/>
          <p:nvPr/>
        </p:nvSpPr>
        <p:spPr>
          <a:xfrm>
            <a:off x="7140826" y="4819910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(QC3.0)</a:t>
            </a:r>
            <a:endParaRPr lang="ko-KR" altLang="en-US">
              <a:noFill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FE38A-9972-9A05-7627-5F114C67915D}"/>
              </a:ext>
            </a:extLst>
          </p:cNvPr>
          <p:cNvSpPr txBox="1"/>
          <p:nvPr/>
        </p:nvSpPr>
        <p:spPr>
          <a:xfrm>
            <a:off x="7102787" y="4462585"/>
            <a:ext cx="69762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8V / 3A</a:t>
            </a:r>
            <a:endParaRPr lang="ko-KR" altLang="en-US" sz="12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3BF5647-50F1-D35C-30AB-6A75C6248EF1}"/>
              </a:ext>
            </a:extLst>
          </p:cNvPr>
          <p:cNvCxnSpPr>
            <a:cxnSpLocks/>
            <a:stCxn id="3" idx="2"/>
            <a:endCxn id="41" idx="2"/>
          </p:cNvCxnSpPr>
          <p:nvPr/>
        </p:nvCxnSpPr>
        <p:spPr>
          <a:xfrm rot="5400000" flipH="1" flipV="1">
            <a:off x="5450204" y="2090313"/>
            <a:ext cx="575517" cy="7572364"/>
          </a:xfrm>
          <a:prstGeom prst="bentConnector3">
            <a:avLst>
              <a:gd name="adj1" fmla="val -480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D8BED8-42A7-4BEC-1EFB-CD18A10FC44F}"/>
              </a:ext>
            </a:extLst>
          </p:cNvPr>
          <p:cNvSpPr txBox="1"/>
          <p:nvPr/>
        </p:nvSpPr>
        <p:spPr>
          <a:xfrm>
            <a:off x="7867922" y="6145359"/>
            <a:ext cx="165622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C type USB - 5V / 3A</a:t>
            </a:r>
            <a:endParaRPr lang="ko-KR" altLang="en-US" sz="1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80259F-733B-B3B7-E343-B5C6875EBB35}"/>
              </a:ext>
            </a:extLst>
          </p:cNvPr>
          <p:cNvSpPr txBox="1"/>
          <p:nvPr/>
        </p:nvSpPr>
        <p:spPr>
          <a:xfrm>
            <a:off x="7796382" y="1491923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Landing Station</a:t>
            </a:r>
            <a:endParaRPr lang="ko-KR" altLang="en-US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FBCF57-D460-FA56-05D7-12E7E4A422FD}"/>
              </a:ext>
            </a:extLst>
          </p:cNvPr>
          <p:cNvSpPr/>
          <p:nvPr/>
        </p:nvSpPr>
        <p:spPr>
          <a:xfrm>
            <a:off x="468028" y="1065042"/>
            <a:ext cx="5429560" cy="200275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CF6F030-662F-A328-E0E0-4BDD9A51956A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flipH="1">
            <a:off x="1648998" y="2903012"/>
            <a:ext cx="443567" cy="10473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9C8098-79C9-8FDD-04C8-C018A16B43B9}"/>
              </a:ext>
            </a:extLst>
          </p:cNvPr>
          <p:cNvSpPr txBox="1"/>
          <p:nvPr/>
        </p:nvSpPr>
        <p:spPr>
          <a:xfrm>
            <a:off x="1109722" y="3214927"/>
            <a:ext cx="73129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433Mhz</a:t>
            </a:r>
            <a:endParaRPr lang="ko-KR" altLang="en-US" sz="12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247CF-BE2B-1603-7B21-D058C1CDDFEF}"/>
              </a:ext>
            </a:extLst>
          </p:cNvPr>
          <p:cNvSpPr txBox="1"/>
          <p:nvPr/>
        </p:nvSpPr>
        <p:spPr>
          <a:xfrm>
            <a:off x="1700155" y="829568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Drone</a:t>
            </a:r>
            <a:endParaRPr lang="ko-KR" altLang="en-US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68F881-C439-870B-3DCB-391789CA1BA6}"/>
              </a:ext>
            </a:extLst>
          </p:cNvPr>
          <p:cNvSpPr txBox="1"/>
          <p:nvPr/>
        </p:nvSpPr>
        <p:spPr>
          <a:xfrm>
            <a:off x="2353444" y="3445949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GCS</a:t>
            </a:r>
            <a:endParaRPr lang="ko-KR" altLang="en-US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DA009E5-89E7-FAAA-9D09-350F06F8C54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251261" y="5588735"/>
            <a:ext cx="2671" cy="2675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C8BB91-DFB9-784E-2758-8603ED88809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95686" y="5576298"/>
            <a:ext cx="1" cy="2756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3E1D97-E0E2-08B6-CA1E-05DCAFD3080C}"/>
              </a:ext>
            </a:extLst>
          </p:cNvPr>
          <p:cNvSpPr/>
          <p:nvPr/>
        </p:nvSpPr>
        <p:spPr>
          <a:xfrm>
            <a:off x="2969860" y="2081887"/>
            <a:ext cx="901040" cy="39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(4)</a:t>
            </a:r>
            <a:endParaRPr lang="ko-KR" altLang="en-US">
              <a:noFill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26DEB03-EECA-55C4-E667-70FFBF0C1597}"/>
              </a:ext>
            </a:extLst>
          </p:cNvPr>
          <p:cNvSpPr/>
          <p:nvPr/>
        </p:nvSpPr>
        <p:spPr>
          <a:xfrm>
            <a:off x="2981418" y="2611659"/>
            <a:ext cx="901040" cy="39138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(4)</a:t>
            </a:r>
            <a:endParaRPr lang="ko-KR" altLang="en-US" sz="1400">
              <a:noFill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C0CDB8-643F-B35E-9A07-46FF8171CDF5}"/>
              </a:ext>
            </a:extLst>
          </p:cNvPr>
          <p:cNvSpPr txBox="1"/>
          <p:nvPr/>
        </p:nvSpPr>
        <p:spPr>
          <a:xfrm>
            <a:off x="3453192" y="1818761"/>
            <a:ext cx="550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PWM</a:t>
            </a:r>
            <a:endParaRPr lang="ko-KR" altLang="en-US" sz="12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6F6B45C-A7A6-F93A-67D6-D715A6AF7938}"/>
              </a:ext>
            </a:extLst>
          </p:cNvPr>
          <p:cNvSpPr/>
          <p:nvPr/>
        </p:nvSpPr>
        <p:spPr>
          <a:xfrm>
            <a:off x="4132811" y="2184374"/>
            <a:ext cx="1187782" cy="8268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Distribution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ko-KR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D5A58F8-2A77-0A10-D951-E771259427B1}"/>
              </a:ext>
            </a:extLst>
          </p:cNvPr>
          <p:cNvSpPr/>
          <p:nvPr/>
        </p:nvSpPr>
        <p:spPr>
          <a:xfrm>
            <a:off x="3951693" y="1271259"/>
            <a:ext cx="1250959" cy="5842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(4s1p)</a:t>
            </a:r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9EF2368-2229-55FD-726A-16B85BA55EB8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 rot="16200000" flipH="1">
            <a:off x="4487519" y="1945191"/>
            <a:ext cx="328836" cy="1495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7D231CA-A353-6DE2-95FD-38787E3A89D8}"/>
              </a:ext>
            </a:extLst>
          </p:cNvPr>
          <p:cNvSpPr/>
          <p:nvPr/>
        </p:nvSpPr>
        <p:spPr>
          <a:xfrm>
            <a:off x="564724" y="1282566"/>
            <a:ext cx="821568" cy="162044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(GPS..)</a:t>
            </a:r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382747" y="3107436"/>
            <a:ext cx="2342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04.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마무리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5029" y="4419981"/>
            <a:ext cx="600932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5361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5361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29491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427" y="4419981"/>
            <a:ext cx="601589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759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71759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515890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825" y="4419981"/>
            <a:ext cx="601686" cy="37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8157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658157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702288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1467" y="5040880"/>
            <a:ext cx="1764254" cy="33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5642" y="5561886"/>
            <a:ext cx="3795904" cy="44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 </a:t>
            </a:r>
          </a:p>
        </p:txBody>
      </p:sp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8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4982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4846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6484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3" y="755904"/>
            <a:ext cx="2520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950564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드론 정밀 착륙 유도 장치 개발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99975" y="3055620"/>
            <a:ext cx="3805212" cy="1525524"/>
            <a:chOff x="6199975" y="3055620"/>
            <a:chExt cx="3805212" cy="1525524"/>
          </a:xfrm>
        </p:grpSpPr>
        <p:sp>
          <p:nvSpPr>
            <p:cNvPr id="17" name="TextBox 16"/>
            <p:cNvSpPr txBox="1"/>
            <p:nvPr/>
          </p:nvSpPr>
          <p:spPr>
            <a:xfrm>
              <a:off x="6199975" y="3055620"/>
              <a:ext cx="2374587" cy="390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제목을 입력하세요</a:t>
              </a:r>
              <a:r>
                <a:rPr lang="en-US" altLang="ko-KR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9975" y="3576626"/>
              <a:ext cx="3805212" cy="1004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미덕이다.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</a:t>
              </a: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.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</a:t>
              </a: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>
          <a:xfrm>
            <a:off x="871309" y="1969785"/>
            <a:ext cx="4752594" cy="3835512"/>
            <a:chOff x="3391624" y="1556766"/>
            <a:chExt cx="4752594" cy="3835512"/>
          </a:xfrm>
        </p:grpSpPr>
        <p:graphicFrame>
          <p:nvGraphicFramePr>
            <p:cNvPr id="6" name="차트 6"/>
            <p:cNvGraphicFramePr/>
            <p:nvPr/>
          </p:nvGraphicFramePr>
          <p:xfrm>
            <a:off x="3391624" y="1556766"/>
            <a:ext cx="4752594" cy="3835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632029" y="4653915"/>
              <a:ext cx="935341" cy="21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*</a:t>
              </a:r>
              <a:r>
                <a:rPr lang="ko-KR" altLang="en-US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출처 표기는 필수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aphicFrame>
        <p:nvGraphicFramePr>
          <p:cNvPr id="13" name="차트 7"/>
          <p:cNvGraphicFramePr/>
          <p:nvPr/>
        </p:nvGraphicFramePr>
        <p:xfrm>
          <a:off x="1303363" y="1628775"/>
          <a:ext cx="4107141" cy="388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20616" y="5374005"/>
            <a:ext cx="935341" cy="21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975" y="3576626"/>
            <a:ext cx="3805212" cy="100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</a:t>
            </a: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.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9975" y="3055620"/>
            <a:ext cx="2374587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3" y="755904"/>
            <a:ext cx="2592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5766E-D89D-BA7F-8B49-AB94B51B699C}"/>
              </a:ext>
            </a:extLst>
          </p:cNvPr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7714-B2CE-C82B-1E6E-3A00B54597E0}"/>
              </a:ext>
            </a:extLst>
          </p:cNvPr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430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5" y="4496181"/>
            <a:ext cx="148464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솔루션 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시스템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0733" y="3498097"/>
            <a:ext cx="9974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개발 과정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6" y="4496181"/>
            <a:ext cx="173534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Drone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GCS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Landing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Station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2344" y="3498097"/>
            <a:ext cx="9701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데모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411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마무리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성능 검토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추후 개선점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62B3-0F33-4D0A-C9CF-91EF3DF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7CC21-CEF4-82D6-15A2-1AA484BB8F23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AD34-BCA8-A9A4-36BC-216B55E501F2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67897-B409-AFDB-999D-26235C6910D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C6657-F0EA-4684-4A36-8ED39CB180C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00A67-7520-0A2A-5314-860AC5ABD8A0}"/>
              </a:ext>
            </a:extLst>
          </p:cNvPr>
          <p:cNvSpPr txBox="1"/>
          <p:nvPr/>
        </p:nvSpPr>
        <p:spPr>
          <a:xfrm>
            <a:off x="426038" y="1225210"/>
            <a:ext cx="1015341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현재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전 세계적으로 무인항공기 사업이 활발히 이루어지고 있으며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국내에서 해당 분야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예산도 증가하는 추세입니다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. (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과기부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2023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첨단융합기술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사업 예산 중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1/3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이 무인이동체 분야에 투자됨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2022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에 비해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16%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향상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–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출처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: 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  <a:hlinkClick r:id="rId2"/>
              </a:rPr>
              <a:t>https://www.e4ds.com/sub_view.asp?ch=16&amp;t=0&amp;idx=16176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cs typeface="Times New Roman" panose="02020603050405020304" pitchFamily="18" charset="0"/>
            </a:endParaRPr>
          </a:p>
          <a:p>
            <a:r>
              <a:rPr lang="ko-KR" altLang="en-US" sz="1600"/>
              <a:t>또한 국내에서도 이러한 흐름에 영향을 받아 비행장치 조종자 자격취득자 수가 증가하고 있습니다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( 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3"/>
              </a:rPr>
              <a:t>https://www.data.go.kr/data/15064468/fileData.do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통계를 살펴보면 국내 드론 이용자 수의 대부분이 방송</a:t>
            </a:r>
            <a:r>
              <a:rPr lang="en-US" altLang="ko-KR" sz="1600"/>
              <a:t>,</a:t>
            </a:r>
            <a:r>
              <a:rPr lang="ko-KR" altLang="en-US" sz="1600"/>
              <a:t>촬영</a:t>
            </a:r>
            <a:r>
              <a:rPr lang="en-US" altLang="ko-KR" sz="1600"/>
              <a:t>,</a:t>
            </a:r>
            <a:r>
              <a:rPr lang="ko-KR" altLang="en-US" sz="1600"/>
              <a:t>취미 등으로 활용되고 있어 자동 제어 보다는 사람이 직접 운용하는 경우가 많은데</a:t>
            </a:r>
            <a:r>
              <a:rPr lang="en-US" altLang="ko-KR" sz="1600"/>
              <a:t>, </a:t>
            </a:r>
            <a:r>
              <a:rPr lang="ko-KR" altLang="en-US" sz="1600"/>
              <a:t>친숙한 </a:t>
            </a:r>
            <a:r>
              <a:rPr lang="en-US" altLang="ko-KR" sz="1600"/>
              <a:t>RC</a:t>
            </a:r>
            <a:r>
              <a:rPr lang="ko-KR" altLang="en-US" sz="1600"/>
              <a:t>카와 달리 드론은 </a:t>
            </a:r>
            <a:r>
              <a:rPr lang="en-US" altLang="ko-KR" sz="1600"/>
              <a:t>3</a:t>
            </a:r>
            <a:r>
              <a:rPr lang="ko-KR" altLang="en-US" sz="1600"/>
              <a:t>차원 환경에서 움직임을 수행하고 드론의 시야를 완벽히 확보하지 않는 이상 조종에 어려움을 겪어 인적 오류가 발생할 확률이 높습니다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4"/>
              </a:rPr>
              <a:t>https://papers.ssrn.com/sol3/papers.cfm?abstract_id=4631986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특히 원거리의 목표 지점에 정확히 착륙하는 과정에서 </a:t>
            </a:r>
            <a:r>
              <a:rPr lang="en-US" altLang="ko-KR" sz="1600"/>
              <a:t>GPS </a:t>
            </a:r>
            <a:r>
              <a:rPr lang="ko-KR" altLang="en-US" sz="1600"/>
              <a:t>데이터에 의존하여 착륙을 진행하게 되는데</a:t>
            </a:r>
            <a:r>
              <a:rPr lang="en-US" altLang="ko-KR" sz="1600"/>
              <a:t> </a:t>
            </a:r>
            <a:r>
              <a:rPr lang="ko-KR" altLang="en-US" sz="1600"/>
              <a:t>위 과정에서 </a:t>
            </a:r>
            <a:r>
              <a:rPr lang="en-US" altLang="ko-KR" sz="1600"/>
              <a:t>GPS </a:t>
            </a:r>
            <a:r>
              <a:rPr lang="ko-KR" altLang="en-US" sz="1600"/>
              <a:t>정보가 정확하지 않아 착륙 오차범위가 크게 늘어나는 상황이 빈번하게 발생하고 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따라서 저는 착륙 과정을 자동화 하여 인적 오류를 줄일 수 있으며 오차율이 높아질 수 있는 </a:t>
            </a:r>
            <a:r>
              <a:rPr lang="en-US" altLang="ko-KR" sz="1600"/>
              <a:t>GPS </a:t>
            </a:r>
            <a:r>
              <a:rPr lang="ko-KR" altLang="en-US" sz="1600"/>
              <a:t>데이터가 아닌</a:t>
            </a:r>
            <a:endParaRPr lang="en-US" altLang="ko-KR" sz="1600"/>
          </a:p>
          <a:p>
            <a:r>
              <a:rPr lang="en-US" altLang="ko-KR" sz="1600"/>
              <a:t>Yolo </a:t>
            </a:r>
            <a:r>
              <a:rPr lang="ko-KR" altLang="en-US" sz="1600"/>
              <a:t>를 기반으로 드론을 인식하고 정확한 위치에 착륙할  수 있는 솔루션을 개발하고자 합니다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09115-7C74-1FC9-5F84-775C7713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22B0B-62DB-1965-389A-2094EEC4457F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B0C4-8DE2-5779-A6F4-A79F710A5750}"/>
              </a:ext>
            </a:extLst>
          </p:cNvPr>
          <p:cNvSpPr txBox="1"/>
          <p:nvPr/>
        </p:nvSpPr>
        <p:spPr>
          <a:xfrm>
            <a:off x="585742" y="6701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49F7-C256-FBF3-FA09-E40E6116408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4854EF-50B2-428C-642D-F02B78C8F6B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7CA6-5A1F-340E-4426-7825BE8C32CD}"/>
              </a:ext>
            </a:extLst>
          </p:cNvPr>
          <p:cNvSpPr txBox="1"/>
          <p:nvPr/>
        </p:nvSpPr>
        <p:spPr>
          <a:xfrm>
            <a:off x="2311831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/>
              <a:t>Before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C3B61F-2696-B4CE-5E3A-C8258A60395E}"/>
              </a:ext>
            </a:extLst>
          </p:cNvPr>
          <p:cNvSpPr/>
          <p:nvPr/>
        </p:nvSpPr>
        <p:spPr>
          <a:xfrm>
            <a:off x="439255" y="1268700"/>
            <a:ext cx="4752976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3CDBC0-BF41-F0F4-DA37-F7AE147E89D8}"/>
              </a:ext>
            </a:extLst>
          </p:cNvPr>
          <p:cNvSpPr/>
          <p:nvPr/>
        </p:nvSpPr>
        <p:spPr>
          <a:xfrm>
            <a:off x="5457454" y="1268700"/>
            <a:ext cx="5423883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28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B867A69-4F9C-4C96-D2C1-6A01915C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4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노트북 - 무료 컴퓨터개 아이콘">
            <a:extLst>
              <a:ext uri="{FF2B5EF4-FFF2-40B4-BE49-F238E27FC236}">
                <a16:creationId xmlns:a16="http://schemas.microsoft.com/office/drawing/2014/main" id="{5A0E48CE-5895-59EE-CFD5-76566E14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93F987-DA71-918C-29A7-FD426C8922BF}"/>
              </a:ext>
            </a:extLst>
          </p:cNvPr>
          <p:cNvCxnSpPr>
            <a:cxnSpLocks/>
          </p:cNvCxnSpPr>
          <p:nvPr/>
        </p:nvCxnSpPr>
        <p:spPr>
          <a:xfrm flipH="1">
            <a:off x="1232073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ADAB3A-EEF5-5A30-E42D-8F269D6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60" y="4211980"/>
            <a:ext cx="495153" cy="34660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0B222A-CC0E-8260-1267-E8CE9554CA0C}"/>
              </a:ext>
            </a:extLst>
          </p:cNvPr>
          <p:cNvCxnSpPr>
            <a:cxnSpLocks/>
          </p:cNvCxnSpPr>
          <p:nvPr/>
        </p:nvCxnSpPr>
        <p:spPr>
          <a:xfrm>
            <a:off x="1566907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ps 표시 - 무료 표지판개 아이콘">
            <a:extLst>
              <a:ext uri="{FF2B5EF4-FFF2-40B4-BE49-F238E27FC236}">
                <a16:creationId xmlns:a16="http://schemas.microsoft.com/office/drawing/2014/main" id="{2923347B-8E6F-5EA0-F001-A4EE7C67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94" y="3294109"/>
            <a:ext cx="576080" cy="5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헬기 착륙장 - 무료 수송개 아이콘">
            <a:extLst>
              <a:ext uri="{FF2B5EF4-FFF2-40B4-BE49-F238E27FC236}">
                <a16:creationId xmlns:a16="http://schemas.microsoft.com/office/drawing/2014/main" id="{5899495F-8609-9F82-30BD-E2E1A59D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29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80A821D-C762-0767-0CE2-13FF32CD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72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노트북 - 무료 컴퓨터개 아이콘">
            <a:extLst>
              <a:ext uri="{FF2B5EF4-FFF2-40B4-BE49-F238E27FC236}">
                <a16:creationId xmlns:a16="http://schemas.microsoft.com/office/drawing/2014/main" id="{75D458FE-68A0-2953-3BB3-60F6F5DE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34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5A64E7-D00E-2C63-FBDA-E3060ACB0D31}"/>
              </a:ext>
            </a:extLst>
          </p:cNvPr>
          <p:cNvCxnSpPr>
            <a:cxnSpLocks/>
          </p:cNvCxnSpPr>
          <p:nvPr/>
        </p:nvCxnSpPr>
        <p:spPr>
          <a:xfrm flipH="1">
            <a:off x="6149541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7F5D676-2CDE-9E4C-950E-B5867041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28" y="4211980"/>
            <a:ext cx="495153" cy="34660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AC61C9-BB1A-4B8D-EA77-285B0CB5B570}"/>
              </a:ext>
            </a:extLst>
          </p:cNvPr>
          <p:cNvCxnSpPr>
            <a:cxnSpLocks/>
          </p:cNvCxnSpPr>
          <p:nvPr/>
        </p:nvCxnSpPr>
        <p:spPr>
          <a:xfrm>
            <a:off x="6484375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헬기 착륙장 - 무료 수송개 아이콘">
            <a:extLst>
              <a:ext uri="{FF2B5EF4-FFF2-40B4-BE49-F238E27FC236}">
                <a16:creationId xmlns:a16="http://schemas.microsoft.com/office/drawing/2014/main" id="{9CFD5EBD-EBAE-A68D-38DD-EF14C71E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20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카메라 - 다운로드 무료 아이콘">
            <a:extLst>
              <a:ext uri="{FF2B5EF4-FFF2-40B4-BE49-F238E27FC236}">
                <a16:creationId xmlns:a16="http://schemas.microsoft.com/office/drawing/2014/main" id="{102EC802-6AAD-C9BE-08FE-E2DAE3E5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56" y="3765301"/>
            <a:ext cx="793286" cy="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DBF570-AA63-DA7D-25FF-BFEECCA6A41C}"/>
              </a:ext>
            </a:extLst>
          </p:cNvPr>
          <p:cNvSpPr txBox="1"/>
          <p:nvPr/>
        </p:nvSpPr>
        <p:spPr>
          <a:xfrm>
            <a:off x="7963777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After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D27E77-A30C-BBB9-3104-45FB643FDD95}"/>
              </a:ext>
            </a:extLst>
          </p:cNvPr>
          <p:cNvCxnSpPr/>
          <p:nvPr/>
        </p:nvCxnSpPr>
        <p:spPr>
          <a:xfrm>
            <a:off x="30319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4E3ABE-501E-0C84-2777-E30567EA5026}"/>
              </a:ext>
            </a:extLst>
          </p:cNvPr>
          <p:cNvCxnSpPr/>
          <p:nvPr/>
        </p:nvCxnSpPr>
        <p:spPr>
          <a:xfrm>
            <a:off x="80726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908A-3EE3-0489-CDD0-D4E10E90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2F165-2D73-C624-1667-F5D3279B3138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906F2-34CB-D359-E67C-3D517B27A91E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6C7E8-F568-5EF7-693F-DD03C0561C42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8F3732-A0CF-7E44-DE0C-649E5535750C}"/>
              </a:ext>
            </a:extLst>
          </p:cNvPr>
          <p:cNvSpPr/>
          <p:nvPr/>
        </p:nvSpPr>
        <p:spPr>
          <a:xfrm>
            <a:off x="4017369" y="1997135"/>
            <a:ext cx="2952410" cy="12961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FC          – OrangeCube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Battery  - 4s1p 14.8V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204F4E-41F4-4AF3-763B-77735873889D}"/>
              </a:ext>
            </a:extLst>
          </p:cNvPr>
          <p:cNvSpPr/>
          <p:nvPr/>
        </p:nvSpPr>
        <p:spPr>
          <a:xfrm>
            <a:off x="4544141" y="1412720"/>
            <a:ext cx="1898866" cy="785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Drone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D5FC6-8ADA-0FA6-A4E1-D3BD69B160AD}"/>
              </a:ext>
            </a:extLst>
          </p:cNvPr>
          <p:cNvSpPr/>
          <p:nvPr/>
        </p:nvSpPr>
        <p:spPr>
          <a:xfrm>
            <a:off x="173628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APP       - MissionPlanner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ED6041-CF84-C6DB-864D-82D39E348393}"/>
              </a:ext>
            </a:extLst>
          </p:cNvPr>
          <p:cNvSpPr/>
          <p:nvPr/>
        </p:nvSpPr>
        <p:spPr>
          <a:xfrm>
            <a:off x="700400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PC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D40F0-4A19-98A9-CBBD-84DB03606504}"/>
              </a:ext>
            </a:extLst>
          </p:cNvPr>
          <p:cNvSpPr/>
          <p:nvPr/>
        </p:nvSpPr>
        <p:spPr>
          <a:xfrm>
            <a:off x="4039466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ArduinoMicro</a:t>
            </a:r>
          </a:p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2Joysticks and 2 Buttons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BEF946-7DDB-D763-A419-5DB0836A4E98}"/>
              </a:ext>
            </a:extLst>
          </p:cNvPr>
          <p:cNvSpPr/>
          <p:nvPr/>
        </p:nvSpPr>
        <p:spPr>
          <a:xfrm>
            <a:off x="4566238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Joystick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B3998-8CE3-8248-B992-ED148BD10EED}"/>
              </a:ext>
            </a:extLst>
          </p:cNvPr>
          <p:cNvSpPr/>
          <p:nvPr/>
        </p:nvSpPr>
        <p:spPr>
          <a:xfrm>
            <a:off x="7902111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RaspberryPi 5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AI model- YoloV8n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Camera  - RaspberryPi         	   Cam3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FFCB-5CA0-DE98-FDDA-D526C83F1B6A}"/>
              </a:ext>
            </a:extLst>
          </p:cNvPr>
          <p:cNvSpPr/>
          <p:nvPr/>
        </p:nvSpPr>
        <p:spPr>
          <a:xfrm>
            <a:off x="8428883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Landing</a:t>
            </a:r>
          </a:p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Station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30C287-7E64-C1B4-21F9-79CC33C0FF92}"/>
              </a:ext>
            </a:extLst>
          </p:cNvPr>
          <p:cNvCxnSpPr>
            <a:cxnSpLocks/>
          </p:cNvCxnSpPr>
          <p:nvPr/>
        </p:nvCxnSpPr>
        <p:spPr>
          <a:xfrm flipH="1">
            <a:off x="6991876" y="486199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17F91-536C-58F1-4E40-C1D429129901}"/>
              </a:ext>
            </a:extLst>
          </p:cNvPr>
          <p:cNvSpPr txBox="1"/>
          <p:nvPr/>
        </p:nvSpPr>
        <p:spPr>
          <a:xfrm>
            <a:off x="7041328" y="4549382"/>
            <a:ext cx="82747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</a:t>
            </a:r>
            <a:endParaRPr lang="ko-KR" altLang="en-US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20099C-9155-B9C0-99F6-C791114AA426}"/>
              </a:ext>
            </a:extLst>
          </p:cNvPr>
          <p:cNvCxnSpPr>
            <a:cxnSpLocks/>
          </p:cNvCxnSpPr>
          <p:nvPr/>
        </p:nvCxnSpPr>
        <p:spPr>
          <a:xfrm flipH="1">
            <a:off x="6991876" y="543807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98A47D-48D6-9A54-AEB7-2887E3DDA0AF}"/>
              </a:ext>
            </a:extLst>
          </p:cNvPr>
          <p:cNvSpPr txBox="1"/>
          <p:nvPr/>
        </p:nvSpPr>
        <p:spPr>
          <a:xfrm>
            <a:off x="7266679" y="5133253"/>
            <a:ext cx="41549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</a:t>
            </a:r>
            <a:endParaRPr lang="ko-KR" altLang="en-US" sz="12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A0ACD5-76F0-0DD6-DDE8-B9BEB550D64A}"/>
              </a:ext>
            </a:extLst>
          </p:cNvPr>
          <p:cNvCxnSpPr>
            <a:cxnSpLocks/>
          </p:cNvCxnSpPr>
          <p:nvPr/>
        </p:nvCxnSpPr>
        <p:spPr>
          <a:xfrm flipH="1">
            <a:off x="3119187" y="5154587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2B8ED-A5B9-2473-014D-428D7872733C}"/>
              </a:ext>
            </a:extLst>
          </p:cNvPr>
          <p:cNvSpPr txBox="1"/>
          <p:nvPr/>
        </p:nvSpPr>
        <p:spPr>
          <a:xfrm>
            <a:off x="3353951" y="4841975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E97C64-65E3-D457-27B0-E66F5B8160F9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2599266" y="3293315"/>
            <a:ext cx="2894308" cy="93633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9101A3-B310-396C-2355-B8706F1664FD}"/>
              </a:ext>
            </a:extLst>
          </p:cNvPr>
          <p:cNvSpPr txBox="1"/>
          <p:nvPr/>
        </p:nvSpPr>
        <p:spPr>
          <a:xfrm>
            <a:off x="2831953" y="3399303"/>
            <a:ext cx="148470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3535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Mavlink / 433 </a:t>
            </a:r>
            <a:r>
              <a:rPr lang="en-US" altLang="ko-KR" sz="1200" b="1" i="0">
                <a:solidFill>
                  <a:srgbClr val="353535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MHz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8A94E-C999-BBF8-C4F0-17027CAEA8BE}"/>
              </a:ext>
            </a:extLst>
          </p:cNvPr>
          <p:cNvSpPr txBox="1"/>
          <p:nvPr/>
        </p:nvSpPr>
        <p:spPr>
          <a:xfrm>
            <a:off x="483331" y="670130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786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070966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02.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 과정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241D-2797-AB6D-2700-7534A652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795AC4-B4BB-F74A-D6AA-0FD59891725D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4D8E-B7CE-DDEE-AA2B-3FA64628C807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4FA84-2916-CF79-D971-61263226278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FA9A6-9AB3-709A-33C9-7490849FF918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C684CB-A153-2138-94A5-4DFA5895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4" y="1484730"/>
            <a:ext cx="4729964" cy="3672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16A12A-89FB-1B38-D86F-BD93D4E39592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[GPS] : </a:t>
            </a:r>
            <a:r>
              <a:rPr lang="pt-BR" altLang="ko-KR" sz="1400" b="0" i="0">
                <a:solidFill>
                  <a:srgbClr val="1A1926"/>
                </a:solidFill>
                <a:effectLst/>
                <a:latin typeface="Arial" panose="020B0604020202020204" pitchFamily="34" charset="0"/>
              </a:rPr>
              <a:t>Readytosky Ublox NEO M8N GPS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흔히 사용되는 </a:t>
            </a:r>
            <a:r>
              <a:rPr lang="en-US" altLang="ko-KR" sz="1400" b="0" i="0">
                <a:solidFill>
                  <a:srgbClr val="404950"/>
                </a:solidFill>
                <a:effectLst/>
                <a:latin typeface="Arial" panose="020B0604020202020204" pitchFamily="34" charset="0"/>
              </a:rPr>
              <a:t>Ublox NEO-M8N </a:t>
            </a:r>
            <a:r>
              <a:rPr lang="ko-KR" altLang="en-US" sz="1400">
                <a:solidFill>
                  <a:srgbClr val="404950"/>
                </a:solidFill>
                <a:latin typeface="Arial" panose="020B0604020202020204" pitchFamily="34" charset="0"/>
              </a:rPr>
              <a:t>이용 모델 선정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3E509-9F63-1CCF-B244-96B59B8F5404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[FC]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Cube Pilot OrangeCube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MissionPlanner </a:t>
            </a:r>
            <a:r>
              <a:rPr lang="ko-KR" altLang="en-US" sz="1400"/>
              <a:t>앱 호환 </a:t>
            </a:r>
            <a:r>
              <a:rPr lang="en-US" altLang="ko-KR" sz="1400"/>
              <a:t>FC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58DFD-5F7B-F575-FF0F-88DA068CBE49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[Frame]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RC Bank – F450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2kg </a:t>
            </a:r>
            <a:r>
              <a:rPr lang="ko-KR" altLang="en-US" sz="1400"/>
              <a:t>이내 </a:t>
            </a:r>
            <a:r>
              <a:rPr lang="en-US" altLang="ko-KR" sz="1400"/>
              <a:t>(</a:t>
            </a:r>
            <a:r>
              <a:rPr lang="ko-KR" altLang="en-US" sz="1400"/>
              <a:t>보유 자격증 기준 상한선 제품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8FAE51-A6BB-726D-5B3C-2EA10CDFC2F5}"/>
              </a:ext>
            </a:extLst>
          </p:cNvPr>
          <p:cNvSpPr txBox="1"/>
          <p:nvPr/>
        </p:nvSpPr>
        <p:spPr>
          <a:xfrm>
            <a:off x="5560511" y="4413254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[Battery]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PT-B2200N-SP45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테스트 </a:t>
            </a:r>
            <a:r>
              <a:rPr lang="en-US" altLang="ko-KR" sz="1400"/>
              <a:t>1</a:t>
            </a:r>
            <a:r>
              <a:rPr lang="ko-KR" altLang="en-US" sz="1400"/>
              <a:t>시간 확보 가능한 제품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3C752-314E-699B-57FA-0D08B0A06742}"/>
              </a:ext>
            </a:extLst>
          </p:cNvPr>
          <p:cNvSpPr txBox="1"/>
          <p:nvPr/>
        </p:nvSpPr>
        <p:spPr>
          <a:xfrm>
            <a:off x="5559140" y="5333778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818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1426</Words>
  <Application>Microsoft Office PowerPoint</Application>
  <PresentationFormat>사용자 지정</PresentationFormat>
  <Paragraphs>282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나눔스퀘어 Bold</vt:lpstr>
      <vt:lpstr>나눔스퀘어 ExtraBold</vt:lpstr>
      <vt:lpstr>나눔스퀘어_ac Bold</vt:lpstr>
      <vt:lpstr>나눔스퀘어_ac ExtraBold</vt:lpstr>
      <vt:lpstr>돋움</vt:lpstr>
      <vt:lpstr>돋움체</vt:lpstr>
      <vt:lpstr>-윤고딕360</vt:lpstr>
      <vt:lpstr>한양신명조</vt:lpstr>
      <vt:lpstr>함초롬돋움</vt:lpstr>
      <vt:lpstr>Arial</vt:lpstr>
      <vt:lpstr>Times New Roman</vt:lpstr>
      <vt:lpstr>한컴오피스</vt:lpstr>
      <vt:lpstr>문제 상황 솔루션 고안 - 시스템 구조 - 모듈 선정  개발 과정 - 드론 -- 역할 및 기능 요약 -- HW -- FW   - 조종기 -- 역할 및 기능 요약 -- HW -- FW  - Landing 파트 -- 역할 및 기능 요약 -- HW -- FW  - 데모 영상 -- drone 운용 영상 -- GCS 조종 영상 -- RaspberryPi Yolo 인식 영상 -- 착륙 영상  - 추후 개선점  - 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83</cp:revision>
  <dcterms:created xsi:type="dcterms:W3CDTF">2020-05-24T06:44:59Z</dcterms:created>
  <dcterms:modified xsi:type="dcterms:W3CDTF">2025-05-11T14:12:21Z</dcterms:modified>
  <cp:version>1000.0000.01</cp:version>
</cp:coreProperties>
</file>