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3" r:id="rId1"/>
  </p:sldMasterIdLst>
  <p:sldIdLst>
    <p:sldId id="256" r:id="rId2"/>
    <p:sldId id="257" r:id="rId3"/>
    <p:sldId id="258" r:id="rId4"/>
    <p:sldId id="284" r:id="rId5"/>
    <p:sldId id="285" r:id="rId6"/>
    <p:sldId id="286" r:id="rId7"/>
    <p:sldId id="271" r:id="rId8"/>
    <p:sldId id="272" r:id="rId9"/>
    <p:sldId id="265" r:id="rId10"/>
    <p:sldId id="273" r:id="rId11"/>
    <p:sldId id="277" r:id="rId12"/>
    <p:sldId id="278" r:id="rId13"/>
    <p:sldId id="279" r:id="rId14"/>
    <p:sldId id="280" r:id="rId15"/>
    <p:sldId id="281" r:id="rId16"/>
    <p:sldId id="266" r:id="rId17"/>
    <p:sldId id="260" r:id="rId18"/>
    <p:sldId id="282" r:id="rId19"/>
    <p:sldId id="268" r:id="rId20"/>
    <p:sldId id="261" r:id="rId21"/>
    <p:sldId id="283" r:id="rId22"/>
    <p:sldId id="264" r:id="rId23"/>
  </p:sldIdLst>
  <p:sldSz cx="1110456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49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교원 김" initials="교김" lastIdx="1" clrIdx="0">
    <p:extLst>
      <p:ext uri="{19B8F6BF-5375-455C-9EA6-DF929625EA0E}">
        <p15:presenceInfo xmlns:p15="http://schemas.microsoft.com/office/powerpoint/2012/main" userId="22c46b319e4c04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5020"/>
    <p:restoredTop sz="90000"/>
  </p:normalViewPr>
  <p:slideViewPr>
    <p:cSldViewPr snapToObjects="1">
      <p:cViewPr varScale="1">
        <p:scale>
          <a:sx n="90" d="100"/>
          <a:sy n="90" d="100"/>
        </p:scale>
        <p:origin x="60" y="1320"/>
      </p:cViewPr>
      <p:guideLst>
        <p:guide orient="horz" pos="2155"/>
        <p:guide pos="34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2783" y="2130425"/>
            <a:ext cx="943821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65567" y="3886200"/>
            <a:ext cx="777265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2025-05-25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1103786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2025-05-25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188" y="274638"/>
            <a:ext cx="9993407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602429" y="2214563"/>
            <a:ext cx="5898905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2025-05-25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050245" y="274638"/>
            <a:ext cx="2498351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55188" y="274638"/>
            <a:ext cx="7309993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2025-05-25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2025-05-25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2025-05-25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7121" y="4406900"/>
            <a:ext cx="943821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77121" y="2906713"/>
            <a:ext cx="943821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2025-05-25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55188" y="1600200"/>
            <a:ext cx="490417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644424" y="1600200"/>
            <a:ext cx="490417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2025-05-25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2025-05-25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553765" y="1643063"/>
            <a:ext cx="9993407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2025-05-25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55188" y="1600200"/>
            <a:ext cx="4904171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644424" y="1600200"/>
            <a:ext cx="4904171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53765" y="3984220"/>
            <a:ext cx="4904171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643000" y="3984220"/>
            <a:ext cx="4904171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2025-05-25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76419" y="4800600"/>
            <a:ext cx="6662272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176419" y="612775"/>
            <a:ext cx="666227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176419" y="5367338"/>
            <a:ext cx="666227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2025-05-25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55188" y="274638"/>
            <a:ext cx="9993407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55188" y="1600200"/>
            <a:ext cx="9993407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55188" y="6356350"/>
            <a:ext cx="2590883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2025-05-25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793793" y="6356350"/>
            <a:ext cx="3516198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57714" y="6356350"/>
            <a:ext cx="2590883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68146" y="2492883"/>
            <a:ext cx="257594" cy="3627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28804" y="0"/>
            <a:ext cx="11161395" cy="689412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11263" y="755904"/>
            <a:ext cx="25206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ICT </a:t>
            </a:r>
            <a:r>
              <a:rPr lang="ko-KR" altLang="en-US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캡스톤 디자인 최종 발표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3317" y="1862709"/>
            <a:ext cx="9505644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5300">
                <a:solidFill>
                  <a:srgbClr val="0F3158"/>
                </a:solidFill>
                <a:latin typeface="나눔스퀘어 ExtraBold"/>
                <a:ea typeface="나눔스퀘어 ExtraBold"/>
              </a:rPr>
              <a:t>드론 정밀 착륙 유도 장치 개발</a:t>
            </a:r>
            <a:endParaRPr lang="en-US" altLang="ko-KR" sz="5300">
              <a:solidFill>
                <a:srgbClr val="0F3158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3318" y="3777615"/>
            <a:ext cx="35284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ICT </a:t>
            </a:r>
            <a:r>
              <a:rPr lang="ko-KR" altLang="en-US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융합학부 </a:t>
            </a:r>
            <a:r>
              <a:rPr lang="en-US" altLang="ko-KR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/ 2018045323</a:t>
            </a:r>
            <a:r>
              <a:rPr lang="ko-KR" altLang="en-US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 </a:t>
            </a:r>
            <a:r>
              <a:rPr lang="en-US" altLang="ko-KR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/</a:t>
            </a:r>
            <a:r>
              <a:rPr lang="ko-KR" altLang="en-US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 김교원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1399" y="4869180"/>
            <a:ext cx="3168396" cy="32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>
                <a:solidFill>
                  <a:schemeClr val="lt1"/>
                </a:solidFill>
                <a:latin typeface="나눔스퀘어_ac Bold"/>
                <a:ea typeface="나눔스퀘어_ac Bold"/>
              </a:rPr>
              <a:t>05.20.2025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7241D-2797-AB6D-2700-7534A6528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795AC4-B4BB-F74A-D6AA-0FD59891725D}"/>
              </a:ext>
            </a:extLst>
          </p:cNvPr>
          <p:cNvSpPr txBox="1"/>
          <p:nvPr/>
        </p:nvSpPr>
        <p:spPr>
          <a:xfrm>
            <a:off x="500033" y="392049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02.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개발 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D4D8E-B7CE-DDEE-AA2B-3FA64628C807}"/>
              </a:ext>
            </a:extLst>
          </p:cNvPr>
          <p:cNvSpPr txBox="1"/>
          <p:nvPr/>
        </p:nvSpPr>
        <p:spPr>
          <a:xfrm>
            <a:off x="9124299" y="392049"/>
            <a:ext cx="1832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ICT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캡스톤 디자인 최종 발표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E4FA84-2916-CF79-D971-612632262780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DFA9A6-9AB3-709A-33C9-7490849FF918}"/>
              </a:ext>
            </a:extLst>
          </p:cNvPr>
          <p:cNvSpPr txBox="1"/>
          <p:nvPr/>
        </p:nvSpPr>
        <p:spPr>
          <a:xfrm>
            <a:off x="523406" y="670130"/>
            <a:ext cx="4924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>
                <a:solidFill>
                  <a:srgbClr val="A9AAAA"/>
                </a:solidFill>
                <a:latin typeface="나눔스퀘어_ac Bold"/>
                <a:ea typeface="나눔스퀘어_ac Bold"/>
              </a:rPr>
              <a:t>드론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4C684CB-A153-2138-94A5-4DFA5895C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54" y="1484730"/>
            <a:ext cx="4729964" cy="36725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16A12A-89FB-1B38-D86F-BD93D4E39592}"/>
              </a:ext>
            </a:extLst>
          </p:cNvPr>
          <p:cNvSpPr txBox="1"/>
          <p:nvPr/>
        </p:nvSpPr>
        <p:spPr>
          <a:xfrm>
            <a:off x="5534973" y="1484730"/>
            <a:ext cx="4985997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[GPS] : </a:t>
            </a:r>
            <a:r>
              <a:rPr lang="pt-BR" altLang="ko-KR" sz="1400" b="0" i="0">
                <a:solidFill>
                  <a:srgbClr val="1A1926"/>
                </a:solidFill>
                <a:effectLst/>
                <a:latin typeface="Arial" panose="020B0604020202020204" pitchFamily="34" charset="0"/>
              </a:rPr>
              <a:t>Readytosky Ublox NEO M8N GPS</a:t>
            </a: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</a:t>
            </a:r>
            <a:r>
              <a:rPr lang="ko-KR" altLang="en-US" sz="1400"/>
              <a:t>흔히 사용되는 </a:t>
            </a:r>
            <a:r>
              <a:rPr lang="en-US" altLang="ko-KR" sz="1400" b="0" i="0">
                <a:solidFill>
                  <a:srgbClr val="404950"/>
                </a:solidFill>
                <a:effectLst/>
                <a:latin typeface="Arial" panose="020B0604020202020204" pitchFamily="34" charset="0"/>
              </a:rPr>
              <a:t>Ublox NEO-M8N </a:t>
            </a:r>
            <a:r>
              <a:rPr lang="ko-KR" altLang="en-US" sz="1400">
                <a:solidFill>
                  <a:srgbClr val="404950"/>
                </a:solidFill>
                <a:latin typeface="Arial" panose="020B0604020202020204" pitchFamily="34" charset="0"/>
              </a:rPr>
              <a:t>이용 모델 선정</a:t>
            </a:r>
            <a:r>
              <a:rPr lang="en-US" altLang="ko-KR" sz="1400"/>
              <a:t> </a:t>
            </a:r>
            <a:endParaRPr lang="ko-KR" alt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A3E509-9F63-1CCF-B244-96B59B8F5404}"/>
              </a:ext>
            </a:extLst>
          </p:cNvPr>
          <p:cNvSpPr txBox="1"/>
          <p:nvPr/>
        </p:nvSpPr>
        <p:spPr>
          <a:xfrm>
            <a:off x="5534972" y="2484052"/>
            <a:ext cx="4985997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[FC] : </a:t>
            </a:r>
            <a:r>
              <a:rPr lang="pt-BR" altLang="ko-KR" sz="1400">
                <a:solidFill>
                  <a:srgbClr val="1A1926"/>
                </a:solidFill>
                <a:latin typeface="Arial" panose="020B0604020202020204" pitchFamily="34" charset="0"/>
              </a:rPr>
              <a:t>Cube Pilot OrangeCube</a:t>
            </a:r>
            <a:endParaRPr lang="pt-BR" altLang="ko-KR" sz="1400" b="0" i="0">
              <a:solidFill>
                <a:srgbClr val="1A1926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MissionPlanner </a:t>
            </a:r>
            <a:r>
              <a:rPr lang="ko-KR" altLang="en-US" sz="1400"/>
              <a:t>앱 호환 </a:t>
            </a:r>
            <a:r>
              <a:rPr lang="en-US" altLang="ko-KR" sz="1400"/>
              <a:t>FC</a:t>
            </a:r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A58DFD-5F7B-F575-FF0F-88DA068CBE49}"/>
              </a:ext>
            </a:extLst>
          </p:cNvPr>
          <p:cNvSpPr txBox="1"/>
          <p:nvPr/>
        </p:nvSpPr>
        <p:spPr>
          <a:xfrm>
            <a:off x="5534973" y="3418815"/>
            <a:ext cx="4985997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[Frame] : </a:t>
            </a:r>
            <a:r>
              <a:rPr lang="pt-BR" altLang="ko-KR" sz="1400">
                <a:solidFill>
                  <a:srgbClr val="1A1926"/>
                </a:solidFill>
                <a:latin typeface="Arial" panose="020B0604020202020204" pitchFamily="34" charset="0"/>
              </a:rPr>
              <a:t>RC Bank – F450</a:t>
            </a:r>
            <a:endParaRPr lang="pt-BR" altLang="ko-KR" sz="1400" b="0" i="0">
              <a:solidFill>
                <a:srgbClr val="1A1926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2kg </a:t>
            </a:r>
            <a:r>
              <a:rPr lang="ko-KR" altLang="en-US" sz="1400"/>
              <a:t>이내 </a:t>
            </a:r>
            <a:r>
              <a:rPr lang="en-US" altLang="ko-KR" sz="1400"/>
              <a:t>(</a:t>
            </a:r>
            <a:r>
              <a:rPr lang="ko-KR" altLang="en-US" sz="1400"/>
              <a:t>보유 자격증 기준 상한선 제품</a:t>
            </a:r>
            <a:r>
              <a:rPr lang="en-US" altLang="ko-KR" sz="1400"/>
              <a:t>)</a:t>
            </a:r>
            <a:endParaRPr lang="ko-KR" alt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8FAE51-A6BB-726D-5B3C-2EA10CDFC2F5}"/>
              </a:ext>
            </a:extLst>
          </p:cNvPr>
          <p:cNvSpPr txBox="1"/>
          <p:nvPr/>
        </p:nvSpPr>
        <p:spPr>
          <a:xfrm>
            <a:off x="5560511" y="4413254"/>
            <a:ext cx="4985997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[Battery] : </a:t>
            </a:r>
            <a:r>
              <a:rPr lang="pt-BR" altLang="ko-KR" sz="1400">
                <a:solidFill>
                  <a:srgbClr val="1A1926"/>
                </a:solidFill>
                <a:latin typeface="Arial" panose="020B0604020202020204" pitchFamily="34" charset="0"/>
              </a:rPr>
              <a:t>PT-B2200N-SP45</a:t>
            </a:r>
            <a:endParaRPr lang="pt-BR" altLang="ko-KR" sz="1400" b="0" i="0">
              <a:solidFill>
                <a:srgbClr val="1A1926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</a:t>
            </a:r>
            <a:r>
              <a:rPr lang="ko-KR" altLang="en-US" sz="1400"/>
              <a:t>테스트 </a:t>
            </a:r>
            <a:r>
              <a:rPr lang="en-US" altLang="ko-KR" sz="1400"/>
              <a:t>1</a:t>
            </a:r>
            <a:r>
              <a:rPr lang="ko-KR" altLang="en-US" sz="1400"/>
              <a:t>시간 확보 가능한 제품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93C752-314E-699B-57FA-0D08B0A06742}"/>
              </a:ext>
            </a:extLst>
          </p:cNvPr>
          <p:cNvSpPr txBox="1"/>
          <p:nvPr/>
        </p:nvSpPr>
        <p:spPr>
          <a:xfrm>
            <a:off x="5559140" y="5333778"/>
            <a:ext cx="5177861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[Telemetry] : Holybro </a:t>
            </a:r>
            <a:r>
              <a:rPr lang="pt-BR" altLang="ko-KR" sz="1400">
                <a:solidFill>
                  <a:srgbClr val="1A1926"/>
                </a:solidFill>
                <a:latin typeface="Arial" panose="020B0604020202020204" pitchFamily="34" charset="0"/>
              </a:rPr>
              <a:t>sik telemetry radio v3</a:t>
            </a: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</a:t>
            </a:r>
            <a:r>
              <a:rPr lang="ko-KR" altLang="en-US" sz="1400"/>
              <a:t>최대 </a:t>
            </a:r>
            <a:r>
              <a:rPr lang="en-US" altLang="ko-KR" sz="1400"/>
              <a:t>100m </a:t>
            </a:r>
            <a:r>
              <a:rPr lang="ko-KR" altLang="en-US" sz="1400"/>
              <a:t>까지 테스트 가능한 제품군 </a:t>
            </a:r>
            <a:r>
              <a:rPr lang="en-US" altLang="ko-KR" sz="1400"/>
              <a:t>(</a:t>
            </a:r>
            <a:r>
              <a:rPr lang="ko-KR" altLang="en-US" sz="1400"/>
              <a:t>통신 안정성 확보</a:t>
            </a:r>
            <a:r>
              <a:rPr lang="en-US" altLang="ko-KR" sz="1400"/>
              <a:t>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28181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95D49-968F-9187-EF6C-ABEA033A0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984D5A-6B90-5112-5834-71ED420C02C3}"/>
              </a:ext>
            </a:extLst>
          </p:cNvPr>
          <p:cNvSpPr txBox="1"/>
          <p:nvPr/>
        </p:nvSpPr>
        <p:spPr>
          <a:xfrm>
            <a:off x="500033" y="392049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02.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개발 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6C5B77-ABA1-2E5C-D771-97A9C9015DCB}"/>
              </a:ext>
            </a:extLst>
          </p:cNvPr>
          <p:cNvSpPr txBox="1"/>
          <p:nvPr/>
        </p:nvSpPr>
        <p:spPr>
          <a:xfrm>
            <a:off x="9124299" y="392049"/>
            <a:ext cx="1832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ICT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캡스톤 디자인 최종 발표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052519-8411-F104-F047-2CD22252D21B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E5AE5E-4BEB-59A4-58E2-8FAD984E0829}"/>
              </a:ext>
            </a:extLst>
          </p:cNvPr>
          <p:cNvSpPr txBox="1"/>
          <p:nvPr/>
        </p:nvSpPr>
        <p:spPr>
          <a:xfrm>
            <a:off x="523406" y="670130"/>
            <a:ext cx="4924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>
                <a:solidFill>
                  <a:srgbClr val="A9AAAA"/>
                </a:solidFill>
                <a:latin typeface="나눔스퀘어_ac Bold"/>
                <a:ea typeface="나눔스퀘어_ac Bold"/>
              </a:rPr>
              <a:t>드론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CD5D72-6613-86AB-9428-293B2A5C6B84}"/>
              </a:ext>
            </a:extLst>
          </p:cNvPr>
          <p:cNvSpPr txBox="1"/>
          <p:nvPr/>
        </p:nvSpPr>
        <p:spPr>
          <a:xfrm>
            <a:off x="437164" y="1340710"/>
            <a:ext cx="5285427" cy="47089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/>
              <a:t>[ Process List ]</a:t>
            </a:r>
          </a:p>
          <a:p>
            <a:r>
              <a:rPr lang="en-US" altLang="ko-KR" sz="2000"/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2000"/>
              <a:t>FC </a:t>
            </a:r>
            <a:r>
              <a:rPr lang="ko-KR" altLang="en-US" sz="2000"/>
              <a:t>검증  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ko-KR" altLang="en-US" sz="2000"/>
              <a:t>하드웨어 납땜 및 체결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ko-KR" altLang="en-US" sz="2000"/>
              <a:t>배터리 에이징 테스트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en-US" altLang="ko-KR" sz="2000"/>
              <a:t>Telemetry Test</a:t>
            </a:r>
          </a:p>
          <a:p>
            <a:pPr marL="285750" indent="-285750">
              <a:buFontTx/>
              <a:buChar char="-"/>
            </a:pPr>
            <a:r>
              <a:rPr lang="en-US" altLang="ko-KR" sz="2000"/>
              <a:t>GPS Test</a:t>
            </a:r>
          </a:p>
          <a:p>
            <a:pPr marL="285750" indent="-285750">
              <a:buFontTx/>
              <a:buChar char="-"/>
            </a:pPr>
            <a:r>
              <a:rPr lang="en-US" altLang="ko-KR" sz="2000"/>
              <a:t>ESC Calibration</a:t>
            </a:r>
          </a:p>
          <a:p>
            <a:pPr marL="285750" indent="-285750">
              <a:buFontTx/>
              <a:buChar char="-"/>
            </a:pPr>
            <a:r>
              <a:rPr lang="en-US" altLang="ko-KR" sz="2000"/>
              <a:t>Motor Test</a:t>
            </a:r>
          </a:p>
          <a:p>
            <a:pPr marL="285750" indent="-285750">
              <a:buFontTx/>
              <a:buChar char="-"/>
            </a:pPr>
            <a:r>
              <a:rPr lang="en-US" altLang="ko-KR" sz="2000"/>
              <a:t>FC</a:t>
            </a:r>
            <a:r>
              <a:rPr lang="ko-KR" altLang="en-US" sz="2000"/>
              <a:t> </a:t>
            </a:r>
            <a:r>
              <a:rPr lang="en-US" altLang="ko-KR" sz="2000"/>
              <a:t>Parameter</a:t>
            </a:r>
            <a:r>
              <a:rPr lang="ko-KR" altLang="en-US" sz="2000"/>
              <a:t> </a:t>
            </a:r>
            <a:r>
              <a:rPr lang="en-US" altLang="ko-KR" sz="2000"/>
              <a:t>Setting</a:t>
            </a:r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r>
              <a:rPr lang="en-US" altLang="ko-KR" sz="2000"/>
              <a:t>&lt; 2024.12 ~ 2025.05 &gt;</a:t>
            </a:r>
          </a:p>
          <a:p>
            <a:endParaRPr lang="en-US" altLang="ko-KR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D9027D-1AFD-53FA-6C9B-278D6F373846}"/>
              </a:ext>
            </a:extLst>
          </p:cNvPr>
          <p:cNvSpPr txBox="1"/>
          <p:nvPr/>
        </p:nvSpPr>
        <p:spPr>
          <a:xfrm>
            <a:off x="5555824" y="1340710"/>
            <a:ext cx="5285427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/>
              <a:t>[ Feature List ]</a:t>
            </a:r>
          </a:p>
          <a:p>
            <a:r>
              <a:rPr lang="en-US" altLang="ko-KR" sz="200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2000"/>
              <a:t>실시간 원격 데이터 처리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en-US" altLang="ko-KR" sz="2000"/>
              <a:t>RTL </a:t>
            </a:r>
            <a:r>
              <a:rPr lang="ko-KR" altLang="en-US" sz="2000"/>
              <a:t>기능 탑재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en-US" altLang="ko-KR" sz="2000"/>
              <a:t>GCS</a:t>
            </a:r>
            <a:r>
              <a:rPr lang="ko-KR" altLang="en-US" sz="2000"/>
              <a:t> 기반 위치 제어</a:t>
            </a: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193662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FCC0B-EBEE-5874-CBC8-008E69C58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BDE63E-BA88-7143-0FA1-5F17787059AB}"/>
              </a:ext>
            </a:extLst>
          </p:cNvPr>
          <p:cNvSpPr txBox="1"/>
          <p:nvPr/>
        </p:nvSpPr>
        <p:spPr>
          <a:xfrm>
            <a:off x="500033" y="392049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02.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개발 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B2CDEA-5C79-496F-1594-A6294B413BF0}"/>
              </a:ext>
            </a:extLst>
          </p:cNvPr>
          <p:cNvSpPr txBox="1"/>
          <p:nvPr/>
        </p:nvSpPr>
        <p:spPr>
          <a:xfrm>
            <a:off x="9124299" y="392049"/>
            <a:ext cx="1832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ICT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캡스톤 디자인 최종 발표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38B6E8-A38D-54E4-3A0C-8B475C12464E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80F4EB-2836-5AA5-0D6B-193D80C3B7A7}"/>
              </a:ext>
            </a:extLst>
          </p:cNvPr>
          <p:cNvSpPr txBox="1"/>
          <p:nvPr/>
        </p:nvSpPr>
        <p:spPr>
          <a:xfrm>
            <a:off x="5534973" y="1484730"/>
            <a:ext cx="4985997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[EVB] : </a:t>
            </a:r>
            <a:r>
              <a:rPr lang="pt-BR" altLang="ko-KR" sz="1400">
                <a:solidFill>
                  <a:srgbClr val="1A1926"/>
                </a:solidFill>
                <a:latin typeface="Arial" panose="020B0604020202020204" pitchFamily="34" charset="0"/>
              </a:rPr>
              <a:t>Arduino Micro</a:t>
            </a:r>
            <a:endParaRPr lang="pt-BR" altLang="ko-KR" sz="1400" b="0" i="0">
              <a:solidFill>
                <a:srgbClr val="1A1926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Joystick </a:t>
            </a:r>
            <a:r>
              <a:rPr lang="ko-KR" altLang="en-US" sz="1400"/>
              <a:t>오픈소스 활용 가능한 </a:t>
            </a:r>
            <a:r>
              <a:rPr lang="en-US" altLang="ko-KR" sz="1400"/>
              <a:t>HID </a:t>
            </a:r>
            <a:r>
              <a:rPr lang="ko-KR" altLang="en-US" sz="1400"/>
              <a:t>인식 장치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86CA22-6603-1619-37DD-012D1D3CE4DE}"/>
              </a:ext>
            </a:extLst>
          </p:cNvPr>
          <p:cNvSpPr txBox="1"/>
          <p:nvPr/>
        </p:nvSpPr>
        <p:spPr>
          <a:xfrm>
            <a:off x="5534972" y="2484052"/>
            <a:ext cx="4985997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[Joystick] : Arduino Joystick Module</a:t>
            </a:r>
            <a:endParaRPr lang="pt-BR" altLang="ko-KR" sz="1400" b="0" i="0">
              <a:solidFill>
                <a:srgbClr val="1A1926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X,Y 2</a:t>
            </a:r>
            <a:r>
              <a:rPr lang="ko-KR" altLang="en-US" sz="1400"/>
              <a:t>축과 스위치 보유 모델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600C09-D39C-6908-CA96-4998EE5450B9}"/>
              </a:ext>
            </a:extLst>
          </p:cNvPr>
          <p:cNvSpPr txBox="1"/>
          <p:nvPr/>
        </p:nvSpPr>
        <p:spPr>
          <a:xfrm>
            <a:off x="536907" y="670130"/>
            <a:ext cx="479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rgbClr val="A9AAAA"/>
                </a:solidFill>
                <a:latin typeface="나눔스퀘어_ac Bold"/>
                <a:ea typeface="나눔스퀘어_ac Bold"/>
              </a:rPr>
              <a:t>GCS</a:t>
            </a:r>
            <a:endParaRPr lang="ko-KR" altLang="en-US" sz="1200" b="1">
              <a:solidFill>
                <a:srgbClr val="A9AAAA"/>
              </a:solidFill>
              <a:latin typeface="나눔스퀘어_ac Bold"/>
              <a:ea typeface="나눔스퀘어_ac 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9DB80D-905D-7A72-A52A-58DD4A04D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36" y="1479408"/>
            <a:ext cx="4512647" cy="33177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5DB9BA-D45A-283C-5AC3-2A0DDB01B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539149" y="3830865"/>
            <a:ext cx="668876" cy="28229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6B95B8-C963-E34A-B2FF-AB5D97AB2400}"/>
              </a:ext>
            </a:extLst>
          </p:cNvPr>
          <p:cNvSpPr txBox="1"/>
          <p:nvPr/>
        </p:nvSpPr>
        <p:spPr>
          <a:xfrm>
            <a:off x="5534972" y="3483374"/>
            <a:ext cx="5177861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[Telemetry] : Holybro </a:t>
            </a:r>
            <a:r>
              <a:rPr lang="pt-BR" altLang="ko-KR" sz="1400">
                <a:solidFill>
                  <a:srgbClr val="1A1926"/>
                </a:solidFill>
                <a:latin typeface="Arial" panose="020B0604020202020204" pitchFamily="34" charset="0"/>
              </a:rPr>
              <a:t>sik telemetry radio v3</a:t>
            </a: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</a:t>
            </a:r>
            <a:r>
              <a:rPr lang="ko-KR" altLang="en-US" sz="1400"/>
              <a:t>최대 </a:t>
            </a:r>
            <a:r>
              <a:rPr lang="en-US" altLang="ko-KR" sz="1400"/>
              <a:t>100m </a:t>
            </a:r>
            <a:r>
              <a:rPr lang="ko-KR" altLang="en-US" sz="1400"/>
              <a:t>까지 테스트 가능한 제품군 </a:t>
            </a:r>
            <a:r>
              <a:rPr lang="en-US" altLang="ko-KR" sz="1400"/>
              <a:t>(</a:t>
            </a:r>
            <a:r>
              <a:rPr lang="ko-KR" altLang="en-US" sz="1400"/>
              <a:t>통신 안정성 확보</a:t>
            </a:r>
            <a:r>
              <a:rPr lang="en-US" altLang="ko-KR" sz="1400"/>
              <a:t>)</a:t>
            </a:r>
            <a:endParaRPr lang="ko-KR" alt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9DA7A2-9743-A971-93F6-EF6A09B093CE}"/>
              </a:ext>
            </a:extLst>
          </p:cNvPr>
          <p:cNvSpPr txBox="1"/>
          <p:nvPr/>
        </p:nvSpPr>
        <p:spPr>
          <a:xfrm>
            <a:off x="5534972" y="4482696"/>
            <a:ext cx="5177861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[PC</a:t>
            </a:r>
            <a:r>
              <a:rPr lang="ko-KR" altLang="en-US" sz="1400"/>
              <a:t> </a:t>
            </a:r>
            <a:r>
              <a:rPr lang="en-US" altLang="ko-KR" sz="1400"/>
              <a:t>APP] : MissionPlanner</a:t>
            </a:r>
            <a:endParaRPr lang="pt-BR" altLang="ko-KR" sz="1400">
              <a:solidFill>
                <a:srgbClr val="1A1926"/>
              </a:solidFill>
              <a:latin typeface="Arial" panose="020B0604020202020204" pitchFamily="34" charset="0"/>
            </a:endParaRP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</a:t>
            </a:r>
            <a:r>
              <a:rPr lang="ko-KR" altLang="en-US" sz="1400"/>
              <a:t>모듈과 호환 가능한 </a:t>
            </a:r>
            <a:r>
              <a:rPr lang="en-US" altLang="ko-KR" sz="1400"/>
              <a:t>PC APP / MavlinkProtocol Packet </a:t>
            </a:r>
            <a:r>
              <a:rPr lang="ko-KR" altLang="en-US" sz="1400"/>
              <a:t>을 도와주는 앱</a:t>
            </a:r>
          </a:p>
        </p:txBody>
      </p:sp>
      <p:pic>
        <p:nvPicPr>
          <p:cNvPr id="1026" name="Picture 2" descr="Mission Planner - Windows에서 무료 다운로드 및 설치 | Microsoft Store">
            <a:extLst>
              <a:ext uri="{FF2B5EF4-FFF2-40B4-BE49-F238E27FC236}">
                <a16:creationId xmlns:a16="http://schemas.microsoft.com/office/drawing/2014/main" id="{C6D3573D-0B1D-11D2-C5BA-C81FA9736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868" y="4821304"/>
            <a:ext cx="1606333" cy="160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35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C8311-611D-CDED-AC73-B3952BA00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1A8E7C-F950-20E9-52BD-3516E58667D7}"/>
              </a:ext>
            </a:extLst>
          </p:cNvPr>
          <p:cNvSpPr txBox="1"/>
          <p:nvPr/>
        </p:nvSpPr>
        <p:spPr>
          <a:xfrm>
            <a:off x="500033" y="392049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02.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개발 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50B6C4-AFE7-F984-1412-8F11F4FA5C48}"/>
              </a:ext>
            </a:extLst>
          </p:cNvPr>
          <p:cNvSpPr txBox="1"/>
          <p:nvPr/>
        </p:nvSpPr>
        <p:spPr>
          <a:xfrm>
            <a:off x="9124299" y="392049"/>
            <a:ext cx="1832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ICT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캡스톤 디자인 최종 발표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E0EABC-186C-7AD5-1071-9D3C4BF458FE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C5434C-7B94-DE3F-30C0-ABC402F5A0B2}"/>
              </a:ext>
            </a:extLst>
          </p:cNvPr>
          <p:cNvSpPr txBox="1"/>
          <p:nvPr/>
        </p:nvSpPr>
        <p:spPr>
          <a:xfrm>
            <a:off x="437164" y="1340710"/>
            <a:ext cx="5285427" cy="34778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/>
              <a:t>[ Process List ]</a:t>
            </a:r>
          </a:p>
          <a:p>
            <a:r>
              <a:rPr lang="en-US" altLang="ko-KR" sz="200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2000"/>
              <a:t>구조 설계  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ko-KR" altLang="en-US" sz="2000"/>
              <a:t>하드웨어 납땜 및 체결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ko-KR" altLang="en-US" sz="2000"/>
              <a:t>오픈 소스 분석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en-US" altLang="ko-KR" sz="2000"/>
              <a:t>FW </a:t>
            </a:r>
            <a:r>
              <a:rPr lang="ko-KR" altLang="en-US" sz="2000"/>
              <a:t>제작 </a:t>
            </a:r>
            <a:r>
              <a:rPr lang="en-US" altLang="ko-KR" sz="2000"/>
              <a:t>(1</a:t>
            </a:r>
            <a:r>
              <a:rPr lang="ko-KR" altLang="en-US" sz="2000"/>
              <a:t>차</a:t>
            </a:r>
            <a:r>
              <a:rPr lang="en-US" altLang="ko-KR" sz="2000"/>
              <a:t>~4</a:t>
            </a:r>
            <a:r>
              <a:rPr lang="ko-KR" altLang="en-US" sz="2000"/>
              <a:t>차</a:t>
            </a:r>
            <a:r>
              <a:rPr lang="en-US" altLang="ko-KR" sz="2000"/>
              <a:t>)</a:t>
            </a:r>
          </a:p>
          <a:p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r>
              <a:rPr lang="en-US" altLang="ko-KR" sz="2000"/>
              <a:t>&lt; 2025.01 ~ 2025.04 &gt;</a:t>
            </a:r>
          </a:p>
          <a:p>
            <a:endParaRPr lang="en-US" altLang="ko-KR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DB2993-D9A8-0715-B1E6-C7622AE316D1}"/>
              </a:ext>
            </a:extLst>
          </p:cNvPr>
          <p:cNvSpPr txBox="1"/>
          <p:nvPr/>
        </p:nvSpPr>
        <p:spPr>
          <a:xfrm>
            <a:off x="5555824" y="1340710"/>
            <a:ext cx="5285427" cy="31700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/>
              <a:t>[ Feature List ]</a:t>
            </a:r>
          </a:p>
          <a:p>
            <a:r>
              <a:rPr lang="en-US" altLang="ko-KR" sz="200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2000"/>
              <a:t>조이스틱</a:t>
            </a:r>
            <a:r>
              <a:rPr lang="en-US" altLang="ko-KR" sz="2000"/>
              <a:t>,</a:t>
            </a:r>
            <a:r>
              <a:rPr lang="ko-KR" altLang="en-US" sz="2000"/>
              <a:t>버튼 값 실시간 전달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ko-KR" altLang="en-US" sz="2000"/>
              <a:t>조이스틱</a:t>
            </a:r>
            <a:r>
              <a:rPr lang="en-US" altLang="ko-KR" sz="2000"/>
              <a:t>,</a:t>
            </a:r>
            <a:r>
              <a:rPr lang="ko-KR" altLang="en-US" sz="2000"/>
              <a:t>버튼 노이즈 필터링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en-US" altLang="ko-KR" sz="2000"/>
              <a:t>RTL</a:t>
            </a:r>
            <a:r>
              <a:rPr lang="ko-KR" altLang="en-US" sz="2000"/>
              <a:t> 기능 트리거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ko-KR" altLang="en-US" sz="2000"/>
              <a:t>데이터 송신 제한 기능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en-US" altLang="ko-KR" sz="2000"/>
              <a:t>Arming / Disarming </a:t>
            </a:r>
            <a:r>
              <a:rPr lang="ko-KR" altLang="en-US" sz="2000"/>
              <a:t>을 위한 </a:t>
            </a:r>
            <a:r>
              <a:rPr lang="en-US" altLang="ko-KR" sz="2000"/>
              <a:t>Margin </a:t>
            </a:r>
            <a:r>
              <a:rPr lang="ko-KR" altLang="en-US" sz="2000"/>
              <a:t>처리</a:t>
            </a: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endParaRPr lang="en-US" altLang="ko-KR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8A9FC-4D2D-AD68-3DCB-E03B0F3D27E1}"/>
              </a:ext>
            </a:extLst>
          </p:cNvPr>
          <p:cNvSpPr txBox="1"/>
          <p:nvPr/>
        </p:nvSpPr>
        <p:spPr>
          <a:xfrm>
            <a:off x="536907" y="670130"/>
            <a:ext cx="479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rgbClr val="A9AAAA"/>
                </a:solidFill>
                <a:latin typeface="나눔스퀘어_ac Bold"/>
                <a:ea typeface="나눔스퀘어_ac Bold"/>
              </a:rPr>
              <a:t>GCS</a:t>
            </a:r>
            <a:endParaRPr lang="ko-KR" altLang="en-US" sz="1200" b="1">
              <a:solidFill>
                <a:srgbClr val="A9AAAA"/>
              </a:solidFill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3673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860F6-4850-EDBC-0E8B-10B8CA9DD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9F8690-A57B-16E1-3299-284701DDE8B8}"/>
              </a:ext>
            </a:extLst>
          </p:cNvPr>
          <p:cNvSpPr txBox="1"/>
          <p:nvPr/>
        </p:nvSpPr>
        <p:spPr>
          <a:xfrm>
            <a:off x="500033" y="392049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02.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개발 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10EB8E-4789-71D6-5ABE-99EFA705C6CD}"/>
              </a:ext>
            </a:extLst>
          </p:cNvPr>
          <p:cNvSpPr txBox="1"/>
          <p:nvPr/>
        </p:nvSpPr>
        <p:spPr>
          <a:xfrm>
            <a:off x="9124299" y="392049"/>
            <a:ext cx="1832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ICT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캡스톤 디자인 최종 발표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A0E2D4-109C-118A-62A1-DA5A93948288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FDB67C-34A3-57CC-7CD3-EC31FA26DE2B}"/>
              </a:ext>
            </a:extLst>
          </p:cNvPr>
          <p:cNvSpPr txBox="1"/>
          <p:nvPr/>
        </p:nvSpPr>
        <p:spPr>
          <a:xfrm>
            <a:off x="485129" y="670130"/>
            <a:ext cx="13345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rgbClr val="A9AAAA"/>
                </a:solidFill>
                <a:latin typeface="나눔스퀘어_ac Bold"/>
                <a:ea typeface="나눔스퀘어_ac Bold"/>
              </a:rPr>
              <a:t>Landing Station</a:t>
            </a:r>
            <a:endParaRPr lang="ko-KR" altLang="en-US" sz="1200" b="1">
              <a:solidFill>
                <a:srgbClr val="A9AAAA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AB2D82-F2CF-391D-175D-F0249568AF3F}"/>
              </a:ext>
            </a:extLst>
          </p:cNvPr>
          <p:cNvSpPr txBox="1"/>
          <p:nvPr/>
        </p:nvSpPr>
        <p:spPr>
          <a:xfrm>
            <a:off x="5534973" y="1484730"/>
            <a:ext cx="4985997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[EVB] : </a:t>
            </a:r>
            <a:r>
              <a:rPr lang="pt-BR" altLang="ko-KR" sz="1400">
                <a:solidFill>
                  <a:srgbClr val="1A1926"/>
                </a:solidFill>
                <a:latin typeface="Arial" panose="020B0604020202020204" pitchFamily="34" charset="0"/>
              </a:rPr>
              <a:t>Raspberry Pi 5 + Hailo hat</a:t>
            </a:r>
            <a:endParaRPr lang="pt-BR" altLang="ko-KR" sz="1400" b="0" i="0">
              <a:solidFill>
                <a:srgbClr val="1A1926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AI</a:t>
            </a:r>
            <a:r>
              <a:rPr lang="ko-KR" altLang="en-US" sz="1400"/>
              <a:t> </a:t>
            </a:r>
            <a:r>
              <a:rPr lang="en-US" altLang="ko-KR" sz="1400"/>
              <a:t>Model </a:t>
            </a:r>
            <a:r>
              <a:rPr lang="ko-KR" altLang="en-US" sz="1400"/>
              <a:t>구동 가능한 모델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0BF37-2DD1-4A48-6A87-B7473F72FF90}"/>
              </a:ext>
            </a:extLst>
          </p:cNvPr>
          <p:cNvSpPr txBox="1"/>
          <p:nvPr/>
        </p:nvSpPr>
        <p:spPr>
          <a:xfrm>
            <a:off x="5534972" y="2484052"/>
            <a:ext cx="4985997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[Monitor] : Keweisi C</a:t>
            </a:r>
            <a:r>
              <a:rPr lang="ko-KR" altLang="en-US" sz="1400"/>
              <a:t>타입 </a:t>
            </a:r>
            <a:r>
              <a:rPr lang="en-US" altLang="ko-KR" sz="1400"/>
              <a:t>USB </a:t>
            </a:r>
            <a:r>
              <a:rPr lang="ko-KR" altLang="en-US" sz="1400"/>
              <a:t>전압</a:t>
            </a:r>
            <a:r>
              <a:rPr lang="en-US" altLang="ko-KR" sz="1400"/>
              <a:t>/</a:t>
            </a:r>
            <a:r>
              <a:rPr lang="ko-KR" altLang="en-US" sz="1400"/>
              <a:t>전류 측정기</a:t>
            </a:r>
            <a:endParaRPr lang="pt-BR" altLang="ko-KR" sz="1400" b="0" i="0">
              <a:solidFill>
                <a:srgbClr val="1A1926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RaspberryPi</a:t>
            </a:r>
            <a:r>
              <a:rPr lang="ko-KR" altLang="en-US" sz="1400"/>
              <a:t>가 먹는 전류 상한선까지 측정가능한 모델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076F69-B53D-09E1-C422-4CD711CDE1B2}"/>
              </a:ext>
            </a:extLst>
          </p:cNvPr>
          <p:cNvSpPr txBox="1"/>
          <p:nvPr/>
        </p:nvSpPr>
        <p:spPr>
          <a:xfrm>
            <a:off x="5534973" y="3418815"/>
            <a:ext cx="4985997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[Camera] : </a:t>
            </a:r>
            <a:r>
              <a:rPr lang="pt-BR" altLang="ko-KR" sz="1400">
                <a:solidFill>
                  <a:srgbClr val="1A1926"/>
                </a:solidFill>
                <a:latin typeface="Arial" panose="020B0604020202020204" pitchFamily="34" charset="0"/>
              </a:rPr>
              <a:t>RaspberryPi Camera Module 3</a:t>
            </a:r>
            <a:endParaRPr lang="pt-BR" altLang="ko-KR" sz="1400" b="0" i="0">
              <a:solidFill>
                <a:srgbClr val="1A1926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EVB set</a:t>
            </a:r>
            <a:r>
              <a:rPr lang="ko-KR" altLang="en-US" sz="1400"/>
              <a:t>와 호환성 높은 제품</a:t>
            </a:r>
            <a:r>
              <a:rPr lang="en-US" altLang="ko-KR" sz="1400"/>
              <a:t>, </a:t>
            </a:r>
            <a:r>
              <a:rPr lang="ko-KR" altLang="en-US" sz="1400"/>
              <a:t>자동 초점 기능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75683D-FCB2-1087-C64B-92EB214E6A1E}"/>
              </a:ext>
            </a:extLst>
          </p:cNvPr>
          <p:cNvSpPr txBox="1"/>
          <p:nvPr/>
        </p:nvSpPr>
        <p:spPr>
          <a:xfrm>
            <a:off x="5534972" y="4418137"/>
            <a:ext cx="5177861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[Adaptor] : RaspberryPi 27W Adaptor</a:t>
            </a: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ai</a:t>
            </a:r>
            <a:r>
              <a:rPr lang="ko-KR" altLang="en-US" sz="1400"/>
              <a:t> 가속기에 충분한 전류를 흘려 줄 </a:t>
            </a:r>
            <a:r>
              <a:rPr lang="en-US" altLang="ko-KR" sz="1400"/>
              <a:t>PowerSupply </a:t>
            </a:r>
            <a:r>
              <a:rPr lang="ko-KR" altLang="en-US" sz="1400"/>
              <a:t>모델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10C5E51-621A-F318-E4EF-7A9ECFDE1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11045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9022B76-D6FC-9A12-7896-97597A2C1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11045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BD4F583-5B46-6996-CA38-9DAAD5EFAC1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4800" y="-1395670"/>
            <a:ext cx="4599391" cy="1700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DAAB36B-5906-AA51-326F-EE553CF16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14" y="1189348"/>
            <a:ext cx="3204547" cy="49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7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78B7F-B23C-F975-6B82-D47D0D928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D9EA9A-52AB-4C93-C26E-6A484DFDEEBC}"/>
              </a:ext>
            </a:extLst>
          </p:cNvPr>
          <p:cNvSpPr txBox="1"/>
          <p:nvPr/>
        </p:nvSpPr>
        <p:spPr>
          <a:xfrm>
            <a:off x="500033" y="392049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02.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개발 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6C86DF-9385-04CF-AB63-8033E4AA1196}"/>
              </a:ext>
            </a:extLst>
          </p:cNvPr>
          <p:cNvSpPr txBox="1"/>
          <p:nvPr/>
        </p:nvSpPr>
        <p:spPr>
          <a:xfrm>
            <a:off x="9124299" y="392049"/>
            <a:ext cx="1832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ICT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캡스톤 디자인 최종 발표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C49EF3-168C-6592-18BD-670AEECAC4F5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B69918-2D3E-BADD-2DF6-2B494C2ECF5B}"/>
              </a:ext>
            </a:extLst>
          </p:cNvPr>
          <p:cNvSpPr txBox="1"/>
          <p:nvPr/>
        </p:nvSpPr>
        <p:spPr>
          <a:xfrm>
            <a:off x="437164" y="1340710"/>
            <a:ext cx="5285427" cy="47089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/>
              <a:t>[ Process List ]</a:t>
            </a:r>
          </a:p>
          <a:p>
            <a:r>
              <a:rPr lang="en-US" altLang="ko-KR" sz="200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2000"/>
              <a:t>구조 설계  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ko-KR" altLang="en-US" sz="2000"/>
              <a:t>하드웨어 납땜 및 체결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ko-KR" altLang="en-US" sz="2000"/>
              <a:t>오픈 소스 분석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en-US" altLang="ko-KR" sz="2000"/>
              <a:t>Yolo Model </a:t>
            </a:r>
            <a:r>
              <a:rPr lang="ko-KR" altLang="en-US" sz="2000"/>
              <a:t>학습 데이터 수집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en-US" altLang="ko-KR" sz="2000"/>
              <a:t>Yolo Model </a:t>
            </a:r>
            <a:r>
              <a:rPr lang="ko-KR" altLang="en-US" sz="2000"/>
              <a:t>학습 </a:t>
            </a:r>
            <a:r>
              <a:rPr lang="en-US" altLang="ko-KR" sz="2000"/>
              <a:t>(1</a:t>
            </a:r>
            <a:r>
              <a:rPr lang="ko-KR" altLang="en-US" sz="2000"/>
              <a:t>차 </a:t>
            </a:r>
            <a:r>
              <a:rPr lang="en-US" altLang="ko-KR" sz="2000"/>
              <a:t>~ 5</a:t>
            </a:r>
            <a:r>
              <a:rPr lang="ko-KR" altLang="en-US" sz="2000"/>
              <a:t>차</a:t>
            </a:r>
            <a:r>
              <a:rPr lang="en-US" altLang="ko-KR" sz="200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2000"/>
              <a:t>인식율 테스트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en-US" altLang="ko-KR" sz="2000"/>
              <a:t>Interrupt / I2C Command </a:t>
            </a:r>
            <a:r>
              <a:rPr lang="ko-KR" altLang="en-US" sz="2000"/>
              <a:t>기능 구현</a:t>
            </a: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r>
              <a:rPr lang="en-US" altLang="ko-KR" sz="2000"/>
              <a:t>&lt; 2025.02 ~ 2025.04 &gt;</a:t>
            </a:r>
          </a:p>
          <a:p>
            <a:endParaRPr lang="en-US" altLang="ko-KR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33A917-BDFA-0B32-CCEE-E84016A30B51}"/>
              </a:ext>
            </a:extLst>
          </p:cNvPr>
          <p:cNvSpPr txBox="1"/>
          <p:nvPr/>
        </p:nvSpPr>
        <p:spPr>
          <a:xfrm>
            <a:off x="5555824" y="1340710"/>
            <a:ext cx="5285427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/>
              <a:t>[ Feature List ]</a:t>
            </a:r>
          </a:p>
          <a:p>
            <a:r>
              <a:rPr lang="en-US" altLang="ko-KR" sz="200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2000"/>
              <a:t>실시간 </a:t>
            </a:r>
            <a:r>
              <a:rPr lang="en-US" altLang="ko-KR" sz="2000"/>
              <a:t>Drone </a:t>
            </a:r>
            <a:r>
              <a:rPr lang="ko-KR" altLang="en-US" sz="2000"/>
              <a:t>인식 기능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ko-KR" altLang="en-US" sz="2000"/>
              <a:t>착륙지 중앙으로 드론 위치 보정 기능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en-US" altLang="ko-KR" sz="2000"/>
              <a:t>I2C bus line</a:t>
            </a:r>
            <a:r>
              <a:rPr lang="ko-KR" altLang="en-US" sz="2000"/>
              <a:t>을 통해 </a:t>
            </a:r>
            <a:r>
              <a:rPr lang="en-US" altLang="ko-KR" sz="2000"/>
              <a:t>Command </a:t>
            </a:r>
            <a:r>
              <a:rPr lang="ko-KR" altLang="en-US" sz="2000"/>
              <a:t>전달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ko-KR" altLang="en-US" sz="2000"/>
              <a:t>비상상황 대비 </a:t>
            </a:r>
            <a:r>
              <a:rPr lang="en-US" altLang="ko-KR" sz="2000"/>
              <a:t>Interrupt </a:t>
            </a:r>
            <a:r>
              <a:rPr lang="ko-KR" altLang="en-US" sz="2000"/>
              <a:t>기반 정지 기능</a:t>
            </a: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endParaRPr lang="en-US" altLang="ko-KR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0DB8A-63AB-EC13-165C-2CF1112CD7A3}"/>
              </a:ext>
            </a:extLst>
          </p:cNvPr>
          <p:cNvSpPr txBox="1"/>
          <p:nvPr/>
        </p:nvSpPr>
        <p:spPr>
          <a:xfrm>
            <a:off x="485129" y="670130"/>
            <a:ext cx="13345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rgbClr val="A9AAAA"/>
                </a:solidFill>
                <a:latin typeface="나눔스퀘어_ac Bold"/>
                <a:ea typeface="나눔스퀘어_ac Bold"/>
              </a:rPr>
              <a:t>Landing Station</a:t>
            </a:r>
            <a:endParaRPr lang="ko-KR" altLang="en-US" sz="1200" b="1">
              <a:solidFill>
                <a:srgbClr val="A9AAAA"/>
              </a:solidFill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67503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60811-1D6B-4C9A-F96C-69BA1F36A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D327068-E4C8-7450-45A4-DCDD328E1750}"/>
              </a:ext>
            </a:extLst>
          </p:cNvPr>
          <p:cNvSpPr/>
          <p:nvPr/>
        </p:nvSpPr>
        <p:spPr>
          <a:xfrm>
            <a:off x="-64808" y="-27432"/>
            <a:ext cx="11197400" cy="6912864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8806AB-94BA-424C-467F-35ABACD57374}"/>
              </a:ext>
            </a:extLst>
          </p:cNvPr>
          <p:cNvSpPr txBox="1"/>
          <p:nvPr/>
        </p:nvSpPr>
        <p:spPr>
          <a:xfrm>
            <a:off x="4070965" y="3107436"/>
            <a:ext cx="29658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03. </a:t>
            </a:r>
            <a:r>
              <a:rPr lang="ko-KR" altLang="en-US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데모 영상</a:t>
            </a:r>
            <a:endParaRPr lang="en-US" altLang="ko-KR" sz="36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34454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676E07E3-954A-32A6-7ACA-1326969F172E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3431938" y="1845162"/>
            <a:ext cx="0" cy="7664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B3E375F-212E-1979-26DE-A98AD52BE519}"/>
              </a:ext>
            </a:extLst>
          </p:cNvPr>
          <p:cNvSpPr/>
          <p:nvPr/>
        </p:nvSpPr>
        <p:spPr>
          <a:xfrm>
            <a:off x="485865" y="3645030"/>
            <a:ext cx="5596165" cy="2952409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3B6E4BB-1449-281E-0903-1AFA34F5BF68}"/>
              </a:ext>
            </a:extLst>
          </p:cNvPr>
          <p:cNvSpPr/>
          <p:nvPr/>
        </p:nvSpPr>
        <p:spPr>
          <a:xfrm>
            <a:off x="6416401" y="1687531"/>
            <a:ext cx="4445001" cy="4405839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7D144867-C99C-D723-FB9D-BD9D60233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555" y="3774635"/>
            <a:ext cx="3026471" cy="10452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2380" y="392049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03.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데모 영상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1923" y="615696"/>
            <a:ext cx="1008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A9AAAA"/>
                </a:solidFill>
                <a:latin typeface="나눔스퀘어_ac Bold"/>
                <a:ea typeface="나눔스퀘어_ac Bold"/>
              </a:rPr>
              <a:t>테스트 구조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C59963-A5DC-2611-A562-2161E78FC5A6}"/>
              </a:ext>
            </a:extLst>
          </p:cNvPr>
          <p:cNvSpPr txBox="1"/>
          <p:nvPr/>
        </p:nvSpPr>
        <p:spPr>
          <a:xfrm>
            <a:off x="9124299" y="392049"/>
            <a:ext cx="1832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ICT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캡스톤 디자인 최종 발표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EE64B8-7775-29A7-9BC1-5696BD542E05}"/>
              </a:ext>
            </a:extLst>
          </p:cNvPr>
          <p:cNvSpPr/>
          <p:nvPr/>
        </p:nvSpPr>
        <p:spPr>
          <a:xfrm>
            <a:off x="1015651" y="5013220"/>
            <a:ext cx="1872260" cy="115103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Laptop</a:t>
            </a:r>
          </a:p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&lt;APP&gt;  MissionPlanner</a:t>
            </a:r>
            <a:endParaRPr lang="ko-KR" altLang="en-US">
              <a:noFill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7A7204-6D87-06D6-E0D5-FE8F5A64E91C}"/>
              </a:ext>
            </a:extLst>
          </p:cNvPr>
          <p:cNvSpPr/>
          <p:nvPr/>
        </p:nvSpPr>
        <p:spPr>
          <a:xfrm>
            <a:off x="3752031" y="5013220"/>
            <a:ext cx="2145557" cy="57608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Arduino Micro</a:t>
            </a:r>
            <a:endParaRPr lang="ko-KR" altLang="en-US">
              <a:noFill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9C1A53-2280-58F9-F0A9-3D32F67A443E}"/>
              </a:ext>
            </a:extLst>
          </p:cNvPr>
          <p:cNvSpPr/>
          <p:nvPr/>
        </p:nvSpPr>
        <p:spPr>
          <a:xfrm>
            <a:off x="3749359" y="5856259"/>
            <a:ext cx="1003803" cy="45688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Joysticks</a:t>
            </a:r>
            <a:endParaRPr lang="ko-KR" altLang="en-US" sz="1400">
              <a:noFill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44B284-A341-3CCF-7A6A-763A22A917F1}"/>
              </a:ext>
            </a:extLst>
          </p:cNvPr>
          <p:cNvSpPr/>
          <p:nvPr/>
        </p:nvSpPr>
        <p:spPr>
          <a:xfrm>
            <a:off x="1459218" y="1282566"/>
            <a:ext cx="2442735" cy="57608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FC</a:t>
            </a:r>
            <a:endParaRPr lang="ko-KR" altLang="en-US">
              <a:noFill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D41A71-C600-5F58-8256-52CC8B6C7EFC}"/>
              </a:ext>
            </a:extLst>
          </p:cNvPr>
          <p:cNvSpPr/>
          <p:nvPr/>
        </p:nvSpPr>
        <p:spPr>
          <a:xfrm>
            <a:off x="1015651" y="3950316"/>
            <a:ext cx="1266693" cy="57608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Sik Telemetry</a:t>
            </a:r>
            <a:endParaRPr lang="ko-KR" altLang="en-US">
              <a:noFill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E8DCAA-0C7F-11F4-76C1-E9C2F5E25D52}"/>
              </a:ext>
            </a:extLst>
          </p:cNvPr>
          <p:cNvSpPr/>
          <p:nvPr/>
        </p:nvSpPr>
        <p:spPr>
          <a:xfrm>
            <a:off x="7120846" y="3847209"/>
            <a:ext cx="3154608" cy="57608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RaspberryPi 5</a:t>
            </a:r>
            <a:endParaRPr lang="ko-KR" altLang="en-US">
              <a:noFill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AE7505-1D03-18E4-85F3-2A46E441B4A2}"/>
              </a:ext>
            </a:extLst>
          </p:cNvPr>
          <p:cNvSpPr/>
          <p:nvPr/>
        </p:nvSpPr>
        <p:spPr>
          <a:xfrm>
            <a:off x="4893785" y="5851924"/>
            <a:ext cx="1003803" cy="45688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Buttons</a:t>
            </a:r>
            <a:endParaRPr lang="ko-KR" altLang="en-US" sz="1400">
              <a:noFill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A0B1A5-5C01-610C-6116-4118C580B77A}"/>
              </a:ext>
            </a:extLst>
          </p:cNvPr>
          <p:cNvSpPr txBox="1"/>
          <p:nvPr/>
        </p:nvSpPr>
        <p:spPr>
          <a:xfrm>
            <a:off x="3077696" y="4981889"/>
            <a:ext cx="44755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HID</a:t>
            </a:r>
            <a:endParaRPr lang="ko-KR" altLang="en-US" sz="12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FFAF8D6-D4F1-069F-8F7D-50699F44D9F5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1648997" y="4526396"/>
            <a:ext cx="1" cy="48682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1B4F2BC-8DD2-DB4A-A5C1-F44B6E2DDFF3}"/>
              </a:ext>
            </a:extLst>
          </p:cNvPr>
          <p:cNvSpPr txBox="1"/>
          <p:nvPr/>
        </p:nvSpPr>
        <p:spPr>
          <a:xfrm>
            <a:off x="1648997" y="4608475"/>
            <a:ext cx="489236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USB</a:t>
            </a:r>
            <a:endParaRPr lang="ko-KR" altLang="en-US" sz="12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5D14533-627E-67C0-4DE4-60997ED7BB0A}"/>
              </a:ext>
            </a:extLst>
          </p:cNvPr>
          <p:cNvSpPr/>
          <p:nvPr/>
        </p:nvSpPr>
        <p:spPr>
          <a:xfrm>
            <a:off x="1459218" y="2326932"/>
            <a:ext cx="1266693" cy="57608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Sik Telemetry</a:t>
            </a:r>
            <a:endParaRPr lang="ko-KR" altLang="en-US">
              <a:noFill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999681-5490-06B3-F8AB-95CD214DEE32}"/>
              </a:ext>
            </a:extLst>
          </p:cNvPr>
          <p:cNvSpPr txBox="1"/>
          <p:nvPr/>
        </p:nvSpPr>
        <p:spPr>
          <a:xfrm>
            <a:off x="2092565" y="1925626"/>
            <a:ext cx="489236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USB</a:t>
            </a:r>
            <a:endParaRPr lang="ko-KR" altLang="en-US" sz="120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5C0A8F4-A109-A9AF-A3EE-357BDB7D6357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2092564" y="1866845"/>
            <a:ext cx="1" cy="46008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20B8D2-9EE7-C635-83B2-D972CCB4CB8A}"/>
              </a:ext>
            </a:extLst>
          </p:cNvPr>
          <p:cNvSpPr/>
          <p:nvPr/>
        </p:nvSpPr>
        <p:spPr>
          <a:xfrm>
            <a:off x="8772836" y="4813872"/>
            <a:ext cx="1502618" cy="774864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Portable Display</a:t>
            </a:r>
            <a:endParaRPr lang="ko-KR" altLang="en-US">
              <a:noFill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F7C5D7A-636A-3241-5312-28AC26F6640F}"/>
              </a:ext>
            </a:extLst>
          </p:cNvPr>
          <p:cNvSpPr/>
          <p:nvPr/>
        </p:nvSpPr>
        <p:spPr>
          <a:xfrm>
            <a:off x="7120846" y="2149295"/>
            <a:ext cx="1266693" cy="57608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Camera</a:t>
            </a:r>
          </a:p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</a:t>
            </a:r>
            <a:endParaRPr lang="ko-KR" altLang="en-US">
              <a:noFill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A5F373D-A5B0-A32D-4BFC-17C6497167F1}"/>
              </a:ext>
            </a:extLst>
          </p:cNvPr>
          <p:cNvSpPr/>
          <p:nvPr/>
        </p:nvSpPr>
        <p:spPr>
          <a:xfrm>
            <a:off x="7120846" y="3012639"/>
            <a:ext cx="3154608" cy="57608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Hailo Ai Hat (YoloV8n)</a:t>
            </a:r>
            <a:endParaRPr lang="ko-KR" altLang="en-US">
              <a:noFill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0817FA7-01F3-BF4B-2C60-165461A9E43F}"/>
              </a:ext>
            </a:extLst>
          </p:cNvPr>
          <p:cNvCxnSpPr>
            <a:cxnSpLocks/>
            <a:stCxn id="22" idx="0"/>
            <a:endCxn id="46" idx="2"/>
          </p:cNvCxnSpPr>
          <p:nvPr/>
        </p:nvCxnSpPr>
        <p:spPr>
          <a:xfrm flipV="1">
            <a:off x="8698150" y="3588719"/>
            <a:ext cx="0" cy="25849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E5AA7DDC-E47D-5790-14F7-F17BB305438C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887911" y="5301260"/>
            <a:ext cx="864120" cy="287477"/>
          </a:xfrm>
          <a:prstGeom prst="bentConnector3">
            <a:avLst>
              <a:gd name="adj1" fmla="val 50820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E806B90D-095D-B9A6-9BA1-709B1D295EA3}"/>
              </a:ext>
            </a:extLst>
          </p:cNvPr>
          <p:cNvCxnSpPr>
            <a:cxnSpLocks/>
            <a:stCxn id="4" idx="0"/>
            <a:endCxn id="22" idx="1"/>
          </p:cNvCxnSpPr>
          <p:nvPr/>
        </p:nvCxnSpPr>
        <p:spPr>
          <a:xfrm rot="5400000" flipH="1" flipV="1">
            <a:off x="5533843" y="3426217"/>
            <a:ext cx="877971" cy="2296036"/>
          </a:xfrm>
          <a:prstGeom prst="bent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E149481-ACF4-8D7B-C52A-751DAFBCEE52}"/>
              </a:ext>
            </a:extLst>
          </p:cNvPr>
          <p:cNvSpPr txBox="1"/>
          <p:nvPr/>
        </p:nvSpPr>
        <p:spPr>
          <a:xfrm>
            <a:off x="5077868" y="3815281"/>
            <a:ext cx="1608133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I2C / Command line</a:t>
            </a:r>
            <a:endParaRPr lang="ko-KR" altLang="en-US" sz="1200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02FC47EE-8A21-B9BE-6E3F-C7319D5873B9}"/>
              </a:ext>
            </a:extLst>
          </p:cNvPr>
          <p:cNvCxnSpPr>
            <a:cxnSpLocks/>
          </p:cNvCxnSpPr>
          <p:nvPr/>
        </p:nvCxnSpPr>
        <p:spPr>
          <a:xfrm flipV="1">
            <a:off x="5074185" y="4293447"/>
            <a:ext cx="2046661" cy="719773"/>
          </a:xfrm>
          <a:prstGeom prst="bentConnector3">
            <a:avLst>
              <a:gd name="adj1" fmla="val -91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169E3D7-0950-0096-51D5-1BD40284AF39}"/>
              </a:ext>
            </a:extLst>
          </p:cNvPr>
          <p:cNvSpPr txBox="1"/>
          <p:nvPr/>
        </p:nvSpPr>
        <p:spPr>
          <a:xfrm>
            <a:off x="5094622" y="4293447"/>
            <a:ext cx="1359668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Interrupt </a:t>
            </a:r>
          </a:p>
          <a:p>
            <a:r>
              <a:rPr lang="en-US" altLang="ko-KR" sz="1200"/>
              <a:t>Emergency Stop</a:t>
            </a:r>
            <a:endParaRPr lang="ko-KR" altLang="en-US" sz="1200"/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EE1EE6AF-44E6-336A-2522-C46572B7F4F5}"/>
              </a:ext>
            </a:extLst>
          </p:cNvPr>
          <p:cNvCxnSpPr>
            <a:cxnSpLocks/>
            <a:stCxn id="46" idx="0"/>
            <a:endCxn id="44" idx="3"/>
          </p:cNvCxnSpPr>
          <p:nvPr/>
        </p:nvCxnSpPr>
        <p:spPr>
          <a:xfrm rot="16200000" flipV="1">
            <a:off x="8255193" y="2569681"/>
            <a:ext cx="575304" cy="310611"/>
          </a:xfrm>
          <a:prstGeom prst="bent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0DDB56A4-C932-06D3-78E9-D434C6A1B77D}"/>
              </a:ext>
            </a:extLst>
          </p:cNvPr>
          <p:cNvCxnSpPr>
            <a:cxnSpLocks/>
            <a:stCxn id="22" idx="2"/>
            <a:endCxn id="41" idx="0"/>
          </p:cNvCxnSpPr>
          <p:nvPr/>
        </p:nvCxnSpPr>
        <p:spPr>
          <a:xfrm rot="16200000" flipH="1">
            <a:off x="8915856" y="4205582"/>
            <a:ext cx="390583" cy="82599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D35B21A-F5E2-0C4A-FA4B-C6E71A6B66D4}"/>
              </a:ext>
            </a:extLst>
          </p:cNvPr>
          <p:cNvSpPr txBox="1"/>
          <p:nvPr/>
        </p:nvSpPr>
        <p:spPr>
          <a:xfrm>
            <a:off x="9524146" y="4448205"/>
            <a:ext cx="574196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HDMI</a:t>
            </a:r>
            <a:endParaRPr lang="ko-KR" altLang="en-US" sz="1200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E04F6ED-79A3-372E-7094-E773A5F6D031}"/>
              </a:ext>
            </a:extLst>
          </p:cNvPr>
          <p:cNvCxnSpPr>
            <a:cxnSpLocks/>
            <a:stCxn id="83" idx="0"/>
          </p:cNvCxnSpPr>
          <p:nvPr/>
        </p:nvCxnSpPr>
        <p:spPr>
          <a:xfrm rot="5400000" flipH="1" flipV="1">
            <a:off x="7784073" y="4531352"/>
            <a:ext cx="396621" cy="18049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EA8034F-B048-45ED-5206-699C6EB31DAC}"/>
              </a:ext>
            </a:extLst>
          </p:cNvPr>
          <p:cNvSpPr/>
          <p:nvPr/>
        </p:nvSpPr>
        <p:spPr>
          <a:xfrm>
            <a:off x="7140826" y="4819910"/>
            <a:ext cx="1502618" cy="774864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</a:p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(QC3.0)</a:t>
            </a:r>
            <a:endParaRPr lang="ko-KR" altLang="en-US">
              <a:noFill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77FE38A-9972-9A05-7627-5F114C67915D}"/>
              </a:ext>
            </a:extLst>
          </p:cNvPr>
          <p:cNvSpPr txBox="1"/>
          <p:nvPr/>
        </p:nvSpPr>
        <p:spPr>
          <a:xfrm>
            <a:off x="7102787" y="4462585"/>
            <a:ext cx="697627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8V / 3A</a:t>
            </a:r>
            <a:endParaRPr lang="ko-KR" altLang="en-US" sz="120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83BF5647-50F1-D35C-30AB-6A75C6248EF1}"/>
              </a:ext>
            </a:extLst>
          </p:cNvPr>
          <p:cNvCxnSpPr>
            <a:cxnSpLocks/>
            <a:stCxn id="3" idx="2"/>
            <a:endCxn id="41" idx="2"/>
          </p:cNvCxnSpPr>
          <p:nvPr/>
        </p:nvCxnSpPr>
        <p:spPr>
          <a:xfrm rot="5400000" flipH="1" flipV="1">
            <a:off x="5450204" y="2090313"/>
            <a:ext cx="575517" cy="7572364"/>
          </a:xfrm>
          <a:prstGeom prst="bentConnector3">
            <a:avLst>
              <a:gd name="adj1" fmla="val -4800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0D8BED8-42A7-4BEC-1EFB-CD18A10FC44F}"/>
              </a:ext>
            </a:extLst>
          </p:cNvPr>
          <p:cNvSpPr txBox="1"/>
          <p:nvPr/>
        </p:nvSpPr>
        <p:spPr>
          <a:xfrm>
            <a:off x="7867922" y="6145359"/>
            <a:ext cx="1656223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C type USB - 5V / 3A</a:t>
            </a:r>
            <a:endParaRPr lang="ko-KR" altLang="en-US" sz="12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80259F-733B-B3B7-E343-B5C6875EBB35}"/>
              </a:ext>
            </a:extLst>
          </p:cNvPr>
          <p:cNvSpPr txBox="1"/>
          <p:nvPr/>
        </p:nvSpPr>
        <p:spPr>
          <a:xfrm>
            <a:off x="7796382" y="1491923"/>
            <a:ext cx="19807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/>
              <a:t>Landing Station</a:t>
            </a:r>
            <a:endParaRPr lang="ko-KR" altLang="en-US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8FBCF57-D460-FA56-05D7-12E7E4A422FD}"/>
              </a:ext>
            </a:extLst>
          </p:cNvPr>
          <p:cNvSpPr/>
          <p:nvPr/>
        </p:nvSpPr>
        <p:spPr>
          <a:xfrm>
            <a:off x="468028" y="1065042"/>
            <a:ext cx="5429560" cy="2002755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CF6F030-662F-A328-E0E0-4BDD9A51956A}"/>
              </a:ext>
            </a:extLst>
          </p:cNvPr>
          <p:cNvCxnSpPr>
            <a:cxnSpLocks/>
            <a:stCxn id="35" idx="2"/>
            <a:endCxn id="21" idx="0"/>
          </p:cNvCxnSpPr>
          <p:nvPr/>
        </p:nvCxnSpPr>
        <p:spPr>
          <a:xfrm flipH="1">
            <a:off x="1648998" y="2903012"/>
            <a:ext cx="443567" cy="104730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49C8098-79C9-8FDD-04C8-C018A16B43B9}"/>
              </a:ext>
            </a:extLst>
          </p:cNvPr>
          <p:cNvSpPr txBox="1"/>
          <p:nvPr/>
        </p:nvSpPr>
        <p:spPr>
          <a:xfrm>
            <a:off x="1109722" y="3214927"/>
            <a:ext cx="731290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433Mhz</a:t>
            </a:r>
            <a:endParaRPr lang="ko-KR" altLang="en-US" sz="120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97247CF-BE2B-1603-7B21-D058C1CDDFEF}"/>
              </a:ext>
            </a:extLst>
          </p:cNvPr>
          <p:cNvSpPr txBox="1"/>
          <p:nvPr/>
        </p:nvSpPr>
        <p:spPr>
          <a:xfrm>
            <a:off x="1700155" y="829568"/>
            <a:ext cx="19807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Drone</a:t>
            </a:r>
            <a:endParaRPr lang="ko-KR" altLang="en-US" b="1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068F881-C439-870B-3DCB-391789CA1BA6}"/>
              </a:ext>
            </a:extLst>
          </p:cNvPr>
          <p:cNvSpPr txBox="1"/>
          <p:nvPr/>
        </p:nvSpPr>
        <p:spPr>
          <a:xfrm>
            <a:off x="2353444" y="3445949"/>
            <a:ext cx="19807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GCS</a:t>
            </a:r>
            <a:endParaRPr lang="ko-KR" altLang="en-US" b="1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DDA009E5-89E7-FAAA-9D09-350F06F8C54C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4251261" y="5588735"/>
            <a:ext cx="2671" cy="26752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1C8BB91-DFB9-784E-2758-8603ED888097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5395686" y="5576298"/>
            <a:ext cx="1" cy="27562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43E1D97-E0E2-08B6-CA1E-05DCAFD3080C}"/>
              </a:ext>
            </a:extLst>
          </p:cNvPr>
          <p:cNvSpPr/>
          <p:nvPr/>
        </p:nvSpPr>
        <p:spPr>
          <a:xfrm>
            <a:off x="2969860" y="2081887"/>
            <a:ext cx="901040" cy="391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 (4)</a:t>
            </a:r>
            <a:endParaRPr lang="ko-KR" altLang="en-US">
              <a:noFill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26DEB03-EECA-55C4-E667-70FFBF0C1597}"/>
              </a:ext>
            </a:extLst>
          </p:cNvPr>
          <p:cNvSpPr/>
          <p:nvPr/>
        </p:nvSpPr>
        <p:spPr>
          <a:xfrm>
            <a:off x="2981418" y="2611659"/>
            <a:ext cx="901040" cy="39138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Motor (4)</a:t>
            </a:r>
            <a:endParaRPr lang="ko-KR" altLang="en-US" sz="1400">
              <a:noFill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DC0CDB8-643F-B35E-9A07-46FF8171CDF5}"/>
              </a:ext>
            </a:extLst>
          </p:cNvPr>
          <p:cNvSpPr txBox="1"/>
          <p:nvPr/>
        </p:nvSpPr>
        <p:spPr>
          <a:xfrm>
            <a:off x="3453192" y="1818761"/>
            <a:ext cx="550151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PWM</a:t>
            </a:r>
            <a:endParaRPr lang="ko-KR" altLang="en-US" sz="120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6F6B45C-A7A6-F93A-67D6-D715A6AF7938}"/>
              </a:ext>
            </a:extLst>
          </p:cNvPr>
          <p:cNvSpPr/>
          <p:nvPr/>
        </p:nvSpPr>
        <p:spPr>
          <a:xfrm>
            <a:off x="4132811" y="2184374"/>
            <a:ext cx="1187782" cy="826814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Distribution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Board</a:t>
            </a:r>
            <a:endParaRPr lang="ko-KR" altLang="en-US" sz="1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D5A58F8-2A77-0A10-D951-E771259427B1}"/>
              </a:ext>
            </a:extLst>
          </p:cNvPr>
          <p:cNvSpPr/>
          <p:nvPr/>
        </p:nvSpPr>
        <p:spPr>
          <a:xfrm>
            <a:off x="3951693" y="1271259"/>
            <a:ext cx="1250959" cy="58427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Battery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(4s1p)</a:t>
            </a:r>
            <a:endParaRPr lang="ko-KR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D9EF2368-2229-55FD-726A-16B85BA55EB8}"/>
              </a:ext>
            </a:extLst>
          </p:cNvPr>
          <p:cNvCxnSpPr>
            <a:cxnSpLocks/>
            <a:stCxn id="131" idx="2"/>
            <a:endCxn id="130" idx="0"/>
          </p:cNvCxnSpPr>
          <p:nvPr/>
        </p:nvCxnSpPr>
        <p:spPr>
          <a:xfrm rot="16200000" flipH="1">
            <a:off x="4487519" y="1945191"/>
            <a:ext cx="328836" cy="14952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F7D231CA-A353-6DE2-95FD-38787E3A89D8}"/>
              </a:ext>
            </a:extLst>
          </p:cNvPr>
          <p:cNvSpPr/>
          <p:nvPr/>
        </p:nvSpPr>
        <p:spPr>
          <a:xfrm>
            <a:off x="564724" y="1282566"/>
            <a:ext cx="821568" cy="162044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(GPS..)</a:t>
            </a:r>
            <a:endParaRPr lang="ko-KR" altLang="en-US" sz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FFB3A-FF71-0DEA-8CD3-92E290113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E329D9-FE99-27F8-D602-A75EC717B682}"/>
              </a:ext>
            </a:extLst>
          </p:cNvPr>
          <p:cNvSpPr txBox="1"/>
          <p:nvPr/>
        </p:nvSpPr>
        <p:spPr>
          <a:xfrm>
            <a:off x="472380" y="392049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03.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데모 영상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D525C0-F26C-E255-357A-B0D3A96764B6}"/>
              </a:ext>
            </a:extLst>
          </p:cNvPr>
          <p:cNvSpPr txBox="1"/>
          <p:nvPr/>
        </p:nvSpPr>
        <p:spPr>
          <a:xfrm>
            <a:off x="475108" y="615696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A9AAAA"/>
                </a:solidFill>
                <a:latin typeface="나눔스퀘어_ac Bold"/>
                <a:ea typeface="나눔스퀘어_ac Bold"/>
              </a:rPr>
              <a:t>데모 영상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BB9102-BF57-B11C-6852-538E868292DC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0A69D4-1174-A95A-69BF-53B236202DE2}"/>
              </a:ext>
            </a:extLst>
          </p:cNvPr>
          <p:cNvSpPr txBox="1"/>
          <p:nvPr/>
        </p:nvSpPr>
        <p:spPr>
          <a:xfrm>
            <a:off x="9124299" y="392049"/>
            <a:ext cx="1832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ICT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캡스톤 디자인 최종 발표</a:t>
            </a:r>
          </a:p>
        </p:txBody>
      </p:sp>
    </p:spTree>
    <p:extLst>
      <p:ext uri="{BB962C8B-B14F-4D97-AF65-F5344CB8AC3E}">
        <p14:creationId xmlns:p14="http://schemas.microsoft.com/office/powerpoint/2010/main" val="120721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BC87D-7C41-A6C0-3B4B-9C34D7078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870C49-B2A5-6422-6EB7-2A2D22D5C283}"/>
              </a:ext>
            </a:extLst>
          </p:cNvPr>
          <p:cNvSpPr/>
          <p:nvPr/>
        </p:nvSpPr>
        <p:spPr>
          <a:xfrm>
            <a:off x="-64808" y="-27432"/>
            <a:ext cx="11197400" cy="6912864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EBA8EF-6FB3-EF22-0892-A44C324F6B62}"/>
              </a:ext>
            </a:extLst>
          </p:cNvPr>
          <p:cNvSpPr txBox="1"/>
          <p:nvPr/>
        </p:nvSpPr>
        <p:spPr>
          <a:xfrm>
            <a:off x="4382747" y="3107436"/>
            <a:ext cx="23423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04. </a:t>
            </a:r>
            <a:r>
              <a:rPr lang="ko-KR" altLang="en-US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마무리</a:t>
            </a:r>
            <a:endParaRPr lang="en-US" altLang="ko-KR" sz="36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63000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4489D0A-E317-057A-31F2-366CB9EF52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64808" y="0"/>
            <a:ext cx="11269409" cy="687611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447908" y="1172718"/>
            <a:ext cx="2101482" cy="528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9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CONTENTS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65384" y="2852928"/>
            <a:ext cx="857955" cy="412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21430" y="3501009"/>
            <a:ext cx="53168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개요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63315" y="4496181"/>
            <a:ext cx="1484646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문제 상황</a:t>
            </a:r>
            <a:endParaRPr lang="en-US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솔루션 </a:t>
            </a:r>
            <a:endParaRPr lang="en-US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시스템 구조</a:t>
            </a:r>
            <a:endParaRPr lang="en-US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342721" y="4077081"/>
            <a:ext cx="72009" cy="72009"/>
          </a:xfrm>
          <a:prstGeom prst="ellipse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  <a:latin typeface="나눔스퀘어_ac Bold"/>
              <a:ea typeface="나눔스퀘어_ac Bold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59724" y="2852928"/>
            <a:ext cx="599446" cy="412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60733" y="3498097"/>
            <a:ext cx="99742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개발 과정</a:t>
            </a:r>
            <a:endParaRPr lang="ko-KR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44036" y="4496181"/>
            <a:ext cx="1735344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 altLang="ko-KR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Drone</a:t>
            </a:r>
          </a:p>
          <a:p>
            <a:pPr marL="285750" indent="-285750">
              <a:buFontTx/>
              <a:buChar char="-"/>
              <a:defRPr/>
            </a:pPr>
            <a:r>
              <a:rPr lang="en-US" altLang="ko-KR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GCS</a:t>
            </a:r>
          </a:p>
          <a:p>
            <a:pPr marL="285750" indent="-285750">
              <a:buFontTx/>
              <a:buChar char="-"/>
              <a:defRPr/>
            </a:pPr>
            <a:r>
              <a:rPr lang="en-US" altLang="ko-KR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Landing</a:t>
            </a: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 </a:t>
            </a:r>
            <a:r>
              <a:rPr lang="en-US" altLang="ko-KR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Station</a:t>
            </a:r>
            <a:endParaRPr lang="ko-KR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323442" y="4077081"/>
            <a:ext cx="72009" cy="72009"/>
          </a:xfrm>
          <a:prstGeom prst="ellipse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  <a:latin typeface="나눔스퀘어_ac Bold"/>
              <a:ea typeface="나눔스퀘어_ac Bold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78698" y="2852928"/>
            <a:ext cx="516255" cy="415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52344" y="3498097"/>
            <a:ext cx="97010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데모 영상</a:t>
            </a:r>
            <a:endParaRPr lang="ko-KR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24757" y="4496181"/>
            <a:ext cx="14117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Tx/>
              <a:buChar char="-"/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테스트 구조</a:t>
            </a:r>
            <a:endParaRPr lang="en-US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  <a:p>
            <a:pPr marL="285750" indent="-285750" algn="ctr">
              <a:buFontTx/>
              <a:buChar char="-"/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테스트 영상</a:t>
            </a:r>
            <a:endParaRPr lang="ko-KR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304163" y="4077081"/>
            <a:ext cx="72009" cy="72009"/>
          </a:xfrm>
          <a:prstGeom prst="ellipse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  <a:latin typeface="나눔스퀘어_ac Bold"/>
              <a:ea typeface="나눔스퀘어_ac Bold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70122" y="2852928"/>
            <a:ext cx="857936" cy="412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93038" y="3501009"/>
            <a:ext cx="129864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마무리</a:t>
            </a:r>
            <a:endParaRPr lang="ko-KR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05477" y="4496181"/>
            <a:ext cx="17353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기대 효과</a:t>
            </a:r>
            <a:endParaRPr lang="en-US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추후 개선점</a:t>
            </a:r>
            <a:endParaRPr lang="en-US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8284883" y="4077081"/>
            <a:ext cx="72009" cy="72009"/>
          </a:xfrm>
          <a:prstGeom prst="ellipse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/>
          <p:cNvSpPr/>
          <p:nvPr/>
        </p:nvSpPr>
        <p:spPr>
          <a:xfrm>
            <a:off x="1447381" y="2060829"/>
            <a:ext cx="2340292" cy="2340292"/>
          </a:xfrm>
          <a:prstGeom prst="ellipse">
            <a:avLst/>
          </a:prstGeom>
          <a:noFill/>
          <a:ln w="76200">
            <a:solidFill>
              <a:srgbClr val="B7C1C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38927" y="1815667"/>
            <a:ext cx="957198" cy="6052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47752" y="1917160"/>
            <a:ext cx="485089" cy="414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-윤고딕360"/>
                <a:ea typeface="-윤고딕360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02117" y="3068955"/>
            <a:ext cx="1230820" cy="30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>
                <a:solidFill>
                  <a:srgbClr val="808080"/>
                </a:solidFill>
                <a:latin typeface="나눔스퀘어 Bold"/>
                <a:ea typeface="나눔스퀘어 Bold"/>
              </a:rPr>
              <a:t>활용도</a:t>
            </a:r>
            <a:endParaRPr lang="ko-KR" altLang="ko-KR" sz="1350">
              <a:solidFill>
                <a:srgbClr val="80808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280110" y="2060829"/>
            <a:ext cx="2340292" cy="2340292"/>
          </a:xfrm>
          <a:prstGeom prst="ellipse">
            <a:avLst/>
          </a:prstGeom>
          <a:noFill/>
          <a:ln w="76200">
            <a:solidFill>
              <a:srgbClr val="B7C1C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971657" y="1815667"/>
            <a:ext cx="957198" cy="6052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07712" y="1916811"/>
            <a:ext cx="485088" cy="414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-윤고딕360"/>
                <a:ea typeface="-윤고딕360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55283" y="3068955"/>
            <a:ext cx="13899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>
                <a:solidFill>
                  <a:srgbClr val="808080"/>
                </a:solidFill>
                <a:latin typeface="나눔스퀘어 Bold"/>
                <a:ea typeface="나눔스퀘어 Bold"/>
              </a:rPr>
              <a:t>인적 오류 예방</a:t>
            </a:r>
            <a:endParaRPr lang="ko-KR" altLang="ko-KR" sz="1350">
              <a:solidFill>
                <a:srgbClr val="808080"/>
              </a:solidFill>
              <a:latin typeface="나눔스퀘어 Bold"/>
              <a:ea typeface="나눔스퀘어 Bold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381748" y="2060829"/>
            <a:ext cx="2340292" cy="2340292"/>
          </a:xfrm>
          <a:prstGeom prst="ellipse">
            <a:avLst/>
          </a:prstGeom>
          <a:noFill/>
          <a:ln w="76200">
            <a:solidFill>
              <a:srgbClr val="B7C1C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073295" y="1815667"/>
            <a:ext cx="957198" cy="6052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09349" y="1916811"/>
            <a:ext cx="485089" cy="414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-윤고딕360"/>
                <a:ea typeface="-윤고딕360"/>
              </a:rPr>
              <a:t>02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52789" y="3068955"/>
            <a:ext cx="140790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>
                <a:solidFill>
                  <a:srgbClr val="808080"/>
                </a:solidFill>
                <a:latin typeface="나눔스퀘어 Bold"/>
                <a:ea typeface="나눔스퀘어 Bold"/>
              </a:rPr>
              <a:t>기존 구조 개선</a:t>
            </a:r>
            <a:endParaRPr lang="ko-KR" altLang="ko-KR" sz="1350">
              <a:solidFill>
                <a:srgbClr val="808080"/>
              </a:solidFill>
              <a:latin typeface="나눔스퀘어 Bold"/>
              <a:ea typeface="나눔스퀘어 Bol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566910" y="392049"/>
            <a:ext cx="1259205" cy="243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과목명 </a:t>
            </a: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or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프로젝트명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B12A0-A8B5-6860-C165-0311B1275827}"/>
              </a:ext>
            </a:extLst>
          </p:cNvPr>
          <p:cNvSpPr txBox="1"/>
          <p:nvPr/>
        </p:nvSpPr>
        <p:spPr>
          <a:xfrm>
            <a:off x="487081" y="392049"/>
            <a:ext cx="1024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01.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마무리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1EC87-EC99-BA23-549F-ACE0ABF6BDFC}"/>
              </a:ext>
            </a:extLst>
          </p:cNvPr>
          <p:cNvSpPr txBox="1"/>
          <p:nvPr/>
        </p:nvSpPr>
        <p:spPr>
          <a:xfrm>
            <a:off x="487979" y="615696"/>
            <a:ext cx="854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A9AAAA"/>
                </a:solidFill>
                <a:latin typeface="나눔스퀘어_ac Bold"/>
                <a:ea typeface="나눔스퀘어_ac Bold"/>
              </a:rPr>
              <a:t>기대 효과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D45C97-66FC-35E6-B698-C52B5E7331DC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4DC2A-5B4E-2857-B98F-9543C1320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>
            <a:extLst>
              <a:ext uri="{FF2B5EF4-FFF2-40B4-BE49-F238E27FC236}">
                <a16:creationId xmlns:a16="http://schemas.microsoft.com/office/drawing/2014/main" id="{2586D447-7439-1E53-B3E4-FEB08193B2AD}"/>
              </a:ext>
            </a:extLst>
          </p:cNvPr>
          <p:cNvSpPr/>
          <p:nvPr/>
        </p:nvSpPr>
        <p:spPr>
          <a:xfrm>
            <a:off x="2977964" y="2080207"/>
            <a:ext cx="2340292" cy="2340292"/>
          </a:xfrm>
          <a:prstGeom prst="ellipse">
            <a:avLst/>
          </a:prstGeom>
          <a:noFill/>
          <a:ln w="76200">
            <a:solidFill>
              <a:srgbClr val="B7C1C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4F3548-1F6E-AD9D-28AC-374E1F392EE6}"/>
              </a:ext>
            </a:extLst>
          </p:cNvPr>
          <p:cNvSpPr/>
          <p:nvPr/>
        </p:nvSpPr>
        <p:spPr>
          <a:xfrm>
            <a:off x="3669510" y="1835045"/>
            <a:ext cx="957198" cy="6052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6AEA65-2F09-E74F-EEDA-204509C50971}"/>
              </a:ext>
            </a:extLst>
          </p:cNvPr>
          <p:cNvSpPr txBox="1"/>
          <p:nvPr/>
        </p:nvSpPr>
        <p:spPr>
          <a:xfrm>
            <a:off x="3878335" y="1936538"/>
            <a:ext cx="485089" cy="414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-윤고딕360"/>
                <a:ea typeface="-윤고딕360"/>
              </a:rPr>
              <a:t>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978005-7DCC-87D8-26DB-39F33523B90D}"/>
              </a:ext>
            </a:extLst>
          </p:cNvPr>
          <p:cNvSpPr txBox="1"/>
          <p:nvPr/>
        </p:nvSpPr>
        <p:spPr>
          <a:xfrm>
            <a:off x="3175974" y="3013249"/>
            <a:ext cx="19442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>
                <a:solidFill>
                  <a:srgbClr val="808080"/>
                </a:solidFill>
                <a:latin typeface="나눔스퀘어 Bold"/>
                <a:ea typeface="나눔스퀘어 Bold"/>
              </a:rPr>
              <a:t>저가형 경량 모델로 </a:t>
            </a:r>
            <a:endParaRPr lang="en-US" altLang="ko-KR" sz="1350">
              <a:solidFill>
                <a:srgbClr val="808080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1350">
                <a:solidFill>
                  <a:srgbClr val="808080"/>
                </a:solidFill>
                <a:latin typeface="나눔스퀘어 Bold"/>
                <a:ea typeface="나눔스퀘어 Bold"/>
              </a:rPr>
              <a:t>재선정 후 테스트</a:t>
            </a:r>
            <a:endParaRPr lang="ko-KR" altLang="ko-KR" sz="1350">
              <a:solidFill>
                <a:srgbClr val="808080"/>
              </a:solidFill>
              <a:latin typeface="나눔스퀘어 Bold"/>
              <a:ea typeface="나눔스퀘어 Bold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07C78AC-D3FF-2C5E-1828-90BFAB03983A}"/>
              </a:ext>
            </a:extLst>
          </p:cNvPr>
          <p:cNvSpPr/>
          <p:nvPr/>
        </p:nvSpPr>
        <p:spPr>
          <a:xfrm>
            <a:off x="5912331" y="2080207"/>
            <a:ext cx="2340292" cy="2340292"/>
          </a:xfrm>
          <a:prstGeom prst="ellipse">
            <a:avLst/>
          </a:prstGeom>
          <a:noFill/>
          <a:ln w="76200">
            <a:solidFill>
              <a:srgbClr val="B7C1C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854A58-9EC9-9949-9324-6BF788040489}"/>
              </a:ext>
            </a:extLst>
          </p:cNvPr>
          <p:cNvSpPr/>
          <p:nvPr/>
        </p:nvSpPr>
        <p:spPr>
          <a:xfrm>
            <a:off x="6603878" y="1835045"/>
            <a:ext cx="957198" cy="6052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8A6013-0C83-3105-2C07-088FF69F2FB2}"/>
              </a:ext>
            </a:extLst>
          </p:cNvPr>
          <p:cNvSpPr txBox="1"/>
          <p:nvPr/>
        </p:nvSpPr>
        <p:spPr>
          <a:xfrm>
            <a:off x="6839932" y="1936189"/>
            <a:ext cx="485089" cy="414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-윤고딕360"/>
                <a:ea typeface="-윤고딕360"/>
              </a:rPr>
              <a:t>02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A9E371-84B6-CE2E-A936-20862D62D8CC}"/>
              </a:ext>
            </a:extLst>
          </p:cNvPr>
          <p:cNvSpPr txBox="1"/>
          <p:nvPr/>
        </p:nvSpPr>
        <p:spPr>
          <a:xfrm>
            <a:off x="6392073" y="2996437"/>
            <a:ext cx="140790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350">
                <a:solidFill>
                  <a:srgbClr val="808080"/>
                </a:solidFill>
                <a:latin typeface="나눔스퀘어 Bold"/>
                <a:ea typeface="나눔스퀘어 Bold"/>
              </a:rPr>
              <a:t>MissionPlanner</a:t>
            </a:r>
            <a:r>
              <a:rPr lang="ko-KR" altLang="en-US" sz="1350">
                <a:solidFill>
                  <a:srgbClr val="808080"/>
                </a:solidFill>
                <a:latin typeface="나눔스퀘어 Bold"/>
                <a:ea typeface="나눔스퀘어 Bold"/>
              </a:rPr>
              <a:t>종속적</a:t>
            </a:r>
            <a:endParaRPr lang="ko-KR" altLang="ko-KR" sz="1350">
              <a:solidFill>
                <a:srgbClr val="808080"/>
              </a:solidFill>
              <a:latin typeface="나눔스퀘어 Bold"/>
              <a:ea typeface="나눔스퀘어 Bold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F280A1-B9DB-FA6B-8BF6-254A4D95576B}"/>
              </a:ext>
            </a:extLst>
          </p:cNvPr>
          <p:cNvSpPr txBox="1"/>
          <p:nvPr/>
        </p:nvSpPr>
        <p:spPr>
          <a:xfrm>
            <a:off x="9566910" y="392049"/>
            <a:ext cx="1259205" cy="243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과목명 </a:t>
            </a: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or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프로젝트명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261A72-B7A1-28C1-DC43-63CA10B5BFA4}"/>
              </a:ext>
            </a:extLst>
          </p:cNvPr>
          <p:cNvSpPr txBox="1"/>
          <p:nvPr/>
        </p:nvSpPr>
        <p:spPr>
          <a:xfrm>
            <a:off x="487081" y="392049"/>
            <a:ext cx="1024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01.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마무리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51FE6A-A68F-5CE0-F6F2-99926954E812}"/>
              </a:ext>
            </a:extLst>
          </p:cNvPr>
          <p:cNvSpPr txBox="1"/>
          <p:nvPr/>
        </p:nvSpPr>
        <p:spPr>
          <a:xfrm>
            <a:off x="467739" y="615696"/>
            <a:ext cx="1008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A9AAAA"/>
                </a:solidFill>
                <a:latin typeface="나눔스퀘어_ac Bold"/>
                <a:ea typeface="나눔스퀘어_ac Bold"/>
              </a:rPr>
              <a:t>추후 개선점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1D8C53-6DBB-1615-0910-D1B91234E5DF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5039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68146" y="2492883"/>
            <a:ext cx="257594" cy="3627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28804" y="0"/>
            <a:ext cx="11161395" cy="68941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11263" y="755904"/>
            <a:ext cx="25926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ICT </a:t>
            </a:r>
            <a:r>
              <a:rPr lang="ko-KR" altLang="en-US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캡스톤 디자인 최종 발표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3318" y="1862709"/>
            <a:ext cx="4752594" cy="1707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5300" b="0" i="0" u="none" strike="noStrike" kern="1200" cap="none" spc="0" normalizeH="0" baseline="0">
                <a:solidFill>
                  <a:srgbClr val="0F3158"/>
                </a:solidFill>
                <a:latin typeface="나눔스퀘어 ExtraBold"/>
                <a:ea typeface="나눔스퀘어 ExtraBold"/>
              </a:rPr>
              <a:t>Thank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5300" b="0" i="0" u="none" strike="noStrike" kern="1200" cap="none" spc="0" normalizeH="0" baseline="0">
                <a:solidFill>
                  <a:srgbClr val="0F3158"/>
                </a:solidFill>
                <a:latin typeface="나눔스퀘어 ExtraBold"/>
                <a:ea typeface="나눔스퀘어 ExtraBold"/>
              </a:rPr>
              <a:t>you.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15766E-D89D-BA7F-8B49-AB94B51B699C}"/>
              </a:ext>
            </a:extLst>
          </p:cNvPr>
          <p:cNvSpPr txBox="1"/>
          <p:nvPr/>
        </p:nvSpPr>
        <p:spPr>
          <a:xfrm>
            <a:off x="943318" y="3777615"/>
            <a:ext cx="35284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ICT </a:t>
            </a:r>
            <a:r>
              <a:rPr lang="ko-KR" altLang="en-US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융합학부 </a:t>
            </a:r>
            <a:r>
              <a:rPr lang="en-US" altLang="ko-KR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/ 2018045323</a:t>
            </a:r>
            <a:r>
              <a:rPr lang="ko-KR" altLang="en-US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 </a:t>
            </a:r>
            <a:r>
              <a:rPr lang="en-US" altLang="ko-KR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/</a:t>
            </a:r>
            <a:r>
              <a:rPr lang="ko-KR" altLang="en-US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 김교원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427714-B2CE-C82B-1E6E-3A00B54597E0}"/>
              </a:ext>
            </a:extLst>
          </p:cNvPr>
          <p:cNvSpPr txBox="1"/>
          <p:nvPr/>
        </p:nvSpPr>
        <p:spPr>
          <a:xfrm>
            <a:off x="1591399" y="4869180"/>
            <a:ext cx="3168396" cy="32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>
                <a:solidFill>
                  <a:schemeClr val="lt1"/>
                </a:solidFill>
                <a:latin typeface="나눔스퀘어_ac Bold"/>
                <a:ea typeface="나눔스퀘어_ac Bold"/>
              </a:rPr>
              <a:t>05.20.2025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64808" y="-27432"/>
            <a:ext cx="11197400" cy="6912864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13581" y="3107436"/>
            <a:ext cx="18806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01. </a:t>
            </a:r>
            <a:r>
              <a:rPr lang="ko-KR" altLang="en-US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개요</a:t>
            </a:r>
            <a:endParaRPr lang="en-US" altLang="ko-KR" sz="36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880A1-481D-02C9-8764-D78B65519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FBECF27-961A-4D5A-13FA-9736E4B3E86B}"/>
              </a:ext>
            </a:extLst>
          </p:cNvPr>
          <p:cNvSpPr txBox="1"/>
          <p:nvPr/>
        </p:nvSpPr>
        <p:spPr>
          <a:xfrm>
            <a:off x="498878" y="392049"/>
            <a:ext cx="8451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01.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DA1F8-263E-758C-6810-CA0DB882D942}"/>
              </a:ext>
            </a:extLst>
          </p:cNvPr>
          <p:cNvSpPr txBox="1"/>
          <p:nvPr/>
        </p:nvSpPr>
        <p:spPr>
          <a:xfrm>
            <a:off x="481547" y="670130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>
                <a:solidFill>
                  <a:srgbClr val="A9AAAA"/>
                </a:solidFill>
                <a:latin typeface="나눔스퀘어_ac Bold"/>
                <a:ea typeface="나눔스퀘어_ac Bold"/>
              </a:rPr>
              <a:t>문제 상황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5F2A75-7AAF-8771-C078-CDE394945B46}"/>
              </a:ext>
            </a:extLst>
          </p:cNvPr>
          <p:cNvSpPr txBox="1"/>
          <p:nvPr/>
        </p:nvSpPr>
        <p:spPr>
          <a:xfrm>
            <a:off x="9124299" y="392049"/>
            <a:ext cx="1832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ICT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캡스톤 디자인 최종 발표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858CC9-3244-8927-344C-24C6C5D15C7D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AA592DD-9501-DC22-2EFF-8BFBDEC04F62}"/>
              </a:ext>
            </a:extLst>
          </p:cNvPr>
          <p:cNvSpPr/>
          <p:nvPr/>
        </p:nvSpPr>
        <p:spPr>
          <a:xfrm>
            <a:off x="1447381" y="2060829"/>
            <a:ext cx="2340292" cy="2340292"/>
          </a:xfrm>
          <a:prstGeom prst="ellipse">
            <a:avLst/>
          </a:prstGeom>
          <a:noFill/>
          <a:ln w="76200">
            <a:solidFill>
              <a:srgbClr val="B7C1C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4BC56F-D24E-8CD5-C6CC-D8DE7512B0E5}"/>
              </a:ext>
            </a:extLst>
          </p:cNvPr>
          <p:cNvSpPr/>
          <p:nvPr/>
        </p:nvSpPr>
        <p:spPr>
          <a:xfrm>
            <a:off x="2138927" y="1815667"/>
            <a:ext cx="957198" cy="6052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085E9-ED5E-F7A1-B6CA-3A4E8439EF96}"/>
              </a:ext>
            </a:extLst>
          </p:cNvPr>
          <p:cNvSpPr txBox="1"/>
          <p:nvPr/>
        </p:nvSpPr>
        <p:spPr>
          <a:xfrm>
            <a:off x="2347752" y="1917160"/>
            <a:ext cx="485089" cy="414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-윤고딕360"/>
                <a:ea typeface="-윤고딕360"/>
              </a:rPr>
              <a:t>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6C3508-4C60-DA2E-C812-020E3D03A66D}"/>
              </a:ext>
            </a:extLst>
          </p:cNvPr>
          <p:cNvSpPr txBox="1"/>
          <p:nvPr/>
        </p:nvSpPr>
        <p:spPr>
          <a:xfrm>
            <a:off x="2002117" y="3068955"/>
            <a:ext cx="1230820" cy="30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>
                <a:solidFill>
                  <a:srgbClr val="808080"/>
                </a:solidFill>
                <a:latin typeface="나눔스퀘어 Bold"/>
                <a:ea typeface="나눔스퀘어 Bold"/>
              </a:rPr>
              <a:t>시장</a:t>
            </a:r>
            <a:endParaRPr lang="ko-KR" altLang="ko-KR" sz="1350">
              <a:solidFill>
                <a:srgbClr val="80808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FD961C1-563F-39F7-209F-A9C395F13107}"/>
              </a:ext>
            </a:extLst>
          </p:cNvPr>
          <p:cNvSpPr/>
          <p:nvPr/>
        </p:nvSpPr>
        <p:spPr>
          <a:xfrm>
            <a:off x="7280110" y="2060829"/>
            <a:ext cx="2340292" cy="2340292"/>
          </a:xfrm>
          <a:prstGeom prst="ellipse">
            <a:avLst/>
          </a:prstGeom>
          <a:noFill/>
          <a:ln w="76200">
            <a:solidFill>
              <a:srgbClr val="B7C1C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1AD35B-E736-AB02-F819-1DD6CB5BCEBF}"/>
              </a:ext>
            </a:extLst>
          </p:cNvPr>
          <p:cNvSpPr/>
          <p:nvPr/>
        </p:nvSpPr>
        <p:spPr>
          <a:xfrm>
            <a:off x="7971657" y="1815667"/>
            <a:ext cx="957198" cy="6052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666B90-F62D-27A3-3C37-3319F36C7B97}"/>
              </a:ext>
            </a:extLst>
          </p:cNvPr>
          <p:cNvSpPr txBox="1"/>
          <p:nvPr/>
        </p:nvSpPr>
        <p:spPr>
          <a:xfrm>
            <a:off x="8207712" y="1916811"/>
            <a:ext cx="485088" cy="414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-윤고딕360"/>
                <a:ea typeface="-윤고딕360"/>
              </a:rPr>
              <a:t>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7F08B1-ABEA-C50A-EC3E-4999D9DF1D64}"/>
              </a:ext>
            </a:extLst>
          </p:cNvPr>
          <p:cNvSpPr txBox="1"/>
          <p:nvPr/>
        </p:nvSpPr>
        <p:spPr>
          <a:xfrm>
            <a:off x="7755283" y="2977059"/>
            <a:ext cx="138994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>
                <a:solidFill>
                  <a:srgbClr val="808080"/>
                </a:solidFill>
                <a:latin typeface="나눔스퀘어 Bold"/>
                <a:ea typeface="나눔스퀘어 Bold"/>
              </a:rPr>
              <a:t>기존 솔루션의 한계</a:t>
            </a:r>
            <a:endParaRPr lang="ko-KR" altLang="ko-KR" sz="1350">
              <a:solidFill>
                <a:srgbClr val="80808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358FCC6-51DF-A4C7-B549-62EAA79959D8}"/>
              </a:ext>
            </a:extLst>
          </p:cNvPr>
          <p:cNvSpPr/>
          <p:nvPr/>
        </p:nvSpPr>
        <p:spPr>
          <a:xfrm>
            <a:off x="4381748" y="2060829"/>
            <a:ext cx="2340292" cy="2340292"/>
          </a:xfrm>
          <a:prstGeom prst="ellipse">
            <a:avLst/>
          </a:prstGeom>
          <a:noFill/>
          <a:ln w="76200">
            <a:solidFill>
              <a:srgbClr val="B7C1C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9371DD7-EB9F-8783-6CC5-823F05887078}"/>
              </a:ext>
            </a:extLst>
          </p:cNvPr>
          <p:cNvSpPr/>
          <p:nvPr/>
        </p:nvSpPr>
        <p:spPr>
          <a:xfrm>
            <a:off x="5073295" y="1815667"/>
            <a:ext cx="957198" cy="6052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F5A123-4BD1-E623-A865-52650B5A22BD}"/>
              </a:ext>
            </a:extLst>
          </p:cNvPr>
          <p:cNvSpPr txBox="1"/>
          <p:nvPr/>
        </p:nvSpPr>
        <p:spPr>
          <a:xfrm>
            <a:off x="5309349" y="1916811"/>
            <a:ext cx="485089" cy="414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-윤고딕360"/>
                <a:ea typeface="-윤고딕360"/>
              </a:rPr>
              <a:t>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BF29F9-900D-F7A5-EC48-758C5B9898AD}"/>
              </a:ext>
            </a:extLst>
          </p:cNvPr>
          <p:cNvSpPr txBox="1"/>
          <p:nvPr/>
        </p:nvSpPr>
        <p:spPr>
          <a:xfrm>
            <a:off x="4852789" y="2965534"/>
            <a:ext cx="140790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>
                <a:solidFill>
                  <a:srgbClr val="808080"/>
                </a:solidFill>
                <a:latin typeface="나눔스퀘어 Bold"/>
                <a:ea typeface="나눔스퀘어 Bold"/>
              </a:rPr>
              <a:t>운용 시 </a:t>
            </a:r>
            <a:endParaRPr lang="en-US" altLang="ko-KR" sz="1350">
              <a:solidFill>
                <a:srgbClr val="808080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1350">
                <a:solidFill>
                  <a:srgbClr val="808080"/>
                </a:solidFill>
                <a:latin typeface="나눔스퀘어 Bold"/>
                <a:ea typeface="나눔스퀘어 Bold"/>
              </a:rPr>
              <a:t>애로사항</a:t>
            </a:r>
            <a:endParaRPr lang="ko-KR" altLang="ko-KR" sz="1350">
              <a:solidFill>
                <a:srgbClr val="808080"/>
              </a:solidFill>
              <a:latin typeface="나눔스퀘어 Bold"/>
              <a:ea typeface="나눔스퀘어 Bold"/>
            </a:endParaRPr>
          </a:p>
        </p:txBody>
      </p:sp>
    </p:spTree>
    <p:extLst>
      <p:ext uri="{BB962C8B-B14F-4D97-AF65-F5344CB8AC3E}">
        <p14:creationId xmlns:p14="http://schemas.microsoft.com/office/powerpoint/2010/main" val="154547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9A44C-DA87-2D63-CD48-2423BE7C8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0E62A6-E494-0FA5-E1AA-54794E110AA4}"/>
              </a:ext>
            </a:extLst>
          </p:cNvPr>
          <p:cNvSpPr txBox="1"/>
          <p:nvPr/>
        </p:nvSpPr>
        <p:spPr>
          <a:xfrm>
            <a:off x="498878" y="392049"/>
            <a:ext cx="8451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01.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B83EF-625F-CD9F-F5A6-079756D625AA}"/>
              </a:ext>
            </a:extLst>
          </p:cNvPr>
          <p:cNvSpPr txBox="1"/>
          <p:nvPr/>
        </p:nvSpPr>
        <p:spPr>
          <a:xfrm>
            <a:off x="481547" y="670130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>
                <a:solidFill>
                  <a:srgbClr val="A9AAAA"/>
                </a:solidFill>
                <a:latin typeface="나눔스퀘어_ac Bold"/>
                <a:ea typeface="나눔스퀘어_ac Bold"/>
              </a:rPr>
              <a:t>문제 상황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618995-C31C-BD3B-63FB-C65C2F88F2A0}"/>
              </a:ext>
            </a:extLst>
          </p:cNvPr>
          <p:cNvSpPr txBox="1"/>
          <p:nvPr/>
        </p:nvSpPr>
        <p:spPr>
          <a:xfrm>
            <a:off x="9124299" y="392049"/>
            <a:ext cx="1832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ICT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캡스톤 디자인 최종 발표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3FAA2D-354D-A27A-04F1-B5657EF37510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E6A917-B65A-81EA-0CB2-CD821CC5318F}"/>
              </a:ext>
            </a:extLst>
          </p:cNvPr>
          <p:cNvSpPr/>
          <p:nvPr/>
        </p:nvSpPr>
        <p:spPr>
          <a:xfrm>
            <a:off x="1130801" y="1311578"/>
            <a:ext cx="957198" cy="6052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6F8D663-5187-D99F-787A-5ED50059A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49" y="1199722"/>
            <a:ext cx="7094302" cy="5071499"/>
          </a:xfrm>
          <a:prstGeom prst="rect">
            <a:avLst/>
          </a:prstGeom>
        </p:spPr>
      </p:pic>
      <p:pic>
        <p:nvPicPr>
          <p:cNvPr id="1026" name="Picture 2" descr="그래픽] 국내 드론 수 추이 | 연합뉴스">
            <a:extLst>
              <a:ext uri="{FF2B5EF4-FFF2-40B4-BE49-F238E27FC236}">
                <a16:creationId xmlns:a16="http://schemas.microsoft.com/office/drawing/2014/main" id="{93D85D49-1E57-11FC-36D2-7CC3DB77A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018" y="702712"/>
            <a:ext cx="2837709" cy="263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CF98B35F-CDA9-1CD7-7121-2B18E1B5201A}"/>
              </a:ext>
            </a:extLst>
          </p:cNvPr>
          <p:cNvSpPr/>
          <p:nvPr/>
        </p:nvSpPr>
        <p:spPr>
          <a:xfrm>
            <a:off x="1197563" y="2485136"/>
            <a:ext cx="1906378" cy="13759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1BC5073-9096-05B4-26FE-9AA8F4B9AADC}"/>
              </a:ext>
            </a:extLst>
          </p:cNvPr>
          <p:cNvSpPr/>
          <p:nvPr/>
        </p:nvSpPr>
        <p:spPr>
          <a:xfrm>
            <a:off x="5768311" y="2492870"/>
            <a:ext cx="788129" cy="12961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1028" name="Picture 4" descr="여름방학 드론 국가자격증 취득하고 취업준비 : 네이버 블로그">
            <a:extLst>
              <a:ext uri="{FF2B5EF4-FFF2-40B4-BE49-F238E27FC236}">
                <a16:creationId xmlns:a16="http://schemas.microsoft.com/office/drawing/2014/main" id="{78481E95-710E-F3A9-B6E3-78BCDBE91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511" y="3105331"/>
            <a:ext cx="3600500" cy="353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34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EAB3A-CB2D-C422-0BC0-850C70655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54D05F-9EC2-9007-76B6-22F3A872199E}"/>
              </a:ext>
            </a:extLst>
          </p:cNvPr>
          <p:cNvSpPr txBox="1"/>
          <p:nvPr/>
        </p:nvSpPr>
        <p:spPr>
          <a:xfrm>
            <a:off x="498878" y="392049"/>
            <a:ext cx="8451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01.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A3C2DD-815B-B956-14D3-F7F38D7B7CAC}"/>
              </a:ext>
            </a:extLst>
          </p:cNvPr>
          <p:cNvSpPr txBox="1"/>
          <p:nvPr/>
        </p:nvSpPr>
        <p:spPr>
          <a:xfrm>
            <a:off x="481547" y="670130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>
                <a:solidFill>
                  <a:srgbClr val="A9AAAA"/>
                </a:solidFill>
                <a:latin typeface="나눔스퀘어_ac Bold"/>
                <a:ea typeface="나눔스퀘어_ac Bold"/>
              </a:rPr>
              <a:t>문제 상황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CA6464-3F21-B9E2-93BF-7201137BD030}"/>
              </a:ext>
            </a:extLst>
          </p:cNvPr>
          <p:cNvSpPr txBox="1"/>
          <p:nvPr/>
        </p:nvSpPr>
        <p:spPr>
          <a:xfrm>
            <a:off x="9124299" y="392049"/>
            <a:ext cx="1832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ICT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캡스톤 디자인 최종 발표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E31FF1-AFD1-44CC-A18E-F98FEBE66B50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4BEB39-F3C4-4D4D-59EE-AA188E471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27" y="1425951"/>
            <a:ext cx="3231238" cy="24099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D2E52B-96B1-8856-791B-0EA2C2A25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650" y="1412720"/>
            <a:ext cx="3377084" cy="27245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4E52B9-1ADD-A750-0FE9-623792A6F1F2}"/>
              </a:ext>
            </a:extLst>
          </p:cNvPr>
          <p:cNvSpPr txBox="1"/>
          <p:nvPr/>
        </p:nvSpPr>
        <p:spPr>
          <a:xfrm>
            <a:off x="585240" y="3866117"/>
            <a:ext cx="2007343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출처 </a:t>
            </a:r>
            <a:r>
              <a:rPr lang="en-US" altLang="ko-KR" sz="1400" b="1"/>
              <a:t>– </a:t>
            </a:r>
            <a:r>
              <a:rPr lang="ko-KR" altLang="en-US" sz="1400" b="1"/>
              <a:t>드론플레이</a:t>
            </a:r>
          </a:p>
        </p:txBody>
      </p:sp>
    </p:spTree>
    <p:extLst>
      <p:ext uri="{BB962C8B-B14F-4D97-AF65-F5344CB8AC3E}">
        <p14:creationId xmlns:p14="http://schemas.microsoft.com/office/powerpoint/2010/main" val="190425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09115-7C74-1FC9-5F84-775C77137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022B0B-62DB-1965-389A-2094EEC4457F}"/>
              </a:ext>
            </a:extLst>
          </p:cNvPr>
          <p:cNvSpPr txBox="1"/>
          <p:nvPr/>
        </p:nvSpPr>
        <p:spPr>
          <a:xfrm>
            <a:off x="498878" y="392049"/>
            <a:ext cx="8451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01.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EB0C4-8DE2-5779-A6F4-A79F710A5750}"/>
              </a:ext>
            </a:extLst>
          </p:cNvPr>
          <p:cNvSpPr txBox="1"/>
          <p:nvPr/>
        </p:nvSpPr>
        <p:spPr>
          <a:xfrm>
            <a:off x="585742" y="67013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>
                <a:solidFill>
                  <a:srgbClr val="A9AAAA"/>
                </a:solidFill>
                <a:latin typeface="나눔스퀘어_ac Bold"/>
                <a:ea typeface="나눔스퀘어_ac Bold"/>
              </a:rPr>
              <a:t>솔루션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149F7-C256-FBF3-FA09-E40E61164088}"/>
              </a:ext>
            </a:extLst>
          </p:cNvPr>
          <p:cNvSpPr txBox="1"/>
          <p:nvPr/>
        </p:nvSpPr>
        <p:spPr>
          <a:xfrm>
            <a:off x="9124299" y="392049"/>
            <a:ext cx="1832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ICT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캡스톤 디자인 최종 발표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4854EF-50B2-428C-642D-F02B78C8F6BC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17CA6-5A1F-340E-4426-7825BE8C32CD}"/>
              </a:ext>
            </a:extLst>
          </p:cNvPr>
          <p:cNvSpPr txBox="1"/>
          <p:nvPr/>
        </p:nvSpPr>
        <p:spPr>
          <a:xfrm>
            <a:off x="2311831" y="5268389"/>
            <a:ext cx="828956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/>
              <a:t>Before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C3B61F-2696-B4CE-5E3A-C8258A60395E}"/>
              </a:ext>
            </a:extLst>
          </p:cNvPr>
          <p:cNvSpPr/>
          <p:nvPr/>
        </p:nvSpPr>
        <p:spPr>
          <a:xfrm>
            <a:off x="439255" y="1268700"/>
            <a:ext cx="4752976" cy="38165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3CDBC0-BF41-F0F4-DA37-F7AE147E89D8}"/>
              </a:ext>
            </a:extLst>
          </p:cNvPr>
          <p:cNvSpPr/>
          <p:nvPr/>
        </p:nvSpPr>
        <p:spPr>
          <a:xfrm>
            <a:off x="5457454" y="1268700"/>
            <a:ext cx="5423883" cy="38165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1028" name="Picture 4" descr="드론 아이콘입니다. 단색 스타일 디자인입니다. UI. 픽셀 완벽한 간단한 픽토그램 드론 아이콘입니다. 웹 디자인, 앱, 소프트웨어,  인쇄 사용. 로열티 무료 사진, 그림, 이미지 그리고 스톡포토그래피. Image 108435726">
            <a:extLst>
              <a:ext uri="{FF2B5EF4-FFF2-40B4-BE49-F238E27FC236}">
                <a16:creationId xmlns:a16="http://schemas.microsoft.com/office/drawing/2014/main" id="{DB867A69-4F9C-4C96-D2C1-6A01915C2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904" y="1808124"/>
            <a:ext cx="1152160" cy="11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노트북 - 무료 컴퓨터개 아이콘">
            <a:extLst>
              <a:ext uri="{FF2B5EF4-FFF2-40B4-BE49-F238E27FC236}">
                <a16:creationId xmlns:a16="http://schemas.microsoft.com/office/drawing/2014/main" id="{5A0E48CE-5895-59EE-CFD5-76566E149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66" y="3789050"/>
            <a:ext cx="823830" cy="82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093F987-DA71-918C-29A7-FD426C8922BF}"/>
              </a:ext>
            </a:extLst>
          </p:cNvPr>
          <p:cNvCxnSpPr>
            <a:cxnSpLocks/>
          </p:cNvCxnSpPr>
          <p:nvPr/>
        </p:nvCxnSpPr>
        <p:spPr>
          <a:xfrm flipH="1">
            <a:off x="1232073" y="2578994"/>
            <a:ext cx="1007748" cy="115841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DBADAB3A-EEF5-5A30-E42D-8F269D663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60" y="4211980"/>
            <a:ext cx="495153" cy="346607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20B222A-CC0E-8260-1267-E8CE9554CA0C}"/>
              </a:ext>
            </a:extLst>
          </p:cNvPr>
          <p:cNvCxnSpPr>
            <a:cxnSpLocks/>
          </p:cNvCxnSpPr>
          <p:nvPr/>
        </p:nvCxnSpPr>
        <p:spPr>
          <a:xfrm>
            <a:off x="1566907" y="4359698"/>
            <a:ext cx="606147" cy="5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Gps 표시 - 무료 표지판개 아이콘">
            <a:extLst>
              <a:ext uri="{FF2B5EF4-FFF2-40B4-BE49-F238E27FC236}">
                <a16:creationId xmlns:a16="http://schemas.microsoft.com/office/drawing/2014/main" id="{2923347B-8E6F-5EA0-F001-A4EE7C67A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235" y="3585864"/>
            <a:ext cx="576080" cy="57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헬기 착륙장 - 무료 수송개 아이콘">
            <a:extLst>
              <a:ext uri="{FF2B5EF4-FFF2-40B4-BE49-F238E27FC236}">
                <a16:creationId xmlns:a16="http://schemas.microsoft.com/office/drawing/2014/main" id="{5899495F-8609-9F82-30BD-E2E1A59D6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029" y="3702391"/>
            <a:ext cx="935111" cy="93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드론 아이콘입니다. 단색 스타일 디자인입니다. UI. 픽셀 완벽한 간단한 픽토그램 드론 아이콘입니다. 웹 디자인, 앱, 소프트웨어,  인쇄 사용. 로열티 무료 사진, 그림, 이미지 그리고 스톡포토그래피. Image 108435726">
            <a:extLst>
              <a:ext uri="{FF2B5EF4-FFF2-40B4-BE49-F238E27FC236}">
                <a16:creationId xmlns:a16="http://schemas.microsoft.com/office/drawing/2014/main" id="{D80A821D-C762-0767-0CE2-13FF32CDE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372" y="1808124"/>
            <a:ext cx="1152160" cy="11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노트북 - 무료 컴퓨터개 아이콘">
            <a:extLst>
              <a:ext uri="{FF2B5EF4-FFF2-40B4-BE49-F238E27FC236}">
                <a16:creationId xmlns:a16="http://schemas.microsoft.com/office/drawing/2014/main" id="{75D458FE-68A0-2953-3BB3-60F6F5DEC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234" y="3789050"/>
            <a:ext cx="823830" cy="82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15A64E7-D00E-2C63-FBDA-E3060ACB0D31}"/>
              </a:ext>
            </a:extLst>
          </p:cNvPr>
          <p:cNvCxnSpPr>
            <a:cxnSpLocks/>
          </p:cNvCxnSpPr>
          <p:nvPr/>
        </p:nvCxnSpPr>
        <p:spPr>
          <a:xfrm flipH="1">
            <a:off x="6149541" y="2578994"/>
            <a:ext cx="1007748" cy="115841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77F5D676-2CDE-9E4C-950E-B5867041C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0628" y="4211980"/>
            <a:ext cx="495153" cy="346607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EAC61C9-BB1A-4B8D-EA77-285B0CB5B570}"/>
              </a:ext>
            </a:extLst>
          </p:cNvPr>
          <p:cNvCxnSpPr>
            <a:cxnSpLocks/>
          </p:cNvCxnSpPr>
          <p:nvPr/>
        </p:nvCxnSpPr>
        <p:spPr>
          <a:xfrm>
            <a:off x="6484375" y="4359698"/>
            <a:ext cx="606147" cy="5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14" descr="헬기 착륙장 - 무료 수송개 아이콘">
            <a:extLst>
              <a:ext uri="{FF2B5EF4-FFF2-40B4-BE49-F238E27FC236}">
                <a16:creationId xmlns:a16="http://schemas.microsoft.com/office/drawing/2014/main" id="{9CFD5EBD-EBAE-A68D-38DD-EF14C71E0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020" y="3702391"/>
            <a:ext cx="935111" cy="93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카메라 - 다운로드 무료 아이콘">
            <a:extLst>
              <a:ext uri="{FF2B5EF4-FFF2-40B4-BE49-F238E27FC236}">
                <a16:creationId xmlns:a16="http://schemas.microsoft.com/office/drawing/2014/main" id="{102EC802-6AAD-C9BE-08FE-E2DAE3E5D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656" y="3765301"/>
            <a:ext cx="793286" cy="79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DDBF570-AA63-DA7D-25FF-BFEECCA6A41C}"/>
              </a:ext>
            </a:extLst>
          </p:cNvPr>
          <p:cNvSpPr txBox="1"/>
          <p:nvPr/>
        </p:nvSpPr>
        <p:spPr>
          <a:xfrm>
            <a:off x="7963777" y="5268389"/>
            <a:ext cx="828956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After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2D27E77-A30C-BBB9-3104-45FB643FDD95}"/>
              </a:ext>
            </a:extLst>
          </p:cNvPr>
          <p:cNvCxnSpPr/>
          <p:nvPr/>
        </p:nvCxnSpPr>
        <p:spPr>
          <a:xfrm>
            <a:off x="3031931" y="2636890"/>
            <a:ext cx="432060" cy="5040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34E3ABE-501E-0C84-2777-E30567EA5026}"/>
              </a:ext>
            </a:extLst>
          </p:cNvPr>
          <p:cNvCxnSpPr/>
          <p:nvPr/>
        </p:nvCxnSpPr>
        <p:spPr>
          <a:xfrm>
            <a:off x="8072631" y="2636890"/>
            <a:ext cx="432060" cy="5040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51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B908A-3EE3-0489-CDD0-D4E10E901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2F165-2D73-C624-1667-F5D3279B3138}"/>
              </a:ext>
            </a:extLst>
          </p:cNvPr>
          <p:cNvSpPr txBox="1"/>
          <p:nvPr/>
        </p:nvSpPr>
        <p:spPr>
          <a:xfrm>
            <a:off x="498878" y="392049"/>
            <a:ext cx="8451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01.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개요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5906F2-34CB-D359-E67C-3D517B27A91E}"/>
              </a:ext>
            </a:extLst>
          </p:cNvPr>
          <p:cNvSpPr txBox="1"/>
          <p:nvPr/>
        </p:nvSpPr>
        <p:spPr>
          <a:xfrm>
            <a:off x="9124299" y="392049"/>
            <a:ext cx="1832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ICT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캡스톤 디자인 최종 발표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B86C7E8-F568-5EF7-693F-DD03C0561C42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0204F4E-41F4-4AF3-763B-77735873889D}"/>
              </a:ext>
            </a:extLst>
          </p:cNvPr>
          <p:cNvSpPr/>
          <p:nvPr/>
        </p:nvSpPr>
        <p:spPr>
          <a:xfrm>
            <a:off x="4544141" y="2060810"/>
            <a:ext cx="1898866" cy="785015"/>
          </a:xfrm>
          <a:prstGeom prst="round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ln w="0"/>
                <a:solidFill>
                  <a:schemeClr val="tx1"/>
                </a:solidFill>
              </a:rPr>
              <a:t>Drone</a:t>
            </a:r>
            <a:endParaRPr lang="ko-KR" altLang="en-US" sz="2800" b="1">
              <a:ln w="0"/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0ED6041-CF84-C6DB-864D-82D39E348393}"/>
              </a:ext>
            </a:extLst>
          </p:cNvPr>
          <p:cNvSpPr/>
          <p:nvPr/>
        </p:nvSpPr>
        <p:spPr>
          <a:xfrm>
            <a:off x="839127" y="3471622"/>
            <a:ext cx="1898866" cy="85101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ln w="0"/>
                <a:solidFill>
                  <a:schemeClr val="tx1"/>
                </a:solidFill>
              </a:rPr>
              <a:t>PC</a:t>
            </a:r>
            <a:endParaRPr lang="ko-KR" altLang="en-US" sz="2800" b="1">
              <a:ln w="0"/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EBEF946-7DDB-D763-A419-5DB0836A4E98}"/>
              </a:ext>
            </a:extLst>
          </p:cNvPr>
          <p:cNvSpPr/>
          <p:nvPr/>
        </p:nvSpPr>
        <p:spPr>
          <a:xfrm>
            <a:off x="4567826" y="3471622"/>
            <a:ext cx="1898866" cy="851015"/>
          </a:xfrm>
          <a:prstGeom prst="round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ln w="0"/>
                <a:solidFill>
                  <a:schemeClr val="tx1"/>
                </a:solidFill>
              </a:rPr>
              <a:t>Joystick</a:t>
            </a:r>
            <a:endParaRPr lang="ko-KR" altLang="en-US" sz="2800" b="1">
              <a:ln w="0"/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20AFFCB-5CA0-DE98-FDDA-D526C83F1B6A}"/>
              </a:ext>
            </a:extLst>
          </p:cNvPr>
          <p:cNvSpPr/>
          <p:nvPr/>
        </p:nvSpPr>
        <p:spPr>
          <a:xfrm>
            <a:off x="7434923" y="3474912"/>
            <a:ext cx="1898866" cy="851015"/>
          </a:xfrm>
          <a:prstGeom prst="round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ln w="0"/>
                <a:solidFill>
                  <a:schemeClr val="tx1"/>
                </a:solidFill>
              </a:rPr>
              <a:t>Landing</a:t>
            </a:r>
          </a:p>
          <a:p>
            <a:pPr algn="ctr"/>
            <a:r>
              <a:rPr lang="en-US" altLang="ko-KR" sz="2800" b="1">
                <a:ln w="0"/>
                <a:solidFill>
                  <a:schemeClr val="tx1"/>
                </a:solidFill>
              </a:rPr>
              <a:t>Station</a:t>
            </a:r>
            <a:endParaRPr lang="ko-KR" altLang="en-US" sz="2800" b="1">
              <a:ln w="0"/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18A94E-C999-BBF8-C4F0-17027CAEA8BE}"/>
              </a:ext>
            </a:extLst>
          </p:cNvPr>
          <p:cNvSpPr txBox="1"/>
          <p:nvPr/>
        </p:nvSpPr>
        <p:spPr>
          <a:xfrm>
            <a:off x="483331" y="670130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>
                <a:solidFill>
                  <a:srgbClr val="A9AAAA"/>
                </a:solidFill>
                <a:latin typeface="나눔스퀘어_ac Bold"/>
                <a:ea typeface="나눔스퀘어_ac Bold"/>
              </a:rPr>
              <a:t>시스템 구조</a:t>
            </a:r>
          </a:p>
        </p:txBody>
      </p:sp>
    </p:spTree>
    <p:extLst>
      <p:ext uri="{BB962C8B-B14F-4D97-AF65-F5344CB8AC3E}">
        <p14:creationId xmlns:p14="http://schemas.microsoft.com/office/powerpoint/2010/main" val="78691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00197-607E-AAFE-AD41-760052AFE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DD33B6F-7C6B-CB59-408C-FED061284E4C}"/>
              </a:ext>
            </a:extLst>
          </p:cNvPr>
          <p:cNvSpPr/>
          <p:nvPr/>
        </p:nvSpPr>
        <p:spPr>
          <a:xfrm>
            <a:off x="-64808" y="-27432"/>
            <a:ext cx="11197400" cy="6912864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42CBDD-E2A6-296C-E7FB-8637CB3E86EF}"/>
              </a:ext>
            </a:extLst>
          </p:cNvPr>
          <p:cNvSpPr txBox="1"/>
          <p:nvPr/>
        </p:nvSpPr>
        <p:spPr>
          <a:xfrm>
            <a:off x="4070966" y="3107436"/>
            <a:ext cx="29658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02. </a:t>
            </a:r>
            <a:r>
              <a:rPr lang="ko-KR" altLang="en-US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개발 과정</a:t>
            </a:r>
            <a:endParaRPr lang="en-US" altLang="ko-KR" sz="36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97358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anchor="ctr"/>
      <a:lstStyle>
        <a:defPPr algn="ctr">
          <a:defRPr lang="ko-KR" altLang="en-US">
            <a:noFill/>
          </a:defRPr>
        </a:defPPr>
      </a:lstStyle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747</Words>
  <Application>Microsoft Office PowerPoint</Application>
  <PresentationFormat>사용자 지정</PresentationFormat>
  <Paragraphs>237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나눔스퀘어 Bold</vt:lpstr>
      <vt:lpstr>나눔스퀘어 ExtraBold</vt:lpstr>
      <vt:lpstr>나눔스퀘어_ac Bold</vt:lpstr>
      <vt:lpstr>나눔스퀘어_ac ExtraBold</vt:lpstr>
      <vt:lpstr>-윤고딕360</vt:lpstr>
      <vt:lpstr>함초롬돋움</vt:lpstr>
      <vt:lpstr>Arial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교원 김</cp:lastModifiedBy>
  <cp:revision>89</cp:revision>
  <dcterms:created xsi:type="dcterms:W3CDTF">2020-05-24T06:44:59Z</dcterms:created>
  <dcterms:modified xsi:type="dcterms:W3CDTF">2025-05-25T15:48:33Z</dcterms:modified>
  <cp:version>1000.0000.01</cp:version>
</cp:coreProperties>
</file>