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69" r:id="rId5"/>
    <p:sldId id="265" r:id="rId6"/>
    <p:sldId id="266" r:id="rId7"/>
    <p:sldId id="267" r:id="rId8"/>
    <p:sldId id="268" r:id="rId9"/>
    <p:sldId id="259" r:id="rId10"/>
    <p:sldId id="260" r:id="rId11"/>
    <p:sldId id="261" r:id="rId12"/>
    <p:sldId id="262" r:id="rId13"/>
    <p:sldId id="263" r:id="rId14"/>
    <p:sldId id="264" r:id="rId15"/>
  </p:sldIdLst>
  <p:sldSz cx="111045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020"/>
    <p:restoredTop sz="90000"/>
  </p:normalViewPr>
  <p:slideViewPr>
    <p:cSldViewPr snapToObjects="1">
      <p:cViewPr varScale="1">
        <p:scale>
          <a:sx n="147" d="100"/>
          <a:sy n="147" d="100"/>
        </p:scale>
        <p:origin x="1340" y="88"/>
      </p:cViewPr>
      <p:guideLst>
        <p:guide orient="horz" pos="2155"/>
        <p:guide pos="3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제목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6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5F5-4151-8588-9450E48E41AD}"/>
              </c:ext>
            </c:extLst>
          </c:dPt>
          <c:dPt>
            <c:idx val="1"/>
            <c:bubble3D val="0"/>
            <c:spPr>
              <a:solidFill>
                <a:schemeClr val="accent1">
                  <a:shade val="85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5F5-4151-8588-9450E48E41AD}"/>
              </c:ext>
            </c:extLst>
          </c:dPt>
          <c:dPt>
            <c:idx val="2"/>
            <c:bubble3D val="0"/>
            <c:spPr>
              <a:solidFill>
                <a:schemeClr val="accent1">
                  <a:tint val="86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5F5-4151-8588-9450E48E41AD}"/>
              </c:ext>
            </c:extLst>
          </c:dPt>
          <c:dPt>
            <c:idx val="3"/>
            <c:bubble3D val="0"/>
            <c:spPr>
              <a:solidFill>
                <a:schemeClr val="accent1">
                  <a:tint val="57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F5F5-4151-8588-9450E48E41AD}"/>
              </c:ext>
            </c:extLst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F5-4151-8588-9450E48E4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800" b="0" i="0" u="none"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A7-4B2D-83BA-306A9BA3443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1">
                <a:tint val="84950"/>
              </a:schemeClr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A7-4B2D-83BA-306A9BA34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2302824"/>
        <c:axId val="622303152"/>
      </c:barChart>
      <c:catAx>
        <c:axId val="622302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2303152"/>
        <c:crosses val="autoZero"/>
        <c:auto val="1"/>
        <c:lblAlgn val="ctr"/>
        <c:lblOffset val="100"/>
        <c:tickMarkSkip val="1"/>
        <c:noMultiLvlLbl val="0"/>
      </c:catAx>
      <c:valAx>
        <c:axId val="622303152"/>
        <c:scaling>
          <c:orientation val="minMax"/>
        </c:scaling>
        <c:delete val="0"/>
        <c:axPos val="l"/>
        <c:majorGridlines/>
        <c:title>
          <c:overlay val="0"/>
          <c:spPr>
            <a:noFill/>
            <a:ln>
              <a:noFill/>
            </a:ln>
            <a:effectLst/>
          </c:spPr>
          <c:txPr>
            <a:bodyPr vert="vert270" wrap="none" lIns="0" tIns="0" rIns="0" bIns="0" anchor="ctr" anchorCtr="1"/>
            <a:lstStyle/>
            <a:p>
              <a:pPr algn="l">
                <a:defRPr sz="1300" b="0" i="0" u="none">
                  <a:latin typeface="+mn-lt" panose="00000000000000000000"/>
                  <a:ea typeface="+mn-ea" panose="00000000000000000000"/>
                  <a:cs typeface="+mn-ea" panose="00000000000000000000"/>
                  <a:sym typeface="+mn-ea" panose="0000000000000000000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622302824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783" y="2130425"/>
            <a:ext cx="943821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5567" y="3886200"/>
            <a:ext cx="7772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1103786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602429" y="2214563"/>
            <a:ext cx="5898905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50245" y="274638"/>
            <a:ext cx="2498351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5188" y="274638"/>
            <a:ext cx="7309993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121" y="4406900"/>
            <a:ext cx="94382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7121" y="2906713"/>
            <a:ext cx="94382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5188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44424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53765" y="1643063"/>
            <a:ext cx="9993407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5188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644424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53765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43000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6419" y="4800600"/>
            <a:ext cx="666227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76419" y="612775"/>
            <a:ext cx="666227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76419" y="5367338"/>
            <a:ext cx="666227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5188" y="1600200"/>
            <a:ext cx="999340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55188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3793" y="6356350"/>
            <a:ext cx="3516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7714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264" y="755904"/>
            <a:ext cx="2448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생활속의 로봇 디자인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3317" y="1862709"/>
            <a:ext cx="698529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>
                <a:solidFill>
                  <a:srgbClr val="0F3158"/>
                </a:solidFill>
                <a:latin typeface="나눔스퀘어 ExtraBold"/>
                <a:ea typeface="나눔스퀘어 ExtraBold"/>
              </a:rPr>
              <a:t>독거 노인 사회화 로봇</a:t>
            </a:r>
            <a:endParaRPr lang="en-US" altLang="ko-KR" sz="5300">
              <a:solidFill>
                <a:srgbClr val="0F3158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xx.xx.xxxx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1467" y="5040880"/>
            <a:ext cx="1764254" cy="33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5642" y="5561886"/>
            <a:ext cx="3795904" cy="427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  <a:endParaRPr lang="en-US" altLang="ko-KR" sz="750">
              <a:solidFill>
                <a:srgbClr val="80808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  <a:endParaRPr lang="en-US" altLang="ko-KR" sz="750">
              <a:solidFill>
                <a:srgbClr val="80808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93863" y="1916811"/>
            <a:ext cx="2679461" cy="2679461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8832" y="4389362"/>
            <a:ext cx="935341" cy="20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*</a:t>
            </a:r>
            <a:r>
              <a:rPr lang="ko-KR" altLang="en-US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출처 표기는 필수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1467" y="5040880"/>
            <a:ext cx="1764254" cy="33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5642" y="5561886"/>
            <a:ext cx="3795904" cy="44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 </a:t>
            </a:r>
          </a:p>
        </p:txBody>
      </p:sp>
      <p:sp>
        <p:nvSpPr>
          <p:cNvPr id="12" name="타원 11"/>
          <p:cNvSpPr/>
          <p:nvPr/>
        </p:nvSpPr>
        <p:spPr>
          <a:xfrm>
            <a:off x="1447381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8928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4982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2117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18" name="타원 17"/>
          <p:cNvSpPr/>
          <p:nvPr/>
        </p:nvSpPr>
        <p:spPr>
          <a:xfrm>
            <a:off x="7280110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165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7712" y="1916811"/>
            <a:ext cx="485088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4846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23" name="타원 22"/>
          <p:cNvSpPr/>
          <p:nvPr/>
        </p:nvSpPr>
        <p:spPr>
          <a:xfrm>
            <a:off x="4381748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3295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9349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6484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99975" y="3055620"/>
            <a:ext cx="3805212" cy="1525524"/>
            <a:chOff x="6199975" y="3055620"/>
            <a:chExt cx="3805212" cy="1525524"/>
          </a:xfrm>
        </p:grpSpPr>
        <p:sp>
          <p:nvSpPr>
            <p:cNvPr id="17" name="TextBox 16"/>
            <p:cNvSpPr txBox="1"/>
            <p:nvPr/>
          </p:nvSpPr>
          <p:spPr>
            <a:xfrm>
              <a:off x="6199975" y="3055620"/>
              <a:ext cx="2374587" cy="390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제목을 입력하세요</a:t>
              </a:r>
              <a:r>
                <a:rPr lang="en-US" altLang="ko-KR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9975" y="3576626"/>
              <a:ext cx="3805212" cy="1004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미덕이다.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</a:t>
              </a: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.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</a:t>
              </a:r>
            </a:p>
          </p:txBody>
        </p:sp>
      </p:grpSp>
      <p:grpSp>
        <p:nvGrpSpPr>
          <p:cNvPr id="20" name="그룹 19"/>
          <p:cNvGrpSpPr>
            <a:grpSpLocks/>
          </p:cNvGrpSpPr>
          <p:nvPr/>
        </p:nvGrpSpPr>
        <p:grpSpPr>
          <a:xfrm>
            <a:off x="871309" y="1969785"/>
            <a:ext cx="4752594" cy="3835512"/>
            <a:chOff x="3391624" y="1556766"/>
            <a:chExt cx="4752594" cy="3835512"/>
          </a:xfrm>
        </p:grpSpPr>
        <p:graphicFrame>
          <p:nvGraphicFramePr>
            <p:cNvPr id="6" name="차트 6"/>
            <p:cNvGraphicFramePr/>
            <p:nvPr/>
          </p:nvGraphicFramePr>
          <p:xfrm>
            <a:off x="3391624" y="1556766"/>
            <a:ext cx="4752594" cy="38355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6632029" y="4653915"/>
              <a:ext cx="935341" cy="215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*</a:t>
              </a:r>
              <a:r>
                <a:rPr lang="ko-KR" altLang="en-US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출처 표기는 필수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aphicFrame>
        <p:nvGraphicFramePr>
          <p:cNvPr id="13" name="차트 7"/>
          <p:cNvGraphicFramePr/>
          <p:nvPr/>
        </p:nvGraphicFramePr>
        <p:xfrm>
          <a:off x="1303363" y="1628775"/>
          <a:ext cx="4107141" cy="3888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20616" y="5374005"/>
            <a:ext cx="935341" cy="21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*</a:t>
            </a:r>
            <a:r>
              <a:rPr lang="ko-KR" altLang="en-US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출처 표기는 필수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9975" y="3576626"/>
            <a:ext cx="3805212" cy="100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</a:t>
            </a: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.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9975" y="3055620"/>
            <a:ext cx="2374587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264" y="755904"/>
            <a:ext cx="2448306" cy="299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F3158"/>
                </a:solidFill>
                <a:latin typeface="나눔스퀘어_ac Bold"/>
                <a:ea typeface="나눔스퀘어_ac Bold"/>
              </a:rPr>
              <a:t>소주제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318" y="1862709"/>
            <a:ext cx="4752594" cy="170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Thank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you.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3318" y="3777615"/>
            <a:ext cx="3528441" cy="299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F3158"/>
                </a:solidFill>
                <a:latin typeface="나눔스퀘어_ac Bold"/>
                <a:ea typeface="나눔스퀘어_ac Bold"/>
              </a:rPr>
              <a:t>학과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F3158"/>
                </a:solidFill>
                <a:latin typeface="나눔스퀘어_ac Bold"/>
                <a:ea typeface="나눔스퀘어_ac Bold"/>
              </a:rPr>
              <a:t> 학번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F3158"/>
                </a:solidFill>
                <a:latin typeface="나눔스퀘어_ac Bold"/>
                <a:ea typeface="나눔스퀘어_ac Bold"/>
              </a:rPr>
              <a:t> 성함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FFFFFF"/>
                </a:solidFill>
                <a:latin typeface="나눔스퀘어_ac Bold"/>
                <a:ea typeface="나눔스퀘어_ac Bold"/>
              </a:rPr>
              <a:t>xx.xx.xxxx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489D0A-E317-057A-31F2-366CB9EF5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64808" y="0"/>
            <a:ext cx="11269409" cy="68761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47908" y="1172718"/>
            <a:ext cx="2101482" cy="528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9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CONTENTS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65384" y="2852928"/>
            <a:ext cx="857955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12883" y="3501009"/>
            <a:ext cx="5316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3316" y="4496181"/>
            <a:ext cx="12308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문제 상황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선정 이유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42721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724" y="2852928"/>
            <a:ext cx="599446" cy="4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3186" y="3501009"/>
            <a:ext cx="75252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공감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4037" y="4496181"/>
            <a:ext cx="137618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공감맵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퍼소나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고객여정맵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23442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8698" y="2852928"/>
            <a:ext cx="516255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78790" y="3498097"/>
            <a:ext cx="71606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정의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757" y="4496181"/>
            <a:ext cx="123082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제품 정의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416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122" y="2852928"/>
            <a:ext cx="857936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93038" y="3501009"/>
            <a:ext cx="129864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아이디어 도출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5477" y="4496181"/>
            <a:ext cx="1735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유사품 탐색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기능 확장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아이디어 도출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28488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62B3-0F33-4D0A-C9CF-91EF3DFD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7CC21-CEF4-82D6-15A2-1AA484BB8F23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AD34-BCA8-A9A4-36BC-216B55E501F2}"/>
              </a:ext>
            </a:extLst>
          </p:cNvPr>
          <p:cNvSpPr txBox="1"/>
          <p:nvPr/>
        </p:nvSpPr>
        <p:spPr>
          <a:xfrm>
            <a:off x="498878" y="670130"/>
            <a:ext cx="1217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사회 문제 현상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67897-B409-AFDB-999D-26235C6910DD}"/>
              </a:ext>
            </a:extLst>
          </p:cNvPr>
          <p:cNvSpPr txBox="1"/>
          <p:nvPr/>
        </p:nvSpPr>
        <p:spPr>
          <a:xfrm>
            <a:off x="9482217" y="39204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생활속의 로봇 디자인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C6657-F0EA-4684-4A36-8ED39CB180C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255C5-57FA-B77B-77FC-776B48DA9CBF}"/>
              </a:ext>
            </a:extLst>
          </p:cNvPr>
          <p:cNvSpPr txBox="1"/>
          <p:nvPr/>
        </p:nvSpPr>
        <p:spPr>
          <a:xfrm>
            <a:off x="1213583" y="4419981"/>
            <a:ext cx="230383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초고령화 사회 진입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F6572-EB6B-C28D-8111-385EFCB43A5E}"/>
              </a:ext>
            </a:extLst>
          </p:cNvPr>
          <p:cNvSpPr txBox="1"/>
          <p:nvPr/>
        </p:nvSpPr>
        <p:spPr>
          <a:xfrm>
            <a:off x="1285361" y="5157216"/>
            <a:ext cx="21602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b="0" i="0">
                <a:effectLst/>
                <a:latin typeface="fkGroteskNeue"/>
              </a:rPr>
              <a:t>대한민국은 </a:t>
            </a:r>
            <a:r>
              <a:rPr lang="en-US" altLang="ko-KR" sz="800" b="0" i="0">
                <a:effectLst/>
                <a:latin typeface="fkGroteskNeue"/>
              </a:rPr>
              <a:t>2024</a:t>
            </a:r>
            <a:r>
              <a:rPr lang="ko-KR" altLang="en-US" sz="800" b="0" i="0">
                <a:effectLst/>
                <a:latin typeface="fkGroteskNeue"/>
              </a:rPr>
              <a:t>년 </a:t>
            </a:r>
            <a:r>
              <a:rPr lang="en-US" altLang="ko-KR" sz="800" b="0" i="0">
                <a:effectLst/>
                <a:latin typeface="fkGroteskNeue"/>
              </a:rPr>
              <a:t>12</a:t>
            </a:r>
            <a:r>
              <a:rPr lang="ko-KR" altLang="en-US" sz="800" b="0" i="0">
                <a:effectLst/>
                <a:latin typeface="fkGroteskNeue"/>
              </a:rPr>
              <a:t>월 </a:t>
            </a:r>
            <a:r>
              <a:rPr lang="en-US" altLang="ko-KR" sz="800" b="0" i="0">
                <a:effectLst/>
                <a:latin typeface="fkGroteskNeue"/>
              </a:rPr>
              <a:t>23</a:t>
            </a:r>
            <a:r>
              <a:rPr lang="ko-KR" altLang="en-US" sz="800" b="0" i="0">
                <a:effectLst/>
                <a:latin typeface="fkGroteskNeue"/>
              </a:rPr>
              <a:t>일을 기점으로 </a:t>
            </a:r>
            <a:r>
              <a:rPr lang="en-US" altLang="ko-KR" sz="800" b="0" i="0">
                <a:effectLst/>
                <a:latin typeface="fkGroteskNeue"/>
              </a:rPr>
              <a:t>65</a:t>
            </a:r>
            <a:r>
              <a:rPr lang="ko-KR" altLang="en-US" sz="800" b="0" i="0">
                <a:effectLst/>
                <a:latin typeface="fkGroteskNeue"/>
              </a:rPr>
              <a:t>세 이상 인구 비율이 전체 인구의 </a:t>
            </a:r>
            <a:r>
              <a:rPr lang="en-US" altLang="ko-KR" sz="800" b="0" i="0">
                <a:effectLst/>
                <a:latin typeface="fkGroteskNeue"/>
              </a:rPr>
              <a:t>20%</a:t>
            </a:r>
            <a:r>
              <a:rPr lang="ko-KR" altLang="en-US" sz="800" b="0" i="0">
                <a:effectLst/>
                <a:latin typeface="fkGroteskNeue"/>
              </a:rPr>
              <a:t>를 넘어 유엔 기준 ‘초고령사회’에 진입했습니다</a:t>
            </a:r>
            <a:r>
              <a:rPr lang="en-US" altLang="ko-KR" sz="800" b="0" i="0">
                <a:effectLst/>
                <a:latin typeface="fkGroteskNeue"/>
              </a:rPr>
              <a:t>.</a:t>
            </a:r>
          </a:p>
          <a:p>
            <a:pPr>
              <a:defRPr/>
            </a:pPr>
            <a:endParaRPr lang="en-US" altLang="ko-KR" sz="800">
              <a:latin typeface="fkGroteskNeue"/>
            </a:endParaRPr>
          </a:p>
          <a:p>
            <a:pPr>
              <a:defRPr/>
            </a:pPr>
            <a:r>
              <a:rPr lang="ko-KR" altLang="en-US" sz="800" b="0" i="0">
                <a:effectLst/>
                <a:latin typeface="fkGroteskNeue"/>
              </a:rPr>
              <a:t>세계에서 가장 빠른 속도로 고령화가 진행된 사례입니다</a:t>
            </a:r>
            <a:r>
              <a:rPr lang="en-US" altLang="ko-KR" sz="800" b="0" i="0">
                <a:effectLst/>
                <a:latin typeface="fkGroteskNeue"/>
              </a:rPr>
              <a:t>. </a:t>
            </a:r>
          </a:p>
          <a:p>
            <a:pPr>
              <a:defRPr/>
            </a:pPr>
            <a:endParaRPr lang="en-US" altLang="ko-KR" sz="800" b="0" i="0">
              <a:effectLst/>
              <a:latin typeface="fkGroteskNeue"/>
            </a:endParaRPr>
          </a:p>
          <a:p>
            <a:pPr>
              <a:defRPr/>
            </a:pPr>
            <a:r>
              <a:rPr lang="ko-KR" altLang="en-US" sz="800">
                <a:latin typeface="fkGroteskNeue"/>
              </a:rPr>
              <a:t>이는 </a:t>
            </a:r>
            <a:r>
              <a:rPr lang="ko-KR" altLang="en-US" sz="800" b="0" i="0">
                <a:effectLst/>
                <a:latin typeface="fkGroteskNeue"/>
              </a:rPr>
              <a:t>저출생 문제와 맞물려 노동 공급 감소</a:t>
            </a:r>
            <a:r>
              <a:rPr lang="en-US" altLang="ko-KR" sz="800" b="0" i="0">
                <a:effectLst/>
                <a:latin typeface="fkGroteskNeue"/>
              </a:rPr>
              <a:t>, </a:t>
            </a:r>
            <a:r>
              <a:rPr lang="ko-KR" altLang="en-US" sz="800" b="0" i="0">
                <a:effectLst/>
                <a:latin typeface="fkGroteskNeue"/>
              </a:rPr>
              <a:t>생산성 약화</a:t>
            </a:r>
            <a:r>
              <a:rPr lang="en-US" altLang="ko-KR" sz="800" b="0" i="0">
                <a:effectLst/>
                <a:latin typeface="fkGroteskNeue"/>
              </a:rPr>
              <a:t>, </a:t>
            </a:r>
            <a:r>
              <a:rPr lang="ko-KR" altLang="en-US" sz="800" b="0" i="0">
                <a:effectLst/>
                <a:latin typeface="fkGroteskNeue"/>
              </a:rPr>
              <a:t>경제성장률 하락 등 국가적 차원의 심각한 사회</a:t>
            </a:r>
            <a:r>
              <a:rPr lang="en-US" altLang="ko-KR" sz="800" b="0" i="0">
                <a:effectLst/>
                <a:latin typeface="fkGroteskNeue"/>
              </a:rPr>
              <a:t>·</a:t>
            </a:r>
            <a:r>
              <a:rPr lang="ko-KR" altLang="en-US" sz="800" b="0" i="0">
                <a:effectLst/>
                <a:latin typeface="fkGroteskNeue"/>
              </a:rPr>
              <a:t>경제적 문제를 야기하고 있습니다</a:t>
            </a:r>
            <a:endParaRPr lang="ko-KR" altLang="en-US" sz="750">
              <a:solidFill>
                <a:srgbClr val="80808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99F2D-9FB2-7F41-C299-93A1BDB8239E}"/>
              </a:ext>
            </a:extLst>
          </p:cNvPr>
          <p:cNvSpPr/>
          <p:nvPr/>
        </p:nvSpPr>
        <p:spPr>
          <a:xfrm>
            <a:off x="1285361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1AFED9-C7CD-0C51-8837-ACB789D8B913}"/>
              </a:ext>
            </a:extLst>
          </p:cNvPr>
          <p:cNvSpPr/>
          <p:nvPr/>
        </p:nvSpPr>
        <p:spPr>
          <a:xfrm>
            <a:off x="2329491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CFA1-85AA-4A1B-9400-0DAE199F36C4}"/>
              </a:ext>
            </a:extLst>
          </p:cNvPr>
          <p:cNvSpPr txBox="1"/>
          <p:nvPr/>
        </p:nvSpPr>
        <p:spPr>
          <a:xfrm>
            <a:off x="4400307" y="4419981"/>
            <a:ext cx="230383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독거노인 비율 증가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363943-71C9-07AF-76B3-282FD79A01BA}"/>
              </a:ext>
            </a:extLst>
          </p:cNvPr>
          <p:cNvSpPr/>
          <p:nvPr/>
        </p:nvSpPr>
        <p:spPr>
          <a:xfrm>
            <a:off x="4471759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3B7704-604E-B866-A003-6D948E4BB7FF}"/>
              </a:ext>
            </a:extLst>
          </p:cNvPr>
          <p:cNvSpPr/>
          <p:nvPr/>
        </p:nvSpPr>
        <p:spPr>
          <a:xfrm>
            <a:off x="5515890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546134-2E10-802C-E69C-05C59AC7F0FA}"/>
              </a:ext>
            </a:extLst>
          </p:cNvPr>
          <p:cNvSpPr/>
          <p:nvPr/>
        </p:nvSpPr>
        <p:spPr>
          <a:xfrm>
            <a:off x="7658157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A57895-C7C3-2DFC-305B-B6BE8A9B5CF1}"/>
              </a:ext>
            </a:extLst>
          </p:cNvPr>
          <p:cNvSpPr/>
          <p:nvPr/>
        </p:nvSpPr>
        <p:spPr>
          <a:xfrm>
            <a:off x="8702288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EEA56-5619-5DD8-4FE3-347930C3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07" y="2112239"/>
            <a:ext cx="1612975" cy="19627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00871A-53D4-D19E-DF10-D81F1D4B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80" y="2132170"/>
            <a:ext cx="1653828" cy="19168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07D7BA-8A03-5AF6-E280-A4D53AC2E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33" y="2348850"/>
            <a:ext cx="1877871" cy="1465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54ACB9-3BEE-E3AB-F867-34C4FB2DB8B6}"/>
              </a:ext>
            </a:extLst>
          </p:cNvPr>
          <p:cNvSpPr txBox="1"/>
          <p:nvPr/>
        </p:nvSpPr>
        <p:spPr>
          <a:xfrm>
            <a:off x="7840720" y="4419981"/>
            <a:ext cx="173156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독거노인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20E00-749B-7D73-F630-2FD585A0A8AB}"/>
              </a:ext>
            </a:extLst>
          </p:cNvPr>
          <p:cNvSpPr txBox="1"/>
          <p:nvPr/>
        </p:nvSpPr>
        <p:spPr>
          <a:xfrm>
            <a:off x="4435928" y="5157216"/>
            <a:ext cx="21602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b="0" i="0">
                <a:effectLst/>
                <a:latin typeface="fkGroteskNeue"/>
              </a:rPr>
              <a:t>고령화와 더불어 독거노인</a:t>
            </a:r>
            <a:r>
              <a:rPr lang="en-US" altLang="ko-KR" sz="800" b="0" i="0">
                <a:effectLst/>
                <a:latin typeface="fkGroteskNeue"/>
              </a:rPr>
              <a:t>(65</a:t>
            </a:r>
            <a:r>
              <a:rPr lang="ko-KR" altLang="en-US" sz="800" b="0" i="0">
                <a:effectLst/>
                <a:latin typeface="fkGroteskNeue"/>
              </a:rPr>
              <a:t>세 이상 </a:t>
            </a:r>
            <a:r>
              <a:rPr lang="en-US" altLang="ko-KR" sz="800" b="0" i="0">
                <a:effectLst/>
                <a:latin typeface="fkGroteskNeue"/>
              </a:rPr>
              <a:t>1</a:t>
            </a:r>
            <a:r>
              <a:rPr lang="ko-KR" altLang="en-US" sz="800" b="0" i="0">
                <a:effectLst/>
                <a:latin typeface="fkGroteskNeue"/>
              </a:rPr>
              <a:t>인 가구</a:t>
            </a:r>
            <a:r>
              <a:rPr lang="en-US" altLang="ko-KR" sz="800" b="0" i="0">
                <a:effectLst/>
                <a:latin typeface="fkGroteskNeue"/>
              </a:rPr>
              <a:t>) </a:t>
            </a:r>
            <a:r>
              <a:rPr lang="ko-KR" altLang="en-US" sz="800" b="0" i="0">
                <a:effectLst/>
                <a:latin typeface="fkGroteskNeue"/>
              </a:rPr>
              <a:t>비율도 가파르게 증가하고 있습니다</a:t>
            </a:r>
            <a:r>
              <a:rPr lang="en-US" altLang="ko-KR" sz="800" b="0" i="0">
                <a:effectLst/>
                <a:latin typeface="fkGroteskNeue"/>
              </a:rPr>
              <a:t>. </a:t>
            </a:r>
          </a:p>
          <a:p>
            <a:pPr>
              <a:defRPr/>
            </a:pPr>
            <a:endParaRPr lang="en-US" altLang="ko-KR" sz="800">
              <a:latin typeface="fkGroteskNeue"/>
            </a:endParaRPr>
          </a:p>
          <a:p>
            <a:pPr>
              <a:defRPr/>
            </a:pPr>
            <a:r>
              <a:rPr lang="en-US" altLang="ko-KR" sz="800" b="0" i="0">
                <a:effectLst/>
                <a:latin typeface="fkGroteskNeue"/>
              </a:rPr>
              <a:t>2022</a:t>
            </a:r>
            <a:r>
              <a:rPr lang="ko-KR" altLang="en-US" sz="800" b="0" i="0">
                <a:effectLst/>
                <a:latin typeface="fkGroteskNeue"/>
              </a:rPr>
              <a:t>년 기준 우리나라 노인 </a:t>
            </a:r>
            <a:r>
              <a:rPr lang="en-US" altLang="ko-KR" sz="800">
                <a:latin typeface="fkGroteskNeue"/>
              </a:rPr>
              <a:t>4</a:t>
            </a:r>
            <a:r>
              <a:rPr lang="ko-KR" altLang="en-US" sz="800" b="0" i="0">
                <a:effectLst/>
                <a:latin typeface="fkGroteskNeue"/>
              </a:rPr>
              <a:t>명 중 </a:t>
            </a:r>
            <a:r>
              <a:rPr lang="en-US" altLang="ko-KR" sz="800" b="0" i="0">
                <a:effectLst/>
                <a:latin typeface="fkGroteskNeue"/>
              </a:rPr>
              <a:t>1</a:t>
            </a:r>
            <a:r>
              <a:rPr lang="ko-KR" altLang="en-US" sz="800" b="0" i="0">
                <a:effectLst/>
                <a:latin typeface="fkGroteskNeue"/>
              </a:rPr>
              <a:t>명</a:t>
            </a:r>
            <a:r>
              <a:rPr lang="en-US" altLang="ko-KR" sz="800" b="0" i="0">
                <a:effectLst/>
                <a:latin typeface="fkGroteskNeue"/>
              </a:rPr>
              <a:t>(21.8%)</a:t>
            </a:r>
            <a:r>
              <a:rPr lang="ko-KR" altLang="en-US" sz="800" b="0" i="0">
                <a:effectLst/>
                <a:latin typeface="fkGroteskNeue"/>
              </a:rPr>
              <a:t>이 혼자 살고 있으며</a:t>
            </a:r>
            <a:r>
              <a:rPr lang="en-US" altLang="ko-KR" sz="800" b="0" i="0">
                <a:effectLst/>
                <a:latin typeface="fkGroteskNeue"/>
              </a:rPr>
              <a:t>, 2019</a:t>
            </a:r>
            <a:r>
              <a:rPr lang="ko-KR" altLang="en-US" sz="800" b="0" i="0">
                <a:effectLst/>
                <a:latin typeface="fkGroteskNeue"/>
              </a:rPr>
              <a:t>년에는 독거노인 가구가 </a:t>
            </a:r>
            <a:r>
              <a:rPr lang="en-US" altLang="ko-KR" sz="800" b="0" i="0">
                <a:effectLst/>
                <a:latin typeface="fkGroteskNeue"/>
              </a:rPr>
              <a:t>153.3</a:t>
            </a:r>
            <a:r>
              <a:rPr lang="ko-KR" altLang="en-US" sz="800" b="0" i="0">
                <a:effectLst/>
                <a:latin typeface="fkGroteskNeue"/>
              </a:rPr>
              <a:t>만을 돌파했습니다</a:t>
            </a:r>
            <a:r>
              <a:rPr lang="en-US" altLang="ko-KR" sz="800" b="0" i="0">
                <a:effectLst/>
                <a:latin typeface="fkGroteskNeue"/>
              </a:rPr>
              <a:t>. </a:t>
            </a:r>
          </a:p>
          <a:p>
            <a:pPr>
              <a:defRPr/>
            </a:pPr>
            <a:endParaRPr lang="en-US" altLang="ko-KR" sz="800" b="0" i="0">
              <a:effectLst/>
              <a:latin typeface="fkGroteskNeue"/>
            </a:endParaRPr>
          </a:p>
          <a:p>
            <a:pPr>
              <a:defRPr/>
            </a:pPr>
            <a:r>
              <a:rPr lang="ko-KR" altLang="en-US" sz="800" b="0" i="0">
                <a:effectLst/>
                <a:latin typeface="fkGroteskNeue"/>
              </a:rPr>
              <a:t>핵가족화</a:t>
            </a:r>
            <a:r>
              <a:rPr lang="en-US" altLang="ko-KR" sz="800" b="0" i="0">
                <a:effectLst/>
                <a:latin typeface="fkGroteskNeue"/>
              </a:rPr>
              <a:t>, </a:t>
            </a:r>
            <a:r>
              <a:rPr lang="ko-KR" altLang="en-US" sz="800" b="0" i="0">
                <a:effectLst/>
                <a:latin typeface="fkGroteskNeue"/>
              </a:rPr>
              <a:t>가족 돌봄 기능 약화</a:t>
            </a:r>
            <a:r>
              <a:rPr lang="en-US" altLang="ko-KR" sz="800" b="0" i="0">
                <a:effectLst/>
                <a:latin typeface="fkGroteskNeue"/>
              </a:rPr>
              <a:t>, </a:t>
            </a:r>
            <a:r>
              <a:rPr lang="ko-KR" altLang="en-US" sz="800" b="0" i="0">
                <a:effectLst/>
                <a:latin typeface="fkGroteskNeue"/>
              </a:rPr>
              <a:t>그리고 노인 스스로 자택 거주를 선호하는 경향이 맞물려 독거노인 비율은 앞으로도 계속 증가할 것으로 보입니다</a:t>
            </a:r>
            <a:endParaRPr lang="ko-KR" altLang="en-US" sz="750">
              <a:solidFill>
                <a:srgbClr val="808080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0BFF2-87C5-0913-0B21-34871ABE5692}"/>
              </a:ext>
            </a:extLst>
          </p:cNvPr>
          <p:cNvSpPr txBox="1"/>
          <p:nvPr/>
        </p:nvSpPr>
        <p:spPr>
          <a:xfrm>
            <a:off x="7659294" y="5157216"/>
            <a:ext cx="21602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b="0" i="0">
                <a:effectLst/>
                <a:latin typeface="fkGroteskNeue"/>
              </a:rPr>
              <a:t>다만</a:t>
            </a:r>
            <a:r>
              <a:rPr lang="en-US" altLang="ko-KR" sz="800" b="0" i="0">
                <a:effectLst/>
                <a:latin typeface="fkGroteskNeue"/>
              </a:rPr>
              <a:t>, </a:t>
            </a:r>
            <a:r>
              <a:rPr lang="ko-KR" altLang="en-US" sz="800" b="0" i="0">
                <a:effectLst/>
                <a:latin typeface="fkGroteskNeue"/>
              </a:rPr>
              <a:t>이러한 독거노인의 가구 형태는 정상적으로 생활을 할 수 없는 상태입니다</a:t>
            </a:r>
            <a:r>
              <a:rPr lang="en-US" altLang="ko-KR" sz="800" b="0" i="0">
                <a:effectLst/>
                <a:latin typeface="fkGroteskNeue"/>
              </a:rPr>
              <a:t>.</a:t>
            </a:r>
            <a:endParaRPr lang="en-US" altLang="ko-KR" sz="800">
              <a:latin typeface="fkGroteskNeue"/>
            </a:endParaRPr>
          </a:p>
          <a:p>
            <a:pPr>
              <a:defRPr/>
            </a:pPr>
            <a:endParaRPr lang="en-US" altLang="ko-KR" sz="800">
              <a:latin typeface="fkGroteskNeue"/>
            </a:endParaRPr>
          </a:p>
          <a:p>
            <a:pPr>
              <a:defRPr/>
            </a:pPr>
            <a:r>
              <a:rPr lang="ko-KR" altLang="en-US" sz="800">
                <a:latin typeface="fkGroteskNeue"/>
              </a:rPr>
              <a:t>혼자 무언가를 하기 어려운 노인인데 </a:t>
            </a:r>
            <a:r>
              <a:rPr lang="en-US" altLang="ko-KR" sz="800">
                <a:latin typeface="fkGroteskNeue"/>
              </a:rPr>
              <a:t>1</a:t>
            </a:r>
            <a:r>
              <a:rPr lang="ko-KR" altLang="en-US" sz="800">
                <a:latin typeface="fkGroteskNeue"/>
              </a:rPr>
              <a:t>인 가구이기까지 해서 의식주 같은 기초적인 생활 자체가 어렵기 때문입니다</a:t>
            </a:r>
            <a:r>
              <a:rPr lang="en-US" altLang="ko-KR" sz="800">
                <a:latin typeface="fkGroteskNeue"/>
              </a:rPr>
              <a:t>.</a:t>
            </a:r>
          </a:p>
          <a:p>
            <a:pPr>
              <a:defRPr/>
            </a:pPr>
            <a:endParaRPr lang="en-US" altLang="ko-KR" sz="800">
              <a:latin typeface="fkGroteskNeue"/>
            </a:endParaRPr>
          </a:p>
          <a:p>
            <a:pPr>
              <a:defRPr/>
            </a:pPr>
            <a:r>
              <a:rPr lang="ko-KR" altLang="en-US" sz="800" b="0" i="0">
                <a:effectLst/>
                <a:latin typeface="fkGroteskNeue"/>
              </a:rPr>
              <a:t>특히 간호</a:t>
            </a:r>
            <a:r>
              <a:rPr lang="en-US" altLang="ko-KR" sz="800" b="0" i="0">
                <a:effectLst/>
                <a:latin typeface="fkGroteskNeue"/>
              </a:rPr>
              <a:t>, </a:t>
            </a:r>
            <a:r>
              <a:rPr lang="ko-KR" altLang="en-US" sz="800" b="0" i="0">
                <a:effectLst/>
                <a:latin typeface="fkGroteskNeue"/>
              </a:rPr>
              <a:t>심리적 외로움</a:t>
            </a:r>
            <a:r>
              <a:rPr lang="en-US" altLang="ko-KR" sz="800">
                <a:latin typeface="fkGroteskNeue"/>
              </a:rPr>
              <a:t>, </a:t>
            </a:r>
            <a:r>
              <a:rPr lang="ko-KR" altLang="en-US" sz="800">
                <a:latin typeface="fkGroteskNeue"/>
              </a:rPr>
              <a:t>경제적 불안감 부분에서 많은 문제를 겪어 정부차원에서도 여러가지 지원을 하고 있는 상태입니다</a:t>
            </a:r>
            <a:r>
              <a:rPr lang="en-US" altLang="ko-KR" sz="800">
                <a:latin typeface="fkGroteskNeue"/>
              </a:rPr>
              <a:t>.</a:t>
            </a:r>
            <a:endParaRPr lang="en-US" altLang="ko-KR" sz="800" b="0" i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14111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0197-607E-AAFE-AD41-760052AF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33B6F-7C6B-CB59-408C-FED061284E4C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CBDD-E2A6-296C-E7FB-8637CB3E86EF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73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0811-1D6B-4C9A-F96C-69BA1F36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27068-E4C8-7450-45A4-DCDD328E1750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806AB-94BA-424C-467F-35ABACD57374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45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6A1A-99B3-926C-DD43-25AC7534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9F170-688B-EAFD-3336-B6879DA5FB94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681AE-48A8-07D4-F627-D7F9E6BF1AB7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956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C87D-7C41-A6C0-3B4B-9C34D707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70C49-B2A5-6422-6EB7-2A2D22D5C283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A8EF-6FB3-EF22-0892-A44C324F6B62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00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5029" y="4419981"/>
            <a:ext cx="600932" cy="37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5361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5361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29491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1427" y="4419981"/>
            <a:ext cx="601589" cy="37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1759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71759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515890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7825" y="4419981"/>
            <a:ext cx="601686" cy="37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8157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658157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702288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>
            <a:noFill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691</Words>
  <Application>Microsoft Office PowerPoint</Application>
  <PresentationFormat>사용자 지정</PresentationFormat>
  <Paragraphs>107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fkGroteskNeue</vt:lpstr>
      <vt:lpstr>나눔스퀘어 Bold</vt:lpstr>
      <vt:lpstr>나눔스퀘어 ExtraBold</vt:lpstr>
      <vt:lpstr>나눔스퀘어_ac Bold</vt:lpstr>
      <vt:lpstr>나눔스퀘어_ac ExtraBold</vt:lpstr>
      <vt:lpstr>-윤고딕360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교원 김</cp:lastModifiedBy>
  <cp:revision>62</cp:revision>
  <dcterms:created xsi:type="dcterms:W3CDTF">2020-05-24T06:44:59Z</dcterms:created>
  <dcterms:modified xsi:type="dcterms:W3CDTF">2025-05-05T16:36:59Z</dcterms:modified>
  <cp:version>1000.0000.01</cp:version>
</cp:coreProperties>
</file>