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F4D8C5-91B0-454B-8A48-B5E82FAB963F}" type="datetimeFigureOut">
              <a:rPr lang="en-US" smtClean="0"/>
              <a:t>12/5/2020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7123588-F286-4FAD-BF3C-7DF53D815FF3}" type="slidenum">
              <a:rPr lang="en-US" smtClean="0"/>
              <a:t>‹#›</a:t>
            </a:fld>
            <a:endParaRPr lang="en-US"/>
          </a:p>
        </p:txBody>
      </p:sp>
    </p:spTree>
    <p:extLst>
      <p:ext uri="{BB962C8B-B14F-4D97-AF65-F5344CB8AC3E}">
        <p14:creationId xmlns:p14="http://schemas.microsoft.com/office/powerpoint/2010/main" val="656777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F4D8C5-91B0-454B-8A48-B5E82FAB963F}" type="datetimeFigureOut">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123588-F286-4FAD-BF3C-7DF53D815FF3}" type="slidenum">
              <a:rPr lang="en-US" smtClean="0"/>
              <a:t>‹#›</a:t>
            </a:fld>
            <a:endParaRPr lang="en-US"/>
          </a:p>
        </p:txBody>
      </p:sp>
    </p:spTree>
    <p:extLst>
      <p:ext uri="{BB962C8B-B14F-4D97-AF65-F5344CB8AC3E}">
        <p14:creationId xmlns:p14="http://schemas.microsoft.com/office/powerpoint/2010/main" val="2929800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F4D8C5-91B0-454B-8A48-B5E82FAB963F}"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23588-F286-4FAD-BF3C-7DF53D815FF3}" type="slidenum">
              <a:rPr lang="en-US" smtClean="0"/>
              <a:t>‹#›</a:t>
            </a:fld>
            <a:endParaRPr lang="en-US"/>
          </a:p>
        </p:txBody>
      </p:sp>
    </p:spTree>
    <p:extLst>
      <p:ext uri="{BB962C8B-B14F-4D97-AF65-F5344CB8AC3E}">
        <p14:creationId xmlns:p14="http://schemas.microsoft.com/office/powerpoint/2010/main" val="3343107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F4D8C5-91B0-454B-8A48-B5E82FAB963F}"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23588-F286-4FAD-BF3C-7DF53D815FF3}" type="slidenum">
              <a:rPr lang="en-US" smtClean="0"/>
              <a:t>‹#›</a:t>
            </a:fld>
            <a:endParaRPr lang="en-US"/>
          </a:p>
        </p:txBody>
      </p:sp>
    </p:spTree>
    <p:extLst>
      <p:ext uri="{BB962C8B-B14F-4D97-AF65-F5344CB8AC3E}">
        <p14:creationId xmlns:p14="http://schemas.microsoft.com/office/powerpoint/2010/main" val="2494385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F4D8C5-91B0-454B-8A48-B5E82FAB963F}"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23588-F286-4FAD-BF3C-7DF53D815FF3}" type="slidenum">
              <a:rPr lang="en-US" smtClean="0"/>
              <a:t>‹#›</a:t>
            </a:fld>
            <a:endParaRPr lang="en-US"/>
          </a:p>
        </p:txBody>
      </p:sp>
    </p:spTree>
    <p:extLst>
      <p:ext uri="{BB962C8B-B14F-4D97-AF65-F5344CB8AC3E}">
        <p14:creationId xmlns:p14="http://schemas.microsoft.com/office/powerpoint/2010/main" val="728085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F4D8C5-91B0-454B-8A48-B5E82FAB963F}"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23588-F286-4FAD-BF3C-7DF53D815FF3}" type="slidenum">
              <a:rPr lang="en-US" smtClean="0"/>
              <a:t>‹#›</a:t>
            </a:fld>
            <a:endParaRPr lang="en-US"/>
          </a:p>
        </p:txBody>
      </p:sp>
    </p:spTree>
    <p:extLst>
      <p:ext uri="{BB962C8B-B14F-4D97-AF65-F5344CB8AC3E}">
        <p14:creationId xmlns:p14="http://schemas.microsoft.com/office/powerpoint/2010/main" val="3834528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F4D8C5-91B0-454B-8A48-B5E82FAB963F}"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23588-F286-4FAD-BF3C-7DF53D815FF3}" type="slidenum">
              <a:rPr lang="en-US" smtClean="0"/>
              <a:t>‹#›</a:t>
            </a:fld>
            <a:endParaRPr lang="en-US"/>
          </a:p>
        </p:txBody>
      </p:sp>
    </p:spTree>
    <p:extLst>
      <p:ext uri="{BB962C8B-B14F-4D97-AF65-F5344CB8AC3E}">
        <p14:creationId xmlns:p14="http://schemas.microsoft.com/office/powerpoint/2010/main" val="160786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F4D8C5-91B0-454B-8A48-B5E82FAB963F}"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23588-F286-4FAD-BF3C-7DF53D815FF3}" type="slidenum">
              <a:rPr lang="en-US" smtClean="0"/>
              <a:t>‹#›</a:t>
            </a:fld>
            <a:endParaRPr lang="en-US"/>
          </a:p>
        </p:txBody>
      </p:sp>
    </p:spTree>
    <p:extLst>
      <p:ext uri="{BB962C8B-B14F-4D97-AF65-F5344CB8AC3E}">
        <p14:creationId xmlns:p14="http://schemas.microsoft.com/office/powerpoint/2010/main" val="4117005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F4D8C5-91B0-454B-8A48-B5E82FAB963F}"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23588-F286-4FAD-BF3C-7DF53D815FF3}" type="slidenum">
              <a:rPr lang="en-US" smtClean="0"/>
              <a:t>‹#›</a:t>
            </a:fld>
            <a:endParaRPr lang="en-US"/>
          </a:p>
        </p:txBody>
      </p:sp>
    </p:spTree>
    <p:extLst>
      <p:ext uri="{BB962C8B-B14F-4D97-AF65-F5344CB8AC3E}">
        <p14:creationId xmlns:p14="http://schemas.microsoft.com/office/powerpoint/2010/main" val="2386098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F4D8C5-91B0-454B-8A48-B5E82FAB963F}"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7123588-F286-4FAD-BF3C-7DF53D815FF3}" type="slidenum">
              <a:rPr lang="en-US" smtClean="0"/>
              <a:t>‹#›</a:t>
            </a:fld>
            <a:endParaRPr lang="en-US"/>
          </a:p>
        </p:txBody>
      </p:sp>
    </p:spTree>
    <p:extLst>
      <p:ext uri="{BB962C8B-B14F-4D97-AF65-F5344CB8AC3E}">
        <p14:creationId xmlns:p14="http://schemas.microsoft.com/office/powerpoint/2010/main" val="1849671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F4D8C5-91B0-454B-8A48-B5E82FAB963F}"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23588-F286-4FAD-BF3C-7DF53D815FF3}" type="slidenum">
              <a:rPr lang="en-US" smtClean="0"/>
              <a:t>‹#›</a:t>
            </a:fld>
            <a:endParaRPr lang="en-US"/>
          </a:p>
        </p:txBody>
      </p:sp>
    </p:spTree>
    <p:extLst>
      <p:ext uri="{BB962C8B-B14F-4D97-AF65-F5344CB8AC3E}">
        <p14:creationId xmlns:p14="http://schemas.microsoft.com/office/powerpoint/2010/main" val="3060048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F4D8C5-91B0-454B-8A48-B5E82FAB963F}" type="datetimeFigureOut">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123588-F286-4FAD-BF3C-7DF53D815FF3}" type="slidenum">
              <a:rPr lang="en-US" smtClean="0"/>
              <a:t>‹#›</a:t>
            </a:fld>
            <a:endParaRPr lang="en-US"/>
          </a:p>
        </p:txBody>
      </p:sp>
    </p:spTree>
    <p:extLst>
      <p:ext uri="{BB962C8B-B14F-4D97-AF65-F5344CB8AC3E}">
        <p14:creationId xmlns:p14="http://schemas.microsoft.com/office/powerpoint/2010/main" val="294250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F4D8C5-91B0-454B-8A48-B5E82FAB963F}" type="datetimeFigureOut">
              <a:rPr lang="en-US" smtClean="0"/>
              <a:t>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123588-F286-4FAD-BF3C-7DF53D815FF3}" type="slidenum">
              <a:rPr lang="en-US" smtClean="0"/>
              <a:t>‹#›</a:t>
            </a:fld>
            <a:endParaRPr lang="en-US"/>
          </a:p>
        </p:txBody>
      </p:sp>
    </p:spTree>
    <p:extLst>
      <p:ext uri="{BB962C8B-B14F-4D97-AF65-F5344CB8AC3E}">
        <p14:creationId xmlns:p14="http://schemas.microsoft.com/office/powerpoint/2010/main" val="22900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F4D8C5-91B0-454B-8A48-B5E82FAB963F}" type="datetimeFigureOut">
              <a:rPr lang="en-US" smtClean="0"/>
              <a:t>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123588-F286-4FAD-BF3C-7DF53D815FF3}" type="slidenum">
              <a:rPr lang="en-US" smtClean="0"/>
              <a:t>‹#›</a:t>
            </a:fld>
            <a:endParaRPr lang="en-US"/>
          </a:p>
        </p:txBody>
      </p:sp>
    </p:spTree>
    <p:extLst>
      <p:ext uri="{BB962C8B-B14F-4D97-AF65-F5344CB8AC3E}">
        <p14:creationId xmlns:p14="http://schemas.microsoft.com/office/powerpoint/2010/main" val="1245177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F4D8C5-91B0-454B-8A48-B5E82FAB963F}" type="datetimeFigureOut">
              <a:rPr lang="en-US" smtClean="0"/>
              <a:t>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123588-F286-4FAD-BF3C-7DF53D815FF3}" type="slidenum">
              <a:rPr lang="en-US" smtClean="0"/>
              <a:t>‹#›</a:t>
            </a:fld>
            <a:endParaRPr lang="en-US"/>
          </a:p>
        </p:txBody>
      </p:sp>
    </p:spTree>
    <p:extLst>
      <p:ext uri="{BB962C8B-B14F-4D97-AF65-F5344CB8AC3E}">
        <p14:creationId xmlns:p14="http://schemas.microsoft.com/office/powerpoint/2010/main" val="2948109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F4D8C5-91B0-454B-8A48-B5E82FAB963F}" type="datetimeFigureOut">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123588-F286-4FAD-BF3C-7DF53D815FF3}" type="slidenum">
              <a:rPr lang="en-US" smtClean="0"/>
              <a:t>‹#›</a:t>
            </a:fld>
            <a:endParaRPr lang="en-US"/>
          </a:p>
        </p:txBody>
      </p:sp>
    </p:spTree>
    <p:extLst>
      <p:ext uri="{BB962C8B-B14F-4D97-AF65-F5344CB8AC3E}">
        <p14:creationId xmlns:p14="http://schemas.microsoft.com/office/powerpoint/2010/main" val="277350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F4D8C5-91B0-454B-8A48-B5E82FAB963F}" type="datetimeFigureOut">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123588-F286-4FAD-BF3C-7DF53D815FF3}" type="slidenum">
              <a:rPr lang="en-US" smtClean="0"/>
              <a:t>‹#›</a:t>
            </a:fld>
            <a:endParaRPr lang="en-US"/>
          </a:p>
        </p:txBody>
      </p:sp>
    </p:spTree>
    <p:extLst>
      <p:ext uri="{BB962C8B-B14F-4D97-AF65-F5344CB8AC3E}">
        <p14:creationId xmlns:p14="http://schemas.microsoft.com/office/powerpoint/2010/main" val="3847324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9F4D8C5-91B0-454B-8A48-B5E82FAB963F}" type="datetimeFigureOut">
              <a:rPr lang="en-US" smtClean="0"/>
              <a:t>12/5/2020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123588-F286-4FAD-BF3C-7DF53D815FF3}" type="slidenum">
              <a:rPr lang="en-US" smtClean="0"/>
              <a:t>‹#›</a:t>
            </a:fld>
            <a:endParaRPr lang="en-US"/>
          </a:p>
        </p:txBody>
      </p:sp>
    </p:spTree>
    <p:extLst>
      <p:ext uri="{BB962C8B-B14F-4D97-AF65-F5344CB8AC3E}">
        <p14:creationId xmlns:p14="http://schemas.microsoft.com/office/powerpoint/2010/main" val="4261500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1AA9EDE9-15F4-4D95-B25F-835577CDBD7A}"/>
              </a:ext>
            </a:extLst>
          </p:cNvPr>
          <p:cNvSpPr txBox="1">
            <a:spLocks/>
          </p:cNvSpPr>
          <p:nvPr/>
        </p:nvSpPr>
        <p:spPr>
          <a:xfrm>
            <a:off x="3299604" y="53194"/>
            <a:ext cx="5592792" cy="23463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a:latin typeface="Arial" panose="020B0604020202020204" pitchFamily="34" charset="0"/>
                <a:cs typeface="Arial" panose="020B0604020202020204" pitchFamily="34" charset="0"/>
              </a:rPr>
              <a:t>TRƯỜNG ĐẠI HỌC SÀI GÒN</a:t>
            </a:r>
            <a:br>
              <a:rPr lang="en-US" sz="2800">
                <a:latin typeface="Arial" panose="020B0604020202020204" pitchFamily="34" charset="0"/>
                <a:cs typeface="Arial" panose="020B0604020202020204" pitchFamily="34" charset="0"/>
              </a:rPr>
            </a:br>
            <a:r>
              <a:rPr lang="en-US" sz="2800" b="1">
                <a:latin typeface="Arial" panose="020B0604020202020204" pitchFamily="34" charset="0"/>
                <a:cs typeface="Arial" panose="020B0604020202020204" pitchFamily="34" charset="0"/>
              </a:rPr>
              <a:t>KHOA CÔNG NGHỆ THÔNG TIN</a:t>
            </a:r>
            <a:br>
              <a:rPr lang="en-US" sz="2800">
                <a:latin typeface="Arial" panose="020B0604020202020204" pitchFamily="34" charset="0"/>
                <a:cs typeface="Arial" panose="020B0604020202020204" pitchFamily="34" charset="0"/>
              </a:rPr>
            </a:br>
            <a:r>
              <a:rPr lang="en-US" sz="2800">
                <a:latin typeface="Arial" panose="020B0604020202020204" pitchFamily="34" charset="0"/>
                <a:cs typeface="Arial" panose="020B0604020202020204" pitchFamily="34" charset="0"/>
              </a:rPr>
              <a:t>  </a:t>
            </a:r>
            <a:br>
              <a:rPr lang="en-US" sz="2800">
                <a:latin typeface="Arial" panose="020B0604020202020204" pitchFamily="34" charset="0"/>
                <a:cs typeface="Arial" panose="020B0604020202020204" pitchFamily="34" charset="0"/>
              </a:rPr>
            </a:br>
            <a:r>
              <a:rPr lang="en-US" sz="2800">
                <a:latin typeface="Arial" panose="020B0604020202020204" pitchFamily="34" charset="0"/>
                <a:cs typeface="Arial" panose="020B0604020202020204" pitchFamily="34" charset="0"/>
              </a:rPr>
              <a:t> </a:t>
            </a:r>
            <a:br>
              <a:rPr lang="en-US" sz="2800">
                <a:latin typeface="Arial" panose="020B0604020202020204" pitchFamily="34" charset="0"/>
                <a:cs typeface="Arial" panose="020B0604020202020204" pitchFamily="34" charset="0"/>
              </a:rPr>
            </a:br>
            <a:endParaRPr lang="en-US" sz="2800">
              <a:latin typeface="Arial" panose="020B0604020202020204" pitchFamily="34" charset="0"/>
              <a:cs typeface="Arial" panose="020B0604020202020204" pitchFamily="34" charset="0"/>
            </a:endParaRPr>
          </a:p>
        </p:txBody>
      </p:sp>
      <p:sp>
        <p:nvSpPr>
          <p:cNvPr id="24" name="Subtitle 2">
            <a:extLst>
              <a:ext uri="{FF2B5EF4-FFF2-40B4-BE49-F238E27FC236}">
                <a16:creationId xmlns:a16="http://schemas.microsoft.com/office/drawing/2014/main" id="{B869404B-8DBE-40B1-832F-4D8A7B816597}"/>
              </a:ext>
            </a:extLst>
          </p:cNvPr>
          <p:cNvSpPr txBox="1">
            <a:spLocks/>
          </p:cNvSpPr>
          <p:nvPr/>
        </p:nvSpPr>
        <p:spPr>
          <a:xfrm>
            <a:off x="10381025" y="4243280"/>
            <a:ext cx="3364302" cy="314864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700"/>
          </a:p>
          <a:p>
            <a:pPr algn="l"/>
            <a:r>
              <a:rPr lang="en-US" sz="1700"/>
              <a:t>Thành viên:</a:t>
            </a:r>
          </a:p>
          <a:p>
            <a:pPr algn="l"/>
            <a:r>
              <a:rPr lang="en-US" sz="1700"/>
              <a:t>Âu Hải Huy</a:t>
            </a:r>
          </a:p>
          <a:p>
            <a:pPr algn="l"/>
            <a:r>
              <a:rPr lang="en-US" sz="1700"/>
              <a:t>Nguyễn Mẫn Đạt</a:t>
            </a:r>
          </a:p>
          <a:p>
            <a:pPr algn="l"/>
            <a:r>
              <a:rPr lang="en-US" sz="1700"/>
              <a:t>Trần Trung Tấn</a:t>
            </a:r>
          </a:p>
          <a:p>
            <a:pPr algn="l"/>
            <a:r>
              <a:rPr lang="en-US" sz="1700"/>
              <a:t>Trần Hải Kim Long</a:t>
            </a:r>
          </a:p>
          <a:p>
            <a:pPr algn="l"/>
            <a:r>
              <a:rPr lang="en-US" sz="1700"/>
              <a:t>Phạm Huy  </a:t>
            </a:r>
          </a:p>
          <a:p>
            <a:pPr algn="l"/>
            <a:endParaRPr lang="en-US" sz="1700"/>
          </a:p>
        </p:txBody>
      </p:sp>
      <p:sp>
        <p:nvSpPr>
          <p:cNvPr id="30" name="Title 1">
            <a:extLst>
              <a:ext uri="{FF2B5EF4-FFF2-40B4-BE49-F238E27FC236}">
                <a16:creationId xmlns:a16="http://schemas.microsoft.com/office/drawing/2014/main" id="{686E69BA-FABC-410F-AB19-2FE140090D69}"/>
              </a:ext>
            </a:extLst>
          </p:cNvPr>
          <p:cNvSpPr txBox="1">
            <a:spLocks/>
          </p:cNvSpPr>
          <p:nvPr/>
        </p:nvSpPr>
        <p:spPr>
          <a:xfrm>
            <a:off x="2508234" y="2888052"/>
            <a:ext cx="7175531" cy="25300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br>
              <a:rPr lang="en-US" sz="2800">
                <a:latin typeface="Arial" panose="020B0604020202020204" pitchFamily="34" charset="0"/>
                <a:cs typeface="Arial" panose="020B0604020202020204" pitchFamily="34" charset="0"/>
              </a:rPr>
            </a:br>
            <a:r>
              <a:rPr lang="en-US" sz="2800">
                <a:latin typeface="Arial" panose="020B0604020202020204" pitchFamily="34" charset="0"/>
                <a:cs typeface="Arial" panose="020B0604020202020204" pitchFamily="34" charset="0"/>
              </a:rPr>
              <a:t>  </a:t>
            </a:r>
            <a:br>
              <a:rPr lang="en-US" sz="2800">
                <a:latin typeface="Arial" panose="020B0604020202020204" pitchFamily="34" charset="0"/>
                <a:cs typeface="Arial" panose="020B0604020202020204" pitchFamily="34" charset="0"/>
              </a:rPr>
            </a:br>
            <a:r>
              <a:rPr lang="en-US" sz="2800" b="1">
                <a:latin typeface="Arial" panose="020B0604020202020204" pitchFamily="34" charset="0"/>
                <a:cs typeface="Arial" panose="020B0604020202020204" pitchFamily="34" charset="0"/>
              </a:rPr>
              <a:t>BÁO CÁO </a:t>
            </a:r>
            <a:r>
              <a:rPr lang="en-US" sz="2800" b="1" err="1">
                <a:latin typeface="Arial" panose="020B0604020202020204" pitchFamily="34" charset="0"/>
                <a:cs typeface="Arial" panose="020B0604020202020204" pitchFamily="34" charset="0"/>
              </a:rPr>
              <a:t>Môn</a:t>
            </a:r>
            <a:r>
              <a:rPr lang="en-US" sz="2800" b="1">
                <a:latin typeface="Arial" panose="020B0604020202020204" pitchFamily="34" charset="0"/>
                <a:cs typeface="Arial" panose="020B0604020202020204" pitchFamily="34" charset="0"/>
              </a:rPr>
              <a:t> </a:t>
            </a:r>
            <a:r>
              <a:rPr lang="en-US" sz="2800" b="1" err="1">
                <a:latin typeface="Arial" panose="020B0604020202020204" pitchFamily="34" charset="0"/>
                <a:cs typeface="Arial" panose="020B0604020202020204" pitchFamily="34" charset="0"/>
              </a:rPr>
              <a:t>CÔng</a:t>
            </a:r>
            <a:r>
              <a:rPr lang="en-US" sz="2800" b="1">
                <a:latin typeface="Arial" panose="020B0604020202020204" pitchFamily="34" charset="0"/>
                <a:cs typeface="Arial" panose="020B0604020202020204" pitchFamily="34" charset="0"/>
              </a:rPr>
              <a:t> </a:t>
            </a:r>
            <a:r>
              <a:rPr lang="en-US" sz="2800" b="1" err="1">
                <a:latin typeface="Arial" panose="020B0604020202020204" pitchFamily="34" charset="0"/>
                <a:cs typeface="Arial" panose="020B0604020202020204" pitchFamily="34" charset="0"/>
              </a:rPr>
              <a:t>Nghệ</a:t>
            </a:r>
            <a:r>
              <a:rPr lang="en-US" sz="2800" b="1">
                <a:latin typeface="Arial" panose="020B0604020202020204" pitchFamily="34" charset="0"/>
                <a:cs typeface="Arial" panose="020B0604020202020204" pitchFamily="34" charset="0"/>
              </a:rPr>
              <a:t> </a:t>
            </a:r>
            <a:r>
              <a:rPr lang="en-US" sz="2800" b="1" err="1">
                <a:latin typeface="Arial" panose="020B0604020202020204" pitchFamily="34" charset="0"/>
                <a:cs typeface="Arial" panose="020B0604020202020204" pitchFamily="34" charset="0"/>
              </a:rPr>
              <a:t>Phần</a:t>
            </a:r>
            <a:r>
              <a:rPr lang="en-US" sz="2800" b="1">
                <a:latin typeface="Arial" panose="020B0604020202020204" pitchFamily="34" charset="0"/>
                <a:cs typeface="Arial" panose="020B0604020202020204" pitchFamily="34" charset="0"/>
              </a:rPr>
              <a:t> </a:t>
            </a:r>
            <a:r>
              <a:rPr lang="en-US" sz="2800" b="1" err="1">
                <a:latin typeface="Arial" panose="020B0604020202020204" pitchFamily="34" charset="0"/>
                <a:cs typeface="Arial" panose="020B0604020202020204" pitchFamily="34" charset="0"/>
              </a:rPr>
              <a:t>Mềm</a:t>
            </a:r>
            <a:br>
              <a:rPr lang="en-US" sz="2800">
                <a:latin typeface="Arial" panose="020B0604020202020204" pitchFamily="34" charset="0"/>
                <a:cs typeface="Arial" panose="020B0604020202020204" pitchFamily="34" charset="0"/>
              </a:rPr>
            </a:br>
            <a:r>
              <a:rPr lang="en-US" sz="1600"/>
              <a:t>Giảng </a:t>
            </a:r>
            <a:r>
              <a:rPr lang="en-US" sz="1600" err="1"/>
              <a:t>viên</a:t>
            </a:r>
            <a:r>
              <a:rPr lang="en-US" sz="1600"/>
              <a:t> </a:t>
            </a:r>
            <a:r>
              <a:rPr lang="en-US" sz="1600" err="1"/>
              <a:t>hướng</a:t>
            </a:r>
            <a:r>
              <a:rPr lang="en-US" sz="1600"/>
              <a:t> </a:t>
            </a:r>
            <a:r>
              <a:rPr lang="en-US" sz="1600" err="1"/>
              <a:t>dẫn</a:t>
            </a:r>
            <a:r>
              <a:rPr lang="en-US" sz="1600"/>
              <a:t>:</a:t>
            </a:r>
            <a:r>
              <a:rPr lang="en-US" sz="1600" b="1"/>
              <a:t> </a:t>
            </a:r>
            <a:r>
              <a:rPr lang="en-US" sz="1600"/>
              <a:t>TS.</a:t>
            </a:r>
            <a:r>
              <a:rPr lang="en-US" sz="1600" b="1"/>
              <a:t> </a:t>
            </a:r>
            <a:r>
              <a:rPr lang="en-US" sz="1600" err="1"/>
              <a:t>Nguyễn</a:t>
            </a:r>
            <a:r>
              <a:rPr lang="en-US" sz="1600"/>
              <a:t> </a:t>
            </a:r>
            <a:r>
              <a:rPr lang="en-US" sz="1600" err="1"/>
              <a:t>Thành</a:t>
            </a:r>
            <a:r>
              <a:rPr lang="en-US" sz="1600"/>
              <a:t> </a:t>
            </a:r>
            <a:r>
              <a:rPr lang="en-US" sz="1600" err="1"/>
              <a:t>Huy</a:t>
            </a:r>
            <a:endParaRPr lang="en-US" sz="1600"/>
          </a:p>
          <a:p>
            <a:br>
              <a:rPr lang="en-US" sz="2800">
                <a:latin typeface="Arial" panose="020B0604020202020204" pitchFamily="34" charset="0"/>
                <a:cs typeface="Arial" panose="020B0604020202020204" pitchFamily="34" charset="0"/>
              </a:rPr>
            </a:br>
            <a:endParaRPr lang="en-US" sz="2800">
              <a:latin typeface="Arial" panose="020B0604020202020204" pitchFamily="34" charset="0"/>
              <a:cs typeface="Arial" panose="020B0604020202020204" pitchFamily="34" charset="0"/>
            </a:endParaRPr>
          </a:p>
        </p:txBody>
      </p:sp>
      <p:pic>
        <p:nvPicPr>
          <p:cNvPr id="31" name="Picture 2" descr="Học phí Đại Học Sài Gòn TP.HCM (SGU) như thế nào? - CEI">
            <a:extLst>
              <a:ext uri="{FF2B5EF4-FFF2-40B4-BE49-F238E27FC236}">
                <a16:creationId xmlns:a16="http://schemas.microsoft.com/office/drawing/2014/main" id="{BD713E34-7D9B-4A2C-A6B3-F8DBAF3AAC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6811" y="1439893"/>
            <a:ext cx="2098376" cy="209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72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500" fill="hold"/>
                                        <p:tgtEl>
                                          <p:spTgt spid="31"/>
                                        </p:tgtEl>
                                        <p:attrNameLst>
                                          <p:attrName>ppt_x</p:attrName>
                                        </p:attrNameLst>
                                      </p:cBhvr>
                                      <p:tavLst>
                                        <p:tav tm="0">
                                          <p:val>
                                            <p:strVal val="#ppt_x"/>
                                          </p:val>
                                        </p:tav>
                                        <p:tav tm="100000">
                                          <p:val>
                                            <p:strVal val="#ppt_x"/>
                                          </p:val>
                                        </p:tav>
                                      </p:tavLst>
                                    </p:anim>
                                    <p:anim calcmode="lin" valueType="num">
                                      <p:cBhvr additive="base">
                                        <p:cTn id="1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animEffect transition="in" filter="circle(in)">
                                      <p:cBhvr>
                                        <p:cTn id="19" dur="750"/>
                                        <p:tgtEl>
                                          <p:spTgt spid="30">
                                            <p:txEl>
                                              <p:pRg st="0" end="0"/>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30">
                                            <p:txEl>
                                              <p:pRg st="1" end="1"/>
                                            </p:txEl>
                                          </p:spTgt>
                                        </p:tgtEl>
                                        <p:attrNameLst>
                                          <p:attrName>style.visibility</p:attrName>
                                        </p:attrNameLst>
                                      </p:cBhvr>
                                      <p:to>
                                        <p:strVal val="visible"/>
                                      </p:to>
                                    </p:set>
                                    <p:animEffect transition="in" filter="circle(in)">
                                      <p:cBhvr>
                                        <p:cTn id="22" dur="750"/>
                                        <p:tgtEl>
                                          <p:spTgt spid="30">
                                            <p:txEl>
                                              <p:pRg st="1" end="1"/>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24">
                                            <p:txEl>
                                              <p:pRg st="1" end="1"/>
                                            </p:txEl>
                                          </p:spTgt>
                                        </p:tgtEl>
                                        <p:attrNameLst>
                                          <p:attrName>style.visibility</p:attrName>
                                        </p:attrNameLst>
                                      </p:cBhvr>
                                      <p:to>
                                        <p:strVal val="visible"/>
                                      </p:to>
                                    </p:set>
                                    <p:animEffect transition="in" filter="randombar(horizontal)">
                                      <p:cBhvr>
                                        <p:cTn id="25" dur="500"/>
                                        <p:tgtEl>
                                          <p:spTgt spid="24">
                                            <p:txEl>
                                              <p:pRg st="1" end="1"/>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28" dur="500"/>
                                        <p:tgtEl>
                                          <p:spTgt spid="24">
                                            <p:txEl>
                                              <p:pRg st="2" end="2"/>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24">
                                            <p:txEl>
                                              <p:pRg st="3" end="3"/>
                                            </p:txEl>
                                          </p:spTgt>
                                        </p:tgtEl>
                                        <p:attrNameLst>
                                          <p:attrName>style.visibility</p:attrName>
                                        </p:attrNameLst>
                                      </p:cBhvr>
                                      <p:to>
                                        <p:strVal val="visible"/>
                                      </p:to>
                                    </p:set>
                                    <p:animEffect transition="in" filter="randombar(horizontal)">
                                      <p:cBhvr>
                                        <p:cTn id="31" dur="500"/>
                                        <p:tgtEl>
                                          <p:spTgt spid="24">
                                            <p:txEl>
                                              <p:pRg st="3" end="3"/>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24">
                                            <p:txEl>
                                              <p:pRg st="4" end="4"/>
                                            </p:txEl>
                                          </p:spTgt>
                                        </p:tgtEl>
                                        <p:attrNameLst>
                                          <p:attrName>style.visibility</p:attrName>
                                        </p:attrNameLst>
                                      </p:cBhvr>
                                      <p:to>
                                        <p:strVal val="visible"/>
                                      </p:to>
                                    </p:set>
                                    <p:animEffect transition="in" filter="randombar(horizontal)">
                                      <p:cBhvr>
                                        <p:cTn id="34" dur="500"/>
                                        <p:tgtEl>
                                          <p:spTgt spid="24">
                                            <p:txEl>
                                              <p:pRg st="4" end="4"/>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24">
                                            <p:txEl>
                                              <p:pRg st="5" end="5"/>
                                            </p:txEl>
                                          </p:spTgt>
                                        </p:tgtEl>
                                        <p:attrNameLst>
                                          <p:attrName>style.visibility</p:attrName>
                                        </p:attrNameLst>
                                      </p:cBhvr>
                                      <p:to>
                                        <p:strVal val="visible"/>
                                      </p:to>
                                    </p:set>
                                    <p:animEffect transition="in" filter="randombar(horizontal)">
                                      <p:cBhvr>
                                        <p:cTn id="37" dur="500"/>
                                        <p:tgtEl>
                                          <p:spTgt spid="24">
                                            <p:txEl>
                                              <p:pRg st="5" end="5"/>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40" dur="500"/>
                                        <p:tgtEl>
                                          <p:spTgt spid="2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4A937-4816-4DD2-AD58-AC4C385904B3}"/>
              </a:ext>
            </a:extLst>
          </p:cNvPr>
          <p:cNvSpPr>
            <a:spLocks noGrp="1"/>
          </p:cNvSpPr>
          <p:nvPr>
            <p:ph type="title"/>
          </p:nvPr>
        </p:nvSpPr>
        <p:spPr>
          <a:xfrm>
            <a:off x="1086643" y="735784"/>
            <a:ext cx="10018713" cy="1752599"/>
          </a:xfrm>
        </p:spPr>
        <p:txBody>
          <a:bodyPr/>
          <a:lstStyle/>
          <a:p>
            <a:r>
              <a:rPr lang="en-US"/>
              <a:t>Kết quả đạt được</a:t>
            </a:r>
          </a:p>
        </p:txBody>
      </p:sp>
      <p:sp>
        <p:nvSpPr>
          <p:cNvPr id="3" name="Content Placeholder 2">
            <a:extLst>
              <a:ext uri="{FF2B5EF4-FFF2-40B4-BE49-F238E27FC236}">
                <a16:creationId xmlns:a16="http://schemas.microsoft.com/office/drawing/2014/main" id="{EBA4748E-1A93-42F7-A973-EA1179114C7C}"/>
              </a:ext>
            </a:extLst>
          </p:cNvPr>
          <p:cNvSpPr>
            <a:spLocks noGrp="1"/>
          </p:cNvSpPr>
          <p:nvPr>
            <p:ph idx="1"/>
          </p:nvPr>
        </p:nvSpPr>
        <p:spPr>
          <a:xfrm>
            <a:off x="1484310" y="2121715"/>
            <a:ext cx="10018713" cy="3124201"/>
          </a:xfrm>
        </p:spPr>
        <p:txBody>
          <a:bodyPr/>
          <a:lstStyle/>
          <a:p>
            <a:r>
              <a:rPr lang="en-US"/>
              <a:t>Hiểu hơn về các quy trình phát triển phần mềm</a:t>
            </a:r>
          </a:p>
          <a:p>
            <a:r>
              <a:rPr lang="en-US"/>
              <a:t>Biết sử dụng các phương pháp và công cụ để quản lí đội nhóm và tổ chức công việc</a:t>
            </a:r>
          </a:p>
          <a:p>
            <a:r>
              <a:rPr lang="en-US"/>
              <a:t>Học được cách làm việc nhóm hiệu quả.</a:t>
            </a:r>
          </a:p>
          <a:p>
            <a:endParaRPr lang="en-US"/>
          </a:p>
        </p:txBody>
      </p:sp>
    </p:spTree>
    <p:extLst>
      <p:ext uri="{BB962C8B-B14F-4D97-AF65-F5344CB8AC3E}">
        <p14:creationId xmlns:p14="http://schemas.microsoft.com/office/powerpoint/2010/main" val="1642441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3D53D-FC63-4112-97F2-CC640639F290}"/>
              </a:ext>
            </a:extLst>
          </p:cNvPr>
          <p:cNvSpPr>
            <a:spLocks noGrp="1"/>
          </p:cNvSpPr>
          <p:nvPr>
            <p:ph type="title"/>
          </p:nvPr>
        </p:nvSpPr>
        <p:spPr>
          <a:xfrm>
            <a:off x="1484311" y="685800"/>
            <a:ext cx="10018713" cy="1752599"/>
          </a:xfrm>
        </p:spPr>
        <p:txBody>
          <a:bodyPr>
            <a:normAutofit fontScale="90000"/>
          </a:bodyPr>
          <a:lstStyle/>
          <a:p>
            <a:pPr algn="ctr"/>
            <a:r>
              <a:rPr lang="en-US" b="1">
                <a:effectLst/>
                <a:latin typeface="Times New Roman" panose="02020603050405020304" pitchFamily="18" charset="0"/>
                <a:ea typeface="Calibri" panose="020F0502020204030204" pitchFamily="34" charset="0"/>
              </a:rPr>
              <a:t>ĐỀ TÀI: QUẢN LÍ CỬA HÀNG BÁN </a:t>
            </a:r>
            <a:br>
              <a:rPr lang="en-US" b="1">
                <a:effectLst/>
                <a:latin typeface="Times New Roman" panose="02020603050405020304" pitchFamily="18" charset="0"/>
                <a:ea typeface="Calibri" panose="020F0502020204030204" pitchFamily="34" charset="0"/>
              </a:rPr>
            </a:br>
            <a:r>
              <a:rPr lang="en-US" b="1">
                <a:effectLst/>
                <a:latin typeface="Times New Roman" panose="02020603050405020304" pitchFamily="18" charset="0"/>
                <a:ea typeface="Calibri" panose="020F0502020204030204" pitchFamily="34" charset="0"/>
              </a:rPr>
              <a:t>ĐIỆN THOẠI</a:t>
            </a:r>
            <a:br>
              <a:rPr lang="en-US" sz="1800">
                <a:effectLst/>
                <a:latin typeface="Times New Roman" panose="02020603050405020304" pitchFamily="18" charset="0"/>
                <a:ea typeface="Calibri" panose="020F0502020204030204" pitchFamily="34" charset="0"/>
              </a:rPr>
            </a:br>
            <a:endParaRPr lang="en-US"/>
          </a:p>
        </p:txBody>
      </p:sp>
      <p:sp>
        <p:nvSpPr>
          <p:cNvPr id="3" name="Content Placeholder 2">
            <a:extLst>
              <a:ext uri="{FF2B5EF4-FFF2-40B4-BE49-F238E27FC236}">
                <a16:creationId xmlns:a16="http://schemas.microsoft.com/office/drawing/2014/main" id="{5717E91C-EB2D-4E2F-BBE3-2B48E7E3CBE1}"/>
              </a:ext>
            </a:extLst>
          </p:cNvPr>
          <p:cNvSpPr>
            <a:spLocks noGrp="1"/>
          </p:cNvSpPr>
          <p:nvPr>
            <p:ph idx="1"/>
          </p:nvPr>
        </p:nvSpPr>
        <p:spPr>
          <a:xfrm>
            <a:off x="1086643" y="2438399"/>
            <a:ext cx="10018713" cy="3124201"/>
          </a:xfrm>
        </p:spPr>
        <p:txBody>
          <a:bodyPr/>
          <a:lstStyle/>
          <a:p>
            <a:r>
              <a:rPr lang="en-US"/>
              <a:t>Mô tả: </a:t>
            </a:r>
            <a:r>
              <a:rPr lang="en-US" sz="2500">
                <a:effectLst/>
                <a:latin typeface="Times New Roman" panose="02020603050405020304" pitchFamily="18" charset="0"/>
                <a:ea typeface="Calibri" panose="020F0502020204030204" pitchFamily="34" charset="0"/>
              </a:rPr>
              <a:t>Đây là hệ thống để quản lí 1 cửa hàng bán điện thoại, số lượng nhân viên từ 6-8 người. Nhiệm vụ cơ bản của cửa hàng là nhập và bán hàng, báo cáo doanh thu hằng </a:t>
            </a:r>
            <a:r>
              <a:rPr lang="en-US" sz="2500">
                <a:effectLst/>
                <a:ea typeface="Calibri" panose="020F0502020204030204" pitchFamily="34" charset="0"/>
              </a:rPr>
              <a:t>tháng</a:t>
            </a:r>
            <a:r>
              <a:rPr lang="en-US" sz="2500">
                <a:effectLst/>
                <a:latin typeface="Times New Roman" panose="02020603050405020304" pitchFamily="18" charset="0"/>
                <a:ea typeface="Calibri" panose="020F0502020204030204" pitchFamily="34" charset="0"/>
              </a:rPr>
              <a:t>. Hệ thống có chức năng quản lí nhân viên, chấm công, quản lí danh mục, báo cáo, tìm kiếm, quản lí kho, quản lí đặt hàng, quản lí hóa đơn, quản lí khách hàng, quản lí hệ thống. Nhân viên điểm danh bằng máy quét vân tay.</a:t>
            </a:r>
          </a:p>
          <a:p>
            <a:endParaRPr lang="en-US"/>
          </a:p>
        </p:txBody>
      </p:sp>
    </p:spTree>
    <p:extLst>
      <p:ext uri="{BB962C8B-B14F-4D97-AF65-F5344CB8AC3E}">
        <p14:creationId xmlns:p14="http://schemas.microsoft.com/office/powerpoint/2010/main" val="4225278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E5366-0CF1-47D3-8352-0F804FFC3885}"/>
              </a:ext>
            </a:extLst>
          </p:cNvPr>
          <p:cNvSpPr>
            <a:spLocks noGrp="1"/>
          </p:cNvSpPr>
          <p:nvPr>
            <p:ph type="title"/>
          </p:nvPr>
        </p:nvSpPr>
        <p:spPr/>
        <p:txBody>
          <a:bodyPr/>
          <a:lstStyle/>
          <a:p>
            <a:r>
              <a:rPr lang="en-US" b="1"/>
              <a:t>Các chức năng trong hệ thống:</a:t>
            </a:r>
          </a:p>
        </p:txBody>
      </p:sp>
      <p:sp>
        <p:nvSpPr>
          <p:cNvPr id="3" name="Content Placeholder 2">
            <a:extLst>
              <a:ext uri="{FF2B5EF4-FFF2-40B4-BE49-F238E27FC236}">
                <a16:creationId xmlns:a16="http://schemas.microsoft.com/office/drawing/2014/main" id="{A6712AE2-757E-4665-937E-A5B7AFEBFDF0}"/>
              </a:ext>
            </a:extLst>
          </p:cNvPr>
          <p:cNvSpPr>
            <a:spLocks noGrp="1"/>
          </p:cNvSpPr>
          <p:nvPr>
            <p:ph idx="1"/>
          </p:nvPr>
        </p:nvSpPr>
        <p:spPr>
          <a:xfrm>
            <a:off x="2238912" y="2688450"/>
            <a:ext cx="3451674" cy="3124201"/>
          </a:xfrm>
        </p:spPr>
        <p:txBody>
          <a:bodyPr>
            <a:normAutofit fontScale="85000" lnSpcReduction="10000"/>
          </a:bodyPr>
          <a:lstStyle/>
          <a:p>
            <a:r>
              <a:rPr lang="en-US" sz="3200">
                <a:latin typeface="Calibri" panose="020F0502020204030204" pitchFamily="34" charset="0"/>
                <a:cs typeface="Calibri" panose="020F0502020204030204" pitchFamily="34" charset="0"/>
              </a:rPr>
              <a:t>1. </a:t>
            </a:r>
            <a:r>
              <a:rPr lang="en-US" sz="3200" i="0" u="none" strike="noStrike">
                <a:solidFill>
                  <a:srgbClr val="000000"/>
                </a:solidFill>
                <a:effectLst/>
                <a:latin typeface="Calibri" panose="020F0502020204030204" pitchFamily="34" charset="0"/>
                <a:cs typeface="Calibri" panose="020F0502020204030204" pitchFamily="34" charset="0"/>
              </a:rPr>
              <a:t>Quản lí nhân viên</a:t>
            </a:r>
            <a:r>
              <a:rPr lang="en-US" sz="3200">
                <a:latin typeface="Calibri" panose="020F0502020204030204" pitchFamily="34" charset="0"/>
                <a:cs typeface="Calibri" panose="020F0502020204030204" pitchFamily="34" charset="0"/>
              </a:rPr>
              <a:t> </a:t>
            </a:r>
          </a:p>
          <a:p>
            <a:r>
              <a:rPr lang="en-US" sz="3200">
                <a:latin typeface="Calibri" panose="020F0502020204030204" pitchFamily="34" charset="0"/>
                <a:cs typeface="Calibri" panose="020F0502020204030204" pitchFamily="34" charset="0"/>
              </a:rPr>
              <a:t>2. </a:t>
            </a:r>
            <a:r>
              <a:rPr lang="en-US" sz="3200" i="0" u="none" strike="noStrike">
                <a:solidFill>
                  <a:srgbClr val="000000"/>
                </a:solidFill>
                <a:effectLst/>
                <a:latin typeface="Calibri" panose="020F0502020204030204" pitchFamily="34" charset="0"/>
                <a:cs typeface="Calibri" panose="020F0502020204030204" pitchFamily="34" charset="0"/>
              </a:rPr>
              <a:t>Chấm công</a:t>
            </a:r>
            <a:r>
              <a:rPr lang="en-US" sz="3200">
                <a:latin typeface="Calibri" panose="020F0502020204030204" pitchFamily="34" charset="0"/>
                <a:cs typeface="Calibri" panose="020F0502020204030204" pitchFamily="34" charset="0"/>
              </a:rPr>
              <a:t> </a:t>
            </a:r>
          </a:p>
          <a:p>
            <a:r>
              <a:rPr lang="en-US" sz="3200">
                <a:latin typeface="Calibri" panose="020F0502020204030204" pitchFamily="34" charset="0"/>
                <a:cs typeface="Calibri" panose="020F0502020204030204" pitchFamily="34" charset="0"/>
              </a:rPr>
              <a:t>3. </a:t>
            </a:r>
            <a:r>
              <a:rPr lang="en-US" sz="3200" i="0" u="none" strike="noStrike">
                <a:solidFill>
                  <a:srgbClr val="000000"/>
                </a:solidFill>
                <a:effectLst/>
                <a:latin typeface="Calibri" panose="020F0502020204030204" pitchFamily="34" charset="0"/>
                <a:cs typeface="Calibri" panose="020F0502020204030204" pitchFamily="34" charset="0"/>
              </a:rPr>
              <a:t>Quản lí danh mục</a:t>
            </a:r>
            <a:r>
              <a:rPr lang="en-US" sz="3200">
                <a:latin typeface="Calibri" panose="020F0502020204030204" pitchFamily="34" charset="0"/>
                <a:cs typeface="Calibri" panose="020F0502020204030204" pitchFamily="34" charset="0"/>
              </a:rPr>
              <a:t> </a:t>
            </a:r>
          </a:p>
          <a:p>
            <a:r>
              <a:rPr lang="en-US" sz="3200">
                <a:latin typeface="Calibri" panose="020F0502020204030204" pitchFamily="34" charset="0"/>
                <a:cs typeface="Calibri" panose="020F0502020204030204" pitchFamily="34" charset="0"/>
              </a:rPr>
              <a:t>4. </a:t>
            </a:r>
            <a:r>
              <a:rPr lang="en-US" sz="3200" i="0" u="none" strike="noStrike">
                <a:solidFill>
                  <a:srgbClr val="000000"/>
                </a:solidFill>
                <a:effectLst/>
                <a:latin typeface="Calibri" panose="020F0502020204030204" pitchFamily="34" charset="0"/>
                <a:cs typeface="Calibri" panose="020F0502020204030204" pitchFamily="34" charset="0"/>
              </a:rPr>
              <a:t>Báo cáo</a:t>
            </a:r>
            <a:r>
              <a:rPr lang="en-US" sz="3200">
                <a:latin typeface="Calibri" panose="020F0502020204030204" pitchFamily="34" charset="0"/>
                <a:cs typeface="Calibri" panose="020F0502020204030204" pitchFamily="34" charset="0"/>
              </a:rPr>
              <a:t> </a:t>
            </a:r>
          </a:p>
          <a:p>
            <a:r>
              <a:rPr lang="en-US" sz="3200">
                <a:latin typeface="Calibri" panose="020F0502020204030204" pitchFamily="34" charset="0"/>
                <a:cs typeface="Calibri" panose="020F0502020204030204" pitchFamily="34" charset="0"/>
              </a:rPr>
              <a:t>5. </a:t>
            </a:r>
            <a:r>
              <a:rPr lang="en-US" sz="3200" i="0" u="none" strike="noStrike">
                <a:solidFill>
                  <a:srgbClr val="000000"/>
                </a:solidFill>
                <a:effectLst/>
                <a:latin typeface="Calibri" panose="020F0502020204030204" pitchFamily="34" charset="0"/>
                <a:cs typeface="Calibri" panose="020F0502020204030204" pitchFamily="34" charset="0"/>
              </a:rPr>
              <a:t>Tìm kiếm</a:t>
            </a:r>
            <a:r>
              <a:rPr lang="en-US" sz="3200">
                <a:latin typeface="Calibri" panose="020F0502020204030204" pitchFamily="34" charset="0"/>
                <a:cs typeface="Calibri" panose="020F0502020204030204" pitchFamily="34" charset="0"/>
              </a:rPr>
              <a:t> </a:t>
            </a:r>
          </a:p>
          <a:p>
            <a:endParaRPr lang="en-US" sz="320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99EAF8BD-EDA4-4E12-94CC-690C6F7ED0E1}"/>
              </a:ext>
            </a:extLst>
          </p:cNvPr>
          <p:cNvSpPr txBox="1">
            <a:spLocks/>
          </p:cNvSpPr>
          <p:nvPr/>
        </p:nvSpPr>
        <p:spPr>
          <a:xfrm>
            <a:off x="7282650" y="2438399"/>
            <a:ext cx="3577589" cy="3124201"/>
          </a:xfrm>
          <a:prstGeom prst="rect">
            <a:avLst/>
          </a:prstGeom>
        </p:spPr>
        <p:txBody>
          <a:bodyPr vert="horz" lIns="91440" tIns="45720" rIns="91440" bIns="45720" rtlCol="0" anchor="ctr">
            <a:normAutofit fontScale="850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3200">
                <a:latin typeface="Calibri" panose="020F0502020204030204" pitchFamily="34" charset="0"/>
                <a:cs typeface="Calibri" panose="020F0502020204030204" pitchFamily="34" charset="0"/>
              </a:rPr>
              <a:t>6. </a:t>
            </a:r>
            <a:r>
              <a:rPr lang="en-US" sz="3200">
                <a:solidFill>
                  <a:srgbClr val="000000"/>
                </a:solidFill>
                <a:latin typeface="Calibri" panose="020F0502020204030204" pitchFamily="34" charset="0"/>
                <a:cs typeface="Calibri" panose="020F0502020204030204" pitchFamily="34" charset="0"/>
              </a:rPr>
              <a:t>Quản lí kho</a:t>
            </a:r>
            <a:r>
              <a:rPr lang="en-US" sz="3200">
                <a:latin typeface="Calibri" panose="020F0502020204030204" pitchFamily="34" charset="0"/>
                <a:cs typeface="Calibri" panose="020F0502020204030204" pitchFamily="34" charset="0"/>
              </a:rPr>
              <a:t> </a:t>
            </a:r>
          </a:p>
          <a:p>
            <a:r>
              <a:rPr lang="en-US" sz="3200">
                <a:latin typeface="Calibri" panose="020F0502020204030204" pitchFamily="34" charset="0"/>
                <a:cs typeface="Calibri" panose="020F0502020204030204" pitchFamily="34" charset="0"/>
              </a:rPr>
              <a:t>7. </a:t>
            </a:r>
            <a:r>
              <a:rPr lang="en-US" sz="3200">
                <a:solidFill>
                  <a:srgbClr val="000000"/>
                </a:solidFill>
                <a:latin typeface="Calibri" panose="020F0502020204030204" pitchFamily="34" charset="0"/>
                <a:cs typeface="Calibri" panose="020F0502020204030204" pitchFamily="34" charset="0"/>
              </a:rPr>
              <a:t>Quản lí đặt hàng</a:t>
            </a:r>
            <a:r>
              <a:rPr lang="en-US" sz="3200">
                <a:latin typeface="Calibri" panose="020F0502020204030204" pitchFamily="34" charset="0"/>
                <a:cs typeface="Calibri" panose="020F0502020204030204" pitchFamily="34" charset="0"/>
              </a:rPr>
              <a:t> </a:t>
            </a:r>
          </a:p>
          <a:p>
            <a:r>
              <a:rPr lang="en-US" sz="3200">
                <a:latin typeface="Calibri" panose="020F0502020204030204" pitchFamily="34" charset="0"/>
                <a:cs typeface="Calibri" panose="020F0502020204030204" pitchFamily="34" charset="0"/>
              </a:rPr>
              <a:t>8. </a:t>
            </a:r>
            <a:r>
              <a:rPr lang="vi-VN" sz="3200">
                <a:solidFill>
                  <a:srgbClr val="000000"/>
                </a:solidFill>
                <a:latin typeface="Calibri" panose="020F0502020204030204" pitchFamily="34" charset="0"/>
                <a:cs typeface="Calibri" panose="020F0502020204030204" pitchFamily="34" charset="0"/>
              </a:rPr>
              <a:t>Quản lí hóa đơn</a:t>
            </a:r>
            <a:r>
              <a:rPr lang="vi-VN" sz="3200">
                <a:latin typeface="Calibri" panose="020F0502020204030204" pitchFamily="34" charset="0"/>
                <a:cs typeface="Calibri" panose="020F0502020204030204" pitchFamily="34" charset="0"/>
              </a:rPr>
              <a:t> </a:t>
            </a:r>
            <a:endParaRPr lang="en-US" sz="3200">
              <a:latin typeface="Calibri" panose="020F0502020204030204" pitchFamily="34" charset="0"/>
              <a:cs typeface="Calibri" panose="020F0502020204030204" pitchFamily="34" charset="0"/>
            </a:endParaRPr>
          </a:p>
          <a:p>
            <a:r>
              <a:rPr lang="en-US" sz="3200">
                <a:latin typeface="Calibri" panose="020F0502020204030204" pitchFamily="34" charset="0"/>
                <a:cs typeface="Calibri" panose="020F0502020204030204" pitchFamily="34" charset="0"/>
              </a:rPr>
              <a:t>9. </a:t>
            </a:r>
            <a:r>
              <a:rPr lang="en-US" sz="3200">
                <a:solidFill>
                  <a:srgbClr val="000000"/>
                </a:solidFill>
                <a:latin typeface="Calibri" panose="020F0502020204030204" pitchFamily="34" charset="0"/>
                <a:cs typeface="Calibri" panose="020F0502020204030204" pitchFamily="34" charset="0"/>
              </a:rPr>
              <a:t>Quản lí khách hàng</a:t>
            </a:r>
            <a:r>
              <a:rPr lang="en-US" sz="3200">
                <a:latin typeface="Calibri" panose="020F0502020204030204" pitchFamily="34" charset="0"/>
                <a:cs typeface="Calibri" panose="020F0502020204030204" pitchFamily="34" charset="0"/>
              </a:rPr>
              <a:t> </a:t>
            </a:r>
          </a:p>
          <a:p>
            <a:r>
              <a:rPr lang="en-US" sz="3200">
                <a:latin typeface="Calibri" panose="020F0502020204030204" pitchFamily="34" charset="0"/>
                <a:cs typeface="Calibri" panose="020F0502020204030204" pitchFamily="34" charset="0"/>
              </a:rPr>
              <a:t>10.  </a:t>
            </a:r>
            <a:r>
              <a:rPr lang="en-US" sz="3200">
                <a:solidFill>
                  <a:srgbClr val="000000"/>
                </a:solidFill>
                <a:latin typeface="Calibri" panose="020F0502020204030204" pitchFamily="34" charset="0"/>
                <a:cs typeface="Calibri" panose="020F0502020204030204" pitchFamily="34" charset="0"/>
              </a:rPr>
              <a:t>Quản lí hệ thống</a:t>
            </a:r>
            <a:r>
              <a:rPr lang="en-US" sz="320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282187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F1272-CAD8-4A5E-BB40-E52E1134DEAD}"/>
              </a:ext>
            </a:extLst>
          </p:cNvPr>
          <p:cNvSpPr>
            <a:spLocks noGrp="1"/>
          </p:cNvSpPr>
          <p:nvPr>
            <p:ph type="title"/>
          </p:nvPr>
        </p:nvSpPr>
        <p:spPr/>
        <p:txBody>
          <a:bodyPr/>
          <a:lstStyle/>
          <a:p>
            <a:r>
              <a:rPr lang="en-US"/>
              <a:t>Công việc của từng thành viên</a:t>
            </a:r>
          </a:p>
        </p:txBody>
      </p:sp>
      <p:graphicFrame>
        <p:nvGraphicFramePr>
          <p:cNvPr id="5" name="Table 5">
            <a:extLst>
              <a:ext uri="{FF2B5EF4-FFF2-40B4-BE49-F238E27FC236}">
                <a16:creationId xmlns:a16="http://schemas.microsoft.com/office/drawing/2014/main" id="{FAE0E82D-4FC5-4DB9-A571-2037E0EB2206}"/>
              </a:ext>
            </a:extLst>
          </p:cNvPr>
          <p:cNvGraphicFramePr>
            <a:graphicFrameLocks noGrp="1"/>
          </p:cNvGraphicFramePr>
          <p:nvPr>
            <p:ph idx="1"/>
            <p:extLst>
              <p:ext uri="{D42A27DB-BD31-4B8C-83A1-F6EECF244321}">
                <p14:modId xmlns:p14="http://schemas.microsoft.com/office/powerpoint/2010/main" val="3062416598"/>
              </p:ext>
            </p:extLst>
          </p:nvPr>
        </p:nvGraphicFramePr>
        <p:xfrm>
          <a:off x="1049305" y="2219417"/>
          <a:ext cx="10820139" cy="4255738"/>
        </p:xfrm>
        <a:graphic>
          <a:graphicData uri="http://schemas.openxmlformats.org/drawingml/2006/table">
            <a:tbl>
              <a:tblPr firstRow="1" bandRow="1">
                <a:tableStyleId>{073A0DAA-6AF3-43AB-8588-CEC1D06C72B9}</a:tableStyleId>
              </a:tblPr>
              <a:tblGrid>
                <a:gridCol w="1965977">
                  <a:extLst>
                    <a:ext uri="{9D8B030D-6E8A-4147-A177-3AD203B41FA5}">
                      <a16:colId xmlns:a16="http://schemas.microsoft.com/office/drawing/2014/main" val="3011924699"/>
                    </a:ext>
                  </a:extLst>
                </a:gridCol>
                <a:gridCol w="8854162">
                  <a:extLst>
                    <a:ext uri="{9D8B030D-6E8A-4147-A177-3AD203B41FA5}">
                      <a16:colId xmlns:a16="http://schemas.microsoft.com/office/drawing/2014/main" val="552758012"/>
                    </a:ext>
                  </a:extLst>
                </a:gridCol>
              </a:tblGrid>
              <a:tr h="362426">
                <a:tc>
                  <a:txBody>
                    <a:bodyPr/>
                    <a:lstStyle/>
                    <a:p>
                      <a:pPr algn="ctr"/>
                      <a:r>
                        <a:rPr lang="en-US"/>
                        <a:t>Tên</a:t>
                      </a:r>
                    </a:p>
                  </a:txBody>
                  <a:tcPr/>
                </a:tc>
                <a:tc>
                  <a:txBody>
                    <a:bodyPr/>
                    <a:lstStyle/>
                    <a:p>
                      <a:pPr algn="ctr"/>
                      <a:r>
                        <a:rPr lang="en-US"/>
                        <a:t>Công việc</a:t>
                      </a:r>
                    </a:p>
                  </a:txBody>
                  <a:tcPr/>
                </a:tc>
                <a:extLst>
                  <a:ext uri="{0D108BD9-81ED-4DB2-BD59-A6C34878D82A}">
                    <a16:rowId xmlns:a16="http://schemas.microsoft.com/office/drawing/2014/main" val="110087508"/>
                  </a:ext>
                </a:extLst>
              </a:tr>
              <a:tr h="1949143">
                <a:tc rowSpan="3">
                  <a:txBody>
                    <a:bodyPr/>
                    <a:lstStyle/>
                    <a:p>
                      <a:r>
                        <a:rPr lang="en-US"/>
                        <a:t>Âu Hải Huy</a:t>
                      </a:r>
                    </a:p>
                  </a:txBody>
                  <a:tcPr/>
                </a:tc>
                <a:tc>
                  <a:txBody>
                    <a:bodyPr/>
                    <a:lstStyle/>
                    <a:p>
                      <a:pPr marL="285750" indent="-285750">
                        <a:buFontTx/>
                        <a:buChar char="-"/>
                      </a:pPr>
                      <a:r>
                        <a:rPr lang="en-US"/>
                        <a:t>Vẽ giao diện cho:</a:t>
                      </a:r>
                    </a:p>
                    <a:p>
                      <a:pPr marL="0" indent="0">
                        <a:buFontTx/>
                        <a:buNone/>
                      </a:pPr>
                      <a:r>
                        <a:rPr lang="en-US"/>
                        <a:t>+ Task khách hàng, sản phẩm của chức năng báo cáo.</a:t>
                      </a:r>
                    </a:p>
                    <a:p>
                      <a:pPr marL="0" indent="0">
                        <a:buFontTx/>
                        <a:buNone/>
                      </a:pPr>
                      <a:r>
                        <a:rPr lang="en-US"/>
                        <a:t>+ Task sản phẩm, khách hàng, đơn hàng của chức năng tìm kiếm.</a:t>
                      </a:r>
                    </a:p>
                    <a:p>
                      <a:pPr marL="0" indent="0">
                        <a:buFontTx/>
                        <a:buNone/>
                      </a:pPr>
                      <a:r>
                        <a:rPr lang="en-US"/>
                        <a:t>+ Task xem thông tin hàng hóa, cập nhật chi tiết hàng hóa của chức năng quản lí kho.</a:t>
                      </a:r>
                    </a:p>
                    <a:p>
                      <a:pPr marL="0" indent="0">
                        <a:buFontTx/>
                        <a:buNone/>
                      </a:pPr>
                      <a:r>
                        <a:rPr lang="en-US"/>
                        <a:t>+ Task xem thông tin khách hàng của chức năng quản lí khách hàng.</a:t>
                      </a:r>
                    </a:p>
                  </a:txBody>
                  <a:tcPr/>
                </a:tc>
                <a:extLst>
                  <a:ext uri="{0D108BD9-81ED-4DB2-BD59-A6C34878D82A}">
                    <a16:rowId xmlns:a16="http://schemas.microsoft.com/office/drawing/2014/main" val="3254585277"/>
                  </a:ext>
                </a:extLst>
              </a:tr>
              <a:tr h="852750">
                <a:tc vMerge="1">
                  <a:txBody>
                    <a:bodyPr/>
                    <a:lstStyle/>
                    <a:p>
                      <a:endParaRPr lang="en-US"/>
                    </a:p>
                  </a:txBody>
                  <a:tcPr/>
                </a:tc>
                <a:tc>
                  <a:txBody>
                    <a:bodyPr/>
                    <a:lstStyle/>
                    <a:p>
                      <a:pPr marL="285750" indent="-285750">
                        <a:buFontTx/>
                        <a:buChar char="-"/>
                      </a:pPr>
                      <a:r>
                        <a:rPr lang="en-US"/>
                        <a:t>Vẽ DFD, Activity, UseCases cho:</a:t>
                      </a:r>
                    </a:p>
                    <a:p>
                      <a:pPr marL="0" indent="0">
                        <a:buFontTx/>
                        <a:buNone/>
                      </a:pPr>
                      <a:r>
                        <a:rPr lang="en-US"/>
                        <a:t>+ Chức năng Quản lí đặt hàng + Quản lí hóa đơn.</a:t>
                      </a:r>
                    </a:p>
                  </a:txBody>
                  <a:tcPr/>
                </a:tc>
                <a:extLst>
                  <a:ext uri="{0D108BD9-81ED-4DB2-BD59-A6C34878D82A}">
                    <a16:rowId xmlns:a16="http://schemas.microsoft.com/office/drawing/2014/main" val="1907797801"/>
                  </a:ext>
                </a:extLst>
              </a:tr>
              <a:tr h="1088085">
                <a:tc vMerge="1">
                  <a:txBody>
                    <a:bodyPr/>
                    <a:lstStyle/>
                    <a:p>
                      <a:endParaRPr lang="en-US"/>
                    </a:p>
                  </a:txBody>
                  <a:tcPr/>
                </a:tc>
                <a:tc>
                  <a:txBody>
                    <a:bodyPr/>
                    <a:lstStyle/>
                    <a:p>
                      <a:r>
                        <a:rPr lang="en-US"/>
                        <a:t>- Vẽ ERD</a:t>
                      </a:r>
                    </a:p>
                  </a:txBody>
                  <a:tcPr/>
                </a:tc>
                <a:extLst>
                  <a:ext uri="{0D108BD9-81ED-4DB2-BD59-A6C34878D82A}">
                    <a16:rowId xmlns:a16="http://schemas.microsoft.com/office/drawing/2014/main" val="1363810330"/>
                  </a:ext>
                </a:extLst>
              </a:tr>
            </a:tbl>
          </a:graphicData>
        </a:graphic>
      </p:graphicFrame>
    </p:spTree>
    <p:extLst>
      <p:ext uri="{BB962C8B-B14F-4D97-AF65-F5344CB8AC3E}">
        <p14:creationId xmlns:p14="http://schemas.microsoft.com/office/powerpoint/2010/main" val="23424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72EDB4D-14EA-4445-8729-742E8851F5C4}"/>
              </a:ext>
            </a:extLst>
          </p:cNvPr>
          <p:cNvSpPr>
            <a:spLocks noGrp="1"/>
          </p:cNvSpPr>
          <p:nvPr>
            <p:ph type="title"/>
          </p:nvPr>
        </p:nvSpPr>
        <p:spPr>
          <a:xfrm>
            <a:off x="1484311" y="685800"/>
            <a:ext cx="10018713" cy="1752599"/>
          </a:xfrm>
        </p:spPr>
        <p:txBody>
          <a:bodyPr/>
          <a:lstStyle/>
          <a:p>
            <a:r>
              <a:rPr lang="en-US"/>
              <a:t>Công việc của từng thành viên</a:t>
            </a:r>
          </a:p>
        </p:txBody>
      </p:sp>
      <p:graphicFrame>
        <p:nvGraphicFramePr>
          <p:cNvPr id="5" name="Table 5">
            <a:extLst>
              <a:ext uri="{FF2B5EF4-FFF2-40B4-BE49-F238E27FC236}">
                <a16:creationId xmlns:a16="http://schemas.microsoft.com/office/drawing/2014/main" id="{1F791736-5305-4113-9A1D-97B00304358E}"/>
              </a:ext>
            </a:extLst>
          </p:cNvPr>
          <p:cNvGraphicFramePr>
            <a:graphicFrameLocks/>
          </p:cNvGraphicFramePr>
          <p:nvPr>
            <p:extLst>
              <p:ext uri="{D42A27DB-BD31-4B8C-83A1-F6EECF244321}">
                <p14:modId xmlns:p14="http://schemas.microsoft.com/office/powerpoint/2010/main" val="2537611517"/>
              </p:ext>
            </p:extLst>
          </p:nvPr>
        </p:nvGraphicFramePr>
        <p:xfrm>
          <a:off x="1049305" y="2219417"/>
          <a:ext cx="10820139" cy="4255738"/>
        </p:xfrm>
        <a:graphic>
          <a:graphicData uri="http://schemas.openxmlformats.org/drawingml/2006/table">
            <a:tbl>
              <a:tblPr firstRow="1" bandRow="1">
                <a:tableStyleId>{073A0DAA-6AF3-43AB-8588-CEC1D06C72B9}</a:tableStyleId>
              </a:tblPr>
              <a:tblGrid>
                <a:gridCol w="1965977">
                  <a:extLst>
                    <a:ext uri="{9D8B030D-6E8A-4147-A177-3AD203B41FA5}">
                      <a16:colId xmlns:a16="http://schemas.microsoft.com/office/drawing/2014/main" val="3011924699"/>
                    </a:ext>
                  </a:extLst>
                </a:gridCol>
                <a:gridCol w="8854162">
                  <a:extLst>
                    <a:ext uri="{9D8B030D-6E8A-4147-A177-3AD203B41FA5}">
                      <a16:colId xmlns:a16="http://schemas.microsoft.com/office/drawing/2014/main" val="552758012"/>
                    </a:ext>
                  </a:extLst>
                </a:gridCol>
              </a:tblGrid>
              <a:tr h="362426">
                <a:tc>
                  <a:txBody>
                    <a:bodyPr/>
                    <a:lstStyle/>
                    <a:p>
                      <a:pPr algn="ctr"/>
                      <a:r>
                        <a:rPr lang="en-US"/>
                        <a:t>Tên</a:t>
                      </a:r>
                    </a:p>
                  </a:txBody>
                  <a:tcPr/>
                </a:tc>
                <a:tc>
                  <a:txBody>
                    <a:bodyPr/>
                    <a:lstStyle/>
                    <a:p>
                      <a:pPr algn="ctr"/>
                      <a:r>
                        <a:rPr lang="en-US"/>
                        <a:t>Công việc</a:t>
                      </a:r>
                    </a:p>
                  </a:txBody>
                  <a:tcPr/>
                </a:tc>
                <a:extLst>
                  <a:ext uri="{0D108BD9-81ED-4DB2-BD59-A6C34878D82A}">
                    <a16:rowId xmlns:a16="http://schemas.microsoft.com/office/drawing/2014/main" val="110087508"/>
                  </a:ext>
                </a:extLst>
              </a:tr>
              <a:tr h="1949143">
                <a:tc rowSpan="3">
                  <a:txBody>
                    <a:bodyPr/>
                    <a:lstStyle/>
                    <a:p>
                      <a:r>
                        <a:rPr lang="en-US"/>
                        <a:t>Nguyễn Mẫn Đạt</a:t>
                      </a:r>
                    </a:p>
                  </a:txBody>
                  <a:tcPr/>
                </a:tc>
                <a:tc>
                  <a:txBody>
                    <a:bodyPr/>
                    <a:lstStyle/>
                    <a:p>
                      <a:pPr marL="285750" indent="-285750">
                        <a:buFontTx/>
                        <a:buChar char="-"/>
                      </a:pPr>
                      <a:r>
                        <a:rPr lang="en-US"/>
                        <a:t>Vẽ giao diện cho:</a:t>
                      </a:r>
                    </a:p>
                    <a:p>
                      <a:pPr marL="0" indent="0">
                        <a:buFontTx/>
                        <a:buNone/>
                      </a:pPr>
                      <a:r>
                        <a:rPr lang="en-US"/>
                        <a:t>+ Task check in của chức năng chấm công.</a:t>
                      </a:r>
                    </a:p>
                    <a:p>
                      <a:pPr marL="0" indent="0">
                        <a:buFontTx/>
                        <a:buNone/>
                      </a:pPr>
                      <a:r>
                        <a:rPr lang="en-US"/>
                        <a:t>+ Task khách hàng, kho của chức năng quản lí danh mục.</a:t>
                      </a:r>
                    </a:p>
                    <a:p>
                      <a:pPr marL="0" indent="0">
                        <a:buFontTx/>
                        <a:buNone/>
                      </a:pPr>
                      <a:r>
                        <a:rPr lang="en-US"/>
                        <a:t>+ Task thêm hàng hóa của chức năng quản lí kho.</a:t>
                      </a:r>
                    </a:p>
                    <a:p>
                      <a:pPr marL="0" indent="0">
                        <a:buFontTx/>
                        <a:buNone/>
                      </a:pPr>
                      <a:r>
                        <a:rPr lang="en-US"/>
                        <a:t>+ Task xem thông tin hóa đơn, cập nhật thông tin hóa đơn của chức năng quản lí hóa đơn.</a:t>
                      </a:r>
                    </a:p>
                    <a:p>
                      <a:pPr marL="0" indent="0">
                        <a:buFontTx/>
                        <a:buNone/>
                      </a:pPr>
                      <a:r>
                        <a:rPr lang="en-US"/>
                        <a:t>+ Task xem, thay đổi thông tin tài khoản của chức năng quản lí hệ thống.</a:t>
                      </a:r>
                    </a:p>
                  </a:txBody>
                  <a:tcPr/>
                </a:tc>
                <a:extLst>
                  <a:ext uri="{0D108BD9-81ED-4DB2-BD59-A6C34878D82A}">
                    <a16:rowId xmlns:a16="http://schemas.microsoft.com/office/drawing/2014/main" val="3254585277"/>
                  </a:ext>
                </a:extLst>
              </a:tr>
              <a:tr h="852750">
                <a:tc vMerge="1">
                  <a:txBody>
                    <a:bodyPr/>
                    <a:lstStyle/>
                    <a:p>
                      <a:endParaRPr lang="en-US"/>
                    </a:p>
                  </a:txBody>
                  <a:tcPr/>
                </a:tc>
                <a:tc>
                  <a:txBody>
                    <a:bodyPr/>
                    <a:lstStyle/>
                    <a:p>
                      <a:pPr marL="285750" indent="-285750">
                        <a:buFontTx/>
                        <a:buChar char="-"/>
                      </a:pPr>
                      <a:r>
                        <a:rPr lang="en-US"/>
                        <a:t>Vẽ DFD, Activity, UseCases cho:</a:t>
                      </a:r>
                    </a:p>
                    <a:p>
                      <a:pPr marL="0" indent="0">
                        <a:buFontTx/>
                        <a:buNone/>
                      </a:pPr>
                      <a:r>
                        <a:rPr lang="en-US"/>
                        <a:t>+ Chức năng Tìm kiếm + Quản lí kho</a:t>
                      </a:r>
                    </a:p>
                  </a:txBody>
                  <a:tcPr/>
                </a:tc>
                <a:extLst>
                  <a:ext uri="{0D108BD9-81ED-4DB2-BD59-A6C34878D82A}">
                    <a16:rowId xmlns:a16="http://schemas.microsoft.com/office/drawing/2014/main" val="1907797801"/>
                  </a:ext>
                </a:extLst>
              </a:tr>
              <a:tr h="1088085">
                <a:tc vMerge="1">
                  <a:txBody>
                    <a:bodyPr/>
                    <a:lstStyle/>
                    <a:p>
                      <a:endParaRPr lang="en-US"/>
                    </a:p>
                  </a:txBody>
                  <a:tcPr/>
                </a:tc>
                <a:tc>
                  <a:txBody>
                    <a:bodyPr/>
                    <a:lstStyle/>
                    <a:p>
                      <a:r>
                        <a:rPr lang="en-US"/>
                        <a:t>- Viết thiết kế dữ liệu don_hang, hoa_don, khach_hang</a:t>
                      </a:r>
                    </a:p>
                  </a:txBody>
                  <a:tcPr/>
                </a:tc>
                <a:extLst>
                  <a:ext uri="{0D108BD9-81ED-4DB2-BD59-A6C34878D82A}">
                    <a16:rowId xmlns:a16="http://schemas.microsoft.com/office/drawing/2014/main" val="1363810330"/>
                  </a:ext>
                </a:extLst>
              </a:tr>
            </a:tbl>
          </a:graphicData>
        </a:graphic>
      </p:graphicFrame>
    </p:spTree>
    <p:extLst>
      <p:ext uri="{BB962C8B-B14F-4D97-AF65-F5344CB8AC3E}">
        <p14:creationId xmlns:p14="http://schemas.microsoft.com/office/powerpoint/2010/main" val="1305431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65A32C-DB0B-44F0-9908-F17A5455EF05}"/>
              </a:ext>
            </a:extLst>
          </p:cNvPr>
          <p:cNvSpPr>
            <a:spLocks noGrp="1"/>
          </p:cNvSpPr>
          <p:nvPr>
            <p:ph type="title"/>
          </p:nvPr>
        </p:nvSpPr>
        <p:spPr>
          <a:xfrm>
            <a:off x="1484311" y="685800"/>
            <a:ext cx="10018713" cy="1752599"/>
          </a:xfrm>
        </p:spPr>
        <p:txBody>
          <a:bodyPr/>
          <a:lstStyle/>
          <a:p>
            <a:r>
              <a:rPr lang="en-US"/>
              <a:t>Công việc của từng thành viên</a:t>
            </a:r>
          </a:p>
        </p:txBody>
      </p:sp>
      <p:graphicFrame>
        <p:nvGraphicFramePr>
          <p:cNvPr id="5" name="Table 5">
            <a:extLst>
              <a:ext uri="{FF2B5EF4-FFF2-40B4-BE49-F238E27FC236}">
                <a16:creationId xmlns:a16="http://schemas.microsoft.com/office/drawing/2014/main" id="{D2525B03-5BA6-4F23-9188-9858F8A9847F}"/>
              </a:ext>
            </a:extLst>
          </p:cNvPr>
          <p:cNvGraphicFramePr>
            <a:graphicFrameLocks/>
          </p:cNvGraphicFramePr>
          <p:nvPr>
            <p:extLst>
              <p:ext uri="{D42A27DB-BD31-4B8C-83A1-F6EECF244321}">
                <p14:modId xmlns:p14="http://schemas.microsoft.com/office/powerpoint/2010/main" val="4171126192"/>
              </p:ext>
            </p:extLst>
          </p:nvPr>
        </p:nvGraphicFramePr>
        <p:xfrm>
          <a:off x="1049305" y="2219417"/>
          <a:ext cx="10820139" cy="4318275"/>
        </p:xfrm>
        <a:graphic>
          <a:graphicData uri="http://schemas.openxmlformats.org/drawingml/2006/table">
            <a:tbl>
              <a:tblPr firstRow="1" bandRow="1">
                <a:tableStyleId>{073A0DAA-6AF3-43AB-8588-CEC1D06C72B9}</a:tableStyleId>
              </a:tblPr>
              <a:tblGrid>
                <a:gridCol w="1965977">
                  <a:extLst>
                    <a:ext uri="{9D8B030D-6E8A-4147-A177-3AD203B41FA5}">
                      <a16:colId xmlns:a16="http://schemas.microsoft.com/office/drawing/2014/main" val="3011924699"/>
                    </a:ext>
                  </a:extLst>
                </a:gridCol>
                <a:gridCol w="8854162">
                  <a:extLst>
                    <a:ext uri="{9D8B030D-6E8A-4147-A177-3AD203B41FA5}">
                      <a16:colId xmlns:a16="http://schemas.microsoft.com/office/drawing/2014/main" val="552758012"/>
                    </a:ext>
                  </a:extLst>
                </a:gridCol>
              </a:tblGrid>
              <a:tr h="362426">
                <a:tc>
                  <a:txBody>
                    <a:bodyPr/>
                    <a:lstStyle/>
                    <a:p>
                      <a:pPr algn="ctr"/>
                      <a:r>
                        <a:rPr lang="en-US"/>
                        <a:t>Tên</a:t>
                      </a:r>
                    </a:p>
                  </a:txBody>
                  <a:tcPr/>
                </a:tc>
                <a:tc>
                  <a:txBody>
                    <a:bodyPr/>
                    <a:lstStyle/>
                    <a:p>
                      <a:pPr algn="ctr"/>
                      <a:r>
                        <a:rPr lang="en-US"/>
                        <a:t>Công việc</a:t>
                      </a:r>
                    </a:p>
                  </a:txBody>
                  <a:tcPr/>
                </a:tc>
                <a:extLst>
                  <a:ext uri="{0D108BD9-81ED-4DB2-BD59-A6C34878D82A}">
                    <a16:rowId xmlns:a16="http://schemas.microsoft.com/office/drawing/2014/main" val="110087508"/>
                  </a:ext>
                </a:extLst>
              </a:tr>
              <a:tr h="1949143">
                <a:tc rowSpan="3">
                  <a:txBody>
                    <a:bodyPr/>
                    <a:lstStyle/>
                    <a:p>
                      <a:r>
                        <a:rPr lang="en-US"/>
                        <a:t>Trần Trung Tấn</a:t>
                      </a:r>
                    </a:p>
                  </a:txBody>
                  <a:tcPr/>
                </a:tc>
                <a:tc>
                  <a:txBody>
                    <a:bodyPr/>
                    <a:lstStyle/>
                    <a:p>
                      <a:pPr marL="285750" indent="-285750">
                        <a:buFontTx/>
                        <a:buChar char="-"/>
                      </a:pPr>
                      <a:r>
                        <a:rPr lang="en-US"/>
                        <a:t>Vẽ giao diện cho:</a:t>
                      </a:r>
                    </a:p>
                    <a:p>
                      <a:pPr marL="0" indent="0">
                        <a:buFontTx/>
                        <a:buNone/>
                      </a:pPr>
                      <a:r>
                        <a:rPr lang="en-US"/>
                        <a:t>+ </a:t>
                      </a:r>
                      <a:r>
                        <a:rPr lang="vi-VN"/>
                        <a:t>Task Thêm nhân viên của chức năng Quản lí nhân viên </a:t>
                      </a:r>
                      <a:endParaRPr lang="en-US"/>
                    </a:p>
                    <a:p>
                      <a:pPr marL="0" indent="0">
                        <a:buFontTx/>
                        <a:buNone/>
                      </a:pPr>
                      <a:r>
                        <a:rPr lang="en-US"/>
                        <a:t>+ </a:t>
                      </a:r>
                      <a:r>
                        <a:rPr lang="vi-VN"/>
                        <a:t>Task Đặt lịch làm việc của chức năng Chấm công </a:t>
                      </a:r>
                      <a:endParaRPr lang="en-US"/>
                    </a:p>
                    <a:p>
                      <a:pPr marL="0" indent="0">
                        <a:buFontTx/>
                        <a:buNone/>
                      </a:pPr>
                      <a:r>
                        <a:rPr lang="en-US"/>
                        <a:t>+ </a:t>
                      </a:r>
                      <a:r>
                        <a:rPr lang="vi-VN"/>
                        <a:t>Task Nhân viên, Đơn đặt hàng của chức năng Quản lí danh mục </a:t>
                      </a:r>
                      <a:endParaRPr lang="en-US"/>
                    </a:p>
                    <a:p>
                      <a:pPr marL="0" indent="0">
                        <a:buFontTx/>
                        <a:buNone/>
                      </a:pPr>
                      <a:r>
                        <a:rPr lang="en-US"/>
                        <a:t>+ </a:t>
                      </a:r>
                      <a:r>
                        <a:rPr lang="vi-VN"/>
                        <a:t>Task Doanh thu của chức năng Báo cáo </a:t>
                      </a:r>
                      <a:endParaRPr lang="en-US"/>
                    </a:p>
                    <a:p>
                      <a:pPr marL="0" indent="0">
                        <a:buFontTx/>
                        <a:buNone/>
                      </a:pPr>
                      <a:r>
                        <a:rPr lang="en-US"/>
                        <a:t>+ </a:t>
                      </a:r>
                      <a:r>
                        <a:rPr lang="vi-VN"/>
                        <a:t>Task Tạo đơn hàng của chức năng Quản lí đặt hàng </a:t>
                      </a:r>
                      <a:endParaRPr lang="en-US"/>
                    </a:p>
                    <a:p>
                      <a:pPr marL="0" indent="0">
                        <a:buFontTx/>
                        <a:buNone/>
                      </a:pPr>
                      <a:r>
                        <a:rPr lang="en-US"/>
                        <a:t>+ </a:t>
                      </a:r>
                      <a:r>
                        <a:rPr lang="vi-VN"/>
                        <a:t>Task Xuất hóa đơn của chức năng Quản lí hóa đơn</a:t>
                      </a:r>
                      <a:endParaRPr lang="en-US"/>
                    </a:p>
                  </a:txBody>
                  <a:tcPr/>
                </a:tc>
                <a:extLst>
                  <a:ext uri="{0D108BD9-81ED-4DB2-BD59-A6C34878D82A}">
                    <a16:rowId xmlns:a16="http://schemas.microsoft.com/office/drawing/2014/main" val="3254585277"/>
                  </a:ext>
                </a:extLst>
              </a:tr>
              <a:tr h="852750">
                <a:tc vMerge="1">
                  <a:txBody>
                    <a:bodyPr/>
                    <a:lstStyle/>
                    <a:p>
                      <a:endParaRPr lang="en-US"/>
                    </a:p>
                  </a:txBody>
                  <a:tcPr/>
                </a:tc>
                <a:tc>
                  <a:txBody>
                    <a:bodyPr/>
                    <a:lstStyle/>
                    <a:p>
                      <a:pPr marL="285750" indent="-285750">
                        <a:buFontTx/>
                        <a:buChar char="-"/>
                      </a:pPr>
                      <a:r>
                        <a:rPr lang="en-US"/>
                        <a:t>Vẽ DFD, Activity, UseCases cho:</a:t>
                      </a:r>
                    </a:p>
                    <a:p>
                      <a:pPr marL="0" indent="0">
                        <a:buFontTx/>
                        <a:buNone/>
                      </a:pPr>
                      <a:r>
                        <a:rPr lang="en-US"/>
                        <a:t>+ Chức năng Quản lí Danh mục, báo cáo</a:t>
                      </a:r>
                    </a:p>
                  </a:txBody>
                  <a:tcPr/>
                </a:tc>
                <a:extLst>
                  <a:ext uri="{0D108BD9-81ED-4DB2-BD59-A6C34878D82A}">
                    <a16:rowId xmlns:a16="http://schemas.microsoft.com/office/drawing/2014/main" val="1907797801"/>
                  </a:ext>
                </a:extLst>
              </a:tr>
              <a:tr h="1088085">
                <a:tc vMerge="1">
                  <a:txBody>
                    <a:bodyPr/>
                    <a:lstStyle/>
                    <a:p>
                      <a:endParaRPr lang="en-US"/>
                    </a:p>
                  </a:txBody>
                  <a:tcPr/>
                </a:tc>
                <a:tc>
                  <a:txBody>
                    <a:bodyPr/>
                    <a:lstStyle/>
                    <a:p>
                      <a:r>
                        <a:rPr lang="en-US"/>
                        <a:t>- Viết thiết kế dữ liệu nhan_vien, nha_cung_cap, san_pham</a:t>
                      </a:r>
                    </a:p>
                  </a:txBody>
                  <a:tcPr/>
                </a:tc>
                <a:extLst>
                  <a:ext uri="{0D108BD9-81ED-4DB2-BD59-A6C34878D82A}">
                    <a16:rowId xmlns:a16="http://schemas.microsoft.com/office/drawing/2014/main" val="1363810330"/>
                  </a:ext>
                </a:extLst>
              </a:tr>
            </a:tbl>
          </a:graphicData>
        </a:graphic>
      </p:graphicFrame>
    </p:spTree>
    <p:extLst>
      <p:ext uri="{BB962C8B-B14F-4D97-AF65-F5344CB8AC3E}">
        <p14:creationId xmlns:p14="http://schemas.microsoft.com/office/powerpoint/2010/main" val="1960015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88E4F6-AC12-4E5E-9FCA-10673CF189F2}"/>
              </a:ext>
            </a:extLst>
          </p:cNvPr>
          <p:cNvSpPr>
            <a:spLocks noGrp="1"/>
          </p:cNvSpPr>
          <p:nvPr>
            <p:ph type="title"/>
          </p:nvPr>
        </p:nvSpPr>
        <p:spPr>
          <a:xfrm>
            <a:off x="1484311" y="685800"/>
            <a:ext cx="10018713" cy="1752599"/>
          </a:xfrm>
        </p:spPr>
        <p:txBody>
          <a:bodyPr/>
          <a:lstStyle/>
          <a:p>
            <a:r>
              <a:rPr lang="en-US"/>
              <a:t>Công việc của từng thành viên</a:t>
            </a:r>
          </a:p>
        </p:txBody>
      </p:sp>
      <p:graphicFrame>
        <p:nvGraphicFramePr>
          <p:cNvPr id="5" name="Table 5">
            <a:extLst>
              <a:ext uri="{FF2B5EF4-FFF2-40B4-BE49-F238E27FC236}">
                <a16:creationId xmlns:a16="http://schemas.microsoft.com/office/drawing/2014/main" id="{71448A61-6589-4F9B-AE60-48A4D3F925B0}"/>
              </a:ext>
            </a:extLst>
          </p:cNvPr>
          <p:cNvGraphicFramePr>
            <a:graphicFrameLocks/>
          </p:cNvGraphicFramePr>
          <p:nvPr>
            <p:extLst>
              <p:ext uri="{D42A27DB-BD31-4B8C-83A1-F6EECF244321}">
                <p14:modId xmlns:p14="http://schemas.microsoft.com/office/powerpoint/2010/main" val="2768296847"/>
              </p:ext>
            </p:extLst>
          </p:nvPr>
        </p:nvGraphicFramePr>
        <p:xfrm>
          <a:off x="1049305" y="2219417"/>
          <a:ext cx="10820139" cy="4255738"/>
        </p:xfrm>
        <a:graphic>
          <a:graphicData uri="http://schemas.openxmlformats.org/drawingml/2006/table">
            <a:tbl>
              <a:tblPr firstRow="1" bandRow="1">
                <a:tableStyleId>{073A0DAA-6AF3-43AB-8588-CEC1D06C72B9}</a:tableStyleId>
              </a:tblPr>
              <a:tblGrid>
                <a:gridCol w="1965977">
                  <a:extLst>
                    <a:ext uri="{9D8B030D-6E8A-4147-A177-3AD203B41FA5}">
                      <a16:colId xmlns:a16="http://schemas.microsoft.com/office/drawing/2014/main" val="3011924699"/>
                    </a:ext>
                  </a:extLst>
                </a:gridCol>
                <a:gridCol w="8854162">
                  <a:extLst>
                    <a:ext uri="{9D8B030D-6E8A-4147-A177-3AD203B41FA5}">
                      <a16:colId xmlns:a16="http://schemas.microsoft.com/office/drawing/2014/main" val="552758012"/>
                    </a:ext>
                  </a:extLst>
                </a:gridCol>
              </a:tblGrid>
              <a:tr h="362426">
                <a:tc>
                  <a:txBody>
                    <a:bodyPr/>
                    <a:lstStyle/>
                    <a:p>
                      <a:pPr algn="ctr"/>
                      <a:r>
                        <a:rPr lang="en-US"/>
                        <a:t>Tên</a:t>
                      </a:r>
                    </a:p>
                  </a:txBody>
                  <a:tcPr/>
                </a:tc>
                <a:tc>
                  <a:txBody>
                    <a:bodyPr/>
                    <a:lstStyle/>
                    <a:p>
                      <a:pPr algn="ctr"/>
                      <a:r>
                        <a:rPr lang="en-US"/>
                        <a:t>Công việc</a:t>
                      </a:r>
                    </a:p>
                  </a:txBody>
                  <a:tcPr/>
                </a:tc>
                <a:extLst>
                  <a:ext uri="{0D108BD9-81ED-4DB2-BD59-A6C34878D82A}">
                    <a16:rowId xmlns:a16="http://schemas.microsoft.com/office/drawing/2014/main" val="110087508"/>
                  </a:ext>
                </a:extLst>
              </a:tr>
              <a:tr h="1949143">
                <a:tc rowSpan="3">
                  <a:txBody>
                    <a:bodyPr/>
                    <a:lstStyle/>
                    <a:p>
                      <a:r>
                        <a:rPr lang="en-US"/>
                        <a:t>Trần Hải Kim Long</a:t>
                      </a:r>
                    </a:p>
                  </a:txBody>
                  <a:tcPr/>
                </a:tc>
                <a:tc>
                  <a:txBody>
                    <a:bodyPr/>
                    <a:lstStyle/>
                    <a:p>
                      <a:pPr marL="285750" indent="-285750">
                        <a:buFontTx/>
                        <a:buChar char="-"/>
                      </a:pPr>
                      <a:r>
                        <a:rPr lang="en-US"/>
                        <a:t>Vẽ giao diện cho:</a:t>
                      </a:r>
                    </a:p>
                    <a:p>
                      <a:pPr marL="0" indent="0">
                        <a:buFontTx/>
                        <a:buNone/>
                      </a:pPr>
                      <a:r>
                        <a:rPr lang="en-US"/>
                        <a:t>+ </a:t>
                      </a:r>
                      <a:r>
                        <a:rPr lang="vi-VN"/>
                        <a:t>Task tài khoản của chức năng quản lí danh mục </a:t>
                      </a:r>
                      <a:endParaRPr lang="en-US"/>
                    </a:p>
                    <a:p>
                      <a:pPr marL="0" indent="0">
                        <a:buFontTx/>
                        <a:buNone/>
                      </a:pPr>
                      <a:r>
                        <a:rPr lang="en-US"/>
                        <a:t>+ </a:t>
                      </a:r>
                      <a:r>
                        <a:rPr lang="vi-VN"/>
                        <a:t>Task cập nhật đơn hàng của chức năng quản lí đặt hàng </a:t>
                      </a:r>
                      <a:endParaRPr lang="en-US"/>
                    </a:p>
                    <a:p>
                      <a:pPr marL="0" indent="0">
                        <a:buFontTx/>
                        <a:buNone/>
                      </a:pPr>
                      <a:r>
                        <a:rPr lang="en-US"/>
                        <a:t>+ </a:t>
                      </a:r>
                      <a:r>
                        <a:rPr lang="vi-VN"/>
                        <a:t>Task tạo hồ sơ khách hàng, cập nhật thông tin khách hàng của chức năng quản lí khách hàng </a:t>
                      </a:r>
                      <a:endParaRPr lang="en-US"/>
                    </a:p>
                    <a:p>
                      <a:pPr marL="0" indent="0">
                        <a:buFontTx/>
                        <a:buNone/>
                      </a:pPr>
                      <a:r>
                        <a:rPr lang="en-US"/>
                        <a:t>+ </a:t>
                      </a:r>
                      <a:r>
                        <a:rPr lang="vi-VN"/>
                        <a:t>Task đăng nhập của chức năng quản lí hệ thống</a:t>
                      </a:r>
                      <a:endParaRPr lang="en-US"/>
                    </a:p>
                  </a:txBody>
                  <a:tcPr/>
                </a:tc>
                <a:extLst>
                  <a:ext uri="{0D108BD9-81ED-4DB2-BD59-A6C34878D82A}">
                    <a16:rowId xmlns:a16="http://schemas.microsoft.com/office/drawing/2014/main" val="3254585277"/>
                  </a:ext>
                </a:extLst>
              </a:tr>
              <a:tr h="852750">
                <a:tc vMerge="1">
                  <a:txBody>
                    <a:bodyPr/>
                    <a:lstStyle/>
                    <a:p>
                      <a:endParaRPr lang="en-US"/>
                    </a:p>
                  </a:txBody>
                  <a:tcPr/>
                </a:tc>
                <a:tc>
                  <a:txBody>
                    <a:bodyPr/>
                    <a:lstStyle/>
                    <a:p>
                      <a:pPr marL="285750" indent="-285750">
                        <a:buFontTx/>
                        <a:buChar char="-"/>
                      </a:pPr>
                      <a:r>
                        <a:rPr lang="en-US"/>
                        <a:t>Vẽ DFD, Activity, UseCases cho:</a:t>
                      </a:r>
                    </a:p>
                    <a:p>
                      <a:pPr marL="0" indent="0">
                        <a:buFontTx/>
                        <a:buNone/>
                      </a:pPr>
                      <a:r>
                        <a:rPr lang="en-US"/>
                        <a:t>+ Chức năng Quản lí nhân viên, Chấm công</a:t>
                      </a:r>
                    </a:p>
                  </a:txBody>
                  <a:tcPr/>
                </a:tc>
                <a:extLst>
                  <a:ext uri="{0D108BD9-81ED-4DB2-BD59-A6C34878D82A}">
                    <a16:rowId xmlns:a16="http://schemas.microsoft.com/office/drawing/2014/main" val="1907797801"/>
                  </a:ext>
                </a:extLst>
              </a:tr>
              <a:tr h="1088085">
                <a:tc vMerge="1">
                  <a:txBody>
                    <a:bodyPr/>
                    <a:lstStyle/>
                    <a:p>
                      <a:endParaRPr lang="en-US"/>
                    </a:p>
                  </a:txBody>
                  <a:tcPr/>
                </a:tc>
                <a:tc>
                  <a:txBody>
                    <a:bodyPr/>
                    <a:lstStyle/>
                    <a:p>
                      <a:r>
                        <a:rPr lang="en-US"/>
                        <a:t>- Viết thiết kế dữ liệu tai_khoan, ct_hoa_don, ct_don_hang</a:t>
                      </a:r>
                    </a:p>
                  </a:txBody>
                  <a:tcPr/>
                </a:tc>
                <a:extLst>
                  <a:ext uri="{0D108BD9-81ED-4DB2-BD59-A6C34878D82A}">
                    <a16:rowId xmlns:a16="http://schemas.microsoft.com/office/drawing/2014/main" val="1363810330"/>
                  </a:ext>
                </a:extLst>
              </a:tr>
            </a:tbl>
          </a:graphicData>
        </a:graphic>
      </p:graphicFrame>
    </p:spTree>
    <p:extLst>
      <p:ext uri="{BB962C8B-B14F-4D97-AF65-F5344CB8AC3E}">
        <p14:creationId xmlns:p14="http://schemas.microsoft.com/office/powerpoint/2010/main" val="3583001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B960DE-7BEA-4A17-B5D6-BC49564A7CE3}"/>
              </a:ext>
            </a:extLst>
          </p:cNvPr>
          <p:cNvSpPr>
            <a:spLocks noGrp="1"/>
          </p:cNvSpPr>
          <p:nvPr>
            <p:ph type="title"/>
          </p:nvPr>
        </p:nvSpPr>
        <p:spPr>
          <a:xfrm>
            <a:off x="1484311" y="685800"/>
            <a:ext cx="10018713" cy="1752599"/>
          </a:xfrm>
        </p:spPr>
        <p:txBody>
          <a:bodyPr/>
          <a:lstStyle/>
          <a:p>
            <a:r>
              <a:rPr lang="en-US"/>
              <a:t>Công việc của từng thành viên</a:t>
            </a:r>
          </a:p>
        </p:txBody>
      </p:sp>
      <p:graphicFrame>
        <p:nvGraphicFramePr>
          <p:cNvPr id="5" name="Table 5">
            <a:extLst>
              <a:ext uri="{FF2B5EF4-FFF2-40B4-BE49-F238E27FC236}">
                <a16:creationId xmlns:a16="http://schemas.microsoft.com/office/drawing/2014/main" id="{26D82F62-B4B9-4AAC-9A48-BD877BBA1444}"/>
              </a:ext>
            </a:extLst>
          </p:cNvPr>
          <p:cNvGraphicFramePr>
            <a:graphicFrameLocks/>
          </p:cNvGraphicFramePr>
          <p:nvPr>
            <p:extLst>
              <p:ext uri="{D42A27DB-BD31-4B8C-83A1-F6EECF244321}">
                <p14:modId xmlns:p14="http://schemas.microsoft.com/office/powerpoint/2010/main" val="3725072546"/>
              </p:ext>
            </p:extLst>
          </p:nvPr>
        </p:nvGraphicFramePr>
        <p:xfrm>
          <a:off x="1049305" y="2219417"/>
          <a:ext cx="10820139" cy="4318275"/>
        </p:xfrm>
        <a:graphic>
          <a:graphicData uri="http://schemas.openxmlformats.org/drawingml/2006/table">
            <a:tbl>
              <a:tblPr firstRow="1" bandRow="1">
                <a:tableStyleId>{073A0DAA-6AF3-43AB-8588-CEC1D06C72B9}</a:tableStyleId>
              </a:tblPr>
              <a:tblGrid>
                <a:gridCol w="1965977">
                  <a:extLst>
                    <a:ext uri="{9D8B030D-6E8A-4147-A177-3AD203B41FA5}">
                      <a16:colId xmlns:a16="http://schemas.microsoft.com/office/drawing/2014/main" val="3011924699"/>
                    </a:ext>
                  </a:extLst>
                </a:gridCol>
                <a:gridCol w="8854162">
                  <a:extLst>
                    <a:ext uri="{9D8B030D-6E8A-4147-A177-3AD203B41FA5}">
                      <a16:colId xmlns:a16="http://schemas.microsoft.com/office/drawing/2014/main" val="552758012"/>
                    </a:ext>
                  </a:extLst>
                </a:gridCol>
              </a:tblGrid>
              <a:tr h="362426">
                <a:tc>
                  <a:txBody>
                    <a:bodyPr/>
                    <a:lstStyle/>
                    <a:p>
                      <a:pPr algn="ctr"/>
                      <a:r>
                        <a:rPr lang="en-US"/>
                        <a:t>Tên</a:t>
                      </a:r>
                    </a:p>
                  </a:txBody>
                  <a:tcPr/>
                </a:tc>
                <a:tc>
                  <a:txBody>
                    <a:bodyPr/>
                    <a:lstStyle/>
                    <a:p>
                      <a:pPr algn="ctr"/>
                      <a:r>
                        <a:rPr lang="en-US"/>
                        <a:t>Công việc</a:t>
                      </a:r>
                    </a:p>
                  </a:txBody>
                  <a:tcPr/>
                </a:tc>
                <a:extLst>
                  <a:ext uri="{0D108BD9-81ED-4DB2-BD59-A6C34878D82A}">
                    <a16:rowId xmlns:a16="http://schemas.microsoft.com/office/drawing/2014/main" val="110087508"/>
                  </a:ext>
                </a:extLst>
              </a:tr>
              <a:tr h="1949143">
                <a:tc rowSpan="3">
                  <a:txBody>
                    <a:bodyPr/>
                    <a:lstStyle/>
                    <a:p>
                      <a:r>
                        <a:rPr lang="en-US"/>
                        <a:t>Phạm Huy</a:t>
                      </a:r>
                    </a:p>
                  </a:txBody>
                  <a:tcPr/>
                </a:tc>
                <a:tc>
                  <a:txBody>
                    <a:bodyPr/>
                    <a:lstStyle/>
                    <a:p>
                      <a:pPr marL="285750" indent="-285750">
                        <a:buFontTx/>
                        <a:buChar char="-"/>
                      </a:pPr>
                      <a:r>
                        <a:rPr lang="en-US"/>
                        <a:t>Vẽ giao diện cho:</a:t>
                      </a:r>
                    </a:p>
                    <a:p>
                      <a:pPr marL="0" indent="0">
                        <a:buFontTx/>
                        <a:buNone/>
                      </a:pPr>
                      <a:r>
                        <a:rPr lang="en-US"/>
                        <a:t>+ Task xem thông tin nhân viên, cập nhật thông tin nhân viên của chức năng quản lí nhân viên.</a:t>
                      </a:r>
                    </a:p>
                    <a:p>
                      <a:pPr marL="0" indent="0">
                        <a:buFontTx/>
                        <a:buNone/>
                      </a:pPr>
                      <a:r>
                        <a:rPr lang="en-US"/>
                        <a:t>+ Task tính lương của chức năng chấm công.</a:t>
                      </a:r>
                    </a:p>
                    <a:p>
                      <a:pPr marL="0" indent="0">
                        <a:buFontTx/>
                        <a:buNone/>
                      </a:pPr>
                      <a:r>
                        <a:rPr lang="en-US"/>
                        <a:t>+ Task hóa đơn của chức năng quản lí danh mục.</a:t>
                      </a:r>
                    </a:p>
                    <a:p>
                      <a:pPr marL="0" indent="0">
                        <a:buFontTx/>
                        <a:buNone/>
                      </a:pPr>
                      <a:r>
                        <a:rPr lang="en-US"/>
                        <a:t>+ Task xem thông tin đơn hàng của chức năng quản lí đặt hàng.</a:t>
                      </a:r>
                    </a:p>
                    <a:p>
                      <a:pPr marL="0" indent="0">
                        <a:buFontTx/>
                        <a:buNone/>
                      </a:pPr>
                      <a:r>
                        <a:rPr lang="en-US"/>
                        <a:t>+ Task tạo tài khoản của chức năng quản lí hệ thống.</a:t>
                      </a:r>
                    </a:p>
                  </a:txBody>
                  <a:tcPr/>
                </a:tc>
                <a:extLst>
                  <a:ext uri="{0D108BD9-81ED-4DB2-BD59-A6C34878D82A}">
                    <a16:rowId xmlns:a16="http://schemas.microsoft.com/office/drawing/2014/main" val="3254585277"/>
                  </a:ext>
                </a:extLst>
              </a:tr>
              <a:tr h="852750">
                <a:tc vMerge="1">
                  <a:txBody>
                    <a:bodyPr/>
                    <a:lstStyle/>
                    <a:p>
                      <a:endParaRPr lang="en-US"/>
                    </a:p>
                  </a:txBody>
                  <a:tcPr/>
                </a:tc>
                <a:tc>
                  <a:txBody>
                    <a:bodyPr/>
                    <a:lstStyle/>
                    <a:p>
                      <a:pPr marL="285750" indent="-285750">
                        <a:buFontTx/>
                        <a:buChar char="-"/>
                      </a:pPr>
                      <a:r>
                        <a:rPr lang="en-US"/>
                        <a:t>Vẽ DFD, Activity, UseCases cho:</a:t>
                      </a:r>
                    </a:p>
                    <a:p>
                      <a:pPr marL="0" indent="0">
                        <a:buFontTx/>
                        <a:buNone/>
                      </a:pPr>
                      <a:r>
                        <a:rPr lang="en-US"/>
                        <a:t>+ Chức năng Quản lí khách hàng, Quản lí hệ thống</a:t>
                      </a:r>
                    </a:p>
                  </a:txBody>
                  <a:tcPr/>
                </a:tc>
                <a:extLst>
                  <a:ext uri="{0D108BD9-81ED-4DB2-BD59-A6C34878D82A}">
                    <a16:rowId xmlns:a16="http://schemas.microsoft.com/office/drawing/2014/main" val="1907797801"/>
                  </a:ext>
                </a:extLst>
              </a:tr>
              <a:tr h="1088085">
                <a:tc vMerge="1">
                  <a:txBody>
                    <a:bodyPr/>
                    <a:lstStyle/>
                    <a:p>
                      <a:endParaRPr lang="en-US"/>
                    </a:p>
                  </a:txBody>
                  <a:tcPr/>
                </a:tc>
                <a:tc>
                  <a:txBody>
                    <a:bodyPr/>
                    <a:lstStyle/>
                    <a:p>
                      <a:r>
                        <a:rPr lang="en-US"/>
                        <a:t>- Viết thiết kế dữ liệu luong, cham_cong, lich_lam</a:t>
                      </a:r>
                    </a:p>
                  </a:txBody>
                  <a:tcPr/>
                </a:tc>
                <a:extLst>
                  <a:ext uri="{0D108BD9-81ED-4DB2-BD59-A6C34878D82A}">
                    <a16:rowId xmlns:a16="http://schemas.microsoft.com/office/drawing/2014/main" val="1363810330"/>
                  </a:ext>
                </a:extLst>
              </a:tr>
            </a:tbl>
          </a:graphicData>
        </a:graphic>
      </p:graphicFrame>
    </p:spTree>
    <p:extLst>
      <p:ext uri="{BB962C8B-B14F-4D97-AF65-F5344CB8AC3E}">
        <p14:creationId xmlns:p14="http://schemas.microsoft.com/office/powerpoint/2010/main" val="2740495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21527-56E9-4E26-9953-4C4F01EBB79F}"/>
              </a:ext>
            </a:extLst>
          </p:cNvPr>
          <p:cNvSpPr>
            <a:spLocks noGrp="1"/>
          </p:cNvSpPr>
          <p:nvPr>
            <p:ph type="title"/>
          </p:nvPr>
        </p:nvSpPr>
        <p:spPr/>
        <p:txBody>
          <a:bodyPr>
            <a:normAutofit/>
          </a:bodyPr>
          <a:lstStyle/>
          <a:p>
            <a:r>
              <a:rPr lang="en-US" sz="6000"/>
              <a:t>Thời gian họp:</a:t>
            </a:r>
          </a:p>
        </p:txBody>
      </p:sp>
      <p:sp>
        <p:nvSpPr>
          <p:cNvPr id="3" name="Content Placeholder 2">
            <a:extLst>
              <a:ext uri="{FF2B5EF4-FFF2-40B4-BE49-F238E27FC236}">
                <a16:creationId xmlns:a16="http://schemas.microsoft.com/office/drawing/2014/main" id="{8844DF62-880C-4ACA-BD86-48871F62F5D0}"/>
              </a:ext>
            </a:extLst>
          </p:cNvPr>
          <p:cNvSpPr>
            <a:spLocks noGrp="1"/>
          </p:cNvSpPr>
          <p:nvPr>
            <p:ph idx="1"/>
          </p:nvPr>
        </p:nvSpPr>
        <p:spPr/>
        <p:txBody>
          <a:bodyPr>
            <a:normAutofit fontScale="92500"/>
          </a:bodyPr>
          <a:lstStyle/>
          <a:p>
            <a:r>
              <a:rPr lang="en-US" sz="5000">
                <a:latin typeface="Calibri" panose="020F0502020204030204" pitchFamily="34" charset="0"/>
                <a:cs typeface="Calibri" panose="020F0502020204030204" pitchFamily="34" charset="0"/>
              </a:rPr>
              <a:t>Thứ 3: 14h30 tới 16h30</a:t>
            </a:r>
          </a:p>
          <a:p>
            <a:r>
              <a:rPr lang="en-US" sz="5000">
                <a:latin typeface="Calibri" panose="020F0502020204030204" pitchFamily="34" charset="0"/>
                <a:cs typeface="Calibri" panose="020F0502020204030204" pitchFamily="34" charset="0"/>
              </a:rPr>
              <a:t>Thứ 4: 9h tới 11h30</a:t>
            </a:r>
          </a:p>
          <a:p>
            <a:r>
              <a:rPr lang="en-US" sz="5000">
                <a:latin typeface="Calibri" panose="020F0502020204030204" pitchFamily="34" charset="0"/>
                <a:cs typeface="Calibri" panose="020F0502020204030204" pitchFamily="34" charset="0"/>
              </a:rPr>
              <a:t>Thứ 5: 8h30 tới 13h30 và 15h30 tới 17h</a:t>
            </a:r>
          </a:p>
        </p:txBody>
      </p:sp>
    </p:spTree>
    <p:extLst>
      <p:ext uri="{BB962C8B-B14F-4D97-AF65-F5344CB8AC3E}">
        <p14:creationId xmlns:p14="http://schemas.microsoft.com/office/powerpoint/2010/main" val="9688887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74</TotalTime>
  <Words>895</Words>
  <Application>Microsoft Office PowerPoint</Application>
  <PresentationFormat>Widescreen</PresentationFormat>
  <Paragraphs>95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Corbel</vt:lpstr>
      <vt:lpstr>Times New Roman</vt:lpstr>
      <vt:lpstr>Parallax</vt:lpstr>
      <vt:lpstr>PowerPoint Presentation</vt:lpstr>
      <vt:lpstr>ĐỀ TÀI: QUẢN LÍ CỬA HÀNG BÁN  ĐIỆN THOẠI </vt:lpstr>
      <vt:lpstr>Các chức năng trong hệ thống:</vt:lpstr>
      <vt:lpstr>Công việc của từng thành viên</vt:lpstr>
      <vt:lpstr>Công việc của từng thành viên</vt:lpstr>
      <vt:lpstr>Công việc của từng thành viên</vt:lpstr>
      <vt:lpstr>Công việc của từng thành viên</vt:lpstr>
      <vt:lpstr>Công việc của từng thành viên</vt:lpstr>
      <vt:lpstr>Thời gian họp:</vt:lpstr>
      <vt:lpstr>Kết quả đạt được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dc:creator>
  <cp:lastModifiedBy>D D</cp:lastModifiedBy>
  <cp:revision>40</cp:revision>
  <dcterms:created xsi:type="dcterms:W3CDTF">2020-12-04T18:59:44Z</dcterms:created>
  <dcterms:modified xsi:type="dcterms:W3CDTF">2020-12-05T01:34:52Z</dcterms:modified>
</cp:coreProperties>
</file>