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1651635" y="336550"/>
            <a:ext cx="8487410" cy="2061210"/>
          </a:xfrm>
          <a:prstGeom prst="rect">
            <a:avLst/>
          </a:prstGeom>
          <a:noFill/>
          <a:ln w="9525">
            <a:noFill/>
          </a:ln>
        </p:spPr>
        <p:txBody>
          <a:bodyPr wrap="square">
            <a:spAutoFit/>
          </a:bodyPr>
          <a:p>
            <a:pPr indent="0" algn="ctr"/>
            <a:r>
              <a:rPr lang="en-US" sz="2800" b="1">
                <a:latin typeface="Times New Roman" panose="02020603050405020304" charset="0"/>
                <a:ea typeface="SimSun" panose="02010600030101010101" pitchFamily="2" charset="-122"/>
              </a:rPr>
              <a:t>ĐẠI HỌC KINH TẾ_ ĐẠI HỌC ĐÀ NẴNG-Khoa Thống Kê_Tin Học-</a:t>
            </a:r>
            <a:endParaRPr lang="en-US" sz="2800" b="1">
              <a:latin typeface="Times New Roman" panose="02020603050405020304" charset="0"/>
              <a:ea typeface="SimSun" panose="02010600030101010101" pitchFamily="2" charset="-122"/>
            </a:endParaRPr>
          </a:p>
          <a:p>
            <a:pPr indent="0" algn="ctr"/>
            <a:r>
              <a:rPr lang="en-US" b="1">
                <a:latin typeface="Times New Roman" panose="02020603050405020304" charset="0"/>
                <a:ea typeface="SimSun" panose="02010600030101010101" pitchFamily="2" charset="-122"/>
              </a:rPr>
              <a:t>    </a:t>
            </a:r>
            <a:endParaRPr lang="en-US"/>
          </a:p>
        </p:txBody>
      </p:sp>
      <p:pic>
        <p:nvPicPr>
          <p:cNvPr id="4" name="Picture 3"/>
          <p:cNvPicPr/>
          <p:nvPr/>
        </p:nvPicPr>
        <p:blipFill>
          <a:blip r:embed="rId1"/>
          <a:stretch>
            <a:fillRect/>
          </a:stretch>
        </p:blipFill>
        <p:spPr>
          <a:xfrm>
            <a:off x="897255" y="1736090"/>
            <a:ext cx="3987165" cy="4145915"/>
          </a:xfrm>
          <a:prstGeom prst="rect">
            <a:avLst/>
          </a:prstGeom>
          <a:noFill/>
          <a:ln w="9525">
            <a:noFill/>
          </a:ln>
        </p:spPr>
      </p:pic>
      <p:sp>
        <p:nvSpPr>
          <p:cNvPr id="101" name="Text Box 100"/>
          <p:cNvSpPr txBox="1"/>
          <p:nvPr/>
        </p:nvSpPr>
        <p:spPr>
          <a:xfrm>
            <a:off x="5563235" y="1033145"/>
            <a:ext cx="5031740" cy="3846195"/>
          </a:xfrm>
          <a:prstGeom prst="rect">
            <a:avLst/>
          </a:prstGeom>
          <a:noFill/>
          <a:ln w="9525">
            <a:noFill/>
          </a:ln>
        </p:spPr>
        <p:txBody>
          <a:bodyPr wrap="square">
            <a:spAutoFit/>
          </a:bodyPr>
          <a:p>
            <a:pPr indent="0" algn="ctr"/>
            <a:r>
              <a:rPr lang="en-US" b="1">
                <a:latin typeface="Times New Roman" panose="02020603050405020304" charset="0"/>
                <a:ea typeface="SimSun" panose="02010600030101010101" pitchFamily="2" charset="-122"/>
              </a:rPr>
              <a:t> </a:t>
            </a:r>
            <a:endParaRPr lang="en-US" sz="2200" b="1">
              <a:latin typeface="Times New Roman" panose="02020603050405020304" charset="0"/>
              <a:ea typeface="SimSun" panose="02010600030101010101" pitchFamily="2" charset="-122"/>
            </a:endParaRPr>
          </a:p>
          <a:p>
            <a:pPr indent="0" algn="ctr"/>
            <a:r>
              <a:rPr lang="en-US" sz="2600" b="1">
                <a:latin typeface="Times New Roman" panose="02020603050405020304" charset="0"/>
                <a:ea typeface="SimSun" panose="02010600030101010101" pitchFamily="2" charset="-122"/>
              </a:rPr>
              <a:t> BÀI TẬP CÁ NHÂNMôn: Phân tích và thiết kế hệ thống thông tin </a:t>
            </a:r>
            <a:r>
              <a:rPr lang="en-US" sz="2600" b="0">
                <a:latin typeface="Times New Roman" panose="02020603050405020304" charset="0"/>
                <a:ea typeface="SimSun" panose="02010600030101010101" pitchFamily="2" charset="-122"/>
              </a:rPr>
              <a:t> Đề tài : Phân tích và thiết kế đặt hàng trên ứng dụng Foody</a:t>
            </a:r>
            <a:endParaRPr lang="en-US" sz="2600"/>
          </a:p>
        </p:txBody>
      </p:sp>
      <p:sp>
        <p:nvSpPr>
          <p:cNvPr id="5" name="Text Box 4"/>
          <p:cNvSpPr txBox="1"/>
          <p:nvPr/>
        </p:nvSpPr>
        <p:spPr>
          <a:xfrm>
            <a:off x="7781290" y="5128260"/>
            <a:ext cx="3639820" cy="1198880"/>
          </a:xfrm>
          <a:prstGeom prst="rect">
            <a:avLst/>
          </a:prstGeom>
          <a:noFill/>
        </p:spPr>
        <p:txBody>
          <a:bodyPr wrap="square" rtlCol="0">
            <a:spAutoFit/>
          </a:bodyPr>
          <a:p>
            <a:r>
              <a:rPr lang="en-US">
                <a:latin typeface="Times New Roman" panose="02020603050405020304" charset="0"/>
                <a:ea typeface="SimSun" panose="02010600030101010101" pitchFamily="2" charset="-122"/>
                <a:sym typeface="+mn-ea"/>
              </a:rPr>
              <a:t>Họ và tên : Lê Kim Long</a:t>
            </a:r>
            <a:endParaRPr lang="en-US">
              <a:latin typeface="Times New Roman" panose="02020603050405020304" charset="0"/>
              <a:ea typeface="SimSun" panose="02010600030101010101" pitchFamily="2" charset="-122"/>
              <a:sym typeface="+mn-ea"/>
            </a:endParaRPr>
          </a:p>
          <a:p>
            <a:r>
              <a:rPr lang="en-US">
                <a:latin typeface="Times New Roman" panose="02020603050405020304" charset="0"/>
                <a:ea typeface="SimSun" panose="02010600030101010101" pitchFamily="2" charset="-122"/>
                <a:sym typeface="+mn-ea"/>
              </a:rPr>
              <a:t>Lớp </a:t>
            </a:r>
            <a:r>
              <a:rPr lang="vi-VN" altLang="en-US">
                <a:latin typeface="Times New Roman" panose="02020603050405020304" charset="0"/>
                <a:ea typeface="SimSun" panose="02010600030101010101" pitchFamily="2" charset="-122"/>
                <a:sym typeface="+mn-ea"/>
              </a:rPr>
              <a:t>	</a:t>
            </a:r>
            <a:r>
              <a:rPr lang="en-US">
                <a:latin typeface="Times New Roman" panose="02020603050405020304" charset="0"/>
                <a:ea typeface="SimSun" panose="02010600030101010101" pitchFamily="2" charset="-122"/>
                <a:sym typeface="+mn-ea"/>
              </a:rPr>
              <a:t>:42K14</a:t>
            </a:r>
            <a:endParaRPr lang="en-US">
              <a:latin typeface="Times New Roman" panose="02020603050405020304" charset="0"/>
              <a:ea typeface="SimSun" panose="02010600030101010101" pitchFamily="2" charset="-122"/>
              <a:sym typeface="+mn-ea"/>
            </a:endParaRPr>
          </a:p>
          <a:p>
            <a:r>
              <a:rPr lang="en-US">
                <a:latin typeface="Times New Roman" panose="02020603050405020304" charset="0"/>
                <a:ea typeface="SimSun" panose="02010600030101010101" pitchFamily="2" charset="-122"/>
                <a:sym typeface="+mn-ea"/>
              </a:rPr>
              <a:t>GVHD 	: Vũ Hà Tuấn Anh</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vi-VN" altLang="en-US"/>
              <a:t>Class Diagram</a:t>
            </a:r>
            <a:endParaRPr lang="vi-VN" altLang="en-US"/>
          </a:p>
        </p:txBody>
      </p:sp>
      <p:pic>
        <p:nvPicPr>
          <p:cNvPr id="18" name="Picture 3"/>
          <p:cNvPicPr>
            <a:picLocks noChangeAspect="1"/>
          </p:cNvPicPr>
          <p:nvPr>
            <p:ph idx="1"/>
          </p:nvPr>
        </p:nvPicPr>
        <p:blipFill>
          <a:blip r:embed="rId1"/>
          <a:stretch>
            <a:fillRect/>
          </a:stretch>
        </p:blipFill>
        <p:spPr>
          <a:xfrm>
            <a:off x="3313430" y="1089025"/>
            <a:ext cx="8739505" cy="4953000"/>
          </a:xfrm>
          <a:prstGeom prst="rect">
            <a:avLst/>
          </a:prstGeom>
          <a:noFill/>
          <a:ln w="9525">
            <a:noFill/>
          </a:ln>
        </p:spPr>
      </p:pic>
      <p:sp>
        <p:nvSpPr>
          <p:cNvPr id="4" name="Text Box 3"/>
          <p:cNvSpPr txBox="1"/>
          <p:nvPr/>
        </p:nvSpPr>
        <p:spPr>
          <a:xfrm>
            <a:off x="319405" y="1673225"/>
            <a:ext cx="2841625" cy="3415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vi-VN" altLang="en-US"/>
              <a:t>C</a:t>
            </a:r>
            <a:r>
              <a:rPr lang="en-US"/>
              <a:t>ho thấy cấu trúc và quan hệ giữa các thành phần tạo nên phần mềm</a:t>
            </a:r>
            <a:endParaRPr lang="en-US"/>
          </a:p>
          <a:p>
            <a:endParaRPr lang="en-US"/>
          </a:p>
          <a:p>
            <a:r>
              <a:rPr lang="en-US"/>
              <a:t>Các thành phần trong bản vẽ Class </a:t>
            </a:r>
            <a:r>
              <a:rPr lang="vi-VN" altLang="en-US"/>
              <a:t>: </a:t>
            </a:r>
            <a:endParaRPr lang="vi-VN" altLang="en-US"/>
          </a:p>
          <a:p>
            <a:r>
              <a:rPr lang="vi-VN" altLang="en-US"/>
              <a:t>- Classes (Các lớp)</a:t>
            </a:r>
            <a:endParaRPr lang="vi-VN" altLang="en-US"/>
          </a:p>
          <a:p>
            <a:r>
              <a:rPr lang="vi-VN" altLang="en-US"/>
              <a:t>- Relationship (Quan hệ) :</a:t>
            </a:r>
            <a:endParaRPr lang="vi-VN" altLang="en-US"/>
          </a:p>
          <a:p>
            <a:r>
              <a:rPr lang="vi-VN" altLang="en-US"/>
              <a:t>   + Association</a:t>
            </a:r>
            <a:endParaRPr lang="vi-VN" altLang="en-US"/>
          </a:p>
          <a:p>
            <a:r>
              <a:rPr lang="vi-VN" altLang="en-US"/>
              <a:t>   + Aggregation</a:t>
            </a:r>
            <a:endParaRPr lang="vi-VN" altLang="en-US"/>
          </a:p>
          <a:p>
            <a:r>
              <a:rPr lang="vi-VN" altLang="en-US"/>
              <a:t>   + Composition</a:t>
            </a:r>
            <a:endParaRPr lang="vi-VN" altLang="en-US"/>
          </a:p>
          <a:p>
            <a:r>
              <a:rPr lang="vi-VN" altLang="en-US"/>
              <a:t>   + Generalization</a:t>
            </a:r>
            <a:endParaRPr lang="vi-V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vi-VN" altLang="en-US"/>
              <a:t>State Diagram</a:t>
            </a:r>
            <a:endParaRPr lang="vi-VN" altLang="en-US"/>
          </a:p>
        </p:txBody>
      </p:sp>
      <p:pic>
        <p:nvPicPr>
          <p:cNvPr id="19" name="Picture 4"/>
          <p:cNvPicPr>
            <a:picLocks noChangeAspect="1"/>
          </p:cNvPicPr>
          <p:nvPr>
            <p:ph idx="1"/>
          </p:nvPr>
        </p:nvPicPr>
        <p:blipFill>
          <a:blip r:embed="rId1"/>
          <a:stretch>
            <a:fillRect/>
          </a:stretch>
        </p:blipFill>
        <p:spPr>
          <a:xfrm>
            <a:off x="2278380" y="1572895"/>
            <a:ext cx="9601200" cy="4733925"/>
          </a:xfrm>
          <a:prstGeom prst="rect">
            <a:avLst/>
          </a:prstGeom>
          <a:noFill/>
          <a:ln w="9525">
            <a:noFill/>
          </a:ln>
        </p:spPr>
      </p:pic>
      <p:sp>
        <p:nvSpPr>
          <p:cNvPr id="4" name="Text Box 3"/>
          <p:cNvSpPr txBox="1"/>
          <p:nvPr/>
        </p:nvSpPr>
        <p:spPr>
          <a:xfrm>
            <a:off x="210820" y="2371090"/>
            <a:ext cx="1692275" cy="31381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r>
              <a:rPr lang="en-US"/>
              <a:t>Biểu đồ trạng thái là dạng biểu đồ mô tả các trạng thái có thể có và sự chuyển đổi giữa các trạng thái đó khi có các sự kiện tác động của một đối tượng.</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Activity Diagram</a:t>
            </a:r>
            <a:endParaRPr lang="en-US"/>
          </a:p>
        </p:txBody>
      </p:sp>
      <p:pic>
        <p:nvPicPr>
          <p:cNvPr id="20" name="Picture 5"/>
          <p:cNvPicPr>
            <a:picLocks noChangeAspect="1"/>
          </p:cNvPicPr>
          <p:nvPr>
            <p:ph idx="1"/>
          </p:nvPr>
        </p:nvPicPr>
        <p:blipFill>
          <a:blip r:embed="rId1"/>
          <a:stretch>
            <a:fillRect/>
          </a:stretch>
        </p:blipFill>
        <p:spPr>
          <a:xfrm>
            <a:off x="3169920" y="1252855"/>
            <a:ext cx="8877935" cy="4953000"/>
          </a:xfrm>
          <a:prstGeom prst="rect">
            <a:avLst/>
          </a:prstGeom>
          <a:noFill/>
          <a:ln w="9525">
            <a:noFill/>
          </a:ln>
        </p:spPr>
      </p:pic>
      <p:sp>
        <p:nvSpPr>
          <p:cNvPr id="4" name="Text Box 3"/>
          <p:cNvSpPr txBox="1"/>
          <p:nvPr/>
        </p:nvSpPr>
        <p:spPr>
          <a:xfrm>
            <a:off x="437515" y="1917700"/>
            <a:ext cx="2326640" cy="230695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p>
            <a:r>
              <a:rPr lang="vi-VN" altLang="en-US"/>
              <a:t>B</a:t>
            </a:r>
            <a:r>
              <a:rPr lang="en-US"/>
              <a:t>iểu đồ mô tả các bước thực hiện, các hành động, các nút quyết định và điều kiện rẽ nhánh để điều khiển luồng thực hiện của hệ thống.</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Compon</a:t>
            </a:r>
            <a:r>
              <a:rPr lang="vi-VN" altLang="en-US"/>
              <a:t>e</a:t>
            </a:r>
            <a:r>
              <a:rPr lang="en-US"/>
              <a:t>n</a:t>
            </a:r>
            <a:r>
              <a:rPr lang="vi-VN" altLang="en-US"/>
              <a:t>t</a:t>
            </a:r>
            <a:r>
              <a:rPr lang="en-US"/>
              <a:t> Diagram</a:t>
            </a:r>
            <a:endParaRPr lang="en-US"/>
          </a:p>
        </p:txBody>
      </p:sp>
      <p:pic>
        <p:nvPicPr>
          <p:cNvPr id="21" name="Picture 6"/>
          <p:cNvPicPr>
            <a:picLocks noChangeAspect="1"/>
          </p:cNvPicPr>
          <p:nvPr>
            <p:ph idx="1"/>
          </p:nvPr>
        </p:nvPicPr>
        <p:blipFill>
          <a:blip r:embed="rId1"/>
          <a:stretch>
            <a:fillRect/>
          </a:stretch>
        </p:blipFill>
        <p:spPr>
          <a:xfrm>
            <a:off x="2593975" y="1749425"/>
            <a:ext cx="9510395" cy="4953000"/>
          </a:xfrm>
          <a:prstGeom prst="rect">
            <a:avLst/>
          </a:prstGeom>
          <a:noFill/>
          <a:ln w="9525">
            <a:noFill/>
          </a:ln>
        </p:spPr>
      </p:pic>
      <p:sp>
        <p:nvSpPr>
          <p:cNvPr id="5" name="Text Box 4"/>
          <p:cNvSpPr txBox="1"/>
          <p:nvPr/>
        </p:nvSpPr>
        <p:spPr>
          <a:xfrm>
            <a:off x="452755" y="1887855"/>
            <a:ext cx="2296160" cy="34150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p>
            <a:r>
              <a:rPr lang="vi-VN" altLang="en-US"/>
              <a:t>Component Diagram là bản vẽ cho biết cấu trúc của hệ thống theo thành phần phần mềm</a:t>
            </a:r>
            <a:endParaRPr lang="vi-VN" altLang="en-US"/>
          </a:p>
          <a:p>
            <a:endParaRPr lang="vi-VN" altLang="en-US"/>
          </a:p>
          <a:p>
            <a:r>
              <a:rPr lang="vi-VN" altLang="en-US"/>
              <a:t>Các thành phần của Component Diagram :</a:t>
            </a:r>
            <a:endParaRPr lang="vi-VN" altLang="en-US"/>
          </a:p>
          <a:p>
            <a:r>
              <a:rPr lang="vi-VN" altLang="en-US"/>
              <a:t>- Component</a:t>
            </a:r>
            <a:endParaRPr lang="vi-VN" altLang="en-US"/>
          </a:p>
          <a:p>
            <a:r>
              <a:rPr lang="vi-VN" altLang="en-US"/>
              <a:t>- Component Dependence</a:t>
            </a:r>
            <a:endParaRPr lang="vi-V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Deployment Diagram</a:t>
            </a:r>
            <a:endParaRPr lang="en-US"/>
          </a:p>
        </p:txBody>
      </p:sp>
      <p:sp>
        <p:nvSpPr>
          <p:cNvPr id="4" name="Text Box 3"/>
          <p:cNvSpPr txBox="1"/>
          <p:nvPr/>
        </p:nvSpPr>
        <p:spPr>
          <a:xfrm>
            <a:off x="346710" y="774065"/>
            <a:ext cx="11557635" cy="922020"/>
          </a:xfrm>
          <a:prstGeom prst="rect">
            <a:avLst/>
          </a:prstGeom>
          <a:noFill/>
        </p:spPr>
        <p:txBody>
          <a:bodyPr wrap="square" rtlCol="0">
            <a:spAutoFit/>
          </a:bodyPr>
          <a:p>
            <a:r>
              <a:rPr lang="en-US"/>
              <a:t>Deployment Diagram thể hiện rõ kiến trúc triển khai nên nó sẽ ảnh hưởng đến sự thiết kế, phát triển, hiệu năng, khả năng mở rộng của hệ thống v.v…</a:t>
            </a:r>
            <a:endParaRPr lang="en-US"/>
          </a:p>
          <a:p>
            <a:r>
              <a:rPr lang="en-US"/>
              <a:t>Các thành phần của Deployment Diagram </a:t>
            </a:r>
            <a:r>
              <a:rPr lang="vi-VN" altLang="en-US"/>
              <a:t>: </a:t>
            </a:r>
            <a:r>
              <a:rPr lang="en-US"/>
              <a:t>Node</a:t>
            </a:r>
            <a:r>
              <a:rPr lang="vi-VN" altLang="en-US"/>
              <a:t>; Relationship</a:t>
            </a:r>
            <a:endParaRPr lang="vi-VN" altLang="en-US"/>
          </a:p>
        </p:txBody>
      </p:sp>
      <p:pic>
        <p:nvPicPr>
          <p:cNvPr id="6" name="Content Placeholder 5"/>
          <p:cNvPicPr>
            <a:picLocks noChangeAspect="1"/>
          </p:cNvPicPr>
          <p:nvPr>
            <p:ph idx="1"/>
          </p:nvPr>
        </p:nvPicPr>
        <p:blipFill>
          <a:blip r:embed="rId1"/>
          <a:stretch>
            <a:fillRect/>
          </a:stretch>
        </p:blipFill>
        <p:spPr>
          <a:xfrm>
            <a:off x="1467485" y="1619885"/>
            <a:ext cx="10267315" cy="4953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Text Box 100"/>
          <p:cNvSpPr txBox="1"/>
          <p:nvPr/>
        </p:nvSpPr>
        <p:spPr>
          <a:xfrm>
            <a:off x="537210" y="-55245"/>
            <a:ext cx="11116945" cy="5908040"/>
          </a:xfrm>
          <a:prstGeom prst="rect">
            <a:avLst/>
          </a:prstGeom>
          <a:noFill/>
          <a:ln w="9525">
            <a:noFill/>
          </a:ln>
        </p:spPr>
        <p:txBody>
          <a:bodyPr wrap="square">
            <a:spAutoFit/>
          </a:bodyPr>
          <a:p>
            <a:pPr indent="0" algn="ctr">
              <a:lnSpc>
                <a:spcPct val="90000"/>
              </a:lnSpc>
            </a:pPr>
            <a:r>
              <a:rPr lang="en-US" sz="3000" b="1">
                <a:latin typeface="Times New Roman" panose="02020603050405020304" charset="0"/>
                <a:ea typeface="SimSun" panose="02010600030101010101" pitchFamily="2" charset="-122"/>
              </a:rPr>
              <a:t>Bố cục trình bày</a:t>
            </a:r>
            <a:endParaRPr lang="en-US" sz="3000" b="1">
              <a:latin typeface="Times New Roman" panose="02020603050405020304" charset="0"/>
              <a:ea typeface="SimSun" panose="02010600030101010101" pitchFamily="2" charset="-122"/>
            </a:endParaRPr>
          </a:p>
          <a:p>
            <a:pPr indent="0" algn="l">
              <a:lnSpc>
                <a:spcPct val="90000"/>
              </a:lnSpc>
            </a:pPr>
            <a:endParaRPr lang="en-US" sz="3000" b="1">
              <a:latin typeface="Times New Roman" panose="02020603050405020304" charset="0"/>
              <a:ea typeface="SimSun" panose="02010600030101010101" pitchFamily="2" charset="-122"/>
            </a:endParaRPr>
          </a:p>
          <a:p>
            <a:pPr indent="0" algn="l">
              <a:lnSpc>
                <a:spcPct val="90000"/>
              </a:lnSpc>
            </a:pPr>
            <a:r>
              <a:rPr lang="en-US" sz="3000" b="1">
                <a:latin typeface="Times New Roman" panose="02020603050405020304" charset="0"/>
                <a:ea typeface="SimSun" panose="02010600030101010101" pitchFamily="2" charset="-122"/>
              </a:rPr>
              <a:t>I.</a:t>
            </a:r>
            <a:r>
              <a:rPr lang="vi-VN" altLang="en-US" sz="3000" b="1">
                <a:latin typeface="Times New Roman" panose="02020603050405020304" charset="0"/>
                <a:ea typeface="SimSun" panose="02010600030101010101" pitchFamily="2" charset="-122"/>
              </a:rPr>
              <a:t>	</a:t>
            </a:r>
            <a:r>
              <a:rPr lang="en-US" sz="3000" b="1">
                <a:latin typeface="Times New Roman" panose="02020603050405020304" charset="0"/>
                <a:ea typeface="SimSun" panose="02010600030101010101" pitchFamily="2" charset="-122"/>
              </a:rPr>
              <a:t>Giới thiệu ứng dụng Foody và StarUML</a:t>
            </a:r>
            <a:endParaRPr lang="en-US" sz="3000" b="1">
              <a:latin typeface="Times New Roman" panose="02020603050405020304" charset="0"/>
              <a:ea typeface="SimSun" panose="02010600030101010101" pitchFamily="2" charset="-122"/>
            </a:endParaRPr>
          </a:p>
          <a:p>
            <a:pPr indent="0" algn="l">
              <a:lnSpc>
                <a:spcPct val="90000"/>
              </a:lnSpc>
            </a:pPr>
            <a:r>
              <a:rPr lang="en-US" sz="3000" b="1">
                <a:latin typeface="Times New Roman" panose="02020603050405020304" charset="0"/>
                <a:ea typeface="SimSun" panose="02010600030101010101" pitchFamily="2" charset="-122"/>
              </a:rPr>
              <a:t>II.</a:t>
            </a:r>
            <a:r>
              <a:rPr lang="vi-VN" altLang="en-US" sz="3000" b="1">
                <a:latin typeface="Times New Roman" panose="02020603050405020304" charset="0"/>
                <a:ea typeface="SimSun" panose="02010600030101010101" pitchFamily="2" charset="-122"/>
              </a:rPr>
              <a:t>	</a:t>
            </a:r>
            <a:r>
              <a:rPr lang="en-US" sz="3000" b="1">
                <a:latin typeface="Times New Roman" panose="02020603050405020304" charset="0"/>
                <a:ea typeface="SimSun" panose="02010600030101010101" pitchFamily="2" charset="-122"/>
              </a:rPr>
              <a:t>Kịch bản </a:t>
            </a:r>
            <a:endParaRPr lang="en-US" sz="3000" b="1">
              <a:latin typeface="Times New Roman" panose="02020603050405020304" charset="0"/>
              <a:ea typeface="SimSun" panose="02010600030101010101" pitchFamily="2" charset="-122"/>
            </a:endParaRPr>
          </a:p>
          <a:p>
            <a:pPr indent="0" algn="l">
              <a:lnSpc>
                <a:spcPct val="90000"/>
              </a:lnSpc>
            </a:pPr>
            <a:r>
              <a:rPr lang="en-US" sz="3000" b="1">
                <a:latin typeface="Times New Roman" panose="02020603050405020304" charset="0"/>
                <a:ea typeface="SimSun" panose="02010600030101010101" pitchFamily="2" charset="-122"/>
              </a:rPr>
              <a:t>III.</a:t>
            </a:r>
            <a:r>
              <a:rPr lang="vi-VN" altLang="en-US" sz="3000" b="1">
                <a:latin typeface="Times New Roman" panose="02020603050405020304" charset="0"/>
                <a:ea typeface="SimSun" panose="02010600030101010101" pitchFamily="2" charset="-122"/>
              </a:rPr>
              <a:t>	</a:t>
            </a:r>
            <a:r>
              <a:rPr lang="en-US" sz="3000" b="1">
                <a:latin typeface="Times New Roman" panose="02020603050405020304" charset="0"/>
                <a:ea typeface="SimSun" panose="02010600030101010101" pitchFamily="2" charset="-122"/>
              </a:rPr>
              <a:t>Ví dụ</a:t>
            </a:r>
            <a:endParaRPr lang="en-US" sz="3000" b="1">
              <a:latin typeface="Times New Roman" panose="02020603050405020304" charset="0"/>
              <a:ea typeface="SimSun" panose="02010600030101010101" pitchFamily="2" charset="-122"/>
            </a:endParaRPr>
          </a:p>
          <a:p>
            <a:pPr indent="0" algn="l">
              <a:lnSpc>
                <a:spcPct val="90000"/>
              </a:lnSpc>
            </a:pPr>
            <a:r>
              <a:rPr lang="en-US" sz="3000" b="1">
                <a:latin typeface="Times New Roman" panose="02020603050405020304" charset="0"/>
                <a:ea typeface="SimSun" panose="02010600030101010101" pitchFamily="2" charset="-122"/>
              </a:rPr>
              <a:t>IV.</a:t>
            </a:r>
            <a:r>
              <a:rPr lang="vi-VN" altLang="en-US" sz="3000" b="1">
                <a:latin typeface="Times New Roman" panose="02020603050405020304" charset="0"/>
                <a:ea typeface="SimSun" panose="02010600030101010101" pitchFamily="2" charset="-122"/>
              </a:rPr>
              <a:t>	</a:t>
            </a:r>
            <a:r>
              <a:rPr lang="en-US" sz="3000" b="1">
                <a:latin typeface="Times New Roman" panose="02020603050405020304" charset="0"/>
                <a:ea typeface="SimSun" panose="02010600030101010101" pitchFamily="2" charset="-122"/>
              </a:rPr>
              <a:t>Phân tích các đối tượng</a:t>
            </a:r>
            <a:endParaRPr lang="en-US" sz="3000" b="1">
              <a:latin typeface="Times New Roman" panose="02020603050405020304" charset="0"/>
              <a:ea typeface="SimSun" panose="02010600030101010101" pitchFamily="2" charset="-122"/>
            </a:endParaRPr>
          </a:p>
          <a:p>
            <a:pPr indent="0" algn="l">
              <a:lnSpc>
                <a:spcPct val="90000"/>
              </a:lnSpc>
            </a:pPr>
            <a:r>
              <a:rPr lang="en-US" sz="3000" b="1">
                <a:latin typeface="Times New Roman" panose="02020603050405020304" charset="0"/>
                <a:ea typeface="SimSun" panose="02010600030101010101" pitchFamily="2" charset="-122"/>
              </a:rPr>
              <a:t>V.</a:t>
            </a:r>
            <a:r>
              <a:rPr lang="vi-VN" altLang="en-US" sz="3000" b="1">
                <a:latin typeface="Times New Roman" panose="02020603050405020304" charset="0"/>
                <a:ea typeface="SimSun" panose="02010600030101010101" pitchFamily="2" charset="-122"/>
              </a:rPr>
              <a:t>	</a:t>
            </a:r>
            <a:r>
              <a:rPr lang="en-US" sz="3000" b="1">
                <a:latin typeface="Times New Roman" panose="02020603050405020304" charset="0"/>
                <a:ea typeface="SimSun" panose="02010600030101010101" pitchFamily="2" charset="-122"/>
              </a:rPr>
              <a:t>Use case Diagram</a:t>
            </a:r>
            <a:endParaRPr lang="en-US" sz="3000" b="1">
              <a:latin typeface="Times New Roman" panose="02020603050405020304" charset="0"/>
              <a:ea typeface="SimSun" panose="02010600030101010101" pitchFamily="2" charset="-122"/>
            </a:endParaRPr>
          </a:p>
          <a:p>
            <a:pPr indent="0" algn="l">
              <a:lnSpc>
                <a:spcPct val="90000"/>
              </a:lnSpc>
            </a:pPr>
            <a:r>
              <a:rPr lang="en-US" sz="3000" b="1">
                <a:latin typeface="Times New Roman" panose="02020603050405020304" charset="0"/>
                <a:ea typeface="SimSun" panose="02010600030101010101" pitchFamily="2" charset="-122"/>
              </a:rPr>
              <a:t>VI.</a:t>
            </a:r>
            <a:r>
              <a:rPr lang="vi-VN" altLang="en-US" sz="3000" b="1">
                <a:latin typeface="Times New Roman" panose="02020603050405020304" charset="0"/>
                <a:ea typeface="SimSun" panose="02010600030101010101" pitchFamily="2" charset="-122"/>
              </a:rPr>
              <a:t>	</a:t>
            </a:r>
            <a:r>
              <a:rPr lang="en-US" sz="3000" b="1">
                <a:latin typeface="Times New Roman" panose="02020603050405020304" charset="0"/>
                <a:ea typeface="SimSun" panose="02010600030101010101" pitchFamily="2" charset="-122"/>
              </a:rPr>
              <a:t>Squence Diagram</a:t>
            </a:r>
            <a:endParaRPr lang="en-US" sz="3000" b="1">
              <a:latin typeface="Times New Roman" panose="02020603050405020304" charset="0"/>
              <a:ea typeface="SimSun" panose="02010600030101010101" pitchFamily="2" charset="-122"/>
            </a:endParaRPr>
          </a:p>
          <a:p>
            <a:pPr indent="0" algn="l">
              <a:lnSpc>
                <a:spcPct val="90000"/>
              </a:lnSpc>
            </a:pPr>
            <a:r>
              <a:rPr lang="en-US" sz="3000" b="1">
                <a:latin typeface="Times New Roman" panose="02020603050405020304" charset="0"/>
                <a:ea typeface="SimSun" panose="02010600030101010101" pitchFamily="2" charset="-122"/>
              </a:rPr>
              <a:t>VII.</a:t>
            </a:r>
            <a:r>
              <a:rPr lang="vi-VN" altLang="en-US" sz="3000" b="1">
                <a:latin typeface="Times New Roman" panose="02020603050405020304" charset="0"/>
                <a:ea typeface="SimSun" panose="02010600030101010101" pitchFamily="2" charset="-122"/>
              </a:rPr>
              <a:t>	</a:t>
            </a:r>
            <a:r>
              <a:rPr lang="en-US" sz="3000" b="1">
                <a:latin typeface="Times New Roman" panose="02020603050405020304" charset="0"/>
                <a:ea typeface="SimSun" panose="02010600030101010101" pitchFamily="2" charset="-122"/>
              </a:rPr>
              <a:t>Communication Diagram</a:t>
            </a:r>
            <a:endParaRPr lang="en-US" sz="3000" b="1">
              <a:latin typeface="Times New Roman" panose="02020603050405020304" charset="0"/>
              <a:ea typeface="SimSun" panose="02010600030101010101" pitchFamily="2" charset="-122"/>
            </a:endParaRPr>
          </a:p>
          <a:p>
            <a:pPr indent="0" algn="l">
              <a:lnSpc>
                <a:spcPct val="90000"/>
              </a:lnSpc>
            </a:pPr>
            <a:r>
              <a:rPr lang="en-US" sz="3000" b="1">
                <a:latin typeface="Times New Roman" panose="02020603050405020304" charset="0"/>
                <a:ea typeface="SimSun" panose="02010600030101010101" pitchFamily="2" charset="-122"/>
              </a:rPr>
              <a:t>VIII.</a:t>
            </a:r>
            <a:r>
              <a:rPr lang="vi-VN" altLang="en-US" sz="3000" b="1">
                <a:latin typeface="Times New Roman" panose="02020603050405020304" charset="0"/>
                <a:ea typeface="SimSun" panose="02010600030101010101" pitchFamily="2" charset="-122"/>
              </a:rPr>
              <a:t>	</a:t>
            </a:r>
            <a:r>
              <a:rPr lang="en-US" sz="3000" b="1">
                <a:latin typeface="Times New Roman" panose="02020603050405020304" charset="0"/>
                <a:ea typeface="SimSun" panose="02010600030101010101" pitchFamily="2" charset="-122"/>
              </a:rPr>
              <a:t>Class Diagram</a:t>
            </a:r>
            <a:endParaRPr lang="en-US" sz="3000" b="1">
              <a:latin typeface="Times New Roman" panose="02020603050405020304" charset="0"/>
              <a:ea typeface="SimSun" panose="02010600030101010101" pitchFamily="2" charset="-122"/>
            </a:endParaRPr>
          </a:p>
          <a:p>
            <a:pPr indent="0" algn="l">
              <a:lnSpc>
                <a:spcPct val="90000"/>
              </a:lnSpc>
            </a:pPr>
            <a:r>
              <a:rPr lang="en-US" sz="3000" b="1">
                <a:latin typeface="Times New Roman" panose="02020603050405020304" charset="0"/>
                <a:ea typeface="SimSun" panose="02010600030101010101" pitchFamily="2" charset="-122"/>
              </a:rPr>
              <a:t>IX.</a:t>
            </a:r>
            <a:r>
              <a:rPr lang="vi-VN" altLang="en-US" sz="3000" b="1">
                <a:latin typeface="Times New Roman" panose="02020603050405020304" charset="0"/>
                <a:ea typeface="SimSun" panose="02010600030101010101" pitchFamily="2" charset="-122"/>
              </a:rPr>
              <a:t>	</a:t>
            </a:r>
            <a:r>
              <a:rPr lang="en-US" sz="3000" b="1">
                <a:latin typeface="Times New Roman" panose="02020603050405020304" charset="0"/>
                <a:ea typeface="SimSun" panose="02010600030101010101" pitchFamily="2" charset="-122"/>
              </a:rPr>
              <a:t>State Diagram</a:t>
            </a:r>
            <a:endParaRPr lang="en-US" sz="3000" b="1">
              <a:latin typeface="Times New Roman" panose="02020603050405020304" charset="0"/>
              <a:ea typeface="SimSun" panose="02010600030101010101" pitchFamily="2" charset="-122"/>
            </a:endParaRPr>
          </a:p>
          <a:p>
            <a:pPr indent="0" algn="l">
              <a:lnSpc>
                <a:spcPct val="90000"/>
              </a:lnSpc>
            </a:pPr>
            <a:r>
              <a:rPr lang="en-US" sz="3000" b="1">
                <a:latin typeface="Times New Roman" panose="02020603050405020304" charset="0"/>
                <a:ea typeface="SimSun" panose="02010600030101010101" pitchFamily="2" charset="-122"/>
              </a:rPr>
              <a:t>X.</a:t>
            </a:r>
            <a:r>
              <a:rPr lang="vi-VN" altLang="en-US" sz="3000" b="1">
                <a:latin typeface="Times New Roman" panose="02020603050405020304" charset="0"/>
                <a:ea typeface="SimSun" panose="02010600030101010101" pitchFamily="2" charset="-122"/>
              </a:rPr>
              <a:t>	</a:t>
            </a:r>
            <a:r>
              <a:rPr lang="en-US" sz="3000" b="1">
                <a:latin typeface="Times New Roman" panose="02020603050405020304" charset="0"/>
                <a:ea typeface="SimSun" panose="02010600030101010101" pitchFamily="2" charset="-122"/>
              </a:rPr>
              <a:t>Activity Diagram</a:t>
            </a:r>
            <a:endParaRPr lang="en-US" sz="3000" b="1">
              <a:latin typeface="Times New Roman" panose="02020603050405020304" charset="0"/>
              <a:ea typeface="SimSun" panose="02010600030101010101" pitchFamily="2" charset="-122"/>
            </a:endParaRPr>
          </a:p>
          <a:p>
            <a:pPr indent="0" algn="l">
              <a:lnSpc>
                <a:spcPct val="90000"/>
              </a:lnSpc>
            </a:pPr>
            <a:r>
              <a:rPr lang="en-US" sz="3000" b="1">
                <a:latin typeface="Times New Roman" panose="02020603050405020304" charset="0"/>
                <a:ea typeface="SimSun" panose="02010600030101010101" pitchFamily="2" charset="-122"/>
              </a:rPr>
              <a:t>XI.</a:t>
            </a:r>
            <a:r>
              <a:rPr lang="vi-VN" altLang="en-US" sz="3000" b="1">
                <a:latin typeface="Times New Roman" panose="02020603050405020304" charset="0"/>
                <a:ea typeface="SimSun" panose="02010600030101010101" pitchFamily="2" charset="-122"/>
              </a:rPr>
              <a:t>	</a:t>
            </a:r>
            <a:r>
              <a:rPr lang="en-US" sz="3000" b="1">
                <a:latin typeface="Times New Roman" panose="02020603050405020304" charset="0"/>
                <a:ea typeface="SimSun" panose="02010600030101010101" pitchFamily="2" charset="-122"/>
              </a:rPr>
              <a:t>Component Diagram</a:t>
            </a:r>
            <a:endParaRPr lang="en-US" sz="3000" b="1">
              <a:latin typeface="Times New Roman" panose="02020603050405020304" charset="0"/>
              <a:ea typeface="SimSun" panose="02010600030101010101" pitchFamily="2" charset="-122"/>
            </a:endParaRPr>
          </a:p>
          <a:p>
            <a:pPr indent="0" algn="l">
              <a:lnSpc>
                <a:spcPct val="90000"/>
              </a:lnSpc>
            </a:pPr>
            <a:r>
              <a:rPr lang="en-US" sz="3000" b="1">
                <a:latin typeface="Times New Roman" panose="02020603050405020304" charset="0"/>
                <a:ea typeface="SimSun" panose="02010600030101010101" pitchFamily="2" charset="-122"/>
              </a:rPr>
              <a:t>XII.</a:t>
            </a:r>
            <a:r>
              <a:rPr lang="vi-VN" altLang="en-US" sz="3000" b="1">
                <a:latin typeface="Times New Roman" panose="02020603050405020304" charset="0"/>
                <a:ea typeface="SimSun" panose="02010600030101010101" pitchFamily="2" charset="-122"/>
              </a:rPr>
              <a:t>	</a:t>
            </a:r>
            <a:r>
              <a:rPr lang="en-US" sz="3000" b="1">
                <a:latin typeface="Times New Roman" panose="02020603050405020304" charset="0"/>
                <a:ea typeface="SimSun" panose="02010600030101010101" pitchFamily="2" charset="-122"/>
              </a:rPr>
              <a:t>Deployment Diagram</a:t>
            </a:r>
            <a:endParaRPr lang="en-US" sz="3000" b="1">
              <a:latin typeface="Times New Roman" panose="02020603050405020304" charset="0"/>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IMG_0810"/>
          <p:cNvPicPr>
            <a:picLocks noChangeAspect="1"/>
          </p:cNvPicPr>
          <p:nvPr>
            <p:ph sz="half" idx="1"/>
          </p:nvPr>
        </p:nvPicPr>
        <p:blipFill>
          <a:blip r:embed="rId1"/>
          <a:stretch>
            <a:fillRect/>
          </a:stretch>
        </p:blipFill>
        <p:spPr>
          <a:xfrm>
            <a:off x="1442085" y="875665"/>
            <a:ext cx="2784475" cy="4953000"/>
          </a:xfrm>
          <a:prstGeom prst="rect">
            <a:avLst/>
          </a:prstGeom>
        </p:spPr>
      </p:pic>
      <p:sp>
        <p:nvSpPr>
          <p:cNvPr id="6" name="Text Box 5"/>
          <p:cNvSpPr txBox="1"/>
          <p:nvPr/>
        </p:nvSpPr>
        <p:spPr>
          <a:xfrm>
            <a:off x="-158115" y="52705"/>
            <a:ext cx="12742545" cy="583565"/>
          </a:xfrm>
          <a:prstGeom prst="rect">
            <a:avLst/>
          </a:prstGeom>
          <a:noFill/>
        </p:spPr>
        <p:txBody>
          <a:bodyPr wrap="square" rtlCol="0" anchor="t">
            <a:spAutoFit/>
          </a:bodyPr>
          <a:p>
            <a:pPr algn="ctr"/>
            <a:r>
              <a:rPr lang="en-US" sz="3200" b="1">
                <a:latin typeface="Times New Roman" panose="02020603050405020304" charset="0"/>
                <a:ea typeface="SimSun" panose="02010600030101010101" pitchFamily="2" charset="-122"/>
                <a:sym typeface="+mn-ea"/>
              </a:rPr>
              <a:t>I. Giới thiệu ứng dụng Foody và StarUML</a:t>
            </a:r>
            <a:endParaRPr lang="en-US" sz="3200"/>
          </a:p>
        </p:txBody>
      </p:sp>
      <p:pic>
        <p:nvPicPr>
          <p:cNvPr id="7" name="Content Placeholder 6"/>
          <p:cNvPicPr>
            <a:picLocks noChangeAspect="1"/>
          </p:cNvPicPr>
          <p:nvPr>
            <p:ph sz="half" idx="2"/>
          </p:nvPr>
        </p:nvPicPr>
        <p:blipFill>
          <a:blip r:embed="rId2"/>
          <a:stretch>
            <a:fillRect/>
          </a:stretch>
        </p:blipFill>
        <p:spPr>
          <a:xfrm>
            <a:off x="6616700" y="875665"/>
            <a:ext cx="5069205" cy="4953000"/>
          </a:xfrm>
          <a:prstGeom prst="rect">
            <a:avLst/>
          </a:prstGeom>
        </p:spPr>
      </p:pic>
      <p:sp>
        <p:nvSpPr>
          <p:cNvPr id="9" name="Text Box 8"/>
          <p:cNvSpPr txBox="1"/>
          <p:nvPr/>
        </p:nvSpPr>
        <p:spPr>
          <a:xfrm>
            <a:off x="1032510" y="6043295"/>
            <a:ext cx="3603625" cy="583565"/>
          </a:xfrm>
          <a:prstGeom prst="rect">
            <a:avLst/>
          </a:prstGeom>
          <a:noFill/>
        </p:spPr>
        <p:txBody>
          <a:bodyPr wrap="square" rtlCol="0">
            <a:spAutoFit/>
          </a:bodyPr>
          <a:p>
            <a:r>
              <a:rPr lang="vi-VN" altLang="en-US" sz="3200" b="1"/>
              <a:t>Ứng dụng Foody</a:t>
            </a:r>
            <a:endParaRPr lang="vi-VN" altLang="en-US" sz="3200" b="1"/>
          </a:p>
        </p:txBody>
      </p:sp>
      <p:sp>
        <p:nvSpPr>
          <p:cNvPr id="10" name="Text Box 9"/>
          <p:cNvSpPr txBox="1"/>
          <p:nvPr/>
        </p:nvSpPr>
        <p:spPr>
          <a:xfrm>
            <a:off x="7035165" y="6043295"/>
            <a:ext cx="4232910" cy="583565"/>
          </a:xfrm>
          <a:prstGeom prst="rect">
            <a:avLst/>
          </a:prstGeom>
          <a:noFill/>
        </p:spPr>
        <p:txBody>
          <a:bodyPr wrap="square" rtlCol="0">
            <a:spAutoFit/>
          </a:bodyPr>
          <a:p>
            <a:r>
              <a:rPr lang="vi-VN" altLang="en-US" sz="3200" b="1"/>
              <a:t>Ứng dụng StarUML</a:t>
            </a:r>
            <a:endParaRPr lang="vi-VN" altLang="en-US" sz="32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55345" y="130175"/>
            <a:ext cx="10213340" cy="583565"/>
          </a:xfrm>
          <a:prstGeom prst="rect">
            <a:avLst/>
          </a:prstGeom>
          <a:noFill/>
        </p:spPr>
        <p:txBody>
          <a:bodyPr wrap="square" rtlCol="0">
            <a:spAutoFit/>
          </a:bodyPr>
          <a:p>
            <a:pPr algn="ctr"/>
            <a:r>
              <a:rPr lang="en-US" sz="3200" b="1">
                <a:latin typeface="Times New Roman" panose="02020603050405020304" charset="0"/>
                <a:ea typeface="SimSun" panose="02010600030101010101" pitchFamily="2" charset="-122"/>
                <a:sym typeface="+mn-ea"/>
              </a:rPr>
              <a:t>II. Kịch bản </a:t>
            </a:r>
            <a:endParaRPr lang="en-US" sz="3200"/>
          </a:p>
        </p:txBody>
      </p:sp>
      <p:pic>
        <p:nvPicPr>
          <p:cNvPr id="6" name="Content Placeholder 5"/>
          <p:cNvPicPr>
            <a:picLocks noChangeAspect="1"/>
          </p:cNvPicPr>
          <p:nvPr>
            <p:ph sz="half" idx="1"/>
          </p:nvPr>
        </p:nvPicPr>
        <p:blipFill>
          <a:blip r:embed="rId1"/>
          <a:stretch>
            <a:fillRect/>
          </a:stretch>
        </p:blipFill>
        <p:spPr>
          <a:xfrm>
            <a:off x="363855" y="909955"/>
            <a:ext cx="4495800" cy="3365500"/>
          </a:xfrm>
          <a:prstGeom prst="rect">
            <a:avLst/>
          </a:prstGeom>
        </p:spPr>
      </p:pic>
      <p:pic>
        <p:nvPicPr>
          <p:cNvPr id="9" name="Content Placeholder 8"/>
          <p:cNvPicPr>
            <a:picLocks noChangeAspect="1"/>
          </p:cNvPicPr>
          <p:nvPr>
            <p:ph sz="half" idx="2"/>
          </p:nvPr>
        </p:nvPicPr>
        <p:blipFill>
          <a:blip r:embed="rId2"/>
          <a:stretch>
            <a:fillRect/>
          </a:stretch>
        </p:blipFill>
        <p:spPr>
          <a:xfrm>
            <a:off x="8255000" y="2696845"/>
            <a:ext cx="3612515" cy="4087495"/>
          </a:xfrm>
          <a:prstGeom prst="rect">
            <a:avLst/>
          </a:prstGeom>
        </p:spPr>
      </p:pic>
      <p:pic>
        <p:nvPicPr>
          <p:cNvPr id="11" name="Picture 10"/>
          <p:cNvPicPr>
            <a:picLocks noChangeAspect="1"/>
          </p:cNvPicPr>
          <p:nvPr/>
        </p:nvPicPr>
        <p:blipFill>
          <a:blip r:embed="rId3"/>
          <a:stretch>
            <a:fillRect/>
          </a:stretch>
        </p:blipFill>
        <p:spPr>
          <a:xfrm>
            <a:off x="3486150" y="2696845"/>
            <a:ext cx="4087495" cy="4087495"/>
          </a:xfrm>
          <a:prstGeom prst="rect">
            <a:avLst/>
          </a:prstGeom>
        </p:spPr>
      </p:pic>
      <p:sp>
        <p:nvSpPr>
          <p:cNvPr id="12" name="Text Box 11"/>
          <p:cNvSpPr txBox="1"/>
          <p:nvPr/>
        </p:nvSpPr>
        <p:spPr>
          <a:xfrm>
            <a:off x="5294630" y="930275"/>
            <a:ext cx="6457315" cy="1753235"/>
          </a:xfrm>
          <a:prstGeom prst="rect">
            <a:avLst/>
          </a:prstGeom>
          <a:noFill/>
        </p:spPr>
        <p:txBody>
          <a:bodyPr wrap="square" rtlCol="0">
            <a:spAutoFit/>
          </a:bodyPr>
          <a:p>
            <a:r>
              <a:rPr lang="vi-VN" altLang="en-US"/>
              <a:t>-	Kịch bản được hiểu như là một quy trình có thứ tự những việc phải làm khi ta thực hiện một công việc </a:t>
            </a:r>
            <a:endParaRPr lang="vi-VN" altLang="en-US"/>
          </a:p>
          <a:p>
            <a:endParaRPr lang="vi-VN" altLang="en-US"/>
          </a:p>
          <a:p>
            <a:r>
              <a:rPr lang="vi-VN" altLang="en-US"/>
              <a:t>-	Ví dụ như trước khi muốn mua một mặt hàng ở trên hệ thống thì ta phải đăng nhập vào hệ thống.</a:t>
            </a:r>
            <a:endParaRPr lang="vi-VN" altLang="en-US"/>
          </a:p>
          <a:p>
            <a:endParaRPr lang="vi-V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vi-VN" altLang="en-US"/>
              <a:t>Ví dụ :</a:t>
            </a:r>
            <a:r>
              <a:rPr lang="en-US"/>
              <a:t>Đăng </a:t>
            </a:r>
            <a:r>
              <a:rPr lang="vi-VN" altLang="en-US"/>
              <a:t>nhập</a:t>
            </a:r>
            <a:r>
              <a:rPr lang="en-US"/>
              <a:t> vào hệ thống Foody</a:t>
            </a:r>
            <a:endParaRPr lang="en-US"/>
          </a:p>
        </p:txBody>
      </p:sp>
      <p:pic>
        <p:nvPicPr>
          <p:cNvPr id="101" name="Picture 100"/>
          <p:cNvPicPr/>
          <p:nvPr/>
        </p:nvPicPr>
        <p:blipFill>
          <a:blip r:embed="rId1"/>
          <a:stretch>
            <a:fillRect/>
          </a:stretch>
        </p:blipFill>
        <p:spPr>
          <a:xfrm>
            <a:off x="1122680" y="887730"/>
            <a:ext cx="2433955" cy="2839085"/>
          </a:xfrm>
          <a:prstGeom prst="rect">
            <a:avLst/>
          </a:prstGeom>
          <a:noFill/>
          <a:ln w="9525">
            <a:noFill/>
          </a:ln>
        </p:spPr>
      </p:pic>
      <p:sp>
        <p:nvSpPr>
          <p:cNvPr id="102" name="Text Box 101"/>
          <p:cNvSpPr txBox="1"/>
          <p:nvPr/>
        </p:nvSpPr>
        <p:spPr>
          <a:xfrm>
            <a:off x="2238693" y="565785"/>
            <a:ext cx="5080000" cy="321945"/>
          </a:xfrm>
          <a:prstGeom prst="rect">
            <a:avLst/>
          </a:prstGeom>
          <a:noFill/>
          <a:ln w="9525">
            <a:noFill/>
          </a:ln>
        </p:spPr>
        <p:txBody>
          <a:bodyPr>
            <a:spAutoFit/>
          </a:bodyPr>
          <a:p>
            <a:pPr indent="0"/>
            <a:r>
              <a:rPr lang="en-US" sz="1500" b="0">
                <a:highlight>
                  <a:srgbClr val="800000"/>
                </a:highlight>
                <a:latin typeface="Times New Roman" panose="02020603050405020304" charset="0"/>
                <a:ea typeface="SimSun" panose="02010600030101010101" pitchFamily="2" charset="-122"/>
              </a:rPr>
              <a:t> 	</a:t>
            </a:r>
            <a:endParaRPr lang="en-US"/>
          </a:p>
        </p:txBody>
      </p:sp>
      <p:pic>
        <p:nvPicPr>
          <p:cNvPr id="5" name="Picture 4"/>
          <p:cNvPicPr/>
          <p:nvPr/>
        </p:nvPicPr>
        <p:blipFill>
          <a:blip r:embed="rId2"/>
          <a:stretch>
            <a:fillRect/>
          </a:stretch>
        </p:blipFill>
        <p:spPr>
          <a:xfrm>
            <a:off x="5029200" y="887730"/>
            <a:ext cx="2134235" cy="2838450"/>
          </a:xfrm>
          <a:prstGeom prst="rect">
            <a:avLst/>
          </a:prstGeom>
          <a:noFill/>
          <a:ln w="9525">
            <a:noFill/>
          </a:ln>
        </p:spPr>
      </p:pic>
      <p:sp>
        <p:nvSpPr>
          <p:cNvPr id="103" name="Text Box 102"/>
          <p:cNvSpPr txBox="1"/>
          <p:nvPr/>
        </p:nvSpPr>
        <p:spPr>
          <a:xfrm>
            <a:off x="2238693" y="3621405"/>
            <a:ext cx="5080000" cy="321945"/>
          </a:xfrm>
          <a:prstGeom prst="rect">
            <a:avLst/>
          </a:prstGeom>
          <a:noFill/>
          <a:ln w="9525">
            <a:noFill/>
          </a:ln>
        </p:spPr>
        <p:txBody>
          <a:bodyPr>
            <a:spAutoFit/>
          </a:bodyPr>
          <a:p>
            <a:pPr indent="0"/>
            <a:r>
              <a:rPr lang="en-US" sz="1500" b="0">
                <a:highlight>
                  <a:srgbClr val="800000"/>
                </a:highlight>
                <a:latin typeface="Times New Roman" panose="02020603050405020304" charset="0"/>
                <a:ea typeface="SimSun" panose="02010600030101010101" pitchFamily="2" charset="-122"/>
              </a:rPr>
              <a:t>  </a:t>
            </a:r>
            <a:endParaRPr lang="en-US"/>
          </a:p>
        </p:txBody>
      </p:sp>
      <p:pic>
        <p:nvPicPr>
          <p:cNvPr id="6" name="Picture 5"/>
          <p:cNvPicPr/>
          <p:nvPr/>
        </p:nvPicPr>
        <p:blipFill>
          <a:blip r:embed="rId3"/>
          <a:stretch>
            <a:fillRect/>
          </a:stretch>
        </p:blipFill>
        <p:spPr>
          <a:xfrm>
            <a:off x="8323580" y="887730"/>
            <a:ext cx="2089150" cy="2820035"/>
          </a:xfrm>
          <a:prstGeom prst="rect">
            <a:avLst/>
          </a:prstGeom>
          <a:noFill/>
          <a:ln w="9525">
            <a:noFill/>
          </a:ln>
        </p:spPr>
      </p:pic>
      <p:sp>
        <p:nvSpPr>
          <p:cNvPr id="104" name="Text Box 103"/>
          <p:cNvSpPr txBox="1"/>
          <p:nvPr/>
        </p:nvSpPr>
        <p:spPr>
          <a:xfrm>
            <a:off x="2238693" y="6667500"/>
            <a:ext cx="5080000" cy="553085"/>
          </a:xfrm>
          <a:prstGeom prst="rect">
            <a:avLst/>
          </a:prstGeom>
          <a:noFill/>
          <a:ln w="9525">
            <a:noFill/>
          </a:ln>
        </p:spPr>
        <p:txBody>
          <a:bodyPr>
            <a:spAutoFit/>
          </a:bodyPr>
          <a:p>
            <a:pPr indent="0"/>
            <a:r>
              <a:rPr lang="en-US" sz="1500" b="0">
                <a:highlight>
                  <a:srgbClr val="800000"/>
                </a:highlight>
                <a:latin typeface="Times New Roman" panose="02020603050405020304" charset="0"/>
                <a:ea typeface="SimSun" panose="02010600030101010101" pitchFamily="2" charset="-122"/>
              </a:rPr>
              <a:t> </a:t>
            </a:r>
            <a:endParaRPr lang="en-US"/>
          </a:p>
        </p:txBody>
      </p:sp>
      <p:pic>
        <p:nvPicPr>
          <p:cNvPr id="7" name="Picture 6"/>
          <p:cNvPicPr/>
          <p:nvPr/>
        </p:nvPicPr>
        <p:blipFill>
          <a:blip r:embed="rId4"/>
          <a:stretch>
            <a:fillRect/>
          </a:stretch>
        </p:blipFill>
        <p:spPr>
          <a:xfrm>
            <a:off x="2513330" y="3874770"/>
            <a:ext cx="2515870" cy="2792730"/>
          </a:xfrm>
          <a:prstGeom prst="rect">
            <a:avLst/>
          </a:prstGeom>
          <a:noFill/>
          <a:ln w="9525">
            <a:noFill/>
          </a:ln>
        </p:spPr>
      </p:pic>
      <p:sp>
        <p:nvSpPr>
          <p:cNvPr id="105" name="Text Box 104"/>
          <p:cNvSpPr txBox="1"/>
          <p:nvPr/>
        </p:nvSpPr>
        <p:spPr>
          <a:xfrm>
            <a:off x="2238693" y="9420860"/>
            <a:ext cx="5080000" cy="783590"/>
          </a:xfrm>
          <a:prstGeom prst="rect">
            <a:avLst/>
          </a:prstGeom>
          <a:noFill/>
          <a:ln w="9525">
            <a:noFill/>
          </a:ln>
        </p:spPr>
        <p:txBody>
          <a:bodyPr>
            <a:spAutoFit/>
          </a:bodyPr>
          <a:p>
            <a:pPr indent="0"/>
            <a:r>
              <a:rPr lang="en-US" sz="1500" b="0">
                <a:highlight>
                  <a:srgbClr val="800000"/>
                </a:highlight>
                <a:latin typeface="Times New Roman" panose="02020603050405020304" charset="0"/>
                <a:ea typeface="SimSun" panose="02010600030101010101" pitchFamily="2" charset="-122"/>
              </a:rPr>
              <a:t>								</a:t>
            </a:r>
            <a:endParaRPr lang="en-US"/>
          </a:p>
        </p:txBody>
      </p:sp>
      <p:pic>
        <p:nvPicPr>
          <p:cNvPr id="8" name="Picture 7"/>
          <p:cNvPicPr/>
          <p:nvPr/>
        </p:nvPicPr>
        <p:blipFill>
          <a:blip r:embed="rId5"/>
          <a:stretch>
            <a:fillRect/>
          </a:stretch>
        </p:blipFill>
        <p:spPr>
          <a:xfrm>
            <a:off x="6576695" y="3943350"/>
            <a:ext cx="2313940" cy="28924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 name="Text Box 105"/>
          <p:cNvSpPr txBox="1"/>
          <p:nvPr/>
        </p:nvSpPr>
        <p:spPr>
          <a:xfrm>
            <a:off x="461645" y="304165"/>
            <a:ext cx="11378565" cy="1522095"/>
          </a:xfrm>
          <a:prstGeom prst="rect">
            <a:avLst/>
          </a:prstGeom>
          <a:noFill/>
          <a:ln w="9525">
            <a:noFill/>
          </a:ln>
        </p:spPr>
        <p:txBody>
          <a:bodyPr wrap="square">
            <a:spAutoFit/>
          </a:bodyPr>
          <a:p>
            <a:pPr indent="0" algn="ctr"/>
            <a:r>
              <a:rPr lang="en-US" sz="2600" b="1">
                <a:latin typeface="Times New Roman" panose="02020603050405020304" charset="0"/>
                <a:ea typeface="SimSun" panose="02010600030101010101" pitchFamily="2" charset="-122"/>
              </a:rPr>
              <a:t>I</a:t>
            </a:r>
            <a:r>
              <a:rPr lang="vi-VN" altLang="en-US" sz="2600" b="1">
                <a:latin typeface="Times New Roman" panose="02020603050405020304" charset="0"/>
                <a:ea typeface="SimSun" panose="02010600030101010101" pitchFamily="2" charset="-122"/>
              </a:rPr>
              <a:t>V</a:t>
            </a:r>
            <a:r>
              <a:rPr lang="en-US" sz="2600" b="1">
                <a:latin typeface="Times New Roman" panose="02020603050405020304" charset="0"/>
                <a:ea typeface="SimSun" panose="02010600030101010101" pitchFamily="2" charset="-122"/>
              </a:rPr>
              <a:t>. Phân tích các đối tượng có liên quan đến việc đặt hàng trên ứng dụng Foody :</a:t>
            </a:r>
            <a:endParaRPr lang="en-US" sz="2600" b="0">
              <a:latin typeface="Times New Roman" panose="02020603050405020304" charset="0"/>
              <a:ea typeface="SimSun" panose="02010600030101010101" pitchFamily="2" charset="-122"/>
            </a:endParaRPr>
          </a:p>
          <a:p>
            <a:pPr indent="0" algn="ctr"/>
            <a:r>
              <a:rPr lang="en-US" sz="2600" b="1">
                <a:latin typeface="Times New Roman" panose="02020603050405020304" charset="0"/>
                <a:ea typeface="SimSun" panose="02010600030101010101" pitchFamily="2" charset="-122"/>
              </a:rPr>
              <a:t>Các usecase của actor</a:t>
            </a:r>
            <a:endParaRPr lang="en-US" sz="2600" b="1">
              <a:latin typeface="Times New Roman" panose="02020603050405020304" charset="0"/>
              <a:ea typeface="SimSun" panose="02010600030101010101" pitchFamily="2" charset="-122"/>
            </a:endParaRPr>
          </a:p>
          <a:p>
            <a:pPr indent="0" algn="ctr"/>
            <a:r>
              <a:rPr lang="en-US" sz="1500" b="1">
                <a:latin typeface="Times New Roman" panose="02020603050405020304" charset="0"/>
                <a:ea typeface="SimSun" panose="02010600030101010101" pitchFamily="2" charset="-122"/>
              </a:rPr>
              <a:t> </a:t>
            </a:r>
            <a:endParaRPr lang="en-US"/>
          </a:p>
        </p:txBody>
      </p:sp>
      <p:graphicFrame>
        <p:nvGraphicFramePr>
          <p:cNvPr id="5" name="Table 4"/>
          <p:cNvGraphicFramePr/>
          <p:nvPr/>
        </p:nvGraphicFramePr>
        <p:xfrm>
          <a:off x="555625" y="1740535"/>
          <a:ext cx="11284585" cy="4529455"/>
        </p:xfrm>
        <a:graphic>
          <a:graphicData uri="http://schemas.openxmlformats.org/drawingml/2006/table">
            <a:tbl>
              <a:tblPr firstRow="1" bandRow="1">
                <a:tableStyleId>{5940675A-B579-460E-94D1-54222C63F5DA}</a:tableStyleId>
              </a:tblPr>
              <a:tblGrid>
                <a:gridCol w="3759835"/>
                <a:gridCol w="3760470"/>
                <a:gridCol w="3764280"/>
              </a:tblGrid>
              <a:tr h="582295">
                <a:tc>
                  <a:txBody>
                    <a:bodyPr/>
                    <a:p>
                      <a:pPr indent="0" algn="ctr">
                        <a:buNone/>
                      </a:pPr>
                      <a:r>
                        <a:rPr lang="en-US" sz="2400" b="1">
                          <a:latin typeface="Times New Roman" panose="02020603050405020304" charset="0"/>
                          <a:cs typeface="Times New Roman" panose="02020603050405020304" charset="0"/>
                        </a:rPr>
                        <a:t>Khách hàng :</a:t>
                      </a:r>
                      <a:endParaRPr lang="en-US" sz="2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latin typeface="Times New Roman" panose="02020603050405020304" charset="0"/>
                          <a:cs typeface="Times New Roman" panose="02020603050405020304" charset="0"/>
                        </a:rPr>
                        <a:t>Cửa hàng</a:t>
                      </a:r>
                      <a:endParaRPr lang="en-US" sz="2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latin typeface="Times New Roman" panose="02020603050405020304" charset="0"/>
                          <a:cs typeface="Times New Roman" panose="02020603050405020304" charset="0"/>
                        </a:rPr>
                        <a:t>Shipper</a:t>
                      </a:r>
                      <a:endParaRPr lang="en-US" sz="2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7160">
                <a:tc>
                  <a:txBody>
                    <a:bodyPr/>
                    <a:p>
                      <a:pPr indent="0">
                        <a:buNone/>
                      </a:pPr>
                      <a:r>
                        <a:rPr lang="en-US" sz="2400" b="0">
                          <a:latin typeface="Times New Roman" panose="02020603050405020304" charset="0"/>
                          <a:cs typeface="Times New Roman" panose="02020603050405020304" charset="0"/>
                        </a:rPr>
                        <a:t>Trả tiền</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Nhận hàng</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Hủy đơn hàng</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Kiểm tra thông báo</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Tìm kiếm cửa hàng</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Đặt đơn hàng</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Kiểm tra đơn hàng </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Đăng nhập</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Đăng xuất </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Xem thông tin</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Thay đổi thông tin </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Kiểm tra các phần đã lưu</a:t>
                      </a:r>
                      <a:r>
                        <a:rPr lang="en-US" sz="2400" b="1">
                          <a:latin typeface="Times New Roman" panose="02020603050405020304" charset="0"/>
                          <a:cs typeface="Times New Roman" panose="02020603050405020304" charset="0"/>
                        </a:rPr>
                        <a:t> </a:t>
                      </a:r>
                      <a:endParaRPr lang="en-US" sz="2400" b="0">
                        <a:latin typeface="Times New Roman" panose="02020603050405020304" charset="0"/>
                        <a:ea typeface="Wingdings" panose="05000000000000000000"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Times New Roman" panose="02020603050405020304" charset="0"/>
                          <a:cs typeface="Times New Roman" panose="02020603050405020304" charset="0"/>
                        </a:rPr>
                        <a:t>Đăng nhập</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Đăng xuất</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Kiểm tra thông báo</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Kiểm tra đơn hàng</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Hủy đơn hàng</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Thu tiền </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Chuyển hàng</a:t>
                      </a:r>
                      <a:r>
                        <a:rPr lang="en-US" sz="2400" b="1">
                          <a:latin typeface="Times New Roman" panose="02020603050405020304" charset="0"/>
                          <a:cs typeface="Times New Roman" panose="02020603050405020304" charset="0"/>
                        </a:rPr>
                        <a:t> </a:t>
                      </a:r>
                      <a:endParaRPr lang="en-US" sz="2400" b="0">
                        <a:latin typeface="Times New Roman" panose="02020603050405020304" charset="0"/>
                        <a:ea typeface="Wingdings" panose="05000000000000000000"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Times New Roman" panose="02020603050405020304" charset="0"/>
                          <a:cs typeface="Times New Roman" panose="02020603050405020304" charset="0"/>
                        </a:rPr>
                        <a:t>Đăng nhập</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Đăng xuất</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Kiểm tra thông báo</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Kiểm tra đơn hàng</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Trả tiền</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Thu tiền </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Nhận hàng</a:t>
                      </a:r>
                      <a:endParaRPr lang="en-US" sz="2400" b="0">
                        <a:latin typeface="Times New Roman" panose="02020603050405020304" charset="0"/>
                        <a:cs typeface="Times New Roman" panose="02020603050405020304" charset="0"/>
                      </a:endParaRPr>
                    </a:p>
                    <a:p>
                      <a:pPr indent="0">
                        <a:buNone/>
                      </a:pPr>
                      <a:r>
                        <a:rPr lang="en-US" sz="2400" b="0">
                          <a:latin typeface="Times New Roman" panose="02020603050405020304" charset="0"/>
                          <a:cs typeface="Times New Roman" panose="02020603050405020304" charset="0"/>
                        </a:rPr>
                        <a:t>Giao hàng</a:t>
                      </a:r>
                      <a:endParaRPr lang="en-US" sz="2400" b="0">
                        <a:latin typeface="Times New Roman" panose="02020603050405020304" charset="0"/>
                        <a:ea typeface="Wingdings" panose="05000000000000000000"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UseCase - Diagram Tổng quát</a:t>
            </a:r>
            <a:endParaRPr lang="en-US"/>
          </a:p>
        </p:txBody>
      </p:sp>
      <p:pic>
        <p:nvPicPr>
          <p:cNvPr id="5" name="Picture 1" descr="usecase Tổng quát"/>
          <p:cNvPicPr>
            <a:picLocks noChangeAspect="1"/>
          </p:cNvPicPr>
          <p:nvPr>
            <p:ph idx="1"/>
          </p:nvPr>
        </p:nvPicPr>
        <p:blipFill>
          <a:blip r:embed="rId1"/>
          <a:stretch>
            <a:fillRect/>
          </a:stretch>
        </p:blipFill>
        <p:spPr>
          <a:xfrm>
            <a:off x="60325" y="659765"/>
            <a:ext cx="12091035" cy="62845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Sequence diagram : Khách hàng mua hàng </a:t>
            </a:r>
            <a:endParaRPr lang="en-US"/>
          </a:p>
        </p:txBody>
      </p:sp>
      <p:pic>
        <p:nvPicPr>
          <p:cNvPr id="42" name="Picture 42" descr="squence Khách hàng - cửa hàng"/>
          <p:cNvPicPr>
            <a:picLocks noChangeAspect="1"/>
          </p:cNvPicPr>
          <p:nvPr>
            <p:ph idx="1"/>
          </p:nvPr>
        </p:nvPicPr>
        <p:blipFill>
          <a:blip r:embed="rId1"/>
          <a:stretch>
            <a:fillRect/>
          </a:stretch>
        </p:blipFill>
        <p:spPr>
          <a:xfrm>
            <a:off x="610235" y="702310"/>
            <a:ext cx="11089640" cy="60858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22555"/>
            <a:ext cx="10972800" cy="582613"/>
          </a:xfrm>
        </p:spPr>
        <p:txBody>
          <a:bodyPr/>
          <a:p>
            <a:pPr algn="ctr"/>
            <a:r>
              <a:rPr lang="en-US"/>
              <a:t>Sơ đồ Communication diagram</a:t>
            </a:r>
            <a:endParaRPr lang="en-US"/>
          </a:p>
        </p:txBody>
      </p:sp>
      <p:pic>
        <p:nvPicPr>
          <p:cNvPr id="44" name="Picture 44" descr="communication Diagram"/>
          <p:cNvPicPr>
            <a:picLocks noChangeAspect="1"/>
          </p:cNvPicPr>
          <p:nvPr>
            <p:ph idx="1"/>
          </p:nvPr>
        </p:nvPicPr>
        <p:blipFill>
          <a:blip r:embed="rId1"/>
          <a:stretch>
            <a:fillRect/>
          </a:stretch>
        </p:blipFill>
        <p:spPr>
          <a:xfrm>
            <a:off x="718820" y="705485"/>
            <a:ext cx="11133455" cy="6099810"/>
          </a:xfrm>
          <a:prstGeom prst="rect">
            <a:avLst/>
          </a:prstGeom>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2336</Words>
  <Application>WPS Presentation</Application>
  <PresentationFormat>Widescreen</PresentationFormat>
  <Paragraphs>137</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Times New Roman</vt:lpstr>
      <vt:lpstr>Wingdings</vt:lpstr>
      <vt:lpstr>Microsoft YaHei</vt:lpstr>
      <vt:lpstr>Arial Unicode MS</vt:lpstr>
      <vt:lpstr>Calibri</vt:lpstr>
      <vt:lpstr>Orange Waves</vt:lpstr>
      <vt:lpstr>PowerPoint 演示文稿</vt:lpstr>
      <vt:lpstr>PowerPoint 演示文稿</vt:lpstr>
      <vt:lpstr>PowerPoint 演示文稿</vt:lpstr>
      <vt:lpstr>PowerPoint 演示文稿</vt:lpstr>
      <vt:lpstr>Ví dụ :Đăng nhập vào hệ thống Foody</vt:lpstr>
      <vt:lpstr>PowerPoint 演示文稿</vt:lpstr>
      <vt:lpstr>UseCase - Diagram Tổng quát</vt:lpstr>
      <vt:lpstr>Sequence diagram : Khách hàng mua hàng </vt:lpstr>
      <vt:lpstr>Sơ đồ Communication diagram</vt:lpstr>
      <vt:lpstr>Class Diagram</vt:lpstr>
      <vt:lpstr>State Diagram</vt:lpstr>
      <vt:lpstr>Activity Diagram</vt:lpstr>
      <vt:lpstr>Component Diagram</vt:lpstr>
      <vt:lpstr>Deployment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Admin</dc:creator>
  <cp:lastModifiedBy>long le</cp:lastModifiedBy>
  <cp:revision>8</cp:revision>
  <dcterms:created xsi:type="dcterms:W3CDTF">2019-04-24T06:29:00Z</dcterms:created>
  <dcterms:modified xsi:type="dcterms:W3CDTF">2019-05-23T12:04:45Z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