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6" r:id="rId6"/>
    <p:sldId id="260" r:id="rId7"/>
    <p:sldId id="278" r:id="rId8"/>
    <p:sldId id="262" r:id="rId9"/>
    <p:sldId id="261" r:id="rId10"/>
    <p:sldId id="279" r:id="rId11"/>
    <p:sldId id="263" r:id="rId12"/>
    <p:sldId id="273" r:id="rId13"/>
    <p:sldId id="264" r:id="rId14"/>
    <p:sldId id="280" r:id="rId15"/>
    <p:sldId id="265" r:id="rId16"/>
    <p:sldId id="266" r:id="rId17"/>
    <p:sldId id="281" r:id="rId18"/>
    <p:sldId id="267" r:id="rId19"/>
    <p:sldId id="268" r:id="rId20"/>
    <p:sldId id="269" r:id="rId21"/>
    <p:sldId id="275" r:id="rId22"/>
    <p:sldId id="274" r:id="rId23"/>
    <p:sldId id="277" r:id="rId24"/>
    <p:sldId id="271" r:id="rId25"/>
    <p:sldId id="272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53801-E22A-49C0-AF65-F6D553B795E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A0E45-EE15-4A79-9058-F74FF39E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0E45-EE15-4A79-9058-F74FF39E0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0E45-EE15-4A79-9058-F74FF39E0C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0E45-EE15-4A79-9058-F74FF39E0C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6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274F-73EF-47F1-8D87-629A284121F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D5CF-5934-4051-B892-7C6EF05E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stats/html/Distribution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MSC 572</a:t>
            </a:r>
            <a:br>
              <a:rPr lang="en-US" dirty="0" smtClean="0"/>
            </a:br>
            <a:r>
              <a:rPr lang="en-US" sz="1600" dirty="0" smtClean="0"/>
              <a:t>Dr. Chad Kimmel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Continuation of Probability Distributions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59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7389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cumulative density at X = 4 using parameters a = 1, b = 5, c = 3 for the triangle distribution?</a:t>
            </a:r>
          </a:p>
          <a:p>
            <a:pPr lvl="1"/>
            <a:r>
              <a:rPr lang="en-US" dirty="0" smtClean="0"/>
              <a:t>require(triangle)  #May need to download triangle package. See previous.  </a:t>
            </a:r>
          </a:p>
          <a:p>
            <a:pPr lvl="1"/>
            <a:r>
              <a:rPr lang="en-US" altLang="en-US" dirty="0" err="1" smtClean="0"/>
              <a:t>ptriangle</a:t>
            </a:r>
            <a:r>
              <a:rPr lang="en-US" altLang="en-US" dirty="0" smtClean="0"/>
              <a:t>(q </a:t>
            </a:r>
            <a:r>
              <a:rPr lang="en-US" altLang="en-US" dirty="0"/>
              <a:t>= 4, a = 1, b = 5, c = 3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What is the cumulative density at point X = 0.7 using parameters alpha = 0.5, beta = 0.5 for the beta distribution?</a:t>
            </a:r>
          </a:p>
          <a:p>
            <a:pPr lvl="1"/>
            <a:r>
              <a:rPr lang="en-US" altLang="en-US" dirty="0" err="1" smtClean="0"/>
              <a:t>pbeta</a:t>
            </a:r>
            <a:r>
              <a:rPr lang="en-US" altLang="en-US" dirty="0" smtClean="0"/>
              <a:t>(q = 0.7, shape1 = 0.5, shape2 = 0.5)</a:t>
            </a:r>
          </a:p>
          <a:p>
            <a:r>
              <a:rPr lang="en-US" altLang="en-US" dirty="0" smtClean="0"/>
              <a:t>What is the cumulative  density at point X = 0.5 using parameters min = 0, max = 1 for the uniform distribution?</a:t>
            </a:r>
          </a:p>
          <a:p>
            <a:pPr lvl="1"/>
            <a:r>
              <a:rPr lang="en-US" altLang="en-US" dirty="0" err="1" smtClean="0"/>
              <a:t>punif</a:t>
            </a:r>
            <a:r>
              <a:rPr lang="en-US" altLang="en-US" dirty="0" smtClean="0"/>
              <a:t>(q = 0.5, min = 0, max = 1)</a:t>
            </a:r>
          </a:p>
          <a:p>
            <a:r>
              <a:rPr lang="en-US" altLang="en-US" dirty="0" smtClean="0"/>
              <a:t>What is the cumulative density at points X = [0.1, 0.3, 0.7] using the same parameters as above for the uniform distribution?</a:t>
            </a:r>
          </a:p>
          <a:p>
            <a:pPr lvl="1"/>
            <a:r>
              <a:rPr lang="en-US" altLang="en-US" dirty="0" err="1" smtClean="0"/>
              <a:t>punif</a:t>
            </a:r>
            <a:r>
              <a:rPr lang="en-US" altLang="en-US" dirty="0" smtClean="0"/>
              <a:t>(q = c(0.1, 0.3, 0.7), min = 0, max = 1)</a:t>
            </a:r>
          </a:p>
          <a:p>
            <a:r>
              <a:rPr lang="en-US" altLang="en-US" dirty="0" smtClean="0"/>
              <a:t>The “p” means probability.  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933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798"/>
            <a:ext cx="10515600" cy="1325563"/>
          </a:xfrm>
        </p:spPr>
        <p:txBody>
          <a:bodyPr/>
          <a:lstStyle/>
          <a:p>
            <a:r>
              <a:rPr lang="en-US" dirty="0" smtClean="0"/>
              <a:t>Visual Example of CDF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764"/>
            <a:ext cx="11034932" cy="121414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Triangle Distribution with a = 1, b = 5 and c = 3</a:t>
            </a:r>
          </a:p>
          <a:p>
            <a:r>
              <a:rPr lang="en-US" sz="3100" dirty="0" smtClean="0"/>
              <a:t>CDF (X = 4) is the percent of the area under the probability density curve that is less than X=  4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32" y="2532185"/>
            <a:ext cx="7336759" cy="40535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stCxn id="7" idx="0"/>
          </p:cNvCxnSpPr>
          <p:nvPr/>
        </p:nvCxnSpPr>
        <p:spPr>
          <a:xfrm flipV="1">
            <a:off x="7891974" y="6216524"/>
            <a:ext cx="0" cy="348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70411" y="65645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4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91974" y="4445391"/>
            <a:ext cx="0" cy="163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1151" y="4557932"/>
            <a:ext cx="3080823" cy="140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75052" y="4906108"/>
            <a:ext cx="3516921" cy="1395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880" y="5268351"/>
            <a:ext cx="3899093" cy="422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9322" y="4158120"/>
            <a:ext cx="2311089" cy="2813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1211" y="3749040"/>
            <a:ext cx="135483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40370" y="5672797"/>
            <a:ext cx="435160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4742" y="4201971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AUC =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815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4" y="0"/>
            <a:ext cx="10515600" cy="1322363"/>
          </a:xfrm>
        </p:spPr>
        <p:txBody>
          <a:bodyPr/>
          <a:lstStyle/>
          <a:p>
            <a:r>
              <a:rPr lang="en-US" dirty="0" smtClean="0"/>
              <a:t>Graphical Example of CDF for Triangular(1,5,3)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24" y="1322363"/>
            <a:ext cx="8371049" cy="4631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26215" y="5585011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852" y="2192774"/>
            <a:ext cx="164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CDF(X) = 0.875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7821637" y="2377440"/>
            <a:ext cx="28135" cy="289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18117" y="2377440"/>
            <a:ext cx="530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311" y="6094339"/>
            <a:ext cx="679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x.triangle</a:t>
            </a:r>
            <a:r>
              <a:rPr lang="en-US" dirty="0"/>
              <a:t> = </a:t>
            </a:r>
            <a:r>
              <a:rPr lang="en-US" dirty="0" err="1"/>
              <a:t>rtriangle</a:t>
            </a:r>
            <a:r>
              <a:rPr lang="en-US" dirty="0"/>
              <a:t>(100000, 1, 5, 3)</a:t>
            </a:r>
          </a:p>
          <a:p>
            <a:r>
              <a:rPr lang="en-US" dirty="0"/>
              <a:t>plot(</a:t>
            </a:r>
            <a:r>
              <a:rPr lang="en-US" dirty="0" err="1"/>
              <a:t>ecdf</a:t>
            </a:r>
            <a:r>
              <a:rPr lang="en-US" dirty="0"/>
              <a:t>(</a:t>
            </a:r>
            <a:r>
              <a:rPr lang="en-US" dirty="0" err="1"/>
              <a:t>x.triangle</a:t>
            </a:r>
            <a:r>
              <a:rPr lang="en-US" dirty="0"/>
              <a:t>),main='Empirical cumulative distribution function')</a:t>
            </a:r>
          </a:p>
        </p:txBody>
      </p:sp>
    </p:spTree>
    <p:extLst>
      <p:ext uri="{BB962C8B-B14F-4D97-AF65-F5344CB8AC3E}">
        <p14:creationId xmlns:p14="http://schemas.microsoft.com/office/powerpoint/2010/main" val="262944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Cumulative Distribution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Inverse of the Cumulative Distribution Function is the X value that corresponds to a given CDF value for a given distribution.</a:t>
                </a:r>
              </a:p>
              <a:p>
                <a:pPr lvl="1"/>
                <a:r>
                  <a:rPr lang="en-US" dirty="0" smtClean="0"/>
                  <a:t>Always a function of the distribution parameters and the CDF value</a:t>
                </a:r>
              </a:p>
              <a:p>
                <a:pPr lvl="1"/>
                <a:r>
                  <a:rPr lang="en-US" dirty="0" smtClean="0"/>
                  <a:t>Often called the </a:t>
                </a:r>
                <a:r>
                  <a:rPr lang="en-US" dirty="0" err="1" smtClean="0"/>
                  <a:t>Quantile</a:t>
                </a:r>
                <a:r>
                  <a:rPr lang="en-US" dirty="0" smtClean="0"/>
                  <a:t> Function</a:t>
                </a:r>
              </a:p>
              <a:p>
                <a:r>
                  <a:rPr lang="en-US" dirty="0" smtClean="0"/>
                  <a:t>Can re-arrange the CDF function as a function of the parameters and the CDF value (often designated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).  For the triangle distribution: CDF(X)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=</a:t>
                </a:r>
                <a:endParaRPr lang="en-US" baseline="30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rad>
                  </m:oMath>
                </a14:m>
                <a:r>
                  <a:rPr lang="en-US" dirty="0" smtClean="0"/>
                  <a:t>  for 0 &lt;=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&lt;= (c-a)/(b-a)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for </a:t>
                </a:r>
                <a:r>
                  <a:rPr lang="en-US" dirty="0" smtClean="0"/>
                  <a:t>(c-a)/(</a:t>
                </a:r>
                <a:r>
                  <a:rPr lang="en-US" dirty="0"/>
                  <a:t>b-a</a:t>
                </a:r>
                <a:r>
                  <a:rPr lang="en-US" dirty="0" smtClean="0"/>
                  <a:t>) &lt;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&lt;= 1</a:t>
                </a:r>
              </a:p>
              <a:p>
                <a:r>
                  <a:rPr lang="en-US" dirty="0"/>
                  <a:t>For a triangle distribution with a = 1, b = 5 and c = 3, find the </a:t>
                </a:r>
                <a:r>
                  <a:rPr lang="en-US" dirty="0" smtClean="0"/>
                  <a:t>Inverse CDF </a:t>
                </a:r>
                <a:r>
                  <a:rPr lang="en-US" dirty="0"/>
                  <a:t>for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0.875.</a:t>
                </a:r>
              </a:p>
              <a:p>
                <a:pPr lvl="1"/>
                <a:r>
                  <a:rPr lang="en-US" dirty="0" smtClean="0"/>
                  <a:t>CDF(X)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 = 5 – </a:t>
                </a:r>
                <a:r>
                  <a:rPr lang="en-US" dirty="0" err="1" smtClean="0"/>
                  <a:t>sqtr</a:t>
                </a:r>
                <a:r>
                  <a:rPr lang="en-US" dirty="0" smtClean="0"/>
                  <a:t>( 4 * 2 * 0.125) = 4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02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Cumulative Distribution Function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Inverse CDF for </a:t>
            </a:r>
            <a:r>
              <a:rPr lang="en-US" i="1" dirty="0" smtClean="0"/>
              <a:t>U</a:t>
            </a:r>
            <a:r>
              <a:rPr lang="en-US" dirty="0" smtClean="0"/>
              <a:t> = 0.875 using parameters a = 1, b = 5 and c = 3 for the triangle distribution?</a:t>
            </a:r>
          </a:p>
          <a:p>
            <a:pPr lvl="1"/>
            <a:r>
              <a:rPr lang="en-US" dirty="0" smtClean="0"/>
              <a:t>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qtriangle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(p = 0.875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a = 1, b = 5, c = 3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the inverse CDF for U = 0.5 using parameters mean = 0,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= 1 for the normal distribution?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qnorm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(p = 0.5, mean = 1,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the inverse CDF for U = 0.2 using parameters alpha = 0.5, beta = 0.5 for the beta distribution?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qbeta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(p = 0.2, shape1 = 0.5, shape2 = 0.5)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the inverse CDF for U = [0.1, 0.6, 1.0] using parameters alpha = 0.5, beta = 0.5 for the beta distribution?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(p = c(0.1, 0.6, 1.0), shape1 = 0.5, shape2 = 0.5)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“q” means quantile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2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798"/>
            <a:ext cx="10515600" cy="1325563"/>
          </a:xfrm>
        </p:spPr>
        <p:txBody>
          <a:bodyPr/>
          <a:lstStyle/>
          <a:p>
            <a:r>
              <a:rPr lang="en-US" dirty="0" smtClean="0"/>
              <a:t>Visual Example of Inverse CDF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764"/>
            <a:ext cx="11034932" cy="1469479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Triangle Distribution with a = 1, b = 5 and c = 3</a:t>
            </a:r>
          </a:p>
          <a:p>
            <a:r>
              <a:rPr lang="en-US" sz="3100" dirty="0" smtClean="0"/>
              <a:t>CDF(0.875)</a:t>
            </a:r>
            <a:r>
              <a:rPr lang="en-US" sz="3100" baseline="30000" dirty="0" smtClean="0"/>
              <a:t>-1 </a:t>
            </a:r>
            <a:r>
              <a:rPr lang="en-US" sz="3100" dirty="0" smtClean="0"/>
              <a:t>is the X value that corresponds to an area under the curve value of 0.875. 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32" y="2511028"/>
            <a:ext cx="7336759" cy="40535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stCxn id="7" idx="0"/>
          </p:cNvCxnSpPr>
          <p:nvPr/>
        </p:nvCxnSpPr>
        <p:spPr>
          <a:xfrm flipV="1">
            <a:off x="7887165" y="6216524"/>
            <a:ext cx="4809" cy="348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70411" y="656458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?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91974" y="4445391"/>
            <a:ext cx="0" cy="163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1151" y="4557932"/>
            <a:ext cx="3080823" cy="140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75052" y="4906108"/>
            <a:ext cx="3516921" cy="1395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880" y="5268351"/>
            <a:ext cx="3899093" cy="4220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9322" y="4158120"/>
            <a:ext cx="2311089" cy="2813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1211" y="3749040"/>
            <a:ext cx="135483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40370" y="5672797"/>
            <a:ext cx="435160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4742" y="420197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AUC = 0.875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677"/>
            <a:ext cx="10515600" cy="1325563"/>
          </a:xfrm>
        </p:spPr>
        <p:txBody>
          <a:bodyPr/>
          <a:lstStyle/>
          <a:p>
            <a:r>
              <a:rPr lang="en-US" dirty="0" smtClean="0"/>
              <a:t>Theoretical Distributions Look-Up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68"/>
            <a:ext cx="10515600" cy="18319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Can use Wikipedia to look-up theoretical </a:t>
            </a:r>
            <a:r>
              <a:rPr lang="en-US" dirty="0" smtClean="0"/>
              <a:t>distribution properties</a:t>
            </a:r>
            <a:endParaRPr lang="en-US" dirty="0" smtClean="0"/>
          </a:p>
          <a:p>
            <a:pPr lvl="1"/>
            <a:r>
              <a:rPr lang="en-US" dirty="0" smtClean="0"/>
              <a:t>Don’t worry about the theoretical jargon (for another course).</a:t>
            </a:r>
          </a:p>
          <a:p>
            <a:pPr lvl="1"/>
            <a:r>
              <a:rPr lang="en-US" dirty="0" smtClean="0"/>
              <a:t>Pay attention to the Probability Density/Mass Function and all relevant properties in the right-hand box.</a:t>
            </a:r>
          </a:p>
          <a:p>
            <a:r>
              <a:rPr lang="en-US" dirty="0" smtClean="0"/>
              <a:t>Watch parameterization!!  Different software and sources may re-order the exact the same parameters or even have a slightly different </a:t>
            </a:r>
            <a:r>
              <a:rPr lang="en-US" dirty="0" smtClean="0"/>
              <a:t>parameterization</a:t>
            </a:r>
          </a:p>
          <a:p>
            <a:pPr lvl="1"/>
            <a:r>
              <a:rPr lang="en-US" dirty="0" smtClean="0"/>
              <a:t>The triangle distribution can sometimes have parameters in two different orders. In R: (min, max, mode).  In </a:t>
            </a:r>
            <a:r>
              <a:rPr lang="en-US" dirty="0" err="1" smtClean="0"/>
              <a:t>Simio</a:t>
            </a:r>
            <a:r>
              <a:rPr lang="en-US" dirty="0" smtClean="0"/>
              <a:t>: (min, mode, max)  </a:t>
            </a:r>
            <a:endParaRPr lang="en-US" dirty="0" smtClean="0"/>
          </a:p>
          <a:p>
            <a:pPr lvl="1"/>
            <a:r>
              <a:rPr lang="en-US" dirty="0" smtClean="0"/>
              <a:t>R models the exponential distribution as </a:t>
            </a:r>
            <a:r>
              <a:rPr lang="en-US" dirty="0" smtClean="0"/>
              <a:t>parameter </a:t>
            </a:r>
            <a:r>
              <a:rPr lang="el-GR" dirty="0" smtClean="0"/>
              <a:t>λ</a:t>
            </a:r>
            <a:r>
              <a:rPr lang="en-US" dirty="0" smtClean="0"/>
              <a:t>.  </a:t>
            </a:r>
            <a:r>
              <a:rPr lang="en-US" dirty="0" err="1" smtClean="0"/>
              <a:t>Simio</a:t>
            </a:r>
            <a:r>
              <a:rPr lang="en-US" dirty="0" smtClean="0"/>
              <a:t> models </a:t>
            </a:r>
            <a:r>
              <a:rPr lang="en-US" dirty="0" smtClean="0"/>
              <a:t>the exponential</a:t>
            </a:r>
            <a:r>
              <a:rPr lang="en-US" dirty="0" smtClean="0"/>
              <a:t> </a:t>
            </a:r>
            <a:r>
              <a:rPr lang="en-US" dirty="0" smtClean="0"/>
              <a:t>as parameter 1</a:t>
            </a:r>
            <a:r>
              <a:rPr lang="en-US" dirty="0" smtClean="0"/>
              <a:t>/</a:t>
            </a:r>
            <a:r>
              <a:rPr lang="el-GR" dirty="0"/>
              <a:t> λ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u="sng" dirty="0" smtClean="0"/>
              <a:t>Always</a:t>
            </a:r>
            <a:r>
              <a:rPr lang="en-US" dirty="0" smtClean="0"/>
              <a:t> verify </a:t>
            </a:r>
            <a:r>
              <a:rPr lang="en-US" dirty="0" smtClean="0"/>
              <a:t>that distributions match from different sources or software</a:t>
            </a:r>
            <a:r>
              <a:rPr lang="en-US" dirty="0" smtClean="0"/>
              <a:t>.  </a:t>
            </a:r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55" y="3394271"/>
            <a:ext cx="7045036" cy="3463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037012" y="4742129"/>
            <a:ext cx="23167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Properties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98872" y="4979843"/>
            <a:ext cx="623456" cy="263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3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Distributions Look-up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Continuous Distributions To Look-Up</a:t>
            </a:r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Log-Normal Distribution</a:t>
            </a:r>
          </a:p>
          <a:p>
            <a:pPr lvl="1"/>
            <a:r>
              <a:rPr lang="en-US" dirty="0"/>
              <a:t>Gamma distribution</a:t>
            </a:r>
          </a:p>
          <a:p>
            <a:pPr lvl="1"/>
            <a:r>
              <a:rPr lang="en-US" dirty="0"/>
              <a:t>Exponential Distribution</a:t>
            </a:r>
          </a:p>
          <a:p>
            <a:pPr lvl="2"/>
            <a:r>
              <a:rPr lang="en-US" dirty="0"/>
              <a:t>Very commonly used in simulations since it cuts off at 0 on the left side (the Support)</a:t>
            </a:r>
          </a:p>
          <a:p>
            <a:pPr lvl="2"/>
            <a:r>
              <a:rPr lang="en-US" b="1" dirty="0"/>
              <a:t>NOT</a:t>
            </a:r>
            <a:r>
              <a:rPr lang="en-US" dirty="0"/>
              <a:t> the same as the exponential family of distributions which includes the exponential distribution but also normal, binomial gamma, etc.  </a:t>
            </a:r>
          </a:p>
          <a:p>
            <a:pPr lvl="1"/>
            <a:r>
              <a:rPr lang="en-US" dirty="0"/>
              <a:t>Student’s t distribution</a:t>
            </a:r>
          </a:p>
          <a:p>
            <a:pPr lvl="2"/>
            <a:r>
              <a:rPr lang="en-US" dirty="0"/>
              <a:t>May need to first standardize the data: S</a:t>
            </a:r>
            <a:r>
              <a:rPr lang="en-US" baseline="-25000" dirty="0"/>
              <a:t>i</a:t>
            </a:r>
            <a:r>
              <a:rPr lang="en-US" baseline="30000" dirty="0"/>
              <a:t> </a:t>
            </a:r>
            <a:r>
              <a:rPr lang="en-US" dirty="0"/>
              <a:t>= (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</a:t>
            </a:r>
            <a:r>
              <a:rPr lang="en-US" i="1" dirty="0"/>
              <a:t>u ) / </a:t>
            </a:r>
            <a:r>
              <a:rPr lang="en-US" i="1" dirty="0" err="1"/>
              <a:t>sd</a:t>
            </a:r>
            <a:endParaRPr lang="en-US" i="1" dirty="0"/>
          </a:p>
          <a:p>
            <a:pPr lvl="2"/>
            <a:r>
              <a:rPr lang="en-US" dirty="0"/>
              <a:t>Approximation of normal distribution when sample size is low</a:t>
            </a:r>
          </a:p>
          <a:p>
            <a:pPr lvl="2"/>
            <a:r>
              <a:rPr lang="en-US" dirty="0"/>
              <a:t>Often used in statistical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Distributions Look-up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Continuous Distributions Cont. To Look-Up</a:t>
                </a:r>
              </a:p>
              <a:p>
                <a:pPr lvl="1"/>
                <a:r>
                  <a:rPr lang="en-US" dirty="0" smtClean="0"/>
                  <a:t>Beta Distribution</a:t>
                </a:r>
              </a:p>
              <a:p>
                <a:pPr lvl="2"/>
                <a:r>
                  <a:rPr lang="en-US" dirty="0" smtClean="0"/>
                  <a:t>Often used for probabilities since Support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[0, 1] </a:t>
                </a:r>
              </a:p>
              <a:p>
                <a:pPr lvl="1"/>
                <a:r>
                  <a:rPr lang="en-US" dirty="0" smtClean="0"/>
                  <a:t>Uniform Distribution</a:t>
                </a:r>
              </a:p>
              <a:p>
                <a:pPr lvl="2"/>
                <a:r>
                  <a:rPr lang="en-US" dirty="0" smtClean="0"/>
                  <a:t>Important for random number generation in a bit</a:t>
                </a:r>
              </a:p>
              <a:p>
                <a:r>
                  <a:rPr lang="en-US" dirty="0" smtClean="0"/>
                  <a:t>Discrete Distributions To Look-Up</a:t>
                </a:r>
              </a:p>
              <a:p>
                <a:pPr lvl="1"/>
                <a:r>
                  <a:rPr lang="en-US" dirty="0" smtClean="0"/>
                  <a:t>Bernoulli Distribution</a:t>
                </a:r>
              </a:p>
              <a:p>
                <a:pPr lvl="2"/>
                <a:r>
                  <a:rPr lang="en-US" dirty="0" smtClean="0"/>
                  <a:t>Models the probability of obtaining a value of 1 (a success) with probability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and a value of 0 with probability of (1 –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Binomial Distribution</a:t>
                </a:r>
              </a:p>
              <a:p>
                <a:pPr lvl="2"/>
                <a:r>
                  <a:rPr lang="en-US" dirty="0" smtClean="0"/>
                  <a:t>Models the probability of obtaining a given number of 1s (# of successes) with a given probability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using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Bernoulli Distributions</a:t>
                </a:r>
              </a:p>
              <a:p>
                <a:pPr lvl="1"/>
                <a:r>
                  <a:rPr lang="en-US" dirty="0" smtClean="0"/>
                  <a:t>Poisson Distribution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98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Random Number Generation, one is trying to obtain a sequence of random numbers between 0 and 1.  </a:t>
            </a:r>
          </a:p>
          <a:p>
            <a:r>
              <a:rPr lang="en-US" dirty="0" smtClean="0"/>
              <a:t>Linear Congruential Method</a:t>
            </a:r>
          </a:p>
          <a:p>
            <a:pPr lvl="1"/>
            <a:r>
              <a:rPr lang="en-US" dirty="0" smtClean="0"/>
              <a:t>Page 244 in Discrete Event System Simulation (DES) 4</a:t>
            </a:r>
            <a:r>
              <a:rPr lang="en-US" baseline="30000" dirty="0" smtClean="0"/>
              <a:t>th</a:t>
            </a:r>
            <a:r>
              <a:rPr lang="en-US" dirty="0" smtClean="0"/>
              <a:t> edition; equation 7.2</a:t>
            </a:r>
          </a:p>
          <a:p>
            <a:pPr lvl="1"/>
            <a:r>
              <a:rPr lang="en-US" dirty="0" smtClean="0"/>
              <a:t>Produces a sequence of integers Z</a:t>
            </a:r>
            <a:r>
              <a:rPr lang="en-US" baseline="-25000" dirty="0" smtClean="0"/>
              <a:t>1</a:t>
            </a:r>
            <a:r>
              <a:rPr lang="en-US" dirty="0" smtClean="0"/>
              <a:t>, Z</a:t>
            </a:r>
            <a:r>
              <a:rPr lang="en-US" baseline="-25000" dirty="0" smtClean="0"/>
              <a:t>2</a:t>
            </a:r>
            <a:r>
              <a:rPr lang="en-US" dirty="0" smtClean="0"/>
              <a:t>, Z</a:t>
            </a:r>
            <a:r>
              <a:rPr lang="en-US" baseline="-25000" dirty="0" smtClean="0"/>
              <a:t>3</a:t>
            </a:r>
            <a:r>
              <a:rPr lang="en-US" dirty="0" smtClean="0"/>
              <a:t>… between zero and (m – 1) via a recursive relationship</a:t>
            </a:r>
          </a:p>
          <a:p>
            <a:pPr lvl="2"/>
            <a:r>
              <a:rPr lang="en-US" dirty="0" smtClean="0"/>
              <a:t>Random number between 0 and 1 obtained: </a:t>
            </a:r>
            <a:r>
              <a:rPr lang="en-US" i="1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i="1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/ m</a:t>
            </a:r>
          </a:p>
          <a:p>
            <a:pPr lvl="1"/>
            <a:r>
              <a:rPr lang="en-US" dirty="0" smtClean="0"/>
              <a:t>Will not spend a long time on</a:t>
            </a:r>
          </a:p>
          <a:p>
            <a:pPr lvl="2"/>
            <a:r>
              <a:rPr lang="en-US" dirty="0" smtClean="0"/>
              <a:t>Today’s computational software (Excel, </a:t>
            </a:r>
            <a:r>
              <a:rPr lang="en-US" dirty="0" err="1" smtClean="0"/>
              <a:t>Simio</a:t>
            </a:r>
            <a:r>
              <a:rPr lang="en-US" dirty="0" smtClean="0"/>
              <a:t>, R) produce reliable random numbers</a:t>
            </a:r>
          </a:p>
          <a:p>
            <a:pPr lvl="2"/>
            <a:r>
              <a:rPr lang="en-US" dirty="0" smtClean="0"/>
              <a:t>May need to change random seed (will show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Theoretical Distributions</a:t>
            </a:r>
          </a:p>
          <a:p>
            <a:pPr lvl="1"/>
            <a:r>
              <a:rPr lang="en-US" dirty="0" smtClean="0"/>
              <a:t>Will use R as a probability distribution calculator  </a:t>
            </a:r>
          </a:p>
          <a:p>
            <a:r>
              <a:rPr lang="en-US" dirty="0" smtClean="0"/>
              <a:t>How to Look-Up Theoretical Distributions</a:t>
            </a:r>
          </a:p>
          <a:p>
            <a:r>
              <a:rPr lang="en-US" dirty="0" smtClean="0"/>
              <a:t>Random-variate 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00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471"/>
          </a:xfrm>
        </p:spPr>
        <p:txBody>
          <a:bodyPr>
            <a:normAutofit/>
          </a:bodyPr>
          <a:lstStyle/>
          <a:p>
            <a:r>
              <a:rPr lang="en-US" dirty="0" smtClean="0"/>
              <a:t>With Random Variate Generation, one is trying to generate random numbers for a given distribution</a:t>
            </a:r>
          </a:p>
          <a:p>
            <a:r>
              <a:rPr lang="en-US" dirty="0" smtClean="0"/>
              <a:t>Inverse-Transform Technique</a:t>
            </a:r>
          </a:p>
          <a:p>
            <a:pPr lvl="1"/>
            <a:r>
              <a:rPr lang="en-US" dirty="0" smtClean="0"/>
              <a:t>Pages 273 and 274 in DESS.  Simplified below.  </a:t>
            </a:r>
          </a:p>
          <a:p>
            <a:pPr lvl="1"/>
            <a:r>
              <a:rPr lang="en-US" dirty="0" smtClean="0"/>
              <a:t>Step 1 -&gt; Generate a series of Random Numbers between 0 and 1</a:t>
            </a:r>
          </a:p>
          <a:p>
            <a:pPr lvl="2"/>
            <a:r>
              <a:rPr lang="en-US" dirty="0" smtClean="0"/>
              <a:t>Can use the continuous uniform distribution with a = 0 and b = 1</a:t>
            </a:r>
          </a:p>
          <a:p>
            <a:pPr lvl="3"/>
            <a:r>
              <a:rPr lang="en-US" dirty="0" smtClean="0"/>
              <a:t>In Excel: “=RAND()”</a:t>
            </a:r>
          </a:p>
          <a:p>
            <a:pPr lvl="3"/>
            <a:r>
              <a:rPr lang="en-US" dirty="0" smtClean="0"/>
              <a:t>In R: “</a:t>
            </a:r>
            <a:r>
              <a:rPr lang="en-US" dirty="0" err="1" smtClean="0"/>
              <a:t>runif</a:t>
            </a:r>
            <a:r>
              <a:rPr lang="en-US" dirty="0" smtClean="0"/>
              <a:t>(n = 1, min = 0, max = 1)”</a:t>
            </a:r>
          </a:p>
          <a:p>
            <a:pPr lvl="1"/>
            <a:r>
              <a:rPr lang="en-US" dirty="0" smtClean="0"/>
              <a:t>Step 2 -&gt; For the given distribution, apply the Inverse CDF Function to the random numbers generated in Step 1.</a:t>
            </a:r>
          </a:p>
          <a:p>
            <a:pPr lvl="2"/>
            <a:r>
              <a:rPr lang="en-US" dirty="0" smtClean="0"/>
              <a:t>Need to first re-arrange the CDF Function for X in terms of </a:t>
            </a:r>
            <a:r>
              <a:rPr lang="en-US" i="1" dirty="0" smtClean="0"/>
              <a:t>U</a:t>
            </a:r>
            <a:r>
              <a:rPr lang="en-US" dirty="0" smtClean="0"/>
              <a:t>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7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357673"/>
            <a:ext cx="10515600" cy="1325563"/>
          </a:xfrm>
        </p:spPr>
        <p:txBody>
          <a:bodyPr/>
          <a:lstStyle/>
          <a:p>
            <a:r>
              <a:rPr lang="en-US" dirty="0" smtClean="0"/>
              <a:t>Inverse-Transform Technique for the Triangular Distribution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36535"/>
              </p:ext>
            </p:extLst>
          </p:nvPr>
        </p:nvGraphicFramePr>
        <p:xfrm>
          <a:off x="1263383" y="3337982"/>
          <a:ext cx="21097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830530"/>
            <a:ext cx="3316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1: Generate Random Numbers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9547" y="2686224"/>
            <a:ext cx="709011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runif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(n = 5, min = 0, max = 1)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0.7341672 0.7274271 0.2136364 0.6672299 0.8117614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5576" y="1638871"/>
            <a:ext cx="33164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2: Apply Inverse CDF Function for Triangle with a=1, b=5, c = 3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13633"/>
              </p:ext>
            </p:extLst>
          </p:nvPr>
        </p:nvGraphicFramePr>
        <p:xfrm>
          <a:off x="6594022" y="3203362"/>
          <a:ext cx="389951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Inverse</a:t>
                      </a:r>
                      <a:r>
                        <a:rPr lang="en-US" baseline="0" dirty="0" smtClean="0"/>
                        <a:t> CDF Function, CDF(X)</a:t>
                      </a:r>
                      <a:r>
                        <a:rPr lang="en-US" baseline="30000" dirty="0" smtClean="0"/>
                        <a:t>-1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67850" y="2686223"/>
            <a:ext cx="55399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qtriangle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 c(0.734, 0.727, 0.214, 0.667, 0.812), a = 1, b = 5, c = 3)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3.541233 3.522164 2.308434 3.367824 3.773623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9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the Inverse-Transform technique work?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number between 0 and 1 is being mapped back to an X value via the Inverse CDF Function using the distribution’s probability mass/density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means the X points with higher density are more likely to be generated.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46" y="3638382"/>
            <a:ext cx="4558708" cy="300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5099050" y="3503445"/>
            <a:ext cx="2171700" cy="30322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26500" y="3678128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Density </a:t>
            </a:r>
          </a:p>
          <a:p>
            <a:r>
              <a:rPr lang="en-US" dirty="0" smtClean="0"/>
              <a:t>Points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7270750" y="4001294"/>
            <a:ext cx="1555750" cy="43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33146" y="4927545"/>
            <a:ext cx="137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Density </a:t>
            </a:r>
          </a:p>
          <a:p>
            <a:r>
              <a:rPr lang="en-US" dirty="0" smtClean="0"/>
              <a:t>Points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7775279" y="5250711"/>
            <a:ext cx="1057867" cy="6754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94521" y="5147603"/>
            <a:ext cx="4057629" cy="8710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47798" y="5180176"/>
            <a:ext cx="1025877" cy="11142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77559" y="5221996"/>
            <a:ext cx="1025877" cy="11142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8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Random Variate Generation Important for Simulation?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simulation software will be called upon to generate random numbers from a given distribution.  </a:t>
            </a:r>
          </a:p>
          <a:p>
            <a:r>
              <a:rPr lang="en-US" dirty="0" smtClean="0"/>
              <a:t>Important to understand what is happening underneath during this process.  </a:t>
            </a:r>
          </a:p>
        </p:txBody>
      </p:sp>
    </p:spTree>
    <p:extLst>
      <p:ext uri="{BB962C8B-B14F-4D97-AF65-F5344CB8AC3E}">
        <p14:creationId xmlns:p14="http://schemas.microsoft.com/office/powerpoint/2010/main" val="309418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 to generate random numbers from 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10 random numbers from a normal distribution with mean = 0 and </a:t>
            </a:r>
            <a:r>
              <a:rPr lang="en-US" dirty="0" err="1" smtClean="0"/>
              <a:t>sd</a:t>
            </a:r>
            <a:r>
              <a:rPr lang="en-US" dirty="0" smtClean="0"/>
              <a:t> = 1.  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(n = 10, mean = 0,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  <a:p>
            <a:r>
              <a:rPr lang="en-US" dirty="0" smtClean="0"/>
              <a:t>Generate 10 random numbers from a triangle distribution with parameters a = 1, b = 5 and c = 3.  </a:t>
            </a:r>
          </a:p>
          <a:p>
            <a:pPr lvl="1"/>
            <a:r>
              <a:rPr lang="en-US" dirty="0" err="1" smtClean="0"/>
              <a:t>rtriangle</a:t>
            </a:r>
            <a:r>
              <a:rPr lang="en-US" dirty="0" smtClean="0"/>
              <a:t>(n = 10, a = 1, b = 5, c = 3)</a:t>
            </a:r>
          </a:p>
          <a:p>
            <a:r>
              <a:rPr lang="en-US" dirty="0" smtClean="0"/>
              <a:t>Generate 10 random numbers from a uniform distribution with min = 0 and max = 1.</a:t>
            </a:r>
          </a:p>
          <a:p>
            <a:pPr lvl="1"/>
            <a:r>
              <a:rPr lang="en-US" dirty="0" err="1" smtClean="0"/>
              <a:t>runif</a:t>
            </a:r>
            <a:r>
              <a:rPr lang="en-US" dirty="0" smtClean="0"/>
              <a:t>(n = 10, min = 0, max = 1)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963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 probability distribution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“d” for density, the density function (</a:t>
            </a:r>
            <a:r>
              <a:rPr lang="en-US" dirty="0" err="1" smtClean="0"/>
              <a:t>p.d.f</a:t>
            </a:r>
            <a:r>
              <a:rPr lang="en-US" dirty="0" smtClean="0"/>
              <a:t>.)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norm</a:t>
            </a:r>
            <a:r>
              <a:rPr lang="en-US" dirty="0" smtClean="0"/>
              <a:t>(...), </a:t>
            </a:r>
            <a:r>
              <a:rPr lang="en-US" dirty="0" err="1"/>
              <a:t>d</a:t>
            </a:r>
            <a:r>
              <a:rPr lang="en-US" dirty="0" err="1" smtClean="0"/>
              <a:t>beta</a:t>
            </a:r>
            <a:r>
              <a:rPr lang="en-US" dirty="0" smtClean="0"/>
              <a:t>(..), </a:t>
            </a:r>
            <a:r>
              <a:rPr lang="en-US" dirty="0" err="1"/>
              <a:t>d</a:t>
            </a:r>
            <a:r>
              <a:rPr lang="en-US" dirty="0" err="1" smtClean="0"/>
              <a:t>unif</a:t>
            </a:r>
            <a:r>
              <a:rPr lang="en-US" dirty="0" smtClean="0"/>
              <a:t>(..)</a:t>
            </a:r>
          </a:p>
          <a:p>
            <a:r>
              <a:rPr lang="en-US" dirty="0" smtClean="0"/>
              <a:t>“p” for probability, the cumulative distribution function(</a:t>
            </a:r>
            <a:r>
              <a:rPr lang="en-US" dirty="0" err="1" smtClean="0"/>
              <a:t>c.d.f</a:t>
            </a:r>
            <a:r>
              <a:rPr lang="en-US" dirty="0" smtClean="0"/>
              <a:t>.)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norm</a:t>
            </a:r>
            <a:r>
              <a:rPr lang="en-US" dirty="0" smtClean="0"/>
              <a:t>(…), </a:t>
            </a:r>
            <a:r>
              <a:rPr lang="en-US" dirty="0" err="1" smtClean="0"/>
              <a:t>pbeta</a:t>
            </a:r>
            <a:r>
              <a:rPr lang="en-US" dirty="0" smtClean="0"/>
              <a:t>(…), </a:t>
            </a:r>
            <a:r>
              <a:rPr lang="en-US" dirty="0" err="1" smtClean="0"/>
              <a:t>punif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“q” for </a:t>
            </a:r>
            <a:r>
              <a:rPr lang="en-US" dirty="0" err="1" smtClean="0"/>
              <a:t>quantile</a:t>
            </a:r>
            <a:r>
              <a:rPr lang="en-US" dirty="0" smtClean="0"/>
              <a:t>, the inverse </a:t>
            </a:r>
            <a:r>
              <a:rPr lang="en-US" dirty="0" err="1" smtClean="0"/>
              <a:t>c.d.f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qnorm</a:t>
            </a:r>
            <a:r>
              <a:rPr lang="en-US" dirty="0" smtClean="0"/>
              <a:t>(…), </a:t>
            </a:r>
            <a:r>
              <a:rPr lang="en-US" dirty="0" err="1" smtClean="0"/>
              <a:t>qbeta</a:t>
            </a:r>
            <a:r>
              <a:rPr lang="en-US" dirty="0" smtClean="0"/>
              <a:t>(…), </a:t>
            </a:r>
            <a:r>
              <a:rPr lang="en-US" dirty="0" err="1" smtClean="0"/>
              <a:t>qunif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“r” for random, obtaining a random distribution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(…), </a:t>
            </a:r>
            <a:r>
              <a:rPr lang="en-US" dirty="0" err="1" smtClean="0"/>
              <a:t>rbeta</a:t>
            </a:r>
            <a:r>
              <a:rPr lang="en-US" dirty="0" smtClean="0"/>
              <a:t>(…), </a:t>
            </a:r>
            <a:r>
              <a:rPr lang="en-US" dirty="0" err="1" smtClean="0"/>
              <a:t>runif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Use ‘?</a:t>
            </a:r>
            <a:r>
              <a:rPr lang="en-US" dirty="0" err="1" smtClean="0"/>
              <a:t>rnorm</a:t>
            </a:r>
            <a:r>
              <a:rPr lang="en-US" dirty="0" smtClean="0"/>
              <a:t>’ to get the parameter functions in R</a:t>
            </a:r>
          </a:p>
          <a:p>
            <a:r>
              <a:rPr lang="en-US" dirty="0" smtClean="0"/>
              <a:t>List of all distributions in the R stats base package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stat.ethz.ch/R-manual/R-devel/library/stats/html/Distributions.html</a:t>
            </a:r>
            <a:endParaRPr lang="en-US" dirty="0" smtClean="0"/>
          </a:p>
          <a:p>
            <a:pPr lvl="1"/>
            <a:r>
              <a:rPr lang="en-US" dirty="0" smtClean="0"/>
              <a:t>If distribution is not listed, then there is probably a library package for it (</a:t>
            </a:r>
            <a:r>
              <a:rPr lang="en-US" dirty="0" err="1" smtClean="0"/>
              <a:t>ie</a:t>
            </a:r>
            <a:r>
              <a:rPr lang="en-US" dirty="0" smtClean="0"/>
              <a:t>: triangular).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5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following distributions, vary the distribution parameters and see how the shape of the distribution changes in R.</a:t>
            </a:r>
          </a:p>
          <a:p>
            <a:pPr lvl="1"/>
            <a:r>
              <a:rPr lang="en-US" dirty="0" smtClean="0"/>
              <a:t>Try to match the theoretical distributions on the Wikipedia look-up page  </a:t>
            </a:r>
          </a:p>
          <a:p>
            <a:pPr lvl="1"/>
            <a:r>
              <a:rPr lang="en-US" dirty="0" smtClean="0"/>
              <a:t>Gamma Distribution</a:t>
            </a:r>
          </a:p>
          <a:p>
            <a:pPr lvl="2"/>
            <a:r>
              <a:rPr lang="en-US" dirty="0" err="1"/>
              <a:t>hist</a:t>
            </a:r>
            <a:r>
              <a:rPr lang="en-US" dirty="0"/>
              <a:t>( </a:t>
            </a:r>
            <a:r>
              <a:rPr lang="en-US" dirty="0" err="1" smtClean="0"/>
              <a:t>rgamma</a:t>
            </a:r>
            <a:r>
              <a:rPr lang="en-US" dirty="0" smtClean="0"/>
              <a:t>(100000</a:t>
            </a:r>
            <a:r>
              <a:rPr lang="en-US" dirty="0"/>
              <a:t>, </a:t>
            </a:r>
            <a:r>
              <a:rPr lang="en-US" dirty="0" smtClean="0"/>
              <a:t>shape </a:t>
            </a:r>
            <a:r>
              <a:rPr lang="en-US" dirty="0"/>
              <a:t>= </a:t>
            </a:r>
            <a:r>
              <a:rPr lang="en-US" dirty="0" smtClean="0"/>
              <a:t>7.5, scale </a:t>
            </a:r>
            <a:r>
              <a:rPr lang="en-US" dirty="0"/>
              <a:t>= </a:t>
            </a:r>
            <a:r>
              <a:rPr lang="en-US" dirty="0" smtClean="0"/>
              <a:t>1.0), </a:t>
            </a:r>
            <a:r>
              <a:rPr lang="en-US" dirty="0"/>
              <a:t>50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Log-Normal Distribution</a:t>
            </a:r>
          </a:p>
          <a:p>
            <a:pPr lvl="2"/>
            <a:r>
              <a:rPr lang="en-US" dirty="0" err="1"/>
              <a:t>hist</a:t>
            </a:r>
            <a:r>
              <a:rPr lang="en-US" dirty="0"/>
              <a:t>( </a:t>
            </a:r>
            <a:r>
              <a:rPr lang="en-US" dirty="0" err="1" smtClean="0"/>
              <a:t>rlnorm</a:t>
            </a:r>
            <a:r>
              <a:rPr lang="en-US" dirty="0" smtClean="0"/>
              <a:t>(100000</a:t>
            </a:r>
            <a:r>
              <a:rPr lang="en-US" dirty="0"/>
              <a:t>, mean = 0, </a:t>
            </a:r>
            <a:r>
              <a:rPr lang="en-US" dirty="0" err="1"/>
              <a:t>sd</a:t>
            </a:r>
            <a:r>
              <a:rPr lang="en-US" dirty="0"/>
              <a:t> = </a:t>
            </a:r>
            <a:r>
              <a:rPr lang="en-US" dirty="0" smtClean="0"/>
              <a:t>0.25), </a:t>
            </a:r>
            <a:r>
              <a:rPr lang="en-US" dirty="0"/>
              <a:t>50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Beta Distribution</a:t>
            </a:r>
          </a:p>
          <a:p>
            <a:pPr lvl="2"/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rbeta</a:t>
            </a:r>
            <a:r>
              <a:rPr lang="en-US" dirty="0" smtClean="0"/>
              <a:t>(100000, shape1 = 0.5, shape2 = 0.5, 50)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Theoretical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</a:p>
          <a:p>
            <a:r>
              <a:rPr lang="en-US" dirty="0" smtClean="0"/>
              <a:t>Mean, Median, Mode and Variance</a:t>
            </a:r>
          </a:p>
          <a:p>
            <a:r>
              <a:rPr lang="en-US" dirty="0" smtClean="0"/>
              <a:t>Probability Density Function</a:t>
            </a:r>
          </a:p>
          <a:p>
            <a:pPr lvl="1"/>
            <a:r>
              <a:rPr lang="en-US" dirty="0" smtClean="0"/>
              <a:t>Distribution Parameters</a:t>
            </a:r>
          </a:p>
          <a:p>
            <a:r>
              <a:rPr lang="en-US" dirty="0" smtClean="0"/>
              <a:t>Cumulative Distribution Function</a:t>
            </a:r>
          </a:p>
          <a:p>
            <a:r>
              <a:rPr lang="en-US" dirty="0" smtClean="0"/>
              <a:t>Inverse Cumulative Distribution Function</a:t>
            </a:r>
          </a:p>
          <a:p>
            <a:pPr lvl="1"/>
            <a:r>
              <a:rPr lang="en-US" dirty="0" smtClean="0"/>
              <a:t>For all functions, will show how to manually calculate and then how to calculate using 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Support = The domain (or range) of X values that the probability distribution maps to.  </a:t>
                </a:r>
              </a:p>
              <a:p>
                <a:r>
                  <a:rPr lang="en-US" dirty="0" smtClean="0"/>
                  <a:t>Normal Distribution, Triangular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Support extends infinitely in both the positive and negative direction</a:t>
                </a:r>
              </a:p>
              <a:p>
                <a:r>
                  <a:rPr lang="en-US" dirty="0" smtClean="0"/>
                  <a:t>Log-normal distribution, Exponential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∈{ 0, +∞}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Support extends infinitely only in the positive direction</a:t>
                </a:r>
              </a:p>
              <a:p>
                <a:r>
                  <a:rPr lang="en-US" dirty="0" smtClean="0"/>
                  <a:t>Beta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Often used for probabilities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x\in (0,+\infty )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Mean, Median, Mode,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theoretical distribution, you can calculate the theoretical mean (the Expected Value), median, mode and variance. </a:t>
            </a:r>
          </a:p>
          <a:p>
            <a:pPr lvl="1"/>
            <a:r>
              <a:rPr lang="en-US" dirty="0" smtClean="0"/>
              <a:t>Equations are often provided to you</a:t>
            </a:r>
          </a:p>
          <a:p>
            <a:pPr lvl="2"/>
            <a:r>
              <a:rPr lang="en-US" dirty="0" smtClean="0"/>
              <a:t>Always a function of the distribution parameters. </a:t>
            </a:r>
          </a:p>
          <a:p>
            <a:pPr lvl="1"/>
            <a:r>
              <a:rPr lang="en-US" dirty="0" smtClean="0"/>
              <a:t>The mean (or the expected value) E(X) is simply the </a:t>
            </a:r>
            <a:r>
              <a:rPr lang="en-US" i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outcomes multiplied by the probabilities of each outcome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, all summed together.</a:t>
            </a:r>
          </a:p>
          <a:p>
            <a:pPr lvl="2"/>
            <a:r>
              <a:rPr lang="en-US" dirty="0" smtClean="0"/>
              <a:t>Roll of a dice: E(X) = 1 * (1/6) + 2 * (1/6) + 3*(1/6) + 4*(1/6) + 5*(1/6) + 6*(1/6) = 3.5</a:t>
            </a:r>
          </a:p>
          <a:p>
            <a:r>
              <a:rPr lang="en-US" dirty="0" smtClean="0"/>
              <a:t>Uniform Distribution</a:t>
            </a:r>
          </a:p>
          <a:p>
            <a:pPr lvl="1"/>
            <a:r>
              <a:rPr lang="en-US" dirty="0" smtClean="0"/>
              <a:t>Distribution parameters are a (MIN), b (MODE) and c (MAX)</a:t>
            </a:r>
          </a:p>
          <a:p>
            <a:pPr lvl="1"/>
            <a:r>
              <a:rPr lang="en-US" dirty="0" smtClean="0"/>
              <a:t>Mean = ½ * (a + b)  </a:t>
            </a:r>
          </a:p>
          <a:p>
            <a:pPr lvl="1"/>
            <a:r>
              <a:rPr lang="en-US" dirty="0" smtClean="0"/>
              <a:t>Median = </a:t>
            </a:r>
            <a:r>
              <a:rPr lang="en-US" dirty="0"/>
              <a:t>½ * (a + b) </a:t>
            </a:r>
            <a:endParaRPr lang="en-US" dirty="0" smtClean="0"/>
          </a:p>
          <a:p>
            <a:pPr lvl="1"/>
            <a:r>
              <a:rPr lang="en-US" dirty="0" smtClean="0"/>
              <a:t>Mode = any value in (a, b)</a:t>
            </a:r>
          </a:p>
          <a:p>
            <a:pPr lvl="1"/>
            <a:r>
              <a:rPr lang="en-US" dirty="0" smtClean="0"/>
              <a:t>Variance = (1/12) * (b-a)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52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7995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Probability Density Function (PDF) is a function that provides the probability that a random variable would equal a given X value from a given theoretical probability distribution.  </a:t>
                </a:r>
              </a:p>
              <a:p>
                <a:pPr lvl="1"/>
                <a:r>
                  <a:rPr lang="en-US" dirty="0" smtClean="0"/>
                  <a:t>Always a function of: </a:t>
                </a:r>
                <a:r>
                  <a:rPr lang="en-US" dirty="0" smtClean="0"/>
                  <a:t>1. The </a:t>
                </a:r>
                <a:r>
                  <a:rPr lang="en-US" dirty="0" smtClean="0"/>
                  <a:t>X value and 2. The distribution parameters.</a:t>
                </a:r>
              </a:p>
              <a:p>
                <a:pPr lvl="1"/>
                <a:r>
                  <a:rPr lang="en-US" dirty="0" smtClean="0"/>
                  <a:t>Every </a:t>
                </a:r>
                <a:r>
                  <a:rPr lang="en-US" dirty="0" smtClean="0"/>
                  <a:t>probability distribution has a set of distribution parameters which effect the shape of the theoretical distribution</a:t>
                </a:r>
              </a:p>
              <a:p>
                <a:r>
                  <a:rPr lang="en-US" dirty="0" smtClean="0"/>
                  <a:t>PDF for Normal Distribution</a:t>
                </a:r>
              </a:p>
              <a:p>
                <a:pPr lvl="1"/>
                <a:r>
                  <a:rPr lang="en-US" b="0" dirty="0" smtClean="0"/>
                  <a:t>PDF(</a:t>
                </a:r>
                <a:r>
                  <a:rPr lang="en-US" i="1" dirty="0"/>
                  <a:t>x</a:t>
                </a:r>
                <a:r>
                  <a:rPr lang="en-US" b="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^2</m:t>
                            </m:r>
                          </m:den>
                        </m:f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a normal distribution with mean = 1 and </a:t>
                </a:r>
                <a:r>
                  <a:rPr lang="en-US" dirty="0" err="1" smtClean="0"/>
                  <a:t>s.d.</a:t>
                </a:r>
                <a:r>
                  <a:rPr lang="en-US" dirty="0" smtClean="0"/>
                  <a:t> = 1, find the probability density for X = 2.</a:t>
                </a:r>
              </a:p>
              <a:p>
                <a:pPr lvl="1"/>
                <a:r>
                  <a:rPr lang="en-US" b="0" dirty="0" smtClean="0"/>
                  <a:t>PDF(</a:t>
                </a:r>
                <a:r>
                  <a:rPr lang="en-US" i="1" dirty="0"/>
                  <a:t>x</a:t>
                </a:r>
                <a:r>
                  <a:rPr lang="en-US" b="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e>
                        </m:ra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2∗1^2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 = 0.242</a:t>
                </a:r>
              </a:p>
              <a:p>
                <a:pPr lvl="1"/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79953"/>
              </a:xfrm>
              <a:blipFill>
                <a:blip r:embed="rId2"/>
                <a:stretch>
                  <a:fillRect l="-1043" t="-1845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21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9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probability density at point X = 2 using parameters mean = 1 and </a:t>
            </a:r>
            <a:r>
              <a:rPr lang="en-US" dirty="0" err="1" smtClean="0"/>
              <a:t>sd</a:t>
            </a:r>
            <a:r>
              <a:rPr lang="en-US" dirty="0" smtClean="0"/>
              <a:t> = 1 for a normal distribution?</a:t>
            </a:r>
          </a:p>
          <a:p>
            <a:pPr lvl="1"/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dnorm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(x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= 2, mean = 1,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the probability density at point X = 0.4 using parameters alpha = 0.5 and beta = 0.5 for a beta distribution?</a:t>
            </a:r>
          </a:p>
          <a:p>
            <a:pPr lvl="1"/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dbeta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(x = 0.4, shape1 = 0.5, shape2 = 0.5)</a:t>
            </a:r>
          </a:p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the probability density at point X = 3 using parameters mean = 1,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= 0 for a log-normal distribution?</a:t>
            </a:r>
          </a:p>
          <a:p>
            <a:pPr lvl="1"/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dlnorm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(x = 3, mean = 0,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= 1) </a:t>
            </a:r>
          </a:p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the probability density at points X = [1, 2, 3] using parameters mean = 1,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= 0 for a log-normal distribution?</a:t>
            </a:r>
          </a:p>
          <a:p>
            <a:pPr lvl="1"/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dlnorm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(x = c(1, 2, 3),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mean = 0,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1) </a:t>
            </a: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“d” part of the above functions means density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2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 of PDF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05"/>
            <a:ext cx="10515600" cy="6084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Probability Density Function for Normal Distribution with Mean = 1 and SD = 1 at X=2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99" y="2202286"/>
            <a:ext cx="7341316" cy="40560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7399605" y="5955908"/>
            <a:ext cx="14069" cy="604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2112" y="648866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2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16923" y="3924886"/>
            <a:ext cx="3896751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16923" y="36763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2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5219" y="1564079"/>
                <a:ext cx="10515600" cy="47353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Cumulative Distribution Function (CDF) is a function provides the probability that a given random variable will be less than a given X value for a given probability distribution.  </a:t>
                </a:r>
              </a:p>
              <a:p>
                <a:r>
                  <a:rPr lang="en-US" dirty="0" smtClean="0"/>
                  <a:t>CDF for Triangle Distribution</a:t>
                </a:r>
              </a:p>
              <a:p>
                <a:pPr lvl="1"/>
                <a:r>
                  <a:rPr lang="en-US" dirty="0" smtClean="0"/>
                  <a:t>0 for x &lt;= a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for a &lt; x &lt;= 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for c &lt; x &lt;= b</a:t>
                </a:r>
              </a:p>
              <a:p>
                <a:pPr lvl="1"/>
                <a:r>
                  <a:rPr lang="en-US" dirty="0" smtClean="0"/>
                  <a:t>0 for b &lt; x</a:t>
                </a:r>
              </a:p>
              <a:p>
                <a:r>
                  <a:rPr lang="en-US" dirty="0" smtClean="0"/>
                  <a:t>For a triangle distribution with a = 1, b = 5 and c = 3, find the CDF for x = 4.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5 −4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∗(5−3)</m:t>
                        </m:r>
                      </m:den>
                    </m:f>
                  </m:oMath>
                </a14:m>
                <a:r>
                  <a:rPr lang="en-US" dirty="0" smtClean="0"/>
                  <a:t> = 0.875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5219" y="1564079"/>
                <a:ext cx="10515600" cy="4735342"/>
              </a:xfrm>
              <a:blipFill rotWithShape="0">
                <a:blip r:embed="rId3"/>
                <a:stretch>
                  <a:fillRect l="-1043" t="-2964" r="-1855" b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46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15910</TotalTime>
  <Words>2201</Words>
  <Application>Microsoft Office PowerPoint</Application>
  <PresentationFormat>Widescreen</PresentationFormat>
  <Paragraphs>246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Lucida Console</vt:lpstr>
      <vt:lpstr>Wingdings</vt:lpstr>
      <vt:lpstr>Office Theme</vt:lpstr>
      <vt:lpstr>MSC 572 Dr. Chad Kimmel</vt:lpstr>
      <vt:lpstr>Overview</vt:lpstr>
      <vt:lpstr>Properties of Theoretical Distributions</vt:lpstr>
      <vt:lpstr>Support</vt:lpstr>
      <vt:lpstr>Mean, Median, Mode, Variance</vt:lpstr>
      <vt:lpstr>Probability Density Function</vt:lpstr>
      <vt:lpstr>Probability Density Function in R</vt:lpstr>
      <vt:lpstr>Visual Example of PDF Function</vt:lpstr>
      <vt:lpstr>Cumulative Distribution Function</vt:lpstr>
      <vt:lpstr>Cumulative Distribution Function in R</vt:lpstr>
      <vt:lpstr>Visual Example of CDF Function</vt:lpstr>
      <vt:lpstr>Graphical Example of CDF for Triangular(1,5,3) </vt:lpstr>
      <vt:lpstr>Inverse Cumulative Distribution Function</vt:lpstr>
      <vt:lpstr>Inverse Cumulative Distribution Function in R</vt:lpstr>
      <vt:lpstr>Visual Example of Inverse CDF Function</vt:lpstr>
      <vt:lpstr>Theoretical Distributions Look-Up</vt:lpstr>
      <vt:lpstr>Theoretical Distributions Look-up</vt:lpstr>
      <vt:lpstr>Theoretical Distributions Look-up Cont.</vt:lpstr>
      <vt:lpstr>Random Number Generation</vt:lpstr>
      <vt:lpstr>Random Variate Generation</vt:lpstr>
      <vt:lpstr>Inverse-Transform Technique for the Triangular Distribution</vt:lpstr>
      <vt:lpstr>Why does the Inverse-Transform technique work? </vt:lpstr>
      <vt:lpstr>Why is Random Variate Generation Important for Simulation?</vt:lpstr>
      <vt:lpstr>Using R to generate random numbers from a distribution</vt:lpstr>
      <vt:lpstr>Overview of R probability distribution functions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Kimmel</dc:creator>
  <cp:lastModifiedBy>KIMMEL, CHAD P NH-03 USAF AFMC AFLCMC/OZA</cp:lastModifiedBy>
  <cp:revision>232</cp:revision>
  <dcterms:created xsi:type="dcterms:W3CDTF">2019-04-26T01:33:37Z</dcterms:created>
  <dcterms:modified xsi:type="dcterms:W3CDTF">2019-05-24T21:11:47Z</dcterms:modified>
</cp:coreProperties>
</file>