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6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4" r:id="rId18"/>
    <p:sldId id="275" r:id="rId19"/>
    <p:sldId id="271" r:id="rId20"/>
    <p:sldId id="273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1687-D0D4-4813-B9D2-479C248C9DE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289B-D27F-41FA-88C7-37BE32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7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1687-D0D4-4813-B9D2-479C248C9DE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289B-D27F-41FA-88C7-37BE32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5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1687-D0D4-4813-B9D2-479C248C9DE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289B-D27F-41FA-88C7-37BE32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1687-D0D4-4813-B9D2-479C248C9DE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289B-D27F-41FA-88C7-37BE32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1687-D0D4-4813-B9D2-479C248C9DE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289B-D27F-41FA-88C7-37BE32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9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1687-D0D4-4813-B9D2-479C248C9DE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289B-D27F-41FA-88C7-37BE32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0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1687-D0D4-4813-B9D2-479C248C9DE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289B-D27F-41FA-88C7-37BE32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7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1687-D0D4-4813-B9D2-479C248C9DE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289B-D27F-41FA-88C7-37BE32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9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1687-D0D4-4813-B9D2-479C248C9DE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289B-D27F-41FA-88C7-37BE32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0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1687-D0D4-4813-B9D2-479C248C9DE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289B-D27F-41FA-88C7-37BE32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1687-D0D4-4813-B9D2-479C248C9DE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289B-D27F-41FA-88C7-37BE32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7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1687-D0D4-4813-B9D2-479C248C9DE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A289B-D27F-41FA-88C7-37BE32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MSC 572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Chad Kimmel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6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Goodness of Fit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Want to see if the estimated parameters for a given empirical distribution are a good fit for the underlying theoretical distribution.  </a:t>
            </a:r>
          </a:p>
          <a:p>
            <a:pPr lvl="1"/>
            <a:r>
              <a:rPr lang="en-US" dirty="0" smtClean="0"/>
              <a:t>Ex: You think a given empirical distribution comes from a normal distribution with mean = 0 and </a:t>
            </a:r>
            <a:r>
              <a:rPr lang="en-US" dirty="0" err="1" smtClean="0"/>
              <a:t>sd</a:t>
            </a:r>
            <a:r>
              <a:rPr lang="en-US" dirty="0" smtClean="0"/>
              <a:t> = 1, and you want to see if your intuition is correct.  </a:t>
            </a:r>
          </a:p>
          <a:p>
            <a:r>
              <a:rPr lang="en-US" dirty="0" smtClean="0"/>
              <a:t>Two types of goodness of fit tests.</a:t>
            </a:r>
          </a:p>
          <a:p>
            <a:pPr lvl="1"/>
            <a:r>
              <a:rPr lang="en-US" dirty="0" smtClean="0"/>
              <a:t>Visual</a:t>
            </a:r>
          </a:p>
          <a:p>
            <a:pPr lvl="2"/>
            <a:r>
              <a:rPr lang="en-US" dirty="0" smtClean="0"/>
              <a:t>PDF curve and histogram plots, </a:t>
            </a:r>
            <a:r>
              <a:rPr lang="en-US" dirty="0" err="1" smtClean="0"/>
              <a:t>qqplots</a:t>
            </a:r>
            <a:endParaRPr lang="en-US" dirty="0" smtClean="0"/>
          </a:p>
          <a:p>
            <a:pPr lvl="1"/>
            <a:r>
              <a:rPr lang="en-US" dirty="0" smtClean="0"/>
              <a:t>Formal</a:t>
            </a:r>
          </a:p>
          <a:p>
            <a:pPr lvl="2"/>
            <a:r>
              <a:rPr lang="en-US" dirty="0" smtClean="0"/>
              <a:t>Chi-square </a:t>
            </a:r>
            <a:r>
              <a:rPr lang="en-US" dirty="0" smtClean="0"/>
              <a:t>test</a:t>
            </a:r>
            <a:endParaRPr lang="en-US" dirty="0"/>
          </a:p>
          <a:p>
            <a:pPr lvl="2"/>
            <a:r>
              <a:rPr lang="en-US" dirty="0" smtClean="0"/>
              <a:t>Kolmogorov-Smirnov Test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150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Goodness of Fit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PDF Curve and histogram plot for a normal distribution</a:t>
            </a:r>
          </a:p>
          <a:p>
            <a:pPr lvl="1"/>
            <a:r>
              <a:rPr lang="en-US" dirty="0" smtClean="0"/>
              <a:t> Again, execute each line separately.</a:t>
            </a:r>
            <a:r>
              <a:rPr lang="en-US" dirty="0"/>
              <a:t> </a:t>
            </a:r>
            <a:r>
              <a:rPr lang="en-US" dirty="0" smtClean="0"/>
              <a:t> Just point to correct file in first line.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88726" y="2067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4850" y="3037362"/>
            <a:ext cx="973503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theFile</a:t>
            </a:r>
            <a:r>
              <a:rPr lang="en-US" dirty="0"/>
              <a:t> = read.csv("C:\\Classes\\UD\\MSC_572_Summer2019\\ClassDocs\\Class1\\InstructorEx3.csv")</a:t>
            </a:r>
          </a:p>
          <a:p>
            <a:r>
              <a:rPr lang="en-US" dirty="0" err="1"/>
              <a:t>x.Points</a:t>
            </a:r>
            <a:r>
              <a:rPr lang="en-US" dirty="0"/>
              <a:t> = theFile$EmpiricalData1</a:t>
            </a:r>
          </a:p>
          <a:p>
            <a:r>
              <a:rPr lang="en-US" dirty="0"/>
              <a:t>h&lt;-</a:t>
            </a:r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x.Points,breaks</a:t>
            </a:r>
            <a:r>
              <a:rPr lang="en-US" dirty="0"/>
              <a:t>=15)  </a:t>
            </a:r>
          </a:p>
          <a:p>
            <a:r>
              <a:rPr lang="en-US" dirty="0" err="1"/>
              <a:t>xhist</a:t>
            </a:r>
            <a:r>
              <a:rPr lang="en-US" dirty="0"/>
              <a:t>&lt;-c(min(</a:t>
            </a:r>
            <a:r>
              <a:rPr lang="en-US" dirty="0" err="1"/>
              <a:t>h$breaks</a:t>
            </a:r>
            <a:r>
              <a:rPr lang="en-US" dirty="0"/>
              <a:t>),</a:t>
            </a:r>
            <a:r>
              <a:rPr lang="en-US" dirty="0" err="1"/>
              <a:t>h$breaks</a:t>
            </a:r>
            <a:r>
              <a:rPr lang="en-US" dirty="0"/>
              <a:t>)  </a:t>
            </a:r>
          </a:p>
          <a:p>
            <a:r>
              <a:rPr lang="en-US" dirty="0" err="1"/>
              <a:t>yhist</a:t>
            </a:r>
            <a:r>
              <a:rPr lang="en-US" dirty="0"/>
              <a:t>&lt;-c(0,h$density,0)  </a:t>
            </a:r>
          </a:p>
          <a:p>
            <a:r>
              <a:rPr lang="en-US" dirty="0" err="1"/>
              <a:t>xfit</a:t>
            </a:r>
            <a:r>
              <a:rPr lang="en-US" dirty="0"/>
              <a:t>&lt;-</a:t>
            </a:r>
            <a:r>
              <a:rPr lang="en-US" dirty="0" err="1"/>
              <a:t>seq</a:t>
            </a:r>
            <a:r>
              <a:rPr lang="en-US" dirty="0"/>
              <a:t>(min(</a:t>
            </a:r>
            <a:r>
              <a:rPr lang="en-US" dirty="0" err="1"/>
              <a:t>x.Points</a:t>
            </a:r>
            <a:r>
              <a:rPr lang="en-US" dirty="0"/>
              <a:t>),max(</a:t>
            </a:r>
            <a:r>
              <a:rPr lang="en-US" dirty="0" err="1"/>
              <a:t>x.Points</a:t>
            </a:r>
            <a:r>
              <a:rPr lang="en-US" dirty="0"/>
              <a:t>),length=40)  </a:t>
            </a:r>
          </a:p>
          <a:p>
            <a:r>
              <a:rPr lang="en-US" dirty="0" err="1"/>
              <a:t>yfit</a:t>
            </a:r>
            <a:r>
              <a:rPr lang="en-US" dirty="0"/>
              <a:t>&lt;-</a:t>
            </a:r>
            <a:r>
              <a:rPr lang="en-US" b="1" dirty="0" err="1"/>
              <a:t>dnorm</a:t>
            </a:r>
            <a:r>
              <a:rPr lang="en-US" dirty="0"/>
              <a:t>(</a:t>
            </a:r>
            <a:r>
              <a:rPr lang="en-US" dirty="0" err="1"/>
              <a:t>xfit,mean</a:t>
            </a:r>
            <a:r>
              <a:rPr lang="en-US" dirty="0"/>
              <a:t>=mean(</a:t>
            </a:r>
            <a:r>
              <a:rPr lang="en-US" dirty="0" err="1"/>
              <a:t>x.Points</a:t>
            </a:r>
            <a:r>
              <a:rPr lang="en-US" dirty="0"/>
              <a:t>),</a:t>
            </a:r>
            <a:r>
              <a:rPr lang="en-US" dirty="0" err="1"/>
              <a:t>sd</a:t>
            </a:r>
            <a:r>
              <a:rPr lang="en-US" dirty="0"/>
              <a:t>=</a:t>
            </a:r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dirty="0" err="1"/>
              <a:t>x.Points</a:t>
            </a:r>
            <a:r>
              <a:rPr lang="en-US" dirty="0"/>
              <a:t>))  </a:t>
            </a:r>
          </a:p>
          <a:p>
            <a:r>
              <a:rPr lang="en-US" dirty="0"/>
              <a:t>plot(</a:t>
            </a:r>
            <a:r>
              <a:rPr lang="en-US" dirty="0" err="1"/>
              <a:t>xhist,yhist,type</a:t>
            </a:r>
            <a:r>
              <a:rPr lang="en-US" dirty="0"/>
              <a:t>="s",</a:t>
            </a:r>
            <a:r>
              <a:rPr lang="en-US" dirty="0" err="1"/>
              <a:t>ylim</a:t>
            </a:r>
            <a:r>
              <a:rPr lang="en-US" dirty="0"/>
              <a:t>=c(0,max(</a:t>
            </a:r>
            <a:r>
              <a:rPr lang="en-US" dirty="0" err="1"/>
              <a:t>yhist,yfit</a:t>
            </a:r>
            <a:r>
              <a:rPr lang="en-US" dirty="0"/>
              <a:t>)), main='Normal pdf and histogram')  </a:t>
            </a:r>
          </a:p>
          <a:p>
            <a:r>
              <a:rPr lang="en-US" dirty="0"/>
              <a:t>lines(</a:t>
            </a:r>
            <a:r>
              <a:rPr lang="en-US" dirty="0" err="1"/>
              <a:t>xfit,yfit</a:t>
            </a:r>
            <a:r>
              <a:rPr lang="en-US" dirty="0"/>
              <a:t>, col='red')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43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PDF Curve and Histogram Plot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187" y="1844280"/>
            <a:ext cx="7577905" cy="41931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425351" y="3016132"/>
            <a:ext cx="2452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Theoretical Distribution </a:t>
            </a:r>
          </a:p>
          <a:p>
            <a:r>
              <a:rPr lang="en-US" dirty="0" smtClean="0"/>
              <a:t>PDF Curve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7629099" y="3339298"/>
            <a:ext cx="1796252" cy="509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43179" y="903906"/>
            <a:ext cx="226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Empirical Distribution </a:t>
            </a:r>
          </a:p>
          <a:p>
            <a:r>
              <a:rPr lang="en-US" dirty="0" smtClean="0"/>
              <a:t>Histogram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660107" y="1550237"/>
            <a:ext cx="2383072" cy="1452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613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Goodness of Fit Tests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PDF Curve and histogram plot for the Triangle Distribution</a:t>
            </a:r>
          </a:p>
          <a:p>
            <a:pPr lvl="1"/>
            <a:r>
              <a:rPr lang="en-US" dirty="0" smtClean="0"/>
              <a:t> Again, execute each line separately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88726" y="2067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6259" y="3113762"/>
            <a:ext cx="97350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Visual goodness of fit test for triangle distribution</a:t>
            </a:r>
          </a:p>
          <a:p>
            <a:r>
              <a:rPr lang="en-US" dirty="0" err="1" smtClean="0"/>
              <a:t>theFile</a:t>
            </a:r>
            <a:r>
              <a:rPr lang="en-US" dirty="0" smtClean="0"/>
              <a:t> </a:t>
            </a:r>
            <a:r>
              <a:rPr lang="en-US" dirty="0"/>
              <a:t>= read.csv("C:\\Classes\\UD\\MSC_572_Summer2019\\ClassDocs\\Class1\\InstructorEx4.csv")</a:t>
            </a:r>
          </a:p>
          <a:p>
            <a:r>
              <a:rPr lang="en-US" dirty="0" err="1"/>
              <a:t>x.Points</a:t>
            </a:r>
            <a:r>
              <a:rPr lang="en-US" dirty="0"/>
              <a:t> = </a:t>
            </a:r>
            <a:r>
              <a:rPr lang="en-US" dirty="0" smtClean="0"/>
              <a:t>theFile$EmpiricalData1</a:t>
            </a:r>
            <a:endParaRPr lang="en-US" dirty="0"/>
          </a:p>
          <a:p>
            <a:r>
              <a:rPr lang="en-US" dirty="0"/>
              <a:t>h&lt;-</a:t>
            </a:r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x.Points,breaks</a:t>
            </a:r>
            <a:r>
              <a:rPr lang="en-US" dirty="0"/>
              <a:t>=15)  </a:t>
            </a:r>
          </a:p>
          <a:p>
            <a:r>
              <a:rPr lang="en-US" dirty="0" err="1"/>
              <a:t>xhist</a:t>
            </a:r>
            <a:r>
              <a:rPr lang="en-US" dirty="0"/>
              <a:t>&lt;-c(min(</a:t>
            </a:r>
            <a:r>
              <a:rPr lang="en-US" dirty="0" err="1"/>
              <a:t>h$breaks</a:t>
            </a:r>
            <a:r>
              <a:rPr lang="en-US" dirty="0"/>
              <a:t>),</a:t>
            </a:r>
            <a:r>
              <a:rPr lang="en-US" dirty="0" err="1"/>
              <a:t>h$breaks</a:t>
            </a:r>
            <a:r>
              <a:rPr lang="en-US" dirty="0"/>
              <a:t>)  </a:t>
            </a:r>
          </a:p>
          <a:p>
            <a:r>
              <a:rPr lang="en-US" dirty="0" err="1"/>
              <a:t>yhist</a:t>
            </a:r>
            <a:r>
              <a:rPr lang="en-US" dirty="0"/>
              <a:t>&lt;-c(0,h$density,0)  </a:t>
            </a:r>
          </a:p>
          <a:p>
            <a:r>
              <a:rPr lang="en-US" dirty="0" err="1"/>
              <a:t>xfit</a:t>
            </a:r>
            <a:r>
              <a:rPr lang="en-US" dirty="0"/>
              <a:t>&lt;-</a:t>
            </a:r>
            <a:r>
              <a:rPr lang="en-US" dirty="0" err="1"/>
              <a:t>seq</a:t>
            </a:r>
            <a:r>
              <a:rPr lang="en-US" dirty="0"/>
              <a:t>(min(</a:t>
            </a:r>
            <a:r>
              <a:rPr lang="en-US" dirty="0" err="1"/>
              <a:t>x.Points</a:t>
            </a:r>
            <a:r>
              <a:rPr lang="en-US" dirty="0"/>
              <a:t>),max(</a:t>
            </a:r>
            <a:r>
              <a:rPr lang="en-US" dirty="0" err="1"/>
              <a:t>x.Points</a:t>
            </a:r>
            <a:r>
              <a:rPr lang="en-US" dirty="0"/>
              <a:t>),length=40)  </a:t>
            </a:r>
          </a:p>
          <a:p>
            <a:r>
              <a:rPr lang="en-US" dirty="0" err="1"/>
              <a:t>yfit</a:t>
            </a:r>
            <a:r>
              <a:rPr lang="en-US" dirty="0"/>
              <a:t>&lt;-</a:t>
            </a:r>
            <a:r>
              <a:rPr lang="en-US" b="1" dirty="0" err="1"/>
              <a:t>dtriangle</a:t>
            </a:r>
            <a:r>
              <a:rPr lang="en-US" dirty="0"/>
              <a:t>(</a:t>
            </a:r>
            <a:r>
              <a:rPr lang="en-US" dirty="0" err="1"/>
              <a:t>xfit,a</a:t>
            </a:r>
            <a:r>
              <a:rPr lang="en-US" dirty="0"/>
              <a:t> = 1, b = 5, c = 3)  </a:t>
            </a:r>
          </a:p>
          <a:p>
            <a:r>
              <a:rPr lang="en-US" dirty="0"/>
              <a:t>plot(</a:t>
            </a:r>
            <a:r>
              <a:rPr lang="en-US" dirty="0" err="1"/>
              <a:t>xhist,yhist,type</a:t>
            </a:r>
            <a:r>
              <a:rPr lang="en-US" dirty="0"/>
              <a:t>="s",</a:t>
            </a:r>
            <a:r>
              <a:rPr lang="en-US" dirty="0" err="1"/>
              <a:t>ylim</a:t>
            </a:r>
            <a:r>
              <a:rPr lang="en-US" dirty="0"/>
              <a:t>=c(0,max(</a:t>
            </a:r>
            <a:r>
              <a:rPr lang="en-US" dirty="0" err="1"/>
              <a:t>yhist,yfit</a:t>
            </a:r>
            <a:r>
              <a:rPr lang="en-US" dirty="0"/>
              <a:t>)), main='Triangle pdf and histogram')  </a:t>
            </a:r>
          </a:p>
          <a:p>
            <a:r>
              <a:rPr lang="en-US" dirty="0"/>
              <a:t>lines(</a:t>
            </a:r>
            <a:r>
              <a:rPr lang="en-US" dirty="0" err="1"/>
              <a:t>xfit,yfit</a:t>
            </a:r>
            <a:r>
              <a:rPr lang="en-US" dirty="0"/>
              <a:t>, col='red')</a:t>
            </a:r>
          </a:p>
        </p:txBody>
      </p:sp>
    </p:spTree>
    <p:extLst>
      <p:ext uri="{BB962C8B-B14F-4D97-AF65-F5344CB8AC3E}">
        <p14:creationId xmlns:p14="http://schemas.microsoft.com/office/powerpoint/2010/main" val="353690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Curve and Histogram Plot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336" y="1947276"/>
            <a:ext cx="7082168" cy="39187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425351" y="3016132"/>
            <a:ext cx="245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Theoretical Distribution </a:t>
            </a:r>
          </a:p>
          <a:p>
            <a:r>
              <a:rPr lang="en-US" dirty="0" smtClean="0"/>
              <a:t>PDF Curve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7820167" y="3339298"/>
            <a:ext cx="1605184" cy="959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43179" y="903906"/>
            <a:ext cx="226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Empirical Distribution </a:t>
            </a:r>
          </a:p>
          <a:p>
            <a:r>
              <a:rPr lang="en-US" dirty="0" smtClean="0"/>
              <a:t>Histogram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468795" y="1550237"/>
            <a:ext cx="2574384" cy="1552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79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18364"/>
            <a:ext cx="10515600" cy="1325563"/>
          </a:xfrm>
        </p:spPr>
        <p:txBody>
          <a:bodyPr/>
          <a:lstStyle/>
          <a:p>
            <a:r>
              <a:rPr lang="en-US" dirty="0" smtClean="0"/>
              <a:t>QQ-Plot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9841"/>
            <a:ext cx="10515600" cy="4351338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qqplot</a:t>
            </a:r>
            <a:r>
              <a:rPr lang="en-US" dirty="0" smtClean="0"/>
              <a:t> plots the actual empirical value vs. what the theoretical value should be for the given distribution parameters.</a:t>
            </a:r>
          </a:p>
          <a:p>
            <a:pPr lvl="1"/>
            <a:r>
              <a:rPr lang="en-US" dirty="0" smtClean="0"/>
              <a:t>Step 1 – Sort the empirical data set by value smallest to largest</a:t>
            </a:r>
          </a:p>
          <a:p>
            <a:pPr lvl="1"/>
            <a:r>
              <a:rPr lang="en-US" dirty="0" smtClean="0"/>
              <a:t>Step 2 – Obtain the quantile of each data point from Step 1</a:t>
            </a:r>
          </a:p>
          <a:p>
            <a:pPr lvl="1"/>
            <a:r>
              <a:rPr lang="en-US" dirty="0" smtClean="0"/>
              <a:t>Step 3 – Apply the Inverse CDF function to each quintile value in Step 2 using the estimated parameters </a:t>
            </a:r>
          </a:p>
          <a:p>
            <a:pPr lvl="1"/>
            <a:r>
              <a:rPr lang="en-US" dirty="0" smtClean="0"/>
              <a:t>Step 4 – Plot the data points from Step 1 against the data points in Step 3</a:t>
            </a:r>
          </a:p>
          <a:p>
            <a:pPr lvl="2"/>
            <a:r>
              <a:rPr lang="en-US" dirty="0" smtClean="0"/>
              <a:t>If data comes from distribution, points will lie on vertical line through (0,0) and (1,1)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803" y="4139682"/>
            <a:ext cx="92945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theFile</a:t>
            </a:r>
            <a:r>
              <a:rPr lang="en-US" sz="1600" dirty="0"/>
              <a:t> = read.csv("C:\\Classes\\UD\\MSC_572_Summer2019\\ClassDocs\\Class1\\InstructorEx5.csv")</a:t>
            </a:r>
          </a:p>
          <a:p>
            <a:r>
              <a:rPr lang="en-US" sz="1600" dirty="0" err="1"/>
              <a:t>x.Points</a:t>
            </a:r>
            <a:r>
              <a:rPr lang="en-US" sz="1600" dirty="0"/>
              <a:t> = </a:t>
            </a:r>
            <a:r>
              <a:rPr lang="en-US" sz="1600" dirty="0" smtClean="0"/>
              <a:t>theFile$EmpiricalData1</a:t>
            </a:r>
            <a:endParaRPr lang="en-US" sz="1600" dirty="0" smtClean="0"/>
          </a:p>
          <a:p>
            <a:r>
              <a:rPr lang="en-US" sz="1600" dirty="0" err="1" smtClean="0"/>
              <a:t>hist</a:t>
            </a:r>
            <a:r>
              <a:rPr lang="en-US" sz="1600" dirty="0" smtClean="0"/>
              <a:t>(</a:t>
            </a:r>
            <a:r>
              <a:rPr lang="en-US" sz="1600" dirty="0" err="1" smtClean="0"/>
              <a:t>x.Points</a:t>
            </a:r>
            <a:r>
              <a:rPr lang="en-US" sz="1600" dirty="0" smtClean="0"/>
              <a:t>) #Visualize data first with frequency histogram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sorted_x.normal</a:t>
            </a:r>
            <a:r>
              <a:rPr lang="en-US" sz="1600" dirty="0" smtClean="0"/>
              <a:t> = sort(</a:t>
            </a:r>
            <a:r>
              <a:rPr lang="en-US" sz="1600" dirty="0" err="1" smtClean="0"/>
              <a:t>x.Points</a:t>
            </a:r>
            <a:r>
              <a:rPr lang="en-US" sz="1600" dirty="0" smtClean="0"/>
              <a:t>) #Step 1</a:t>
            </a:r>
          </a:p>
          <a:p>
            <a:r>
              <a:rPr lang="en-US" sz="1600" dirty="0" err="1" smtClean="0"/>
              <a:t>x.quantile</a:t>
            </a:r>
            <a:r>
              <a:rPr lang="en-US" sz="1600" dirty="0" smtClean="0"/>
              <a:t> = (0:(length(</a:t>
            </a:r>
            <a:r>
              <a:rPr lang="en-US" sz="1600" dirty="0" err="1" smtClean="0"/>
              <a:t>sorted_x.normal</a:t>
            </a:r>
            <a:r>
              <a:rPr lang="en-US" sz="1600" dirty="0" smtClean="0"/>
              <a:t>) - 1)) #Step 2</a:t>
            </a:r>
          </a:p>
          <a:p>
            <a:r>
              <a:rPr lang="en-US" sz="1600" dirty="0" err="1" smtClean="0"/>
              <a:t>x.quantile</a:t>
            </a:r>
            <a:r>
              <a:rPr lang="en-US" sz="1600" dirty="0" smtClean="0"/>
              <a:t> = </a:t>
            </a:r>
            <a:r>
              <a:rPr lang="en-US" sz="1600" dirty="0" err="1" smtClean="0"/>
              <a:t>x.quantile</a:t>
            </a:r>
            <a:r>
              <a:rPr lang="en-US" sz="1600" dirty="0" smtClean="0"/>
              <a:t>/(length(</a:t>
            </a:r>
            <a:r>
              <a:rPr lang="en-US" sz="1600" dirty="0" err="1" smtClean="0"/>
              <a:t>x.quantile</a:t>
            </a:r>
            <a:r>
              <a:rPr lang="en-US" sz="1600" dirty="0" smtClean="0"/>
              <a:t>)-1) #Step 2</a:t>
            </a:r>
          </a:p>
          <a:p>
            <a:r>
              <a:rPr lang="en-US" sz="1600" dirty="0" err="1" smtClean="0"/>
              <a:t>x.norm.the</a:t>
            </a:r>
            <a:r>
              <a:rPr lang="en-US" sz="1600" dirty="0" smtClean="0"/>
              <a:t> = </a:t>
            </a:r>
            <a:r>
              <a:rPr lang="en-US" sz="1600" dirty="0" err="1" smtClean="0"/>
              <a:t>qnorm</a:t>
            </a:r>
            <a:r>
              <a:rPr lang="en-US" sz="1600" dirty="0" smtClean="0"/>
              <a:t>(</a:t>
            </a:r>
            <a:r>
              <a:rPr lang="en-US" sz="1600" dirty="0" err="1" smtClean="0"/>
              <a:t>x.quantile</a:t>
            </a:r>
            <a:r>
              <a:rPr lang="en-US" sz="1600" dirty="0" smtClean="0"/>
              <a:t>, mean = mean(</a:t>
            </a:r>
            <a:r>
              <a:rPr lang="en-US" sz="1600" dirty="0" err="1" smtClean="0"/>
              <a:t>x.Points</a:t>
            </a:r>
            <a:r>
              <a:rPr lang="en-US" sz="1600" dirty="0" smtClean="0"/>
              <a:t>), </a:t>
            </a:r>
            <a:r>
              <a:rPr lang="en-US" sz="1600" dirty="0" err="1" smtClean="0"/>
              <a:t>sd</a:t>
            </a:r>
            <a:r>
              <a:rPr lang="en-US" sz="1600" dirty="0" smtClean="0"/>
              <a:t> = </a:t>
            </a:r>
            <a:r>
              <a:rPr lang="en-US" sz="1600" dirty="0" err="1" smtClean="0"/>
              <a:t>sd</a:t>
            </a:r>
            <a:r>
              <a:rPr lang="en-US" sz="1600" dirty="0" smtClean="0"/>
              <a:t>(</a:t>
            </a:r>
            <a:r>
              <a:rPr lang="en-US" sz="1600" dirty="0" err="1" smtClean="0"/>
              <a:t>x.Points</a:t>
            </a:r>
            <a:r>
              <a:rPr lang="en-US" sz="1600" dirty="0" smtClean="0"/>
              <a:t>)) #Step 3 </a:t>
            </a:r>
          </a:p>
          <a:p>
            <a:r>
              <a:rPr lang="en-US" sz="1600" dirty="0" smtClean="0"/>
              <a:t>plot(</a:t>
            </a:r>
            <a:r>
              <a:rPr lang="en-US" sz="1600" dirty="0" err="1" smtClean="0"/>
              <a:t>sorted_x.normal</a:t>
            </a:r>
            <a:r>
              <a:rPr lang="en-US" sz="1600" dirty="0" smtClean="0"/>
              <a:t>, </a:t>
            </a:r>
            <a:r>
              <a:rPr lang="en-US" sz="1600" dirty="0" err="1" smtClean="0"/>
              <a:t>x.norm.the</a:t>
            </a:r>
            <a:r>
              <a:rPr lang="en-US" sz="1600" dirty="0" smtClean="0"/>
              <a:t>, type="p", main = "</a:t>
            </a:r>
            <a:r>
              <a:rPr lang="en-US" sz="1600" dirty="0" err="1" smtClean="0"/>
              <a:t>QQPlot</a:t>
            </a:r>
            <a:r>
              <a:rPr lang="en-US" sz="1600" dirty="0" smtClean="0"/>
              <a:t>", </a:t>
            </a:r>
            <a:r>
              <a:rPr lang="en-US" sz="1600" dirty="0" err="1" smtClean="0"/>
              <a:t>xlab</a:t>
            </a:r>
            <a:r>
              <a:rPr lang="en-US" sz="1600" dirty="0" smtClean="0"/>
              <a:t> = "empirical", </a:t>
            </a:r>
            <a:r>
              <a:rPr lang="en-US" sz="1600" dirty="0" err="1" smtClean="0"/>
              <a:t>ylab</a:t>
            </a:r>
            <a:r>
              <a:rPr lang="en-US" sz="1600" dirty="0" smtClean="0"/>
              <a:t> = "theoretical") #Step 4</a:t>
            </a:r>
          </a:p>
          <a:p>
            <a:r>
              <a:rPr lang="en-US" sz="1600" dirty="0" err="1" smtClean="0"/>
              <a:t>abline</a:t>
            </a:r>
            <a:r>
              <a:rPr lang="en-US" sz="1600" dirty="0" smtClean="0"/>
              <a:t>(0,1) #Step 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4024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QQ-Plot – Good Fit with normal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17" y="1943366"/>
            <a:ext cx="7511240" cy="41562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912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18364"/>
            <a:ext cx="10515600" cy="1325563"/>
          </a:xfrm>
        </p:spPr>
        <p:txBody>
          <a:bodyPr/>
          <a:lstStyle/>
          <a:p>
            <a:r>
              <a:rPr lang="en-US" dirty="0" smtClean="0"/>
              <a:t>QQ-Plot cont. – bad fit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9841"/>
            <a:ext cx="10515600" cy="4351338"/>
          </a:xfrm>
        </p:spPr>
        <p:txBody>
          <a:bodyPr/>
          <a:lstStyle/>
          <a:p>
            <a:r>
              <a:rPr lang="en-US" dirty="0" smtClean="0"/>
              <a:t>Take same empirical data points from normal distribution</a:t>
            </a:r>
          </a:p>
          <a:p>
            <a:r>
              <a:rPr lang="en-US" dirty="0" smtClean="0"/>
              <a:t>Now see if the points come from a log-normal distribution with mean = 0, </a:t>
            </a:r>
            <a:r>
              <a:rPr lang="en-US" dirty="0" err="1" smtClean="0"/>
              <a:t>sd</a:t>
            </a:r>
            <a:r>
              <a:rPr lang="en-US" dirty="0" smtClean="0"/>
              <a:t> = 1</a:t>
            </a:r>
          </a:p>
          <a:p>
            <a:pPr lvl="1"/>
            <a:r>
              <a:rPr lang="en-US" dirty="0" smtClean="0"/>
              <a:t>Use “</a:t>
            </a:r>
            <a:r>
              <a:rPr lang="en-US" b="1" dirty="0" err="1" smtClean="0"/>
              <a:t>qlnorm</a:t>
            </a:r>
            <a:r>
              <a:rPr lang="en-US" dirty="0" smtClean="0"/>
              <a:t>” function instead of “</a:t>
            </a:r>
            <a:r>
              <a:rPr lang="en-US" b="1" dirty="0" err="1" smtClean="0"/>
              <a:t>qnorm</a:t>
            </a:r>
            <a:r>
              <a:rPr lang="en-US" dirty="0" smtClean="0"/>
              <a:t>” in Step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8248" y="2897736"/>
            <a:ext cx="92945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theFile</a:t>
            </a:r>
            <a:r>
              <a:rPr lang="en-US" sz="1600" dirty="0"/>
              <a:t> = read.csv("C:\\Classes\\UD\\MSC_572_Summer2019\\ClassDocs\\Class1\\InstructorEx5.csv")</a:t>
            </a:r>
          </a:p>
          <a:p>
            <a:endParaRPr lang="en-US" sz="1600" dirty="0"/>
          </a:p>
          <a:p>
            <a:r>
              <a:rPr lang="en-US" sz="1600" dirty="0" err="1" smtClean="0"/>
              <a:t>sorted_x.normal</a:t>
            </a:r>
            <a:r>
              <a:rPr lang="en-US" sz="1600" dirty="0" smtClean="0"/>
              <a:t> </a:t>
            </a:r>
            <a:r>
              <a:rPr lang="en-US" sz="1600" dirty="0"/>
              <a:t>= sort(</a:t>
            </a:r>
            <a:r>
              <a:rPr lang="en-US" sz="1600" dirty="0" err="1"/>
              <a:t>x.Points</a:t>
            </a:r>
            <a:r>
              <a:rPr lang="en-US" sz="1600" dirty="0"/>
              <a:t>) #Step 1</a:t>
            </a:r>
          </a:p>
          <a:p>
            <a:r>
              <a:rPr lang="en-US" sz="1600" dirty="0" err="1"/>
              <a:t>x.quantile</a:t>
            </a:r>
            <a:r>
              <a:rPr lang="en-US" sz="1600" dirty="0"/>
              <a:t> = (0:(length(</a:t>
            </a:r>
            <a:r>
              <a:rPr lang="en-US" sz="1600" dirty="0" err="1"/>
              <a:t>sorted_x.normal</a:t>
            </a:r>
            <a:r>
              <a:rPr lang="en-US" sz="1600" dirty="0"/>
              <a:t>) - 1)) #Step 2</a:t>
            </a:r>
          </a:p>
          <a:p>
            <a:r>
              <a:rPr lang="en-US" sz="1600" dirty="0" err="1"/>
              <a:t>x.quantile</a:t>
            </a:r>
            <a:r>
              <a:rPr lang="en-US" sz="1600" dirty="0"/>
              <a:t> = </a:t>
            </a:r>
            <a:r>
              <a:rPr lang="en-US" sz="1600" dirty="0" err="1"/>
              <a:t>x.quantile</a:t>
            </a:r>
            <a:r>
              <a:rPr lang="en-US" sz="1600" dirty="0"/>
              <a:t>/(length(</a:t>
            </a:r>
            <a:r>
              <a:rPr lang="en-US" sz="1600" dirty="0" err="1"/>
              <a:t>x.quantile</a:t>
            </a:r>
            <a:r>
              <a:rPr lang="en-US" sz="1600" dirty="0"/>
              <a:t>)-1) #Step 2</a:t>
            </a:r>
          </a:p>
          <a:p>
            <a:r>
              <a:rPr lang="en-US" sz="1600" dirty="0" err="1"/>
              <a:t>x.norm.the</a:t>
            </a:r>
            <a:r>
              <a:rPr lang="en-US" sz="1600" dirty="0"/>
              <a:t> = </a:t>
            </a:r>
            <a:r>
              <a:rPr lang="en-US" sz="1600" b="1" dirty="0" err="1"/>
              <a:t>qlnorm</a:t>
            </a:r>
            <a:r>
              <a:rPr lang="en-US" sz="1600" dirty="0"/>
              <a:t>(</a:t>
            </a:r>
            <a:r>
              <a:rPr lang="en-US" sz="1600" dirty="0" err="1"/>
              <a:t>x.quantile</a:t>
            </a:r>
            <a:r>
              <a:rPr lang="en-US" sz="1600" dirty="0"/>
              <a:t>, mean = 0, </a:t>
            </a:r>
            <a:r>
              <a:rPr lang="en-US" sz="1600" dirty="0" err="1"/>
              <a:t>sd</a:t>
            </a:r>
            <a:r>
              <a:rPr lang="en-US" sz="1600" dirty="0"/>
              <a:t> = 1) #Step 3 </a:t>
            </a:r>
          </a:p>
          <a:p>
            <a:r>
              <a:rPr lang="en-US" sz="1600" dirty="0"/>
              <a:t>plot(</a:t>
            </a:r>
            <a:r>
              <a:rPr lang="en-US" sz="1600" dirty="0" err="1"/>
              <a:t>sorted_x.normal</a:t>
            </a:r>
            <a:r>
              <a:rPr lang="en-US" sz="1600" dirty="0"/>
              <a:t>, </a:t>
            </a:r>
            <a:r>
              <a:rPr lang="en-US" sz="1600" dirty="0" err="1"/>
              <a:t>x.norm.the</a:t>
            </a:r>
            <a:r>
              <a:rPr lang="en-US" sz="1600" dirty="0"/>
              <a:t>, type="p", main = "</a:t>
            </a:r>
            <a:r>
              <a:rPr lang="en-US" sz="1600" dirty="0" err="1"/>
              <a:t>QQPlot</a:t>
            </a:r>
            <a:r>
              <a:rPr lang="en-US" sz="1600" dirty="0"/>
              <a:t>", </a:t>
            </a:r>
            <a:r>
              <a:rPr lang="en-US" sz="1600" dirty="0" err="1"/>
              <a:t>xlab</a:t>
            </a:r>
            <a:r>
              <a:rPr lang="en-US" sz="1600" dirty="0"/>
              <a:t> = "empirical", </a:t>
            </a:r>
            <a:r>
              <a:rPr lang="en-US" sz="1600" dirty="0" err="1"/>
              <a:t>ylab</a:t>
            </a:r>
            <a:r>
              <a:rPr lang="en-US" sz="1600" dirty="0"/>
              <a:t> = "theoretical") #Step 4</a:t>
            </a:r>
          </a:p>
          <a:p>
            <a:r>
              <a:rPr lang="en-US" sz="1600" dirty="0" err="1"/>
              <a:t>abline</a:t>
            </a:r>
            <a:r>
              <a:rPr lang="en-US" sz="1600" dirty="0"/>
              <a:t>(0,1) #Step 4</a:t>
            </a:r>
          </a:p>
        </p:txBody>
      </p:sp>
    </p:spTree>
    <p:extLst>
      <p:ext uri="{BB962C8B-B14F-4D97-AF65-F5344CB8AC3E}">
        <p14:creationId xmlns:p14="http://schemas.microsoft.com/office/powerpoint/2010/main" val="4200119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QQ-Plot – Bad Fit with normal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20" y="1690688"/>
            <a:ext cx="7101807" cy="39296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8118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goodness of fit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Several Formal goodness of fit tests</a:t>
            </a:r>
          </a:p>
          <a:p>
            <a:pPr lvl="1"/>
            <a:r>
              <a:rPr lang="en-US" dirty="0" smtClean="0"/>
              <a:t>Kolmogorov-Smirnov Test</a:t>
            </a:r>
          </a:p>
          <a:p>
            <a:pPr lvl="1"/>
            <a:r>
              <a:rPr lang="en-US" dirty="0" smtClean="0"/>
              <a:t>Chi-square Test</a:t>
            </a:r>
          </a:p>
          <a:p>
            <a:pPr lvl="1"/>
            <a:r>
              <a:rPr lang="en-US" dirty="0" smtClean="0"/>
              <a:t>For all formal goodness of fit tests:</a:t>
            </a:r>
          </a:p>
          <a:p>
            <a:pPr lvl="2"/>
            <a:r>
              <a:rPr lang="en-US" dirty="0" smtClean="0"/>
              <a:t>Null Hypothesis H</a:t>
            </a:r>
            <a:r>
              <a:rPr lang="en-US" baseline="-25000" dirty="0" smtClean="0"/>
              <a:t>0</a:t>
            </a:r>
            <a:r>
              <a:rPr lang="en-US" dirty="0" smtClean="0"/>
              <a:t>: Data comes from sample distribution</a:t>
            </a:r>
          </a:p>
          <a:p>
            <a:pPr lvl="2"/>
            <a:r>
              <a:rPr lang="en-US" dirty="0" smtClean="0"/>
              <a:t>Alternative Hypothesis H</a:t>
            </a:r>
            <a:r>
              <a:rPr lang="en-US" baseline="-25000" dirty="0" smtClean="0"/>
              <a:t>a</a:t>
            </a:r>
            <a:r>
              <a:rPr lang="en-US" dirty="0" smtClean="0"/>
              <a:t>: Data does not come from sample distribution</a:t>
            </a:r>
          </a:p>
          <a:p>
            <a:pPr lvl="2"/>
            <a:r>
              <a:rPr lang="en-US" dirty="0" smtClean="0"/>
              <a:t>If </a:t>
            </a:r>
            <a:r>
              <a:rPr lang="en-US" dirty="0" smtClean="0"/>
              <a:t>high</a:t>
            </a:r>
            <a:r>
              <a:rPr lang="en-US" dirty="0" smtClean="0"/>
              <a:t> </a:t>
            </a:r>
            <a:r>
              <a:rPr lang="en-US" dirty="0" smtClean="0"/>
              <a:t>p-value, this indicates the data comes from the given distribution</a:t>
            </a:r>
          </a:p>
          <a:p>
            <a:pPr lvl="1"/>
            <a:r>
              <a:rPr lang="en-US" dirty="0" smtClean="0"/>
              <a:t>Visual goodness of fit tests in general have higher reliability than the formal ones</a:t>
            </a:r>
            <a:endParaRPr lang="en-US" dirty="0" smtClean="0"/>
          </a:p>
          <a:p>
            <a:pPr lvl="2"/>
            <a:r>
              <a:rPr lang="en-US" dirty="0" smtClean="0"/>
              <a:t>Formal ones should only be used to re-inforce the visual ones. 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1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Fit Parameter Distribution</a:t>
            </a:r>
          </a:p>
          <a:p>
            <a:r>
              <a:rPr lang="en-US" dirty="0" smtClean="0"/>
              <a:t>Goodness of Fit Tests</a:t>
            </a:r>
          </a:p>
          <a:p>
            <a:pPr lvl="1"/>
            <a:r>
              <a:rPr lang="en-US" dirty="0" smtClean="0"/>
              <a:t>Visual goodness of fit tests</a:t>
            </a:r>
          </a:p>
          <a:p>
            <a:pPr lvl="1"/>
            <a:r>
              <a:rPr lang="en-US" dirty="0" smtClean="0"/>
              <a:t>Formal Goodness of Fit Tests</a:t>
            </a:r>
          </a:p>
          <a:p>
            <a:r>
              <a:rPr lang="en-US" dirty="0" smtClean="0"/>
              <a:t>All easily done in R!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2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Kolmogorov-Smirnov </a:t>
            </a:r>
            <a:r>
              <a:rPr lang="en-US" dirty="0" smtClean="0"/>
              <a:t>Test in 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1" y="2142698"/>
            <a:ext cx="1106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## KS Goodness of fit test</a:t>
            </a:r>
          </a:p>
          <a:p>
            <a:r>
              <a:rPr lang="en-US" dirty="0" err="1"/>
              <a:t>x.normal</a:t>
            </a:r>
            <a:r>
              <a:rPr lang="en-US" dirty="0"/>
              <a:t> &lt;- </a:t>
            </a:r>
            <a:r>
              <a:rPr lang="en-US" dirty="0" err="1" smtClean="0"/>
              <a:t>rnorm</a:t>
            </a:r>
            <a:r>
              <a:rPr lang="en-US" dirty="0" smtClean="0"/>
              <a:t>(1000, 0</a:t>
            </a:r>
            <a:r>
              <a:rPr lang="en-US" dirty="0"/>
              <a:t>, 1</a:t>
            </a:r>
            <a:r>
              <a:rPr lang="en-US" dirty="0" smtClean="0"/>
              <a:t>)  # Generate random values from normal distribution with mean = 0, </a:t>
            </a:r>
            <a:r>
              <a:rPr lang="en-US" dirty="0" err="1" smtClean="0"/>
              <a:t>sd</a:t>
            </a:r>
            <a:r>
              <a:rPr lang="en-US" dirty="0" smtClean="0"/>
              <a:t> = 1</a:t>
            </a:r>
            <a:endParaRPr lang="en-US" dirty="0"/>
          </a:p>
          <a:p>
            <a:r>
              <a:rPr lang="en-US" dirty="0" err="1"/>
              <a:t>ks.test</a:t>
            </a:r>
            <a:r>
              <a:rPr lang="en-US" dirty="0"/>
              <a:t>(</a:t>
            </a:r>
            <a:r>
              <a:rPr lang="en-US" dirty="0" err="1"/>
              <a:t>x.normal</a:t>
            </a:r>
            <a:r>
              <a:rPr lang="en-US" dirty="0"/>
              <a:t>, "</a:t>
            </a:r>
            <a:r>
              <a:rPr lang="en-US" dirty="0" err="1"/>
              <a:t>pnorm</a:t>
            </a:r>
            <a:r>
              <a:rPr lang="en-US" dirty="0"/>
              <a:t>", 10, 1</a:t>
            </a:r>
            <a:r>
              <a:rPr lang="en-US" dirty="0" smtClean="0"/>
              <a:t>) #p-value &lt; .0001.  Reject the null hypothesis that sample comes from dist.  </a:t>
            </a:r>
            <a:endParaRPr lang="en-US" dirty="0"/>
          </a:p>
          <a:p>
            <a:r>
              <a:rPr lang="en-US" dirty="0" err="1"/>
              <a:t>ks.test</a:t>
            </a:r>
            <a:r>
              <a:rPr lang="en-US" dirty="0"/>
              <a:t>(</a:t>
            </a:r>
            <a:r>
              <a:rPr lang="en-US" dirty="0" err="1"/>
              <a:t>x.normal</a:t>
            </a:r>
            <a:r>
              <a:rPr lang="en-US" dirty="0"/>
              <a:t>, "</a:t>
            </a:r>
            <a:r>
              <a:rPr lang="en-US" dirty="0" err="1"/>
              <a:t>pnorm</a:t>
            </a:r>
            <a:r>
              <a:rPr lang="en-US" dirty="0"/>
              <a:t>", 0, 1</a:t>
            </a:r>
            <a:r>
              <a:rPr lang="en-US" dirty="0" smtClean="0"/>
              <a:t>) </a:t>
            </a:r>
            <a:r>
              <a:rPr lang="en-US" dirty="0"/>
              <a:t>#</a:t>
            </a:r>
            <a:r>
              <a:rPr lang="en-US" dirty="0" smtClean="0"/>
              <a:t>p-value </a:t>
            </a:r>
            <a:r>
              <a:rPr lang="en-US" dirty="0" smtClean="0"/>
              <a:t>very large.  </a:t>
            </a:r>
            <a:r>
              <a:rPr lang="en-US" dirty="0" smtClean="0"/>
              <a:t>Fail to reject the </a:t>
            </a:r>
            <a:r>
              <a:rPr lang="en-US" dirty="0"/>
              <a:t>null hypothesis that sample comes from dist. </a:t>
            </a:r>
          </a:p>
        </p:txBody>
      </p:sp>
    </p:spTree>
    <p:extLst>
      <p:ext uri="{BB962C8B-B14F-4D97-AF65-F5344CB8AC3E}">
        <p14:creationId xmlns:p14="http://schemas.microsoft.com/office/powerpoint/2010/main" val="2181149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 of Probability Distributions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great at probability distributions</a:t>
            </a:r>
          </a:p>
          <a:p>
            <a:r>
              <a:rPr lang="en-US" dirty="0" smtClean="0"/>
              <a:t>Helps to be proficient at coding in R</a:t>
            </a:r>
          </a:p>
          <a:p>
            <a:pPr lvl="1"/>
            <a:r>
              <a:rPr lang="en-US" dirty="0" smtClean="0"/>
              <a:t>Not needed for basic statistics</a:t>
            </a:r>
          </a:p>
          <a:p>
            <a:r>
              <a:rPr lang="en-US" dirty="0" smtClean="0"/>
              <a:t>Good resource for probability distributions in R</a:t>
            </a:r>
          </a:p>
          <a:p>
            <a:pPr lvl="1"/>
            <a:r>
              <a:rPr lang="en-US" dirty="0"/>
              <a:t>https://cran.r-project.org/doc/contrib/Ricci-distributions-en.pdf</a:t>
            </a:r>
          </a:p>
          <a:p>
            <a:pPr lvl="1"/>
            <a:r>
              <a:rPr lang="en-US" dirty="0" smtClean="0"/>
              <a:t>Includes probability distribution graphs produced along with goodness of fit tests.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9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Fit Parameter 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a given empirical data set and you want to find the parameters that best match a given theoretical distribution.</a:t>
            </a:r>
          </a:p>
          <a:p>
            <a:pPr lvl="1"/>
            <a:r>
              <a:rPr lang="en-US" dirty="0" smtClean="0"/>
              <a:t>First step -&gt; Visualize the data set with a frequency histogram and make sure the data set matches the given distribution</a:t>
            </a:r>
          </a:p>
          <a:p>
            <a:r>
              <a:rPr lang="en-US" dirty="0" smtClean="0"/>
              <a:t>Three methods to parameter estimation.</a:t>
            </a:r>
          </a:p>
          <a:p>
            <a:pPr lvl="1"/>
            <a:r>
              <a:rPr lang="en-US" dirty="0" smtClean="0"/>
              <a:t>Analogic</a:t>
            </a:r>
          </a:p>
          <a:p>
            <a:pPr lvl="1"/>
            <a:r>
              <a:rPr lang="en-US" dirty="0" smtClean="0"/>
              <a:t>Moments</a:t>
            </a:r>
          </a:p>
          <a:p>
            <a:pPr lvl="1"/>
            <a:r>
              <a:rPr lang="en-US" dirty="0" smtClean="0"/>
              <a:t>Maximum Likelihood Estimation (MLE)</a:t>
            </a:r>
          </a:p>
          <a:p>
            <a:r>
              <a:rPr lang="en-US" dirty="0" smtClean="0"/>
              <a:t>We will focus on MLE Estimation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3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Estimation Visual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Normal Distribution with </a:t>
            </a:r>
            <a:r>
              <a:rPr lang="en-US" dirty="0" err="1" smtClean="0"/>
              <a:t>s.d.</a:t>
            </a:r>
            <a:r>
              <a:rPr lang="en-US" dirty="0" smtClean="0"/>
              <a:t> = 10. A random sample of 3 data points, Y</a:t>
            </a:r>
            <a:r>
              <a:rPr lang="en-US" baseline="-25000" dirty="0" smtClean="0"/>
              <a:t>1</a:t>
            </a:r>
            <a:r>
              <a:rPr lang="en-US" dirty="0" smtClean="0"/>
              <a:t> = 250, Y</a:t>
            </a:r>
            <a:r>
              <a:rPr lang="en-US" baseline="-25000" dirty="0" smtClean="0"/>
              <a:t>2</a:t>
            </a:r>
            <a:r>
              <a:rPr lang="en-US" dirty="0" smtClean="0"/>
              <a:t> = 265 and Y</a:t>
            </a:r>
            <a:r>
              <a:rPr lang="en-US" baseline="-25000" dirty="0" smtClean="0"/>
              <a:t>3</a:t>
            </a:r>
            <a:r>
              <a:rPr lang="en-US" dirty="0" smtClean="0"/>
              <a:t> = 259, is obtained.  We wish to  ascertain which mean: </a:t>
            </a:r>
            <a:r>
              <a:rPr lang="en-US" i="1" dirty="0" smtClean="0"/>
              <a:t>u</a:t>
            </a:r>
            <a:r>
              <a:rPr lang="en-US" baseline="-25000" dirty="0" smtClean="0"/>
              <a:t>1</a:t>
            </a:r>
            <a:r>
              <a:rPr lang="en-US" dirty="0" smtClean="0"/>
              <a:t> = 230 or </a:t>
            </a:r>
            <a:r>
              <a:rPr lang="en-US" i="1" dirty="0" smtClean="0"/>
              <a:t>u</a:t>
            </a:r>
            <a:r>
              <a:rPr lang="en-US" baseline="-25000" dirty="0" smtClean="0"/>
              <a:t>2</a:t>
            </a:r>
            <a:r>
              <a:rPr lang="en-US" dirty="0" smtClean="0"/>
              <a:t> = 259 is more likely.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91" y="3479744"/>
            <a:ext cx="5149062" cy="2844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55736" y="436380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u</a:t>
            </a:r>
            <a:r>
              <a:rPr lang="en-US" baseline="-25000" dirty="0" smtClean="0"/>
              <a:t>1</a:t>
            </a:r>
            <a:r>
              <a:rPr lang="en-US" dirty="0" smtClean="0"/>
              <a:t> = 230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356" y="3467042"/>
            <a:ext cx="5195043" cy="28702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983521" y="436380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u</a:t>
            </a:r>
            <a:r>
              <a:rPr lang="en-US" baseline="-25000" dirty="0"/>
              <a:t>2</a:t>
            </a:r>
            <a:r>
              <a:rPr lang="en-US" dirty="0" smtClean="0"/>
              <a:t> = 259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92901" y="6350007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3403" y="6350007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5708827" y="633730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080613" y="5970242"/>
            <a:ext cx="0" cy="452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21115" y="6002756"/>
            <a:ext cx="0" cy="413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886706" y="5970242"/>
            <a:ext cx="0" cy="413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95809" y="6386377"/>
            <a:ext cx="37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236311" y="6386377"/>
            <a:ext cx="37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9611735" y="6386377"/>
            <a:ext cx="37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955217" y="5983178"/>
            <a:ext cx="0" cy="452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354247" y="6022332"/>
            <a:ext cx="0" cy="413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9789445" y="6009396"/>
            <a:ext cx="0" cy="413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422356" y="6350007"/>
            <a:ext cx="122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More likely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52864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Cont.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likelihood</a:t>
            </a:r>
            <a:r>
              <a:rPr lang="en-US" dirty="0" smtClean="0"/>
              <a:t> of a data point is the probability density (</a:t>
            </a:r>
            <a:r>
              <a:rPr lang="en-US" dirty="0" err="1" smtClean="0"/>
              <a:t>p.d.f</a:t>
            </a:r>
            <a:r>
              <a:rPr lang="en-US" dirty="0" smtClean="0"/>
              <a:t>.) for a given data point from a given distribution</a:t>
            </a:r>
          </a:p>
          <a:p>
            <a:pPr lvl="1"/>
            <a:r>
              <a:rPr lang="en-US" dirty="0" smtClean="0"/>
              <a:t>For a normal distribution with mean = 230: PDF(Y</a:t>
            </a:r>
            <a:r>
              <a:rPr lang="en-US" baseline="-25000" dirty="0"/>
              <a:t>1</a:t>
            </a:r>
            <a:r>
              <a:rPr lang="en-US" dirty="0" smtClean="0"/>
              <a:t>) =  .005399; PDF(Y</a:t>
            </a:r>
            <a:r>
              <a:rPr lang="en-US" baseline="-25000" dirty="0" smtClean="0"/>
              <a:t>2</a:t>
            </a:r>
            <a:r>
              <a:rPr lang="en-US" dirty="0" smtClean="0"/>
              <a:t>) =  .000087; PDF(Y</a:t>
            </a:r>
            <a:r>
              <a:rPr lang="en-US" baseline="-25000" dirty="0" smtClean="0"/>
              <a:t>3</a:t>
            </a:r>
            <a:r>
              <a:rPr lang="en-US" dirty="0" smtClean="0"/>
              <a:t>) =  .000595</a:t>
            </a:r>
          </a:p>
          <a:p>
            <a:pPr lvl="2"/>
            <a:r>
              <a:rPr lang="en-US" dirty="0" smtClean="0"/>
              <a:t>R code: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Lucida Console" panose="020B0609040504020204" pitchFamily="49" charset="0"/>
              </a:rPr>
              <a:t>dnorm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  <a:t>(x = c(250, 265, 259)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  <a:t>, mean = 230,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Lucida Console" panose="020B0609040504020204" pitchFamily="49" charset="0"/>
              </a:rPr>
              <a:t>sd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  <a:t> = 10)</a:t>
            </a:r>
            <a:endParaRPr lang="en-US" dirty="0" smtClean="0"/>
          </a:p>
          <a:p>
            <a:pPr lvl="1"/>
            <a:r>
              <a:rPr lang="en-US" dirty="0" smtClean="0"/>
              <a:t>For a normal distribution with mean = 259: PDF(Y</a:t>
            </a:r>
            <a:r>
              <a:rPr lang="en-US" baseline="-25000" dirty="0" smtClean="0"/>
              <a:t>1</a:t>
            </a:r>
            <a:r>
              <a:rPr lang="en-US" dirty="0" smtClean="0"/>
              <a:t>) =  .026609; PDF(Y</a:t>
            </a:r>
            <a:r>
              <a:rPr lang="en-US" baseline="-25000" dirty="0" smtClean="0"/>
              <a:t>2</a:t>
            </a:r>
            <a:r>
              <a:rPr lang="en-US" dirty="0" smtClean="0"/>
              <a:t>) =  .033322; PDF(Y</a:t>
            </a:r>
            <a:r>
              <a:rPr lang="en-US" baseline="-25000" dirty="0" smtClean="0"/>
              <a:t>3</a:t>
            </a:r>
            <a:r>
              <a:rPr lang="en-US" dirty="0" smtClean="0"/>
              <a:t>) =  .039894</a:t>
            </a:r>
          </a:p>
          <a:p>
            <a:pPr lvl="2"/>
            <a:r>
              <a:rPr lang="en-US" dirty="0"/>
              <a:t>R code: </a:t>
            </a:r>
            <a:r>
              <a:rPr lang="en-US" altLang="en-US" dirty="0" err="1">
                <a:latin typeface="Lucida Console" panose="020B0609040504020204" pitchFamily="49" charset="0"/>
              </a:rPr>
              <a:t>dnorm</a:t>
            </a:r>
            <a:r>
              <a:rPr lang="en-US" altLang="en-US" dirty="0">
                <a:latin typeface="Lucida Console" panose="020B0609040504020204" pitchFamily="49" charset="0"/>
              </a:rPr>
              <a:t>(x = c(250, 265, 259) , mean = </a:t>
            </a:r>
            <a:r>
              <a:rPr lang="en-US" altLang="en-US" dirty="0" smtClean="0">
                <a:latin typeface="Lucida Console" panose="020B0609040504020204" pitchFamily="49" charset="0"/>
              </a:rPr>
              <a:t>259, </a:t>
            </a:r>
            <a:r>
              <a:rPr lang="en-US" altLang="en-US" dirty="0" err="1">
                <a:latin typeface="Lucida Console" panose="020B0609040504020204" pitchFamily="49" charset="0"/>
              </a:rPr>
              <a:t>sd</a:t>
            </a:r>
            <a:r>
              <a:rPr lang="en-US" altLang="en-US" dirty="0">
                <a:latin typeface="Lucida Console" panose="020B0609040504020204" pitchFamily="49" charset="0"/>
              </a:rPr>
              <a:t> = 10</a:t>
            </a:r>
            <a:r>
              <a:rPr lang="en-US" altLang="en-US" dirty="0" smtClean="0">
                <a:latin typeface="Lucida Console" panose="020B0609040504020204" pitchFamily="49" charset="0"/>
              </a:rPr>
              <a:t>)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smtClean="0"/>
              <a:t>likelihood value </a:t>
            </a:r>
            <a:r>
              <a:rPr lang="en-US" dirty="0" smtClean="0"/>
              <a:t>is the product of the individual likelihood values:</a:t>
            </a:r>
          </a:p>
          <a:p>
            <a:pPr lvl="1"/>
            <a:r>
              <a:rPr lang="en-US" dirty="0" smtClean="0"/>
              <a:t>L(</a:t>
            </a:r>
            <a:r>
              <a:rPr lang="en-US" i="1" dirty="0" smtClean="0"/>
              <a:t>u</a:t>
            </a:r>
            <a:r>
              <a:rPr lang="en-US" dirty="0" smtClean="0"/>
              <a:t> = 230) = (.005399)*(.000087)*(.000595) = .279 * 10</a:t>
            </a:r>
            <a:r>
              <a:rPr lang="en-US" baseline="30000" dirty="0" smtClean="0"/>
              <a:t>-9</a:t>
            </a:r>
            <a:endParaRPr lang="en-US" i="1" baseline="30000" dirty="0" smtClean="0"/>
          </a:p>
          <a:p>
            <a:pPr lvl="1"/>
            <a:r>
              <a:rPr lang="en-US" dirty="0" smtClean="0"/>
              <a:t>L(</a:t>
            </a:r>
            <a:r>
              <a:rPr lang="en-US" i="1" dirty="0" smtClean="0"/>
              <a:t>u</a:t>
            </a:r>
            <a:r>
              <a:rPr lang="en-US" dirty="0" smtClean="0"/>
              <a:t> = 259) = (.026609)*(.033322)*(.039849) = .0000354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4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product of the densities viewed as a function of the unknown parameters is called the </a:t>
                </a:r>
                <a:r>
                  <a:rPr lang="en-US" i="1" dirty="0" smtClean="0"/>
                  <a:t>likelihood function</a:t>
                </a:r>
                <a:r>
                  <a:rPr lang="en-US" dirty="0" smtClean="0"/>
                  <a:t>.  </a:t>
                </a:r>
              </a:p>
              <a:p>
                <a:r>
                  <a:rPr lang="en-US" dirty="0" smtClean="0"/>
                  <a:t>For the Normal Distribution:</a:t>
                </a:r>
              </a:p>
              <a:p>
                <a:pPr lvl="1"/>
                <a:r>
                  <a:rPr lang="en-US" dirty="0"/>
                  <a:t>L</a:t>
                </a:r>
                <a:r>
                  <a:rPr lang="en-US" b="0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b="0" dirty="0" smtClean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𝜋𝜎</m:t>
                                </m:r>
                                <m:r>
                                  <a:rPr lang="en-US" b="0" i="1" baseline="30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30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The MLE will try to find the distribution parameters (mean and </a:t>
                </a:r>
                <a:r>
                  <a:rPr lang="en-US" dirty="0" err="1" smtClean="0"/>
                  <a:t>s.d.</a:t>
                </a:r>
                <a:r>
                  <a:rPr lang="en-US" dirty="0" smtClean="0"/>
                  <a:t> for normal) which optimize the likelihood function.</a:t>
                </a:r>
              </a:p>
              <a:p>
                <a:pPr lvl="1"/>
                <a:r>
                  <a:rPr lang="en-US" dirty="0" smtClean="0"/>
                  <a:t>Different software will use various numerical search techniques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57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MLE in R uses the “MASS” library</a:t>
            </a:r>
          </a:p>
          <a:p>
            <a:pPr lvl="1"/>
            <a:r>
              <a:rPr lang="en-US" dirty="0" smtClean="0"/>
              <a:t>Execute statements below in R</a:t>
            </a:r>
          </a:p>
          <a:p>
            <a:r>
              <a:rPr lang="en-US" dirty="0" smtClean="0"/>
              <a:t>How to obtain the MLE parameters for the Normal Distribution for a given empirical dat</a:t>
            </a:r>
            <a:r>
              <a:rPr lang="en-US" dirty="0" smtClean="0"/>
              <a:t>a set: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6090" y="4001294"/>
            <a:ext cx="97350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## The MLE function for a normal distribution</a:t>
            </a:r>
          </a:p>
          <a:p>
            <a:r>
              <a:rPr lang="en-US" dirty="0"/>
              <a:t>require(MASS</a:t>
            </a:r>
            <a:r>
              <a:rPr lang="en-US" dirty="0" smtClean="0"/>
              <a:t>) # May need to install library.  See previous slide.  </a:t>
            </a:r>
            <a:endParaRPr lang="en-US" dirty="0"/>
          </a:p>
          <a:p>
            <a:r>
              <a:rPr lang="en-US" dirty="0" err="1"/>
              <a:t>theFile</a:t>
            </a:r>
            <a:r>
              <a:rPr lang="en-US" dirty="0"/>
              <a:t> = read.csv("C:\\Classes\\UD\\MSC_572_Summer2019\\ClassDocs\\Class1\\InstructorEx1.csv")</a:t>
            </a:r>
          </a:p>
          <a:p>
            <a:r>
              <a:rPr lang="en-US" dirty="0" err="1"/>
              <a:t>hist</a:t>
            </a:r>
            <a:r>
              <a:rPr lang="en-US" dirty="0"/>
              <a:t>(theFile$EmpiricalData1, </a:t>
            </a:r>
            <a:r>
              <a:rPr lang="en-US" dirty="0"/>
              <a:t>breaks = 50</a:t>
            </a:r>
            <a:r>
              <a:rPr lang="en-US" dirty="0"/>
              <a:t>) #Look at frequency </a:t>
            </a:r>
            <a:r>
              <a:rPr lang="en-US" dirty="0" smtClean="0"/>
              <a:t>histogram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 smtClean="0"/>
              <a:t>theFile$EmpiricalData1 </a:t>
            </a:r>
            <a:r>
              <a:rPr lang="en-US" dirty="0"/>
              <a:t>#Assign data to </a:t>
            </a:r>
            <a:r>
              <a:rPr lang="en-US" dirty="0" smtClean="0"/>
              <a:t>X</a:t>
            </a:r>
            <a:endParaRPr lang="en-US" dirty="0" smtClean="0"/>
          </a:p>
          <a:p>
            <a:r>
              <a:rPr lang="en-US" dirty="0" err="1" smtClean="0"/>
              <a:t>fitdistr</a:t>
            </a:r>
            <a:r>
              <a:rPr lang="en-US" dirty="0" smtClean="0"/>
              <a:t>(</a:t>
            </a:r>
            <a:r>
              <a:rPr lang="en-US" dirty="0" err="1" smtClean="0"/>
              <a:t>x,"</a:t>
            </a:r>
            <a:r>
              <a:rPr lang="en-US" b="1" dirty="0" err="1" smtClean="0"/>
              <a:t>normal</a:t>
            </a:r>
            <a:r>
              <a:rPr lang="en-US" dirty="0" smtClean="0"/>
              <a:t>")$estimate #Obtain MLE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4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Estimation in R cont.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346327"/>
            <a:ext cx="97350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## The MLE function for a beta distribution</a:t>
            </a:r>
          </a:p>
          <a:p>
            <a:r>
              <a:rPr lang="en-US" dirty="0" smtClean="0"/>
              <a:t>require(MASS)</a:t>
            </a:r>
          </a:p>
          <a:p>
            <a:r>
              <a:rPr lang="en-US" dirty="0" err="1"/>
              <a:t>theFile</a:t>
            </a:r>
            <a:r>
              <a:rPr lang="en-US" dirty="0"/>
              <a:t> = read.csv("C:\\Classes\\UD\\MSC_572_Summer2019\\ClassDocs\\Class1\\InstructorEx2.csv")</a:t>
            </a:r>
          </a:p>
          <a:p>
            <a:r>
              <a:rPr lang="en-US" dirty="0" err="1" smtClean="0"/>
              <a:t>hist</a:t>
            </a:r>
            <a:r>
              <a:rPr lang="en-US" dirty="0" smtClean="0"/>
              <a:t>(theFile$EmpiricalData1</a:t>
            </a:r>
            <a:r>
              <a:rPr lang="en-US" dirty="0"/>
              <a:t>, breaks = 50</a:t>
            </a:r>
            <a:r>
              <a:rPr lang="en-US" dirty="0" smtClean="0"/>
              <a:t>)  #Look at frequency histogram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 smtClean="0"/>
              <a:t>theFile$EmpiricalData1  #Assign data to X</a:t>
            </a:r>
          </a:p>
          <a:p>
            <a:r>
              <a:rPr lang="en-US" dirty="0" err="1" smtClean="0"/>
              <a:t>fitdistr</a:t>
            </a:r>
            <a:r>
              <a:rPr lang="en-US" dirty="0" smtClean="0"/>
              <a:t>(</a:t>
            </a:r>
            <a:r>
              <a:rPr lang="en-US" dirty="0" err="1" smtClean="0"/>
              <a:t>x,"</a:t>
            </a:r>
            <a:r>
              <a:rPr lang="en-US" b="1" dirty="0" err="1" smtClean="0"/>
              <a:t>beta</a:t>
            </a:r>
            <a:r>
              <a:rPr lang="en-US" dirty="0" smtClean="0"/>
              <a:t>", list(shape1 = 1, shape2 = 1))$</a:t>
            </a:r>
            <a:r>
              <a:rPr lang="en-US" dirty="0"/>
              <a:t>estimate  #</a:t>
            </a:r>
            <a:r>
              <a:rPr lang="en-US" dirty="0" smtClean="0"/>
              <a:t>Obtain </a:t>
            </a:r>
            <a:r>
              <a:rPr lang="en-US" dirty="0"/>
              <a:t>MLE Parameters</a:t>
            </a:r>
          </a:p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385767"/>
          </a:xfrm>
        </p:spPr>
        <p:txBody>
          <a:bodyPr>
            <a:normAutofit/>
          </a:bodyPr>
          <a:lstStyle/>
          <a:p>
            <a:r>
              <a:rPr lang="en-US" dirty="0" smtClean="0"/>
              <a:t>How to obtain the MLE parameters for the beta distribution for a given empirical data set:</a:t>
            </a:r>
          </a:p>
          <a:p>
            <a:pPr lvl="1"/>
            <a:r>
              <a:rPr lang="en-US" dirty="0" smtClean="0"/>
              <a:t>Need to provide starting parameters in search (just use 1.0 for both)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880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Best Fit parameter fitting important in simulation?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simulation, we are often provided empirical data, and we need to first estimate the best fit parameters.</a:t>
            </a:r>
          </a:p>
          <a:p>
            <a:pPr lvl="1"/>
            <a:r>
              <a:rPr lang="en-US" dirty="0" smtClean="0"/>
              <a:t>Used for random variate number generation.  </a:t>
            </a:r>
          </a:p>
          <a:p>
            <a:r>
              <a:rPr lang="en-US" dirty="0" smtClean="0"/>
              <a:t>Various software packages can be used for best fit parameter estimation</a:t>
            </a:r>
          </a:p>
          <a:p>
            <a:pPr lvl="1"/>
            <a:r>
              <a:rPr lang="en-US" dirty="0" smtClean="0"/>
              <a:t>SAS JMP; SBSS; etc.</a:t>
            </a:r>
          </a:p>
          <a:p>
            <a:pPr lvl="1"/>
            <a:r>
              <a:rPr lang="en-US" dirty="0" smtClean="0"/>
              <a:t>Do not need to use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9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3672</TotalTime>
  <Words>1518</Words>
  <Application>Microsoft Office PowerPoint</Application>
  <PresentationFormat>Widescreen</PresentationFormat>
  <Paragraphs>170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Lucida Console</vt:lpstr>
      <vt:lpstr>Office Theme</vt:lpstr>
      <vt:lpstr>MSC 572 </vt:lpstr>
      <vt:lpstr>Overview</vt:lpstr>
      <vt:lpstr>Best Fit Parameter Fitting</vt:lpstr>
      <vt:lpstr>Maximum Likelihood Estimation Visual Example</vt:lpstr>
      <vt:lpstr>Maximum Likelihood Cont.  </vt:lpstr>
      <vt:lpstr>Maximum Likelihood Cont.</vt:lpstr>
      <vt:lpstr>Maximum Likelihood Estimation in R</vt:lpstr>
      <vt:lpstr>Maximum Likelihood Estimation in R cont.  </vt:lpstr>
      <vt:lpstr>Why is Best Fit parameter fitting important in simulation?</vt:lpstr>
      <vt:lpstr>Goodness of Fit Tests</vt:lpstr>
      <vt:lpstr>Visual Goodness of Fit Tests</vt:lpstr>
      <vt:lpstr>PDF Curve and Histogram Plot</vt:lpstr>
      <vt:lpstr>Visual Goodness of Fit Tests cont. </vt:lpstr>
      <vt:lpstr>PDF Curve and Histogram Plot</vt:lpstr>
      <vt:lpstr>QQ-Plot</vt:lpstr>
      <vt:lpstr>Visual QQ-Plot – Good Fit with normal</vt:lpstr>
      <vt:lpstr>QQ-Plot cont. – bad fit example</vt:lpstr>
      <vt:lpstr>Visual QQ-Plot – Bad Fit with normal</vt:lpstr>
      <vt:lpstr>Formal goodness of fit test</vt:lpstr>
      <vt:lpstr>Kolmogorov-Smirnov Test in R</vt:lpstr>
      <vt:lpstr>Overview of Probability Distributions in 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572 </dc:title>
  <dc:creator>Chad Kimmel</dc:creator>
  <cp:lastModifiedBy>Chad Kimmel</cp:lastModifiedBy>
  <cp:revision>170</cp:revision>
  <dcterms:created xsi:type="dcterms:W3CDTF">2019-04-28T21:15:04Z</dcterms:created>
  <dcterms:modified xsi:type="dcterms:W3CDTF">2019-05-21T03:31:03Z</dcterms:modified>
</cp:coreProperties>
</file>