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3" r:id="rId5"/>
    <p:sldId id="264" r:id="rId6"/>
    <p:sldId id="270" r:id="rId7"/>
    <p:sldId id="278" r:id="rId8"/>
    <p:sldId id="273" r:id="rId9"/>
    <p:sldId id="272" r:id="rId10"/>
    <p:sldId id="274" r:id="rId11"/>
    <p:sldId id="277" r:id="rId12"/>
    <p:sldId id="275" r:id="rId13"/>
    <p:sldId id="266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3F65-D3B6-4661-8864-6086863E0FD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678-D744-4370-BECA-79CD4963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1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3F65-D3B6-4661-8864-6086863E0FD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678-D744-4370-BECA-79CD4963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3F65-D3B6-4661-8864-6086863E0FD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678-D744-4370-BECA-79CD4963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8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3F65-D3B6-4661-8864-6086863E0FD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678-D744-4370-BECA-79CD4963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3F65-D3B6-4661-8864-6086863E0FD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678-D744-4370-BECA-79CD4963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3F65-D3B6-4661-8864-6086863E0FD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678-D744-4370-BECA-79CD4963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3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3F65-D3B6-4661-8864-6086863E0FD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678-D744-4370-BECA-79CD4963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3F65-D3B6-4661-8864-6086863E0FD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678-D744-4370-BECA-79CD4963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3F65-D3B6-4661-8864-6086863E0FD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678-D744-4370-BECA-79CD4963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3F65-D3B6-4661-8864-6086863E0FD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678-D744-4370-BECA-79CD4963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3F65-D3B6-4661-8864-6086863E0FD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C678-D744-4370-BECA-79CD4963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3F65-D3B6-4661-8864-6086863E0FD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C678-D744-4370-BECA-79CD4963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0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665163"/>
            <a:ext cx="9144000" cy="2387600"/>
          </a:xfrm>
        </p:spPr>
        <p:txBody>
          <a:bodyPr/>
          <a:lstStyle/>
          <a:p>
            <a:r>
              <a:rPr lang="en-US" smtClean="0"/>
              <a:t>MSC 572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/>
              <a:t>Dr. Chad Kimmel</a:t>
            </a:r>
            <a:endParaRPr lang="en-US" sz="18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 to Probability Distributions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8673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Visual Example of  Probability Density Function for Beta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263" y="1325563"/>
            <a:ext cx="10515600" cy="2137843"/>
          </a:xfrm>
        </p:spPr>
        <p:txBody>
          <a:bodyPr>
            <a:normAutofit/>
          </a:bodyPr>
          <a:lstStyle/>
          <a:p>
            <a:r>
              <a:rPr lang="en-US" dirty="0" smtClean="0"/>
              <a:t>Beta Distribution with alpha = 0.5, beta = 0.5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(X = 0.1) </a:t>
            </a:r>
            <a:r>
              <a:rPr lang="en-US" dirty="0"/>
              <a:t>~</a:t>
            </a:r>
            <a:r>
              <a:rPr lang="en-US" dirty="0" smtClean="0"/>
              <a:t> 1.5; P(X = 0.2) ~ 0.8; </a:t>
            </a:r>
            <a:r>
              <a:rPr lang="en-US" i="1" dirty="0"/>
              <a:t>P</a:t>
            </a:r>
            <a:r>
              <a:rPr lang="en-US" dirty="0"/>
              <a:t>(X = </a:t>
            </a:r>
            <a:r>
              <a:rPr lang="en-US" dirty="0" smtClean="0"/>
              <a:t>0.6) </a:t>
            </a:r>
            <a:r>
              <a:rPr lang="en-US" dirty="0"/>
              <a:t>~ </a:t>
            </a:r>
            <a:r>
              <a:rPr lang="en-US" dirty="0" smtClean="0"/>
              <a:t>0.2; </a:t>
            </a:r>
            <a:r>
              <a:rPr lang="en-US" dirty="0"/>
              <a:t>P(X = </a:t>
            </a:r>
            <a:r>
              <a:rPr lang="en-US" dirty="0" smtClean="0"/>
              <a:t>0.9) </a:t>
            </a:r>
            <a:r>
              <a:rPr lang="en-US" dirty="0"/>
              <a:t>~ </a:t>
            </a:r>
            <a:r>
              <a:rPr lang="en-US" dirty="0" smtClean="0"/>
              <a:t>1.5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30375" y="6268046"/>
            <a:ext cx="1038048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curve(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dbeta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(x, shape1 = 0.5, shape2 = 0.5),from=0,to=1,main="Beta distribution", 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ylab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"Probability")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56" y="2445830"/>
            <a:ext cx="6886593" cy="3644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73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Visual Example of  Probability Density Function for the 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263" y="1325563"/>
            <a:ext cx="10515600" cy="2137843"/>
          </a:xfrm>
        </p:spPr>
        <p:txBody>
          <a:bodyPr>
            <a:normAutofit/>
          </a:bodyPr>
          <a:lstStyle/>
          <a:p>
            <a:r>
              <a:rPr lang="en-US" dirty="0" smtClean="0"/>
              <a:t>Uniform Distribution with min = 0.0, max = 1.0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(X = 0.0 to 1.0) </a:t>
            </a:r>
            <a:r>
              <a:rPr lang="en-US" dirty="0"/>
              <a:t>=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30375" y="6353114"/>
            <a:ext cx="1079902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curve(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dunif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(x, min = 0, max = 1.0),from=0,to=1,main="Beta distribution", 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ylab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"Probability")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68" y="2421359"/>
            <a:ext cx="6484016" cy="3587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82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Probability Mass and Density Functions Important in Simulation?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generate random numbers for a given distribution</a:t>
            </a:r>
          </a:p>
          <a:p>
            <a:pPr lvl="1"/>
            <a:r>
              <a:rPr lang="en-US" dirty="0" smtClean="0"/>
              <a:t>Very common in simulation and many analytical disciplines</a:t>
            </a:r>
          </a:p>
          <a:p>
            <a:pPr lvl="1"/>
            <a:r>
              <a:rPr lang="en-US" dirty="0" smtClean="0"/>
              <a:t>Next class will discuss how to randomly generate values from a given type of distribution (ex: normal). This is called random variate generation.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1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and Theoretical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9398"/>
            <a:ext cx="10515600" cy="4425050"/>
          </a:xfrm>
        </p:spPr>
        <p:txBody>
          <a:bodyPr>
            <a:normAutofit/>
          </a:bodyPr>
          <a:lstStyle/>
          <a:p>
            <a:r>
              <a:rPr lang="en-US" dirty="0" smtClean="0"/>
              <a:t>Empirical Probability Distribution</a:t>
            </a:r>
          </a:p>
          <a:p>
            <a:pPr lvl="1"/>
            <a:r>
              <a:rPr lang="en-US" dirty="0" smtClean="0"/>
              <a:t>A probability distribution associated with the data collected from an experiment, direct observation, experience or practice. </a:t>
            </a:r>
          </a:p>
          <a:p>
            <a:pPr lvl="1"/>
            <a:r>
              <a:rPr lang="en-US" dirty="0" smtClean="0"/>
              <a:t>Underlying distribution and parameters are </a:t>
            </a:r>
            <a:r>
              <a:rPr lang="en-US" u="sng" dirty="0" smtClean="0"/>
              <a:t>not known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Theoretical Probability Distribution</a:t>
            </a:r>
          </a:p>
          <a:p>
            <a:pPr lvl="1"/>
            <a:r>
              <a:rPr lang="en-US" dirty="0" smtClean="0"/>
              <a:t>The underlying probability distribution that the empirical probability distribution would approximate very close to after a large sample size. </a:t>
            </a:r>
          </a:p>
          <a:p>
            <a:pPr lvl="2"/>
            <a:r>
              <a:rPr lang="en-US" dirty="0" smtClean="0"/>
              <a:t>Look </a:t>
            </a:r>
            <a:r>
              <a:rPr lang="en-US" dirty="0" smtClean="0"/>
              <a:t>at frequency histogram of empirical distribution and try to match with a known probability density/mass function.   </a:t>
            </a:r>
          </a:p>
          <a:p>
            <a:pPr lvl="1"/>
            <a:r>
              <a:rPr lang="en-US" dirty="0" smtClean="0"/>
              <a:t>Underlying true distribution and distribution parameters are </a:t>
            </a:r>
            <a:r>
              <a:rPr lang="en-US" u="sng" dirty="0" smtClean="0"/>
              <a:t>known</a:t>
            </a:r>
          </a:p>
          <a:p>
            <a:pPr lvl="1"/>
            <a:r>
              <a:rPr lang="en-US" dirty="0" smtClean="0"/>
              <a:t>Distributions previously shown are all theoretical probability distributions. 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7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14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Step 1: Look at 4 Empirical Distributions in Excel.  </a:t>
            </a:r>
          </a:p>
          <a:p>
            <a:pPr lvl="1"/>
            <a:r>
              <a:rPr lang="en-US" dirty="0" smtClean="0"/>
              <a:t>Sample Size: 100,000</a:t>
            </a:r>
          </a:p>
          <a:p>
            <a:r>
              <a:rPr lang="en-US" dirty="0" smtClean="0"/>
              <a:t>Step 2: Read empirical data into R and create frequency histogram</a:t>
            </a:r>
          </a:p>
          <a:p>
            <a:r>
              <a:rPr lang="en-US" dirty="0" smtClean="0"/>
              <a:t>Step 3: For each histogram, provide the theoretical distribution that the empirical data set comes from (look at probability density graphs).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138" y="4610969"/>
            <a:ext cx="100823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Don’t forge the double back-slashes</a:t>
            </a:r>
          </a:p>
          <a:p>
            <a:r>
              <a:rPr lang="en-US" dirty="0" err="1" smtClean="0"/>
              <a:t>theFile</a:t>
            </a:r>
            <a:r>
              <a:rPr lang="en-US" dirty="0" smtClean="0"/>
              <a:t> </a:t>
            </a:r>
            <a:r>
              <a:rPr lang="en-US" dirty="0"/>
              <a:t>= read.csv("C:\\Classes\\UD\\MSC_572_Summer2019\\ClassDocs\\Class1\\StudentInClassEx.csv</a:t>
            </a:r>
            <a:r>
              <a:rPr lang="en-US" dirty="0" smtClean="0"/>
              <a:t>")</a:t>
            </a:r>
          </a:p>
          <a:p>
            <a:r>
              <a:rPr lang="en-US" dirty="0" smtClean="0"/>
              <a:t>head(</a:t>
            </a:r>
            <a:r>
              <a:rPr lang="en-US" dirty="0" err="1" smtClean="0"/>
              <a:t>theFile</a:t>
            </a:r>
            <a:r>
              <a:rPr lang="en-US" dirty="0" smtClean="0"/>
              <a:t>)  #Look at the first few rows. 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hist</a:t>
            </a:r>
            <a:r>
              <a:rPr lang="en-US" dirty="0"/>
              <a:t>(theFile$Sample1, breaks = 50</a:t>
            </a:r>
            <a:r>
              <a:rPr lang="en-US" dirty="0" smtClean="0"/>
              <a:t>)  # Plot Column 1</a:t>
            </a:r>
            <a:endParaRPr lang="en-US" dirty="0"/>
          </a:p>
          <a:p>
            <a:r>
              <a:rPr lang="en-US" dirty="0" err="1" smtClean="0"/>
              <a:t>hist</a:t>
            </a:r>
            <a:r>
              <a:rPr lang="en-US" dirty="0" smtClean="0"/>
              <a:t>(theFile$Sample2, breaks = 50)  # Plot Column 2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(theFile$Sample3</a:t>
            </a:r>
            <a:r>
              <a:rPr lang="en-US" dirty="0"/>
              <a:t>, breaks = 50</a:t>
            </a:r>
            <a:r>
              <a:rPr lang="en-US" dirty="0" smtClean="0"/>
              <a:t>)  # Plot Column 3</a:t>
            </a:r>
            <a:endParaRPr lang="en-US" dirty="0"/>
          </a:p>
          <a:p>
            <a:r>
              <a:rPr lang="en-US" dirty="0" err="1"/>
              <a:t>hist</a:t>
            </a:r>
            <a:r>
              <a:rPr lang="en-US" dirty="0"/>
              <a:t>(theFile$Sample4, breaks = 50</a:t>
            </a:r>
            <a:r>
              <a:rPr lang="en-US" dirty="0" smtClean="0"/>
              <a:t>)  # Plot Column 4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52398" y="4241637"/>
            <a:ext cx="544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Code to read in data and create </a:t>
            </a:r>
            <a:r>
              <a:rPr lang="en-US" b="1" dirty="0" smtClean="0"/>
              <a:t>Frequency Histogram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179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050"/>
            <a:ext cx="10515600" cy="4351338"/>
          </a:xfrm>
        </p:spPr>
        <p:txBody>
          <a:bodyPr/>
          <a:lstStyle/>
          <a:p>
            <a:r>
              <a:rPr lang="en-US" dirty="0" smtClean="0"/>
              <a:t>Intro/Review to Probability </a:t>
            </a:r>
            <a:r>
              <a:rPr lang="en-US" dirty="0" smtClean="0"/>
              <a:t>Distributions</a:t>
            </a:r>
          </a:p>
          <a:p>
            <a:pPr lvl="1"/>
            <a:r>
              <a:rPr lang="en-US" dirty="0" smtClean="0"/>
              <a:t>Define a continuous and discrete probability distribution</a:t>
            </a:r>
          </a:p>
          <a:p>
            <a:pPr lvl="1"/>
            <a:r>
              <a:rPr lang="en-US" dirty="0" smtClean="0"/>
              <a:t>Look at visual examples of some probability density and mass functions.  </a:t>
            </a:r>
          </a:p>
          <a:p>
            <a:r>
              <a:rPr lang="en-US" dirty="0" smtClean="0"/>
              <a:t>Empirical </a:t>
            </a:r>
            <a:r>
              <a:rPr lang="en-US" dirty="0" smtClean="0"/>
              <a:t>and Theoretical distributions </a:t>
            </a:r>
          </a:p>
          <a:p>
            <a:r>
              <a:rPr lang="en-US" dirty="0" smtClean="0"/>
              <a:t>In-class exercise</a:t>
            </a:r>
          </a:p>
          <a:p>
            <a:pPr lvl="1"/>
            <a:r>
              <a:rPr lang="en-US" dirty="0" smtClean="0"/>
              <a:t>Will use Microsoft Excel and </a:t>
            </a:r>
            <a:r>
              <a:rPr lang="en-US" dirty="0" smtClean="0"/>
              <a:t>R to visualize distributions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8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Probability Distribution?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mathematical function that provides the probabilities of occurrence of different possible outcomes in </a:t>
            </a:r>
            <a:r>
              <a:rPr lang="en-US" dirty="0" smtClean="0"/>
              <a:t>an experiment.</a:t>
            </a:r>
          </a:p>
          <a:p>
            <a:pPr lvl="1"/>
            <a:r>
              <a:rPr lang="en-US" dirty="0" smtClean="0"/>
              <a:t>Example would be a coin toss</a:t>
            </a:r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 (Heads) = 0.5; </a:t>
            </a:r>
            <a:r>
              <a:rPr lang="en-US" i="1" dirty="0" smtClean="0"/>
              <a:t>P</a:t>
            </a:r>
            <a:r>
              <a:rPr lang="en-US" dirty="0" smtClean="0"/>
              <a:t> (Tails) = 0.5</a:t>
            </a:r>
          </a:p>
          <a:p>
            <a:pPr lvl="1"/>
            <a:r>
              <a:rPr lang="en-US" dirty="0" smtClean="0"/>
              <a:t>Another example would be the roll of a dice.  </a:t>
            </a:r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(Rolling a 1) = 1/6, </a:t>
            </a:r>
            <a:r>
              <a:rPr lang="en-US" i="1" dirty="0" smtClean="0"/>
              <a:t>P</a:t>
            </a:r>
            <a:r>
              <a:rPr lang="en-US" dirty="0" smtClean="0"/>
              <a:t>(Rolling a 2) = 1/6, </a:t>
            </a:r>
            <a:r>
              <a:rPr lang="en-US" i="1" dirty="0" smtClean="0"/>
              <a:t>P</a:t>
            </a:r>
            <a:r>
              <a:rPr lang="en-US" dirty="0" smtClean="0"/>
              <a:t>(Rolling a 3) = 1/6 ….. cont.  </a:t>
            </a:r>
            <a:endParaRPr lang="en-US" dirty="0"/>
          </a:p>
          <a:p>
            <a:pPr lvl="1"/>
            <a:r>
              <a:rPr lang="en-US" dirty="0" smtClean="0"/>
              <a:t>Another example would be the temperature on a given day</a:t>
            </a:r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 (60</a:t>
            </a:r>
            <a:r>
              <a:rPr lang="en-US" baseline="30000" dirty="0" smtClean="0"/>
              <a:t>o</a:t>
            </a:r>
            <a:r>
              <a:rPr lang="en-US" dirty="0" smtClean="0"/>
              <a:t>) = 0.09; </a:t>
            </a:r>
            <a:r>
              <a:rPr lang="en-US" i="1" dirty="0" smtClean="0"/>
              <a:t>P</a:t>
            </a:r>
            <a:r>
              <a:rPr lang="en-US" dirty="0" smtClean="0"/>
              <a:t> (61</a:t>
            </a:r>
            <a:r>
              <a:rPr lang="en-US" baseline="30000" dirty="0" smtClean="0"/>
              <a:t>o</a:t>
            </a:r>
            <a:r>
              <a:rPr lang="en-US" dirty="0" smtClean="0"/>
              <a:t>) = 0.1; </a:t>
            </a:r>
            <a:r>
              <a:rPr lang="en-US" i="1" dirty="0" smtClean="0"/>
              <a:t>P</a:t>
            </a:r>
            <a:r>
              <a:rPr lang="en-US" dirty="0" smtClean="0"/>
              <a:t> (62</a:t>
            </a:r>
            <a:r>
              <a:rPr lang="en-US" baseline="30000" dirty="0" smtClean="0"/>
              <a:t>o</a:t>
            </a:r>
            <a:r>
              <a:rPr lang="en-US" dirty="0" smtClean="0"/>
              <a:t>) = 0.11; </a:t>
            </a:r>
            <a:r>
              <a:rPr lang="en-US" i="1" dirty="0" smtClean="0"/>
              <a:t>P</a:t>
            </a:r>
            <a:r>
              <a:rPr lang="en-US" dirty="0" smtClean="0"/>
              <a:t> (63</a:t>
            </a:r>
            <a:r>
              <a:rPr lang="en-US" baseline="30000" dirty="0" smtClean="0"/>
              <a:t>o</a:t>
            </a:r>
            <a:r>
              <a:rPr lang="en-US" dirty="0" smtClean="0"/>
              <a:t>) = 0.1; </a:t>
            </a:r>
            <a:r>
              <a:rPr lang="en-US" i="1" dirty="0" smtClean="0"/>
              <a:t>P</a:t>
            </a:r>
            <a:r>
              <a:rPr lang="en-US" dirty="0" smtClean="0"/>
              <a:t> (64</a:t>
            </a:r>
            <a:r>
              <a:rPr lang="en-US" baseline="30000" dirty="0" smtClean="0"/>
              <a:t>o</a:t>
            </a:r>
            <a:r>
              <a:rPr lang="en-US" dirty="0" smtClean="0"/>
              <a:t>) = 0.09</a:t>
            </a:r>
          </a:p>
          <a:p>
            <a:pPr lvl="1"/>
            <a:r>
              <a:rPr lang="en-US" dirty="0" smtClean="0"/>
              <a:t>Relative sum </a:t>
            </a:r>
            <a:r>
              <a:rPr lang="en-US" dirty="0" smtClean="0"/>
              <a:t>of the probability of all outcomes must equal 1.0  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classes of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Distributions</a:t>
            </a:r>
          </a:p>
          <a:p>
            <a:pPr lvl="1"/>
            <a:r>
              <a:rPr lang="en-US" dirty="0" smtClean="0"/>
              <a:t>Outcome values have a discrete (or fixed) range.</a:t>
            </a:r>
          </a:p>
          <a:p>
            <a:pPr lvl="1"/>
            <a:r>
              <a:rPr lang="en-US" dirty="0" smtClean="0"/>
              <a:t>Example would be the coin toss or dice roll experiment.</a:t>
            </a:r>
          </a:p>
          <a:p>
            <a:pPr lvl="1"/>
            <a:r>
              <a:rPr lang="en-US" dirty="0" smtClean="0"/>
              <a:t>Outcome probabilities specified by a </a:t>
            </a:r>
            <a:r>
              <a:rPr lang="en-US" b="1" dirty="0" smtClean="0"/>
              <a:t>probability mass function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Continuous Distributions</a:t>
            </a:r>
          </a:p>
          <a:p>
            <a:pPr lvl="1"/>
            <a:r>
              <a:rPr lang="en-US" dirty="0" smtClean="0"/>
              <a:t>Outcome values have a continuous range.</a:t>
            </a:r>
          </a:p>
          <a:p>
            <a:pPr lvl="1"/>
            <a:r>
              <a:rPr lang="en-US" dirty="0" smtClean="0"/>
              <a:t>Example would be the temperature on any given day.  </a:t>
            </a:r>
          </a:p>
          <a:p>
            <a:pPr lvl="1"/>
            <a:r>
              <a:rPr lang="en-US" dirty="0" smtClean="0"/>
              <a:t>Outcome probabilities specified via a </a:t>
            </a:r>
            <a:r>
              <a:rPr lang="en-US" b="1" dirty="0" smtClean="0"/>
              <a:t>probability density function</a:t>
            </a:r>
            <a:r>
              <a:rPr lang="en-US" dirty="0" smtClean="0"/>
              <a:t>. 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Example of </a:t>
            </a:r>
            <a:br>
              <a:rPr lang="en-US" dirty="0" smtClean="0"/>
            </a:br>
            <a:r>
              <a:rPr lang="en-US" dirty="0" smtClean="0"/>
              <a:t>Probability Mass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082" y="1772005"/>
            <a:ext cx="10515600" cy="2137843"/>
          </a:xfrm>
        </p:spPr>
        <p:txBody>
          <a:bodyPr>
            <a:normAutofit/>
          </a:bodyPr>
          <a:lstStyle/>
          <a:p>
            <a:r>
              <a:rPr lang="en-US" dirty="0" smtClean="0"/>
              <a:t>Roll of a dice</a:t>
            </a:r>
          </a:p>
          <a:p>
            <a:pPr lvl="1"/>
            <a:r>
              <a:rPr lang="en-US" dirty="0" smtClean="0"/>
              <a:t>Discrete Distribution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(X = Any Number) = 0.167</a:t>
            </a:r>
          </a:p>
          <a:p>
            <a:endParaRPr lang="en-US" dirty="0"/>
          </a:p>
        </p:txBody>
      </p:sp>
      <p:pic>
        <p:nvPicPr>
          <p:cNvPr id="1026" name="Picture 2" descr="https://upload.wikimedia.org/wikipedia/commons/thumb/4/4c/Fair_dice_probability_distribution.svg/220px-Fair_dice_probability_distribu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70" y="4187715"/>
            <a:ext cx="4782611" cy="2086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4868" y="627467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Dice Outcome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7421" y="48345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0.167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9763" y="5664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7828" y="40010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5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Visual Example of  Probability Density Function for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263" y="1325563"/>
            <a:ext cx="10515600" cy="21378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Continuous Normal Distribution with parameters of Mean = 3, St Dev = 1</a:t>
            </a:r>
          </a:p>
          <a:p>
            <a:pPr lvl="1"/>
            <a:r>
              <a:rPr lang="en-US" sz="2000" dirty="0" smtClean="0"/>
              <a:t>Mean and St. Dev are called </a:t>
            </a:r>
            <a:r>
              <a:rPr lang="en-US" sz="2000" i="1" dirty="0" smtClean="0"/>
              <a:t>parameters</a:t>
            </a:r>
            <a:r>
              <a:rPr lang="en-US" sz="2000" dirty="0" smtClean="0"/>
              <a:t> of the distribution (will discuss more </a:t>
            </a:r>
            <a:r>
              <a:rPr lang="en-US" sz="2000" dirty="0" smtClean="0"/>
              <a:t>later) </a:t>
            </a:r>
            <a:endParaRPr lang="en-US" sz="2000" dirty="0" smtClean="0"/>
          </a:p>
          <a:p>
            <a:r>
              <a:rPr lang="en-US" sz="2000" dirty="0" smtClean="0"/>
              <a:t>P(X = 1) ~ </a:t>
            </a:r>
            <a:r>
              <a:rPr lang="en-US" sz="2000" dirty="0" smtClean="0"/>
              <a:t>0.05; </a:t>
            </a:r>
            <a:r>
              <a:rPr lang="en-US" sz="2000" dirty="0"/>
              <a:t>P(X = 2) ~ </a:t>
            </a:r>
            <a:r>
              <a:rPr lang="en-US" sz="2000" dirty="0" smtClean="0"/>
              <a:t>0.25; </a:t>
            </a:r>
            <a:r>
              <a:rPr lang="en-US" sz="2000" i="1" dirty="0" smtClean="0"/>
              <a:t>P</a:t>
            </a:r>
            <a:r>
              <a:rPr lang="en-US" sz="2000" dirty="0" smtClean="0"/>
              <a:t>(X = 3) ~ 0.39; P(X </a:t>
            </a:r>
            <a:r>
              <a:rPr lang="en-US" sz="2000" smtClean="0"/>
              <a:t>= </a:t>
            </a:r>
            <a:r>
              <a:rPr lang="en-US" sz="2000" smtClean="0"/>
              <a:t>4) </a:t>
            </a:r>
            <a:r>
              <a:rPr lang="en-US" sz="2000" dirty="0" smtClean="0"/>
              <a:t>~ 0.25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553" y="5794414"/>
            <a:ext cx="79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RCode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30375" y="6474243"/>
            <a:ext cx="1038048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curve(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dnorm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x,mean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=3,sd=1),from=-5,to=11,main="Normal distribution",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"Probability")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33" y="2757268"/>
            <a:ext cx="6900660" cy="34064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39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 code in 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enter the code into the console window and hit 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86" y="2430417"/>
            <a:ext cx="7589356" cy="370269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301545" y="2295480"/>
            <a:ext cx="721216" cy="3332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3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Visual Example of  Probability Density Function for Log-Normal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263" y="1325563"/>
            <a:ext cx="10515600" cy="2137843"/>
          </a:xfrm>
        </p:spPr>
        <p:txBody>
          <a:bodyPr>
            <a:normAutofit/>
          </a:bodyPr>
          <a:lstStyle/>
          <a:p>
            <a:r>
              <a:rPr lang="en-US" dirty="0" smtClean="0"/>
              <a:t>Log-Normal Distribution with parameters of Mean = 1, St Dev = 0</a:t>
            </a:r>
          </a:p>
          <a:p>
            <a:r>
              <a:rPr lang="en-US" dirty="0"/>
              <a:t>P(X = 0.5) = ~0.61 </a:t>
            </a:r>
            <a:r>
              <a:rPr lang="en-US" dirty="0" smtClean="0"/>
              <a:t>; </a:t>
            </a:r>
            <a:r>
              <a:rPr lang="en-US" dirty="0"/>
              <a:t>P(X = 1) = ~</a:t>
            </a:r>
            <a:r>
              <a:rPr lang="en-US" dirty="0" smtClean="0"/>
              <a:t>0.39; </a:t>
            </a:r>
            <a:r>
              <a:rPr lang="en-US" dirty="0"/>
              <a:t>P(X = 2) ~ </a:t>
            </a:r>
            <a:r>
              <a:rPr lang="en-US" dirty="0" smtClean="0"/>
              <a:t>0.2; </a:t>
            </a:r>
            <a:r>
              <a:rPr lang="en-US" i="1" dirty="0" smtClean="0"/>
              <a:t>P</a:t>
            </a:r>
            <a:r>
              <a:rPr lang="en-US" dirty="0" smtClean="0"/>
              <a:t>(X = 3) </a:t>
            </a:r>
            <a:r>
              <a:rPr lang="en-US" dirty="0"/>
              <a:t>~</a:t>
            </a:r>
            <a:r>
              <a:rPr lang="en-US" dirty="0" smtClean="0"/>
              <a:t> 0.1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30375" y="6446107"/>
            <a:ext cx="1038048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curve(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dlnorm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x,mean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=0,sd=1),from=0,to=5,main="Log-Normal distribution", 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ylab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"Probability")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10" y="2583585"/>
            <a:ext cx="6858458" cy="3629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967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Visual Example of  Probability Density Function for Triangular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263" y="1325563"/>
            <a:ext cx="10515600" cy="2137843"/>
          </a:xfrm>
        </p:spPr>
        <p:txBody>
          <a:bodyPr>
            <a:normAutofit/>
          </a:bodyPr>
          <a:lstStyle/>
          <a:p>
            <a:r>
              <a:rPr lang="en-US" dirty="0" smtClean="0"/>
              <a:t>Triangular Distribution with parameters of Min = 1, Max = 5, Mode = 3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(X = 2) </a:t>
            </a:r>
            <a:r>
              <a:rPr lang="en-US" dirty="0"/>
              <a:t>~</a:t>
            </a:r>
            <a:r>
              <a:rPr lang="en-US" dirty="0" smtClean="0"/>
              <a:t> 0.2; P(X = 3) ~ 0.5; P(X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4</a:t>
            </a:r>
            <a:r>
              <a:rPr lang="en-US" dirty="0" smtClean="0"/>
              <a:t>) ~0.2</a:t>
            </a:r>
          </a:p>
          <a:p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3819" y="6319391"/>
            <a:ext cx="1090514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require(triangle</a:t>
            </a:r>
            <a:r>
              <a:rPr lang="en-US" alt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 #You may first need to install the </a:t>
            </a:r>
            <a:r>
              <a:rPr lang="en-US" alt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package. Execute: </a:t>
            </a:r>
            <a:r>
              <a:rPr lang="en-US" altLang="en-US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("triangle</a:t>
            </a:r>
            <a:r>
              <a:rPr lang="en-US" alt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")</a:t>
            </a:r>
            <a:endParaRPr lang="en-US" altLang="en-US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curve(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dtriangle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(x, a=1, b=5, c=3</a:t>
            </a:r>
            <a:r>
              <a:rPr lang="en-US" alt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), from=1,to=5,main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="Triangle distribution", 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ylab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"Probability")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6" y="2394484"/>
            <a:ext cx="6731848" cy="3562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202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17104</TotalTime>
  <Words>909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Office Theme</vt:lpstr>
      <vt:lpstr>MSC 572 Dr. Chad Kimmel</vt:lpstr>
      <vt:lpstr>Overview</vt:lpstr>
      <vt:lpstr>Intro Probability Distribution</vt:lpstr>
      <vt:lpstr>Two classes of Probability Distributions</vt:lpstr>
      <vt:lpstr>Visual Example of  Probability Mass Function</vt:lpstr>
      <vt:lpstr>Visual Example of  Probability Density Function for Normal Distribution</vt:lpstr>
      <vt:lpstr>How to execute code in R Studio</vt:lpstr>
      <vt:lpstr>Visual Example of  Probability Density Function for Log-Normal Distribution</vt:lpstr>
      <vt:lpstr>Visual Example of  Probability Density Function for Triangular Distribution</vt:lpstr>
      <vt:lpstr>Visual Example of  Probability Density Function for Beta Distribution</vt:lpstr>
      <vt:lpstr>Visual Example of  Probability Density Function for the Uniform Distribution</vt:lpstr>
      <vt:lpstr>Why are Probability Mass and Density Functions Important in Simulation? </vt:lpstr>
      <vt:lpstr>Empirical and Theoretical Probability Distributions</vt:lpstr>
      <vt:lpstr>In-Class Exercise </vt:lpstr>
    </vt:vector>
  </TitlesOfParts>
  <Company>U.S.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282 Dr. Chad Kimmel</dc:title>
  <dc:creator>KIMMEL, CHAD P NH-03 USAF AFMC AFLCMC/OZA</dc:creator>
  <cp:lastModifiedBy>Chad Kimmel</cp:lastModifiedBy>
  <cp:revision>190</cp:revision>
  <dcterms:created xsi:type="dcterms:W3CDTF">2019-04-21T17:11:22Z</dcterms:created>
  <dcterms:modified xsi:type="dcterms:W3CDTF">2019-05-21T01:54:33Z</dcterms:modified>
</cp:coreProperties>
</file>