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3" r:id="rId35"/>
    <p:sldId id="294" r:id="rId36"/>
    <p:sldId id="295" r:id="rId3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39"/>
      <p:bold r:id="rId40"/>
      <p:italic r:id="rId41"/>
      <p:boldItalic r:id="rId42"/>
    </p:embeddedFont>
    <p:embeddedFont>
      <p:font typeface="Open Sans Light" panose="020B0306030504020204" pitchFamily="34" charset="0"/>
      <p:regular r:id="rId43"/>
      <p:bold r:id="rId44"/>
      <p:italic r:id="rId45"/>
      <p:boldItalic r:id="rId46"/>
    </p:embeddedFont>
    <p:embeddedFont>
      <p:font typeface="Open Sans SemiBold" panose="020B060603050402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67">
          <p15:clr>
            <a:srgbClr val="9AA0A6"/>
          </p15:clr>
        </p15:guide>
        <p15:guide id="2" pos="5410">
          <p15:clr>
            <a:srgbClr val="9AA0A6"/>
          </p15:clr>
        </p15:guide>
        <p15:guide id="3" orient="horz" pos="1020">
          <p15:clr>
            <a:srgbClr val="9AA0A6"/>
          </p15:clr>
        </p15:guide>
        <p15:guide id="4" orient="horz" pos="370">
          <p15:clr>
            <a:srgbClr val="9AA0A6"/>
          </p15:clr>
        </p15:guide>
        <p15:guide id="5" orient="horz" pos="1567">
          <p15:clr>
            <a:srgbClr val="9AA0A6"/>
          </p15:clr>
        </p15:guide>
        <p15:guide id="6" pos="2063">
          <p15:clr>
            <a:srgbClr val="9AA0A6"/>
          </p15:clr>
        </p15:guide>
        <p15:guide id="7" pos="3229">
          <p15:clr>
            <a:srgbClr val="9AA0A6"/>
          </p15:clr>
        </p15:guide>
        <p15:guide id="8" pos="5349">
          <p15:clr>
            <a:srgbClr val="9AA0A6"/>
          </p15:clr>
        </p15:guide>
        <p15:guide id="9" pos="5669">
          <p15:clr>
            <a:srgbClr val="9AA0A6"/>
          </p15:clr>
        </p15:guide>
        <p15:guide id="10" orient="horz" pos="2947">
          <p15:clr>
            <a:srgbClr val="9AA0A6"/>
          </p15:clr>
        </p15:guide>
        <p15:guide id="11" orient="horz" pos="1304">
          <p15:clr>
            <a:srgbClr val="9AA0A6"/>
          </p15:clr>
        </p15:guide>
        <p15:guide id="12" pos="33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B97755-8C06-4068-8C07-1A57B8296702}">
  <a:tblStyle styleId="{11B97755-8C06-4068-8C07-1A57B82967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5"/>
    <p:restoredTop sz="94693"/>
  </p:normalViewPr>
  <p:slideViewPr>
    <p:cSldViewPr snapToGrid="0">
      <p:cViewPr varScale="1">
        <p:scale>
          <a:sx n="189" d="100"/>
          <a:sy n="189" d="100"/>
        </p:scale>
        <p:origin x="1224" y="176"/>
      </p:cViewPr>
      <p:guideLst>
        <p:guide pos="567"/>
        <p:guide pos="5410"/>
        <p:guide orient="horz" pos="1020"/>
        <p:guide orient="horz" pos="370"/>
        <p:guide orient="horz" pos="1567"/>
        <p:guide pos="2063"/>
        <p:guide pos="3229"/>
        <p:guide pos="5349"/>
        <p:guide pos="5669"/>
        <p:guide orient="horz" pos="2947"/>
        <p:guide orient="horz" pos="1304"/>
        <p:guide pos="3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ma-international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82e00bb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82e00bb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82e00bb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d82e00bb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d82e00bbd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d82e00bbd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d82e00bbd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d82e00bbd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dc73eb0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dc73eb0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dc73eb00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dc73eb00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dc73eb00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dc73eb00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dc73eb0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dc73eb00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c73eb0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dc73eb0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dc73eb00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dc73eb00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9eeb7788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9eeb7788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dc73eb00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dc73eb00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dc73eb00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dc73eb00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d9ae950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d9ae950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f4290d19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f4290d19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fde780c1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fde780c1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792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d88e87b2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d88e87b2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088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d88e87b2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d88e87b2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3D7E9A"/>
                </a:solidFill>
                <a:highlight>
                  <a:srgbClr val="FFFFFF"/>
                </a:highlight>
                <a:hlinkClick r:id="rId3"/>
              </a:rPr>
              <a:t>Ecma International</a:t>
            </a: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</a:rPr>
              <a:t> — a associação Europeia para a padronização de sistemas de comunicação e informação (antigamente ECMA era um acrônimo para  European Computer Manufacturers Association)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9106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d88e87b2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d88e87b2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617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d82e00bb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d82e00bb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042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0535c6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0535c6e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06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4290d19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4290d19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d88e87b2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d88e87b2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94949"/>
                </a:solidFill>
                <a:latin typeface="Roboto"/>
                <a:ea typeface="Roboto"/>
                <a:cs typeface="Roboto"/>
                <a:sym typeface="Roboto"/>
              </a:rPr>
              <a:t>O DOM (Document Object Model) é uma interface que representa como os documentos HTML e XML são lidos pelo seu browser. Após o browser ler seu documento HTML, ele cria um objeto que faz uma representação estruturada do seu documento e define meios de como essa estrutura pode ser acessada. Nós podemos acessar e manipular o DOM com JavaScript, é a forma mais fácil e usada.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3596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e75fd27d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e75fd27d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164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d82e00bb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d82e00bb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1852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ea576ef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ea576ef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3785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f4290d19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f4290d19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fde780c1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5fde780c1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49eeb7788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49eeb7788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88e87b2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88e87b2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5d1a16a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5d1a16a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82e00bb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82e00bb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88e87b2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88e87b2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e983e19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e983e19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e983e19e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e983e19e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Atributos são informações que passamos na Tag para que ela se comporte da maneira esperada.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1277975"/>
            <a:ext cx="54657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  <a:defRPr sz="30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2262425"/>
            <a:ext cx="8520600" cy="23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11700" y="2262425"/>
            <a:ext cx="8520600" cy="23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IgagNDEBhw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JavaScript/First_step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pt.khanacademy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odrigo.tavares@sciensa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jaqueline.kirino@sciensa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tableless.com.br/entendendo-o-dom-document-object-model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mikirino/js-dom-challeng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dontpad.com/sciensa-frontend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ss-tricks.com/" TargetMode="External"/><Relationship Id="rId5" Type="http://schemas.openxmlformats.org/officeDocument/2006/relationships/hyperlink" Target="https://www.techtudo.com.br/artigos/noticia/2011/12/o-que-e-html5.html" TargetMode="External"/><Relationship Id="rId4" Type="http://schemas.openxmlformats.org/officeDocument/2006/relationships/hyperlink" Target="https://tableless.com.br/o-que-html-basic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5820375" y="4014225"/>
            <a:ext cx="2768700" cy="865800"/>
          </a:xfrm>
          <a:prstGeom prst="rect">
            <a:avLst/>
          </a:prstGeom>
          <a:gradFill>
            <a:gsLst>
              <a:gs pos="0">
                <a:srgbClr val="B33C97"/>
              </a:gs>
              <a:gs pos="100000">
                <a:srgbClr val="DC619D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3076000" y="2070001"/>
            <a:ext cx="42162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Rodrigo Conduru</a:t>
            </a:r>
            <a:endParaRPr sz="17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3397250" y="1896650"/>
            <a:ext cx="50031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3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Programa de trainees</a:t>
            </a:r>
            <a:endParaRPr sz="3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Front end</a:t>
            </a:r>
            <a:endParaRPr sz="30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6724" y="368876"/>
            <a:ext cx="1138427" cy="113842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-37550" y="-15025"/>
            <a:ext cx="2868300" cy="5158500"/>
          </a:xfrm>
          <a:prstGeom prst="rect">
            <a:avLst/>
          </a:prstGeom>
          <a:solidFill>
            <a:srgbClr val="DC61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372775" y="4014975"/>
            <a:ext cx="42162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Rodrigo Condurú</a:t>
            </a:r>
            <a:endParaRPr sz="17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Jaqueline Kirino</a:t>
            </a:r>
            <a:endParaRPr sz="17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9277910">
            <a:off x="6535788" y="-1472234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728366">
            <a:off x="-2241225" y="2601850"/>
            <a:ext cx="51435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1850250" y="571325"/>
            <a:ext cx="54435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Hands on</a:t>
            </a: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7" name="Google Shape;147;p22"/>
          <p:cNvGrpSpPr/>
          <p:nvPr/>
        </p:nvGrpSpPr>
        <p:grpSpPr>
          <a:xfrm>
            <a:off x="3613200" y="1851775"/>
            <a:ext cx="1917600" cy="1897150"/>
            <a:chOff x="3559275" y="1676400"/>
            <a:chExt cx="1917600" cy="1897150"/>
          </a:xfrm>
        </p:grpSpPr>
        <p:pic>
          <p:nvPicPr>
            <p:cNvPr id="148" name="Google Shape;148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67125" y="1676400"/>
              <a:ext cx="1809750" cy="1790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22"/>
            <p:cNvSpPr/>
            <p:nvPr/>
          </p:nvSpPr>
          <p:spPr>
            <a:xfrm>
              <a:off x="3559275" y="3356650"/>
              <a:ext cx="1917600" cy="216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812250" y="1123500"/>
            <a:ext cx="23805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Atributo na tag</a:t>
            </a:r>
            <a:endParaRPr sz="1800"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CSS - Pesos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9965328">
            <a:off x="-3472312" y="-2608383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61828">
            <a:off x="6186000" y="241265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3059100" y="2070000"/>
            <a:ext cx="18384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Class</a:t>
            </a:r>
            <a:endParaRPr b="1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812250" y="2525300"/>
            <a:ext cx="23805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No Estilo</a:t>
            </a:r>
            <a:endParaRPr sz="1800"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1150625" y="1581625"/>
            <a:ext cx="9441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38761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Style</a:t>
            </a:r>
            <a:r>
              <a:rPr lang="pt-BR" sz="24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3" name="Google Shape;163;p23"/>
          <p:cNvCxnSpPr>
            <a:stCxn id="162" idx="3"/>
            <a:endCxn id="160" idx="1"/>
          </p:cNvCxnSpPr>
          <p:nvPr/>
        </p:nvCxnSpPr>
        <p:spPr>
          <a:xfrm>
            <a:off x="2094725" y="1838725"/>
            <a:ext cx="964500" cy="441300"/>
          </a:xfrm>
          <a:prstGeom prst="curved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23"/>
          <p:cNvSpPr txBox="1"/>
          <p:nvPr/>
        </p:nvSpPr>
        <p:spPr>
          <a:xfrm>
            <a:off x="1150625" y="2953225"/>
            <a:ext cx="5121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38761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Id</a:t>
            </a:r>
            <a:r>
              <a:rPr lang="pt-BR" sz="24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2903225" y="3410425"/>
            <a:ext cx="9441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3C78D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Classe</a:t>
            </a:r>
            <a:r>
              <a:rPr lang="pt-BR" sz="24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4964100" y="3898800"/>
            <a:ext cx="12405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endParaRPr b="1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7" name="Google Shape;167;p23"/>
          <p:cNvCxnSpPr>
            <a:stCxn id="164" idx="3"/>
            <a:endCxn id="165" idx="1"/>
          </p:cNvCxnSpPr>
          <p:nvPr/>
        </p:nvCxnSpPr>
        <p:spPr>
          <a:xfrm>
            <a:off x="1662725" y="3210325"/>
            <a:ext cx="1240500" cy="481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3"/>
          <p:cNvCxnSpPr>
            <a:stCxn id="165" idx="3"/>
            <a:endCxn id="166" idx="1"/>
          </p:cNvCxnSpPr>
          <p:nvPr/>
        </p:nvCxnSpPr>
        <p:spPr>
          <a:xfrm>
            <a:off x="3847325" y="3691975"/>
            <a:ext cx="1116900" cy="417000"/>
          </a:xfrm>
          <a:prstGeom prst="curved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/>
        </p:nvSpPr>
        <p:spPr>
          <a:xfrm>
            <a:off x="812250" y="1123500"/>
            <a:ext cx="23805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Pontos de peso</a:t>
            </a:r>
            <a:endParaRPr sz="1800"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CSS - Pesos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9965328">
            <a:off x="-3091312" y="2878017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61828">
            <a:off x="5847900" y="-3400250"/>
            <a:ext cx="5143501" cy="51435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9" name="Google Shape;179;p24"/>
          <p:cNvGraphicFramePr/>
          <p:nvPr/>
        </p:nvGraphicFramePr>
        <p:xfrm>
          <a:off x="900000" y="168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{11B97755-8C06-4068-8C07-1A57B8296702}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FFFFFF"/>
                          </a:solidFill>
                        </a:rPr>
                        <a:t>Elemento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3C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55555"/>
                          </a:solidFill>
                        </a:rPr>
                        <a:t>1</a:t>
                      </a:r>
                      <a:endParaRPr>
                        <a:solidFill>
                          <a:srgbClr val="55555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55555"/>
                          </a:solidFill>
                        </a:rPr>
                        <a:t>div { color: blue }</a:t>
                      </a:r>
                      <a:endParaRPr>
                        <a:solidFill>
                          <a:srgbClr val="55555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FFFFFF"/>
                          </a:solidFill>
                        </a:rPr>
                        <a:t>Classe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3C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55555"/>
                          </a:solidFill>
                        </a:rPr>
                        <a:t>10</a:t>
                      </a:r>
                      <a:endParaRPr>
                        <a:solidFill>
                          <a:srgbClr val="55555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55555"/>
                          </a:solidFill>
                        </a:rPr>
                        <a:t>.classe-doida { color: red }</a:t>
                      </a:r>
                      <a:endParaRPr>
                        <a:solidFill>
                          <a:srgbClr val="55555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FFFFFF"/>
                          </a:solidFill>
                        </a:rPr>
                        <a:t>Id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3C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55555"/>
                          </a:solidFill>
                        </a:rPr>
                        <a:t>100</a:t>
                      </a:r>
                      <a:endParaRPr>
                        <a:solidFill>
                          <a:srgbClr val="55555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55555"/>
                          </a:solidFill>
                        </a:rPr>
                        <a:t>#id-doido { color: green }</a:t>
                      </a:r>
                      <a:endParaRPr>
                        <a:solidFill>
                          <a:srgbClr val="55555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0" name="Google Shape;180;p24"/>
          <p:cNvSpPr txBox="1"/>
          <p:nvPr/>
        </p:nvSpPr>
        <p:spPr>
          <a:xfrm>
            <a:off x="812250" y="3028500"/>
            <a:ext cx="23805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Exemplos</a:t>
            </a:r>
            <a:endParaRPr sz="1800"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1" name="Google Shape;181;p24"/>
          <p:cNvGraphicFramePr/>
          <p:nvPr/>
        </p:nvGraphicFramePr>
        <p:xfrm>
          <a:off x="900000" y="359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{11B97755-8C06-4068-8C07-1A57B8296702}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FFFFFF"/>
                          </a:solidFill>
                        </a:rPr>
                        <a:t>Declaração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3C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FFFFFF"/>
                          </a:solidFill>
                        </a:rPr>
                        <a:t>Pontos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3C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55555"/>
                          </a:solidFill>
                        </a:rPr>
                        <a:t>div.classe-doida</a:t>
                      </a:r>
                      <a:endParaRPr>
                        <a:solidFill>
                          <a:srgbClr val="55555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55555"/>
                          </a:solidFill>
                        </a:rPr>
                        <a:t>11</a:t>
                      </a:r>
                      <a:endParaRPr>
                        <a:solidFill>
                          <a:srgbClr val="55555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55555"/>
                          </a:solidFill>
                        </a:rPr>
                        <a:t>.classe1.classe2</a:t>
                      </a:r>
                      <a:endParaRPr>
                        <a:solidFill>
                          <a:srgbClr val="55555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55555"/>
                          </a:solidFill>
                        </a:rPr>
                        <a:t>20</a:t>
                      </a:r>
                      <a:endParaRPr>
                        <a:solidFill>
                          <a:srgbClr val="55555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812250" y="1275900"/>
            <a:ext cx="1124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Vírgula</a:t>
            </a:r>
            <a:endParaRPr sz="1800"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CSS - </a:t>
            </a:r>
            <a:r>
              <a:rPr lang="pt-BR" sz="25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Cuidados</a:t>
            </a:r>
            <a:endParaRPr sz="25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5691665">
            <a:off x="-571112" y="3389141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61828">
            <a:off x="4933500" y="-385745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4317450" y="1275900"/>
            <a:ext cx="42714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Mesmo comportamento. Pesos diferentes </a:t>
            </a:r>
            <a:endParaRPr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812250" y="1809300"/>
            <a:ext cx="1124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Espaço</a:t>
            </a:r>
            <a:endParaRPr sz="1800"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4317450" y="1809300"/>
            <a:ext cx="45378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Todos os filhos em profundidade. Peso somado</a:t>
            </a:r>
            <a:endParaRPr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812250" y="2342700"/>
            <a:ext cx="18258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Maior que (&gt;)</a:t>
            </a:r>
            <a:endParaRPr sz="1800"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4317450" y="2342700"/>
            <a:ext cx="45378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Todos os filhos diretos. Peso somado</a:t>
            </a:r>
            <a:endParaRPr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812250" y="2876100"/>
            <a:ext cx="28995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Juntos (e shallow now)</a:t>
            </a:r>
            <a:endParaRPr sz="1800"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4317450" y="2876100"/>
            <a:ext cx="42714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Condições somadas. Peso somado</a:t>
            </a:r>
            <a:endParaRPr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9" name="Google Shape;199;p25"/>
          <p:cNvCxnSpPr>
            <a:stCxn id="186" idx="3"/>
            <a:endCxn id="192" idx="1"/>
          </p:cNvCxnSpPr>
          <p:nvPr/>
        </p:nvCxnSpPr>
        <p:spPr>
          <a:xfrm>
            <a:off x="1936950" y="1486050"/>
            <a:ext cx="238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5"/>
          <p:cNvCxnSpPr>
            <a:stCxn id="193" idx="3"/>
            <a:endCxn id="194" idx="1"/>
          </p:cNvCxnSpPr>
          <p:nvPr/>
        </p:nvCxnSpPr>
        <p:spPr>
          <a:xfrm>
            <a:off x="1936950" y="2019450"/>
            <a:ext cx="238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25"/>
          <p:cNvCxnSpPr>
            <a:stCxn id="195" idx="3"/>
            <a:endCxn id="196" idx="1"/>
          </p:cNvCxnSpPr>
          <p:nvPr/>
        </p:nvCxnSpPr>
        <p:spPr>
          <a:xfrm>
            <a:off x="2638050" y="2552850"/>
            <a:ext cx="16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25"/>
          <p:cNvCxnSpPr>
            <a:stCxn id="197" idx="3"/>
            <a:endCxn id="198" idx="1"/>
          </p:cNvCxnSpPr>
          <p:nvPr/>
        </p:nvCxnSpPr>
        <p:spPr>
          <a:xfrm>
            <a:off x="3711750" y="3086250"/>
            <a:ext cx="6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p25"/>
          <p:cNvSpPr txBox="1"/>
          <p:nvPr/>
        </p:nvSpPr>
        <p:spPr>
          <a:xfrm>
            <a:off x="812250" y="3409500"/>
            <a:ext cx="17595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Mesmo peso</a:t>
            </a:r>
            <a:endParaRPr sz="1800"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4317450" y="3409500"/>
            <a:ext cx="42714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Cascata (Lembram?). Vale o último</a:t>
            </a:r>
            <a:endParaRPr b="1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5" name="Google Shape;205;p25"/>
          <p:cNvCxnSpPr>
            <a:stCxn id="203" idx="3"/>
            <a:endCxn id="204" idx="1"/>
          </p:cNvCxnSpPr>
          <p:nvPr/>
        </p:nvCxnSpPr>
        <p:spPr>
          <a:xfrm>
            <a:off x="2571750" y="3619650"/>
            <a:ext cx="174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/>
        </p:nvSpPr>
        <p:spPr>
          <a:xfrm>
            <a:off x="812250" y="1275900"/>
            <a:ext cx="7221000" cy="28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Block</a:t>
            </a: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se comportam como caixas, logo possuem largura e altura, entretanto são como peixes Beta, vivem sozinho na sua linha;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Inline</a:t>
            </a: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 se comportam como palavras, logo não possuem caixa, consequentemente altura e largura e convivem normalmente com outros elementos inline (palavras);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Inline-block:</a:t>
            </a: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Adivinhem …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None:</a:t>
            </a: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Some com o elemento do DOM;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CSS - </a:t>
            </a:r>
            <a:r>
              <a:rPr lang="pt-BR" sz="25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Display</a:t>
            </a:r>
            <a:endParaRPr sz="25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10296357">
            <a:off x="-2242288" y="3773616"/>
            <a:ext cx="4526225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03441">
            <a:off x="3422275" y="-436120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CSS - </a:t>
            </a:r>
            <a:r>
              <a:rPr lang="pt-BR" sz="25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Block</a:t>
            </a:r>
            <a:endParaRPr sz="25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10296357">
            <a:off x="-2242288" y="3773616"/>
            <a:ext cx="4526225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03441">
            <a:off x="3422275" y="-436120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/>
          <p:nvPr/>
        </p:nvSpPr>
        <p:spPr>
          <a:xfrm>
            <a:off x="742350" y="1378675"/>
            <a:ext cx="7749900" cy="342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4180950" y="1462325"/>
            <a:ext cx="7821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Body</a:t>
            </a:r>
            <a:endParaRPr sz="1800"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979500" y="2070000"/>
            <a:ext cx="7185000" cy="7782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4054950" y="2352450"/>
            <a:ext cx="10341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Div 1</a:t>
            </a:r>
            <a:endParaRPr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979500" y="2999950"/>
            <a:ext cx="4335600" cy="7782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2630250" y="3282400"/>
            <a:ext cx="10341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Div 2</a:t>
            </a:r>
            <a:endParaRPr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979500" y="3929900"/>
            <a:ext cx="7185000" cy="7782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4054950" y="4212350"/>
            <a:ext cx="10341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Div 3</a:t>
            </a:r>
            <a:endParaRPr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1232850" y="2611525"/>
            <a:ext cx="6628200" cy="96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55555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7905750" y="2244750"/>
            <a:ext cx="85800" cy="4287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55555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CSS - </a:t>
            </a:r>
            <a:r>
              <a:rPr lang="pt-BR" sz="25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Inline</a:t>
            </a:r>
            <a:endParaRPr sz="25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10296357">
            <a:off x="6229112" y="3373566"/>
            <a:ext cx="4526225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03441">
            <a:off x="-4255625" y="-114495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8"/>
          <p:cNvSpPr/>
          <p:nvPr/>
        </p:nvSpPr>
        <p:spPr>
          <a:xfrm>
            <a:off x="722100" y="1378675"/>
            <a:ext cx="7749900" cy="342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4180950" y="1462325"/>
            <a:ext cx="7821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Body</a:t>
            </a:r>
            <a:endParaRPr sz="1800"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1019175" y="2038350"/>
            <a:ext cx="685800" cy="20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55555"/>
                </a:solidFill>
              </a:rPr>
              <a:t>span1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1704975" y="2038350"/>
            <a:ext cx="2009700" cy="20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55555"/>
                </a:solidFill>
              </a:rPr>
              <a:t>span2 com texto maior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3714675" y="2038350"/>
            <a:ext cx="2905200" cy="20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55555"/>
                </a:solidFill>
              </a:rPr>
              <a:t>&lt;a href="#"&gt;Hyperlink maroto&lt;/a&gt;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6619875" y="2038350"/>
            <a:ext cx="952500" cy="20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55555"/>
                </a:solidFill>
              </a:rPr>
              <a:t>Botão 1</a:t>
            </a:r>
            <a:endParaRPr>
              <a:solidFill>
                <a:srgbClr val="55555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CSS - </a:t>
            </a:r>
            <a:r>
              <a:rPr lang="pt-BR" sz="25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Inline-block</a:t>
            </a:r>
            <a:endParaRPr sz="25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29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5154142">
            <a:off x="434162" y="4542941"/>
            <a:ext cx="4526224" cy="452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153896">
            <a:off x="5194750" y="-3364075"/>
            <a:ext cx="51435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/>
          <p:nvPr/>
        </p:nvSpPr>
        <p:spPr>
          <a:xfrm>
            <a:off x="742350" y="1378675"/>
            <a:ext cx="7749900" cy="216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9"/>
          <p:cNvSpPr txBox="1"/>
          <p:nvPr/>
        </p:nvSpPr>
        <p:spPr>
          <a:xfrm>
            <a:off x="4180950" y="1462325"/>
            <a:ext cx="7821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Body</a:t>
            </a:r>
            <a:endParaRPr sz="1800"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979500" y="2070000"/>
            <a:ext cx="2697300" cy="7782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9"/>
          <p:cNvSpPr txBox="1"/>
          <p:nvPr/>
        </p:nvSpPr>
        <p:spPr>
          <a:xfrm>
            <a:off x="1811100" y="2352450"/>
            <a:ext cx="10341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Div 1</a:t>
            </a:r>
            <a:endParaRPr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4012675" y="2070000"/>
            <a:ext cx="1963800" cy="7782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4477513" y="2352450"/>
            <a:ext cx="10341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Div 2</a:t>
            </a:r>
            <a:endParaRPr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6312350" y="2070000"/>
            <a:ext cx="1963800" cy="7782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 txBox="1"/>
          <p:nvPr/>
        </p:nvSpPr>
        <p:spPr>
          <a:xfrm>
            <a:off x="6748675" y="2352450"/>
            <a:ext cx="10341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Div 3</a:t>
            </a:r>
            <a:endParaRPr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1232850" y="2611525"/>
            <a:ext cx="2081700" cy="96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55555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3429000" y="2244750"/>
            <a:ext cx="85800" cy="4287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55555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/>
        </p:nvSpPr>
        <p:spPr>
          <a:xfrm>
            <a:off x="812250" y="1275900"/>
            <a:ext cx="7221000" cy="28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Criado para facilitar a criação de layouts, deixando-os mais robusto, dinâmicos e simétricos. Normalmente dividimos o flexbox em: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1 - Flex Container</a:t>
            </a: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2 - Flex Item</a:t>
            </a: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CSS - </a:t>
            </a:r>
            <a:r>
              <a:rPr lang="pt-BR" sz="25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Display FlexBox</a:t>
            </a:r>
            <a:endParaRPr sz="25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30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10296357">
            <a:off x="5330087" y="3497391"/>
            <a:ext cx="4526225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03441">
            <a:off x="-1935600" y="-468910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CSS - </a:t>
            </a:r>
            <a:r>
              <a:rPr lang="pt-BR" sz="25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Flex Container e Flex Item</a:t>
            </a:r>
            <a:endParaRPr sz="25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1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6" name="Google Shape;286;p31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6393760">
            <a:off x="2354187" y="3935341"/>
            <a:ext cx="4526225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153896">
            <a:off x="5813875" y="-2746950"/>
            <a:ext cx="51435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/>
          <p:nvPr/>
        </p:nvSpPr>
        <p:spPr>
          <a:xfrm>
            <a:off x="742350" y="1531075"/>
            <a:ext cx="7749900" cy="194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/>
          <p:cNvSpPr txBox="1"/>
          <p:nvPr/>
        </p:nvSpPr>
        <p:spPr>
          <a:xfrm>
            <a:off x="3562050" y="1661613"/>
            <a:ext cx="20199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Flex Container</a:t>
            </a:r>
            <a:endParaRPr sz="1800"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979500" y="2222400"/>
            <a:ext cx="2697300" cy="7782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1811100" y="2504850"/>
            <a:ext cx="10341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Flex Item</a:t>
            </a:r>
            <a:endParaRPr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4012675" y="2222400"/>
            <a:ext cx="1963800" cy="7782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1"/>
          <p:cNvSpPr txBox="1"/>
          <p:nvPr/>
        </p:nvSpPr>
        <p:spPr>
          <a:xfrm>
            <a:off x="4477513" y="2504850"/>
            <a:ext cx="10341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Flex Item</a:t>
            </a:r>
            <a:endParaRPr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6312350" y="2222400"/>
            <a:ext cx="1963800" cy="7782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1"/>
          <p:cNvSpPr txBox="1"/>
          <p:nvPr/>
        </p:nvSpPr>
        <p:spPr>
          <a:xfrm>
            <a:off x="6748675" y="2504850"/>
            <a:ext cx="10341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Flex Item</a:t>
            </a:r>
            <a:endParaRPr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20000" y="1351225"/>
            <a:ext cx="8074200" cy="3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AutoNum type="arabicPeriod"/>
            </a:pP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Informações básicas (Nome, idade, qualquer outra coisa)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AutoNum type="arabicPeriod"/>
            </a:pP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Alguma curiosidade, hobbies, etc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AutoNum type="arabicPeriod"/>
            </a:pP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Expectativa do curso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nos conhecer :D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9965328">
            <a:off x="-3548512" y="-2684583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61828">
            <a:off x="6186000" y="-238795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/>
        </p:nvSpPr>
        <p:spPr>
          <a:xfrm>
            <a:off x="812250" y="1275900"/>
            <a:ext cx="7221000" cy="3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flex-direction</a:t>
            </a: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r>
              <a:rPr lang="pt-BR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Responsável pela orientação que o alinhamento dos itens do container obedecerão</a:t>
            </a: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justify-content</a:t>
            </a: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 Responsável pelo alinhamento dos itens do container;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align-items:</a:t>
            </a: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Responsável pelo alinhamento de acordo com o eixo do container (pelo menos inicialmente);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CSS - </a:t>
            </a:r>
            <a:r>
              <a:rPr lang="pt-BR" sz="25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Flex Container</a:t>
            </a:r>
            <a:endParaRPr sz="25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32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2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4" name="Google Shape;304;p32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10296357">
            <a:off x="7349387" y="256879"/>
            <a:ext cx="4526225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03441">
            <a:off x="-787775" y="428750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/>
        </p:nvSpPr>
        <p:spPr>
          <a:xfrm>
            <a:off x="812250" y="1275900"/>
            <a:ext cx="7221000" cy="3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flex-grow:</a:t>
            </a: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Comportamento expansivo dos itens do container;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align-self:</a:t>
            </a: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Como se fosse o align-items, entretanto apenas o comportamento de item na qual a propriedade foi inserida;</a:t>
            </a:r>
            <a:endParaRPr sz="1800"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33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CSS - </a:t>
            </a:r>
            <a:r>
              <a:rPr lang="pt-BR" sz="25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Flex Items</a:t>
            </a:r>
            <a:endParaRPr sz="25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33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4" name="Google Shape;314;p3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10296357">
            <a:off x="521037" y="-3898171"/>
            <a:ext cx="4526225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03441">
            <a:off x="8375275" y="1421025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/>
        </p:nvSpPr>
        <p:spPr>
          <a:xfrm>
            <a:off x="185025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Kahoot! HTML e CSS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1" name="Google Shape;321;p3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9965328">
            <a:off x="5818738" y="-2026608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61828">
            <a:off x="-2820050" y="2971575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0" y="1352550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/>
          <p:nvPr/>
        </p:nvSpPr>
        <p:spPr>
          <a:xfrm>
            <a:off x="812250" y="1275900"/>
            <a:ext cx="7221000" cy="3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>
                <a:solidFill>
                  <a:srgbClr val="555555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pt-BR" sz="180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Criar uma página HTML com uma lista de imagens e descrição de filmes, usando flex-box;</a:t>
            </a:r>
            <a:endParaRPr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>
                <a:solidFill>
                  <a:srgbClr val="555555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pt-BR" sz="1800">
                <a:solidFill>
                  <a:srgbClr val="555555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 Layout é livre, tentem utilizar o máximo de recursos do CSS que desejarem (background-color, font, color, margin, padding, etc)</a:t>
            </a:r>
            <a:endParaRPr sz="1800">
              <a:solidFill>
                <a:srgbClr val="555555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>
                <a:solidFill>
                  <a:srgbClr val="555555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pt-BR" sz="1800">
                <a:solidFill>
                  <a:srgbClr val="555555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Utilizem e apliquem as tags que quiserem</a:t>
            </a:r>
            <a:endParaRPr sz="1800">
              <a:solidFill>
                <a:srgbClr val="555555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>
                <a:solidFill>
                  <a:srgbClr val="555555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pt-BR" sz="1800">
                <a:solidFill>
                  <a:srgbClr val="555555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Subam no git de vcs, e nos enviem quando finalizarem, vamos fazer o code review e dar o feedback individual.</a:t>
            </a:r>
            <a:endParaRPr sz="1800">
              <a:solidFill>
                <a:srgbClr val="555555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35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Lição de casa</a:t>
            </a:r>
            <a:endParaRPr sz="25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35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2" name="Google Shape;332;p35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10296357">
            <a:off x="521037" y="-3898171"/>
            <a:ext cx="4526225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03441">
            <a:off x="7918075" y="1573425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body" idx="1"/>
          </p:nvPr>
        </p:nvSpPr>
        <p:spPr>
          <a:xfrm>
            <a:off x="311700" y="2262425"/>
            <a:ext cx="8520600" cy="23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https://www.youtube.com/watch?v=KIgagNDEBhw</a:t>
            </a:r>
            <a:endParaRPr/>
          </a:p>
        </p:txBody>
      </p:sp>
      <p:sp>
        <p:nvSpPr>
          <p:cNvPr id="339" name="Google Shape;339;p36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corrida dos $100</a:t>
            </a:r>
            <a:endParaRPr sz="25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98139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7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7468512">
            <a:off x="6153738" y="2192591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12075">
            <a:off x="-2091050" y="-329605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7000" y="1557338"/>
            <a:ext cx="381000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7"/>
          <p:cNvSpPr txBox="1"/>
          <p:nvPr/>
        </p:nvSpPr>
        <p:spPr>
          <a:xfrm>
            <a:off x="1850250" y="635002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35730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/>
        </p:nvSpPr>
        <p:spPr>
          <a:xfrm>
            <a:off x="620000" y="1681400"/>
            <a:ext cx="3001800" cy="25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66666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Padronizada pela ECMA International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 </a:t>
            </a:r>
            <a:r>
              <a:rPr lang="pt-BR" sz="1200">
                <a:solidFill>
                  <a:srgbClr val="66666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Orientada a objetos</a:t>
            </a:r>
            <a:endParaRPr sz="1200">
              <a:solidFill>
                <a:srgbClr val="66666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200">
                <a:solidFill>
                  <a:srgbClr val="66666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Multiplataforma</a:t>
            </a:r>
            <a:endParaRPr sz="1200">
              <a:solidFill>
                <a:srgbClr val="66666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Tipagem dinâmica</a:t>
            </a:r>
            <a:endParaRPr sz="1200">
              <a:solidFill>
                <a:srgbClr val="66666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Linguagem não compilada</a:t>
            </a:r>
            <a:endParaRPr sz="1200">
              <a:solidFill>
                <a:srgbClr val="66666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53" name="Google Shape;353;p38"/>
          <p:cNvSpPr txBox="1"/>
          <p:nvPr/>
        </p:nvSpPr>
        <p:spPr>
          <a:xfrm>
            <a:off x="620000" y="571325"/>
            <a:ext cx="30798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Javascript e </a:t>
            </a:r>
            <a:b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Frameworks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38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6" name="Google Shape;356;p38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9965328">
            <a:off x="-3548512" y="-2684583"/>
            <a:ext cx="4526224" cy="4526243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8"/>
          <p:cNvSpPr/>
          <p:nvPr/>
        </p:nvSpPr>
        <p:spPr>
          <a:xfrm>
            <a:off x="6611650" y="0"/>
            <a:ext cx="1200600" cy="5143500"/>
          </a:xfrm>
          <a:prstGeom prst="rect">
            <a:avLst/>
          </a:prstGeom>
          <a:solidFill>
            <a:srgbClr val="DC61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5245100" y="0"/>
            <a:ext cx="1200600" cy="5143500"/>
          </a:xfrm>
          <a:prstGeom prst="rect">
            <a:avLst/>
          </a:prstGeom>
          <a:solidFill>
            <a:srgbClr val="DC61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7956650" y="0"/>
            <a:ext cx="1200600" cy="5143500"/>
          </a:xfrm>
          <a:prstGeom prst="rect">
            <a:avLst/>
          </a:prstGeom>
          <a:solidFill>
            <a:srgbClr val="DC61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3904575" y="0"/>
            <a:ext cx="1200600" cy="5143500"/>
          </a:xfrm>
          <a:prstGeom prst="rect">
            <a:avLst/>
          </a:prstGeom>
          <a:solidFill>
            <a:srgbClr val="DC61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8"/>
          <p:cNvSpPr txBox="1"/>
          <p:nvPr/>
        </p:nvSpPr>
        <p:spPr>
          <a:xfrm>
            <a:off x="3904575" y="2351850"/>
            <a:ext cx="120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React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38"/>
          <p:cNvSpPr txBox="1"/>
          <p:nvPr/>
        </p:nvSpPr>
        <p:spPr>
          <a:xfrm>
            <a:off x="5245100" y="2351850"/>
            <a:ext cx="12006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Angular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38"/>
          <p:cNvSpPr txBox="1"/>
          <p:nvPr/>
        </p:nvSpPr>
        <p:spPr>
          <a:xfrm>
            <a:off x="7956650" y="2351850"/>
            <a:ext cx="12006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Ember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4" name="Google Shape;364;p38"/>
          <p:cNvSpPr txBox="1"/>
          <p:nvPr/>
        </p:nvSpPr>
        <p:spPr>
          <a:xfrm>
            <a:off x="6600875" y="2351850"/>
            <a:ext cx="12006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Vue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92481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/>
          <p:nvPr/>
        </p:nvSpPr>
        <p:spPr>
          <a:xfrm>
            <a:off x="620000" y="1351225"/>
            <a:ext cx="8074200" cy="3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Console.log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Variáveis: var, let e const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Tipo de dados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200">
                <a:solidFill>
                  <a:srgbClr val="66666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Operações básicas (+, - , /, %)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Condicionais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200">
                <a:solidFill>
                  <a:srgbClr val="66666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Funções</a:t>
            </a:r>
            <a:endParaRPr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Repetições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Array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Objetos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Leituras: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https://developer.mozilla.org/en-US/docs/Learn/JavaScript/First_steps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4"/>
              </a:rPr>
              <a:t>https://pt.khanacademy.org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0" name="Google Shape;370;p39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Javascript e ECMA6+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p39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3" name="Google Shape;373;p39"/>
          <p:cNvPicPr preferRelativeResize="0"/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-9965328">
            <a:off x="5401313" y="-1099783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561828">
            <a:off x="-923225" y="3509275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731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/>
          <p:nvPr/>
        </p:nvSpPr>
        <p:spPr>
          <a:xfrm>
            <a:off x="534900" y="2087700"/>
            <a:ext cx="80742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6A737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Crie uma função que recebe por parâmetro a idade e retorne se é maior de idade ou não</a:t>
            </a:r>
            <a:endParaRPr sz="18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80" name="Google Shape;380;p40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Exercício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40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3" name="Google Shape;383;p40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9965328">
            <a:off x="-3548512" y="-2684583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61828">
            <a:off x="6186000" y="241265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0156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/>
          <p:nvPr/>
        </p:nvSpPr>
        <p:spPr>
          <a:xfrm>
            <a:off x="534900" y="1518125"/>
            <a:ext cx="8074200" cy="3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Criar uma função que de acordo com um número de 1 a 3, retorne a medalha, 1 = ouro, 2 = prata e 3 = bronze</a:t>
            </a:r>
            <a:endParaRPr sz="18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urier New"/>
              <a:buAutoNum type="arabicPeriod"/>
            </a:pPr>
            <a:r>
              <a:rPr lang="pt-BR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Usar Array</a:t>
            </a:r>
            <a:endParaRPr sz="18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urier New"/>
              <a:buAutoNum type="arabicPeriod"/>
            </a:pPr>
            <a:r>
              <a:rPr lang="pt-BR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 usar if ou ternário, usar um só</a:t>
            </a:r>
            <a:endParaRPr sz="18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urier New"/>
              <a:buAutoNum type="arabicPeriod"/>
            </a:pPr>
            <a:r>
              <a:rPr lang="pt-BR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usar arrow function</a:t>
            </a:r>
            <a:endParaRPr sz="18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urier New"/>
              <a:buAutoNum type="arabicPeriod"/>
            </a:pPr>
            <a:r>
              <a:rPr lang="pt-BR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Não usar switch</a:t>
            </a:r>
            <a:endParaRPr sz="18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urier New"/>
              <a:buAutoNum type="arabicPeriod"/>
            </a:pPr>
            <a:r>
              <a:rPr lang="pt-BR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Qualquer outro número, retornará </a:t>
            </a:r>
            <a:endParaRPr sz="18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"Não viaja"</a:t>
            </a:r>
            <a:endParaRPr sz="18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A737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41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Exercício 2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41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3" name="Google Shape;393;p41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9965328">
            <a:off x="-3548512" y="-2684583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61828">
            <a:off x="6186000" y="241265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61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620000" y="1351225"/>
            <a:ext cx="8074200" cy="23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Rodrigo Condurú</a:t>
            </a:r>
            <a:endParaRPr b="1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Front end - 35 anos - toca violão muito mal, mas a vida é assim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Contatos: </a:t>
            </a:r>
            <a:r>
              <a:rPr lang="pt-BR" sz="1200" u="sng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  <a:hlinkClick r:id="rId3"/>
              </a:rPr>
              <a:t>rodrigo.tavares@sciensa.com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Celular: 11 994103-1918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Jaqueline Kirino </a:t>
            </a:r>
            <a:endParaRPr b="1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Front end - 32 anos - joga futsal nos findi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Contato:</a:t>
            </a:r>
            <a:r>
              <a:rPr lang="pt-BR" sz="1200" u="sng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  <a:hlinkClick r:id="rId4"/>
              </a:rPr>
              <a:t>jaqueline.kirino@sciensa.com</a:t>
            </a: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Celular: 11 99755-5840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Quem somos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-9965328">
            <a:off x="-3548512" y="-2684583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561828">
            <a:off x="6186000" y="241265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"/>
          <p:cNvSpPr txBox="1"/>
          <p:nvPr/>
        </p:nvSpPr>
        <p:spPr>
          <a:xfrm>
            <a:off x="620000" y="1351225"/>
            <a:ext cx="8074200" cy="3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Interface de programação para documentos HTML, XML, entre outros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Fornece uma representação estruturada do documento como uma árvore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Fornece métodos para acessar o conteúdo do elemento</a:t>
            </a:r>
            <a:endParaRPr sz="10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Leituras: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https://developer.mozilla.org/en-US/docs/Web/API/Document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4"/>
              </a:rPr>
              <a:t>https://tableless.com.br/entendendo-o-dom-document-object-model/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42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Document Object Model - DOM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42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2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3" name="Google Shape;403;p42"/>
          <p:cNvPicPr preferRelativeResize="0"/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-9965328">
            <a:off x="6087113" y="1033817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561828">
            <a:off x="-3971225" y="-3501125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4008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4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9965328">
            <a:off x="-3130512" y="-427258"/>
            <a:ext cx="4526224" cy="4526243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3"/>
          <p:cNvSpPr/>
          <p:nvPr/>
        </p:nvSpPr>
        <p:spPr>
          <a:xfrm>
            <a:off x="3802955" y="155450"/>
            <a:ext cx="1538100" cy="450900"/>
          </a:xfrm>
          <a:prstGeom prst="roundRect">
            <a:avLst>
              <a:gd name="adj" fmla="val 50000"/>
            </a:avLst>
          </a:prstGeom>
          <a:solidFill>
            <a:srgbClr val="5D3A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window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43"/>
          <p:cNvSpPr/>
          <p:nvPr/>
        </p:nvSpPr>
        <p:spPr>
          <a:xfrm>
            <a:off x="6030446" y="994612"/>
            <a:ext cx="1538100" cy="450900"/>
          </a:xfrm>
          <a:prstGeom prst="roundRect">
            <a:avLst>
              <a:gd name="adj" fmla="val 50000"/>
            </a:avLst>
          </a:prstGeom>
          <a:solidFill>
            <a:srgbClr val="7E59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history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43"/>
          <p:cNvSpPr/>
          <p:nvPr/>
        </p:nvSpPr>
        <p:spPr>
          <a:xfrm>
            <a:off x="3802951" y="994663"/>
            <a:ext cx="1538100" cy="450900"/>
          </a:xfrm>
          <a:prstGeom prst="roundRect">
            <a:avLst>
              <a:gd name="adj" fmla="val 50000"/>
            </a:avLst>
          </a:prstGeom>
          <a:solidFill>
            <a:srgbClr val="7E59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43"/>
          <p:cNvSpPr/>
          <p:nvPr/>
        </p:nvSpPr>
        <p:spPr>
          <a:xfrm>
            <a:off x="1748978" y="3157606"/>
            <a:ext cx="1538100" cy="450900"/>
          </a:xfrm>
          <a:prstGeom prst="roundRect">
            <a:avLst>
              <a:gd name="adj" fmla="val 50000"/>
            </a:avLst>
          </a:prstGeom>
          <a:solidFill>
            <a:srgbClr val="E72F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Element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&lt;title&gt;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p43"/>
          <p:cNvSpPr/>
          <p:nvPr/>
        </p:nvSpPr>
        <p:spPr>
          <a:xfrm>
            <a:off x="3803248" y="1694717"/>
            <a:ext cx="1538100" cy="450900"/>
          </a:xfrm>
          <a:prstGeom prst="roundRect">
            <a:avLst>
              <a:gd name="adj" fmla="val 50000"/>
            </a:avLst>
          </a:prstGeom>
          <a:solidFill>
            <a:srgbClr val="9859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Element 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&lt;html&gt;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43"/>
          <p:cNvSpPr/>
          <p:nvPr/>
        </p:nvSpPr>
        <p:spPr>
          <a:xfrm>
            <a:off x="1748978" y="2457490"/>
            <a:ext cx="1538100" cy="450900"/>
          </a:xfrm>
          <a:prstGeom prst="roundRect">
            <a:avLst>
              <a:gd name="adj" fmla="val 50000"/>
            </a:avLst>
          </a:prstGeom>
          <a:solidFill>
            <a:srgbClr val="C945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Element 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&lt;head&gt;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Google Shape;416;p43"/>
          <p:cNvSpPr/>
          <p:nvPr/>
        </p:nvSpPr>
        <p:spPr>
          <a:xfrm>
            <a:off x="5496874" y="2457490"/>
            <a:ext cx="1538100" cy="450900"/>
          </a:xfrm>
          <a:prstGeom prst="roundRect">
            <a:avLst>
              <a:gd name="adj" fmla="val 50000"/>
            </a:avLst>
          </a:prstGeom>
          <a:solidFill>
            <a:srgbClr val="C945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Element 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&lt;body&gt;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7" name="Google Shape;417;p43"/>
          <p:cNvCxnSpPr>
            <a:stCxn id="410" idx="2"/>
            <a:endCxn id="411" idx="0"/>
          </p:cNvCxnSpPr>
          <p:nvPr/>
        </p:nvCxnSpPr>
        <p:spPr>
          <a:xfrm rot="-5400000" flipH="1">
            <a:off x="5491655" y="-313300"/>
            <a:ext cx="388200" cy="22275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8" name="Google Shape;418;p43"/>
          <p:cNvCxnSpPr>
            <a:stCxn id="412" idx="0"/>
            <a:endCxn id="410" idx="2"/>
          </p:cNvCxnSpPr>
          <p:nvPr/>
        </p:nvCxnSpPr>
        <p:spPr>
          <a:xfrm rot="-5400000">
            <a:off x="4378201" y="800263"/>
            <a:ext cx="388200" cy="600"/>
          </a:xfrm>
          <a:prstGeom prst="bentConnector3">
            <a:avLst>
              <a:gd name="adj1" fmla="val 5001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9" name="Google Shape;419;p43"/>
          <p:cNvCxnSpPr>
            <a:stCxn id="412" idx="2"/>
            <a:endCxn id="414" idx="0"/>
          </p:cNvCxnSpPr>
          <p:nvPr/>
        </p:nvCxnSpPr>
        <p:spPr>
          <a:xfrm rot="-5400000" flipH="1">
            <a:off x="4447651" y="1569913"/>
            <a:ext cx="249300" cy="600"/>
          </a:xfrm>
          <a:prstGeom prst="bentConnector3">
            <a:avLst>
              <a:gd name="adj1" fmla="val 49971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" name="Google Shape;420;p43"/>
          <p:cNvCxnSpPr>
            <a:stCxn id="414" idx="2"/>
            <a:endCxn id="416" idx="0"/>
          </p:cNvCxnSpPr>
          <p:nvPr/>
        </p:nvCxnSpPr>
        <p:spPr>
          <a:xfrm rot="-5400000" flipH="1">
            <a:off x="5263048" y="1454867"/>
            <a:ext cx="312000" cy="1693500"/>
          </a:xfrm>
          <a:prstGeom prst="bentConnector3">
            <a:avLst>
              <a:gd name="adj1" fmla="val 4998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43"/>
          <p:cNvCxnSpPr>
            <a:stCxn id="415" idx="0"/>
            <a:endCxn id="414" idx="2"/>
          </p:cNvCxnSpPr>
          <p:nvPr/>
        </p:nvCxnSpPr>
        <p:spPr>
          <a:xfrm rot="-5400000">
            <a:off x="3389228" y="1274290"/>
            <a:ext cx="312000" cy="2054400"/>
          </a:xfrm>
          <a:prstGeom prst="bentConnector3">
            <a:avLst>
              <a:gd name="adj1" fmla="val 4998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43"/>
          <p:cNvSpPr/>
          <p:nvPr/>
        </p:nvSpPr>
        <p:spPr>
          <a:xfrm>
            <a:off x="1654950" y="994625"/>
            <a:ext cx="1538100" cy="450900"/>
          </a:xfrm>
          <a:prstGeom prst="roundRect">
            <a:avLst>
              <a:gd name="adj" fmla="val 50000"/>
            </a:avLst>
          </a:prstGeom>
          <a:solidFill>
            <a:srgbClr val="7E59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location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3" name="Google Shape;423;p43"/>
          <p:cNvCxnSpPr>
            <a:stCxn id="422" idx="0"/>
            <a:endCxn id="410" idx="2"/>
          </p:cNvCxnSpPr>
          <p:nvPr/>
        </p:nvCxnSpPr>
        <p:spPr>
          <a:xfrm rot="-5400000">
            <a:off x="3303900" y="-273475"/>
            <a:ext cx="388200" cy="21480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4" name="Google Shape;424;p43"/>
          <p:cNvCxnSpPr>
            <a:stCxn id="413" idx="0"/>
            <a:endCxn id="415" idx="2"/>
          </p:cNvCxnSpPr>
          <p:nvPr/>
        </p:nvCxnSpPr>
        <p:spPr>
          <a:xfrm rot="-5400000">
            <a:off x="2393678" y="3032656"/>
            <a:ext cx="249300" cy="600"/>
          </a:xfrm>
          <a:prstGeom prst="bentConnector3">
            <a:avLst>
              <a:gd name="adj1" fmla="val 49983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Google Shape;425;p43"/>
          <p:cNvSpPr/>
          <p:nvPr/>
        </p:nvSpPr>
        <p:spPr>
          <a:xfrm>
            <a:off x="1749278" y="3920341"/>
            <a:ext cx="1538100" cy="450900"/>
          </a:xfrm>
          <a:prstGeom prst="roundRect">
            <a:avLst>
              <a:gd name="adj" fmla="val 50000"/>
            </a:avLst>
          </a:prstGeom>
          <a:solidFill>
            <a:srgbClr val="E72F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Sciensa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6" name="Google Shape;426;p43"/>
          <p:cNvCxnSpPr>
            <a:stCxn id="413" idx="2"/>
            <a:endCxn id="425" idx="0"/>
          </p:cNvCxnSpPr>
          <p:nvPr/>
        </p:nvCxnSpPr>
        <p:spPr>
          <a:xfrm rot="-5400000" flipH="1">
            <a:off x="2362478" y="3764056"/>
            <a:ext cx="311700" cy="600"/>
          </a:xfrm>
          <a:prstGeom prst="bentConnector3">
            <a:avLst>
              <a:gd name="adj1" fmla="val 50022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43"/>
          <p:cNvSpPr/>
          <p:nvPr/>
        </p:nvSpPr>
        <p:spPr>
          <a:xfrm>
            <a:off x="3972873" y="3207487"/>
            <a:ext cx="1538100" cy="450900"/>
          </a:xfrm>
          <a:prstGeom prst="roundRect">
            <a:avLst>
              <a:gd name="adj" fmla="val 50000"/>
            </a:avLst>
          </a:prstGeom>
          <a:solidFill>
            <a:srgbClr val="E72F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Element 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&lt;h1&gt;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8" name="Google Shape;428;p43"/>
          <p:cNvCxnSpPr>
            <a:stCxn id="416" idx="2"/>
            <a:endCxn id="427" idx="0"/>
          </p:cNvCxnSpPr>
          <p:nvPr/>
        </p:nvCxnSpPr>
        <p:spPr>
          <a:xfrm rot="5400000">
            <a:off x="5354374" y="2295940"/>
            <a:ext cx="299100" cy="1524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9" name="Google Shape;429;p43"/>
          <p:cNvSpPr/>
          <p:nvPr/>
        </p:nvSpPr>
        <p:spPr>
          <a:xfrm>
            <a:off x="3972880" y="3957484"/>
            <a:ext cx="1538100" cy="450900"/>
          </a:xfrm>
          <a:prstGeom prst="roundRect">
            <a:avLst>
              <a:gd name="adj" fmla="val 50000"/>
            </a:avLst>
          </a:prstGeom>
          <a:solidFill>
            <a:srgbClr val="E72F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Trainee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0" name="Google Shape;430;p43"/>
          <p:cNvCxnSpPr>
            <a:stCxn id="427" idx="2"/>
            <a:endCxn id="429" idx="0"/>
          </p:cNvCxnSpPr>
          <p:nvPr/>
        </p:nvCxnSpPr>
        <p:spPr>
          <a:xfrm rot="-5400000" flipH="1">
            <a:off x="4592673" y="3807637"/>
            <a:ext cx="2991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1" name="Google Shape;431;p43"/>
          <p:cNvSpPr/>
          <p:nvPr/>
        </p:nvSpPr>
        <p:spPr>
          <a:xfrm>
            <a:off x="7092050" y="3207436"/>
            <a:ext cx="1538100" cy="450900"/>
          </a:xfrm>
          <a:prstGeom prst="roundRect">
            <a:avLst>
              <a:gd name="adj" fmla="val 50000"/>
            </a:avLst>
          </a:prstGeom>
          <a:solidFill>
            <a:srgbClr val="E72F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Element 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&lt;div&gt;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2" name="Google Shape;432;p43"/>
          <p:cNvCxnSpPr>
            <a:stCxn id="416" idx="2"/>
            <a:endCxn id="431" idx="0"/>
          </p:cNvCxnSpPr>
          <p:nvPr/>
        </p:nvCxnSpPr>
        <p:spPr>
          <a:xfrm rot="-5400000" flipH="1">
            <a:off x="6913924" y="2260390"/>
            <a:ext cx="299100" cy="15951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3" name="Google Shape;433;p43"/>
          <p:cNvSpPr/>
          <p:nvPr/>
        </p:nvSpPr>
        <p:spPr>
          <a:xfrm>
            <a:off x="7086800" y="3892089"/>
            <a:ext cx="1538100" cy="450900"/>
          </a:xfrm>
          <a:prstGeom prst="roundRect">
            <a:avLst>
              <a:gd name="adj" fmla="val 50000"/>
            </a:avLst>
          </a:prstGeom>
          <a:solidFill>
            <a:srgbClr val="E72F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Element 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&lt;p&gt;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4" name="Google Shape;434;p43"/>
          <p:cNvCxnSpPr>
            <a:stCxn id="431" idx="2"/>
            <a:endCxn id="433" idx="0"/>
          </p:cNvCxnSpPr>
          <p:nvPr/>
        </p:nvCxnSpPr>
        <p:spPr>
          <a:xfrm rot="5400000">
            <a:off x="7741550" y="3772486"/>
            <a:ext cx="233700" cy="54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5" name="Google Shape;435;p43"/>
          <p:cNvSpPr/>
          <p:nvPr/>
        </p:nvSpPr>
        <p:spPr>
          <a:xfrm>
            <a:off x="7086806" y="4576741"/>
            <a:ext cx="1538100" cy="450900"/>
          </a:xfrm>
          <a:prstGeom prst="roundRect">
            <a:avLst>
              <a:gd name="adj" fmla="val 50000"/>
            </a:avLst>
          </a:prstGeom>
          <a:solidFill>
            <a:srgbClr val="E72F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Front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6" name="Google Shape;436;p43"/>
          <p:cNvCxnSpPr>
            <a:stCxn id="433" idx="2"/>
            <a:endCxn id="435" idx="0"/>
          </p:cNvCxnSpPr>
          <p:nvPr/>
        </p:nvCxnSpPr>
        <p:spPr>
          <a:xfrm rot="-5400000" flipH="1">
            <a:off x="7739300" y="4459539"/>
            <a:ext cx="2337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5280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/>
          <p:nvPr/>
        </p:nvSpPr>
        <p:spPr>
          <a:xfrm>
            <a:off x="185025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Kahoot! Javascript e ECMA6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42" name="Google Shape;442;p4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9965328">
            <a:off x="5818738" y="-2026608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61828">
            <a:off x="-2820050" y="2971575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0" y="1352550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938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5"/>
          <p:cNvSpPr txBox="1"/>
          <p:nvPr/>
        </p:nvSpPr>
        <p:spPr>
          <a:xfrm>
            <a:off x="534900" y="2349300"/>
            <a:ext cx="80742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https://github.com/kimmikirino/js-dom-challenge</a:t>
            </a:r>
            <a:endParaRPr sz="24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450" name="Google Shape;450;p45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-9965328">
            <a:off x="-3577288" y="-2662072"/>
            <a:ext cx="4739552" cy="473956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5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5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3" name="Google Shape;45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561828">
            <a:off x="6186000" y="241265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5"/>
          <p:cNvSpPr txBox="1"/>
          <p:nvPr/>
        </p:nvSpPr>
        <p:spPr>
          <a:xfrm>
            <a:off x="620000" y="633500"/>
            <a:ext cx="54435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Lição de casa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46883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0"/>
          <p:cNvSpPr txBox="1"/>
          <p:nvPr/>
        </p:nvSpPr>
        <p:spPr>
          <a:xfrm>
            <a:off x="1850250" y="354150"/>
            <a:ext cx="54435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Avisos e Dicas</a:t>
            </a: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87" name="Google Shape;48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12075">
            <a:off x="6397325" y="278205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0"/>
          <p:cNvSpPr txBox="1"/>
          <p:nvPr/>
        </p:nvSpPr>
        <p:spPr>
          <a:xfrm>
            <a:off x="620000" y="1351225"/>
            <a:ext cx="8074200" cy="3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Vamos disponibilizar todo material do curso, estará no </a:t>
            </a:r>
            <a:r>
              <a:rPr lang="pt-BR" sz="1800" dirty="0" err="1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sz="1800" dirty="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66666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Refaçam os exercícios, qualquer dúvida podem nos acionar a qualquer momento.</a:t>
            </a:r>
            <a:endParaRPr sz="1800" dirty="0">
              <a:solidFill>
                <a:srgbClr val="66666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6666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1"/>
          <p:cNvSpPr txBox="1"/>
          <p:nvPr/>
        </p:nvSpPr>
        <p:spPr>
          <a:xfrm>
            <a:off x="1850250" y="354150"/>
            <a:ext cx="54435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Sobre as avaliações</a:t>
            </a: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4" name="Google Shape;49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12075">
            <a:off x="7411825" y="-1569575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1"/>
          <p:cNvSpPr txBox="1"/>
          <p:nvPr/>
        </p:nvSpPr>
        <p:spPr>
          <a:xfrm>
            <a:off x="620000" y="1351225"/>
            <a:ext cx="8074200" cy="3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Prova prática será liberada na quarta feira dia 04/09/2019 de manhã, mandaremos pelo grupo</a:t>
            </a:r>
            <a:endParaRPr sz="1800">
              <a:solidFill>
                <a:srgbClr val="66666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  . </a:t>
            </a:r>
            <a:r>
              <a:rPr lang="pt-BR" sz="1800" b="1">
                <a:solidFill>
                  <a:srgbClr val="66666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Não colem do amiguinho, iremos olhar o código no detalhe</a:t>
            </a:r>
            <a:endParaRPr sz="1800" b="1">
              <a:solidFill>
                <a:srgbClr val="66666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Sexta- feira (06/09) de manhã, apresentação da prova prática, terão no máximo 15 minutos cada</a:t>
            </a:r>
            <a:endParaRPr sz="1800">
              <a:solidFill>
                <a:srgbClr val="66666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Sexta- feira a tarde, prova teórica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9850" y="1048250"/>
            <a:ext cx="1804299" cy="18042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2"/>
          <p:cNvSpPr txBox="1"/>
          <p:nvPr/>
        </p:nvSpPr>
        <p:spPr>
          <a:xfrm>
            <a:off x="2661600" y="3351250"/>
            <a:ext cx="38208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Obrigado e </a:t>
            </a:r>
            <a:endParaRPr sz="3600"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Boa sorte!</a:t>
            </a:r>
            <a:endParaRPr sz="3600" b="1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2" name="Google Shape;502;p52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9277915">
            <a:off x="6087967" y="-2510502"/>
            <a:ext cx="5166018" cy="5166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98994">
            <a:off x="-2345325" y="256607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185025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Instalem o Kahoot!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9965328">
            <a:off x="5818738" y="-2026608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61828">
            <a:off x="-2820050" y="2971575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0" y="1352550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620002" y="571796"/>
            <a:ext cx="3325500" cy="12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Breve história do Front end</a:t>
            </a:r>
            <a:endParaRPr sz="2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722100" y="53634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186896" y="53634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7561325" y="0"/>
            <a:ext cx="1582500" cy="5143500"/>
          </a:xfrm>
          <a:prstGeom prst="rect">
            <a:avLst/>
          </a:prstGeom>
          <a:solidFill>
            <a:srgbClr val="DC61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597499" y="1772950"/>
            <a:ext cx="2665200" cy="3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Server side Era</a:t>
            </a:r>
            <a:endParaRPr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Servidores robustos e clientes limitados;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Clientes limitados;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Ajax Era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 </a:t>
            </a:r>
            <a:r>
              <a:rPr lang="pt-B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Clientes um pouco mais robustos; </a:t>
            </a:r>
            <a:endParaRPr sz="10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 </a:t>
            </a:r>
            <a:r>
              <a:rPr lang="pt-B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Várias chamadas ao servidor;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Front-end Era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 </a:t>
            </a:r>
            <a:r>
              <a:rPr lang="pt-B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Clientes robustos; </a:t>
            </a:r>
            <a:endParaRPr sz="10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 </a:t>
            </a:r>
            <a:r>
              <a:rPr lang="pt-B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Total responsabilidade do cliente pelo front-end;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5885350" y="0"/>
            <a:ext cx="1582500" cy="5143500"/>
          </a:xfrm>
          <a:prstGeom prst="rect">
            <a:avLst/>
          </a:prstGeom>
          <a:solidFill>
            <a:srgbClr val="DC61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209375" y="0"/>
            <a:ext cx="1582500" cy="5143500"/>
          </a:xfrm>
          <a:prstGeom prst="rect">
            <a:avLst/>
          </a:prstGeom>
          <a:solidFill>
            <a:srgbClr val="DC61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4209250" y="2193750"/>
            <a:ext cx="15825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Server side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885350" y="2193750"/>
            <a:ext cx="15825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Ajax</a:t>
            </a:r>
            <a:endParaRPr sz="20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7561325" y="2193750"/>
            <a:ext cx="15825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Front end</a:t>
            </a:r>
            <a:endParaRPr sz="20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762" y="1070700"/>
            <a:ext cx="3674475" cy="37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9277910">
            <a:off x="6535788" y="-1472234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728366">
            <a:off x="-1936425" y="2601850"/>
            <a:ext cx="5143502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620000" y="1351225"/>
            <a:ext cx="8074200" cy="30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Hypertext Markup Language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Tags, elementos e atributos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Estrutura básica (head, body)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Cascading Style Sheets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Pesos e cascata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pt-BR"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pt-BR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Display e FlexBox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Leituras: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http://dontpad.com/sciensa-frontend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https://tableless.com.br/o-que-html-basico/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https://www.techtudo.com.br/artigos/noticia/2011/12/o-que-e-html5.html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https://css-tricks.com/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HTML e CSS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7">
            <a:alphaModFix amt="40000"/>
          </a:blip>
          <a:stretch>
            <a:fillRect/>
          </a:stretch>
        </p:blipFill>
        <p:spPr>
          <a:xfrm rot="-9965328">
            <a:off x="-3548512" y="-2684583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3561828">
            <a:off x="6186000" y="241265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620000" y="2418025"/>
            <a:ext cx="8074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Resultado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HTML - TAGS e Elementos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9965328">
            <a:off x="-3548512" y="-2684583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61828">
            <a:off x="6186000" y="-238795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875" y="1404972"/>
            <a:ext cx="39243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875" y="2917497"/>
            <a:ext cx="45148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620000" y="1351225"/>
            <a:ext cx="8074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class, id, href, src, target, etc..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620000" y="571327"/>
            <a:ext cx="54435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HTML - Atributos</a:t>
            </a:r>
            <a:endParaRPr sz="2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722100" y="535876"/>
            <a:ext cx="475800" cy="37800"/>
          </a:xfrm>
          <a:prstGeom prst="rect">
            <a:avLst/>
          </a:prstGeom>
          <a:solidFill>
            <a:srgbClr val="D54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1186896" y="535876"/>
            <a:ext cx="475800" cy="37800"/>
          </a:xfrm>
          <a:prstGeom prst="rect">
            <a:avLst/>
          </a:prstGeom>
          <a:solidFill>
            <a:srgbClr val="B33C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9965328">
            <a:off x="-3548512" y="-2684583"/>
            <a:ext cx="4526224" cy="452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61828">
            <a:off x="-2805600" y="248885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1838" y="2259075"/>
            <a:ext cx="53625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1202</Words>
  <Application>Microsoft Macintosh PowerPoint</Application>
  <PresentationFormat>Apresentação na tela (16:9)</PresentationFormat>
  <Paragraphs>228</Paragraphs>
  <Slides>36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3" baseType="lpstr">
      <vt:lpstr>Arial</vt:lpstr>
      <vt:lpstr>Open Sans Light</vt:lpstr>
      <vt:lpstr>Open Sans SemiBold</vt:lpstr>
      <vt:lpstr>Courier New</vt:lpstr>
      <vt:lpstr>Open Sans</vt:lpstr>
      <vt:lpstr>Roboto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Microsoft Office User</cp:lastModifiedBy>
  <cp:revision>2</cp:revision>
  <dcterms:modified xsi:type="dcterms:W3CDTF">2019-08-27T18:45:03Z</dcterms:modified>
</cp:coreProperties>
</file>