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241213" cy="7561263"/>
  <p:notesSz cx="6735763" cy="9866313"/>
  <p:embeddedFontLst>
    <p:embeddedFont>
      <p:font typeface="Malgun Gothic" panose="020B0503020000020004" pitchFamily="50" charset="-127"/>
      <p:regular r:id="rId13"/>
      <p:bold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Malgun Gothic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jMddnGJ8xZnuP5H/+ydwfCJjQ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325080-7DCC-46F0-AF72-7F7B6080C63B}">
  <a:tblStyle styleId="{93325080-7DCC-46F0-AF72-7F7B6080C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8FDE1C-071F-4E0F-ACA9-6322F0FB6139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tcBdr/>
        <a:fill>
          <a:solidFill>
            <a:srgbClr val="F2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F2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2" y="72"/>
      </p:cViewPr>
      <p:guideLst>
        <p:guide orient="horz" pos="845"/>
        <p:guide pos="23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742" y="1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0810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742" y="9370810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75" tIns="44875" rIns="89775" bIns="448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2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45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spcFirstLastPara="1" wrap="square" lIns="89775" tIns="44875" rIns="89775" bIns="44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39775"/>
            <a:ext cx="598963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용자 지정 레이아웃">
  <p:cSld name="사용자 지정 레이아웃">
    <p:bg>
      <p:bgPr>
        <a:solidFill>
          <a:srgbClr val="F2F2F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사용자 지정 레이아웃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16068" y="7289057"/>
            <a:ext cx="720834" cy="27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63"/>
          <p:cNvCxnSpPr/>
          <p:nvPr/>
        </p:nvCxnSpPr>
        <p:spPr>
          <a:xfrm>
            <a:off x="9612994" y="77477"/>
            <a:ext cx="0" cy="7189499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63"/>
          <p:cNvCxnSpPr/>
          <p:nvPr/>
        </p:nvCxnSpPr>
        <p:spPr>
          <a:xfrm>
            <a:off x="69774" y="7352531"/>
            <a:ext cx="12100339" cy="0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63"/>
          <p:cNvSpPr txBox="1"/>
          <p:nvPr/>
        </p:nvSpPr>
        <p:spPr>
          <a:xfrm>
            <a:off x="1948833" y="648658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14;p63"/>
          <p:cNvSpPr txBox="1"/>
          <p:nvPr/>
        </p:nvSpPr>
        <p:spPr>
          <a:xfrm>
            <a:off x="4885860" y="7366802"/>
            <a:ext cx="180850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OOOO ©. All Rights Reserved.</a:t>
            </a:r>
            <a:endParaRPr/>
          </a:p>
        </p:txBody>
      </p:sp>
      <p:sp>
        <p:nvSpPr>
          <p:cNvPr id="15" name="Google Shape;15;p63"/>
          <p:cNvSpPr txBox="1"/>
          <p:nvPr/>
        </p:nvSpPr>
        <p:spPr>
          <a:xfrm>
            <a:off x="11668669" y="7361007"/>
            <a:ext cx="43954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fld id="{00000000-1234-1234-1234-123412341234}" type="slidenum">
              <a:rPr lang="en-US" sz="7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lang="en-US" sz="7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/>
          </a:p>
        </p:txBody>
      </p:sp>
      <p:sp>
        <p:nvSpPr>
          <p:cNvPr id="16" name="Google Shape;16;p63"/>
          <p:cNvSpPr/>
          <p:nvPr/>
        </p:nvSpPr>
        <p:spPr>
          <a:xfrm>
            <a:off x="71934" y="73019"/>
            <a:ext cx="9468000" cy="72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" name="Google Shape;17;p63"/>
          <p:cNvGraphicFramePr/>
          <p:nvPr/>
        </p:nvGraphicFramePr>
        <p:xfrm>
          <a:off x="9683332" y="82137"/>
          <a:ext cx="2485950" cy="1490650"/>
        </p:xfrm>
        <a:graphic>
          <a:graphicData uri="http://schemas.openxmlformats.org/drawingml/2006/table">
            <a:tbl>
              <a:tblPr>
                <a:noFill/>
                <a:tableStyleId>{93325080-7DCC-46F0-AF72-7F7B6080C63B}</a:tableStyleId>
              </a:tblPr>
              <a:tblGrid>
                <a:gridCol w="61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OOOO PC Web Front MMI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화면이름</a:t>
                      </a:r>
                      <a:endParaRPr/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/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화면위치</a:t>
                      </a:r>
                      <a:endParaRPr/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TAB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/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/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3175" marB="4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b6vCy55bXAhWIbrwKHZXTDUwQjRwIBw&amp;url=https://www.iconfinder.com/search?q=Image&amp;psig=AOvVaw3GnEjIglCItEwEsq8NUiEn&amp;ust=150940001183296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.kr/url?sa=i&amp;rct=j&amp;q=&amp;esrc=s&amp;source=images&amp;cd=&amp;cad=rja&amp;uact=8&amp;ved=0ahUKEwib6vCy55bXAhWIbrwKHZXTDUwQjRwIBw&amp;url=https://www.iconfinder.com/search?q=Image&amp;psig=AOvVaw3GnEjIglCItEwEsq8NUiEn&amp;ust=1509400011832964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2336408" y="1676137"/>
            <a:ext cx="289944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K-</a:t>
            </a:r>
            <a:r>
              <a:rPr lang="en-US" sz="3600" b="1" i="0" u="none" strike="noStrike" cap="none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wather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 Web Site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v0.1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7956810" y="6307296"/>
            <a:ext cx="1008000" cy="2880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8964922" y="6307296"/>
            <a:ext cx="1296000" cy="28800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윤도상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7956810" y="5997648"/>
            <a:ext cx="1008000" cy="2880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8964922" y="5997648"/>
            <a:ext cx="1296000" cy="28800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2022-12-01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/>
          <p:nvPr/>
        </p:nvSpPr>
        <p:spPr>
          <a:xfrm>
            <a:off x="611851" y="2864658"/>
            <a:ext cx="11017092" cy="11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END OF DOCUMENT</a:t>
            </a:r>
            <a:endParaRPr sz="32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/>
        </p:nvSpPr>
        <p:spPr>
          <a:xfrm>
            <a:off x="287958" y="211911"/>
            <a:ext cx="11629292" cy="4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Revision History</a:t>
            </a:r>
            <a:endParaRPr sz="2400" b="0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" name="Google Shape;35;p2"/>
          <p:cNvGraphicFramePr/>
          <p:nvPr/>
        </p:nvGraphicFramePr>
        <p:xfrm>
          <a:off x="360127" y="993447"/>
          <a:ext cx="11485100" cy="6063550"/>
        </p:xfrm>
        <a:graphic>
          <a:graphicData uri="http://schemas.openxmlformats.org/drawingml/2006/table">
            <a:tbl>
              <a:tblPr firstRow="1" bandRow="1">
                <a:noFill/>
                <a:tableStyleId>{558FDE1C-071F-4E0F-ACA9-6322F0FB6139}</a:tableStyleId>
              </a:tblPr>
              <a:tblGrid>
                <a:gridCol w="87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변경사항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V0.1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0000.00.00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OOO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</a:t>
                      </a:r>
                      <a:r>
                        <a:rPr lang="en-US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/>
        </p:nvSpPr>
        <p:spPr>
          <a:xfrm>
            <a:off x="-74" y="2933387"/>
            <a:ext cx="6362839" cy="1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" tIns="57600" rIns="115200" bIns="576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메인</a:t>
            </a:r>
            <a:endParaRPr sz="36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5041286" y="3587791"/>
            <a:ext cx="7200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" descr="IMAGE ICON PNG에 대한 이미지 검색결과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21611" y="2187305"/>
            <a:ext cx="503999" cy="5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12717950" y="3636571"/>
            <a:ext cx="612000" cy="684000"/>
            <a:chOff x="12717950" y="3636571"/>
            <a:chExt cx="612000" cy="684000"/>
          </a:xfrm>
        </p:grpSpPr>
        <p:sp>
          <p:nvSpPr>
            <p:cNvPr id="58" name="Google Shape;58;p4"/>
            <p:cNvSpPr/>
            <p:nvPr/>
          </p:nvSpPr>
          <p:spPr>
            <a:xfrm rot="5400000">
              <a:off x="12681950" y="3672571"/>
              <a:ext cx="684000" cy="612000"/>
            </a:xfrm>
            <a:prstGeom prst="hexagon">
              <a:avLst>
                <a:gd name="adj" fmla="val 30347"/>
                <a:gd name="vf" fmla="val 115470"/>
              </a:avLst>
            </a:prstGeom>
            <a:solidFill>
              <a:srgbClr val="3F3F3F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0" rIns="90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rot="5400000">
              <a:off x="12753954" y="3744559"/>
              <a:ext cx="540000" cy="468000"/>
            </a:xfrm>
            <a:prstGeom prst="hexagon">
              <a:avLst>
                <a:gd name="adj" fmla="val 30347"/>
                <a:gd name="vf" fmla="val 115470"/>
              </a:avLst>
            </a:prstGeom>
            <a:noFill/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0" rIns="90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1558852" y="7648723"/>
            <a:ext cx="9468000" cy="252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8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다음</a:t>
            </a:r>
            <a:r>
              <a:rPr lang="en-US" sz="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페이지에</a:t>
            </a:r>
            <a:r>
              <a:rPr lang="en-US" sz="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이어서</a:t>
            </a:r>
            <a:r>
              <a:rPr lang="en-US" sz="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계속</a:t>
            </a:r>
            <a:r>
              <a:rPr lang="en-US" sz="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8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79954" y="3097457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9702265" y="1620391"/>
            <a:ext cx="250276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홈 화면으로 이동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각 카테고리 랜딩 화면으로 이동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영문으로 번역 서비스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</a:t>
            </a:r>
            <a:r>
              <a:rPr 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통합검색영역을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메뉴바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하단에 띄움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    (X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버튼으로 변경돼서 클릭하면 검색 종료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05.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사이트맵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영역으로 이동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기본화면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메인메뉴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07. k-water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슬로건 메시지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클릭효과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X)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변경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08.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찾는 메뉴 영역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해당 영역으로       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09. k-water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10.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서비스 영역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고객센터번호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온라인 문의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11.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뉴스 영역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공지사항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최신기사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업데이트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12.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문화 영역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유튜브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박물관 정보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13.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채용 영역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채용공지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복지정보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900" dirty="0"/>
          </a:p>
        </p:txBody>
      </p:sp>
      <p:sp>
        <p:nvSpPr>
          <p:cNvPr id="134" name="Google Shape;134;p4"/>
          <p:cNvSpPr/>
          <p:nvPr/>
        </p:nvSpPr>
        <p:spPr>
          <a:xfrm>
            <a:off x="13300384" y="46087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377" y="67377"/>
            <a:ext cx="9471259" cy="5582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3019" y="182880"/>
            <a:ext cx="952901" cy="34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기업로고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96693" y="182879"/>
            <a:ext cx="4754881" cy="346510"/>
            <a:chOff x="2396693" y="182879"/>
            <a:chExt cx="4754881" cy="346510"/>
          </a:xfrm>
        </p:grpSpPr>
        <p:sp>
          <p:nvSpPr>
            <p:cNvPr id="139" name="직사각형 138"/>
            <p:cNvSpPr/>
            <p:nvPr/>
          </p:nvSpPr>
          <p:spPr>
            <a:xfrm>
              <a:off x="2396693" y="182880"/>
              <a:ext cx="866273" cy="346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ysClr val="windowText" lastClr="000000"/>
                  </a:solidFill>
                </a:rPr>
                <a:t>ESG</a:t>
              </a:r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경영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368845" y="182880"/>
              <a:ext cx="866273" cy="346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국민소통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340997" y="182880"/>
              <a:ext cx="866273" cy="346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새소식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13149" y="182880"/>
              <a:ext cx="866273" cy="346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대국민서비스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285301" y="182879"/>
              <a:ext cx="866273" cy="346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기관소개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8520767" y="182879"/>
            <a:ext cx="397041" cy="34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</a:rPr>
              <a:t>map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123727" y="182880"/>
            <a:ext cx="397040" cy="34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검색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680960" y="182880"/>
            <a:ext cx="442767" cy="34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한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영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558852" y="182879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14;p4"/>
          <p:cNvSpPr/>
          <p:nvPr/>
        </p:nvSpPr>
        <p:spPr>
          <a:xfrm>
            <a:off x="7869997" y="115502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14;p4"/>
          <p:cNvSpPr/>
          <p:nvPr/>
        </p:nvSpPr>
        <p:spPr>
          <a:xfrm>
            <a:off x="8279747" y="110879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14;p4"/>
          <p:cNvSpPr/>
          <p:nvPr/>
        </p:nvSpPr>
        <p:spPr>
          <a:xfrm>
            <a:off x="8665960" y="110879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318" y="182879"/>
            <a:ext cx="4668256" cy="346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Google Shape;114;p4"/>
          <p:cNvSpPr/>
          <p:nvPr/>
        </p:nvSpPr>
        <p:spPr>
          <a:xfrm>
            <a:off x="3050328" y="110879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4754" y="741143"/>
            <a:ext cx="9403882" cy="6586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960901" y="3349457"/>
            <a:ext cx="950486" cy="899102"/>
            <a:chOff x="960900" y="3349457"/>
            <a:chExt cx="1031527" cy="975762"/>
          </a:xfrm>
        </p:grpSpPr>
        <p:sp>
          <p:nvSpPr>
            <p:cNvPr id="11" name="직사각형 10"/>
            <p:cNvSpPr/>
            <p:nvPr/>
          </p:nvSpPr>
          <p:spPr>
            <a:xfrm>
              <a:off x="960900" y="3349457"/>
              <a:ext cx="1031527" cy="9757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6" name="Google Shape;50;p4" descr="IMAGE ICON PNG에 대한 이미지 검색결과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9915" y="3580844"/>
              <a:ext cx="508685" cy="508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14;p4"/>
          <p:cNvSpPr/>
          <p:nvPr/>
        </p:nvSpPr>
        <p:spPr>
          <a:xfrm>
            <a:off x="1760235" y="68377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743198" y="998419"/>
            <a:ext cx="2772077" cy="19415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2743198" y="3052916"/>
            <a:ext cx="2772077" cy="194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2743197" y="5107413"/>
            <a:ext cx="2772077" cy="194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5678904" y="998419"/>
            <a:ext cx="2772077" cy="194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5678904" y="3052916"/>
            <a:ext cx="2772077" cy="194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678903" y="5107413"/>
            <a:ext cx="2772077" cy="194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17808" y="2151592"/>
            <a:ext cx="620828" cy="356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7841" y="2362509"/>
            <a:ext cx="480025" cy="4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메인메뉴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997841" y="2906201"/>
            <a:ext cx="480025" cy="4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 – 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warter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8997841" y="3426715"/>
            <a:ext cx="480025" cy="4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서비스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8997841" y="3970407"/>
            <a:ext cx="480025" cy="4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뉴스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8997841" y="4512734"/>
            <a:ext cx="480025" cy="4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문화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8997841" y="5056426"/>
            <a:ext cx="480025" cy="4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채용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215986" y="1525752"/>
            <a:ext cx="1722111" cy="1206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7" name="그룹 196"/>
          <p:cNvGrpSpPr/>
          <p:nvPr/>
        </p:nvGrpSpPr>
        <p:grpSpPr>
          <a:xfrm>
            <a:off x="5756937" y="1515795"/>
            <a:ext cx="381016" cy="360418"/>
            <a:chOff x="960900" y="3349457"/>
            <a:chExt cx="1031527" cy="975762"/>
          </a:xfrm>
        </p:grpSpPr>
        <p:sp>
          <p:nvSpPr>
            <p:cNvPr id="198" name="직사각형 197"/>
            <p:cNvSpPr/>
            <p:nvPr/>
          </p:nvSpPr>
          <p:spPr>
            <a:xfrm>
              <a:off x="960900" y="3349457"/>
              <a:ext cx="1031527" cy="9757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9" name="Google Shape;50;p4" descr="IMAGE ICON PNG에 대한 이미지 검색결과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9915" y="3580844"/>
              <a:ext cx="508685" cy="508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114;p4"/>
          <p:cNvSpPr/>
          <p:nvPr/>
        </p:nvSpPr>
        <p:spPr>
          <a:xfrm>
            <a:off x="7094952" y="1425067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114;p4"/>
          <p:cNvSpPr/>
          <p:nvPr/>
        </p:nvSpPr>
        <p:spPr>
          <a:xfrm>
            <a:off x="9027337" y="2868018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114;p4"/>
          <p:cNvSpPr/>
          <p:nvPr/>
        </p:nvSpPr>
        <p:spPr>
          <a:xfrm>
            <a:off x="8997485" y="2273378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3340208" y="3529110"/>
            <a:ext cx="1722111" cy="1206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4" name="그룹 203"/>
          <p:cNvGrpSpPr/>
          <p:nvPr/>
        </p:nvGrpSpPr>
        <p:grpSpPr>
          <a:xfrm>
            <a:off x="2881159" y="3519153"/>
            <a:ext cx="381016" cy="360418"/>
            <a:chOff x="960900" y="3349457"/>
            <a:chExt cx="1031527" cy="975762"/>
          </a:xfrm>
        </p:grpSpPr>
        <p:sp>
          <p:nvSpPr>
            <p:cNvPr id="205" name="직사각형 204"/>
            <p:cNvSpPr/>
            <p:nvPr/>
          </p:nvSpPr>
          <p:spPr>
            <a:xfrm>
              <a:off x="960900" y="3349457"/>
              <a:ext cx="1031527" cy="9757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" name="Google Shape;50;p4" descr="IMAGE ICON PNG에 대한 이미지 검색결과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9915" y="3580844"/>
              <a:ext cx="508685" cy="508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직사각형 206"/>
          <p:cNvSpPr/>
          <p:nvPr/>
        </p:nvSpPr>
        <p:spPr>
          <a:xfrm>
            <a:off x="6290518" y="3529110"/>
            <a:ext cx="1722111" cy="1206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5831469" y="3519153"/>
            <a:ext cx="381016" cy="360418"/>
            <a:chOff x="960900" y="3349457"/>
            <a:chExt cx="1031527" cy="975762"/>
          </a:xfrm>
        </p:grpSpPr>
        <p:sp>
          <p:nvSpPr>
            <p:cNvPr id="209" name="직사각형 208"/>
            <p:cNvSpPr/>
            <p:nvPr/>
          </p:nvSpPr>
          <p:spPr>
            <a:xfrm>
              <a:off x="960900" y="3349457"/>
              <a:ext cx="1031527" cy="9757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0" name="Google Shape;50;p4" descr="IMAGE ICON PNG에 대한 이미지 검색결과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9915" y="3580844"/>
              <a:ext cx="508685" cy="508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직사각형 210"/>
          <p:cNvSpPr/>
          <p:nvPr/>
        </p:nvSpPr>
        <p:spPr>
          <a:xfrm>
            <a:off x="3338644" y="5595582"/>
            <a:ext cx="1722111" cy="1206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2" name="그룹 211"/>
          <p:cNvGrpSpPr/>
          <p:nvPr/>
        </p:nvGrpSpPr>
        <p:grpSpPr>
          <a:xfrm>
            <a:off x="2879595" y="5585625"/>
            <a:ext cx="381016" cy="360418"/>
            <a:chOff x="960900" y="3349457"/>
            <a:chExt cx="1031527" cy="975762"/>
          </a:xfrm>
        </p:grpSpPr>
        <p:sp>
          <p:nvSpPr>
            <p:cNvPr id="213" name="직사각형 212"/>
            <p:cNvSpPr/>
            <p:nvPr/>
          </p:nvSpPr>
          <p:spPr>
            <a:xfrm>
              <a:off x="960900" y="3349457"/>
              <a:ext cx="1031527" cy="9757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4" name="Google Shape;50;p4" descr="IMAGE ICON PNG에 대한 이미지 검색결과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9915" y="3580844"/>
              <a:ext cx="508685" cy="508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직사각형 214"/>
          <p:cNvSpPr/>
          <p:nvPr/>
        </p:nvSpPr>
        <p:spPr>
          <a:xfrm>
            <a:off x="6290518" y="5617525"/>
            <a:ext cx="1722111" cy="1206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6" name="그룹 215"/>
          <p:cNvGrpSpPr/>
          <p:nvPr/>
        </p:nvGrpSpPr>
        <p:grpSpPr>
          <a:xfrm>
            <a:off x="5831469" y="5607568"/>
            <a:ext cx="381016" cy="360418"/>
            <a:chOff x="960900" y="3349457"/>
            <a:chExt cx="1031527" cy="975762"/>
          </a:xfrm>
        </p:grpSpPr>
        <p:sp>
          <p:nvSpPr>
            <p:cNvPr id="217" name="직사각형 216"/>
            <p:cNvSpPr/>
            <p:nvPr/>
          </p:nvSpPr>
          <p:spPr>
            <a:xfrm>
              <a:off x="960900" y="3349457"/>
              <a:ext cx="1031527" cy="9757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8" name="Google Shape;50;p4" descr="IMAGE ICON PNG에 대한 이미지 검색결과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9915" y="3580844"/>
              <a:ext cx="508685" cy="508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114;p4"/>
          <p:cNvSpPr/>
          <p:nvPr/>
        </p:nvSpPr>
        <p:spPr>
          <a:xfrm>
            <a:off x="4093986" y="3460621"/>
            <a:ext cx="357713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114;p4"/>
          <p:cNvSpPr/>
          <p:nvPr/>
        </p:nvSpPr>
        <p:spPr>
          <a:xfrm>
            <a:off x="7042095" y="3460621"/>
            <a:ext cx="357713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114;p4"/>
          <p:cNvSpPr/>
          <p:nvPr/>
        </p:nvSpPr>
        <p:spPr>
          <a:xfrm>
            <a:off x="7042095" y="5545525"/>
            <a:ext cx="357713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114;p4"/>
          <p:cNvSpPr/>
          <p:nvPr/>
        </p:nvSpPr>
        <p:spPr>
          <a:xfrm>
            <a:off x="4093986" y="5545525"/>
            <a:ext cx="357713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114;p4"/>
          <p:cNvSpPr/>
          <p:nvPr/>
        </p:nvSpPr>
        <p:spPr>
          <a:xfrm>
            <a:off x="9023111" y="3912716"/>
            <a:ext cx="357713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114;p4"/>
          <p:cNvSpPr/>
          <p:nvPr/>
        </p:nvSpPr>
        <p:spPr>
          <a:xfrm>
            <a:off x="9032452" y="3374920"/>
            <a:ext cx="357713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114;p4"/>
          <p:cNvSpPr/>
          <p:nvPr/>
        </p:nvSpPr>
        <p:spPr>
          <a:xfrm>
            <a:off x="9032452" y="4446508"/>
            <a:ext cx="357713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114;p4"/>
          <p:cNvSpPr/>
          <p:nvPr/>
        </p:nvSpPr>
        <p:spPr>
          <a:xfrm>
            <a:off x="9029850" y="4994515"/>
            <a:ext cx="357713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4536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058" y="14422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1900557" y="180231"/>
            <a:ext cx="1656000" cy="28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2318" y="216235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>
            <a:off x="71934" y="972319"/>
            <a:ext cx="9468000" cy="216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KEY VISUAL BANNER</a:t>
            </a:r>
            <a:endParaRPr sz="800" dirty="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" name="Google Shape;50;p4" descr="IMAGE ICON PNG에 대한 이미지 검색결과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482" y="1692455"/>
            <a:ext cx="503999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>
            <a:off x="71934" y="576275"/>
            <a:ext cx="9468000" cy="39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병원정보 / 의료비용 비교                    내 주변 병원 / 약국찾기                    응급실 찾기                    만화로 보는 수술                    OOOO에게 물어봐                    </a:t>
            </a:r>
            <a:endParaRPr sz="900" b="1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71934" y="3133015"/>
            <a:ext cx="9468000" cy="3888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" name="Google Shape;53;p4"/>
          <p:cNvCxnSpPr/>
          <p:nvPr/>
        </p:nvCxnSpPr>
        <p:spPr>
          <a:xfrm>
            <a:off x="71934" y="972319"/>
            <a:ext cx="946800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4"/>
          <p:cNvSpPr/>
          <p:nvPr/>
        </p:nvSpPr>
        <p:spPr>
          <a:xfrm>
            <a:off x="936230" y="2916595"/>
            <a:ext cx="2412000" cy="1296000"/>
          </a:xfrm>
          <a:prstGeom prst="roundRect">
            <a:avLst>
              <a:gd name="adj" fmla="val 529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병원정보 / 의료비용 비교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 rot="5400000">
            <a:off x="1800130" y="3132631"/>
            <a:ext cx="684000" cy="612000"/>
          </a:xfrm>
          <a:prstGeom prst="hexagon">
            <a:avLst>
              <a:gd name="adj" fmla="val 30347"/>
              <a:gd name="vf" fmla="val 115470"/>
            </a:avLst>
          </a:prstGeom>
          <a:solidFill>
            <a:srgbClr val="3F3F3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4"/>
          <p:cNvSpPr/>
          <p:nvPr/>
        </p:nvSpPr>
        <p:spPr>
          <a:xfrm rot="5400000">
            <a:off x="1872134" y="3204619"/>
            <a:ext cx="540000" cy="468000"/>
          </a:xfrm>
          <a:prstGeom prst="hexagon">
            <a:avLst>
              <a:gd name="adj" fmla="val 30347"/>
              <a:gd name="vf" fmla="val 115470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6264622" y="2916559"/>
            <a:ext cx="2412000" cy="1296000"/>
          </a:xfrm>
          <a:prstGeom prst="roundRect">
            <a:avLst>
              <a:gd name="adj" fmla="val 529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응급실 찾기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 rot="5400000">
            <a:off x="7128522" y="3132595"/>
            <a:ext cx="684000" cy="612000"/>
          </a:xfrm>
          <a:prstGeom prst="hexagon">
            <a:avLst>
              <a:gd name="adj" fmla="val 30347"/>
              <a:gd name="vf" fmla="val 115470"/>
            </a:avLst>
          </a:prstGeom>
          <a:solidFill>
            <a:srgbClr val="3F3F3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4"/>
          <p:cNvSpPr/>
          <p:nvPr/>
        </p:nvSpPr>
        <p:spPr>
          <a:xfrm rot="5400000">
            <a:off x="7200526" y="3204583"/>
            <a:ext cx="540000" cy="468000"/>
          </a:xfrm>
          <a:prstGeom prst="hexagon">
            <a:avLst>
              <a:gd name="adj" fmla="val 30347"/>
              <a:gd name="vf" fmla="val 115470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3600594" y="2916535"/>
            <a:ext cx="2412000" cy="1296000"/>
          </a:xfrm>
          <a:prstGeom prst="roundRect">
            <a:avLst>
              <a:gd name="adj" fmla="val 529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0000" rIns="91425" bIns="900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 주변 병원 / 약국찾기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 rot="5400000">
            <a:off x="4464494" y="3132571"/>
            <a:ext cx="684000" cy="612000"/>
          </a:xfrm>
          <a:prstGeom prst="hexagon">
            <a:avLst>
              <a:gd name="adj" fmla="val 30347"/>
              <a:gd name="vf" fmla="val 115470"/>
            </a:avLst>
          </a:prstGeom>
          <a:solidFill>
            <a:srgbClr val="3F3F3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4"/>
          <p:cNvSpPr/>
          <p:nvPr/>
        </p:nvSpPr>
        <p:spPr>
          <a:xfrm rot="5400000">
            <a:off x="4536498" y="3204559"/>
            <a:ext cx="540000" cy="468000"/>
          </a:xfrm>
          <a:prstGeom prst="hexagon">
            <a:avLst>
              <a:gd name="adj" fmla="val 30347"/>
              <a:gd name="vf" fmla="val 115470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42359" y="72219"/>
            <a:ext cx="9468000" cy="504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864000" bIns="90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                                                                                                           HOME     ㅣ    로그인     회원가입</a:t>
            </a:r>
            <a:endParaRPr sz="800" b="1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72986" y="7021019"/>
            <a:ext cx="9468000" cy="252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8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다음 페이지에 이어서 계속…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936030" y="6048855"/>
            <a:ext cx="1800000" cy="86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1화 수술명</a:t>
            </a:r>
            <a:endParaRPr sz="1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안과 _백내장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4042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4896470" y="4968763"/>
            <a:ext cx="1800000" cy="10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54000" bIns="9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" name="Google Shape;68;p4" descr="IMAGE ICON PNG에 대한 이미지 검색결과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374" y="5292726"/>
            <a:ext cx="432000" cy="4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/>
          <p:nvPr/>
        </p:nvSpPr>
        <p:spPr>
          <a:xfrm>
            <a:off x="2916250" y="4968763"/>
            <a:ext cx="1800000" cy="10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54000" bIns="9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" name="Google Shape;70;p4" descr="IMAGE ICON PNG에 대한 이미지 검색결과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154" y="5292726"/>
            <a:ext cx="432000" cy="4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/>
          <p:nvPr/>
        </p:nvSpPr>
        <p:spPr>
          <a:xfrm>
            <a:off x="936030" y="4968763"/>
            <a:ext cx="1800000" cy="10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54000" bIns="9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4" descr="IMAGE ICON PNG에 대한 이미지 검색결과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9934" y="5292726"/>
            <a:ext cx="432000" cy="4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/>
          <p:nvPr/>
        </p:nvSpPr>
        <p:spPr>
          <a:xfrm>
            <a:off x="6876890" y="4968763"/>
            <a:ext cx="1800000" cy="10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54000" rIns="54000" bIns="9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" name="Google Shape;74;p4" descr="IMAGE ICON PNG에 대한 이미지 검색결과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60794" y="5292726"/>
            <a:ext cx="432000" cy="4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2412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64360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1152054" y="6676800"/>
            <a:ext cx="76174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YYYY.MM.DD 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" name="Google Shape;78;p4"/>
          <p:cNvCxnSpPr/>
          <p:nvPr/>
        </p:nvCxnSpPr>
        <p:spPr>
          <a:xfrm>
            <a:off x="972034" y="6624827"/>
            <a:ext cx="1728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4"/>
          <p:cNvSpPr txBox="1"/>
          <p:nvPr/>
        </p:nvSpPr>
        <p:spPr>
          <a:xfrm>
            <a:off x="1984126" y="6676800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123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452178" y="6676800"/>
            <a:ext cx="28405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916250" y="6048763"/>
            <a:ext cx="1800000" cy="86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1화 수술명</a:t>
            </a:r>
            <a:endParaRPr sz="1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안과 _백내장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24262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12632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44580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3132274" y="6676708"/>
            <a:ext cx="76174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YYYY.MM.DD 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6" name="Google Shape;86;p4"/>
          <p:cNvCxnSpPr/>
          <p:nvPr/>
        </p:nvCxnSpPr>
        <p:spPr>
          <a:xfrm>
            <a:off x="2952254" y="6624735"/>
            <a:ext cx="1728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4"/>
          <p:cNvSpPr txBox="1"/>
          <p:nvPr/>
        </p:nvSpPr>
        <p:spPr>
          <a:xfrm>
            <a:off x="3964346" y="6676708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123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4432398" y="6676708"/>
            <a:ext cx="28405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896470" y="6048855"/>
            <a:ext cx="1800000" cy="86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1화 수술명</a:t>
            </a:r>
            <a:endParaRPr sz="1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안과 _백내장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04482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92852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24800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5112494" y="6676800"/>
            <a:ext cx="76174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YYYY.MM.DD 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" name="Google Shape;94;p4"/>
          <p:cNvCxnSpPr/>
          <p:nvPr/>
        </p:nvCxnSpPr>
        <p:spPr>
          <a:xfrm>
            <a:off x="4932474" y="6624827"/>
            <a:ext cx="1728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4"/>
          <p:cNvSpPr txBox="1"/>
          <p:nvPr/>
        </p:nvSpPr>
        <p:spPr>
          <a:xfrm>
            <a:off x="5944566" y="6676800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123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6412618" y="6676800"/>
            <a:ext cx="28405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876690" y="6048763"/>
            <a:ext cx="1800000" cy="86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1화 수술명</a:t>
            </a:r>
            <a:endParaRPr sz="10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안과 _백내장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4702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3072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05020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7092714" y="6676708"/>
            <a:ext cx="76174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YYYY.MM.DD 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" name="Google Shape;102;p4"/>
          <p:cNvCxnSpPr/>
          <p:nvPr/>
        </p:nvCxnSpPr>
        <p:spPr>
          <a:xfrm>
            <a:off x="6912694" y="6624735"/>
            <a:ext cx="1728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4"/>
          <p:cNvSpPr txBox="1"/>
          <p:nvPr/>
        </p:nvSpPr>
        <p:spPr>
          <a:xfrm>
            <a:off x="7924786" y="6676708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123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8392838" y="6676708"/>
            <a:ext cx="28405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859946" y="4511744"/>
            <a:ext cx="82814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7F7F"/>
                </a:solidFill>
                <a:latin typeface="Dotum"/>
                <a:ea typeface="Dotum"/>
                <a:cs typeface="Dotum"/>
                <a:sym typeface="Dotum"/>
              </a:rPr>
              <a:t>▌만화로 보는 수술                                                                                                                       </a:t>
            </a:r>
            <a:r>
              <a:rPr lang="en-US" sz="800">
                <a:solidFill>
                  <a:srgbClr val="0070C0"/>
                </a:solidFill>
                <a:latin typeface="Dotum"/>
                <a:ea typeface="Dotum"/>
                <a:cs typeface="Dotum"/>
                <a:sym typeface="Dotum"/>
              </a:rPr>
              <a:t>전체보기 +</a:t>
            </a:r>
            <a:endParaRPr sz="3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" name="Google Shape;106;p4"/>
          <p:cNvCxnSpPr/>
          <p:nvPr/>
        </p:nvCxnSpPr>
        <p:spPr>
          <a:xfrm>
            <a:off x="936894" y="4824747"/>
            <a:ext cx="774000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" name="Google Shape;107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16150" y="3312282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80446" y="3312607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44742" y="331257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9610345" y="1622132"/>
            <a:ext cx="31931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ⓐ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ⓑ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ⓒ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9901026" y="1620391"/>
            <a:ext cx="2304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보편적 통합검색 영역으로 검색어 입력 후 클릭 시 검색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결과값 화면 출력;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홈 화면으로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로그인 화면으로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회원가입 화면으로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각 카테고리 랜딩 화면으로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 비쥬얼 배너 영역으로 클릭 시 연결 페이지로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“병원정보/의료비용 비교” 메뉴로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“내 주변 병원/약국찾기” 메뉴로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“응급실 찾기” 메뉴로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“만화로 보는 수술” 랜딩 페이지로 이동; 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해당 컨텐츠 상세 페이지로 진입;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컨텐츠 등록일자 출력;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컨텐츠 조회수 출력;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컨텐츠 댓글수 출력;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1656138" y="180231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01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236747" y="108225"/>
            <a:ext cx="360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02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884802" y="10822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03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8352882" y="10822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04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1934" y="576275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05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1934" y="972319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06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936030" y="2916535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07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600326" y="2916535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08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264622" y="2916535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09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936030" y="496876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80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2916250" y="496876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80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896470" y="496876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80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876690" y="496876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80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440102" y="655295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016150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448198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420338" y="655295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996386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428434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400542" y="655295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976590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408638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380778" y="655295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7956826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8388874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920834" y="4608739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sz="80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71934" y="2764785"/>
            <a:ext cx="9468000" cy="7560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6000" tIns="108000" rIns="91425" bIns="9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이용약관 ㅣ 개인정보처리방침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OOOOO 서울특별시 ----------------------------------------       TEL : 02-OOOO-OOOO     l    FAX : 02-OOOO-OOOO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 © OOOO OOOO OOOO. ALL RIGHTS RESERVED.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058" y="2980849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71934" y="72219"/>
            <a:ext cx="9468000" cy="252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이전 페이지에 이어서 계속…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20759" y="228422"/>
            <a:ext cx="9468000" cy="6948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6" name="Google Shape;146;p5"/>
          <p:cNvCxnSpPr/>
          <p:nvPr/>
        </p:nvCxnSpPr>
        <p:spPr>
          <a:xfrm>
            <a:off x="1008038" y="1872419"/>
            <a:ext cx="2340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47" name="Google Shape;147;p5"/>
          <p:cNvCxnSpPr/>
          <p:nvPr/>
        </p:nvCxnSpPr>
        <p:spPr>
          <a:xfrm>
            <a:off x="936310" y="915119"/>
            <a:ext cx="248400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5"/>
          <p:cNvSpPr txBox="1"/>
          <p:nvPr/>
        </p:nvSpPr>
        <p:spPr>
          <a:xfrm>
            <a:off x="864022" y="648283"/>
            <a:ext cx="269176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OOOO에게 물어봐 </a:t>
            </a:r>
            <a:r>
              <a:rPr lang="en-US" sz="8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</a:t>
            </a:r>
            <a:r>
              <a:rPr lang="en-US" sz="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전체보기 +</a:t>
            </a:r>
            <a:endParaRPr sz="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008038" y="1296355"/>
            <a:ext cx="2340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0" name="Google Shape;150;p5"/>
          <p:cNvSpPr/>
          <p:nvPr/>
        </p:nvSpPr>
        <p:spPr>
          <a:xfrm>
            <a:off x="936310" y="1008323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36030" y="1008455"/>
            <a:ext cx="2484000" cy="1440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" name="Google Shape;152;p5"/>
          <p:cNvCxnSpPr/>
          <p:nvPr/>
        </p:nvCxnSpPr>
        <p:spPr>
          <a:xfrm>
            <a:off x="1008038" y="1584387"/>
            <a:ext cx="2340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3564598" y="915119"/>
            <a:ext cx="248400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5"/>
          <p:cNvSpPr txBox="1"/>
          <p:nvPr/>
        </p:nvSpPr>
        <p:spPr>
          <a:xfrm>
            <a:off x="3473600" y="648283"/>
            <a:ext cx="276229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                   </a:t>
            </a:r>
            <a:r>
              <a:rPr lang="en-US" sz="8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</a:t>
            </a:r>
            <a:r>
              <a:rPr lang="en-US" sz="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전체보기 +</a:t>
            </a:r>
            <a:endParaRPr sz="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6192890" y="915119"/>
            <a:ext cx="248400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6117057" y="648283"/>
            <a:ext cx="84029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미세먼지 정보</a:t>
            </a:r>
            <a:endParaRPr sz="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936030" y="1296387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936030" y="1584387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>
            <a:off x="1008038" y="2160451"/>
            <a:ext cx="2340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0" name="Google Shape;160;p5"/>
          <p:cNvSpPr/>
          <p:nvPr/>
        </p:nvSpPr>
        <p:spPr>
          <a:xfrm>
            <a:off x="936030" y="1872451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936030" y="2160451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2" name="Google Shape;162;p5"/>
          <p:cNvCxnSpPr/>
          <p:nvPr/>
        </p:nvCxnSpPr>
        <p:spPr>
          <a:xfrm>
            <a:off x="3636330" y="1872419"/>
            <a:ext cx="2340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3" name="Google Shape;163;p5"/>
          <p:cNvCxnSpPr/>
          <p:nvPr/>
        </p:nvCxnSpPr>
        <p:spPr>
          <a:xfrm>
            <a:off x="3636330" y="1296355"/>
            <a:ext cx="2340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4" name="Google Shape;164;p5"/>
          <p:cNvSpPr/>
          <p:nvPr/>
        </p:nvSpPr>
        <p:spPr>
          <a:xfrm>
            <a:off x="3564602" y="1008323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3564322" y="1008455"/>
            <a:ext cx="2484000" cy="1440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" name="Google Shape;166;p5"/>
          <p:cNvCxnSpPr/>
          <p:nvPr/>
        </p:nvCxnSpPr>
        <p:spPr>
          <a:xfrm>
            <a:off x="3636330" y="1584387"/>
            <a:ext cx="2340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7" name="Google Shape;167;p5"/>
          <p:cNvCxnSpPr/>
          <p:nvPr/>
        </p:nvCxnSpPr>
        <p:spPr>
          <a:xfrm>
            <a:off x="3636330" y="2160451"/>
            <a:ext cx="2340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8" name="Google Shape;168;p5"/>
          <p:cNvSpPr/>
          <p:nvPr/>
        </p:nvSpPr>
        <p:spPr>
          <a:xfrm>
            <a:off x="3564322" y="1296387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3564322" y="1584419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3564598" y="1872451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3564322" y="2160483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6192614" y="1008479"/>
            <a:ext cx="2484000" cy="14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9610345" y="1622132"/>
            <a:ext cx="31931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ⓐ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ⓑ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9901026" y="1620391"/>
            <a:ext cx="2304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“OOOO에게 물어봐” 랜딩 페이지로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문의내역 제목 정보 및 문의일자 출력 되며 클릭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해당 문의 게시물 페이지로 이동; 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“공지사항” 랜딩 페이지로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제목 정보 및 등록일자 출력 되며 클릭 시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공지사항 게시물 페이지로 이동; 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“이용약관” 페이지로 이동;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“개인정보처리방침” 페이지로 이동;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2664250" y="68430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01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936058" y="100832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02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5292542" y="684287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03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564350" y="1008307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04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2124162" y="277253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2808238" y="277251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-74" y="2933387"/>
            <a:ext cx="6362839" cy="132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" tIns="57600" rIns="115200" bIns="576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en-US"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이용약관/개인정보처리방침</a:t>
            </a:r>
            <a:endParaRPr sz="36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" name="Google Shape;186;p6"/>
          <p:cNvCxnSpPr/>
          <p:nvPr/>
        </p:nvCxnSpPr>
        <p:spPr>
          <a:xfrm>
            <a:off x="6120606" y="3587791"/>
            <a:ext cx="6120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71934" y="576275"/>
            <a:ext cx="9468000" cy="39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병원정보 / 의료비용 비교                    내 주변 병원 / 약국찾기                    응급실 찾기                    만화로 보는 수술                    OOOO에게 물어봐                    </a:t>
            </a:r>
            <a:endParaRPr sz="900" b="1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080198" y="2332777"/>
            <a:ext cx="646331" cy="338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900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이용약관</a:t>
            </a:r>
            <a:endParaRPr sz="900" b="1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050" y="2412479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/>
          <p:nvPr/>
        </p:nvSpPr>
        <p:spPr>
          <a:xfrm>
            <a:off x="936030" y="2664507"/>
            <a:ext cx="7740000" cy="3528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이용약관 내용</a:t>
            </a:r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058" y="14422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/>
          <p:nvPr/>
        </p:nvSpPr>
        <p:spPr>
          <a:xfrm>
            <a:off x="1900557" y="180231"/>
            <a:ext cx="1656000" cy="28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318" y="216235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/>
          <p:nvPr/>
        </p:nvSpPr>
        <p:spPr>
          <a:xfrm>
            <a:off x="71934" y="72219"/>
            <a:ext cx="9468000" cy="504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864000" bIns="90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                                                                                                           HOME     ㅣ    로그인     회원가입</a:t>
            </a:r>
            <a:endParaRPr sz="800" b="1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71934" y="972319"/>
            <a:ext cx="9468000" cy="122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이용약관</a:t>
            </a:r>
            <a:endParaRPr sz="1800" b="1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Governing Message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HOME &gt; 이용약관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84414" y="1809742"/>
            <a:ext cx="108000" cy="1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7"/>
          <p:cNvCxnSpPr/>
          <p:nvPr/>
        </p:nvCxnSpPr>
        <p:spPr>
          <a:xfrm>
            <a:off x="71934" y="972319"/>
            <a:ext cx="946800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7"/>
          <p:cNvSpPr txBox="1"/>
          <p:nvPr/>
        </p:nvSpPr>
        <p:spPr>
          <a:xfrm>
            <a:off x="9656030" y="1622132"/>
            <a:ext cx="227947" cy="2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9901026" y="1620391"/>
            <a:ext cx="2304000" cy="26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이용약관 클릭 시의 화면정보;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71934" y="6517019"/>
            <a:ext cx="9468000" cy="7560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6000" tIns="108000" rIns="91425" bIns="9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이용약관 ㅣ 개인정보처리방침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OOOOO 서울특별시 ----------------------------------------       TEL : 02-OOOO-OOOO     l    FAX : 02-OOOO-OOOO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 © OOOO OOOO OOOO. ALL RIGHTS RESERVED.</a:t>
            </a:r>
            <a:endParaRPr/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058" y="6733083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71934" y="576275"/>
            <a:ext cx="9468000" cy="39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병원정보 / 의료비용 비교                    내 주변 병원 / 약국찾기                    응급실 찾기                    만화로 보는 수술                    OOOO에게 물어봐                    </a:t>
            </a:r>
            <a:endParaRPr sz="900" b="1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1080198" y="2332777"/>
            <a:ext cx="1005403" cy="338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900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개인정보처리방침</a:t>
            </a:r>
            <a:endParaRPr sz="900" b="1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050" y="2412479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936030" y="2664507"/>
            <a:ext cx="7740000" cy="3528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개인정보처리방침 내용</a:t>
            </a:r>
            <a:endParaRPr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058" y="14422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/>
          <p:nvPr/>
        </p:nvSpPr>
        <p:spPr>
          <a:xfrm>
            <a:off x="1900557" y="180231"/>
            <a:ext cx="1656000" cy="28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9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6" name="Google Shape;21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318" y="216235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/>
          <p:nvPr/>
        </p:nvSpPr>
        <p:spPr>
          <a:xfrm>
            <a:off x="71934" y="72219"/>
            <a:ext cx="9468000" cy="504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108000" rIns="864000" bIns="90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                                                                                                           HOME     ㅣ    로그인     회원가입</a:t>
            </a:r>
            <a:endParaRPr sz="800" b="1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71934" y="972319"/>
            <a:ext cx="9468000" cy="122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개인정보처리방침</a:t>
            </a:r>
            <a:endParaRPr sz="1800" b="1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Governing Message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HOME &gt; 개인정보처리방침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382" y="1809742"/>
            <a:ext cx="108000" cy="1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8"/>
          <p:cNvCxnSpPr/>
          <p:nvPr/>
        </p:nvCxnSpPr>
        <p:spPr>
          <a:xfrm>
            <a:off x="71934" y="972319"/>
            <a:ext cx="9468000" cy="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8"/>
          <p:cNvSpPr txBox="1"/>
          <p:nvPr/>
        </p:nvSpPr>
        <p:spPr>
          <a:xfrm>
            <a:off x="9656030" y="1622132"/>
            <a:ext cx="227947" cy="25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9901026" y="1620391"/>
            <a:ext cx="2304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개인정보 클릭 시의 화면정보;</a:t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71934" y="6517019"/>
            <a:ext cx="9468000" cy="7560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6000" tIns="108000" rIns="91425" bIns="9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이용약관 ㅣ 개인정보처리방침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OOOOO 서울특별시 ----------------------------------------       TEL : 02-OOOO-OOOO     l    FAX : 02-OOOO-OOOO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 © OOOO OOOO OOOO. ALL RIGHTS RESERVED.</a:t>
            </a:r>
            <a:endParaRPr/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058" y="6733083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748</Words>
  <Application>Microsoft Office PowerPoint</Application>
  <PresentationFormat>사용자 지정</PresentationFormat>
  <Paragraphs>260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Arial</vt:lpstr>
      <vt:lpstr>Dotum</vt:lpstr>
      <vt:lpstr>Gulim</vt:lpstr>
      <vt:lpstr>Malgun Gothic</vt:lpstr>
      <vt:lpstr>Gulim</vt:lpstr>
      <vt:lpstr>Tahoma</vt:lpstr>
      <vt:lpstr>Noto Sans Symbols</vt:lpstr>
      <vt:lpstr>Malgun Gothic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기본값</dc:creator>
  <cp:lastModifiedBy>user</cp:lastModifiedBy>
  <cp:revision>13</cp:revision>
  <dcterms:created xsi:type="dcterms:W3CDTF">2008-11-17T08:21:55Z</dcterms:created>
  <dcterms:modified xsi:type="dcterms:W3CDTF">2022-12-01T08:07:21Z</dcterms:modified>
</cp:coreProperties>
</file>