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0"/>
  </p:notesMasterIdLst>
  <p:sldIdLst>
    <p:sldId id="330" r:id="rId2"/>
    <p:sldId id="393" r:id="rId3"/>
    <p:sldId id="372" r:id="rId4"/>
    <p:sldId id="373" r:id="rId5"/>
    <p:sldId id="375" r:id="rId6"/>
    <p:sldId id="376" r:id="rId7"/>
    <p:sldId id="399" r:id="rId8"/>
    <p:sldId id="374" r:id="rId9"/>
    <p:sldId id="352" r:id="rId10"/>
    <p:sldId id="378" r:id="rId11"/>
    <p:sldId id="403" r:id="rId12"/>
    <p:sldId id="351" r:id="rId13"/>
    <p:sldId id="380" r:id="rId14"/>
    <p:sldId id="398" r:id="rId15"/>
    <p:sldId id="379" r:id="rId16"/>
    <p:sldId id="400" r:id="rId17"/>
    <p:sldId id="401" r:id="rId18"/>
    <p:sldId id="40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CCFF99"/>
    <a:srgbClr val="B7F595"/>
    <a:srgbClr val="401254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73" autoAdjust="0"/>
    <p:restoredTop sz="94660"/>
  </p:normalViewPr>
  <p:slideViewPr>
    <p:cSldViewPr>
      <p:cViewPr varScale="1">
        <p:scale>
          <a:sx n="105" d="100"/>
          <a:sy n="105" d="100"/>
        </p:scale>
        <p:origin x="-408" y="-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2.jpe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7" name="Group 169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7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11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2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611561" y="1104891"/>
            <a:ext cx="7920880" cy="5420453"/>
          </a:xfrm>
          <a:prstGeom prst="roundRect">
            <a:avLst>
              <a:gd name="adj" fmla="val 41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2600" b="1" baseline="0"/>
            </a:lvl1pPr>
            <a:lvl2pPr marL="627063" indent="-269875">
              <a:buClr>
                <a:srgbClr val="4F784C"/>
              </a:buClr>
              <a:buFont typeface="Wingdings" pitchFamily="2" charset="2"/>
              <a:buChar char="ü"/>
              <a:defRPr sz="2200" baseline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78485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3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lnSpc>
                <a:spcPct val="130000"/>
              </a:lnSpc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indent="-182563">
              <a:lnSpc>
                <a:spcPct val="120000"/>
              </a:lnSpc>
              <a:buSzPct val="80000"/>
              <a:buFont typeface="Arial" panose="020B0604020202020204" pitchFamily="34" charset="0"/>
              <a:buChar char="‒"/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1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5864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34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9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1"/>
            </p:custDataLst>
          </p:nvPr>
        </p:nvSpPr>
        <p:spPr>
          <a:xfrm>
            <a:off x="179388" y="5229200"/>
            <a:ext cx="8713787" cy="1367239"/>
          </a:xfrm>
        </p:spPr>
        <p:txBody>
          <a:bodyPr>
            <a:normAutofit/>
          </a:bodyPr>
          <a:lstStyle>
            <a:lvl1pPr marL="449263" indent="-177800"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defRPr sz="1400"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2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66523" y="152712"/>
            <a:ext cx="8025957" cy="596671"/>
          </a:xfrm>
        </p:spPr>
        <p:txBody>
          <a:bodyPr>
            <a:normAutofit/>
          </a:bodyPr>
          <a:lstStyle>
            <a:lvl1pPr>
              <a:defRPr sz="3000" spc="-15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70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tags" Target="../tags/tag1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" name="Group 169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51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56" name="Freeform 170"/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7" name="Freeform 171"/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82728" y="980727"/>
            <a:ext cx="871362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875982" y="158476"/>
            <a:ext cx="7656458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14" name="Group 169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15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Freeform 170"/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Freeform 171"/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83" r:id="rId7"/>
    <p:sldLayoutId id="2147483682" r:id="rId8"/>
    <p:sldLayoutId id="2147483695" r:id="rId9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spc="-150" dirty="0">
          <a:solidFill>
            <a:srgbClr val="4F784C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C4A2D2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BBD98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72617" y="1538790"/>
            <a:ext cx="7669857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장</a:t>
            </a:r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 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데이터베이스 관리 시스템</a:t>
            </a:r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데이터베이스 </a:t>
            </a: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관리 시스템의 등장 배경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데이터베이스 </a:t>
            </a: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관리 시스템의 정의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데이터베이스 </a:t>
            </a: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관리 시스템의 장단점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데이터베이스 </a:t>
            </a: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관리 시스템의 발전 과정</a:t>
            </a:r>
            <a:endParaRPr lang="ko-KR" alt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702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ko-KR" altLang="en-US" dirty="0"/>
              <a:t>관리 </a:t>
            </a:r>
            <a:r>
              <a:rPr lang="ko-KR" altLang="en-US" dirty="0" smtClean="0"/>
              <a:t>시스템에서의 데이터 관리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138" y="1556930"/>
            <a:ext cx="4363745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Management System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9" y="1159234"/>
            <a:ext cx="8607826" cy="5150086"/>
          </a:xfrm>
        </p:spPr>
      </p:pic>
    </p:spTree>
    <p:extLst>
      <p:ext uri="{BB962C8B-B14F-4D97-AF65-F5344CB8AC3E}">
        <p14:creationId xmlns:p14="http://schemas.microsoft.com/office/powerpoint/2010/main" val="1764647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발전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/>
              <a:t>1</a:t>
            </a:r>
            <a:r>
              <a:rPr lang="ko-KR" altLang="en-US" dirty="0"/>
              <a:t>세대 </a:t>
            </a:r>
            <a:r>
              <a:rPr lang="en-US" altLang="ko-KR" dirty="0"/>
              <a:t>: </a:t>
            </a:r>
            <a:r>
              <a:rPr lang="ko-KR" altLang="en-US" dirty="0"/>
              <a:t>네트워크 </a:t>
            </a:r>
            <a:r>
              <a:rPr lang="en-US" altLang="ko-KR" dirty="0"/>
              <a:t>DBMS, </a:t>
            </a:r>
            <a:r>
              <a:rPr lang="ko-KR" altLang="en-US" dirty="0"/>
              <a:t>계층 </a:t>
            </a:r>
            <a:r>
              <a:rPr lang="en-US" altLang="ko-KR" dirty="0" smtClean="0"/>
              <a:t>DBMS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네트워크 </a:t>
            </a:r>
            <a:r>
              <a:rPr lang="en-US" altLang="ko-KR" dirty="0" smtClean="0"/>
              <a:t>DBMS : </a:t>
            </a:r>
            <a:r>
              <a:rPr lang="ko-KR" altLang="en-US" dirty="0" smtClean="0"/>
              <a:t>데이터베이스를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그래프 형태로 구성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IDS(Integrated Data Store)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계층</a:t>
            </a:r>
            <a:r>
              <a:rPr lang="en-US" altLang="ko-KR" dirty="0" smtClean="0"/>
              <a:t> DBMS : </a:t>
            </a:r>
            <a:r>
              <a:rPr lang="ko-KR" altLang="en-US" dirty="0" smtClean="0"/>
              <a:t>데이터베이스를 트리 형태로 구성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IMS(Information Management System)</a:t>
            </a:r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3447350"/>
            <a:ext cx="7602155" cy="3132000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>
            <a:off x="889828" y="3768749"/>
            <a:ext cx="7417587" cy="2585576"/>
            <a:chOff x="889828" y="3768749"/>
            <a:chExt cx="7417587" cy="2585576"/>
          </a:xfrm>
        </p:grpSpPr>
        <p:cxnSp>
          <p:nvCxnSpPr>
            <p:cNvPr id="6" name="직선 연결선 5"/>
            <p:cNvCxnSpPr/>
            <p:nvPr/>
          </p:nvCxnSpPr>
          <p:spPr>
            <a:xfrm flipV="1">
              <a:off x="3180856" y="5013350"/>
              <a:ext cx="1080120" cy="549235"/>
            </a:xfrm>
            <a:prstGeom prst="line">
              <a:avLst/>
            </a:prstGeom>
            <a:ln>
              <a:solidFill>
                <a:srgbClr val="4012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/>
            <p:cNvSpPr/>
            <p:nvPr/>
          </p:nvSpPr>
          <p:spPr>
            <a:xfrm>
              <a:off x="891432" y="3768749"/>
              <a:ext cx="1485165" cy="8100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89828" y="4963671"/>
              <a:ext cx="1485165" cy="891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47297" y="4186783"/>
              <a:ext cx="1485165" cy="1214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180856" y="5013351"/>
              <a:ext cx="1485165" cy="8414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V="1">
              <a:off x="1466655" y="4059070"/>
              <a:ext cx="909942" cy="51976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H="1">
              <a:off x="1241631" y="3879050"/>
              <a:ext cx="1134966" cy="65762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H="1">
              <a:off x="3180856" y="4963671"/>
              <a:ext cx="986099" cy="59891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2773404" y="4170307"/>
              <a:ext cx="0" cy="121419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H="1" flipV="1">
              <a:off x="1331640" y="4963671"/>
              <a:ext cx="1043354" cy="59891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1514272" y="3992869"/>
              <a:ext cx="4411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>
                  <a:latin typeface="HY엽서L" pitchFamily="18" charset="-127"/>
                  <a:ea typeface="HY엽서L" pitchFamily="18" charset="-127"/>
                </a:rPr>
                <a:t>주문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826724" y="4341578"/>
              <a:ext cx="4411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smtClean="0">
                  <a:latin typeface="HY엽서L" pitchFamily="18" charset="-127"/>
                  <a:ea typeface="HY엽서L" pitchFamily="18" charset="-127"/>
                </a:rPr>
                <a:t>판매</a:t>
              </a:r>
              <a:endParaRPr lang="ko-KR" altLang="en-US" sz="100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726795" y="4717450"/>
              <a:ext cx="4411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smtClean="0">
                  <a:latin typeface="HY엽서L" pitchFamily="18" charset="-127"/>
                  <a:ea typeface="HY엽서L" pitchFamily="18" charset="-127"/>
                </a:rPr>
                <a:t>담</a:t>
              </a:r>
              <a:r>
                <a:rPr lang="ko-KR" altLang="en-US" sz="1000">
                  <a:latin typeface="HY엽서L" pitchFamily="18" charset="-127"/>
                  <a:ea typeface="HY엽서L" pitchFamily="18" charset="-127"/>
                </a:rPr>
                <a:t>당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606151" y="5310950"/>
              <a:ext cx="4411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smtClean="0">
                  <a:latin typeface="HY엽서L" pitchFamily="18" charset="-127"/>
                  <a:ea typeface="HY엽서L" pitchFamily="18" charset="-127"/>
                </a:rPr>
                <a:t>관리</a:t>
              </a:r>
              <a:endParaRPr lang="ko-KR" altLang="en-US" sz="100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26895" y="5253009"/>
              <a:ext cx="4411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smtClean="0">
                  <a:latin typeface="HY엽서L" pitchFamily="18" charset="-127"/>
                  <a:ea typeface="HY엽서L" pitchFamily="18" charset="-127"/>
                </a:rPr>
                <a:t>소속</a:t>
              </a:r>
              <a:endParaRPr lang="ko-KR" altLang="en-US" sz="100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887035" y="5949280"/>
              <a:ext cx="855095" cy="405045"/>
            </a:xfrm>
            <a:prstGeom prst="rect">
              <a:avLst/>
            </a:prstGeom>
            <a:solidFill>
              <a:srgbClr val="669900">
                <a:alpha val="16863"/>
              </a:srgb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주문고객</a:t>
              </a:r>
              <a:endParaRPr lang="ko-KR" altLang="en-US" sz="120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452320" y="5949280"/>
              <a:ext cx="855095" cy="405045"/>
            </a:xfrm>
            <a:prstGeom prst="rect">
              <a:avLst/>
            </a:prstGeom>
            <a:solidFill>
              <a:srgbClr val="669900">
                <a:alpha val="16863"/>
              </a:srgb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판매상품</a:t>
              </a:r>
              <a:endParaRPr lang="ko-KR" altLang="en-US" sz="1200"/>
            </a:p>
          </p:txBody>
        </p:sp>
        <p:cxnSp>
          <p:nvCxnSpPr>
            <p:cNvPr id="39" name="직선 화살표 연결선 38"/>
            <p:cNvCxnSpPr>
              <a:endCxn id="37" idx="0"/>
            </p:cNvCxnSpPr>
            <p:nvPr/>
          </p:nvCxnSpPr>
          <p:spPr>
            <a:xfrm>
              <a:off x="5314581" y="5777393"/>
              <a:ext cx="2" cy="17188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7879867" y="5777393"/>
              <a:ext cx="2" cy="17188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728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발전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1052735"/>
            <a:ext cx="8964612" cy="55437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세대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관계 </a:t>
            </a:r>
            <a:r>
              <a:rPr lang="en-US" altLang="ko-KR" dirty="0"/>
              <a:t>DBMS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관계 </a:t>
            </a:r>
            <a:r>
              <a:rPr lang="en-US" altLang="ko-KR" dirty="0" smtClean="0"/>
              <a:t>DBMS : </a:t>
            </a:r>
            <a:r>
              <a:rPr lang="ko-KR" altLang="en-US" dirty="0" smtClean="0"/>
              <a:t>데이터베이스를 테이블 형태로 구성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오라클</a:t>
            </a:r>
            <a:r>
              <a:rPr lang="en-US" altLang="ko-KR" dirty="0" smtClean="0"/>
              <a:t>(Oracle), MS SQL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액세스</a:t>
            </a:r>
            <a:r>
              <a:rPr lang="en-US" altLang="ko-KR" dirty="0" smtClean="0"/>
              <a:t>(Access), </a:t>
            </a:r>
            <a:r>
              <a:rPr lang="ko-KR" altLang="en-US" dirty="0" err="1" smtClean="0"/>
              <a:t>인포믹스</a:t>
            </a:r>
            <a:r>
              <a:rPr lang="en-US" altLang="ko-KR" dirty="0" smtClean="0"/>
              <a:t>(Informix), MySQL</a:t>
            </a:r>
            <a:endParaRPr lang="ko-KR" alt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35" y="2843935"/>
            <a:ext cx="8024898" cy="1800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4392" y="4909519"/>
            <a:ext cx="378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릴레이션</a:t>
            </a:r>
            <a:r>
              <a:rPr lang="en-US" altLang="ko-KR" dirty="0" smtClean="0"/>
              <a:t>(Relation) =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(Table)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62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발전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/>
              <a:t>3</a:t>
            </a:r>
            <a:r>
              <a:rPr lang="ko-KR" altLang="en-US" dirty="0" smtClean="0"/>
              <a:t>세대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객체지향 </a:t>
            </a:r>
            <a:r>
              <a:rPr lang="en-US" altLang="ko-KR" dirty="0"/>
              <a:t>DBMS, </a:t>
            </a:r>
            <a:r>
              <a:rPr lang="ko-KR" altLang="en-US" dirty="0"/>
              <a:t>객체관계 </a:t>
            </a:r>
            <a:r>
              <a:rPr lang="en-US" altLang="ko-KR" dirty="0" smtClean="0"/>
              <a:t>DBMS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객체지향 </a:t>
            </a:r>
            <a:r>
              <a:rPr lang="en-US" altLang="ko-KR" dirty="0" smtClean="0"/>
              <a:t>DBMS : </a:t>
            </a:r>
            <a:r>
              <a:rPr lang="ko-KR" altLang="en-US" dirty="0" smtClean="0"/>
              <a:t>객체를 이용해 데이터베이스를 구성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오투</a:t>
            </a:r>
            <a:r>
              <a:rPr lang="en-US" altLang="ko-KR" dirty="0" smtClean="0"/>
              <a:t>(O2), </a:t>
            </a:r>
            <a:r>
              <a:rPr lang="ko-KR" altLang="en-US" dirty="0" err="1" smtClean="0"/>
              <a:t>온투스</a:t>
            </a:r>
            <a:r>
              <a:rPr lang="en-US" altLang="ko-KR" dirty="0" smtClean="0"/>
              <a:t>(ONTOS), </a:t>
            </a:r>
            <a:r>
              <a:rPr lang="ko-KR" altLang="en-US" dirty="0" err="1" smtClean="0"/>
              <a:t>젬스톤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GemStone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객체관계 </a:t>
            </a:r>
            <a:r>
              <a:rPr lang="en-US" altLang="ko-KR" dirty="0" smtClean="0"/>
              <a:t>DBMS :</a:t>
            </a:r>
            <a:r>
              <a:rPr lang="ko-KR" altLang="en-US" dirty="0"/>
              <a:t>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DBMS + </a:t>
            </a:r>
            <a:r>
              <a:rPr lang="ko-KR" altLang="en-US" dirty="0" smtClean="0"/>
              <a:t>관계 </a:t>
            </a:r>
            <a:r>
              <a:rPr lang="en-US" altLang="ko-KR" dirty="0" smtClean="0"/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129539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ko-KR" altLang="en-US" dirty="0"/>
              <a:t>관리 </a:t>
            </a:r>
            <a:r>
              <a:rPr lang="ko-KR" altLang="en-US" dirty="0" smtClean="0"/>
              <a:t>시스템 주요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 관리 시스템의 주요 기능</a:t>
            </a:r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18" y="1808820"/>
            <a:ext cx="8713787" cy="30149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4626" y="4824155"/>
            <a:ext cx="73500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데이터의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데이터의 </a:t>
            </a:r>
            <a:r>
              <a:rPr lang="ko-KR" altLang="en-US" dirty="0" err="1" smtClean="0"/>
              <a:t>무결성</a:t>
            </a:r>
            <a:r>
              <a:rPr lang="en-US" altLang="ko-KR" dirty="0" smtClean="0"/>
              <a:t>(integrity) </a:t>
            </a:r>
            <a:r>
              <a:rPr lang="ko-KR" altLang="en-US" dirty="0" smtClean="0"/>
              <a:t>유지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트랜잭션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여러작업이</a:t>
            </a:r>
            <a:r>
              <a:rPr lang="ko-KR" altLang="en-US" dirty="0" smtClean="0"/>
              <a:t> 묶여서 하나의 거래가 </a:t>
            </a:r>
            <a:r>
              <a:rPr lang="ko-KR" altLang="en-US" dirty="0" err="1" smtClean="0"/>
              <a:t>되는것</a:t>
            </a:r>
            <a:r>
              <a:rPr lang="en-US" altLang="ko-KR" dirty="0" smtClean="0"/>
              <a:t>-</a:t>
            </a:r>
            <a:r>
              <a:rPr lang="ko-KR" altLang="en-US" dirty="0" smtClean="0"/>
              <a:t>은행거래</a:t>
            </a:r>
            <a:r>
              <a:rPr lang="en-US" altLang="ko-KR" dirty="0" smtClean="0"/>
              <a:t>)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데이터의 백업 및 복원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13797" y="1735049"/>
            <a:ext cx="396615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데이터 </a:t>
            </a:r>
            <a:r>
              <a:rPr lang="ko-KR" altLang="en-US" sz="1400" dirty="0" err="1"/>
              <a:t>정의어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DDL; Data Definition Language)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3797" y="2565372"/>
            <a:ext cx="4285147" cy="37388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데이터 </a:t>
            </a:r>
            <a:r>
              <a:rPr lang="ko-KR" altLang="en-US" sz="1400" dirty="0" err="1"/>
              <a:t>조작어</a:t>
            </a:r>
            <a:r>
              <a:rPr lang="en-US" altLang="ko-KR" sz="1400" dirty="0"/>
              <a:t>(DML; Data Manipulation Language)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550" y="3464692"/>
            <a:ext cx="376000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데이터 </a:t>
            </a:r>
            <a:r>
              <a:rPr lang="ko-KR" altLang="en-US" sz="1400" dirty="0" err="1"/>
              <a:t>제어어</a:t>
            </a:r>
            <a:r>
              <a:rPr lang="en-US" altLang="ko-KR" sz="1400" dirty="0"/>
              <a:t>(DCL; Data Control Language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5331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27" y="1268760"/>
            <a:ext cx="7902308" cy="4907078"/>
          </a:xfrm>
        </p:spPr>
      </p:pic>
    </p:spTree>
    <p:extLst>
      <p:ext uri="{BB962C8B-B14F-4D97-AF65-F5344CB8AC3E}">
        <p14:creationId xmlns:p14="http://schemas.microsoft.com/office/powerpoint/2010/main" val="97512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DBMS </a:t>
            </a:r>
            <a:r>
              <a:rPr lang="ko-KR" altLang="en-US" dirty="0" smtClean="0"/>
              <a:t>점유율</a:t>
            </a:r>
            <a:r>
              <a:rPr lang="en-US" altLang="ko-KR" dirty="0" smtClean="0"/>
              <a:t>(2016</a:t>
            </a:r>
            <a:r>
              <a:rPr lang="ko-KR" altLang="en-US" dirty="0" err="1" smtClean="0"/>
              <a:t>년자료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08720"/>
            <a:ext cx="3150350" cy="2887821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59070"/>
            <a:ext cx="5379200" cy="26191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5487" y="1268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세계시장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32140" y="48241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대한민국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20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Oracle </a:t>
            </a:r>
            <a:r>
              <a:rPr lang="ko-KR" altLang="en-US" dirty="0" smtClean="0"/>
              <a:t>역사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99" y="1583795"/>
            <a:ext cx="8368566" cy="3979954"/>
          </a:xfrm>
        </p:spPr>
      </p:pic>
    </p:spTree>
    <p:extLst>
      <p:ext uri="{BB962C8B-B14F-4D97-AF65-F5344CB8AC3E}">
        <p14:creationId xmlns:p14="http://schemas.microsoft.com/office/powerpoint/2010/main" val="410387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시스템의 문제점과 데이터베이스 관리 시스템의 필요성을 알아본다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 관리 시스템의 필수 기능을 살펴본다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 관리 시스템의 장단점을 알아본다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 관리 시스템의 발전 과정을 살펴본다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18" y="1116175"/>
            <a:ext cx="6800333" cy="38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등장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파일 시스템</a:t>
            </a:r>
            <a:r>
              <a:rPr lang="en-US" altLang="ko-KR" dirty="0" smtClean="0"/>
              <a:t>(file system)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데이터를 </a:t>
            </a:r>
            <a:r>
              <a:rPr lang="ko-KR" altLang="en-US" dirty="0"/>
              <a:t>파일로 관리하기 위해 파일을 생성</a:t>
            </a:r>
            <a:r>
              <a:rPr lang="en-US" altLang="ko-KR" dirty="0"/>
              <a:t>·</a:t>
            </a:r>
            <a:r>
              <a:rPr lang="ko-KR" altLang="en-US" dirty="0"/>
              <a:t>삭제</a:t>
            </a:r>
            <a:r>
              <a:rPr lang="en-US" altLang="ko-KR" dirty="0"/>
              <a:t>·</a:t>
            </a:r>
            <a:r>
              <a:rPr lang="ko-KR" altLang="en-US" dirty="0"/>
              <a:t>수정</a:t>
            </a:r>
            <a:r>
              <a:rPr lang="en-US" altLang="ko-KR" dirty="0"/>
              <a:t>·</a:t>
            </a:r>
            <a:r>
              <a:rPr lang="ko-KR" altLang="en-US" dirty="0"/>
              <a:t>검색하는 기능을 제공하는 </a:t>
            </a:r>
            <a:r>
              <a:rPr lang="ko-KR" altLang="en-US" dirty="0" smtClean="0"/>
              <a:t>소프트웨어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응용 </a:t>
            </a:r>
            <a:r>
              <a:rPr lang="ko-KR" altLang="en-US" dirty="0"/>
              <a:t>프로그램마다 필요한 데이터를 별도의 파일로 </a:t>
            </a:r>
            <a:r>
              <a:rPr lang="ko-KR" altLang="en-US" dirty="0" smtClean="0"/>
              <a:t>관리함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22" y="3068960"/>
            <a:ext cx="8713787" cy="31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등장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파일 시스템의 문제점</a:t>
            </a:r>
            <a:endParaRPr lang="ko-KR" altLang="en-US" dirty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같은 </a:t>
            </a:r>
            <a:r>
              <a:rPr lang="ko-KR" altLang="en-US" dirty="0"/>
              <a:t>내용의 데이터가 여러 파일에 중복 저장된다</a:t>
            </a:r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응용 </a:t>
            </a:r>
            <a:r>
              <a:rPr lang="ko-KR" altLang="en-US" dirty="0"/>
              <a:t>프로그램이 데이터 파일에 </a:t>
            </a:r>
            <a:r>
              <a:rPr lang="ko-KR" altLang="en-US" dirty="0" smtClean="0"/>
              <a:t>종속적이다</a:t>
            </a:r>
            <a:endParaRPr lang="ko-KR" altLang="en-US" dirty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데이터 </a:t>
            </a:r>
            <a:r>
              <a:rPr lang="ko-KR" altLang="en-US" dirty="0"/>
              <a:t>파일에 대한 동시 공유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회복 기능이 부족하다</a:t>
            </a:r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응용 </a:t>
            </a:r>
            <a:r>
              <a:rPr lang="ko-KR" altLang="en-US" dirty="0"/>
              <a:t>프로그램 개발이 쉽지 않다</a:t>
            </a:r>
          </a:p>
        </p:txBody>
      </p:sp>
    </p:spTree>
    <p:extLst>
      <p:ext uri="{BB962C8B-B14F-4D97-AF65-F5344CB8AC3E}">
        <p14:creationId xmlns:p14="http://schemas.microsoft.com/office/powerpoint/2010/main" val="333960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등장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파일 시스템의 주요 문제점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같은 </a:t>
            </a:r>
            <a:r>
              <a:rPr lang="ko-KR" altLang="en-US" dirty="0"/>
              <a:t>내용의 데이터가 여러 파일에 중복 </a:t>
            </a:r>
            <a:r>
              <a:rPr lang="ko-KR" altLang="en-US" dirty="0" smtClean="0"/>
              <a:t>저장된다 </a:t>
            </a:r>
            <a:r>
              <a:rPr lang="ko-KR" altLang="en-US" dirty="0">
                <a:solidFill>
                  <a:srgbClr val="0070C0"/>
                </a:solidFill>
                <a:sym typeface="Wingdings"/>
              </a:rPr>
              <a:t></a:t>
            </a:r>
            <a:r>
              <a:rPr lang="ko-KR" altLang="en-US" dirty="0" smtClean="0">
                <a:solidFill>
                  <a:srgbClr val="0070C0"/>
                </a:solidFill>
                <a:sym typeface="Wingdings"/>
              </a:rPr>
              <a:t> 데이터 </a:t>
            </a:r>
            <a:r>
              <a:rPr lang="ko-KR" altLang="en-US" dirty="0" err="1" smtClean="0">
                <a:solidFill>
                  <a:srgbClr val="0070C0"/>
                </a:solidFill>
                <a:sym typeface="Wingdings"/>
              </a:rPr>
              <a:t>중복성</a:t>
            </a:r>
            <a:endParaRPr lang="en-US" altLang="ko-KR" dirty="0" smtClean="0">
              <a:solidFill>
                <a:srgbClr val="0070C0"/>
              </a:solidFill>
              <a:sym typeface="Wingdings"/>
            </a:endParaRPr>
          </a:p>
          <a:p>
            <a:pPr lvl="2">
              <a:lnSpc>
                <a:spcPct val="130000"/>
              </a:lnSpc>
            </a:pPr>
            <a:r>
              <a:rPr lang="ko-KR" altLang="en-US" dirty="0"/>
              <a:t>저장 공간의 낭비는 물론</a:t>
            </a:r>
            <a:r>
              <a:rPr lang="en-US" altLang="ko-KR" dirty="0"/>
              <a:t> </a:t>
            </a:r>
            <a:r>
              <a:rPr lang="ko-KR" altLang="en-US" dirty="0"/>
              <a:t>데이터 일관성과 데이터 </a:t>
            </a:r>
            <a:r>
              <a:rPr lang="ko-KR" altLang="en-US" dirty="0" err="1" smtClean="0"/>
              <a:t>무결성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결함이없다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/>
              <a:t>유지하기 어려움</a:t>
            </a:r>
            <a:endParaRPr lang="en-US" altLang="ko-KR" dirty="0"/>
          </a:p>
          <a:p>
            <a:pPr lvl="2">
              <a:lnSpc>
                <a:spcPct val="130000"/>
              </a:lnSpc>
            </a:pP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35" y="2528900"/>
            <a:ext cx="4838105" cy="3918180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5449698" y="3927882"/>
            <a:ext cx="1665118" cy="560108"/>
          </a:xfrm>
          <a:prstGeom prst="wedgeRoundRectCallout">
            <a:avLst>
              <a:gd name="adj1" fmla="val -35110"/>
              <a:gd name="adj2" fmla="val 106916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데이터 통합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00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등장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파일 시스템의 주요 문제점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응용 </a:t>
            </a:r>
            <a:r>
              <a:rPr lang="ko-KR" altLang="en-US" dirty="0"/>
              <a:t>프로그램이 데이터 파일에 </a:t>
            </a:r>
            <a:r>
              <a:rPr lang="ko-KR" altLang="en-US" dirty="0" smtClean="0"/>
              <a:t>종속적이다 </a:t>
            </a:r>
            <a:r>
              <a:rPr lang="ko-KR" altLang="en-US" dirty="0">
                <a:solidFill>
                  <a:srgbClr val="0070C0"/>
                </a:solidFill>
                <a:sym typeface="Wingdings"/>
              </a:rPr>
              <a:t> 데이터 </a:t>
            </a:r>
            <a:r>
              <a:rPr lang="ko-KR" altLang="en-US" dirty="0" smtClean="0">
                <a:solidFill>
                  <a:srgbClr val="0070C0"/>
                </a:solidFill>
                <a:sym typeface="Wingdings"/>
              </a:rPr>
              <a:t>종</a:t>
            </a:r>
            <a:r>
              <a:rPr lang="ko-KR" altLang="en-US" dirty="0">
                <a:solidFill>
                  <a:srgbClr val="0070C0"/>
                </a:solidFill>
                <a:sym typeface="Wingdings"/>
              </a:rPr>
              <a:t>속</a:t>
            </a:r>
            <a:r>
              <a:rPr lang="ko-KR" altLang="en-US" dirty="0" smtClean="0">
                <a:solidFill>
                  <a:srgbClr val="0070C0"/>
                </a:solidFill>
                <a:sym typeface="Wingdings"/>
              </a:rPr>
              <a:t>성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/>
              <a:t>사용하는 파일의 구조를 변경하면 응용 프로그램도 함께 변경해야 함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30" y="2843935"/>
            <a:ext cx="7340017" cy="22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파일시스템</a:t>
            </a:r>
            <a:r>
              <a:rPr lang="en-US" altLang="ko-KR" dirty="0" smtClean="0"/>
              <a:t>/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비교정리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294249"/>
            <a:ext cx="8713787" cy="4700036"/>
          </a:xfrm>
        </p:spPr>
      </p:pic>
    </p:spTree>
    <p:extLst>
      <p:ext uri="{BB962C8B-B14F-4D97-AF65-F5344CB8AC3E}">
        <p14:creationId xmlns:p14="http://schemas.microsoft.com/office/powerpoint/2010/main" val="218836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ko-KR" altLang="en-US" dirty="0"/>
              <a:t>관리 </a:t>
            </a:r>
            <a:r>
              <a:rPr lang="ko-KR" altLang="en-US" dirty="0" smtClean="0"/>
              <a:t>시스템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DBMS(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 Management System)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파일 </a:t>
            </a:r>
            <a:r>
              <a:rPr lang="ko-KR" altLang="en-US" dirty="0"/>
              <a:t>시스템의 </a:t>
            </a:r>
            <a:r>
              <a:rPr lang="ko-KR" altLang="en-US" dirty="0" smtClean="0"/>
              <a:t>문제를 </a:t>
            </a:r>
            <a:r>
              <a:rPr lang="ko-KR" altLang="en-US" dirty="0"/>
              <a:t>해결하기 위해 제시된 </a:t>
            </a:r>
            <a:r>
              <a:rPr lang="ko-KR" altLang="en-US" dirty="0" smtClean="0"/>
              <a:t>소프트웨어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조직에 </a:t>
            </a:r>
            <a:r>
              <a:rPr lang="ko-KR" altLang="en-US" dirty="0"/>
              <a:t>필요한 데이터를 데이터베이스에 통합하여 </a:t>
            </a:r>
            <a:r>
              <a:rPr lang="ko-KR" altLang="en-US" dirty="0" smtClean="0"/>
              <a:t>저장하고 관리함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3049099"/>
            <a:ext cx="7781124" cy="353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ko-KR" altLang="en-US" dirty="0"/>
              <a:t>관리 시스템의 장단점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79388" y="1358770"/>
            <a:ext cx="8713787" cy="3871848"/>
            <a:chOff x="179388" y="1358770"/>
            <a:chExt cx="8713787" cy="3871848"/>
          </a:xfrm>
        </p:grpSpPr>
        <p:pic>
          <p:nvPicPr>
            <p:cNvPr id="5" name="내용 개체 틀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388" y="1358770"/>
              <a:ext cx="8713787" cy="3871848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5192690" y="3023955"/>
              <a:ext cx="3420380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 smtClean="0"/>
                <a:t>H/W, DBMS, </a:t>
              </a:r>
              <a:r>
                <a:rPr lang="ko-KR" altLang="en-US" sz="1600" dirty="0" smtClean="0"/>
                <a:t>운영비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교육비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개발비용이 필요하다</a:t>
              </a:r>
              <a:r>
                <a:rPr lang="en-US" altLang="ko-KR" sz="1600" dirty="0" smtClean="0"/>
                <a:t>.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08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5ErAOXMijwbOU1C94gQ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csC8rnppnKR1ywRriH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LEtvfynzB5ZayLl4ZWN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XwhowXLwl7wJaABsj7wH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fax0EuXVIDdDLsPaj8r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nJbIjOPbbSImvBr7lBt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5nBDrvgkFlUcfKbhXJ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yI9m3D3NmCQqOZ3XljE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X9Tc0oyCahkv26sHU7I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mbjWC53CjbfZXM4Lq6hK"/>
</p:tagLst>
</file>

<file path=ppt/theme/theme1.xml><?xml version="1.0" encoding="utf-8"?>
<a:theme xmlns:a="http://schemas.openxmlformats.org/drawingml/2006/main" name="1_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2474</TotalTime>
  <Words>461</Words>
  <Application>Microsoft Office PowerPoint</Application>
  <PresentationFormat>화면 슬라이드 쇼(4:3)</PresentationFormat>
  <Paragraphs>83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1_유닉스</vt:lpstr>
      <vt:lpstr>PowerPoint 프레젠테이션</vt:lpstr>
      <vt:lpstr>학습목표</vt:lpstr>
      <vt:lpstr>01 데이터베이스 관리 시스템의 등장 배경</vt:lpstr>
      <vt:lpstr>01 데이터베이스 관리 시스템의 등장 배경</vt:lpstr>
      <vt:lpstr>01 데이터베이스 관리 시스템의 등장 배경</vt:lpstr>
      <vt:lpstr>01 데이터베이스 관리 시스템의 등장 배경</vt:lpstr>
      <vt:lpstr>‘파일시스템/데이터베이스’ 비교정리</vt:lpstr>
      <vt:lpstr>02 데이터베이스 관리 시스템의 정의</vt:lpstr>
      <vt:lpstr>데이터베이스 관리 시스템의 장단점</vt:lpstr>
      <vt:lpstr>02 데이터베이스 관리 시스템</vt:lpstr>
      <vt:lpstr>Database Management System</vt:lpstr>
      <vt:lpstr>04 데이터베이스 관리 시스템의 발전 과정</vt:lpstr>
      <vt:lpstr>04 데이터베이스 관리 시스템의 발전 과정</vt:lpstr>
      <vt:lpstr>04 데이터베이스 관리 시스템의 발전 과정</vt:lpstr>
      <vt:lpstr>데이터베이스 관리 시스템 주요 기능</vt:lpstr>
      <vt:lpstr>주요 DBMS</vt:lpstr>
      <vt:lpstr>DBMS 점유율(2016년자료)</vt:lpstr>
      <vt:lpstr>Oracle 역사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green</cp:lastModifiedBy>
  <cp:revision>183</cp:revision>
  <dcterms:created xsi:type="dcterms:W3CDTF">2012-07-23T02:34:37Z</dcterms:created>
  <dcterms:modified xsi:type="dcterms:W3CDTF">2019-07-09T22:50:10Z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