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sldIdLst>
    <p:sldId id="331" r:id="rId2"/>
    <p:sldId id="412" r:id="rId3"/>
    <p:sldId id="381" r:id="rId4"/>
    <p:sldId id="382" r:id="rId5"/>
    <p:sldId id="437" r:id="rId6"/>
    <p:sldId id="434" r:id="rId7"/>
    <p:sldId id="436" r:id="rId8"/>
    <p:sldId id="435" r:id="rId9"/>
    <p:sldId id="418" r:id="rId10"/>
    <p:sldId id="358" r:id="rId11"/>
    <p:sldId id="359" r:id="rId12"/>
    <p:sldId id="419" r:id="rId13"/>
    <p:sldId id="420" r:id="rId14"/>
    <p:sldId id="421" r:id="rId15"/>
    <p:sldId id="360" r:id="rId16"/>
    <p:sldId id="433" r:id="rId17"/>
    <p:sldId id="423" r:id="rId18"/>
    <p:sldId id="422" r:id="rId19"/>
    <p:sldId id="361" r:id="rId20"/>
    <p:sldId id="424" r:id="rId21"/>
    <p:sldId id="425" r:id="rId22"/>
    <p:sldId id="426" r:id="rId23"/>
    <p:sldId id="427" r:id="rId24"/>
    <p:sldId id="428" r:id="rId25"/>
    <p:sldId id="388" r:id="rId26"/>
    <p:sldId id="429" r:id="rId27"/>
    <p:sldId id="430" r:id="rId28"/>
    <p:sldId id="406" r:id="rId29"/>
    <p:sldId id="431" r:id="rId30"/>
    <p:sldId id="432" r:id="rId31"/>
    <p:sldId id="40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8" autoAdjust="0"/>
    <p:restoredTop sz="94660"/>
  </p:normalViewPr>
  <p:slideViewPr>
    <p:cSldViewPr>
      <p:cViewPr varScale="1">
        <p:scale>
          <a:sx n="105" d="100"/>
          <a:sy n="105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2450" y="1538790"/>
            <a:ext cx="655019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시스템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구조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사용자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 언어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 관리 시스템의 구성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16" y="1052513"/>
            <a:ext cx="5243530" cy="5543550"/>
          </a:xfrm>
        </p:spPr>
      </p:pic>
    </p:spTree>
    <p:extLst>
      <p:ext uri="{BB962C8B-B14F-4D97-AF65-F5344CB8AC3E}">
        <p14:creationId xmlns:p14="http://schemas.microsoft.com/office/powerpoint/2010/main" val="2732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76" y="1052513"/>
            <a:ext cx="5618210" cy="5543550"/>
          </a:xfrm>
        </p:spPr>
      </p:pic>
    </p:spTree>
    <p:extLst>
      <p:ext uri="{BB962C8B-B14F-4D97-AF65-F5344CB8AC3E}">
        <p14:creationId xmlns:p14="http://schemas.microsoft.com/office/powerpoint/2010/main" val="2638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외부 단계</a:t>
            </a:r>
          </a:p>
          <a:p>
            <a:pPr lvl="1"/>
            <a:r>
              <a:rPr lang="ko-KR" altLang="en-US" dirty="0"/>
              <a:t>데이터베이스를 개별 사용자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외부 스키마가 여러 개 존재할 수 있음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외부 단계에서 사용자에게 필요한 데이터베이스를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각 사용자가 생각하는 데이터베이스의 모습</a:t>
            </a:r>
            <a:r>
              <a:rPr lang="en-US" altLang="ko-KR" dirty="0"/>
              <a:t>, </a:t>
            </a:r>
            <a:r>
              <a:rPr lang="ko-KR" altLang="en-US" dirty="0"/>
              <a:t>즉 논리적 구조로 사용자마다 다름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함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3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개념 단계</a:t>
            </a:r>
          </a:p>
          <a:p>
            <a:pPr lvl="1"/>
            <a:r>
              <a:rPr lang="ko-KR" altLang="en-US" dirty="0"/>
              <a:t>데이터베이스를 조직 전체의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개념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</a:t>
            </a:r>
            <a:r>
              <a:rPr lang="en-US" altLang="ko-KR" dirty="0"/>
              <a:t>(conceptual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개념 단계에서 데이터베이스 전체의 논리적 구조를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조직 전체의 관점에서 생각하는 데이터베이스의 모습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데이터베이스에 어떤 데이터가 저장되는지</a:t>
            </a:r>
            <a:r>
              <a:rPr lang="en-US" altLang="ko-KR" dirty="0"/>
              <a:t>, </a:t>
            </a:r>
            <a:r>
              <a:rPr lang="ko-KR" altLang="en-US" dirty="0"/>
              <a:t>데이터들 간에는 어떤 관계가 존재하고 어떤 제약조건이 존재하는지에 대한 정의뿐만 아니라</a:t>
            </a:r>
            <a:r>
              <a:rPr lang="en-US" altLang="ko-KR" dirty="0"/>
              <a:t>, </a:t>
            </a:r>
            <a:r>
              <a:rPr lang="ko-KR" altLang="en-US" dirty="0"/>
              <a:t>데이터에 대한 보안 정책이나 접근 권한에 대한 정의도 포함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60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내부 단계</a:t>
            </a:r>
          </a:p>
          <a:p>
            <a:pPr lvl="1"/>
            <a:r>
              <a:rPr lang="ko-KR" altLang="en-US" dirty="0"/>
              <a:t>데이터베이스를 저장 장치의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내부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</a:t>
            </a:r>
            <a:r>
              <a:rPr lang="en-US" altLang="ko-KR" dirty="0"/>
              <a:t>(internal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데이터베이스가 저장 장치에 실제로 저장되는 방법을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레코드 구조</a:t>
            </a:r>
            <a:r>
              <a:rPr lang="en-US" altLang="ko-KR" dirty="0"/>
              <a:t>, </a:t>
            </a:r>
            <a:r>
              <a:rPr lang="ko-KR" altLang="en-US" dirty="0"/>
              <a:t>필드 크기</a:t>
            </a:r>
            <a:r>
              <a:rPr lang="en-US" altLang="ko-KR" dirty="0"/>
              <a:t>, </a:t>
            </a:r>
            <a:r>
              <a:rPr lang="ko-KR" altLang="en-US" dirty="0"/>
              <a:t>레코드 접근 경로 등 물리적 저장 구조를 정의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92" y="1052513"/>
            <a:ext cx="6127379" cy="5543550"/>
          </a:xfrm>
        </p:spPr>
      </p:pic>
    </p:spTree>
    <p:extLst>
      <p:ext uri="{BB962C8B-B14F-4D97-AF65-F5344CB8AC3E}">
        <p14:creationId xmlns:p14="http://schemas.microsoft.com/office/powerpoint/2010/main" val="2617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Schema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8781"/>
            <a:ext cx="8649021" cy="4365484"/>
          </a:xfrm>
        </p:spPr>
      </p:pic>
    </p:spTree>
    <p:extLst>
      <p:ext uri="{BB962C8B-B14F-4D97-AF65-F5344CB8AC3E}">
        <p14:creationId xmlns:p14="http://schemas.microsoft.com/office/powerpoint/2010/main" val="343121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구조의 사상 또는 </a:t>
            </a:r>
            <a:r>
              <a:rPr lang="ko-KR" altLang="en-US" dirty="0" err="1"/>
              <a:t>매핑</a:t>
            </a:r>
            <a:endParaRPr lang="ko-KR" altLang="en-US" dirty="0"/>
          </a:p>
          <a:p>
            <a:pPr lvl="1"/>
            <a:r>
              <a:rPr lang="ko-KR" altLang="en-US" dirty="0"/>
              <a:t>스키마 사이의 대응 관계 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사상 </a:t>
            </a:r>
            <a:r>
              <a:rPr lang="en-US" altLang="ko-KR" dirty="0"/>
              <a:t>: </a:t>
            </a:r>
            <a:r>
              <a:rPr lang="ko-KR" altLang="en-US" dirty="0"/>
              <a:t>외부 스키마와 개념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응용 인터페이스</a:t>
            </a:r>
            <a:r>
              <a:rPr lang="en-US" altLang="ko-KR" dirty="0"/>
              <a:t>(application interface)</a:t>
            </a:r>
            <a:r>
              <a:rPr lang="ko-KR" altLang="en-US" dirty="0"/>
              <a:t>라고도 함</a:t>
            </a:r>
          </a:p>
          <a:p>
            <a:pPr lvl="2"/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사상 </a:t>
            </a:r>
            <a:r>
              <a:rPr lang="en-US" altLang="ko-KR" dirty="0"/>
              <a:t>: </a:t>
            </a:r>
            <a:r>
              <a:rPr lang="ko-KR" altLang="en-US" dirty="0"/>
              <a:t>개념 스키마와 내부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저장 인터페이스</a:t>
            </a:r>
            <a:r>
              <a:rPr lang="en-US" altLang="ko-KR" dirty="0"/>
              <a:t>(storage interface)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미리 정의된 사상 정보를 이용하여 사용자가 원하는 데이터에 접근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952" y="4419110"/>
            <a:ext cx="8190909" cy="144016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데이터베이스를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구조로 나누고 단계별로 스키마를 유지하며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ko-KR" altLang="en-US" dirty="0">
                <a:solidFill>
                  <a:schemeClr val="tx1"/>
                </a:solidFill>
              </a:rPr>
              <a:t>사이의 대응 관계를 정의하는 궁극적인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FF0000"/>
                </a:solidFill>
              </a:rPr>
              <a:t>독립성의 실현</a:t>
            </a:r>
          </a:p>
        </p:txBody>
      </p:sp>
    </p:spTree>
    <p:extLst>
      <p:ext uri="{BB962C8B-B14F-4D97-AF65-F5344CB8AC3E}">
        <p14:creationId xmlns:p14="http://schemas.microsoft.com/office/powerpoint/2010/main" val="43020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독립성</a:t>
            </a:r>
            <a:r>
              <a:rPr lang="en-US" altLang="ko-KR" dirty="0"/>
              <a:t>(data independency)</a:t>
            </a:r>
          </a:p>
          <a:p>
            <a:pPr lvl="1"/>
            <a:r>
              <a:rPr lang="ko-KR" altLang="en-US" dirty="0"/>
              <a:t>하위 스키마를 변경하더라도 상위 스키마가 영향을 받지 않는 특성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변경되어도 외부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변경되면 관련된 외부</a:t>
            </a:r>
            <a:r>
              <a:rPr lang="en-US" altLang="ko-KR" dirty="0"/>
              <a:t>/</a:t>
            </a:r>
            <a:r>
              <a:rPr lang="ko-KR" altLang="en-US" dirty="0"/>
              <a:t>개념 사상만 정확하게 수정해주면 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변경되어도 개념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변경되면 관련된 개념</a:t>
            </a:r>
            <a:r>
              <a:rPr lang="en-US" altLang="ko-KR" dirty="0"/>
              <a:t>/</a:t>
            </a:r>
            <a:r>
              <a:rPr lang="ko-KR" altLang="en-US" dirty="0"/>
              <a:t>내부 사상만 정확하게 수정해주면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03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6" y="1052513"/>
            <a:ext cx="6702330" cy="5543550"/>
          </a:xfrm>
        </p:spPr>
      </p:pic>
    </p:spTree>
    <p:extLst>
      <p:ext uri="{BB962C8B-B14F-4D97-AF65-F5344CB8AC3E}">
        <p14:creationId xmlns:p14="http://schemas.microsoft.com/office/powerpoint/2010/main" val="881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179388" y="5139190"/>
            <a:ext cx="8713787" cy="16288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, </a:t>
            </a:r>
            <a:r>
              <a:rPr lang="ko-KR" altLang="en-US" dirty="0"/>
              <a:t>데이터베이스 시스템의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시스템의 구성 요소를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/>
              <a:t>3</a:t>
            </a:r>
            <a:r>
              <a:rPr lang="ko-KR" altLang="en-US" dirty="0"/>
              <a:t>단계 구조에서 데이터 독립성의 개념을 실현하는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언어별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 err="1"/>
              <a:t>사용자별</a:t>
            </a:r>
            <a:r>
              <a:rPr lang="ko-KR" altLang="en-US" dirty="0"/>
              <a:t>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구성을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6" y="818710"/>
            <a:ext cx="6788739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1"/>
            <a:r>
              <a:rPr lang="ko-KR" altLang="en-US" dirty="0"/>
              <a:t>시스템 카탈로그</a:t>
            </a:r>
            <a:r>
              <a:rPr lang="en-US" altLang="ko-KR" dirty="0"/>
              <a:t>(system catalog)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데이터베이스에 저장되는 데이터에 관한 정보</a:t>
            </a:r>
            <a:r>
              <a:rPr lang="en-US" altLang="ko-KR" dirty="0"/>
              <a:t>, </a:t>
            </a:r>
            <a:r>
              <a:rPr lang="ko-KR" altLang="en-US" dirty="0"/>
              <a:t>즉 메타 데이터를 유지하는 시스템 데이터베이스</a:t>
            </a:r>
          </a:p>
          <a:p>
            <a:pPr lvl="2"/>
            <a:r>
              <a:rPr lang="ko-KR" altLang="en-US" dirty="0"/>
              <a:t>메타 데이터</a:t>
            </a:r>
            <a:r>
              <a:rPr lang="en-US" altLang="ko-KR" dirty="0"/>
              <a:t>(meta data) : </a:t>
            </a:r>
            <a:r>
              <a:rPr lang="ko-KR" altLang="en-US" dirty="0"/>
              <a:t>데이터에 대한 데이터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, </a:t>
            </a:r>
            <a:r>
              <a:rPr lang="ko-KR" altLang="en-US" dirty="0"/>
              <a:t>다양한 제약조건 등을 저장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관리 시스템이 스스로 생성하고 유지함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일반 사용자도 접근이 가능하지만 저장된 </a:t>
            </a:r>
          </a:p>
        </p:txBody>
      </p:sp>
    </p:spTree>
    <p:extLst>
      <p:ext uri="{BB962C8B-B14F-4D97-AF65-F5344CB8AC3E}">
        <p14:creationId xmlns:p14="http://schemas.microsoft.com/office/powerpoint/2010/main" val="13422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디렉토리</a:t>
            </a:r>
            <a:r>
              <a:rPr lang="en-US" altLang="ko-KR" dirty="0"/>
              <a:t>(data directory)</a:t>
            </a:r>
          </a:p>
          <a:p>
            <a:pPr lvl="1"/>
            <a:r>
              <a:rPr lang="ko-KR" altLang="en-US" dirty="0"/>
              <a:t>데이터 사전에 있는 데이터에 실제로 접근하는 데 필요한 위치 정보를 </a:t>
            </a:r>
            <a:br>
              <a:rPr lang="ko-KR" altLang="en-US" dirty="0"/>
            </a:br>
            <a:r>
              <a:rPr lang="ko-KR" altLang="en-US" dirty="0"/>
              <a:t>저장하는 시스템 데이터베이스</a:t>
            </a:r>
          </a:p>
          <a:p>
            <a:pPr lvl="1"/>
            <a:r>
              <a:rPr lang="ko-KR" altLang="en-US" dirty="0"/>
              <a:t>일반 사용자의 접근은 허용되지 않음</a:t>
            </a:r>
          </a:p>
          <a:p>
            <a:endParaRPr lang="ko-KR" altLang="en-US" dirty="0"/>
          </a:p>
          <a:p>
            <a:r>
              <a:rPr lang="ko-KR" altLang="en-US" dirty="0"/>
              <a:t>사용자 데이터베이스</a:t>
            </a:r>
            <a:r>
              <a:rPr lang="en-US" altLang="ko-KR" dirty="0"/>
              <a:t>(user database)</a:t>
            </a:r>
          </a:p>
          <a:p>
            <a:pPr lvl="1"/>
            <a:r>
              <a:rPr lang="ko-KR" altLang="en-US" dirty="0"/>
              <a:t>사용자가 실제로 이용하는 데이터가 저장되어 있는 일반 데이터베이스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5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사용자</a:t>
            </a:r>
          </a:p>
          <a:p>
            <a:pPr lvl="1"/>
            <a:r>
              <a:rPr lang="ko-KR" altLang="en-US" dirty="0"/>
              <a:t>데이터베이스를 이용하기 위해 접근하는 모든 사람</a:t>
            </a:r>
          </a:p>
          <a:p>
            <a:pPr lvl="1"/>
            <a:r>
              <a:rPr lang="ko-KR" altLang="en-US" dirty="0"/>
              <a:t>이용 목적에 따라 데이터베이스 관리자</a:t>
            </a:r>
            <a:r>
              <a:rPr lang="en-US" altLang="ko-KR" dirty="0"/>
              <a:t>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프로그래머로 구분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2663915"/>
            <a:ext cx="61530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데이터베이스 관리자</a:t>
            </a:r>
            <a:r>
              <a:rPr lang="en-US" altLang="ko-KR" dirty="0"/>
              <a:t>(DBA;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</a:t>
            </a:r>
          </a:p>
          <a:p>
            <a:pPr lvl="1"/>
            <a:r>
              <a:rPr lang="ko-KR" altLang="en-US" dirty="0"/>
              <a:t>데이터베이스 시스템을 운영관리하는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정의어와</a:t>
            </a:r>
            <a:r>
              <a:rPr lang="ko-KR" altLang="en-US" dirty="0"/>
              <a:t> 데이터 </a:t>
            </a:r>
            <a:r>
              <a:rPr lang="ko-KR" altLang="en-US" dirty="0" err="1"/>
              <a:t>제어어를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주요 업무</a:t>
            </a:r>
          </a:p>
          <a:p>
            <a:pPr lvl="1"/>
            <a:r>
              <a:rPr lang="ko-KR" altLang="en-US" dirty="0"/>
              <a:t>데이터베이스 구성 요소 선정</a:t>
            </a:r>
          </a:p>
          <a:p>
            <a:pPr lvl="1"/>
            <a:r>
              <a:rPr lang="ko-KR" altLang="en-US" dirty="0"/>
              <a:t>데이터베이스 스키마 정의</a:t>
            </a:r>
          </a:p>
          <a:p>
            <a:pPr lvl="1"/>
            <a:r>
              <a:rPr lang="ko-KR" altLang="en-US" dirty="0"/>
              <a:t>물리적 저장 구조와 접근 방법 결정</a:t>
            </a:r>
          </a:p>
          <a:p>
            <a:pPr lvl="1"/>
            <a:r>
              <a:rPr lang="ko-KR" altLang="en-US" dirty="0" err="1"/>
              <a:t>무결성</a:t>
            </a:r>
            <a:r>
              <a:rPr lang="ko-KR" altLang="en-US" dirty="0"/>
              <a:t> 유지를 위한 제약조건 정의</a:t>
            </a:r>
          </a:p>
          <a:p>
            <a:pPr lvl="1"/>
            <a:r>
              <a:rPr lang="ko-KR" altLang="en-US" dirty="0"/>
              <a:t>보안 및 접근 권한 정책 결정</a:t>
            </a:r>
          </a:p>
          <a:p>
            <a:pPr lvl="1"/>
            <a:r>
              <a:rPr lang="ko-KR" altLang="en-US" dirty="0"/>
              <a:t>백업 및 회복 기법 정의</a:t>
            </a:r>
          </a:p>
          <a:p>
            <a:pPr lvl="1"/>
            <a:r>
              <a:rPr lang="ko-KR" altLang="en-US" dirty="0"/>
              <a:t>시스템 데이터베이스 관리</a:t>
            </a:r>
          </a:p>
          <a:p>
            <a:pPr lvl="1"/>
            <a:r>
              <a:rPr lang="ko-KR" altLang="en-US" dirty="0"/>
              <a:t>시스템 성능 감시 및 성능 분석</a:t>
            </a:r>
          </a:p>
          <a:p>
            <a:pPr lvl="1"/>
            <a:r>
              <a:rPr lang="ko-KR" altLang="en-US" dirty="0"/>
              <a:t>데이터베이스 재구성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5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/>
            <a:r>
              <a:rPr lang="ko-KR" altLang="en-US" dirty="0"/>
              <a:t>데이터베이스에 접근하여 데이터를 조작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spc="-150" dirty="0"/>
              <a:t>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캐주얼 사용자와 초보 사용자로 구분</a:t>
            </a:r>
          </a:p>
          <a:p>
            <a:endParaRPr lang="ko-KR" altLang="en-US" dirty="0"/>
          </a:p>
          <a:p>
            <a:r>
              <a:rPr lang="ko-KR" altLang="en-US" dirty="0"/>
              <a:t>응용 프로그래머</a:t>
            </a:r>
            <a:r>
              <a:rPr lang="en-US" altLang="ko-KR" dirty="0"/>
              <a:t>(application programmer)</a:t>
            </a:r>
          </a:p>
          <a:p>
            <a:pPr lvl="1"/>
            <a:r>
              <a:rPr lang="ko-KR" altLang="en-US" dirty="0"/>
              <a:t>데이터 언어를 삽입하여 응용 프로그램을 작성하는 사람</a:t>
            </a:r>
          </a:p>
          <a:p>
            <a:pPr lvl="1"/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67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1462769"/>
            <a:ext cx="4669066" cy="47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언어</a:t>
            </a:r>
          </a:p>
          <a:p>
            <a:pPr lvl="1"/>
            <a:r>
              <a:rPr lang="ko-KR" altLang="en-US" dirty="0"/>
              <a:t>사용자와 데이터베이스 관리 시스템 간의 통신 수단</a:t>
            </a:r>
          </a:p>
          <a:p>
            <a:pPr lvl="1"/>
            <a:r>
              <a:rPr lang="ko-KR" altLang="en-US" dirty="0"/>
              <a:t>사용 목적에 따라 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제어어로 구분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556690"/>
            <a:ext cx="75856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71500" y="953725"/>
            <a:ext cx="9001000" cy="58506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1"/>
            <a:r>
              <a:rPr lang="ko-KR" altLang="en-US" dirty="0"/>
              <a:t>스키마를 정의하거나</a:t>
            </a:r>
            <a:r>
              <a:rPr lang="en-US" altLang="ko-KR" dirty="0"/>
              <a:t>, </a:t>
            </a:r>
            <a:r>
              <a:rPr lang="ko-KR" altLang="en-US" dirty="0"/>
              <a:t>수정 또는 삭제하기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테이블이나 관계의 구조를 생성하는 데 사용하며 </a:t>
            </a:r>
            <a:r>
              <a:rPr lang="en-US" altLang="ko-KR" dirty="0"/>
              <a:t>CREATE, ALTER,  DROP </a:t>
            </a:r>
            <a:r>
              <a:rPr lang="ko-KR" altLang="en-US" dirty="0"/>
              <a:t>문 등이 있음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2400"/>
              </a:spcBef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 등의 처리를 요구하기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테이블에 데이터를 검색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데 사용하며 </a:t>
            </a:r>
            <a:r>
              <a:rPr lang="en-US" altLang="ko-KR" dirty="0"/>
              <a:t>SELECT, INSERT, DELETE, UPDATE </a:t>
            </a:r>
            <a:r>
              <a:rPr lang="ko-KR" altLang="en-US" dirty="0"/>
              <a:t>문 등이 있음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SELECT </a:t>
            </a:r>
            <a:r>
              <a:rPr lang="ko-KR" altLang="en-US" dirty="0"/>
              <a:t>문은 특별히 </a:t>
            </a:r>
            <a:r>
              <a:rPr lang="ko-KR" altLang="en-US" dirty="0" err="1"/>
              <a:t>질의어</a:t>
            </a:r>
            <a:r>
              <a:rPr lang="en-US" altLang="ko-KR" dirty="0"/>
              <a:t>(query)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조작어와</a:t>
            </a:r>
            <a:r>
              <a:rPr lang="ko-KR" altLang="en-US" dirty="0"/>
              <a:t> 비절차적 데이터 조작어로 구분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원하고 그 데이터를 얻기 위해 어떻게</a:t>
            </a:r>
            <a:r>
              <a:rPr lang="en-US" altLang="ko-KR" dirty="0"/>
              <a:t>(how) </a:t>
            </a:r>
            <a:r>
              <a:rPr lang="ko-KR" altLang="en-US" dirty="0"/>
              <a:t>처리해야 하는지도 설명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비절차적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(nonprocedural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</a:t>
            </a:r>
            <a:r>
              <a:rPr lang="ko-KR" altLang="en-US" dirty="0" err="1"/>
              <a:t>원하는지만</a:t>
            </a:r>
            <a:r>
              <a:rPr lang="ko-KR" altLang="en-US" dirty="0"/>
              <a:t> 설명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선언적 언어</a:t>
            </a:r>
            <a:r>
              <a:rPr lang="en-US" altLang="ko-KR" dirty="0"/>
              <a:t>(declarative language)</a:t>
            </a:r>
            <a:r>
              <a:rPr lang="ko-KR" altLang="en-US" dirty="0"/>
              <a:t>라고도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2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언어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1178750"/>
            <a:ext cx="5625625" cy="51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1"/>
            <a:r>
              <a:rPr lang="ko-KR" altLang="en-US" dirty="0"/>
              <a:t>내부적으로 필요한 규칙이나 기법을 정의하기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데이터의 사용 권한을 관리하는 데 사용하며 </a:t>
            </a:r>
            <a:r>
              <a:rPr lang="en-US" altLang="ko-KR" dirty="0"/>
              <a:t>GRANT, REVOKE </a:t>
            </a:r>
            <a:r>
              <a:rPr lang="ko-KR" altLang="en-US" dirty="0"/>
              <a:t>문 등이 있음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사용 목적</a:t>
            </a:r>
          </a:p>
          <a:p>
            <a:pPr lvl="3">
              <a:lnSpc>
                <a:spcPct val="14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정확하고 유효한 데이터만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 err="1"/>
              <a:t>허가받지</a:t>
            </a:r>
            <a:r>
              <a:rPr lang="ko-KR" altLang="en-US" dirty="0"/>
              <a:t> 않은 사용자의 데이터 접근 차단</a:t>
            </a:r>
            <a:r>
              <a:rPr lang="en-US" altLang="ko-KR" dirty="0"/>
              <a:t>, </a:t>
            </a:r>
            <a:r>
              <a:rPr lang="ko-KR" altLang="en-US" dirty="0"/>
              <a:t>허가된 사용자에 권한 부여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회복 </a:t>
            </a:r>
            <a:r>
              <a:rPr lang="en-US" altLang="ko-KR" dirty="0"/>
              <a:t>: </a:t>
            </a:r>
            <a:r>
              <a:rPr lang="ko-KR" altLang="en-US" dirty="0"/>
              <a:t>장애가 발생해도 데이터 일관성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동시성 제어 </a:t>
            </a:r>
            <a:r>
              <a:rPr lang="en-US" altLang="ko-KR" dirty="0"/>
              <a:t>: </a:t>
            </a:r>
            <a:r>
              <a:rPr lang="ko-KR" altLang="en-US" dirty="0"/>
              <a:t>동시 공유 지원</a:t>
            </a:r>
          </a:p>
          <a:p>
            <a:pPr lvl="3"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시스템의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52735"/>
            <a:ext cx="8964612" cy="55437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데이터베이스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(DBS;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데이터를 저장하고</a:t>
            </a:r>
            <a:r>
              <a:rPr lang="en-US" altLang="ko-KR" dirty="0"/>
              <a:t>, </a:t>
            </a:r>
            <a:r>
              <a:rPr lang="ko-KR" altLang="en-US" dirty="0"/>
              <a:t>이를 관리하여 조직에 필요한 정보를 생성해주는 </a:t>
            </a:r>
            <a:r>
              <a:rPr lang="ko-KR" altLang="en-US" dirty="0" smtClean="0"/>
              <a:t>시스템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99066"/>
            <a:ext cx="3181985" cy="44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dirty="0"/>
              <a:t>데이터베이스 관리와 사용자의 데이터 처리 요구 수행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주요 구성 요소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질의 처리기</a:t>
            </a:r>
            <a:r>
              <a:rPr lang="en-US" altLang="ko-KR" dirty="0"/>
              <a:t>(query processor)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사용자의 데이터 처리 요구를 해석하여 처리</a:t>
            </a:r>
          </a:p>
          <a:p>
            <a:pPr lvl="3">
              <a:lnSpc>
                <a:spcPct val="14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컴파일러</a:t>
            </a:r>
            <a:r>
              <a:rPr lang="en-US" altLang="ko-KR" dirty="0"/>
              <a:t>, DML </a:t>
            </a:r>
            <a:r>
              <a:rPr lang="ko-KR" altLang="en-US" dirty="0" err="1"/>
              <a:t>프리</a:t>
            </a:r>
            <a:r>
              <a:rPr lang="ko-KR" altLang="en-US" dirty="0"/>
              <a:t> 컴파일러</a:t>
            </a:r>
            <a:r>
              <a:rPr lang="en-US" altLang="ko-KR" dirty="0"/>
              <a:t>, DML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런타임 데이터베이스 처리기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트랜잭션 관리자 등을 포함</a:t>
            </a:r>
          </a:p>
          <a:p>
            <a:pPr lvl="2">
              <a:lnSpc>
                <a:spcPct val="140000"/>
              </a:lnSpc>
              <a:spcBef>
                <a:spcPts val="600"/>
              </a:spcBef>
            </a:pPr>
            <a:r>
              <a:rPr lang="ko-KR" altLang="en-US" dirty="0"/>
              <a:t>저장 데이터 관리자</a:t>
            </a:r>
            <a:r>
              <a:rPr lang="en-US" altLang="ko-KR" dirty="0"/>
              <a:t>(stored data manager)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디스크에 저장된 사용자 데이터베이스와 데이터 사전을 관리하고</a:t>
            </a:r>
          </a:p>
        </p:txBody>
      </p:sp>
    </p:spTree>
    <p:extLst>
      <p:ext uri="{BB962C8B-B14F-4D97-AF65-F5344CB8AC3E}">
        <p14:creationId xmlns:p14="http://schemas.microsoft.com/office/powerpoint/2010/main" val="173520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71289"/>
            <a:ext cx="6525725" cy="533922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842030" y="2978950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스키마와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스키마</a:t>
            </a:r>
            <a:r>
              <a:rPr lang="en-US" altLang="ko-KR" dirty="0" smtClean="0"/>
              <a:t>(schema)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제약조건을 정의한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스키마에 </a:t>
            </a:r>
            <a:r>
              <a:rPr lang="ko-KR" altLang="en-US" dirty="0"/>
              <a:t>따라 데이터베이스에 실제로 저장된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1" y="3969060"/>
            <a:ext cx="6943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49245"/>
            <a:ext cx="8713787" cy="5150086"/>
          </a:xfrm>
        </p:spPr>
      </p:pic>
    </p:spTree>
    <p:extLst>
      <p:ext uri="{BB962C8B-B14F-4D97-AF65-F5344CB8AC3E}">
        <p14:creationId xmlns:p14="http://schemas.microsoft.com/office/powerpoint/2010/main" val="395879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System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94250"/>
            <a:ext cx="8713787" cy="5060076"/>
          </a:xfrm>
        </p:spPr>
      </p:pic>
    </p:spTree>
    <p:extLst>
      <p:ext uri="{BB962C8B-B14F-4D97-AF65-F5344CB8AC3E}">
        <p14:creationId xmlns:p14="http://schemas.microsoft.com/office/powerpoint/2010/main" val="42640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Modelling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8" y="1016836"/>
            <a:ext cx="8808062" cy="5499302"/>
          </a:xfrm>
        </p:spPr>
      </p:pic>
    </p:spTree>
    <p:extLst>
      <p:ext uri="{BB962C8B-B14F-4D97-AF65-F5344CB8AC3E}">
        <p14:creationId xmlns:p14="http://schemas.microsoft.com/office/powerpoint/2010/main" val="385095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Design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8" y="1024220"/>
            <a:ext cx="7650306" cy="5600136"/>
          </a:xfrm>
        </p:spPr>
      </p:pic>
    </p:spTree>
    <p:extLst>
      <p:ext uri="{BB962C8B-B14F-4D97-AF65-F5344CB8AC3E}">
        <p14:creationId xmlns:p14="http://schemas.microsoft.com/office/powerpoint/2010/main" val="32701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  <a:p>
            <a:pPr lvl="1"/>
            <a:r>
              <a:rPr lang="ko-KR" altLang="en-US" dirty="0"/>
              <a:t>미국 표준화 기관인 </a:t>
            </a:r>
            <a:r>
              <a:rPr lang="en-US" altLang="ko-KR" dirty="0"/>
              <a:t>ANSI/SPARC</a:t>
            </a:r>
            <a:r>
              <a:rPr lang="ko-KR" altLang="en-US" dirty="0"/>
              <a:t>에서 제안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데이터베이스를 쉽게 이해하고 이용할 수 있도록 하나의 데이터베이스를 관점에 따라 세 단계로 나눈 것</a:t>
            </a:r>
          </a:p>
          <a:p>
            <a:pPr lvl="2"/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/>
              <a:t>개별 사용자 관점</a:t>
            </a:r>
          </a:p>
          <a:p>
            <a:pPr lvl="2"/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/>
              <a:t>조직 전체의 관점</a:t>
            </a:r>
          </a:p>
          <a:p>
            <a:pPr lvl="2"/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/>
              <a:t>물리적인 저장 장치의 관점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각 단계별로 다른 추상화</a:t>
            </a:r>
            <a:r>
              <a:rPr lang="en-US" altLang="ko-KR" dirty="0"/>
              <a:t>(abstraction) 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/>
              <a:t>내부 단계에서 외부 단계로 갈수록 추상화 레벨이 높아짐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36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</TotalTime>
  <Words>1024</Words>
  <Application>Microsoft Office PowerPoint</Application>
  <PresentationFormat>화면 슬라이드 쇼(4:3)</PresentationFormat>
  <Paragraphs>165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1_유닉스</vt:lpstr>
      <vt:lpstr>PowerPoint 프레젠테이션</vt:lpstr>
      <vt:lpstr>학습목표</vt:lpstr>
      <vt:lpstr>01 데이터베이스 시스템의 정의</vt:lpstr>
      <vt:lpstr>02 데이터베이스의 구조</vt:lpstr>
      <vt:lpstr>PowerPoint 프레젠테이션</vt:lpstr>
      <vt:lpstr>Database System</vt:lpstr>
      <vt:lpstr>Data Modelling 과정</vt:lpstr>
      <vt:lpstr>Database Design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Database Schema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03 데이터베이스 사용자</vt:lpstr>
      <vt:lpstr>03 데이터베이스 사용자</vt:lpstr>
      <vt:lpstr>03 데이터베이스 사용자</vt:lpstr>
      <vt:lpstr>03 데이터베이스 사용자</vt:lpstr>
      <vt:lpstr>04 데이터 언어</vt:lpstr>
      <vt:lpstr>04 데이터 언어</vt:lpstr>
      <vt:lpstr>04 데이터 언어</vt:lpstr>
      <vt:lpstr>04 데이터 언어</vt:lpstr>
      <vt:lpstr>05 데이터베이스 관리 시스템의 구성</vt:lpstr>
      <vt:lpstr>05 데이터베이스 관리 시스템의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green</cp:lastModifiedBy>
  <cp:revision>174</cp:revision>
  <dcterms:created xsi:type="dcterms:W3CDTF">2012-07-23T02:34:37Z</dcterms:created>
  <dcterms:modified xsi:type="dcterms:W3CDTF">2019-07-09T23:24:44Z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