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1"/>
  </p:notesMasterIdLst>
  <p:sldIdLst>
    <p:sldId id="329" r:id="rId2"/>
    <p:sldId id="442" r:id="rId3"/>
    <p:sldId id="514" r:id="rId4"/>
    <p:sldId id="466" r:id="rId5"/>
    <p:sldId id="515" r:id="rId6"/>
    <p:sldId id="492" r:id="rId7"/>
    <p:sldId id="516" r:id="rId8"/>
    <p:sldId id="493" r:id="rId9"/>
    <p:sldId id="517" r:id="rId10"/>
    <p:sldId id="520" r:id="rId11"/>
    <p:sldId id="518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28" r:id="rId20"/>
    <p:sldId id="529" r:id="rId21"/>
    <p:sldId id="530" r:id="rId22"/>
    <p:sldId id="519" r:id="rId23"/>
    <p:sldId id="531" r:id="rId24"/>
    <p:sldId id="532" r:id="rId25"/>
    <p:sldId id="533" r:id="rId26"/>
    <p:sldId id="534" r:id="rId27"/>
    <p:sldId id="535" r:id="rId28"/>
    <p:sldId id="536" r:id="rId29"/>
    <p:sldId id="537" r:id="rId30"/>
    <p:sldId id="538" r:id="rId31"/>
    <p:sldId id="539" r:id="rId32"/>
    <p:sldId id="540" r:id="rId33"/>
    <p:sldId id="511" r:id="rId34"/>
    <p:sldId id="495" r:id="rId35"/>
    <p:sldId id="542" r:id="rId36"/>
    <p:sldId id="543" r:id="rId37"/>
    <p:sldId id="545" r:id="rId38"/>
    <p:sldId id="544" r:id="rId39"/>
    <p:sldId id="512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1254"/>
    <a:srgbClr val="CCFF99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>
      <p:cViewPr varScale="1">
        <p:scale>
          <a:sx n="89" d="100"/>
          <a:sy n="89" d="100"/>
        </p:scale>
        <p:origin x="102" y="59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2.jpe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7" name="Group 169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7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11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2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611561" y="1104891"/>
            <a:ext cx="7920880" cy="5420453"/>
          </a:xfrm>
          <a:prstGeom prst="roundRect">
            <a:avLst>
              <a:gd name="adj" fmla="val 41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2600" b="1" baseline="0"/>
            </a:lvl1pPr>
            <a:lvl2pPr marL="627063" indent="-269875">
              <a:buClr>
                <a:srgbClr val="4F784C"/>
              </a:buClr>
              <a:buFont typeface="Wingdings" pitchFamily="2" charset="2"/>
              <a:buChar char="ü"/>
              <a:defRPr sz="2200" baseline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78485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3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lnSpc>
                <a:spcPct val="130000"/>
              </a:lnSpc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indent="-182563">
              <a:lnSpc>
                <a:spcPct val="120000"/>
              </a:lnSpc>
              <a:buSzPct val="80000"/>
              <a:buFont typeface="Arial" panose="020B0604020202020204" pitchFamily="34" charset="0"/>
              <a:buChar char="‒"/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1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64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3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9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1"/>
            </p:custDataLst>
          </p:nvPr>
        </p:nvSpPr>
        <p:spPr>
          <a:xfrm>
            <a:off x="179388" y="5229200"/>
            <a:ext cx="8713787" cy="1367239"/>
          </a:xfrm>
        </p:spPr>
        <p:txBody>
          <a:bodyPr>
            <a:normAutofit/>
          </a:bodyPr>
          <a:lstStyle>
            <a:lvl1pPr marL="449263" indent="-177800"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defRPr sz="1400"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2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66523" y="152712"/>
            <a:ext cx="8025957" cy="596671"/>
          </a:xfrm>
        </p:spPr>
        <p:txBody>
          <a:bodyPr>
            <a:normAutofit/>
          </a:bodyPr>
          <a:lstStyle>
            <a:lvl1pPr>
              <a:defRPr sz="3000" spc="-15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70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" name="Group 169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51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56" name="Freeform 170"/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7" name="Freeform 171"/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82728" y="980727"/>
            <a:ext cx="871362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875982" y="158476"/>
            <a:ext cx="7656458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14" name="Group 169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15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Freeform 170"/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Freeform 171"/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83" r:id="rId7"/>
    <p:sldLayoutId id="2147483682" r:id="rId8"/>
    <p:sldLayoutId id="2147483695" r:id="rId9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spc="-150" dirty="0">
          <a:solidFill>
            <a:srgbClr val="4F784C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C4A2D2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BBD98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78677" y="1538790"/>
            <a:ext cx="4857740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4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장</a:t>
            </a:r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 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데이터 모델링</a:t>
            </a:r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 모델링과 데이터 모델의 개념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개체</a:t>
            </a:r>
            <a:r>
              <a:rPr lang="en-US" altLang="ko-KR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관계 모델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논리적 데이터 모델</a:t>
            </a:r>
            <a:endParaRPr lang="ko-KR" alt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77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48107" cy="5543705"/>
          </a:xfrm>
        </p:spPr>
        <p:txBody>
          <a:bodyPr/>
          <a:lstStyle/>
          <a:p>
            <a:r>
              <a:rPr lang="ko-KR" altLang="en-US" dirty="0" smtClean="0"/>
              <a:t>개체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/>
              <a:t>다이어그램에서 사각형으로 표현하고 사각형 안에 이름을 표기 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24" y="3158970"/>
            <a:ext cx="50387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4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개체나 관계가 가지고 있는 고유의 특성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의미 있는 데이터의 가장 작은 논리적 단위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 구조의 필드</a:t>
            </a:r>
            <a:r>
              <a:rPr lang="en-US" altLang="ko-KR" dirty="0" smtClean="0"/>
              <a:t>(field)</a:t>
            </a:r>
            <a:r>
              <a:rPr lang="ko-KR" altLang="en-US" dirty="0" smtClean="0"/>
              <a:t>와 대응됨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다이어그램에서 </a:t>
            </a:r>
            <a:r>
              <a:rPr lang="ko-KR" altLang="en-US" dirty="0" smtClean="0"/>
              <a:t>타</a:t>
            </a:r>
            <a:r>
              <a:rPr lang="ko-KR" altLang="en-US" dirty="0"/>
              <a:t>원</a:t>
            </a:r>
            <a:r>
              <a:rPr lang="ko-KR" altLang="en-US" dirty="0" smtClean="0"/>
              <a:t>으로 </a:t>
            </a:r>
            <a:r>
              <a:rPr lang="ko-KR" altLang="en-US" dirty="0"/>
              <a:t>표현하고 </a:t>
            </a:r>
            <a:r>
              <a:rPr lang="ko-KR" altLang="en-US" dirty="0" smtClean="0"/>
              <a:t>타원 </a:t>
            </a:r>
            <a:r>
              <a:rPr lang="ko-KR" altLang="en-US" dirty="0"/>
              <a:t>안에 이름을 표기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50" y="3879050"/>
            <a:ext cx="6021710" cy="280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개체 타입</a:t>
            </a:r>
            <a:r>
              <a:rPr lang="en-US" altLang="ko-KR" dirty="0" smtClean="0"/>
              <a:t>(entity type)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개체를 고유의 이름과 속성들로 정의한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 구조의 레코드 타입</a:t>
            </a:r>
            <a:r>
              <a:rPr lang="en-US" altLang="ko-KR" dirty="0" smtClean="0"/>
              <a:t>(record type)</a:t>
            </a:r>
            <a:r>
              <a:rPr lang="ko-KR" altLang="en-US" dirty="0" smtClean="0"/>
              <a:t>에 대응됨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(entity instance)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구성하고 있는 속성이 실제 값을 가짐으로써 실체화된 개체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ko-KR" altLang="en-US" dirty="0" err="1" smtClean="0"/>
              <a:t>어커런스</a:t>
            </a:r>
            <a:r>
              <a:rPr lang="en-US" altLang="ko-KR" dirty="0" smtClean="0"/>
              <a:t>(entity occurrence)</a:t>
            </a:r>
            <a:r>
              <a:rPr lang="ko-KR" altLang="en-US" dirty="0" smtClean="0"/>
              <a:t>라고도 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 구조의 레코드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(record instance)</a:t>
            </a:r>
            <a:r>
              <a:rPr lang="ko-KR" altLang="en-US" dirty="0" smtClean="0"/>
              <a:t>에 대응됨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개체 집합</a:t>
            </a:r>
            <a:r>
              <a:rPr lang="en-US" altLang="ko-KR" dirty="0" smtClean="0"/>
              <a:t>(entity set)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개체 타입에 대한 개체 </a:t>
            </a:r>
            <a:r>
              <a:rPr lang="ko-KR" altLang="en-US" dirty="0" err="1" smtClean="0"/>
              <a:t>인스턴스들을</a:t>
            </a:r>
            <a:r>
              <a:rPr lang="ko-KR" altLang="en-US" dirty="0" smtClean="0"/>
              <a:t> 모아놓은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115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81" y="1718810"/>
            <a:ext cx="84010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5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속성의 분류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1532494"/>
            <a:ext cx="7391111" cy="509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17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단일 값 속성과 다중 값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단일 값 속성</a:t>
            </a:r>
            <a:r>
              <a:rPr lang="en-US" altLang="ko-KR" dirty="0" smtClean="0"/>
              <a:t>(single-valued attribute)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값을 하나만 가질 수 있는 속성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적립금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다중 값 속성</a:t>
            </a:r>
            <a:r>
              <a:rPr lang="en-US" altLang="ko-KR" dirty="0" smtClean="0"/>
              <a:t>(multi-valued attribute)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값을 여러 개 가질 수 있는 속성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연락처 속성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책 개체의 저자 속성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 smtClean="0"/>
              <a:t>다이어그램에서 이중 타원으로 표현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9414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단일 값 속성과 다중 값 속성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88" y="2554461"/>
            <a:ext cx="58769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0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단순 속성과 복합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단순 속성</a:t>
            </a:r>
            <a:r>
              <a:rPr lang="en-US" altLang="ko-KR" dirty="0" smtClean="0"/>
              <a:t>(simple attribute)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의미를 더는 분해할 수 없는 속성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적립금 속성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책 개체의 이름</a:t>
            </a:r>
            <a:r>
              <a:rPr lang="en-US" altLang="ko-KR" dirty="0" smtClean="0"/>
              <a:t>, ISBN, </a:t>
            </a:r>
            <a:r>
              <a:rPr lang="ko-KR" altLang="en-US" dirty="0" smtClean="0"/>
              <a:t>가격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복합 속성</a:t>
            </a:r>
            <a:r>
              <a:rPr lang="en-US" altLang="ko-KR" dirty="0" smtClean="0"/>
              <a:t>(composite attribute)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의미를 분해할 수 있는 속성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주소 속성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우편번호 등으로 의미를 세분화할 수 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생년월일 속성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일로 의미를 세분화할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974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단순 속성과 복합 속성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74" y="2308048"/>
            <a:ext cx="61245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1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유도 속성</a:t>
            </a:r>
            <a:r>
              <a:rPr lang="en-US" altLang="ko-KR" dirty="0" smtClean="0"/>
              <a:t>(derived attribute)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기존의 다른 속성의 값에서 유도되어 결정되는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값이 별도로 저장되지 않음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책 개체의 가격과 할인율 속성으로 계산되는 판매가격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출생연도 속성으로 계산되는 나이 속성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다이어그램에서 </a:t>
            </a:r>
            <a:r>
              <a:rPr lang="ko-KR" altLang="en-US" dirty="0" smtClean="0"/>
              <a:t>점선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타원으로 </a:t>
            </a:r>
            <a:r>
              <a:rPr lang="ko-KR" altLang="en-US" dirty="0"/>
              <a:t>표현</a:t>
            </a:r>
            <a:endParaRPr lang="en-US" altLang="ko-KR" dirty="0"/>
          </a:p>
          <a:p>
            <a:pPr marL="357187" lvl="1" indent="0">
              <a:lnSpc>
                <a:spcPct val="150000"/>
              </a:lnSpc>
              <a:buNone/>
            </a:pPr>
            <a:endParaRPr lang="en-US" altLang="ko-KR" dirty="0" smtClean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75" y="4239088"/>
            <a:ext cx="58864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모델링과 데이터 모델의 개념을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개념적 데이터 모델인 개체 </a:t>
            </a:r>
            <a:r>
              <a:rPr lang="en-US" altLang="ko-KR" dirty="0"/>
              <a:t>- </a:t>
            </a:r>
            <a:r>
              <a:rPr lang="ko-KR" altLang="en-US" dirty="0"/>
              <a:t>관계 모델을 이용해 모델링을 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개체 </a:t>
            </a:r>
            <a:r>
              <a:rPr lang="en-US" altLang="ko-KR" dirty="0"/>
              <a:t>- </a:t>
            </a:r>
            <a:r>
              <a:rPr lang="ko-KR" altLang="en-US" dirty="0"/>
              <a:t>관계 모델을 개체 </a:t>
            </a:r>
            <a:r>
              <a:rPr lang="en-US" altLang="ko-KR" dirty="0"/>
              <a:t>- </a:t>
            </a:r>
            <a:r>
              <a:rPr lang="ko-KR" altLang="en-US" dirty="0"/>
              <a:t>관계 다이어그램으로 작성하는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논리적 데이터 모델의 종류와 특징을 이해한다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149" y="1062037"/>
            <a:ext cx="760925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5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널 속성</a:t>
            </a:r>
            <a:r>
              <a:rPr lang="en-US" altLang="ko-KR" dirty="0" smtClean="0"/>
              <a:t>(null attribute)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널 값이 허용되는 속성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널</a:t>
            </a:r>
            <a:r>
              <a:rPr lang="en-US" altLang="ko-KR" dirty="0" smtClean="0"/>
              <a:t>(null)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아직 결정되지 않거나</a:t>
            </a:r>
            <a:r>
              <a:rPr lang="en-US" altLang="ko-KR" dirty="0"/>
              <a:t> </a:t>
            </a:r>
            <a:r>
              <a:rPr lang="ko-KR" altLang="en-US" dirty="0" smtClean="0"/>
              <a:t>모르는 값</a:t>
            </a:r>
            <a:r>
              <a:rPr lang="en-US" altLang="ko-KR" dirty="0"/>
              <a:t> </a:t>
            </a:r>
            <a:r>
              <a:rPr lang="ko-KR" altLang="en-US" dirty="0" smtClean="0"/>
              <a:t>또는 존재하지 않는 값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공백이나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과는 의미가 다름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등급 속성이 널 값 </a:t>
            </a:r>
            <a:r>
              <a:rPr lang="en-US" altLang="ko-KR" dirty="0">
                <a:sym typeface="Wingdings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등급이 아직 결정되지 않았음을 의미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7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키 속성</a:t>
            </a:r>
            <a:r>
              <a:rPr lang="en-US" altLang="ko-KR" dirty="0" smtClean="0"/>
              <a:t>(key attribute)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각 개체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식별하는 데 사용되는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모든 개체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키 속성 값이 다름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둘 이상의 속성들로 구성되기도 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고객아이디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/>
              <a:t>다이어그램에서 </a:t>
            </a:r>
            <a:r>
              <a:rPr lang="ko-KR" altLang="en-US" dirty="0" smtClean="0"/>
              <a:t>밑줄로 표현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65" y="4295015"/>
            <a:ext cx="58483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</a:t>
            </a:r>
            <a:r>
              <a:rPr lang="en-US" altLang="ko-KR" dirty="0" smtClean="0"/>
              <a:t>(relationship)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개체가 맺고 있는 의미 있는 연관성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집합들 사이의 대응 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매핑</a:t>
            </a:r>
            <a:r>
              <a:rPr lang="en-US" altLang="ko-KR" dirty="0" smtClean="0"/>
              <a:t>(mapping)</a:t>
            </a:r>
            <a:r>
              <a:rPr lang="ko-KR" altLang="en-US" dirty="0" smtClean="0"/>
              <a:t>을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개체와 책 개체 간의 구매 관계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고객은 책을 구매한다</a:t>
            </a:r>
            <a:r>
              <a:rPr lang="en-US" altLang="ko-KR" dirty="0" smtClean="0"/>
              <a:t>”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 smtClean="0"/>
              <a:t>다이어그램에서 마름모로 표현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70" y="4084257"/>
            <a:ext cx="61912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관계의 유형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관계에 참여하는 개체 타입의 수 기준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이항 관계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 타입 두 개가 맺는 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삼항</a:t>
            </a:r>
            <a:r>
              <a:rPr lang="ko-KR" altLang="en-US" dirty="0" smtClean="0"/>
              <a:t> 관계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 타입 세 개가 맺는 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순환 관계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 타입 하나가 자기 자신과 맺는 관계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632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관계의 유형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카디널리티</a:t>
            </a:r>
            <a:r>
              <a:rPr lang="ko-KR" altLang="en-US" dirty="0" smtClean="0"/>
              <a:t> 기준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일대일</a:t>
            </a:r>
            <a:r>
              <a:rPr lang="en-US" altLang="ko-KR" dirty="0" smtClean="0"/>
              <a:t>(1:1)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일대다</a:t>
            </a:r>
            <a:r>
              <a:rPr lang="en-US" altLang="ko-KR" dirty="0" smtClean="0"/>
              <a:t>(1:n)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다대다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n:m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매핑</a:t>
            </a:r>
            <a:r>
              <a:rPr lang="ko-KR" altLang="en-US" dirty="0"/>
              <a:t> </a:t>
            </a:r>
            <a:r>
              <a:rPr lang="ko-KR" altLang="en-US" dirty="0" err="1"/>
              <a:t>카디널리티</a:t>
            </a:r>
            <a:r>
              <a:rPr lang="en-US" altLang="ko-KR" dirty="0"/>
              <a:t>(mapping cardinality)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관계를 맺는 두 개체 집합에서</a:t>
            </a:r>
            <a:r>
              <a:rPr lang="en-US" altLang="ko-KR" dirty="0"/>
              <a:t>, </a:t>
            </a:r>
            <a:r>
              <a:rPr lang="ko-KR" altLang="en-US" dirty="0"/>
              <a:t>각 개체 </a:t>
            </a:r>
            <a:r>
              <a:rPr lang="ko-KR" altLang="en-US" dirty="0" err="1"/>
              <a:t>인스턴스가</a:t>
            </a:r>
            <a:r>
              <a:rPr lang="ko-KR" altLang="en-US" dirty="0"/>
              <a:t> 연관성을 맺고 있는 상대 개체 집합의 </a:t>
            </a:r>
            <a:r>
              <a:rPr lang="ko-KR" altLang="en-US" dirty="0" err="1"/>
              <a:t>인스턴스</a:t>
            </a:r>
            <a:r>
              <a:rPr lang="ko-KR" altLang="en-US" dirty="0"/>
              <a:t> 개수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3033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일대일</a:t>
            </a:r>
            <a:r>
              <a:rPr lang="en-US" altLang="ko-KR" dirty="0" smtClean="0"/>
              <a:t>(1:1)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하나</a:t>
            </a:r>
            <a:r>
              <a:rPr lang="ko-KR" altLang="en-US" dirty="0" smtClean="0"/>
              <a:t>와 관계를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맺을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인스턴스도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u="sng" dirty="0" smtClean="0">
                <a:solidFill>
                  <a:srgbClr val="FF0000"/>
                </a:solidFill>
              </a:rPr>
              <a:t>하나</a:t>
            </a:r>
            <a:r>
              <a:rPr lang="ko-KR" altLang="en-US" dirty="0" smtClean="0"/>
              <a:t>와 관계를 맺을 수 있음</a:t>
            </a:r>
            <a:endParaRPr lang="en-US" altLang="ko-KR" dirty="0" smtClean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3095881"/>
            <a:ext cx="5432015" cy="34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일대</a:t>
            </a:r>
            <a:r>
              <a:rPr lang="ko-KR" altLang="en-US" dirty="0"/>
              <a:t>다</a:t>
            </a:r>
            <a:r>
              <a:rPr lang="en-US" altLang="ko-KR" dirty="0" smtClean="0"/>
              <a:t>(1:n)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여러 개</a:t>
            </a:r>
            <a:r>
              <a:rPr lang="ko-KR" altLang="en-US" dirty="0" smtClean="0"/>
              <a:t>와 관계를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맺을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인스턴스는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u="sng" dirty="0" smtClean="0">
                <a:solidFill>
                  <a:srgbClr val="FF0000"/>
                </a:solidFill>
              </a:rPr>
              <a:t>하나</a:t>
            </a:r>
            <a:r>
              <a:rPr lang="ko-KR" altLang="en-US" dirty="0" smtClean="0"/>
              <a:t>와 관계를 맺을 수 있음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25" y="3113965"/>
            <a:ext cx="5589510" cy="361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/>
              <a:t>다</a:t>
            </a:r>
            <a:r>
              <a:rPr lang="ko-KR" altLang="en-US" dirty="0" err="1" smtClean="0"/>
              <a:t>대다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n:m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여러 개</a:t>
            </a:r>
            <a:r>
              <a:rPr lang="ko-KR" altLang="en-US" dirty="0" smtClean="0"/>
              <a:t>와 관계를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맺을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인스턴스도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u="sng" dirty="0" smtClean="0">
                <a:solidFill>
                  <a:srgbClr val="FF0000"/>
                </a:solidFill>
              </a:rPr>
              <a:t>여러 개</a:t>
            </a:r>
            <a:r>
              <a:rPr lang="ko-KR" altLang="en-US" dirty="0" smtClean="0"/>
              <a:t>와 관계를 맺을 수 있음</a:t>
            </a:r>
            <a:endParaRPr lang="en-US" altLang="ko-KR" dirty="0" smtClean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203975"/>
            <a:ext cx="5498790" cy="330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관계의 참여 특성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필수적 참여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 참여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모든 개체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관계에 반드시 참여해야 하는 것을 의미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개체가 책 개체와의 구매 관계에 필수적으로 참여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모든 고객은 책을 반드시 구매해야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 smtClean="0"/>
              <a:t>다이어그램에서 </a:t>
            </a:r>
            <a:r>
              <a:rPr lang="ko-KR" altLang="en-US" dirty="0" err="1" smtClean="0"/>
              <a:t>이중선으로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선택적 참여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부분 참여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중 일부만 관계에 참여해도 되는 것을 의미 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smtClean="0"/>
              <a:t>책 개체가 고객 개체와의 </a:t>
            </a:r>
            <a:r>
              <a:rPr lang="ko-KR" altLang="en-US" dirty="0"/>
              <a:t>구매 관계에 </a:t>
            </a:r>
            <a:r>
              <a:rPr lang="ko-KR" altLang="en-US" dirty="0" smtClean="0"/>
              <a:t>선</a:t>
            </a:r>
            <a:r>
              <a:rPr lang="ko-KR" altLang="en-US" dirty="0"/>
              <a:t>택</a:t>
            </a:r>
            <a:r>
              <a:rPr lang="ko-KR" altLang="en-US" dirty="0" smtClean="0"/>
              <a:t>적으로 </a:t>
            </a:r>
            <a:r>
              <a:rPr lang="ko-KR" altLang="en-US" dirty="0"/>
              <a:t>참여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고객이 구매하지 않은 책이 존재할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23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관계의 참여 특성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2798930"/>
            <a:ext cx="79629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모델링과 데이터 모델의 개념</a:t>
            </a:r>
          </a:p>
        </p:txBody>
      </p:sp>
      <p:sp>
        <p:nvSpPr>
          <p:cNvPr id="5" name="내용 개체 틀 8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" y="1067862"/>
            <a:ext cx="75247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92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관계의 종속성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약한 개체</a:t>
            </a:r>
            <a:r>
              <a:rPr lang="en-US" altLang="ko-KR" dirty="0" smtClean="0"/>
              <a:t>(weak entity)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다른 개체의 존재 여부에 의존적인 개체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오너 개체</a:t>
            </a:r>
            <a:r>
              <a:rPr lang="en-US" altLang="ko-KR" dirty="0" smtClean="0"/>
              <a:t>(owner entity)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다른 개체의 존재 여부를 결정하는 개체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오너 개체와 약한 개체는 일반적으로 일대다의 관계를 가지고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약한 개체는 오너 개체와의 관계에 필수적으로 참여하는 특징이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약한 개체는 오너 개체의 키를 포함하여 키를 구성하는 특징이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 smtClean="0"/>
              <a:t>다이어그램에서 약한 개체는 이중 사각형으로 표현하고 약한 개체가 오너 개체와 맺는 관계는 이중 마름모로 표현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995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관계의 종속성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직원 </a:t>
            </a:r>
            <a:r>
              <a:rPr lang="ko-KR" altLang="en-US" dirty="0"/>
              <a:t>개체와 부양가족 개체 사이의 부양 관계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직원 개체는 오너 개체</a:t>
            </a:r>
            <a:r>
              <a:rPr lang="en-US" altLang="ko-KR" dirty="0"/>
              <a:t>, </a:t>
            </a:r>
            <a:r>
              <a:rPr lang="ko-KR" altLang="en-US" dirty="0"/>
              <a:t>부양가족 개체는 약한 개체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5" y="3158970"/>
            <a:ext cx="72009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</a:t>
            </a:r>
            <a:r>
              <a:rPr lang="ko-KR" altLang="en-US" dirty="0" smtClean="0"/>
              <a:t>다이어그램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사각형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개체를 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마름모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관계를 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타원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속성을 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링크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연결선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각 요소를 연결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레이블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일대일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일대다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다대다</a:t>
            </a:r>
            <a:r>
              <a:rPr lang="ko-KR" altLang="en-US" dirty="0" smtClean="0"/>
              <a:t> 관계를 표기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34507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133745"/>
            <a:ext cx="8206862" cy="51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25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논리적 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논리적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개념과 특성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다이어그램으로 표현된 개념적 구조를 </a:t>
            </a:r>
            <a:r>
              <a:rPr lang="ko-KR" altLang="en-US" u="sng" dirty="0" smtClean="0"/>
              <a:t>데이터베이스에 </a:t>
            </a:r>
            <a:r>
              <a:rPr lang="ko-KR" altLang="en-US" u="sng" dirty="0"/>
              <a:t>저장할 </a:t>
            </a:r>
            <a:r>
              <a:rPr lang="en-US" altLang="ko-KR" u="sng" dirty="0" smtClean="0"/>
              <a:t/>
            </a:r>
            <a:br>
              <a:rPr lang="en-US" altLang="ko-KR" u="sng" dirty="0" smtClean="0"/>
            </a:br>
            <a:r>
              <a:rPr lang="ko-KR" altLang="en-US" u="sng" dirty="0" smtClean="0"/>
              <a:t>형태로 </a:t>
            </a:r>
            <a:r>
              <a:rPr lang="ko-KR" altLang="en-US" u="sng" dirty="0"/>
              <a:t>표현한 </a:t>
            </a:r>
            <a:r>
              <a:rPr lang="ko-KR" altLang="en-US" u="sng" dirty="0" smtClean="0"/>
              <a:t>논리적 구조</a:t>
            </a:r>
            <a:endParaRPr lang="en-US" altLang="ko-KR" u="sng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데이터베이스의 논리적 구조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데이터베이스 스키마</a:t>
            </a:r>
            <a:r>
              <a:rPr lang="en-US" altLang="ko-KR" dirty="0" smtClean="0"/>
              <a:t>(schema)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사용자가 생각하는 데이터베이스의 모습 또는 구조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u="sng" dirty="0" smtClean="0"/>
              <a:t>관계 </a:t>
            </a:r>
            <a:r>
              <a:rPr lang="ko-KR" altLang="en-US" u="sng" dirty="0"/>
              <a:t>데이터 모델</a:t>
            </a:r>
            <a:r>
              <a:rPr lang="en-US" altLang="ko-KR" u="sng" dirty="0"/>
              <a:t>, </a:t>
            </a:r>
            <a:r>
              <a:rPr lang="ko-KR" altLang="en-US" u="sng" dirty="0"/>
              <a:t>계층 데이터 </a:t>
            </a:r>
            <a:r>
              <a:rPr lang="ko-KR" altLang="en-US" u="sng" dirty="0" smtClean="0"/>
              <a:t>모델</a:t>
            </a:r>
            <a:r>
              <a:rPr lang="en-US" altLang="ko-KR" u="sng" dirty="0"/>
              <a:t>, </a:t>
            </a:r>
            <a:r>
              <a:rPr lang="ko-KR" altLang="en-US" u="sng" dirty="0"/>
              <a:t>네트워크 데이터 </a:t>
            </a:r>
            <a:r>
              <a:rPr lang="ko-KR" altLang="en-US" u="sng" dirty="0" smtClean="0"/>
              <a:t>모델 </a:t>
            </a:r>
            <a:r>
              <a:rPr lang="ko-KR" altLang="en-US" dirty="0" smtClean="0"/>
              <a:t>등이 있</a:t>
            </a:r>
            <a:r>
              <a:rPr lang="ko-KR" altLang="en-US" dirty="0"/>
              <a:t>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7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논리적 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 데이터 모델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많이 사용되는 논리적 데이터 모델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데이터베이스의 논리적 구조가 </a:t>
            </a:r>
            <a:r>
              <a:rPr lang="en-US" altLang="ko-KR" u="sng" dirty="0" smtClean="0"/>
              <a:t>2</a:t>
            </a:r>
            <a:r>
              <a:rPr lang="ko-KR" altLang="en-US" u="sng" dirty="0" smtClean="0"/>
              <a:t>차원 테이블 형태</a:t>
            </a:r>
            <a:r>
              <a:rPr lang="ko-KR" altLang="en-US" dirty="0" smtClean="0"/>
              <a:t>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394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논리적 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계층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(hierarchical data model)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데이터베이스의 </a:t>
            </a:r>
            <a:r>
              <a:rPr lang="ko-KR" altLang="en-US" dirty="0"/>
              <a:t>논리적 구조가 </a:t>
            </a:r>
            <a:r>
              <a:rPr lang="ko-KR" altLang="en-US" u="sng" dirty="0" smtClean="0"/>
              <a:t>트리</a:t>
            </a:r>
            <a:r>
              <a:rPr lang="en-US" altLang="ko-KR" u="sng" dirty="0" smtClean="0"/>
              <a:t>(tree)</a:t>
            </a:r>
            <a:r>
              <a:rPr lang="ko-KR" altLang="en-US" u="sng" dirty="0" smtClean="0"/>
              <a:t> 형태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루트 역할을 하는 개체가 존재하고 사이클이 존재하지 않음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간에 상하 관계가 성립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부모 개체</a:t>
            </a:r>
            <a:r>
              <a:rPr lang="en-US" altLang="ko-KR" dirty="0" smtClean="0"/>
              <a:t> / </a:t>
            </a:r>
            <a:r>
              <a:rPr lang="ko-KR" altLang="en-US" dirty="0" smtClean="0"/>
              <a:t>자식 개체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부모와 자식 개체는 일대다</a:t>
            </a:r>
            <a:r>
              <a:rPr lang="en-US" altLang="ko-KR" dirty="0" smtClean="0"/>
              <a:t>(1:n) </a:t>
            </a:r>
            <a:r>
              <a:rPr lang="ko-KR" altLang="en-US" dirty="0" smtClean="0"/>
              <a:t>관계만 허용됨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두 개체 사이에 하나의 관계만 정의할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다대다</a:t>
            </a:r>
            <a:r>
              <a:rPr lang="en-US" altLang="ko-KR" dirty="0" smtClean="0"/>
              <a:t>(n:m)</a:t>
            </a:r>
            <a:r>
              <a:rPr lang="ko-KR" altLang="en-US" dirty="0" smtClean="0"/>
              <a:t> 관계를 직접 표현할 수 없음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개념적 구조를 </a:t>
            </a:r>
            <a:r>
              <a:rPr lang="ko-KR" altLang="en-US" dirty="0" err="1" smtClean="0"/>
              <a:t>모델링하기</a:t>
            </a:r>
            <a:r>
              <a:rPr lang="ko-KR" altLang="en-US" dirty="0" smtClean="0"/>
              <a:t> 어려워 구조가 복잡해질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데이터의 삽입</a:t>
            </a:r>
            <a:r>
              <a:rPr lang="en-US" altLang="ko-KR" dirty="0" smtClean="0"/>
              <a:t>·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·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·</a:t>
            </a:r>
            <a:r>
              <a:rPr lang="ko-KR" altLang="en-US" dirty="0" smtClean="0"/>
              <a:t>검색이 쉽지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3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논리적 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계층 데이터 </a:t>
            </a:r>
            <a:r>
              <a:rPr lang="ko-KR" altLang="en-US" dirty="0" smtClean="0"/>
              <a:t>모델의 예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75" y="1943835"/>
            <a:ext cx="3228975" cy="421005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4637662" y="2123855"/>
            <a:ext cx="3759763" cy="3132348"/>
            <a:chOff x="4637662" y="2123855"/>
            <a:chExt cx="3759763" cy="3132348"/>
          </a:xfrm>
        </p:grpSpPr>
        <p:pic>
          <p:nvPicPr>
            <p:cNvPr id="5" name="내용 개체 틀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47"/>
            <a:stretch/>
          </p:blipFill>
          <p:spPr>
            <a:xfrm>
              <a:off x="4637662" y="2123855"/>
              <a:ext cx="3729070" cy="3132000"/>
            </a:xfrm>
            <a:prstGeom prst="rect">
              <a:avLst/>
            </a:prstGeom>
          </p:spPr>
        </p:pic>
        <p:cxnSp>
          <p:nvCxnSpPr>
            <p:cNvPr id="7" name="직선 연결선 6"/>
            <p:cNvCxnSpPr/>
            <p:nvPr/>
          </p:nvCxnSpPr>
          <p:spPr>
            <a:xfrm>
              <a:off x="5157065" y="4464115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4637662" y="4824155"/>
              <a:ext cx="1095467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주문고</a:t>
              </a:r>
              <a:r>
                <a:rPr lang="ko-KR" altLang="en-US" sz="1400" dirty="0">
                  <a:solidFill>
                    <a:schemeClr val="tx1"/>
                  </a:solidFill>
                </a:rPr>
                <a:t>객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7821361" y="4464115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7301958" y="4824155"/>
              <a:ext cx="1095467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판매상품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82456" y="4644135"/>
              <a:ext cx="1305145" cy="279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0439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논리적 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네트워크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(network data model)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데이터베이스의 논리적 구조가 네트워크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그래프 형태임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간에는 일대다</a:t>
            </a:r>
            <a:r>
              <a:rPr lang="en-US" altLang="ko-KR" dirty="0" smtClean="0"/>
              <a:t>(1:n) </a:t>
            </a:r>
            <a:r>
              <a:rPr lang="ko-KR" altLang="en-US" dirty="0" smtClean="0"/>
              <a:t>관계만 허용됨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오너</a:t>
            </a:r>
            <a:r>
              <a:rPr lang="en-US" altLang="ko-KR" dirty="0" smtClean="0"/>
              <a:t>(owner) / </a:t>
            </a:r>
            <a:r>
              <a:rPr lang="ko-KR" altLang="en-US" dirty="0" smtClean="0"/>
              <a:t>멤버</a:t>
            </a:r>
            <a:r>
              <a:rPr lang="en-US" altLang="ko-KR" dirty="0" smtClean="0"/>
              <a:t>(member)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두 개체 사이에 여러 관계를 정의할 수 있어 이름으로 구별함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다대다</a:t>
            </a:r>
            <a:r>
              <a:rPr lang="en-US" altLang="ko-KR" dirty="0" smtClean="0"/>
              <a:t>(n:m)</a:t>
            </a:r>
            <a:r>
              <a:rPr lang="ko-KR" altLang="en-US" dirty="0" smtClean="0"/>
              <a:t> 관계를 직접 표현할 수 없음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구조가 복잡하고 데이터의 삽입</a:t>
            </a:r>
            <a:r>
              <a:rPr lang="en-US" altLang="ko-KR" dirty="0" smtClean="0"/>
              <a:t>·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·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·</a:t>
            </a:r>
            <a:r>
              <a:rPr lang="ko-KR" altLang="en-US" dirty="0" smtClean="0"/>
              <a:t>검색이 쉽지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60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논리적 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네트워크 데이터 </a:t>
            </a:r>
            <a:r>
              <a:rPr lang="ko-KR" altLang="en-US" dirty="0" smtClean="0"/>
              <a:t>모델의 예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5" y="2078850"/>
            <a:ext cx="4121882" cy="2655295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4842030" y="1970838"/>
            <a:ext cx="3942438" cy="2493277"/>
            <a:chOff x="4842030" y="1970838"/>
            <a:chExt cx="3942438" cy="2493277"/>
          </a:xfrm>
        </p:grpSpPr>
        <p:pic>
          <p:nvPicPr>
            <p:cNvPr id="6" name="내용 개체 틀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141" b="20394"/>
            <a:stretch>
              <a:fillRect/>
            </a:stretch>
          </p:blipFill>
          <p:spPr>
            <a:xfrm>
              <a:off x="4842030" y="1970838"/>
              <a:ext cx="3942438" cy="2493277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 flipV="1">
              <a:off x="5346086" y="2474892"/>
              <a:ext cx="1044000" cy="648074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7218294" y="3555014"/>
              <a:ext cx="992158" cy="621681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346086" y="3528624"/>
              <a:ext cx="1019867" cy="570553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6786246" y="2690918"/>
              <a:ext cx="1" cy="1224136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82090" y="243889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주문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18571" y="305095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담당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46086" y="3843046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관리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22350" y="382330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소속</a:t>
              </a:r>
              <a:endParaRPr lang="ko-KR" altLang="en-US" sz="1400" dirty="0"/>
            </a:p>
          </p:txBody>
        </p:sp>
        <p:cxnSp>
          <p:nvCxnSpPr>
            <p:cNvPr id="19" name="직선 연결선 18"/>
            <p:cNvCxnSpPr/>
            <p:nvPr/>
          </p:nvCxnSpPr>
          <p:spPr>
            <a:xfrm flipH="1">
              <a:off x="5490102" y="2575177"/>
              <a:ext cx="894324" cy="547789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918471" y="289619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판매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431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 </a:t>
            </a:r>
            <a:r>
              <a:rPr lang="ko-KR" altLang="en-US" dirty="0"/>
              <a:t>모델링과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r>
              <a:rPr lang="en-US" altLang="ko-KR" dirty="0" smtClean="0"/>
              <a:t>(data modeling)</a:t>
            </a:r>
            <a:endParaRPr lang="ko-KR" altLang="en-US" dirty="0"/>
          </a:p>
          <a:p>
            <a:pPr lvl="1"/>
            <a:r>
              <a:rPr lang="ko-KR" altLang="en-US" dirty="0" smtClean="0"/>
              <a:t>현실 </a:t>
            </a:r>
            <a:r>
              <a:rPr lang="ko-KR" altLang="en-US" dirty="0"/>
              <a:t>세계에 존재하는 데이터를 컴퓨터 세계의 데이터베이스로 옮기는 변환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설계의 핵심 과정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5" y="3879350"/>
            <a:ext cx="8341340" cy="2700000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4166955" y="3093917"/>
            <a:ext cx="2385265" cy="560108"/>
          </a:xfrm>
          <a:prstGeom prst="wedgeRoundRectCallout">
            <a:avLst>
              <a:gd name="adj1" fmla="val -35110"/>
              <a:gd name="adj2" fmla="val 106916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추상화</a:t>
            </a:r>
            <a:r>
              <a:rPr lang="en-US" altLang="ko-KR" dirty="0" smtClean="0">
                <a:solidFill>
                  <a:schemeClr val="tx1"/>
                </a:solidFill>
              </a:rPr>
              <a:t>(abstraction)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6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 </a:t>
            </a:r>
            <a:r>
              <a:rPr lang="ko-KR" altLang="en-US" dirty="0"/>
              <a:t>모델링과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 데이터 모델링</a:t>
            </a:r>
            <a:endParaRPr lang="ko-KR" altLang="en-US" dirty="0"/>
          </a:p>
          <a:p>
            <a:pPr lvl="1"/>
            <a:r>
              <a:rPr lang="ko-KR" altLang="en-US" dirty="0" smtClean="0"/>
              <a:t>개념적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(conceptual modeling)</a:t>
            </a:r>
          </a:p>
          <a:p>
            <a:pPr lvl="2"/>
            <a:r>
              <a:rPr lang="ko-KR" altLang="en-US" dirty="0" smtClean="0"/>
              <a:t>현실 </a:t>
            </a:r>
            <a:r>
              <a:rPr lang="ko-KR" altLang="en-US" dirty="0"/>
              <a:t>세계의 중요 데이터를 추출하여 개념 세계로 옮기는 </a:t>
            </a:r>
            <a:r>
              <a:rPr lang="ko-KR" altLang="en-US" dirty="0" smtClean="0"/>
              <a:t>작업</a:t>
            </a:r>
            <a:endParaRPr lang="en-US" altLang="ko-KR" dirty="0"/>
          </a:p>
          <a:p>
            <a:pPr lvl="1"/>
            <a:r>
              <a:rPr lang="ko-KR" altLang="en-US" dirty="0" smtClean="0"/>
              <a:t>논리적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(logical modeling)</a:t>
            </a:r>
          </a:p>
          <a:p>
            <a:pPr lvl="2"/>
            <a:r>
              <a:rPr lang="ko-KR" altLang="en-US" dirty="0" smtClean="0"/>
              <a:t>개념 </a:t>
            </a:r>
            <a:r>
              <a:rPr lang="ko-KR" altLang="en-US" dirty="0"/>
              <a:t>세계의 데이터를 데이터베이스에 </a:t>
            </a:r>
            <a:r>
              <a:rPr lang="ko-KR" altLang="en-US" dirty="0" smtClean="0"/>
              <a:t>저장하는 </a:t>
            </a:r>
            <a:r>
              <a:rPr lang="ko-KR" altLang="en-US" dirty="0"/>
              <a:t>구조로 표현하는 </a:t>
            </a:r>
            <a:r>
              <a:rPr lang="ko-KR" altLang="en-US" dirty="0" smtClean="0"/>
              <a:t>작업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3342101"/>
            <a:ext cx="7510746" cy="335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모델링과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모델</a:t>
            </a:r>
            <a:r>
              <a:rPr lang="en-US" altLang="ko-KR" dirty="0" smtClean="0"/>
              <a:t>(data model)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 모델링의 결과물을 표현하는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개념적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사람의 </a:t>
            </a:r>
            <a:r>
              <a:rPr lang="ko-KR" altLang="en-US" dirty="0"/>
              <a:t>머리로 이해할 수 있도록 현실 세계를 개념적 </a:t>
            </a:r>
            <a:r>
              <a:rPr lang="ko-KR" altLang="en-US" dirty="0" err="1" smtClean="0"/>
              <a:t>모델링하여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데이터베이스의 개념적 구조로 </a:t>
            </a:r>
            <a:r>
              <a:rPr lang="ko-KR" altLang="en-US" dirty="0"/>
              <a:t>표현하는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모델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논리적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개념적 </a:t>
            </a:r>
            <a:r>
              <a:rPr lang="ko-KR" altLang="en-US" dirty="0"/>
              <a:t>구조를 논리적 </a:t>
            </a:r>
            <a:r>
              <a:rPr lang="ko-KR" altLang="en-US" dirty="0" err="1"/>
              <a:t>모델링하여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데이터베이스의 논리적 </a:t>
            </a:r>
            <a:r>
              <a:rPr lang="ko-KR" altLang="en-US" dirty="0"/>
              <a:t>구조로 표현하는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관계 데이터 모델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90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모델링과 데이터 모델의 개념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63815"/>
            <a:ext cx="6092408" cy="4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(E-R model; Entity-Relationship model)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피터</a:t>
            </a:r>
            <a:r>
              <a:rPr lang="ko-KR" altLang="en-US" dirty="0" smtClean="0"/>
              <a:t> 첸</a:t>
            </a:r>
            <a:r>
              <a:rPr lang="en-US" altLang="ko-KR" dirty="0" smtClean="0"/>
              <a:t>(Peter Chen)</a:t>
            </a:r>
            <a:r>
              <a:rPr lang="ko-KR" altLang="en-US" dirty="0" smtClean="0"/>
              <a:t>이 제안한 개념적 데이터 모델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개체와 개체 간의 관계를 이용해 현실 세계를 개념적 구조로 표현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핵심 요소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5"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다이어그램</a:t>
            </a:r>
            <a:r>
              <a:rPr lang="en-US" altLang="ko-KR" dirty="0"/>
              <a:t>(E-R diagram)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개체 </a:t>
            </a:r>
            <a:r>
              <a:rPr lang="en-US" altLang="ko-KR" dirty="0"/>
              <a:t>- </a:t>
            </a:r>
            <a:r>
              <a:rPr lang="ko-KR" altLang="en-US" dirty="0"/>
              <a:t>관계 모델을 이용해 현실 세계를 개념적으로 </a:t>
            </a:r>
            <a:r>
              <a:rPr lang="ko-KR" altLang="en-US" dirty="0" err="1"/>
              <a:t>모델링한</a:t>
            </a:r>
            <a:r>
              <a:rPr lang="ko-KR" altLang="en-US" dirty="0"/>
              <a:t> 결과물을 그림으로 표현한 </a:t>
            </a:r>
            <a:r>
              <a:rPr lang="ko-KR" altLang="en-US" dirty="0" smtClean="0"/>
              <a:t>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892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48107" cy="5543705"/>
          </a:xfrm>
        </p:spPr>
        <p:txBody>
          <a:bodyPr/>
          <a:lstStyle/>
          <a:p>
            <a:r>
              <a:rPr lang="ko-KR" altLang="en-US" dirty="0" smtClean="0"/>
              <a:t>개체</a:t>
            </a:r>
            <a:r>
              <a:rPr lang="en-US" altLang="ko-KR" dirty="0" smtClean="0"/>
              <a:t>(entity)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현실 세계에서 조직을 운영하는 데 꼭 필요한 사람이나 사물과 같이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구별되는 모든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저장할 가치가 있는 중요 데이터를 가지고 있는 사람이나 사물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개념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사건 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다른 개체와 구별되는 이름을 가지고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개체만의 고유한 특성이나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속성을 하나 이상 가지고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서점에 필요한 개체 </a:t>
            </a:r>
            <a:r>
              <a:rPr lang="en-US" altLang="ko-KR" dirty="0"/>
              <a:t>: </a:t>
            </a:r>
            <a:r>
              <a:rPr lang="ko-KR" altLang="en-US" dirty="0"/>
              <a:t>고객</a:t>
            </a:r>
            <a:r>
              <a:rPr lang="en-US" altLang="ko-KR" dirty="0"/>
              <a:t>, </a:t>
            </a:r>
            <a:r>
              <a:rPr lang="ko-KR" altLang="en-US" dirty="0"/>
              <a:t>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학교에 필요한 개체 </a:t>
            </a:r>
            <a:r>
              <a:rPr lang="en-US" altLang="ko-KR" dirty="0"/>
              <a:t>: 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 smtClean="0"/>
              <a:t>과목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구조의 레코드</a:t>
            </a:r>
            <a:r>
              <a:rPr lang="en-US" altLang="ko-KR" dirty="0" smtClean="0"/>
              <a:t>(record)</a:t>
            </a:r>
            <a:r>
              <a:rPr lang="ko-KR" altLang="en-US" dirty="0"/>
              <a:t>와</a:t>
            </a:r>
            <a:r>
              <a:rPr lang="ko-KR" altLang="en-US" dirty="0" smtClean="0"/>
              <a:t> 대응됨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230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5ErAOXMijwbOU1C94gQ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csC8rnppnKR1ywRriH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LEtvfynzB5ZayLl4ZWN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XwhowXLwl7wJaABsj7w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fax0EuXVIDdDLsPaj8r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nJbIjOPbbSImvBr7lBt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5nBDrvgkFlUcfKbhXJ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yI9m3D3NmCQqOZ3XljE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X9Tc0oyCahkv26sHU7I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mbjWC53CjbfZXM4Lq6hK"/>
</p:tagLst>
</file>

<file path=ppt/theme/theme1.xml><?xml version="1.0" encoding="utf-8"?>
<a:theme xmlns:a="http://schemas.openxmlformats.org/drawingml/2006/main" name="1_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2618</TotalTime>
  <Words>1318</Words>
  <Application>Microsoft Office PowerPoint</Application>
  <PresentationFormat>화면 슬라이드 쇼(4:3)</PresentationFormat>
  <Paragraphs>223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HY헤드라인M</vt:lpstr>
      <vt:lpstr>맑은 고딕</vt:lpstr>
      <vt:lpstr>Arial</vt:lpstr>
      <vt:lpstr>Times New Roman</vt:lpstr>
      <vt:lpstr>Verdana</vt:lpstr>
      <vt:lpstr>Wingdings</vt:lpstr>
      <vt:lpstr>1_유닉스</vt:lpstr>
      <vt:lpstr>PowerPoint 프레젠테이션</vt:lpstr>
      <vt:lpstr>학습목표</vt:lpstr>
      <vt:lpstr>01 데이터 모델링과 데이터 모델의 개념</vt:lpstr>
      <vt:lpstr>01 데이터 모델링과 데이터 모델의 개념</vt:lpstr>
      <vt:lpstr>01 데이터 모델링과 데이터 모델의 개념</vt:lpstr>
      <vt:lpstr>01 데이터 모델링과 데이터 모델의 개념</vt:lpstr>
      <vt:lpstr>01 데이터 모델링과 데이터 모델의 개념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03 논리적 데이터 모델</vt:lpstr>
      <vt:lpstr>03 논리적 데이터 모델</vt:lpstr>
      <vt:lpstr>03 논리적 데이터 모델</vt:lpstr>
      <vt:lpstr>03 논리적 데이터 모델</vt:lpstr>
      <vt:lpstr>03 논리적 데이터 모델</vt:lpstr>
      <vt:lpstr>03 논리적 데이터 모델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HP001</cp:lastModifiedBy>
  <cp:revision>234</cp:revision>
  <dcterms:created xsi:type="dcterms:W3CDTF">2012-07-23T02:34:37Z</dcterms:created>
  <dcterms:modified xsi:type="dcterms:W3CDTF">2017-03-29T11:49:46Z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