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9" r:id="rId3"/>
    <p:sldId id="263" r:id="rId4"/>
    <p:sldId id="264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1" autoAdjust="0"/>
  </p:normalViewPr>
  <p:slideViewPr>
    <p:cSldViewPr snapToGrid="0">
      <p:cViewPr varScale="1">
        <p:scale>
          <a:sx n="55" d="100"/>
          <a:sy n="55" d="100"/>
        </p:scale>
        <p:origin x="4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68AE-1255-4139-833C-CA995998115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4261-55F5-4066-9E06-2EC8008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E70D-639B-4F24-9546-1A1D88E9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9BD01-DB6D-481D-8812-AC619E82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3A135-383B-4BA1-ADA3-995535EF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EA5C2-1261-4628-9045-39BB6132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FE211-DC24-4E9F-B6E1-48856AAD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2C7B6-4FA9-4E7B-80EB-4943C2A9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FEE5A-6421-4F73-841B-000457CE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4F864-76CA-4014-A9BF-99E7D37E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B51D1-EE67-4A30-B913-AB91F449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785AF-3D96-4983-8119-1F673669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5334E-4487-4417-967C-1054F7FAA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C0DBE-A6CA-4D05-A2C8-13FBC03B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76ED2-3DF0-40FF-B677-B0380A9A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B5126-FC95-4E7E-AF11-781E00CF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2B50E-20AB-48C6-AA6A-5F7275A0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69A8-9AF7-406A-9493-ABFDEEB6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DDFD6-07A0-4F2E-AAA4-B8EBF1FD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9B010-CE8C-448B-A3DD-BAA9E6A2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89DCB-7008-4FE2-9F22-F095BD8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6C39-E23B-49CB-8B44-CD4149D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FECC-54DA-4AE7-A17E-22058E2C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DFE1E-F1FA-45E7-983F-80552D73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DC010-0A47-4946-BA1B-A1D86A6B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BB2FA-67EE-4366-820A-9CBBD80B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BC898-76D9-4790-8B3B-CC481CDD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B64CD-C159-42EE-9204-80C8CA91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E1860-5D8C-4122-8171-2DF7F74B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30E9D-78D7-42AB-BE75-DCC781A2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746B7-1CA3-4CBD-80A5-47339D52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B40C7-C66D-47BA-B32A-CA0B0495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ECCE3-E1CE-4F7B-8840-0258C0D2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7A24-C952-4A9A-B023-1E809E30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70054-A956-453B-ADB4-760D845B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F5E92-8FF3-47E1-B76E-9ED7E685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61E73-1E7C-48BE-A066-63000949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D66483-D5D0-4515-BE36-5F119859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C3D110-B48A-4804-B491-63C577AC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7D7EE-69F0-4B70-AF03-9CAD8122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26C6C-3787-45D4-AA81-1382A998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8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BF5D4-9CC4-443F-A94E-0956745B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DA8CE6-E136-4254-8041-826C678B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9CFE6-1C6B-4270-AB10-5E397EA7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5DACF-B38D-413B-85B7-AC5AEDFF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65E85C-D3DF-41F5-AE53-74ECD37DC28F}"/>
              </a:ext>
            </a:extLst>
          </p:cNvPr>
          <p:cNvSpPr/>
          <p:nvPr userDrawn="1"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75173-CBA4-47ED-B12A-FF3F20FCE7AC}"/>
              </a:ext>
            </a:extLst>
          </p:cNvPr>
          <p:cNvSpPr/>
          <p:nvPr userDrawn="1"/>
        </p:nvSpPr>
        <p:spPr>
          <a:xfrm>
            <a:off x="0" y="6375633"/>
            <a:ext cx="12192000" cy="5159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5EAABA1E-6B9A-4C76-B34E-B1F5C4CB5BA1}"/>
              </a:ext>
            </a:extLst>
          </p:cNvPr>
          <p:cNvSpPr txBox="1">
            <a:spLocks/>
          </p:cNvSpPr>
          <p:nvPr userDrawn="1"/>
        </p:nvSpPr>
        <p:spPr>
          <a:xfrm>
            <a:off x="105561" y="64524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>
                <a:solidFill>
                  <a:schemeClr val="bg1"/>
                </a:solidFill>
              </a:rPr>
              <a:t>빅데이터분석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7CDEE8D-6A2E-46AC-B53B-71CA02C31D90}"/>
              </a:ext>
            </a:extLst>
          </p:cNvPr>
          <p:cNvSpPr txBox="1">
            <a:spLocks/>
          </p:cNvSpPr>
          <p:nvPr userDrawn="1"/>
        </p:nvSpPr>
        <p:spPr>
          <a:xfrm>
            <a:off x="9281720" y="64524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9F4DF3-A79D-4432-905D-2735E4E66BFB}" type="slidenum">
              <a:rPr lang="ko-KR" altLang="en-US" sz="1400" b="1" smtClean="0">
                <a:highlight>
                  <a:srgbClr val="FFFF00"/>
                </a:highlight>
              </a:rPr>
              <a:pPr/>
              <a:t>‹#›</a:t>
            </a:fld>
            <a:endParaRPr lang="ko-KR" altLang="en-US" sz="14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27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6E4C-8DC1-4A6E-90F7-4279984F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CDBD-ABFC-4B82-96DF-BB8BEE9C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CFB77-90F2-48E2-8A9E-01A4DBE30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E4287-93BA-42CC-84B3-D8FBD9E3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1E37A-CE92-43DA-892B-C7F06067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05CE6-A6F7-4B22-902D-60FF3DCF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77DCA-43CC-47A7-88FB-A41ECECB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237996-607D-4B3D-BAC5-25D979EA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9851F2-09B6-4956-9BF0-DFEF038C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B3CFB-D859-4ED4-85A6-1E804AC1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56879-E828-4FEE-B59D-D248F3425A35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9FDDC-1553-4D2E-8FBB-582F5DAE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53B6-990B-44A3-87B8-4DC31DC1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F4DF3-A79D-4432-905D-2735E4E66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86BCFE-0854-406E-BAA5-E392B5800975}"/>
              </a:ext>
            </a:extLst>
          </p:cNvPr>
          <p:cNvSpPr/>
          <p:nvPr userDrawn="1"/>
        </p:nvSpPr>
        <p:spPr>
          <a:xfrm>
            <a:off x="0" y="1"/>
            <a:ext cx="12192000" cy="7633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A93F6A-40FD-4B81-A662-D35E24C518E6}"/>
              </a:ext>
            </a:extLst>
          </p:cNvPr>
          <p:cNvSpPr/>
          <p:nvPr userDrawn="1"/>
        </p:nvSpPr>
        <p:spPr>
          <a:xfrm>
            <a:off x="0" y="6411985"/>
            <a:ext cx="12192000" cy="4460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AF16C193-7CA1-46B5-A79B-0B26BD580F18}"/>
              </a:ext>
            </a:extLst>
          </p:cNvPr>
          <p:cNvSpPr txBox="1">
            <a:spLocks/>
          </p:cNvSpPr>
          <p:nvPr userDrawn="1"/>
        </p:nvSpPr>
        <p:spPr>
          <a:xfrm>
            <a:off x="105561" y="64524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>
                <a:solidFill>
                  <a:schemeClr val="bg1"/>
                </a:solidFill>
              </a:rPr>
              <a:t>빅데이터분석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1B77644E-9142-4F20-8A5E-A4B49795C21C}"/>
              </a:ext>
            </a:extLst>
          </p:cNvPr>
          <p:cNvSpPr txBox="1">
            <a:spLocks/>
          </p:cNvSpPr>
          <p:nvPr userDrawn="1"/>
        </p:nvSpPr>
        <p:spPr>
          <a:xfrm>
            <a:off x="9343239" y="6452429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9F4DF3-A79D-4432-905D-2735E4E66BFB}" type="slidenum">
              <a:rPr lang="ko-KR" altLang="en-US" sz="1600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futureagent/9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683557" y="171667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(1/5)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40520-E035-4676-AFAE-D3BBEF69B280}"/>
              </a:ext>
            </a:extLst>
          </p:cNvPr>
          <p:cNvSpPr txBox="1"/>
          <p:nvPr/>
        </p:nvSpPr>
        <p:spPr>
          <a:xfrm>
            <a:off x="609600" y="941293"/>
            <a:ext cx="3672800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b="1" dirty="0"/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영어</a:t>
            </a:r>
            <a:r>
              <a:rPr lang="ko-KR" altLang="en-US" sz="3200" b="1" dirty="0"/>
              <a:t>  </a:t>
            </a:r>
            <a:r>
              <a:rPr lang="en-US" altLang="ko-KR" sz="3200" b="1" dirty="0"/>
              <a:t>vs  </a:t>
            </a:r>
            <a:r>
              <a:rPr lang="ko-KR" altLang="en-US" sz="3200" b="1" dirty="0" err="1">
                <a:solidFill>
                  <a:srgbClr val="0070C0"/>
                </a:solidFill>
              </a:rPr>
              <a:t>파이썬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7D32-8A6B-4013-B0CE-2D1A57850273}"/>
              </a:ext>
            </a:extLst>
          </p:cNvPr>
          <p:cNvSpPr txBox="1"/>
          <p:nvPr/>
        </p:nvSpPr>
        <p:spPr>
          <a:xfrm>
            <a:off x="609599" y="1811946"/>
            <a:ext cx="772198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영어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2400" dirty="0"/>
              <a:t>외운다</a:t>
            </a:r>
            <a:r>
              <a:rPr lang="en-US" altLang="ko-KR" sz="2400" dirty="0"/>
              <a:t>(</a:t>
            </a:r>
            <a:r>
              <a:rPr lang="ko-KR" altLang="en-US" sz="2400" dirty="0"/>
              <a:t>단어</a:t>
            </a:r>
            <a:r>
              <a:rPr lang="en-US" altLang="ko-KR" sz="2400" dirty="0"/>
              <a:t>, </a:t>
            </a:r>
            <a:r>
              <a:rPr lang="ko-KR" altLang="en-US" sz="2400" dirty="0"/>
              <a:t>숙어</a:t>
            </a:r>
            <a:r>
              <a:rPr lang="en-US" altLang="ko-KR" sz="2400" dirty="0"/>
              <a:t>, </a:t>
            </a:r>
            <a:r>
              <a:rPr lang="ko-KR" altLang="en-US" sz="2400" dirty="0"/>
              <a:t>문법 등</a:t>
            </a:r>
            <a:r>
              <a:rPr lang="en-US" altLang="ko-KR" sz="2400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2400" dirty="0"/>
              <a:t>영작</a:t>
            </a:r>
            <a:r>
              <a:rPr lang="en-US" altLang="ko-KR" sz="2400" dirty="0"/>
              <a:t>, </a:t>
            </a:r>
            <a:r>
              <a:rPr lang="ko-KR" altLang="en-US" sz="2400" dirty="0"/>
              <a:t>독해 </a:t>
            </a:r>
            <a:r>
              <a:rPr lang="en-US" altLang="ko-KR" sz="2400" dirty="0"/>
              <a:t>: </a:t>
            </a:r>
            <a:r>
              <a:rPr lang="ko-KR" altLang="en-US" sz="2400" dirty="0"/>
              <a:t>영한사전</a:t>
            </a:r>
            <a:r>
              <a:rPr lang="en-US" altLang="ko-KR" sz="2400" dirty="0"/>
              <a:t>, </a:t>
            </a:r>
            <a:r>
              <a:rPr lang="ko-KR" altLang="en-US" sz="2400" dirty="0"/>
              <a:t>한영사전 필요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14F74-EA4F-4ECD-BF52-FE12047DC348}"/>
              </a:ext>
            </a:extLst>
          </p:cNvPr>
          <p:cNvSpPr txBox="1"/>
          <p:nvPr/>
        </p:nvSpPr>
        <p:spPr>
          <a:xfrm>
            <a:off x="609600" y="3487842"/>
            <a:ext cx="7721986" cy="1846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solidFill>
                  <a:srgbClr val="0070C0"/>
                </a:solidFill>
              </a:rPr>
              <a:t>파이썬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2400" dirty="0"/>
              <a:t>이해한다</a:t>
            </a:r>
            <a:r>
              <a:rPr lang="en-US" altLang="ko-KR" sz="2400" dirty="0"/>
              <a:t>(</a:t>
            </a:r>
            <a:r>
              <a:rPr lang="ko-KR" altLang="en-US" sz="2400" dirty="0"/>
              <a:t>단어</a:t>
            </a:r>
            <a:r>
              <a:rPr lang="en-US" altLang="ko-KR" sz="2400" dirty="0"/>
              <a:t>, </a:t>
            </a:r>
            <a:r>
              <a:rPr lang="ko-KR" altLang="en-US" sz="2400" dirty="0"/>
              <a:t>문법 등</a:t>
            </a:r>
            <a:r>
              <a:rPr lang="en-US" altLang="ko-KR" sz="2400" dirty="0"/>
              <a:t>)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/>
              <a:t>단어 </a:t>
            </a:r>
            <a:r>
              <a:rPr lang="en-US" altLang="ko-KR" sz="2400" dirty="0"/>
              <a:t>: </a:t>
            </a:r>
            <a:r>
              <a:rPr lang="ko-KR" altLang="en-US" sz="2400" dirty="0"/>
              <a:t>변수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예약어</a:t>
            </a:r>
            <a:r>
              <a:rPr lang="en-US" altLang="ko-KR" sz="2400" dirty="0"/>
              <a:t>, </a:t>
            </a:r>
            <a:r>
              <a:rPr lang="ko-KR" altLang="en-US" sz="2400" dirty="0"/>
              <a:t>내장함수</a:t>
            </a:r>
            <a:endParaRPr lang="en-US" altLang="ko-KR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2400" dirty="0"/>
              <a:t>코딩</a:t>
            </a:r>
            <a:r>
              <a:rPr lang="en-US" altLang="ko-KR" sz="2400" dirty="0"/>
              <a:t>, </a:t>
            </a:r>
            <a:r>
              <a:rPr lang="ko-KR" altLang="en-US" sz="2400" dirty="0"/>
              <a:t>코드분석 </a:t>
            </a:r>
            <a:r>
              <a:rPr lang="en-US" altLang="ko-KR" sz="2400" dirty="0"/>
              <a:t>: </a:t>
            </a:r>
            <a:r>
              <a:rPr lang="ko-KR" altLang="en-US" sz="2400" dirty="0"/>
              <a:t>구글검색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서적 참고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70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3961441" y="9995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(5/8)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CA780A-5995-4181-BA26-0E056AC0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69" y="1123516"/>
            <a:ext cx="5734050" cy="5029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623BE7-4849-4712-BDA7-A3666049F60D}"/>
              </a:ext>
            </a:extLst>
          </p:cNvPr>
          <p:cNvSpPr/>
          <p:nvPr/>
        </p:nvSpPr>
        <p:spPr>
          <a:xfrm>
            <a:off x="1250302" y="2155372"/>
            <a:ext cx="4133461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33539-2DB5-4F73-84CF-32F3C3CC4EAC}"/>
              </a:ext>
            </a:extLst>
          </p:cNvPr>
          <p:cNvSpPr txBox="1"/>
          <p:nvPr/>
        </p:nvSpPr>
        <p:spPr>
          <a:xfrm>
            <a:off x="7025951" y="2771192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라이브러리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클래스 </a:t>
            </a:r>
            <a:r>
              <a:rPr lang="en-US" altLang="ko-KR" dirty="0"/>
              <a:t>+ </a:t>
            </a:r>
            <a:r>
              <a:rPr lang="ko-KR" altLang="en-US" dirty="0"/>
              <a:t>모듈 </a:t>
            </a:r>
            <a:r>
              <a:rPr lang="en-US" altLang="ko-KR" dirty="0"/>
              <a:t>+ </a:t>
            </a:r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15050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035179" y="94863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(6/8)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D5048C-A442-4C97-873B-A2A983BD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96" y="995081"/>
            <a:ext cx="6292746" cy="51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581983" y="114472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(7/8)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E43E46-2470-4E8B-8FDA-BAE7C131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55" y="1344706"/>
            <a:ext cx="8644298" cy="4814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280D2-FD31-43EE-B848-19661168B7A8}"/>
              </a:ext>
            </a:extLst>
          </p:cNvPr>
          <p:cNvSpPr txBox="1"/>
          <p:nvPr/>
        </p:nvSpPr>
        <p:spPr>
          <a:xfrm>
            <a:off x="394448" y="97537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다운로드 라이브러리 설치 위치</a:t>
            </a:r>
          </a:p>
        </p:txBody>
      </p:sp>
    </p:spTree>
    <p:extLst>
      <p:ext uri="{BB962C8B-B14F-4D97-AF65-F5344CB8AC3E}">
        <p14:creationId xmlns:p14="http://schemas.microsoft.com/office/powerpoint/2010/main" val="30103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581983" y="114472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(8/8)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280D2-FD31-43EE-B848-19661168B7A8}"/>
              </a:ext>
            </a:extLst>
          </p:cNvPr>
          <p:cNvSpPr txBox="1"/>
          <p:nvPr/>
        </p:nvSpPr>
        <p:spPr>
          <a:xfrm>
            <a:off x="394448" y="975374"/>
            <a:ext cx="6586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주요 라이브러리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b="1" dirty="0" err="1">
                <a:solidFill>
                  <a:srgbClr val="0070C0"/>
                </a:solidFill>
              </a:rPr>
              <a:t>numpy</a:t>
            </a:r>
            <a:r>
              <a:rPr lang="en-US" altLang="ko-KR" sz="2400" dirty="0"/>
              <a:t> : </a:t>
            </a:r>
            <a:r>
              <a:rPr lang="ko-KR" altLang="en-US" sz="2400" dirty="0"/>
              <a:t>수학계산</a:t>
            </a:r>
            <a:r>
              <a:rPr lang="en-US" altLang="ko-KR" sz="2400" dirty="0"/>
              <a:t>(</a:t>
            </a:r>
            <a:r>
              <a:rPr lang="ko-KR" altLang="en-US" sz="2400" dirty="0"/>
              <a:t>행렬 구조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0070C0"/>
                </a:solidFill>
              </a:rPr>
              <a:t>pandas</a:t>
            </a:r>
            <a:r>
              <a:rPr lang="en-US" altLang="ko-KR" sz="2400" dirty="0"/>
              <a:t> : </a:t>
            </a:r>
            <a:r>
              <a:rPr lang="ko-KR" altLang="en-US" sz="2400" dirty="0"/>
              <a:t>표 형태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데이터프레임</a:t>
            </a:r>
            <a:r>
              <a:rPr lang="en-US" altLang="ko-KR" sz="2400" dirty="0"/>
              <a:t>)</a:t>
            </a:r>
            <a:r>
              <a:rPr lang="ko-KR" altLang="en-US" sz="2400" dirty="0"/>
              <a:t>의 데이터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0070C0"/>
                </a:solidFill>
              </a:rPr>
              <a:t>matplotlib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기타 매우 다양</a:t>
            </a:r>
          </a:p>
        </p:txBody>
      </p:sp>
    </p:spTree>
    <p:extLst>
      <p:ext uri="{BB962C8B-B14F-4D97-AF65-F5344CB8AC3E}">
        <p14:creationId xmlns:p14="http://schemas.microsoft.com/office/powerpoint/2010/main" val="88739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581983" y="1144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과제 토론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40D5F7-0F55-4774-95C7-02D69AEB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05" y="1346630"/>
            <a:ext cx="4435031" cy="4849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F9F9C0-FAD6-4CB4-A490-4B5222A5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68" y="1363758"/>
            <a:ext cx="5676027" cy="4814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2D01E-700D-4A21-94B0-E706F6AF55A6}"/>
              </a:ext>
            </a:extLst>
          </p:cNvPr>
          <p:cNvSpPr txBox="1"/>
          <p:nvPr/>
        </p:nvSpPr>
        <p:spPr>
          <a:xfrm>
            <a:off x="349624" y="838273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과제 </a:t>
            </a:r>
            <a:r>
              <a:rPr lang="ko-KR" altLang="en-US" b="1" dirty="0" err="1">
                <a:solidFill>
                  <a:srgbClr val="0070C0"/>
                </a:solidFill>
              </a:rPr>
              <a:t>수행시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ChatGPT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활용 가능</a:t>
            </a:r>
          </a:p>
        </p:txBody>
      </p:sp>
    </p:spTree>
    <p:extLst>
      <p:ext uri="{BB962C8B-B14F-4D97-AF65-F5344CB8AC3E}">
        <p14:creationId xmlns:p14="http://schemas.microsoft.com/office/powerpoint/2010/main" val="6105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035179" y="93758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(2/5)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92671-5462-4925-8E33-F83C0356ADDC}"/>
              </a:ext>
            </a:extLst>
          </p:cNvPr>
          <p:cNvSpPr txBox="1"/>
          <p:nvPr/>
        </p:nvSpPr>
        <p:spPr>
          <a:xfrm>
            <a:off x="609600" y="2459504"/>
            <a:ext cx="4757393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test_list</a:t>
            </a:r>
            <a:r>
              <a:rPr lang="en-US" altLang="ko-KR" sz="2400" b="1" dirty="0"/>
              <a:t>  = [‘one’, ‘two’, ‘three’]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for  k  in </a:t>
            </a:r>
            <a:r>
              <a:rPr lang="en-US" altLang="ko-KR" sz="2400" b="1" dirty="0" err="1"/>
              <a:t>test_list</a:t>
            </a:r>
            <a:r>
              <a:rPr lang="en-US" altLang="ko-KR" sz="2400" b="1" dirty="0"/>
              <a:t>:</a:t>
            </a:r>
          </a:p>
          <a:p>
            <a:r>
              <a:rPr lang="en-US" altLang="ko-KR" sz="2400" b="1" dirty="0"/>
              <a:t>    x = k + ‘!’</a:t>
            </a:r>
          </a:p>
          <a:p>
            <a:r>
              <a:rPr lang="en-US" altLang="ko-KR" sz="2400" b="1" dirty="0"/>
              <a:t>    print(x)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B2AA-D71C-4DAD-95CF-FD433F613E37}"/>
              </a:ext>
            </a:extLst>
          </p:cNvPr>
          <p:cNvSpPr txBox="1"/>
          <p:nvPr/>
        </p:nvSpPr>
        <p:spPr>
          <a:xfrm>
            <a:off x="399379" y="20476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파이썬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Code </a:t>
            </a:r>
            <a:r>
              <a:rPr lang="ko-KR" altLang="en-US" b="1" dirty="0">
                <a:solidFill>
                  <a:srgbClr val="0070C0"/>
                </a:solidFill>
              </a:rPr>
              <a:t>예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31EC6-678D-4B02-A421-CA4509130DBA}"/>
              </a:ext>
            </a:extLst>
          </p:cNvPr>
          <p:cNvSpPr txBox="1"/>
          <p:nvPr/>
        </p:nvSpPr>
        <p:spPr>
          <a:xfrm>
            <a:off x="609600" y="941293"/>
            <a:ext cx="615585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b="1" dirty="0"/>
              <a:t> </a:t>
            </a:r>
            <a:r>
              <a:rPr lang="ko-KR" altLang="en-US" sz="3200" b="1" dirty="0"/>
              <a:t>변수  </a:t>
            </a:r>
            <a:r>
              <a:rPr lang="en-US" altLang="ko-KR" sz="3200" b="1" dirty="0"/>
              <a:t>vs  </a:t>
            </a:r>
            <a:r>
              <a:rPr lang="ko-KR" altLang="en-US" sz="3200" b="1" dirty="0" err="1">
                <a:solidFill>
                  <a:srgbClr val="0070C0"/>
                </a:solidFill>
              </a:rPr>
              <a:t>예약어</a:t>
            </a:r>
            <a:r>
              <a:rPr lang="ko-KR" altLang="en-US" sz="3200" b="1" dirty="0">
                <a:solidFill>
                  <a:srgbClr val="0070C0"/>
                </a:solidFill>
              </a:rPr>
              <a:t>  </a:t>
            </a:r>
            <a:r>
              <a:rPr lang="en-US" altLang="ko-KR" sz="3200" b="1" dirty="0">
                <a:solidFill>
                  <a:srgbClr val="0070C0"/>
                </a:solidFill>
              </a:rPr>
              <a:t>vs </a:t>
            </a:r>
            <a:r>
              <a:rPr lang="ko-KR" altLang="en-US" sz="3200" b="1" dirty="0">
                <a:solidFill>
                  <a:srgbClr val="00B050"/>
                </a:solidFill>
              </a:rPr>
              <a:t>내장함수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928D-3767-411D-8394-B5AF4C1B1924}"/>
              </a:ext>
            </a:extLst>
          </p:cNvPr>
          <p:cNvSpPr txBox="1"/>
          <p:nvPr/>
        </p:nvSpPr>
        <p:spPr>
          <a:xfrm>
            <a:off x="6329840" y="2232282"/>
            <a:ext cx="37925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변수는</a:t>
            </a:r>
            <a:r>
              <a:rPr lang="en-US" altLang="ko-KR" sz="2400" dirty="0"/>
              <a:t>? </a:t>
            </a:r>
            <a:r>
              <a:rPr lang="en-US" altLang="ko-KR" sz="2400" dirty="0" err="1"/>
              <a:t>Test_list</a:t>
            </a:r>
            <a:r>
              <a:rPr lang="en-US" altLang="ko-KR" sz="2400" dirty="0"/>
              <a:t>, x, k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예약어는</a:t>
            </a:r>
            <a:r>
              <a:rPr lang="en-US" altLang="ko-KR" sz="2400" dirty="0"/>
              <a:t>? For, in</a:t>
            </a:r>
          </a:p>
          <a:p>
            <a:endParaRPr lang="en-US" altLang="ko-KR" sz="2400" dirty="0"/>
          </a:p>
          <a:p>
            <a:r>
              <a:rPr lang="ko-KR" altLang="en-US" sz="2400" dirty="0"/>
              <a:t>내장함수는</a:t>
            </a:r>
            <a:r>
              <a:rPr lang="en-US" altLang="ko-KR" sz="2400" dirty="0"/>
              <a:t>? Print()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상수는</a:t>
            </a:r>
            <a:r>
              <a:rPr lang="en-US" altLang="ko-KR" sz="2400" dirty="0"/>
              <a:t>? One, two</a:t>
            </a:r>
            <a:r>
              <a:rPr lang="en-US" altLang="ko-KR" sz="2400"/>
              <a:t>, three, 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389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035179" y="105725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(3/5)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92671-5462-4925-8E33-F83C0356ADDC}"/>
              </a:ext>
            </a:extLst>
          </p:cNvPr>
          <p:cNvSpPr txBox="1"/>
          <p:nvPr/>
        </p:nvSpPr>
        <p:spPr>
          <a:xfrm>
            <a:off x="806823" y="3429000"/>
            <a:ext cx="440736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test_list</a:t>
            </a:r>
            <a:r>
              <a:rPr lang="en-US" altLang="ko-KR" sz="2400" dirty="0"/>
              <a:t>  = [‘one’, ‘two’, ‘three’]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 k  in </a:t>
            </a:r>
            <a:r>
              <a:rPr lang="en-US" altLang="ko-KR" sz="2400" dirty="0" err="1"/>
              <a:t>test_list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    x = k + ‘!’</a:t>
            </a:r>
          </a:p>
          <a:p>
            <a:r>
              <a:rPr lang="en-US" altLang="ko-KR" sz="2400" dirty="0"/>
              <a:t>    print(x)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1F77E-98EF-4DCD-B83F-18F14D8717AB}"/>
              </a:ext>
            </a:extLst>
          </p:cNvPr>
          <p:cNvSpPr txBox="1"/>
          <p:nvPr/>
        </p:nvSpPr>
        <p:spPr>
          <a:xfrm>
            <a:off x="546846" y="1148558"/>
            <a:ext cx="1091004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</a:rPr>
              <a:t>파이썬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Coding</a:t>
            </a:r>
            <a:r>
              <a:rPr lang="ko-KR" altLang="en-US" sz="2400" b="1" dirty="0">
                <a:solidFill>
                  <a:srgbClr val="0070C0"/>
                </a:solidFill>
              </a:rPr>
              <a:t> 도구</a:t>
            </a:r>
            <a:r>
              <a:rPr lang="en-US" altLang="ko-KR" sz="2400" b="1" dirty="0">
                <a:solidFill>
                  <a:srgbClr val="0070C0"/>
                </a:solidFill>
              </a:rPr>
              <a:t>(tool)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 IDLE,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(</a:t>
            </a:r>
            <a:r>
              <a:rPr lang="ko-KR" altLang="en-US" sz="2400" dirty="0"/>
              <a:t>주피터노트북</a:t>
            </a:r>
            <a:r>
              <a:rPr lang="en-US" altLang="ko-KR" sz="2400" dirty="0"/>
              <a:t>, Spyder), </a:t>
            </a:r>
            <a:r>
              <a:rPr lang="ko-KR" altLang="en-US" sz="2400" dirty="0" err="1"/>
              <a:t>코랩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ChatGPT</a:t>
            </a:r>
            <a:r>
              <a:rPr lang="en-US" altLang="ko-KR" sz="2400" dirty="0"/>
              <a:t>,…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B2AA-D71C-4DAD-95CF-FD433F613E37}"/>
              </a:ext>
            </a:extLst>
          </p:cNvPr>
          <p:cNvSpPr txBox="1"/>
          <p:nvPr/>
        </p:nvSpPr>
        <p:spPr>
          <a:xfrm>
            <a:off x="596602" y="301711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파이썬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Code </a:t>
            </a:r>
            <a:r>
              <a:rPr lang="ko-KR" altLang="en-US" b="1" dirty="0">
                <a:solidFill>
                  <a:srgbClr val="0070C0"/>
                </a:solidFill>
              </a:rPr>
              <a:t>예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40E28-A93F-4638-88AA-28BEA6FE950C}"/>
              </a:ext>
            </a:extLst>
          </p:cNvPr>
          <p:cNvSpPr txBox="1"/>
          <p:nvPr/>
        </p:nvSpPr>
        <p:spPr>
          <a:xfrm>
            <a:off x="6269888" y="2895670"/>
            <a:ext cx="46970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IDLE</a:t>
            </a:r>
            <a:r>
              <a:rPr lang="ko-KR" altLang="en-US" sz="2400" dirty="0"/>
              <a:t>에서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r>
              <a:rPr lang="ko-KR" altLang="en-US" sz="2400" dirty="0"/>
              <a:t>에서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Spyder</a:t>
            </a:r>
            <a:r>
              <a:rPr lang="ko-KR" altLang="en-US" sz="2400" dirty="0"/>
              <a:t>에서 실행</a:t>
            </a:r>
            <a:r>
              <a:rPr lang="en-US" altLang="ko-KR" sz="2400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Debug </a:t>
            </a:r>
            <a:r>
              <a:rPr lang="ko-KR" altLang="en-US" b="1" dirty="0">
                <a:solidFill>
                  <a:srgbClr val="FF0000"/>
                </a:solidFill>
              </a:rPr>
              <a:t>기능 </a:t>
            </a:r>
            <a:r>
              <a:rPr lang="ko-KR" altLang="en-US" dirty="0"/>
              <a:t>체크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en-US" altLang="ko-KR" sz="2400" dirty="0" err="1"/>
              <a:t>ChatGPT</a:t>
            </a:r>
            <a:r>
              <a:rPr lang="en-US" altLang="ko-KR" sz="2400" dirty="0"/>
              <a:t>(</a:t>
            </a:r>
            <a:r>
              <a:rPr lang="en-US" altLang="ko-KR" sz="2400" dirty="0" err="1">
                <a:hlinkClick r:id="rId2"/>
              </a:rPr>
              <a:t>ChatGPT</a:t>
            </a:r>
            <a:r>
              <a:rPr lang="en-US" altLang="ko-KR" sz="2400" b="1" dirty="0"/>
              <a:t>)</a:t>
            </a:r>
            <a:r>
              <a:rPr lang="ko-KR" altLang="en-US" sz="2400" dirty="0"/>
              <a:t>에서 실행</a:t>
            </a:r>
          </a:p>
        </p:txBody>
      </p:sp>
    </p:spTree>
    <p:extLst>
      <p:ext uri="{BB962C8B-B14F-4D97-AF65-F5344CB8AC3E}">
        <p14:creationId xmlns:p14="http://schemas.microsoft.com/office/powerpoint/2010/main" val="27211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035179" y="13147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(4/5)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92671-5462-4925-8E33-F83C0356ADDC}"/>
              </a:ext>
            </a:extLst>
          </p:cNvPr>
          <p:cNvSpPr txBox="1"/>
          <p:nvPr/>
        </p:nvSpPr>
        <p:spPr>
          <a:xfrm>
            <a:off x="806823" y="3429000"/>
            <a:ext cx="440736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test_list</a:t>
            </a:r>
            <a:r>
              <a:rPr lang="en-US" altLang="ko-KR" sz="2400" dirty="0"/>
              <a:t>  = [‘one’, ‘two’, ‘three’]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 k  in </a:t>
            </a:r>
            <a:r>
              <a:rPr lang="en-US" altLang="ko-KR" sz="2400" dirty="0" err="1"/>
              <a:t>test_list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    x = k + ‘!’</a:t>
            </a:r>
          </a:p>
          <a:p>
            <a:r>
              <a:rPr lang="en-US" altLang="ko-KR" sz="2400" dirty="0"/>
              <a:t>    print(x)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1F77E-98EF-4DCD-B83F-18F14D8717AB}"/>
              </a:ext>
            </a:extLst>
          </p:cNvPr>
          <p:cNvSpPr txBox="1"/>
          <p:nvPr/>
        </p:nvSpPr>
        <p:spPr>
          <a:xfrm>
            <a:off x="510987" y="1166487"/>
            <a:ext cx="10910048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생성형 인공지능 서비스 목록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1400" dirty="0">
                <a:hlinkClick r:id="rId2"/>
              </a:rPr>
              <a:t>유용한 국내외 생성형 </a:t>
            </a:r>
            <a:r>
              <a:rPr lang="en-US" altLang="ko-KR" sz="1400" dirty="0">
                <a:hlinkClick r:id="rId2"/>
              </a:rPr>
              <a:t>AI </a:t>
            </a:r>
            <a:r>
              <a:rPr lang="ko-KR" altLang="en-US" sz="1400" dirty="0">
                <a:hlinkClick r:id="rId2"/>
              </a:rPr>
              <a:t>서비스 리스트 모음 </a:t>
            </a:r>
            <a:r>
              <a:rPr lang="en-US" altLang="ko-KR" sz="1400" dirty="0">
                <a:hlinkClick r:id="rId2"/>
              </a:rPr>
              <a:t>(brunch.co.kr)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B2AA-D71C-4DAD-95CF-FD433F613E37}"/>
              </a:ext>
            </a:extLst>
          </p:cNvPr>
          <p:cNvSpPr txBox="1"/>
          <p:nvPr/>
        </p:nvSpPr>
        <p:spPr>
          <a:xfrm>
            <a:off x="596602" y="301711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파이썬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Code </a:t>
            </a:r>
            <a:r>
              <a:rPr lang="ko-KR" altLang="en-US" b="1" dirty="0">
                <a:solidFill>
                  <a:srgbClr val="0070C0"/>
                </a:solidFill>
              </a:rPr>
              <a:t>예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40E28-A93F-4638-88AA-28BEA6FE950C}"/>
              </a:ext>
            </a:extLst>
          </p:cNvPr>
          <p:cNvSpPr txBox="1"/>
          <p:nvPr/>
        </p:nvSpPr>
        <p:spPr>
          <a:xfrm>
            <a:off x="5702960" y="3017112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ChatGPT</a:t>
            </a:r>
            <a:r>
              <a:rPr lang="ko-KR" altLang="en-US" b="1" dirty="0"/>
              <a:t>를 이용하여 왼쪽의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코드를 생성하려면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103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235321" y="150812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(5/5)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40E28-A93F-4638-88AA-28BEA6FE950C}"/>
              </a:ext>
            </a:extLst>
          </p:cNvPr>
          <p:cNvSpPr txBox="1"/>
          <p:nvPr/>
        </p:nvSpPr>
        <p:spPr>
          <a:xfrm>
            <a:off x="138686" y="1712514"/>
            <a:ext cx="6316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ChatGPT</a:t>
            </a:r>
            <a:r>
              <a:rPr lang="ko-KR" altLang="en-US" b="1" dirty="0"/>
              <a:t>를 이용하여 왼쪽의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코드를 생성하려면</a:t>
            </a:r>
            <a:r>
              <a:rPr lang="en-US" altLang="ko-KR" b="1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  </a:t>
            </a:r>
            <a:r>
              <a:rPr lang="en-US" altLang="ko-KR" dirty="0" err="1">
                <a:hlinkClick r:id="rId2"/>
              </a:rPr>
              <a:t>ChatGPT</a:t>
            </a:r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6C178-FA9E-4A6A-8F41-E26DEB661A3D}"/>
              </a:ext>
            </a:extLst>
          </p:cNvPr>
          <p:cNvSpPr txBox="1"/>
          <p:nvPr/>
        </p:nvSpPr>
        <p:spPr>
          <a:xfrm>
            <a:off x="44679" y="3998743"/>
            <a:ext cx="6555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다음의 지시사항에 따라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코드를 생성해 주세요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1. </a:t>
            </a:r>
            <a:r>
              <a:rPr lang="ko-KR" altLang="en-US" sz="1400" dirty="0"/>
              <a:t>리스트 변수를 생성하세요 </a:t>
            </a:r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리스트 변수의 값은 </a:t>
            </a:r>
            <a:r>
              <a:rPr lang="en-US" altLang="ko-KR" sz="1400" dirty="0"/>
              <a:t>'one', 'two', 'three'</a:t>
            </a:r>
            <a:r>
              <a:rPr lang="ko-KR" altLang="en-US" sz="1400" dirty="0"/>
              <a:t>로 설정하세요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리스트의 각 값에 느낌표를 붙여서 출력하는 과정을 반복문으로 표현하세요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B53D08-0FD9-4802-B2B2-28B2FE27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89" y="3582545"/>
            <a:ext cx="5035132" cy="2289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E7B54-0E5E-4475-BEBB-5DAF95159428}"/>
              </a:ext>
            </a:extLst>
          </p:cNvPr>
          <p:cNvSpPr txBox="1"/>
          <p:nvPr/>
        </p:nvSpPr>
        <p:spPr>
          <a:xfrm>
            <a:off x="0" y="3470486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Prompt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51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109816" y="177226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>
                <a:solidFill>
                  <a:schemeClr val="bg1"/>
                </a:solidFill>
              </a:rPr>
              <a:t>(1/8)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73BF80-46DD-442C-B484-DB3052DA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06" y="1160892"/>
            <a:ext cx="8571940" cy="49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5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154340" y="135809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(2/8)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4D619-3934-4E30-A0DC-CBADAB47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16" y="1060636"/>
            <a:ext cx="6413490" cy="46887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52485D-15A7-4046-B61D-FD1BC35D9827}"/>
              </a:ext>
            </a:extLst>
          </p:cNvPr>
          <p:cNvSpPr/>
          <p:nvPr/>
        </p:nvSpPr>
        <p:spPr>
          <a:xfrm>
            <a:off x="4231341" y="2931459"/>
            <a:ext cx="762000" cy="259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4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522192" y="126843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(3/8)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69401-B08C-445F-AA49-7855109C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5" y="914400"/>
            <a:ext cx="5396415" cy="53723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B6AD11-4B58-4DD5-B607-86390D3E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19" y="1060355"/>
            <a:ext cx="5396416" cy="1252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FC9180-8B85-4F5E-8B2E-91EDDA0659AC}"/>
              </a:ext>
            </a:extLst>
          </p:cNvPr>
          <p:cNvSpPr txBox="1"/>
          <p:nvPr/>
        </p:nvSpPr>
        <p:spPr>
          <a:xfrm>
            <a:off x="5874451" y="4061011"/>
            <a:ext cx="622625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C:\Users\user\AppData\Local\Programs\Python\Python38\Lib\site-packages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9FF8A-D56A-4BBE-B694-D37DC784C681}"/>
              </a:ext>
            </a:extLst>
          </p:cNvPr>
          <p:cNvSpPr txBox="1"/>
          <p:nvPr/>
        </p:nvSpPr>
        <p:spPr>
          <a:xfrm>
            <a:off x="7135906" y="468854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mymodule.py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15FAD-DE11-4633-A168-F98140843BCA}"/>
              </a:ext>
            </a:extLst>
          </p:cNvPr>
          <p:cNvSpPr txBox="1"/>
          <p:nvPr/>
        </p:nvSpPr>
        <p:spPr>
          <a:xfrm>
            <a:off x="6043343" y="3486630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</a:t>
            </a:r>
            <a:r>
              <a:rPr lang="en-US" altLang="ko-KR" dirty="0"/>
              <a:t>PC</a:t>
            </a:r>
            <a:r>
              <a:rPr lang="ko-KR" altLang="en-US" dirty="0"/>
              <a:t>에서는 </a:t>
            </a:r>
            <a:r>
              <a:rPr lang="ko-KR" altLang="en-US" dirty="0" err="1"/>
              <a:t>파이썬</a:t>
            </a:r>
            <a:r>
              <a:rPr lang="ko-KR" altLang="en-US" dirty="0"/>
              <a:t> 패키지 라이브러리 폴더에 저장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33A8116-C76E-4BB9-813B-0B421F3CED9A}"/>
              </a:ext>
            </a:extLst>
          </p:cNvPr>
          <p:cNvSpPr/>
          <p:nvPr/>
        </p:nvSpPr>
        <p:spPr>
          <a:xfrm>
            <a:off x="3666565" y="2447365"/>
            <a:ext cx="3657966" cy="1613646"/>
          </a:xfrm>
          <a:custGeom>
            <a:avLst/>
            <a:gdLst>
              <a:gd name="connsiteX0" fmla="*/ 0 w 3191435"/>
              <a:gd name="connsiteY0" fmla="*/ 215153 h 896470"/>
              <a:gd name="connsiteX1" fmla="*/ 44823 w 3191435"/>
              <a:gd name="connsiteY1" fmla="*/ 170329 h 896470"/>
              <a:gd name="connsiteX2" fmla="*/ 107576 w 3191435"/>
              <a:gd name="connsiteY2" fmla="*/ 143435 h 896470"/>
              <a:gd name="connsiteX3" fmla="*/ 152400 w 3191435"/>
              <a:gd name="connsiteY3" fmla="*/ 125506 h 896470"/>
              <a:gd name="connsiteX4" fmla="*/ 206188 w 3191435"/>
              <a:gd name="connsiteY4" fmla="*/ 107576 h 896470"/>
              <a:gd name="connsiteX5" fmla="*/ 242047 w 3191435"/>
              <a:gd name="connsiteY5" fmla="*/ 89647 h 896470"/>
              <a:gd name="connsiteX6" fmla="*/ 268941 w 3191435"/>
              <a:gd name="connsiteY6" fmla="*/ 80682 h 896470"/>
              <a:gd name="connsiteX7" fmla="*/ 331694 w 3191435"/>
              <a:gd name="connsiteY7" fmla="*/ 62753 h 896470"/>
              <a:gd name="connsiteX8" fmla="*/ 376517 w 3191435"/>
              <a:gd name="connsiteY8" fmla="*/ 53788 h 896470"/>
              <a:gd name="connsiteX9" fmla="*/ 528917 w 3191435"/>
              <a:gd name="connsiteY9" fmla="*/ 17929 h 896470"/>
              <a:gd name="connsiteX10" fmla="*/ 600635 w 3191435"/>
              <a:gd name="connsiteY10" fmla="*/ 8964 h 896470"/>
              <a:gd name="connsiteX11" fmla="*/ 663388 w 3191435"/>
              <a:gd name="connsiteY11" fmla="*/ 0 h 896470"/>
              <a:gd name="connsiteX12" fmla="*/ 1246094 w 3191435"/>
              <a:gd name="connsiteY12" fmla="*/ 8964 h 896470"/>
              <a:gd name="connsiteX13" fmla="*/ 1299882 w 3191435"/>
              <a:gd name="connsiteY13" fmla="*/ 17929 h 896470"/>
              <a:gd name="connsiteX14" fmla="*/ 1398494 w 3191435"/>
              <a:gd name="connsiteY14" fmla="*/ 35859 h 896470"/>
              <a:gd name="connsiteX15" fmla="*/ 1443317 w 3191435"/>
              <a:gd name="connsiteY15" fmla="*/ 53788 h 896470"/>
              <a:gd name="connsiteX16" fmla="*/ 1515035 w 3191435"/>
              <a:gd name="connsiteY16" fmla="*/ 62753 h 896470"/>
              <a:gd name="connsiteX17" fmla="*/ 1550894 w 3191435"/>
              <a:gd name="connsiteY17" fmla="*/ 71717 h 896470"/>
              <a:gd name="connsiteX18" fmla="*/ 1586753 w 3191435"/>
              <a:gd name="connsiteY18" fmla="*/ 89647 h 896470"/>
              <a:gd name="connsiteX19" fmla="*/ 1640541 w 3191435"/>
              <a:gd name="connsiteY19" fmla="*/ 125506 h 896470"/>
              <a:gd name="connsiteX20" fmla="*/ 1712259 w 3191435"/>
              <a:gd name="connsiteY20" fmla="*/ 134470 h 896470"/>
              <a:gd name="connsiteX21" fmla="*/ 1739153 w 3191435"/>
              <a:gd name="connsiteY21" fmla="*/ 143435 h 896470"/>
              <a:gd name="connsiteX22" fmla="*/ 1775011 w 3191435"/>
              <a:gd name="connsiteY22" fmla="*/ 161364 h 896470"/>
              <a:gd name="connsiteX23" fmla="*/ 1819835 w 3191435"/>
              <a:gd name="connsiteY23" fmla="*/ 170329 h 896470"/>
              <a:gd name="connsiteX24" fmla="*/ 1927411 w 3191435"/>
              <a:gd name="connsiteY24" fmla="*/ 206188 h 896470"/>
              <a:gd name="connsiteX25" fmla="*/ 1981200 w 3191435"/>
              <a:gd name="connsiteY25" fmla="*/ 224117 h 896470"/>
              <a:gd name="connsiteX26" fmla="*/ 2052917 w 3191435"/>
              <a:gd name="connsiteY26" fmla="*/ 242047 h 896470"/>
              <a:gd name="connsiteX27" fmla="*/ 2106706 w 3191435"/>
              <a:gd name="connsiteY27" fmla="*/ 259976 h 896470"/>
              <a:gd name="connsiteX28" fmla="*/ 2142564 w 3191435"/>
              <a:gd name="connsiteY28" fmla="*/ 277906 h 896470"/>
              <a:gd name="connsiteX29" fmla="*/ 2196353 w 3191435"/>
              <a:gd name="connsiteY29" fmla="*/ 286870 h 896470"/>
              <a:gd name="connsiteX30" fmla="*/ 2241176 w 3191435"/>
              <a:gd name="connsiteY30" fmla="*/ 313764 h 896470"/>
              <a:gd name="connsiteX31" fmla="*/ 2294964 w 3191435"/>
              <a:gd name="connsiteY31" fmla="*/ 322729 h 896470"/>
              <a:gd name="connsiteX32" fmla="*/ 2366682 w 3191435"/>
              <a:gd name="connsiteY32" fmla="*/ 340659 h 896470"/>
              <a:gd name="connsiteX33" fmla="*/ 2411506 w 3191435"/>
              <a:gd name="connsiteY33" fmla="*/ 358588 h 896470"/>
              <a:gd name="connsiteX34" fmla="*/ 2438400 w 3191435"/>
              <a:gd name="connsiteY34" fmla="*/ 376517 h 896470"/>
              <a:gd name="connsiteX35" fmla="*/ 2510117 w 3191435"/>
              <a:gd name="connsiteY35" fmla="*/ 403411 h 896470"/>
              <a:gd name="connsiteX36" fmla="*/ 2545976 w 3191435"/>
              <a:gd name="connsiteY36" fmla="*/ 412376 h 896470"/>
              <a:gd name="connsiteX37" fmla="*/ 2644588 w 3191435"/>
              <a:gd name="connsiteY37" fmla="*/ 439270 h 896470"/>
              <a:gd name="connsiteX38" fmla="*/ 2662517 w 3191435"/>
              <a:gd name="connsiteY38" fmla="*/ 457200 h 896470"/>
              <a:gd name="connsiteX39" fmla="*/ 2698376 w 3191435"/>
              <a:gd name="connsiteY39" fmla="*/ 466164 h 896470"/>
              <a:gd name="connsiteX40" fmla="*/ 2734235 w 3191435"/>
              <a:gd name="connsiteY40" fmla="*/ 484094 h 896470"/>
              <a:gd name="connsiteX41" fmla="*/ 2779059 w 3191435"/>
              <a:gd name="connsiteY41" fmla="*/ 519953 h 896470"/>
              <a:gd name="connsiteX42" fmla="*/ 2814917 w 3191435"/>
              <a:gd name="connsiteY42" fmla="*/ 546847 h 896470"/>
              <a:gd name="connsiteX43" fmla="*/ 2832847 w 3191435"/>
              <a:gd name="connsiteY43" fmla="*/ 573741 h 896470"/>
              <a:gd name="connsiteX44" fmla="*/ 2868706 w 3191435"/>
              <a:gd name="connsiteY44" fmla="*/ 582706 h 896470"/>
              <a:gd name="connsiteX45" fmla="*/ 2949388 w 3191435"/>
              <a:gd name="connsiteY45" fmla="*/ 663388 h 896470"/>
              <a:gd name="connsiteX46" fmla="*/ 2976282 w 3191435"/>
              <a:gd name="connsiteY46" fmla="*/ 690282 h 896470"/>
              <a:gd name="connsiteX47" fmla="*/ 3074894 w 3191435"/>
              <a:gd name="connsiteY47" fmla="*/ 779929 h 896470"/>
              <a:gd name="connsiteX48" fmla="*/ 3101788 w 3191435"/>
              <a:gd name="connsiteY48" fmla="*/ 806823 h 896470"/>
              <a:gd name="connsiteX49" fmla="*/ 3128682 w 3191435"/>
              <a:gd name="connsiteY49" fmla="*/ 833717 h 896470"/>
              <a:gd name="connsiteX50" fmla="*/ 3146611 w 3191435"/>
              <a:gd name="connsiteY50" fmla="*/ 860611 h 896470"/>
              <a:gd name="connsiteX51" fmla="*/ 3164541 w 3191435"/>
              <a:gd name="connsiteY51" fmla="*/ 878541 h 896470"/>
              <a:gd name="connsiteX52" fmla="*/ 3191435 w 3191435"/>
              <a:gd name="connsiteY52" fmla="*/ 896470 h 89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191435" h="896470">
                <a:moveTo>
                  <a:pt x="0" y="215153"/>
                </a:moveTo>
                <a:cubicBezTo>
                  <a:pt x="14941" y="200212"/>
                  <a:pt x="28144" y="183302"/>
                  <a:pt x="44823" y="170329"/>
                </a:cubicBezTo>
                <a:cubicBezTo>
                  <a:pt x="64360" y="155133"/>
                  <a:pt x="85522" y="151705"/>
                  <a:pt x="107576" y="143435"/>
                </a:cubicBezTo>
                <a:cubicBezTo>
                  <a:pt x="122644" y="137785"/>
                  <a:pt x="137277" y="131005"/>
                  <a:pt x="152400" y="125506"/>
                </a:cubicBezTo>
                <a:cubicBezTo>
                  <a:pt x="170161" y="119047"/>
                  <a:pt x="188641" y="114595"/>
                  <a:pt x="206188" y="107576"/>
                </a:cubicBezTo>
                <a:cubicBezTo>
                  <a:pt x="218596" y="102613"/>
                  <a:pt x="229764" y="94911"/>
                  <a:pt x="242047" y="89647"/>
                </a:cubicBezTo>
                <a:cubicBezTo>
                  <a:pt x="250733" y="85925"/>
                  <a:pt x="259890" y="83397"/>
                  <a:pt x="268941" y="80682"/>
                </a:cubicBezTo>
                <a:cubicBezTo>
                  <a:pt x="289778" y="74431"/>
                  <a:pt x="310589" y="68029"/>
                  <a:pt x="331694" y="62753"/>
                </a:cubicBezTo>
                <a:cubicBezTo>
                  <a:pt x="346476" y="59058"/>
                  <a:pt x="361735" y="57483"/>
                  <a:pt x="376517" y="53788"/>
                </a:cubicBezTo>
                <a:cubicBezTo>
                  <a:pt x="476325" y="28836"/>
                  <a:pt x="407077" y="38236"/>
                  <a:pt x="528917" y="17929"/>
                </a:cubicBezTo>
                <a:cubicBezTo>
                  <a:pt x="552681" y="13968"/>
                  <a:pt x="576754" y="12148"/>
                  <a:pt x="600635" y="8964"/>
                </a:cubicBezTo>
                <a:lnTo>
                  <a:pt x="663388" y="0"/>
                </a:lnTo>
                <a:lnTo>
                  <a:pt x="1246094" y="8964"/>
                </a:lnTo>
                <a:cubicBezTo>
                  <a:pt x="1264263" y="9476"/>
                  <a:pt x="1281917" y="15165"/>
                  <a:pt x="1299882" y="17929"/>
                </a:cubicBezTo>
                <a:cubicBezTo>
                  <a:pt x="1334549" y="23263"/>
                  <a:pt x="1365625" y="24903"/>
                  <a:pt x="1398494" y="35859"/>
                </a:cubicBezTo>
                <a:cubicBezTo>
                  <a:pt x="1413760" y="40948"/>
                  <a:pt x="1427637" y="50170"/>
                  <a:pt x="1443317" y="53788"/>
                </a:cubicBezTo>
                <a:cubicBezTo>
                  <a:pt x="1466792" y="59205"/>
                  <a:pt x="1491271" y="58792"/>
                  <a:pt x="1515035" y="62753"/>
                </a:cubicBezTo>
                <a:cubicBezTo>
                  <a:pt x="1527188" y="64778"/>
                  <a:pt x="1538941" y="68729"/>
                  <a:pt x="1550894" y="71717"/>
                </a:cubicBezTo>
                <a:cubicBezTo>
                  <a:pt x="1562847" y="77694"/>
                  <a:pt x="1575294" y="82771"/>
                  <a:pt x="1586753" y="89647"/>
                </a:cubicBezTo>
                <a:cubicBezTo>
                  <a:pt x="1605231" y="100734"/>
                  <a:pt x="1619159" y="122833"/>
                  <a:pt x="1640541" y="125506"/>
                </a:cubicBezTo>
                <a:lnTo>
                  <a:pt x="1712259" y="134470"/>
                </a:lnTo>
                <a:cubicBezTo>
                  <a:pt x="1721224" y="137458"/>
                  <a:pt x="1730467" y="139713"/>
                  <a:pt x="1739153" y="143435"/>
                </a:cubicBezTo>
                <a:cubicBezTo>
                  <a:pt x="1751436" y="148699"/>
                  <a:pt x="1762333" y="157138"/>
                  <a:pt x="1775011" y="161364"/>
                </a:cubicBezTo>
                <a:cubicBezTo>
                  <a:pt x="1789466" y="166182"/>
                  <a:pt x="1805217" y="166030"/>
                  <a:pt x="1819835" y="170329"/>
                </a:cubicBezTo>
                <a:cubicBezTo>
                  <a:pt x="1856097" y="180995"/>
                  <a:pt x="1891552" y="194235"/>
                  <a:pt x="1927411" y="206188"/>
                </a:cubicBezTo>
                <a:cubicBezTo>
                  <a:pt x="1927421" y="206191"/>
                  <a:pt x="1981189" y="224114"/>
                  <a:pt x="1981200" y="224117"/>
                </a:cubicBezTo>
                <a:cubicBezTo>
                  <a:pt x="2005106" y="230094"/>
                  <a:pt x="2029540" y="234255"/>
                  <a:pt x="2052917" y="242047"/>
                </a:cubicBezTo>
                <a:cubicBezTo>
                  <a:pt x="2070847" y="248023"/>
                  <a:pt x="2089802" y="251524"/>
                  <a:pt x="2106706" y="259976"/>
                </a:cubicBezTo>
                <a:cubicBezTo>
                  <a:pt x="2118659" y="265953"/>
                  <a:pt x="2129764" y="274066"/>
                  <a:pt x="2142564" y="277906"/>
                </a:cubicBezTo>
                <a:cubicBezTo>
                  <a:pt x="2159974" y="283129"/>
                  <a:pt x="2178423" y="283882"/>
                  <a:pt x="2196353" y="286870"/>
                </a:cubicBezTo>
                <a:cubicBezTo>
                  <a:pt x="2211294" y="295835"/>
                  <a:pt x="2224801" y="307809"/>
                  <a:pt x="2241176" y="313764"/>
                </a:cubicBezTo>
                <a:cubicBezTo>
                  <a:pt x="2258258" y="319976"/>
                  <a:pt x="2277191" y="318920"/>
                  <a:pt x="2294964" y="322729"/>
                </a:cubicBezTo>
                <a:cubicBezTo>
                  <a:pt x="2319059" y="327892"/>
                  <a:pt x="2343803" y="331508"/>
                  <a:pt x="2366682" y="340659"/>
                </a:cubicBezTo>
                <a:cubicBezTo>
                  <a:pt x="2381623" y="346635"/>
                  <a:pt x="2397113" y="351391"/>
                  <a:pt x="2411506" y="358588"/>
                </a:cubicBezTo>
                <a:cubicBezTo>
                  <a:pt x="2421143" y="363406"/>
                  <a:pt x="2428763" y="371699"/>
                  <a:pt x="2438400" y="376517"/>
                </a:cubicBezTo>
                <a:cubicBezTo>
                  <a:pt x="2451041" y="382838"/>
                  <a:pt x="2492006" y="398237"/>
                  <a:pt x="2510117" y="403411"/>
                </a:cubicBezTo>
                <a:cubicBezTo>
                  <a:pt x="2521964" y="406796"/>
                  <a:pt x="2534175" y="408836"/>
                  <a:pt x="2545976" y="412376"/>
                </a:cubicBezTo>
                <a:cubicBezTo>
                  <a:pt x="2636962" y="439673"/>
                  <a:pt x="2562896" y="422933"/>
                  <a:pt x="2644588" y="439270"/>
                </a:cubicBezTo>
                <a:cubicBezTo>
                  <a:pt x="2650564" y="445247"/>
                  <a:pt x="2654957" y="453420"/>
                  <a:pt x="2662517" y="457200"/>
                </a:cubicBezTo>
                <a:cubicBezTo>
                  <a:pt x="2673537" y="462710"/>
                  <a:pt x="2686840" y="461838"/>
                  <a:pt x="2698376" y="466164"/>
                </a:cubicBezTo>
                <a:cubicBezTo>
                  <a:pt x="2710889" y="470856"/>
                  <a:pt x="2722632" y="477464"/>
                  <a:pt x="2734235" y="484094"/>
                </a:cubicBezTo>
                <a:cubicBezTo>
                  <a:pt x="2776549" y="508274"/>
                  <a:pt x="2746931" y="493179"/>
                  <a:pt x="2779059" y="519953"/>
                </a:cubicBezTo>
                <a:cubicBezTo>
                  <a:pt x="2790537" y="529518"/>
                  <a:pt x="2804352" y="536282"/>
                  <a:pt x="2814917" y="546847"/>
                </a:cubicBezTo>
                <a:cubicBezTo>
                  <a:pt x="2822536" y="554466"/>
                  <a:pt x="2823882" y="567765"/>
                  <a:pt x="2832847" y="573741"/>
                </a:cubicBezTo>
                <a:cubicBezTo>
                  <a:pt x="2843099" y="580575"/>
                  <a:pt x="2856753" y="579718"/>
                  <a:pt x="2868706" y="582706"/>
                </a:cubicBezTo>
                <a:lnTo>
                  <a:pt x="2949388" y="663388"/>
                </a:lnTo>
                <a:cubicBezTo>
                  <a:pt x="2958353" y="672353"/>
                  <a:pt x="2966382" y="682362"/>
                  <a:pt x="2976282" y="690282"/>
                </a:cubicBezTo>
                <a:cubicBezTo>
                  <a:pt x="3040906" y="741981"/>
                  <a:pt x="3007576" y="712611"/>
                  <a:pt x="3074894" y="779929"/>
                </a:cubicBezTo>
                <a:lnTo>
                  <a:pt x="3101788" y="806823"/>
                </a:lnTo>
                <a:cubicBezTo>
                  <a:pt x="3110753" y="815788"/>
                  <a:pt x="3121650" y="823168"/>
                  <a:pt x="3128682" y="833717"/>
                </a:cubicBezTo>
                <a:cubicBezTo>
                  <a:pt x="3134658" y="842682"/>
                  <a:pt x="3139880" y="852198"/>
                  <a:pt x="3146611" y="860611"/>
                </a:cubicBezTo>
                <a:cubicBezTo>
                  <a:pt x="3151891" y="867211"/>
                  <a:pt x="3157941" y="873261"/>
                  <a:pt x="3164541" y="878541"/>
                </a:cubicBezTo>
                <a:cubicBezTo>
                  <a:pt x="3172954" y="885272"/>
                  <a:pt x="3191435" y="896470"/>
                  <a:pt x="3191435" y="89647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6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2F4-01DE-47DC-84F6-B10BE1F8022A}"/>
              </a:ext>
            </a:extLst>
          </p:cNvPr>
          <p:cNvSpPr txBox="1"/>
          <p:nvPr/>
        </p:nvSpPr>
        <p:spPr>
          <a:xfrm>
            <a:off x="4289109" y="8202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>
                <a:solidFill>
                  <a:schemeClr val="bg1"/>
                </a:solidFill>
              </a:rPr>
              <a:t>주차 강의 핵심</a:t>
            </a:r>
            <a:r>
              <a:rPr lang="en-US" altLang="ko-KR" sz="3200" b="1" dirty="0">
                <a:solidFill>
                  <a:schemeClr val="bg1"/>
                </a:solidFill>
              </a:rPr>
              <a:t>(4/8)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93EE4-6372-4BB3-AA5C-B4E051BA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4" y="969703"/>
            <a:ext cx="6970648" cy="51202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7348EA-442E-40E3-9D7E-E16A26E73809}"/>
              </a:ext>
            </a:extLst>
          </p:cNvPr>
          <p:cNvSpPr/>
          <p:nvPr/>
        </p:nvSpPr>
        <p:spPr>
          <a:xfrm>
            <a:off x="867745" y="1408922"/>
            <a:ext cx="3237723" cy="24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52847-5ADD-46A3-BA64-BF4866CE7338}"/>
              </a:ext>
            </a:extLst>
          </p:cNvPr>
          <p:cNvSpPr/>
          <p:nvPr/>
        </p:nvSpPr>
        <p:spPr>
          <a:xfrm>
            <a:off x="867745" y="5424196"/>
            <a:ext cx="3237723" cy="24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D6689F-0639-4285-AF66-D493F4FB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36" y="1259633"/>
            <a:ext cx="4954210" cy="4646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63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480</Words>
  <Application>Microsoft Office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MinSu Kim</cp:lastModifiedBy>
  <cp:revision>117</cp:revision>
  <dcterms:created xsi:type="dcterms:W3CDTF">2024-09-09T09:01:14Z</dcterms:created>
  <dcterms:modified xsi:type="dcterms:W3CDTF">2024-10-02T02:16:12Z</dcterms:modified>
</cp:coreProperties>
</file>