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0" r:id="rId18"/>
    <p:sldId id="279" r:id="rId19"/>
    <p:sldId id="281" r:id="rId20"/>
    <p:sldId id="282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757"/>
    <a:srgbClr val="E9C1C1"/>
    <a:srgbClr val="FF5757"/>
    <a:srgbClr val="FF74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15D7-B424-44A4-B2A4-7C6B30527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A6671D-B8D9-4F31-BECC-488D66919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1ED72-AEF8-400E-B2E2-8DCC653A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BF725-0DA9-429C-B580-C6928D7A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6578A-203A-47E5-881E-92C4521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C0E5-EAAD-4262-B4D0-6D8A5A7F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FA55C-457B-4FA9-8325-B5B1513AE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58170-B9E4-4A17-9A19-C210671E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B84A7-C9AF-4F5C-8854-20F8A062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F69EB-04F8-44A4-8FFC-63F24093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7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B8A72B-41F5-48A2-8A25-DB2A01BF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2F35D-6217-4995-8284-1C44083B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6BF1-DA16-42CE-AE05-2F4E0DBE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570FA-8FE3-4320-8215-54FD647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5F7E0-0E4F-4341-8A33-742ADEE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C301-DE93-4753-9626-07190ACF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69ED-2E80-48D5-878D-08C7EC54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87D92B-4D91-40AC-AA69-157CCAB2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B7A46-03FC-4E84-8154-FE6A5D72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B3B04-A339-429F-A8F5-0709B911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16113-3F48-4DD6-BC5B-C0DCAD57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E001C-9165-445B-8F54-349F1E13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7EF3F-821E-4182-9872-E59EF897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91788-E464-42C7-BB72-E06A46D4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0F3A4-9E4C-4F48-8C39-01B0C2BE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9C850-694B-45E0-81D2-3EC43BC5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87BF-07A5-4BC1-A880-31071049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10C3B-F60F-4748-A66A-61148E751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CC9B7-BD7B-407C-9A38-8D5060F3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0D4C4-6DDF-4185-938C-BC3DDDFB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01818-2F3F-485F-AFF8-0C226338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6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98BC9-9943-4EAF-9DA2-1EF637D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42007-F59B-4161-A026-F71FFF8F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23DE7-3028-46A5-8A69-34AEBDBC6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6EF046-F6D4-45F4-9218-5E8920FA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027B7-57E6-4A65-8A69-6A8EFF157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8AB2AB-2515-436F-931A-6F7E7CE4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E9E4F5-457C-4FC9-8F95-F07917C7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6C74F0-36DD-4851-A9D0-9CE2BF35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1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EF45F-2219-4D21-A70F-1E7CB523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38A02-1AE9-4F4F-9F27-B206FE80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68EEA-78AC-4053-886C-F534C97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95DFB-F5B4-4645-B2A7-B3BC2122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2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4842E-8294-464D-9417-5BC58A7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F68029-CCDD-47AB-BA96-1A3A8FBC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0813F-9CB5-4946-B37D-D0057788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75F6D-C253-410E-B005-1D02F4FA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D8E88-BD97-4702-9F1B-90E482F4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8C295-AFC5-4C7B-9437-D5341263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0B118-ADA0-44AA-88CE-95228404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C248F-0451-43C6-83AC-79317ADF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ED510-DBAD-4D15-8AD7-BE87D030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4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4859-CC81-4B08-AC66-4172D784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76613D-996B-4169-9BBA-4FC6853BF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2D36F-36B9-47AB-9974-1B990021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F15D26-6EF3-4824-A121-4A4B3732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26AD76-0A10-4B16-AA95-D6E68D7C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63BFA-2CB3-47DD-A267-2F31C7EF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015375-5A9E-4D96-B880-4FD01D32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97E96-FA0B-4312-AFF1-00CA8F0E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C16CA-A5CE-4FB7-9313-508E5FD65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79E3-69D1-4683-A49C-4F62FE35A766}" type="datetimeFigureOut">
              <a:rPr lang="ko-KR" altLang="en-US" smtClean="0"/>
              <a:t>2020-06-26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53C84-BF3E-4628-87B6-43902E9E0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6E1BD-FAE2-4B4B-AF60-DC4EAA91F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1E92-7A33-411E-8840-9EDC23CD6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02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roadwaymusicalhome.com/show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s.cmu.edu/~ark/persona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3C2E0B-35E0-4423-96CB-FC450C57210D}"/>
              </a:ext>
            </a:extLst>
          </p:cNvPr>
          <p:cNvGrpSpPr/>
          <p:nvPr/>
        </p:nvGrpSpPr>
        <p:grpSpPr>
          <a:xfrm>
            <a:off x="5147643" y="3841332"/>
            <a:ext cx="919342" cy="756538"/>
            <a:chOff x="1524000" y="3429000"/>
            <a:chExt cx="1299592" cy="1069450"/>
          </a:xfrm>
        </p:grpSpPr>
        <p:pic>
          <p:nvPicPr>
            <p:cNvPr id="16" name="그래픽 15" descr="부채">
              <a:extLst>
                <a:ext uri="{FF2B5EF4-FFF2-40B4-BE49-F238E27FC236}">
                  <a16:creationId xmlns:a16="http://schemas.microsoft.com/office/drawing/2014/main" id="{D6ADDDB7-A9FF-42BD-A577-17FD15D4B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87597">
              <a:off x="1524000" y="3429000"/>
              <a:ext cx="914400" cy="914400"/>
            </a:xfrm>
            <a:prstGeom prst="rect">
              <a:avLst/>
            </a:prstGeom>
          </p:spPr>
        </p:pic>
        <p:pic>
          <p:nvPicPr>
            <p:cNvPr id="18" name="그래픽 17" descr="파티 마스크">
              <a:extLst>
                <a:ext uri="{FF2B5EF4-FFF2-40B4-BE49-F238E27FC236}">
                  <a16:creationId xmlns:a16="http://schemas.microsoft.com/office/drawing/2014/main" id="{DA58C342-7D87-44C4-AA73-59650C8E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87597">
              <a:off x="1909192" y="358405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3BFA836-8BC4-4682-A65B-8CDFAF075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2020-1 </a:t>
            </a:r>
            <a:r>
              <a:rPr lang="ko-KR" altLang="en-US" sz="3600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데이터분석캡스톤디자인</a:t>
            </a:r>
            <a:br>
              <a:rPr lang="en-US" altLang="ko-KR" sz="5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54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뮤지컬 장르 판별 및 장르 시각화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74C71-9BA3-446B-81E4-FC2F21038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2018102098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소프트웨어융합학과 김서영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2016103208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응용물리학과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양윤지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792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6765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1091681" y="1248145"/>
            <a:ext cx="10394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Train</a:t>
            </a:r>
            <a:r>
              <a:rPr lang="ko-KR" altLang="en-US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데이터 인코딩</a:t>
            </a:r>
            <a:r>
              <a:rPr lang="en-US" altLang="ko-KR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, Test </a:t>
            </a:r>
            <a:r>
              <a:rPr lang="ko-KR" altLang="en-US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데이터 인코딩</a:t>
            </a:r>
            <a:endParaRPr lang="en-US" altLang="ko-KR" sz="2400" b="1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400" b="1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줄거리의 길이가 짧은 경우 우측 사진처럼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으로 채움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AB391B-853E-4ED4-8A16-51F6217F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0" y="2805746"/>
            <a:ext cx="6295247" cy="2210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8B30D9-1174-4E5C-9355-D9E6B33E2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98" y="3331103"/>
            <a:ext cx="3590147" cy="27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4899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1091681" y="1248145"/>
            <a:ext cx="10394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각 데이터 길이 패딩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2CCF9E-0A07-49F9-8EC7-9963518D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81" y="2009224"/>
            <a:ext cx="3709624" cy="44811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4319C9-B01C-4966-B947-769BB39E4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53" y="2009224"/>
            <a:ext cx="3587452" cy="44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0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DA878F-9822-4636-B8A1-6F96B33CB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89" y="1709810"/>
            <a:ext cx="6820678" cy="457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E7082-8D80-420D-BE5D-D392DA5553EB}"/>
              </a:ext>
            </a:extLst>
          </p:cNvPr>
          <p:cNvSpPr txBox="1"/>
          <p:nvPr/>
        </p:nvSpPr>
        <p:spPr>
          <a:xfrm>
            <a:off x="538844" y="34899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4F04C-0052-44EE-9ABD-19B22F64AC53}"/>
              </a:ext>
            </a:extLst>
          </p:cNvPr>
          <p:cNvSpPr txBox="1"/>
          <p:nvPr/>
        </p:nvSpPr>
        <p:spPr>
          <a:xfrm>
            <a:off x="1054359" y="1125849"/>
            <a:ext cx="10394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LSTM </a:t>
            </a:r>
            <a:r>
              <a:rPr lang="ko-KR" altLang="en-US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모델 구현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4A6D8-D550-458C-BFBF-F6D8C6B9FE19}"/>
              </a:ext>
            </a:extLst>
          </p:cNvPr>
          <p:cNvSpPr txBox="1"/>
          <p:nvPr/>
        </p:nvSpPr>
        <p:spPr>
          <a:xfrm>
            <a:off x="3271935" y="3244334"/>
            <a:ext cx="1630397" cy="338554"/>
          </a:xfrm>
          <a:prstGeom prst="rect">
            <a:avLst/>
          </a:prstGeom>
          <a:solidFill>
            <a:srgbClr val="E9C1C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최대 줄거리 길이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B0BE3-EFCE-4E75-82F3-92119AFBF751}"/>
              </a:ext>
            </a:extLst>
          </p:cNvPr>
          <p:cNvSpPr txBox="1"/>
          <p:nvPr/>
        </p:nvSpPr>
        <p:spPr>
          <a:xfrm>
            <a:off x="3673146" y="4014052"/>
            <a:ext cx="2668554" cy="338554"/>
          </a:xfrm>
          <a:prstGeom prst="rect">
            <a:avLst/>
          </a:prstGeom>
          <a:solidFill>
            <a:srgbClr val="E9C1C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Embedding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단어 수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레이어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2119A6-4963-4A3A-86D1-F99E5EBDE2AA}"/>
              </a:ext>
            </a:extLst>
          </p:cNvPr>
          <p:cNvSpPr/>
          <p:nvPr/>
        </p:nvSpPr>
        <p:spPr>
          <a:xfrm>
            <a:off x="1534885" y="3474480"/>
            <a:ext cx="1054360" cy="177282"/>
          </a:xfrm>
          <a:prstGeom prst="rect">
            <a:avLst/>
          </a:prstGeom>
          <a:noFill/>
          <a:ln w="19050">
            <a:solidFill>
              <a:srgbClr val="DB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7B794F-432A-47DE-BB53-254E02C20890}"/>
              </a:ext>
            </a:extLst>
          </p:cNvPr>
          <p:cNvSpPr/>
          <p:nvPr/>
        </p:nvSpPr>
        <p:spPr>
          <a:xfrm>
            <a:off x="1534885" y="4199349"/>
            <a:ext cx="2108720" cy="177282"/>
          </a:xfrm>
          <a:prstGeom prst="rect">
            <a:avLst/>
          </a:prstGeom>
          <a:noFill/>
          <a:ln w="19050">
            <a:solidFill>
              <a:srgbClr val="DB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5DC511-6F5F-4DF5-85F8-88D92F1F69D7}"/>
              </a:ext>
            </a:extLst>
          </p:cNvPr>
          <p:cNvSpPr/>
          <p:nvPr/>
        </p:nvSpPr>
        <p:spPr>
          <a:xfrm>
            <a:off x="1524006" y="4376631"/>
            <a:ext cx="2945358" cy="298006"/>
          </a:xfrm>
          <a:prstGeom prst="rect">
            <a:avLst/>
          </a:prstGeom>
          <a:noFill/>
          <a:ln w="19050">
            <a:solidFill>
              <a:srgbClr val="DB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E19E18-BEDE-4FB7-8DE0-589252057043}"/>
              </a:ext>
            </a:extLst>
          </p:cNvPr>
          <p:cNvSpPr txBox="1"/>
          <p:nvPr/>
        </p:nvSpPr>
        <p:spPr>
          <a:xfrm>
            <a:off x="4506688" y="4384566"/>
            <a:ext cx="3253274" cy="338554"/>
          </a:xfrm>
          <a:prstGeom prst="rect">
            <a:avLst/>
          </a:prstGeom>
          <a:solidFill>
            <a:srgbClr val="E9C1C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LSTM,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softmax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4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가지로 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BC083-B7A3-41B2-ACC1-AB3B00DF572B}"/>
              </a:ext>
            </a:extLst>
          </p:cNvPr>
          <p:cNvSpPr txBox="1"/>
          <p:nvPr/>
        </p:nvSpPr>
        <p:spPr>
          <a:xfrm>
            <a:off x="11306370" y="6402174"/>
            <a:ext cx="885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3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5E7082-8D80-420D-BE5D-D392DA5553EB}"/>
              </a:ext>
            </a:extLst>
          </p:cNvPr>
          <p:cNvSpPr txBox="1"/>
          <p:nvPr/>
        </p:nvSpPr>
        <p:spPr>
          <a:xfrm>
            <a:off x="538844" y="321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4F04C-0052-44EE-9ABD-19B22F64AC53}"/>
              </a:ext>
            </a:extLst>
          </p:cNvPr>
          <p:cNvSpPr txBox="1"/>
          <p:nvPr/>
        </p:nvSpPr>
        <p:spPr>
          <a:xfrm>
            <a:off x="1233948" y="1192668"/>
            <a:ext cx="10394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b="1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동작 시연</a:t>
            </a:r>
            <a:endParaRPr lang="en-US" altLang="ko-KR" sz="2400" b="1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DAA06-FDCE-4071-8947-EB3C4E5E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48" y="2002781"/>
            <a:ext cx="9724103" cy="4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9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5219AD-D452-4ACC-B5F3-94021A34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40" y="4847164"/>
            <a:ext cx="5792289" cy="11674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67C4D9-0BE4-4AA2-9F7B-BFF1A39C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2095047"/>
            <a:ext cx="7016621" cy="2764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C4642-C6B9-4857-B9B5-2B79EAE88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12" y="4859525"/>
            <a:ext cx="5984189" cy="1045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75708-B59C-44EA-92E7-58BFCB82D2BF}"/>
              </a:ext>
            </a:extLst>
          </p:cNvPr>
          <p:cNvSpPr txBox="1"/>
          <p:nvPr/>
        </p:nvSpPr>
        <p:spPr>
          <a:xfrm>
            <a:off x="538844" y="321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94EDB-36F6-4920-B857-099BD6FC2B53}"/>
              </a:ext>
            </a:extLst>
          </p:cNvPr>
          <p:cNvSpPr txBox="1"/>
          <p:nvPr/>
        </p:nvSpPr>
        <p:spPr>
          <a:xfrm>
            <a:off x="1054359" y="1125849"/>
            <a:ext cx="1039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7000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test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데이터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2450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로맨스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스릴러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판타지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4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가지 장르로 분류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BF075-4EA6-414C-ABD5-E93856EEC9C7}"/>
              </a:ext>
            </a:extLst>
          </p:cNvPr>
          <p:cNvSpPr txBox="1"/>
          <p:nvPr/>
        </p:nvSpPr>
        <p:spPr>
          <a:xfrm>
            <a:off x="8354009" y="2892511"/>
            <a:ext cx="2783632" cy="830997"/>
          </a:xfrm>
          <a:prstGeom prst="rect">
            <a:avLst/>
          </a:prstGeom>
          <a:solidFill>
            <a:srgbClr val="E9C1C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Train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정확도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91.6%</a:t>
            </a:r>
          </a:p>
          <a:p>
            <a:endParaRPr lang="en-US" altLang="ko-KR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Test </a:t>
            </a:r>
            <a:r>
              <a:rPr lang="ko-KR" altLang="en-US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 정확도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62.8%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FA335-79E9-42B6-B9AC-328771898CDE}"/>
              </a:ext>
            </a:extLst>
          </p:cNvPr>
          <p:cNvSpPr txBox="1"/>
          <p:nvPr/>
        </p:nvSpPr>
        <p:spPr>
          <a:xfrm>
            <a:off x="11293929" y="6414023"/>
            <a:ext cx="89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66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865E69-04D6-4DCF-AB26-0AEB3B64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65" y="2075808"/>
            <a:ext cx="6939047" cy="3267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7EAAF-829E-451A-84BB-DA30F3FEA845}"/>
              </a:ext>
            </a:extLst>
          </p:cNvPr>
          <p:cNvSpPr txBox="1"/>
          <p:nvPr/>
        </p:nvSpPr>
        <p:spPr>
          <a:xfrm>
            <a:off x="538844" y="321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8DDC-7268-451F-BF7F-90B821950FCF}"/>
              </a:ext>
            </a:extLst>
          </p:cNvPr>
          <p:cNvSpPr txBox="1"/>
          <p:nvPr/>
        </p:nvSpPr>
        <p:spPr>
          <a:xfrm>
            <a:off x="1054359" y="1125849"/>
            <a:ext cx="10394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뮤지컬 데이터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99578-2A65-4E42-8B61-15D174DF954B}"/>
              </a:ext>
            </a:extLst>
          </p:cNvPr>
          <p:cNvSpPr txBox="1"/>
          <p:nvPr/>
        </p:nvSpPr>
        <p:spPr>
          <a:xfrm>
            <a:off x="11293929" y="6414023"/>
            <a:ext cx="89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02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7EAAF-829E-451A-84BB-DA30F3FEA845}"/>
              </a:ext>
            </a:extLst>
          </p:cNvPr>
          <p:cNvSpPr txBox="1"/>
          <p:nvPr/>
        </p:nvSpPr>
        <p:spPr>
          <a:xfrm>
            <a:off x="538844" y="321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8DDC-7268-451F-BF7F-90B821950FCF}"/>
              </a:ext>
            </a:extLst>
          </p:cNvPr>
          <p:cNvSpPr txBox="1"/>
          <p:nvPr/>
        </p:nvSpPr>
        <p:spPr>
          <a:xfrm>
            <a:off x="1054359" y="1125849"/>
            <a:ext cx="1039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뮤지컬 데이터 분류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로맨스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스릴러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판타지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사회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7408C-A56C-45B4-BF97-FAADE77332F9}"/>
              </a:ext>
            </a:extLst>
          </p:cNvPr>
          <p:cNvSpPr txBox="1"/>
          <p:nvPr/>
        </p:nvSpPr>
        <p:spPr>
          <a:xfrm>
            <a:off x="11293929" y="6414023"/>
            <a:ext cx="89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02B90-5B3A-4AD0-B442-78782A2B40DC}"/>
              </a:ext>
            </a:extLst>
          </p:cNvPr>
          <p:cNvSpPr txBox="1"/>
          <p:nvPr/>
        </p:nvSpPr>
        <p:spPr>
          <a:xfrm>
            <a:off x="933061" y="4196323"/>
            <a:ext cx="5901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로맨스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판타지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(+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사회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&gt;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스릴러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CABC40-BCBD-4FA3-99C9-F3E5A7AC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89" y="2402804"/>
            <a:ext cx="5555602" cy="16809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40CC9F-0C4E-4D6C-908C-5ED60FD8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34" y="1638029"/>
            <a:ext cx="4447105" cy="35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52BAD0-A4E2-4BF8-91C2-BEC5B9D7011F}"/>
              </a:ext>
            </a:extLst>
          </p:cNvPr>
          <p:cNvSpPr txBox="1"/>
          <p:nvPr/>
        </p:nvSpPr>
        <p:spPr>
          <a:xfrm>
            <a:off x="11293929" y="6414023"/>
            <a:ext cx="898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02F2-EF0B-4E2F-AAE8-59AA8B98B614}"/>
              </a:ext>
            </a:extLst>
          </p:cNvPr>
          <p:cNvSpPr txBox="1"/>
          <p:nvPr/>
        </p:nvSpPr>
        <p:spPr>
          <a:xfrm>
            <a:off x="538844" y="32100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결과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30BF2-71C4-4EE3-BA30-F567F3A6E492}"/>
              </a:ext>
            </a:extLst>
          </p:cNvPr>
          <p:cNvSpPr txBox="1"/>
          <p:nvPr/>
        </p:nvSpPr>
        <p:spPr>
          <a:xfrm>
            <a:off x="1054359" y="1125849"/>
            <a:ext cx="1039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뮤지컬 데이터 분류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just"/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로맨스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스릴러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판타지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사회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800EE2-EE8A-4966-ACE1-A321E518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25" y="2154500"/>
            <a:ext cx="5326801" cy="3957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0913A-5126-4C83-8123-7BEF05D3D21E}"/>
              </a:ext>
            </a:extLst>
          </p:cNvPr>
          <p:cNvSpPr txBox="1"/>
          <p:nvPr/>
        </p:nvSpPr>
        <p:spPr>
          <a:xfrm>
            <a:off x="2862945" y="2978479"/>
            <a:ext cx="58005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etc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5B84AD-EB7C-401E-AD20-FB80C873A5AB}"/>
              </a:ext>
            </a:extLst>
          </p:cNvPr>
          <p:cNvSpPr txBox="1"/>
          <p:nvPr/>
        </p:nvSpPr>
        <p:spPr>
          <a:xfrm>
            <a:off x="2643675" y="3794037"/>
            <a:ext cx="90662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fantasy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963CF-0FEB-4077-B163-004C91F90B0B}"/>
              </a:ext>
            </a:extLst>
          </p:cNvPr>
          <p:cNvSpPr txBox="1"/>
          <p:nvPr/>
        </p:nvSpPr>
        <p:spPr>
          <a:xfrm>
            <a:off x="2643674" y="4609595"/>
            <a:ext cx="90662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thriller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1131B-BDF8-4B0C-9FFC-B36D2AA2BD5C}"/>
              </a:ext>
            </a:extLst>
          </p:cNvPr>
          <p:cNvSpPr txBox="1"/>
          <p:nvPr/>
        </p:nvSpPr>
        <p:spPr>
          <a:xfrm>
            <a:off x="2537927" y="5393597"/>
            <a:ext cx="101236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romance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72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FA836-8BC4-4682-A65B-8CDFAF075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5587"/>
            <a:ext cx="9144000" cy="2387600"/>
          </a:xfrm>
        </p:spPr>
        <p:txBody>
          <a:bodyPr/>
          <a:lstStyle/>
          <a:p>
            <a:r>
              <a:rPr lang="en-US" altLang="ko-KR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b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7397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27B205-C7C2-4541-905F-7450BCCC7A30}"/>
              </a:ext>
            </a:extLst>
          </p:cNvPr>
          <p:cNvSpPr txBox="1"/>
          <p:nvPr/>
        </p:nvSpPr>
        <p:spPr>
          <a:xfrm>
            <a:off x="1686498" y="1597484"/>
            <a:ext cx="6097554" cy="341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 개요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과제 수행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데이터</a:t>
            </a:r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set</a:t>
            </a: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전처리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Clr>
                <a:schemeClr val="accent1">
                  <a:lumMod val="20000"/>
                  <a:lumOff val="8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모델 구축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수행 결과</a:t>
            </a:r>
            <a:endParaRPr lang="en-US" altLang="ko-KR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4C69C-19B8-4C18-AC03-E244ED7E4379}"/>
              </a:ext>
            </a:extLst>
          </p:cNvPr>
          <p:cNvSpPr txBox="1"/>
          <p:nvPr/>
        </p:nvSpPr>
        <p:spPr>
          <a:xfrm>
            <a:off x="809431" y="61777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en-US" altLang="ko-KR" sz="3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9F9F0A-4ACB-49D2-B2B2-E39C48427445}"/>
              </a:ext>
            </a:extLst>
          </p:cNvPr>
          <p:cNvCxnSpPr>
            <a:cxnSpLocks/>
          </p:cNvCxnSpPr>
          <p:nvPr/>
        </p:nvCxnSpPr>
        <p:spPr>
          <a:xfrm>
            <a:off x="809431" y="1264102"/>
            <a:ext cx="1670180" cy="0"/>
          </a:xfrm>
          <a:prstGeom prst="line">
            <a:avLst/>
          </a:prstGeom>
          <a:ln w="28575">
            <a:solidFill>
              <a:srgbClr val="DB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1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834A91-EF59-4B76-9AFB-84FBE63C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67" y="2043653"/>
            <a:ext cx="4667250" cy="119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453126-F3F4-4F6D-AD42-02A9F7B495D3}"/>
              </a:ext>
            </a:extLst>
          </p:cNvPr>
          <p:cNvSpPr txBox="1"/>
          <p:nvPr/>
        </p:nvSpPr>
        <p:spPr>
          <a:xfrm>
            <a:off x="1259429" y="3429000"/>
            <a:ext cx="6057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반면 영화의 경우 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SF,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코미디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공포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판타지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멜로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=&gt; 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한눈에 보고 예측 가능</a:t>
            </a:r>
            <a:endParaRPr lang="en-US" altLang="ko-KR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2DD7C-07EC-42CF-815C-D9439889A40B}"/>
              </a:ext>
            </a:extLst>
          </p:cNvPr>
          <p:cNvSpPr txBox="1"/>
          <p:nvPr/>
        </p:nvSpPr>
        <p:spPr>
          <a:xfrm>
            <a:off x="2841384" y="4303244"/>
            <a:ext cx="5902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뮤지컬도 작품의 </a:t>
            </a:r>
            <a:r>
              <a:rPr lang="ko-KR" altLang="en-US" sz="2400" dirty="0">
                <a:solidFill>
                  <a:srgbClr val="EA3C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특징적인 요소</a:t>
            </a:r>
            <a:r>
              <a:rPr lang="ko-KR" altLang="en-US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분류해보자</a:t>
            </a: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1ED4F-EA89-4F11-ACF7-5D633AA8C80C}"/>
              </a:ext>
            </a:extLst>
          </p:cNvPr>
          <p:cNvSpPr txBox="1"/>
          <p:nvPr/>
        </p:nvSpPr>
        <p:spPr>
          <a:xfrm>
            <a:off x="1456389" y="4692688"/>
            <a:ext cx="901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장르로 구분하기 위한 명확한 정의가 있는 것은 아니며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기준은 사람마다 다를 수 있음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7E8FE7-0CCE-4A9E-8FB6-A3A7E1391F46}"/>
              </a:ext>
            </a:extLst>
          </p:cNvPr>
          <p:cNvSpPr txBox="1"/>
          <p:nvPr/>
        </p:nvSpPr>
        <p:spPr>
          <a:xfrm>
            <a:off x="1259429" y="1597815"/>
            <a:ext cx="6319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현재 뮤지컬의 장르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창작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라이선스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오리지널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어린이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가족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분류가 없는 것도 많음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및 취향 예측 불가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02F84-9C52-44B0-A1B9-830852DD4D2A}"/>
              </a:ext>
            </a:extLst>
          </p:cNvPr>
          <p:cNvSpPr txBox="1"/>
          <p:nvPr/>
        </p:nvSpPr>
        <p:spPr>
          <a:xfrm>
            <a:off x="538844" y="3863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개요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01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863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830424" y="1755243"/>
            <a:ext cx="103943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뮤지컬 데이터 수집</a:t>
            </a:r>
            <a:endParaRPr lang="en-US" altLang="ko-KR" sz="2400" b="1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  <a:hlinkClick r:id="rId2"/>
              </a:rPr>
              <a:t>https://broadwaymusicalhome.com/shows.htm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307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건 줄거리 </a:t>
            </a:r>
            <a:r>
              <a:rPr lang="ko-KR" altLang="en-US" sz="2400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크롤링</a:t>
            </a:r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en-US" sz="2000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크롤링</a:t>
            </a:r>
            <a:r>
              <a:rPr lang="ko-KR" altLang="en-US" sz="20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결과 </a:t>
            </a:r>
            <a:r>
              <a:rPr lang="en-US" altLang="ko-KR" sz="20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B42B6E-1864-4BA0-ABE9-23D45172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89" y="2775857"/>
            <a:ext cx="6068380" cy="3177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219268-9165-4228-8CD4-92DD58CA001B}"/>
              </a:ext>
            </a:extLst>
          </p:cNvPr>
          <p:cNvSpPr txBox="1"/>
          <p:nvPr/>
        </p:nvSpPr>
        <p:spPr>
          <a:xfrm>
            <a:off x="11340582" y="6407411"/>
            <a:ext cx="8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7F4968D-F7CD-43EE-A068-2BCED919D93E}"/>
              </a:ext>
            </a:extLst>
          </p:cNvPr>
          <p:cNvPicPr/>
          <p:nvPr/>
        </p:nvPicPr>
        <p:blipFill rotWithShape="1">
          <a:blip r:embed="rId4"/>
          <a:srcRect l="10575" t="7667" r="29592" b="6273"/>
          <a:stretch/>
        </p:blipFill>
        <p:spPr bwMode="auto">
          <a:xfrm>
            <a:off x="2071396" y="3381425"/>
            <a:ext cx="2768797" cy="1769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B5637A-0DFB-4BCD-9003-3BCA7F34CDD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243776" y="4716797"/>
            <a:ext cx="5729605" cy="1104900"/>
          </a:xfrm>
          <a:prstGeom prst="rect">
            <a:avLst/>
          </a:prstGeom>
          <a:ln>
            <a:solidFill>
              <a:srgbClr val="DB5757"/>
            </a:solidFill>
          </a:ln>
        </p:spPr>
      </p:pic>
    </p:spTree>
    <p:extLst>
      <p:ext uri="{BB962C8B-B14F-4D97-AF65-F5344CB8AC3E}">
        <p14:creationId xmlns:p14="http://schemas.microsoft.com/office/powerpoint/2010/main" val="309760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863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830424" y="1755243"/>
            <a:ext cx="10394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ko-KR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장르 분류 모델을 위한 데이터 수집</a:t>
            </a:r>
            <a:endParaRPr lang="ko-KR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부족한 </a:t>
            </a:r>
            <a:r>
              <a:rPr lang="ko-KR" altLang="en-US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뮤지컬 </a:t>
            </a:r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데이터를 영화로 보충</a:t>
            </a:r>
          </a:p>
          <a:p>
            <a:pPr algn="just" latinLnBrk="1">
              <a:spcAft>
                <a:spcPts val="0"/>
              </a:spcAft>
            </a:pP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줄거리 </a:t>
            </a:r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데이터 </a:t>
            </a:r>
            <a:r>
              <a:rPr lang="ko-KR" altLang="ko-KR" sz="2400" u="sng" kern="100" dirty="0">
                <a:solidFill>
                  <a:srgbClr val="0563C1"/>
                </a:solidFill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  <a:hlinkClick r:id="rId2"/>
              </a:rPr>
              <a:t>http://www.cs.cmu.edu/~ark/personas/</a:t>
            </a:r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에서 </a:t>
            </a:r>
            <a:r>
              <a:rPr lang="ko-KR" altLang="en-US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수집</a:t>
            </a: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(80000</a:t>
            </a:r>
            <a:r>
              <a:rPr lang="ko-KR" altLang="en-US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r>
              <a:rPr lang="ko-KR" altLang="ko-KR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수집한 데이터 정리</a:t>
            </a:r>
            <a:endParaRPr lang="ko-KR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ko-KR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줄거리 혹은 장르 </a:t>
            </a:r>
            <a:r>
              <a:rPr lang="ko-KR" altLang="ko-KR" sz="24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태깅이</a:t>
            </a:r>
            <a:r>
              <a:rPr lang="ko-KR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되어있지 않는 데이터는 제거 </a:t>
            </a:r>
            <a:r>
              <a:rPr lang="en-US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약</a:t>
            </a:r>
            <a:r>
              <a:rPr lang="en-US" altLang="ko-KR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41000</a:t>
            </a:r>
            <a:r>
              <a:rPr lang="ko-KR" altLang="en-US" sz="24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개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4DD606-83DD-49EF-905F-38EEC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37" y="4159322"/>
            <a:ext cx="5144277" cy="206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0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863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802432" y="1232729"/>
            <a:ext cx="103943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ko-KR" altLang="en-US" sz="28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줄거리 데이터 장르 </a:t>
            </a:r>
            <a:r>
              <a:rPr lang="ko-KR" altLang="en-US" sz="2800" b="1" kern="1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재태깅</a:t>
            </a:r>
            <a:endParaRPr lang="en-US" altLang="ko-KR" sz="2800" b="1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총</a:t>
            </a: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364</a:t>
            </a:r>
            <a:r>
              <a:rPr lang="ko-KR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개</a:t>
            </a:r>
            <a:r>
              <a:rPr lang="ko-KR" altLang="en-US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의 장르 데이터 </a:t>
            </a: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-&gt; [romance, </a:t>
            </a:r>
            <a:r>
              <a:rPr lang="en-US" altLang="ko-KR" sz="2400" kern="1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fanstasy</a:t>
            </a:r>
            <a:r>
              <a:rPr lang="en-US" altLang="ko-KR" sz="24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, thriller, drama, history, social] </a:t>
            </a:r>
            <a:r>
              <a:rPr lang="en-US" altLang="ko-KR" sz="20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0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애매한 장르들은</a:t>
            </a:r>
            <a:r>
              <a:rPr lang="en-US" altLang="ko-KR" sz="20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NULL</a:t>
            </a:r>
            <a:r>
              <a:rPr lang="ko-KR" altLang="ko-KR" sz="20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값으로 처리</a:t>
            </a:r>
            <a:r>
              <a:rPr lang="en-US" altLang="ko-KR" sz="2000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ko-KR" sz="20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양윤지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1D3862-8EA8-485B-B62F-5D0DE5435A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83850" y="2396382"/>
            <a:ext cx="3475479" cy="40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7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8631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1091681" y="1248145"/>
            <a:ext cx="103943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장르 데이터 </a:t>
            </a:r>
            <a:r>
              <a:rPr lang="ko-KR" altLang="en-US" sz="2400" b="1" kern="1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전처리</a:t>
            </a:r>
            <a:endParaRPr lang="en-US" altLang="ko-KR" sz="2400" b="1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약 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35000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여개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단어 소문자화</a:t>
            </a:r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kern="100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불용어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제거</a:t>
            </a:r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길이 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자 이하 단어 제거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</a:t>
            </a:r>
            <a:endParaRPr lang="en-US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ko-KR" altLang="ko-KR" sz="2400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 latinLnBrk="1">
              <a:spcAft>
                <a:spcPts val="0"/>
              </a:spcAft>
            </a:pP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0CE8B-D4A0-4C8B-91A1-D86BB5FF4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65"/>
          <a:stretch/>
        </p:blipFill>
        <p:spPr>
          <a:xfrm>
            <a:off x="5334940" y="2359741"/>
            <a:ext cx="6054628" cy="37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6765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1091681" y="1248145"/>
            <a:ext cx="10394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장르 데이터 </a:t>
            </a:r>
            <a:r>
              <a:rPr lang="ko-KR" altLang="en-US" sz="2400" b="1" kern="1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전처리</a:t>
            </a:r>
            <a:endParaRPr lang="en-US" altLang="ko-KR" sz="2400" b="1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단어 빈도수 순으로 인덱스 부여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, 15000</a:t>
            </a:r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위 미만 단어는 정보 삭제 </a:t>
            </a:r>
            <a:r>
              <a:rPr lang="en-US" altLang="ko-KR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7D9E9-2DCA-4341-8275-6C57C57CE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24" y="3751436"/>
            <a:ext cx="8737680" cy="26097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493999-7D4A-4E90-AC02-CF721ADD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81" y="2676975"/>
            <a:ext cx="7186029" cy="278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1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22FB5A-8700-4078-A208-60194B09EE59}"/>
              </a:ext>
            </a:extLst>
          </p:cNvPr>
          <p:cNvSpPr txBox="1"/>
          <p:nvPr/>
        </p:nvSpPr>
        <p:spPr>
          <a:xfrm>
            <a:off x="538844" y="36765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800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DB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수행</a:t>
            </a:r>
            <a:endParaRPr lang="en-US" altLang="ko-KR" sz="28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DB57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C9EE9-8C64-44AB-8531-0D827F2DB4F2}"/>
              </a:ext>
            </a:extLst>
          </p:cNvPr>
          <p:cNvSpPr txBox="1"/>
          <p:nvPr/>
        </p:nvSpPr>
        <p:spPr>
          <a:xfrm>
            <a:off x="1091681" y="1248145"/>
            <a:ext cx="10394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400" b="1" kern="100" dirty="0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장르 데이터 </a:t>
            </a:r>
            <a:r>
              <a:rPr lang="ko-KR" altLang="en-US" sz="2400" b="1" kern="100" dirty="0" err="1">
                <a:effectLst/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전처리</a:t>
            </a:r>
            <a:endParaRPr lang="en-US" altLang="ko-KR" sz="2400" b="1" kern="100" dirty="0">
              <a:effectLst/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endParaRPr lang="en-US" altLang="ko-KR" sz="2400" kern="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Times New Roman" panose="02020603050405020304" pitchFamily="18" charset="0"/>
            </a:endParaRPr>
          </a:p>
          <a:p>
            <a:pPr algn="just"/>
            <a:r>
              <a:rPr lang="ko-KR" altLang="en-US" sz="24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장르별 데이터에 적용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4FF78-797A-4F59-8845-C2D182237E23}"/>
              </a:ext>
            </a:extLst>
          </p:cNvPr>
          <p:cNvSpPr txBox="1"/>
          <p:nvPr/>
        </p:nvSpPr>
        <p:spPr>
          <a:xfrm>
            <a:off x="11334361" y="6407411"/>
            <a:ext cx="1131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kern="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Times New Roman" panose="02020603050405020304" pitchFamily="18" charset="0"/>
              </a:rPr>
              <a:t>김서영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9F3E21-F1FF-4873-A087-DE565D05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7" y="2879487"/>
            <a:ext cx="4672342" cy="3724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66AF0B-93E3-4012-8E66-AB6E2A5E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29" y="2879487"/>
            <a:ext cx="4351910" cy="3724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08CCFB-21B7-4E7A-9180-40BD7F4E9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69" y="2839052"/>
            <a:ext cx="4828078" cy="37963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877716-EC9C-4824-AC5E-04252AF0E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128" y="2874270"/>
            <a:ext cx="4897824" cy="35331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3F63F2-D361-4976-965B-C4EFED4D34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923"/>
          <a:stretch/>
        </p:blipFill>
        <p:spPr>
          <a:xfrm>
            <a:off x="5215747" y="2889900"/>
            <a:ext cx="5100864" cy="3600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8A6A64-5F49-4863-B5DC-7407DDC61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47" y="2985809"/>
            <a:ext cx="5018864" cy="33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4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B75069611EC7E4B89EED85B2B516987" ma:contentTypeVersion="2" ma:contentTypeDescription="새 문서를 만듭니다." ma:contentTypeScope="" ma:versionID="7fcd4d351ff15b647df54c4c07d97590">
  <xsd:schema xmlns:xsd="http://www.w3.org/2001/XMLSchema" xmlns:xs="http://www.w3.org/2001/XMLSchema" xmlns:p="http://schemas.microsoft.com/office/2006/metadata/properties" xmlns:ns3="7d052971-5a91-4b76-8ac9-530136d16d0d" targetNamespace="http://schemas.microsoft.com/office/2006/metadata/properties" ma:root="true" ma:fieldsID="88fe6e0dd62c058c45a234221f0ce0f9" ns3:_="">
    <xsd:import namespace="7d052971-5a91-4b76-8ac9-530136d16d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52971-5a91-4b76-8ac9-530136d16d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86389B-48D1-47D4-8DB7-B49536BB7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052971-5a91-4b76-8ac9-530136d16d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0392B-6459-4EFD-9016-1314993F7CCD}">
  <ds:schemaRefs>
    <ds:schemaRef ds:uri="http://purl.org/dc/elements/1.1/"/>
    <ds:schemaRef ds:uri="http://schemas.microsoft.com/office/2006/metadata/properties"/>
    <ds:schemaRef ds:uri="7d052971-5a91-4b76-8ac9-530136d16d0d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9F3A4A0-519C-4523-BB82-42CC9E9CE8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420</Words>
  <Application>Microsoft Office PowerPoint</Application>
  <PresentationFormat>와이드스크린</PresentationFormat>
  <Paragraphs>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</vt:lpstr>
      <vt:lpstr>나눔스퀘어 Bold</vt:lpstr>
      <vt:lpstr>나눔스퀘어 Light</vt:lpstr>
      <vt:lpstr>맑은 고딕</vt:lpstr>
      <vt:lpstr>Arial</vt:lpstr>
      <vt:lpstr>Symbol</vt:lpstr>
      <vt:lpstr>Wingdings</vt:lpstr>
      <vt:lpstr>Office 테마</vt:lpstr>
      <vt:lpstr>2020-1 데이터분석캡스톤디자인 뮤지컬 장르 판별 및 장르 시각화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뮤지컬 장르 분류</dc:title>
  <dc:creator>김서영</dc:creator>
  <cp:lastModifiedBy>김서영</cp:lastModifiedBy>
  <cp:revision>20</cp:revision>
  <dcterms:created xsi:type="dcterms:W3CDTF">2020-06-05T05:31:15Z</dcterms:created>
  <dcterms:modified xsi:type="dcterms:W3CDTF">2020-06-26T09:46:35Z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0x010100BB75069611EC7E4B89EED85B2B516987</vt:lpwstr>
  </property>
</Properties>
</file>