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9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6" r:id="rId9"/>
    <p:sldId id="267" r:id="rId10"/>
    <p:sldId id="268" r:id="rId11"/>
    <p:sldId id="269" r:id="rId12"/>
    <p:sldId id="270" r:id="rId13"/>
    <p:sldId id="272" r:id="rId14"/>
    <p:sldId id="274" r:id="rId15"/>
    <p:sldId id="262" r:id="rId16"/>
    <p:sldId id="273" r:id="rId17"/>
    <p:sldId id="263" r:id="rId18"/>
  </p:sldIdLst>
  <p:sldSz cx="9144000" cy="6858000" type="screen4x3"/>
  <p:notesSz cx="6805613" cy="9939338"/>
  <p:embeddedFontLst>
    <p:embeddedFont>
      <p:font typeface="나눔바른고딕 Light" panose="020B0603020101020101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나눔고딕 ExtraBold" panose="020D0904000000000000" pitchFamily="50" charset="-127"/>
      <p:bold r:id="rId23"/>
    </p:embeddedFont>
    <p:embeddedFont>
      <p:font typeface="나눔고딕" panose="020D0604000000000000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92D050"/>
    <a:srgbClr val="B1E739"/>
    <a:srgbClr val="A4E43C"/>
    <a:srgbClr val="FF955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214DD3E-408A-4D45-97B2-FA70A904B6D0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thickThin">
              <a:solidFill>
                <a:schemeClr val="accent6"/>
              </a:solidFill>
            </a:ln>
          </a:top>
          <a:bottom>
            <a:ln w="22700" cmpd="thickThin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6"/>
              </a:solidFill>
            </a:ln>
          </a:top>
          <a:bottom>
            <a:ln w="10000" cmpd="sng">
              <a:solidFill>
                <a:schemeClr val="accent6"/>
              </a:solidFill>
            </a:ln>
          </a:bottom>
        </a:tcBdr>
        <a:fill>
          <a:solidFill>
            <a:schemeClr val="accent6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E90C144-425D-43D6-A315-C36DDC3802C1}" styleName="Generic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6">
                  <a:shade val="61000"/>
                  <a:satMod val="130000"/>
                </a:schemeClr>
              </a:gs>
              <a:gs pos="5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86EB55A-D8E4-4A66-8E5A-C34D8BC1693A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6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6">
          <a:shade val="40000"/>
        </a:schemeClr>
      </a:tcTxStyle>
      <a:tcStyle>
        <a:tcBdr/>
        <a:fill>
          <a:solidFill>
            <a:schemeClr val="accent6">
              <a:alpha val="40000"/>
            </a:schemeClr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59" autoAdjust="0"/>
    <p:restoredTop sz="86364"/>
  </p:normalViewPr>
  <p:slideViewPr>
    <p:cSldViewPr>
      <p:cViewPr varScale="1">
        <p:scale>
          <a:sx n="126" d="100"/>
          <a:sy n="126" d="100"/>
        </p:scale>
        <p:origin x="1181" y="77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media/hdphoto1.xml>II�   	 �    z   �        �        ��       ��       ��    ��B��    ��B��    �   ��    )      $��oN�K��=wv��WMPHOTO ��q�� 0p �cl HH�E@    ����v������	���C�g��x���%�K4��2��������Q��o7��  � 0t$ ( ���`��g	8�W6�8�u���F�-�}}8��piY"�n��JƖ��.&�n&����մ:[:��c�)������u��^�9�˖��z�FkT9~Qh���=NS��)[���)�.K��d�oSԭ)H�~K�\�)�3]�VZ�h�%�R�j�UY뫸d�NP��­i]��]]F��]]J�T�J�x�eGWW�p  �  �                 �               �         ��     v�<�:{T�*��q�7Q��I$�D"P1@�P1@�D(�P1@�P1@�P1@�!�C�"
P)@�P1@�P1@�!�9r�P)@�P1@�P1@��9r�1�R�J(�b��(�c���:�c���0L�R�J(�b��(�c���:�c��� �P2��
P)@�(�M
hSB�Ц� �2���e(@�P3B�Ц�4)�H"��e(@�P2����
hSB��H"��e(@�P2�����M
hf�Q�e(@�P2�������M
hdFQ��e(����������e@�P2�����������dBFQ��e(@���������bJ2��(�jP2����������  #�b�(��@I3?� ""   ��� DD@ ����  P�6$�  I1$ĬJ���?�����O��'�����I��������?��?��?��C��X������!���  	��0D4 ` %�
�=@*��rb4��2�q���������%jE����T��\�p2�U���<cI JF����o�eӒ�|�k���ϥu@�<�t���fʺ_�Z����d�|���pX?��Ԭ|���o��tB4���_���̒G��������%���ח����t��r��j���f�%���������KrX��]��L^SNw7qH  

1                     �               �         �     Du ���-\�5"�DPI>G��#�z�Q�*��*�*�||||zzzzT�	P�%@H@2
t)ЧB�
t3���gY�u�gY �
hSB�Ц�hf�hf�Y��k �M
hSB������k5��`� SB����̆d3!�fY�e�`)�M���fC2�̳,�2̰ЦC2�̆d3!��2̳,� �M�fC2�̆d3,�2̳,� �hf�d3!��fC2�e�d9@ S!��fC2�̆e�fY�e�`)���fC2�̆e�fY�e� (rC2�̆d3,�2̳,� @&HrC2�̆e�fY�e�d8��fC2̳,�2̳,�!�    �!t��H �:M�n�h�I�)Y�V""�DUh�4F�#M���Di�4�4��'LA������������������������������  �  � !�	" m�:!��7[6vm�k�����ӧ�f����^�����C��O�te�Ov���c5>t�ӏ���ߤ����ΨOӃ�t��@�D�G�a���{M8��>t���^:寏�x�0#��O�ks9���j<h�Ο:`�f:��G�Ə:|i���u��g�Ο:����_�7_|i����S�½�~�4���MN3�ۅ{�|��S�EN�{|�<h��r�LQ�n��W���F1��';�>`  b                                                �    	��R�H\ˀ�
��AF���d@% �Q��r�Q�:GH�"�(��J9r�	��'@N��:@0A�%(	��	��	�L�d ��`�%(	@Jh&�h&�h&A2	�L�@P�%(	@Mh&�h&�d ��0@@% �P	�Mh@�	���&A E �P	@&�4	�Mh&�h&A2	 `� �(��Mh@��Md �@% �P	@&�4	�Mh@�	��P	@% �P	�Mh@�	�M�0"��J(�&�4	�MhA ��J(�@��&�4	��	 `E �P	@% �h@��M�$ �8 �"�J(�@��&�4	�M@� �J(�@��&�4  !�	PB�Q���DT��Q�EF�DTMR�-U�*�FZ#,�����@ ����������������������������������  �@0D6 l '@`���e]�7iu_\�i�է�M&��U;�յJ�1`5k�G�G��>��޴���Ln4����;{_�i����=F���M�y�S���y�����׫��ί:*u>3��޾�������D������~�ҧS�gs��O�����J\��S��~�%��{y�/�cs���&��{�Z�O�3��?~��kK���c��޾�ou�n�Κ�__�F���Ot��c���I�I��{��u���h�/���k�k  
1                    �               f          !'     E�f�����F��Q�5$I:GH�#�t���:GH�I$B!�@"�E �(P�@"�E �()�$�@EP@EP@EP	@%
y"	9r�@EP@EP@EP�� ��G �A�(�@E �P@EP	B�H�Mh@��&�(�% �����%	G(�Mh@��&�(	@J(�%(	DP�r��&�4	�MP���%(�%(��Q�	���&�(	@JP���%(��Q��Mh@�	@M�%(	@JP��(�)�Mh&�h&�h%(	@JP��E	G(�Mh&�h&�h&�h%(	@JP��9D	4A4A4A4A(	@JP��(D�@H�M�M�M�M�%(	DQE��	�	��	��	��	@JP��EDP���   �!t��H �:M��I�  �.!  A�� �@AA  � �"?"@QB )b�*�I'���������/��K���������/��K�������[���������/�2?��`�  !�� �(  Q@�
��	�B��Bu���D�j���̦JU]ӡU�׃*���E�z� *���=�~�U�_�J���_��z���\������h1�yh�"Q�W���':F����*��j��UJ���=���Q}_�z}CK�]}�e���ϟk�  " H  
                 �                             ��.`6u@l�i�i���*����*�p���z	�'���z	�$���*���jWJ�T}�'�>	�O�I*����*����*��|���%A$�EQTUEQTU��bT���%A$�EQTUEQTU���%A*	PJ�I+��b�X�V*�%b�J�*��I%b�X�V+��b�X�T	P%@�J�b�X�V+��b�X��J�b�X�V+��b�X�V*�I$�V+��b�X�V+��b�X�V+��b�X�I$�Je2IL�S)��e2�L�S)��e2��S)��e2�L�S)��e2 )��e2�L�S)��e2��Ȁ�S)�ȄB!L�S)��`  #C�$���$���D�A��-%��i/��I�DZK��KI�Ii/��-+��KJ���ҿ���_��\���.W���+��  )�@0D 
 �� �:������Е}������/\��FX�޷���J��H�U�������M�nJ���j��O4�$����U���S3]0�קݾ��3+��C�k����4�ZWLj��/}s%+�6������ܗ"������%�b�t����o��\��ebK����/ʫ?��^׵�������k��WN�a￯쫪�  * (                     
               (              �pX,��AP1@�PQAETPEA �(�b��((���*�"d�"��(1A�(�J�&L qA�Pb����%@�T	 ` ���%@�T	P%A*	 ` ���(��T	P%@� �@(1A�Pb�T	P%@�L�0 qA�Pb���T	P$� ��(1A�Pb�* qA�Pb��� b p�Gq�q�q� �
DqGp,�Y
 P��i�Y�X�(F�Tg)�R�DS�R�0�"`��P���cE@p  +G'��������������������������������  1�@0D 

 �P	���u��w߾ժ&�Z��"��MQ4��Ͻq�U_�7_<��z'B�����~�������;���[��?���;���V�����j�������_��ls���~ھ?o�|�'�dL���mM���k���������w��V��_u�^�GK�}����K���ך{��y�L"���4�O3�?���w���o���N}弽����  2                                                        Ba0�$	�@I��	 (QD@EAP	@%�$��D@QP	@% �@� �
@% �P���%(	 `(�b�@bP	@JP�� �|i�i�i�eQeQ@,iF�iFTeFTeFQe���Q��Tj�Q�����Q�5F���Qj!N �����Tj�Q�5��9FѴmFѱlB�#h�`X�%�@@�,�ѴJh�H��X�M R�D�PB��4�H�Gp8��!`�(��ぁL�  3G'��������������������������������  9� 0T D #�	� ���^��n��]|tgޞ�g�z��N��	Z��>��{������zZ�w��g����������u��V��_t�O!�jk�oo��_&�����u���������x|攞���i�5�Jo���_u�=�����{����y�������կ{O4����{������o����������fSO߷��U�����߷�׍��d�i�����}����/\���Z�6��q��  :                                       @              �`&e�LD"b4���	��' N@��9r�"��(�"��H	��r	�' ��r	DQ�R�jQEDvɤ	PN�t���%DQEDQEœH��%(	B�Ja�DQEDQE�&�$(	@JP���EDQEDQ�i@2�J(�R(��"�H�R)�F$�@���J)�E"�H�R)�F$�@���JE"�H�R)�E"�H��	 �E"�D-��E"�H�R)�E�� HR�H�R)�E"�H�R)M HR�H�R)�E"�H�R!JF4�@��"�H�R)�E"�H�)�@��R�R)�E"�)�DAiD)�E"�H�R)�DB!�tȁ)�E"!H�D"�E"��B:d@�  ;G'��'��S���`���&'��M$����������������O���K�����������i/��ڗ��mK�����  A��0T 
@B��қSI�b% SmnD��[��y�3��u�����Я�`w��rp)ϑq���מ]c+�	Q%�ك���������ϕ�Pg_��B���¼�Ce��`�_q��tk�>5������o���|j�־�{d���C_��U��x85�n��q��?������O���k��s�}���l��ܨ�  B X $ 
                                                 ��а��Rlت*��$H	����B��$Q�8�i��i�����$�)JR�3�"IJR$Jd�% �I�$I��A �J`$� R    �t�	p.� "���@��   CC�i/��I�DZK��"�_����������E���������������Ir����_��\���.W���+��(���Ҁ���a��A����{j�ڥ������m^ڽ�{j�����e�  I�`0d  ! @	 �Q���W���ҫG *�OT�'���֒�Q���%�����:��l�n��p_UԄ�
����"�t�դ�_��״oo��:ըR��wb��o���A��}:t>�(o�����'t�~*���>����5_�P9������M�>�q�t�����T�\U���k��*  J                                                        D(�@T�4	�A �0�B
$(P����K6B�	
!!M4�L&	�M4ɦ)H�� �4�D��I$���(�QA"S JD� �I)��H�	(H��0�L$�t��t�
��$C�r"  KG'������������������������������U!l�B�T���eRʤ�*�l�I��&ʥl�Vʦ�T�+-����  Q��0T    � !�@	���z�SV�Z��{�j����i���n}����W��_��Eߖ�����{�]��Uk���fE��<�n��C����Cn�xۼ�w���;��w�*���������*��w�O��������o�}���n�������e����zN�W�5�9X7��P�N�l'���G���  R                                       !                BЂ!D A@$B��A ��F��HP�BB�
`L��i��q ���$�)JR0
�)��)C)�R��)JBD������W H�) ���L2R%"IILJL�"a)' J)ȚR�I��)L DE"�8���  SG'������������������������������U!l�B�T���eRʤ�*�l�I��&ʥl�Vʦ�T�+-����  Y��0d
  !@��P�=oP+�T�޹���u}C^�S�^����^>�7���W����p��=��:-ګ�ws��&鞵WV�b�v�/n�쭯]+��������O�E�/�v�u��t����&ǥ��(�_u����$w��x��t�Q��o�j�~���S֝�_�Tw�S�6X��;�*z�Ъ���8g�>���۠�^Y*�  Z                                                       �	�A!p�\�'�Tt�:t�DH�"@���
(D�$	�M4�ML�	�$�$�	@���)��(���R$��$zx��JBI �� H%9H��$�� ��) 	H ��   ��.� !���\���  [G'��I��T�O������4��������M$���������������Կ��j_���/��ڗ��mK������v�ڡ�Tj�mS�T��-�KmWmWm^ڽ�[l�c�A�A��A��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4DFBBAD-CF51-4FA8-8814-5F33CDE7218D}" type="datetime1">
              <a:rPr lang="ko-KR" altLang="en-US"/>
              <a:pPr lvl="0">
                <a:defRPr lang="ko-KR" altLang="en-US"/>
              </a:pPr>
              <a:t>2016-11-22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C2B20BF-27CD-4C66-878F-3D50775A61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2B20BF-27CD-4C66-878F-3D50775A6194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aiQNA-1rCk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2" y="3145801"/>
            <a:ext cx="2518206" cy="547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팀장 : 2011105017 김미수</a:t>
            </a:r>
          </a:p>
          <a:p>
            <a:pPr lvl="0">
              <a:defRPr lang="ko-KR" altLang="en-US"/>
            </a:pPr>
            <a:r>
              <a:rPr lang="ko-KR" altLang="en-US" sz="1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팀원 : 2011105016 김동호</a:t>
            </a: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25602" y="728700"/>
            <a:ext cx="8229600" cy="1728192"/>
          </a:xfrm>
        </p:spPr>
        <p:txBody>
          <a:bodyPr anchor="t">
            <a:normAutofit fontScale="90000"/>
          </a:bodyPr>
          <a:lstStyle/>
          <a:p>
            <a:pPr algn="l">
              <a:lnSpc>
                <a:spcPct val="150000"/>
              </a:lnSpc>
              <a:defRPr lang="ko-KR" altLang="en-US"/>
            </a:pPr>
            <a:r>
              <a:rPr lang="ko-KR" altLang="en-US" sz="4800" b="1" spc="-13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우분톡</a:t>
            </a:r>
            <a:br>
              <a:rPr lang="en-US" altLang="ko-KR" sz="4800" b="1" spc="-13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ko-KR" altLang="en-US" sz="4800" b="1" spc="-13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진행 상황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04048" y="2753544"/>
            <a:ext cx="2462673" cy="410445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8503" y="872716"/>
            <a:ext cx="6835925" cy="13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buFont typeface="Arial"/>
              <a:buNone/>
              <a:defRPr lang="ko-KR" altLang="en-US"/>
            </a:pPr>
            <a:endParaRPr lang="ko-KR" altLang="en-US" sz="1500" b="1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en-US" altLang="ko-KR" sz="1100" b="1" spc="-2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300" b="1" spc="-28" dirty="0">
                <a:solidFill>
                  <a:schemeClr val="accent6"/>
                </a:solidFill>
                <a:latin typeface="나눔고딕"/>
                <a:ea typeface="나눔고딕"/>
              </a:rPr>
              <a:t>채팅 메시지 전송</a:t>
            </a:r>
            <a:r>
              <a:rPr lang="en-US" altLang="ko-KR" sz="12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	</a:t>
            </a: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en-US" altLang="ko-KR" sz="12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구현 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5469" y="5373216"/>
            <a:ext cx="7381074" cy="85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클라이언트가 방에 입장했을 때</a:t>
            </a:r>
            <a:r>
              <a:rPr lang="en-US" altLang="ko-KR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문자열을 입력하면 서버로 채팅메시지 명령어</a:t>
            </a:r>
            <a:r>
              <a:rPr lang="en-US" altLang="ko-KR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+ </a:t>
            </a: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입력한</a:t>
            </a:r>
            <a:r>
              <a:rPr lang="en-US" altLang="ko-KR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문자열이 전송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서버는 명령어와 문자열을 구분해 문자열을 같은 채팅방에 소속된 클라이언트에게 전송</a:t>
            </a:r>
            <a:r>
              <a:rPr lang="en-US" altLang="ko-KR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단 채팅메시지의 발신자 클라이언트에게는 전송하지 않음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583" y="2204864"/>
            <a:ext cx="4195005" cy="28307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0032" y="4637332"/>
            <a:ext cx="1836204" cy="31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 lang="ko-KR" altLang="en-US"/>
            </a:pPr>
            <a:r>
              <a:rPr lang="ko-KR" altLang="en-US" sz="14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</a:t>
            </a:r>
            <a:r>
              <a:rPr lang="en-US" altLang="ko-KR" sz="14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03748" y="4631591"/>
            <a:ext cx="1836204" cy="31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 lang="ko-KR" altLang="en-US"/>
            </a:pPr>
            <a:r>
              <a:rPr lang="ko-KR" altLang="en-US" sz="14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</a:t>
            </a:r>
            <a:r>
              <a:rPr lang="en-US" altLang="ko-KR" sz="14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7904" y="4637645"/>
            <a:ext cx="1836204" cy="31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 lang="ko-KR" altLang="en-US"/>
            </a:pPr>
            <a:r>
              <a:rPr lang="ko-KR" altLang="en-US" sz="14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</a:t>
            </a:r>
            <a:r>
              <a:rPr lang="en-US" altLang="ko-KR" sz="14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887833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8503" y="872716"/>
            <a:ext cx="6835925" cy="13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buFont typeface="Arial"/>
              <a:buNone/>
              <a:defRPr lang="ko-KR" altLang="en-US"/>
            </a:pPr>
            <a:endParaRPr lang="ko-KR" altLang="en-US" sz="1500" b="1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en-US" altLang="ko-KR" sz="1100" b="1" spc="-2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300" b="1" spc="-28" dirty="0" err="1">
                <a:solidFill>
                  <a:schemeClr val="accent6"/>
                </a:solidFill>
                <a:latin typeface="나눔고딕"/>
                <a:ea typeface="나눔고딕"/>
              </a:rPr>
              <a:t>채팅방</a:t>
            </a:r>
            <a:r>
              <a:rPr lang="ko-KR" altLang="en-US" sz="2300" b="1" spc="-28" dirty="0">
                <a:solidFill>
                  <a:schemeClr val="accent6"/>
                </a:solidFill>
                <a:latin typeface="나눔고딕"/>
                <a:ea typeface="나눔고딕"/>
              </a:rPr>
              <a:t> 퇴장</a:t>
            </a:r>
            <a:r>
              <a:rPr lang="en-US" altLang="ko-KR" sz="12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	</a:t>
            </a: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en-US" altLang="ko-KR" sz="12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구현 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80890" y="5337212"/>
            <a:ext cx="3852555" cy="85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사용자가 </a:t>
            </a:r>
            <a:r>
              <a:rPr lang="en-US" altLang="ko-KR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q</a:t>
            </a: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입력하면 </a:t>
            </a:r>
            <a:r>
              <a:rPr lang="ko-KR" altLang="en-US" sz="1100" b="1" spc="-17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퇴장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퇴장 후 다른 </a:t>
            </a:r>
            <a:r>
              <a:rPr lang="ko-KR" altLang="en-US" sz="1100" b="1" spc="-17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입장 가능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퇴장 시 같은 방에 있던 클라이언트에게 퇴장 메시지 전송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583" y="2327101"/>
            <a:ext cx="4195005" cy="25863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14739" y="4526774"/>
            <a:ext cx="1836204" cy="31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 lang="ko-KR" altLang="en-US"/>
            </a:pPr>
            <a:r>
              <a:rPr lang="ko-KR" altLang="en-US" sz="14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</a:t>
            </a:r>
            <a:r>
              <a:rPr lang="en-US" altLang="ko-KR" sz="14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03748" y="4558016"/>
            <a:ext cx="1836204" cy="31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 lang="ko-KR" altLang="en-US"/>
            </a:pPr>
            <a:r>
              <a:rPr lang="ko-KR" altLang="en-US" sz="14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</a:t>
            </a:r>
            <a:r>
              <a:rPr lang="en-US" altLang="ko-KR" sz="14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89066" y="4558017"/>
            <a:ext cx="1836204" cy="31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 lang="ko-KR" altLang="en-US"/>
            </a:pPr>
            <a:r>
              <a:rPr lang="ko-KR" altLang="en-US" sz="14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</a:t>
            </a:r>
            <a:r>
              <a:rPr lang="en-US" altLang="ko-KR" sz="14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3496896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8503" y="872716"/>
            <a:ext cx="6835925" cy="13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buFont typeface="Arial"/>
              <a:buNone/>
              <a:defRPr lang="ko-KR" altLang="en-US"/>
            </a:pPr>
            <a:endParaRPr lang="ko-KR" altLang="en-US" sz="1500" b="1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en-US" altLang="ko-KR" sz="1100" b="1" spc="-2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300" b="1" spc="-28" dirty="0" err="1">
                <a:solidFill>
                  <a:schemeClr val="accent6"/>
                </a:solidFill>
                <a:latin typeface="나눔고딕"/>
                <a:ea typeface="나눔고딕"/>
              </a:rPr>
              <a:t>채팅방</a:t>
            </a:r>
            <a:r>
              <a:rPr lang="ko-KR" altLang="en-US" sz="2300" b="1" spc="-28" dirty="0">
                <a:solidFill>
                  <a:schemeClr val="accent6"/>
                </a:solidFill>
                <a:latin typeface="나눔고딕"/>
                <a:ea typeface="나눔고딕"/>
              </a:rPr>
              <a:t> 삭제</a:t>
            </a:r>
            <a:r>
              <a:rPr lang="en-US" altLang="ko-KR" sz="12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	</a:t>
            </a: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en-US" altLang="ko-KR" sz="12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구현 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80890" y="5337212"/>
            <a:ext cx="3852555" cy="85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서버는 소속 인원이 </a:t>
            </a:r>
            <a:r>
              <a:rPr lang="en-US" altLang="ko-KR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명인 채팅방을 자동으로 삭제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클라이언트는 삭제된 채팅방에 접속할 수 없음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03" y="2348880"/>
            <a:ext cx="5227474" cy="26044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48164" y="4621529"/>
            <a:ext cx="1836204" cy="31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 lang="ko-KR" altLang="en-US"/>
            </a:pPr>
            <a:r>
              <a:rPr lang="ko-KR" altLang="en-US" sz="14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</a:t>
            </a:r>
            <a:endParaRPr lang="en-US" altLang="ko-KR" sz="14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5656" y="4621529"/>
            <a:ext cx="1836204" cy="31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 lang="ko-KR" altLang="en-US"/>
            </a:pPr>
            <a:r>
              <a:rPr lang="ko-KR" altLang="en-US" sz="14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</a:t>
            </a:r>
            <a:endParaRPr lang="en-US" altLang="ko-KR" sz="14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896000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8503" y="872716"/>
            <a:ext cx="6835925" cy="13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buFont typeface="Arial"/>
              <a:buNone/>
              <a:defRPr lang="ko-KR" altLang="en-US"/>
            </a:pPr>
            <a:endParaRPr lang="ko-KR" altLang="en-US" sz="1500" b="1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en-US" altLang="ko-KR" sz="1100" b="1" spc="-2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300" b="1" spc="-28" dirty="0">
                <a:solidFill>
                  <a:schemeClr val="accent6"/>
                </a:solidFill>
                <a:latin typeface="나눔고딕"/>
                <a:ea typeface="나눔고딕"/>
              </a:rPr>
              <a:t>강제 종료 처리</a:t>
            </a:r>
            <a:r>
              <a:rPr lang="en-US" altLang="ko-KR" sz="12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	</a:t>
            </a: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en-US" altLang="ko-KR" sz="12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구현 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5085184"/>
            <a:ext cx="4104197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en-US" altLang="ko-KR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CTRL+C </a:t>
            </a: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시 서버 강제 종료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접속한 클라이언트에게 서버 종료 메시지 전송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콘솔창에 서버 강제 종료 메시지 출력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모든 연결을 해제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82420"/>
            <a:ext cx="3744416" cy="23304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246" y="2596615"/>
            <a:ext cx="4293532" cy="23020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52020" y="2140748"/>
            <a:ext cx="1836204" cy="352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 lang="ko-KR" altLang="en-US"/>
            </a:pPr>
            <a:r>
              <a:rPr lang="ko-KR" altLang="en-US" sz="16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</a:t>
            </a:r>
            <a:endParaRPr lang="en-US" altLang="ko-KR" sz="16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863" y="2132856"/>
            <a:ext cx="1836204" cy="352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 lang="ko-KR" altLang="en-US"/>
            </a:pPr>
            <a:r>
              <a:rPr lang="ko-KR" altLang="en-US" sz="16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</a:t>
            </a:r>
            <a:endParaRPr lang="en-US" altLang="ko-KR" sz="16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5530" y="5085184"/>
            <a:ext cx="4388167" cy="85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en-US" altLang="ko-KR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CTRL+C </a:t>
            </a: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입력 시 클라이언트 강제 종료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접속한 서버에게 클라이언트 종료 메시지 전송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콘솔창에 클라이언트 강제 종료 메시지 출력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6406763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7620" y="814604"/>
            <a:ext cx="6835925" cy="13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buFont typeface="Arial"/>
              <a:buNone/>
              <a:defRPr lang="ko-KR" altLang="en-US"/>
            </a:pPr>
            <a:endParaRPr lang="ko-KR" altLang="en-US" sz="1500" b="1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en-US" altLang="ko-KR" sz="1100" b="1" spc="-2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300" b="1" spc="-28" dirty="0">
                <a:solidFill>
                  <a:schemeClr val="accent6"/>
                </a:solidFill>
                <a:latin typeface="나눔고딕"/>
                <a:ea typeface="나눔고딕"/>
              </a:rPr>
              <a:t>데모 영상</a:t>
            </a:r>
            <a:r>
              <a:rPr lang="en-US" altLang="ko-KR" sz="12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	</a:t>
            </a: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en-US" altLang="ko-KR" sz="12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구현 현황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279" y="5665037"/>
            <a:ext cx="7488324" cy="37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ctr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en-US" altLang="ko-KR" sz="1400" dirty="0">
                <a:solidFill>
                  <a:schemeClr val="bg1"/>
                </a:solidFill>
              </a:rPr>
              <a:t>https://www.youtube.com/watch?v=xaiQNA-1rCk&amp;feature=youtu.be</a:t>
            </a:r>
            <a:endParaRPr lang="en-US" altLang="ko-KR" sz="1400" b="1" spc="-17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pic>
        <p:nvPicPr>
          <p:cNvPr id="2" name="xaiQNA-1rCk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75756" y="2247303"/>
            <a:ext cx="4475371" cy="335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347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496004" cy="421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>
                <a:solidFill>
                  <a:srgbClr val="FF873C"/>
                </a:solidFill>
                <a:latin typeface="나눔고딕 ExtraBold"/>
                <a:ea typeface="나눔고딕 ExtraBold"/>
              </a:rPr>
              <a:t>0</a:t>
            </a:r>
            <a:r>
              <a:rPr lang="ko-KR" altLang="en-US" sz="2200" b="1">
                <a:solidFill>
                  <a:srgbClr val="FF873C"/>
                </a:solidFill>
                <a:latin typeface="나눔고딕 ExtraBold"/>
                <a:ea typeface="나눔고딕 ExtraBold"/>
              </a:rPr>
              <a:t>4</a:t>
            </a: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719572" y="332656"/>
            <a:ext cx="5597027" cy="612068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차후  일정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021419"/>
              </p:ext>
            </p:extLst>
          </p:nvPr>
        </p:nvGraphicFramePr>
        <p:xfrm>
          <a:off x="945789" y="1736812"/>
          <a:ext cx="7226611" cy="4255939"/>
        </p:xfrm>
        <a:graphic>
          <a:graphicData uri="http://schemas.openxmlformats.org/drawingml/2006/table">
            <a:tbl>
              <a:tblPr firstRow="1" bandRow="1"/>
              <a:tblGrid>
                <a:gridCol w="50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5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7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561">
                <a:tc row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500" b="1" i="0" dirty="0">
                        <a:solidFill>
                          <a:schemeClr val="accent6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1336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500" b="1" i="0" dirty="0">
                          <a:solidFill>
                            <a:schemeClr val="accent6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수행내용</a:t>
                      </a:r>
                    </a:p>
                  </a:txBody>
                  <a:tcPr anchor="ctr">
                    <a:lnL w="4191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500" b="1" i="0" dirty="0">
                          <a:solidFill>
                            <a:schemeClr val="accent6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추진일정</a:t>
                      </a:r>
                    </a:p>
                  </a:txBody>
                  <a:tcPr anchor="ctr">
                    <a:lnL w="4191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500" b="1" i="0" dirty="0">
                          <a:solidFill>
                            <a:schemeClr val="accent6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anchor="ctr">
                    <a:lnL w="4191">
                      <a:noFill/>
                      <a:prstDash val="solid"/>
                    </a:lnL>
                    <a:lnR w="21336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61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 i="0" strike="sngStrike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1주</a:t>
                      </a:r>
                    </a:p>
                  </a:txBody>
                  <a:tcPr anchor="ctr">
                    <a:lnL w="4191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 i="0" strike="sngStrike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2주</a:t>
                      </a:r>
                    </a:p>
                  </a:txBody>
                  <a:tcPr anchor="ctr">
                    <a:lnL w="4191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 i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3주</a:t>
                      </a:r>
                    </a:p>
                  </a:txBody>
                  <a:tcPr anchor="ctr">
                    <a:lnL w="4191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 i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4주</a:t>
                      </a:r>
                    </a:p>
                  </a:txBody>
                  <a:tcPr anchor="ctr">
                    <a:lnL w="4191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04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 i="0" strike="sngStrike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anchor="ctr">
                    <a:lnL w="21336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 i="0" strike="sngStrike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 수집</a:t>
                      </a:r>
                    </a:p>
                  </a:txBody>
                  <a:tcPr anchor="ctr">
                    <a:lnL w="4191">
                      <a:noFill/>
                      <a:prstDash val="soli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500" b="1" i="0" strike="sngStrik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500" b="1" i="0" strike="sngStrik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4191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500" b="1" i="0" strike="sngStrik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4191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500" b="1" i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4191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 i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완료</a:t>
                      </a:r>
                      <a:endParaRPr lang="ko-KR" altLang="ko-KR" sz="1500" b="1" i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4191">
                      <a:noFill/>
                      <a:prstDash val="solid"/>
                    </a:lnL>
                    <a:lnR w="21336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 i="0" strike="sngStrike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anchor="ctr">
                    <a:lnL w="21336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 i="0" strike="sngStrike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서버, 클라이언트 연결</a:t>
                      </a:r>
                    </a:p>
                  </a:txBody>
                  <a:tcPr anchor="ctr">
                    <a:lnL w="4191">
                      <a:noFill/>
                      <a:prstDash val="soli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500" b="1" i="0" strike="sngStrik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500" b="1" i="0" strike="sngStrik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4191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500" b="1" i="0" strike="sngStrik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4191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500" b="1" i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4191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 i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완료</a:t>
                      </a:r>
                      <a:endParaRPr lang="ko-KR" altLang="ko-KR" sz="1500" b="1" i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4191">
                      <a:noFill/>
                      <a:prstDash val="solid"/>
                    </a:lnL>
                    <a:lnR w="21336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56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 i="0" strike="sngStrike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anchor="ctr">
                    <a:lnL w="21336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 i="0" strike="sngStrike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채팅 기능 구현</a:t>
                      </a:r>
                    </a:p>
                  </a:txBody>
                  <a:tcPr anchor="ctr">
                    <a:lnL w="4191">
                      <a:noFill/>
                      <a:prstDash val="soli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500" b="1" i="0" strike="sngStrik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500" b="1" i="0" strike="sngStrike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4191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500" b="1" i="0" strike="sngStrik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4191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500" b="1" i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4191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 i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완료</a:t>
                      </a:r>
                      <a:endParaRPr lang="ko-KR" altLang="ko-KR" sz="1500" b="1" i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4191">
                      <a:noFill/>
                      <a:prstDash val="solid"/>
                    </a:lnL>
                    <a:lnR w="21336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56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 i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anchor="ctr">
                    <a:lnL w="21336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 i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 기능 구현</a:t>
                      </a:r>
                    </a:p>
                  </a:txBody>
                  <a:tcPr anchor="ctr">
                    <a:lnL w="4191">
                      <a:noFill/>
                      <a:prstDash val="soli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500" b="1" i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500" b="1" i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4191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500" b="1" i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4191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500" b="1" i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4191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500" b="1" i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4191">
                      <a:noFill/>
                      <a:prstDash val="solid"/>
                    </a:lnL>
                    <a:lnR w="21336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56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 i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anchor="ctr">
                    <a:lnL w="21336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 i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 및 보완</a:t>
                      </a:r>
                    </a:p>
                  </a:txBody>
                  <a:tcPr anchor="ctr">
                    <a:lnL w="4191">
                      <a:noFill/>
                      <a:prstDash val="soli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500" b="1" i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500" b="1" i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4191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500" b="1" i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4191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500" b="1" i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4191">
                      <a:noFill/>
                      <a:prstDash val="solid"/>
                    </a:lnL>
                    <a:lnR w="4191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500" b="1" i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4191">
                      <a:noFill/>
                      <a:prstDash val="solid"/>
                    </a:lnL>
                    <a:lnR w="21336">
                      <a:noFill/>
                      <a:prstDash val="solid"/>
                    </a:lnR>
                    <a:lnT w="21336">
                      <a:noFill/>
                      <a:prstDash val="solid"/>
                    </a:lnT>
                    <a:lnB w="21336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496004" cy="421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>
                <a:solidFill>
                  <a:srgbClr val="FF873C"/>
                </a:solidFill>
                <a:latin typeface="나눔고딕 ExtraBold"/>
                <a:ea typeface="나눔고딕 ExtraBold"/>
              </a:rPr>
              <a:t>0</a:t>
            </a:r>
            <a:r>
              <a:rPr lang="ko-KR" altLang="en-US" sz="2200" b="1">
                <a:solidFill>
                  <a:srgbClr val="FF873C"/>
                </a:solidFill>
                <a:latin typeface="나눔고딕 ExtraBold"/>
                <a:ea typeface="나눔고딕 ExtraBold"/>
              </a:rPr>
              <a:t>4</a:t>
            </a: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719572" y="332656"/>
            <a:ext cx="5597027" cy="612068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차후  일정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636" y="1628800"/>
            <a:ext cx="6835924" cy="408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>
              <a:lnSpc>
                <a:spcPct val="114000"/>
              </a:lnSpc>
              <a:defRPr lang="ko-KR" altLang="en-US"/>
            </a:pPr>
            <a:r>
              <a:rPr lang="ko-KR" altLang="en-US" sz="2300" b="1" spc="-28" dirty="0">
                <a:solidFill>
                  <a:schemeClr val="accent6"/>
                </a:solidFill>
                <a:latin typeface="나눔고딕"/>
                <a:ea typeface="나눔고딕"/>
              </a:rPr>
              <a:t>추가 기능 구현</a:t>
            </a:r>
            <a:endParaRPr lang="en-US" altLang="ko-KR" sz="2300" b="1" spc="-28" dirty="0">
              <a:solidFill>
                <a:schemeClr val="accent6"/>
              </a:solidFill>
              <a:latin typeface="나눔고딕"/>
              <a:ea typeface="나눔고딕"/>
            </a:endParaRPr>
          </a:p>
          <a:p>
            <a:pPr>
              <a:lnSpc>
                <a:spcPct val="114000"/>
              </a:lnSpc>
              <a:defRPr lang="ko-KR" altLang="en-US"/>
            </a:pPr>
            <a:r>
              <a:rPr lang="en-US" altLang="ko-KR" sz="14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 </a:t>
            </a:r>
          </a:p>
          <a:p>
            <a:pPr marL="165100" indent="-342900">
              <a:lnSpc>
                <a:spcPct val="114000"/>
              </a:lnSpc>
              <a:buFont typeface="Wingdings" panose="05000000000000000000" pitchFamily="2" charset="2"/>
              <a:buChar char="§"/>
              <a:defRPr lang="ko-KR" altLang="en-US"/>
            </a:pPr>
            <a:r>
              <a:rPr lang="ko-KR" altLang="en-US" sz="20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메인 로고 화면</a:t>
            </a:r>
            <a:endParaRPr lang="en-US" altLang="ko-KR" sz="1000" b="1" spc="-2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>
              <a:spcBef>
                <a:spcPts val="600"/>
              </a:spcBef>
              <a:defRPr lang="ko-KR" altLang="en-US"/>
            </a:pP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시스템 프로그래밍 챕터 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7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에서 배운 내용을 바탕으로 움직이는 로고화면 구현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.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프로그램 시작 시 표시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.</a:t>
            </a:r>
          </a:p>
          <a:p>
            <a:pPr indent="-177800">
              <a:spcBef>
                <a:spcPts val="600"/>
              </a:spcBef>
              <a:defRPr lang="ko-KR" altLang="en-US"/>
            </a:pPr>
            <a:endParaRPr lang="en-US" altLang="ko-KR" sz="900" b="1" spc="-2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65100" indent="-342900">
              <a:spcBef>
                <a:spcPts val="600"/>
              </a:spcBef>
              <a:buFont typeface="Wingdings" panose="05000000000000000000" pitchFamily="2" charset="2"/>
              <a:buChar char="§"/>
              <a:defRPr lang="ko-KR" altLang="en-US"/>
            </a:pPr>
            <a:r>
              <a:rPr lang="ko-KR" altLang="en-US" sz="2000" b="1" spc="-27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비밀방</a:t>
            </a:r>
            <a:endParaRPr lang="en-US" altLang="ko-KR" sz="2000" b="1" spc="-2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>
              <a:spcBef>
                <a:spcPts val="600"/>
              </a:spcBef>
              <a:defRPr lang="ko-KR" altLang="en-US"/>
            </a:pP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 </a:t>
            </a:r>
            <a:r>
              <a:rPr lang="ko-KR" altLang="en-US" sz="1100" b="1" spc="-27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채팅방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생성 시 설정된 비밀번호를 입력해야 입장할 수 있는 비밀방을 구현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. </a:t>
            </a:r>
          </a:p>
          <a:p>
            <a:pPr indent="-177800">
              <a:spcBef>
                <a:spcPts val="600"/>
              </a:spcBef>
              <a:defRPr lang="ko-KR" altLang="en-US"/>
            </a:pPr>
            <a:endParaRPr lang="en-US" altLang="ko-KR" sz="900" b="1" spc="-2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65100" indent="-342900">
              <a:spcBef>
                <a:spcPts val="600"/>
              </a:spcBef>
              <a:buFont typeface="Wingdings" panose="05000000000000000000" pitchFamily="2" charset="2"/>
              <a:buChar char="§"/>
              <a:defRPr lang="ko-KR" altLang="en-US"/>
            </a:pPr>
            <a:r>
              <a:rPr lang="ko-KR" altLang="en-US" sz="20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귓속말</a:t>
            </a:r>
            <a:endParaRPr lang="en-US" altLang="ko-KR" sz="2000" b="1" spc="-2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>
              <a:spcBef>
                <a:spcPts val="600"/>
              </a:spcBef>
              <a:defRPr lang="ko-KR" altLang="en-US"/>
            </a:pP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대상 한 명에게만 보이는 귓속말 기능 구현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.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채팅 프로그램이라면 꼭 필요한 기능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.</a:t>
            </a:r>
          </a:p>
          <a:p>
            <a:pPr indent="-177800">
              <a:spcBef>
                <a:spcPts val="600"/>
              </a:spcBef>
              <a:defRPr lang="ko-KR" altLang="en-US"/>
            </a:pPr>
            <a:endParaRPr lang="en-US" altLang="ko-KR" sz="900" b="1" spc="-2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65100" indent="-342900">
              <a:spcBef>
                <a:spcPts val="600"/>
              </a:spcBef>
              <a:buFont typeface="Wingdings" panose="05000000000000000000" pitchFamily="2" charset="2"/>
              <a:buChar char="§"/>
              <a:defRPr lang="ko-KR" altLang="en-US"/>
            </a:pPr>
            <a:r>
              <a:rPr lang="ko-KR" altLang="en-US" sz="2000" b="1" spc="-27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말풍선</a:t>
            </a:r>
            <a:endParaRPr lang="en-US" altLang="ko-KR" sz="2000" b="1" spc="-2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>
              <a:spcBef>
                <a:spcPts val="600"/>
              </a:spcBef>
              <a:defRPr lang="ko-KR" altLang="en-US"/>
            </a:pP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카카오톡처럼 채팅 메시지의 바탕으로 </a:t>
            </a:r>
            <a:r>
              <a:rPr lang="ko-KR" altLang="en-US" sz="1100" b="1" spc="-27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말풍선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모양을 만들어줄 예정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.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텍스트 기반이니 말풍선은 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ASCII Art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로 제작</a:t>
            </a:r>
            <a:endParaRPr lang="en-US" altLang="ko-KR" sz="1100" b="1" spc="-2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877725371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>
              <a:defRPr lang="ko-KR" altLang="en-US"/>
            </a:pPr>
            <a:r>
              <a:rPr lang="ko-KR" altLang="en-US" sz="4200" b="1">
                <a:latin typeface="+mn-lt"/>
              </a:rPr>
              <a:t>감사합니다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539" y="126876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211266"/>
            <a:ext cx="5148572" cy="5242070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defRPr lang="ko-KR" altLang="en-US"/>
            </a:pPr>
            <a:r>
              <a:rPr lang="ko-KR" altLang="en-US" sz="2700" b="1" spc="-112" dirty="0">
                <a:latin typeface="+mj-ea"/>
              </a:rPr>
              <a:t>1.</a:t>
            </a:r>
            <a:r>
              <a:rPr lang="en-US" altLang="ko-KR" sz="2700" b="1" spc="-112" dirty="0">
                <a:latin typeface="+mj-ea"/>
              </a:rPr>
              <a:t>  </a:t>
            </a:r>
            <a:r>
              <a:rPr lang="ko-KR" altLang="en-US" sz="2700" b="1" spc="-112" dirty="0">
                <a:latin typeface="+mj-ea"/>
              </a:rPr>
              <a:t>프로젝트 개요</a:t>
            </a:r>
          </a:p>
          <a:p>
            <a:pPr algn="l">
              <a:lnSpc>
                <a:spcPct val="120000"/>
              </a:lnSpc>
              <a:defRPr lang="ko-KR" altLang="en-US"/>
            </a:pPr>
            <a:endParaRPr lang="ko-KR" altLang="en-US" sz="2700" b="1" spc="-112" dirty="0">
              <a:latin typeface="+mj-ea"/>
            </a:endParaRPr>
          </a:p>
          <a:p>
            <a:pPr marL="514350" indent="-514350" algn="l">
              <a:lnSpc>
                <a:spcPct val="120000"/>
              </a:lnSpc>
              <a:buAutoNum type="arabicPeriod" startAt="2"/>
              <a:defRPr lang="ko-KR" altLang="en-US"/>
            </a:pPr>
            <a:r>
              <a:rPr lang="ko-KR" altLang="en-US" sz="2700" b="1" spc="-112" dirty="0">
                <a:latin typeface="+mj-ea"/>
              </a:rPr>
              <a:t>프로그램 설계</a:t>
            </a:r>
            <a:br>
              <a:rPr lang="en-US" altLang="ko-KR" sz="2700" b="1" spc="-112" dirty="0">
                <a:latin typeface="+mj-ea"/>
              </a:rPr>
            </a:br>
            <a:endParaRPr lang="en-US" altLang="ko-KR" sz="2700" b="1" spc="-112" dirty="0">
              <a:latin typeface="+mj-ea"/>
            </a:endParaRPr>
          </a:p>
          <a:p>
            <a:pPr marL="514350" indent="-514350" algn="l">
              <a:lnSpc>
                <a:spcPct val="120000"/>
              </a:lnSpc>
              <a:buAutoNum type="arabicPeriod" startAt="2"/>
              <a:defRPr lang="ko-KR" altLang="en-US"/>
            </a:pPr>
            <a:r>
              <a:rPr lang="ko-KR" altLang="en-US" sz="2700" b="1" spc="-112" dirty="0">
                <a:latin typeface="+mj-ea"/>
              </a:rPr>
              <a:t>구현 현황</a:t>
            </a:r>
            <a:br>
              <a:rPr lang="en-US" altLang="ko-KR" sz="2700" b="1" spc="-112" dirty="0">
                <a:latin typeface="+mj-ea"/>
              </a:rPr>
            </a:br>
            <a:endParaRPr lang="en-US" altLang="ko-KR" sz="2700" b="1" spc="-112" dirty="0">
              <a:latin typeface="+mj-ea"/>
            </a:endParaRPr>
          </a:p>
          <a:p>
            <a:pPr algn="l">
              <a:lnSpc>
                <a:spcPct val="120000"/>
              </a:lnSpc>
              <a:defRPr lang="ko-KR" altLang="en-US"/>
            </a:pPr>
            <a:r>
              <a:rPr lang="ko-KR" altLang="en-US" sz="2700" b="1" spc="-112" dirty="0">
                <a:latin typeface="+mj-ea"/>
              </a:rPr>
              <a:t>4. </a:t>
            </a:r>
            <a:r>
              <a:rPr lang="en-US" altLang="ko-KR" sz="2700" b="1" spc="-112" dirty="0">
                <a:latin typeface="+mj-ea"/>
              </a:rPr>
              <a:t> </a:t>
            </a:r>
            <a:r>
              <a:rPr lang="ko-KR" altLang="en-US" sz="2700" b="1" spc="-112" dirty="0">
                <a:latin typeface="+mj-ea"/>
              </a:rPr>
              <a:t>향후 일정</a:t>
            </a:r>
          </a:p>
        </p:txBody>
      </p:sp>
      <p:sp>
        <p:nvSpPr>
          <p:cNvPr id="11" name="제목 9"/>
          <p:cNvSpPr>
            <a:spLocks noGrp="1"/>
          </p:cNvSpPr>
          <p:nvPr/>
        </p:nvSpPr>
        <p:spPr>
          <a:xfrm>
            <a:off x="791580" y="512676"/>
            <a:ext cx="1080120" cy="684076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3500" b="1" i="0" kern="1200" spc="-145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496003" cy="421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>
                <a:solidFill>
                  <a:srgbClr val="FF873C"/>
                </a:solidFill>
                <a:latin typeface="나눔고딕 ExtraBold"/>
                <a:ea typeface="나눔고딕 ExtraBold"/>
              </a:rPr>
              <a:t>01</a:t>
            </a:r>
            <a:endParaRPr lang="ko-KR" altLang="en-US" sz="2200" b="1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0457" y="1578937"/>
            <a:ext cx="6876764" cy="2057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80975" indent="-180975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000" b="1" spc="-24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우분투 환경에서 작동하는 채팅 프로그램</a:t>
            </a:r>
            <a:r>
              <a:rPr lang="ko-KR" altLang="en-US" sz="2000" b="1" spc="-24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제작</a:t>
            </a:r>
          </a:p>
          <a:p>
            <a:pPr marL="180975" indent="-180975">
              <a:lnSpc>
                <a:spcPct val="114000"/>
              </a:lnSpc>
              <a:buFont typeface="Arial"/>
              <a:buNone/>
              <a:defRPr lang="ko-KR" altLang="en-US"/>
            </a:pPr>
            <a:endParaRPr lang="ko-KR" altLang="en-US" sz="2000" b="1" spc="-24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80975" indent="-180975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000" b="1" spc="-24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시스템 프로그래밍</a:t>
            </a:r>
            <a:r>
              <a:rPr lang="en-US" altLang="ko-KR" sz="2000" b="1" spc="-24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2000" b="1" spc="-24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네트워크 프로그래밍에서 배운 내용 응용</a:t>
            </a:r>
          </a:p>
          <a:p>
            <a:pPr marL="180975" indent="-180975">
              <a:lnSpc>
                <a:spcPct val="114000"/>
              </a:lnSpc>
              <a:buFont typeface="Arial"/>
              <a:buNone/>
              <a:defRPr lang="ko-KR" altLang="en-US"/>
            </a:pPr>
            <a:endParaRPr lang="ko-KR" altLang="en-US" sz="2000" b="1" spc="-24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80975" indent="-180975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000" b="1" spc="-24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채팅 프로그램의 필수 기능 구현 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2844316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4"/>
              <a:t>프로젝트 개요</a:t>
            </a:r>
          </a:p>
        </p:txBody>
      </p:sp>
      <p:sp>
        <p:nvSpPr>
          <p:cNvPr id="11" name="화살표: 오른쪽 10"/>
          <p:cNvSpPr/>
          <p:nvPr/>
        </p:nvSpPr>
        <p:spPr>
          <a:xfrm>
            <a:off x="2231740" y="4833156"/>
            <a:ext cx="1080120" cy="46805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873C"/>
          </a:solidFill>
          <a:ln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71900" y="4113076"/>
            <a:ext cx="2462673" cy="4104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496003" cy="421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>
                <a:solidFill>
                  <a:srgbClr val="FF873C"/>
                </a:solidFill>
                <a:latin typeface="나눔고딕 ExtraBold"/>
                <a:ea typeface="나눔고딕 ExtraBold"/>
              </a:rPr>
              <a:t>0</a:t>
            </a:r>
            <a:r>
              <a:rPr lang="ko-KR" altLang="en-US" sz="2200" b="1">
                <a:solidFill>
                  <a:srgbClr val="FF873C"/>
                </a:solidFill>
                <a:latin typeface="나눔고딕 ExtraBold"/>
                <a:ea typeface="나눔고딕 ExtraBold"/>
              </a:rPr>
              <a:t>2</a:t>
            </a: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67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300" b="1" spc="-28" dirty="0">
                <a:solidFill>
                  <a:schemeClr val="accent6"/>
                </a:solidFill>
                <a:latin typeface="나눔고딕"/>
                <a:ea typeface="나눔고딕"/>
              </a:rPr>
              <a:t>특징</a:t>
            </a:r>
            <a:endParaRPr lang="en-US" altLang="ko-KR" sz="2300" b="1" spc="-28" dirty="0">
              <a:solidFill>
                <a:schemeClr val="accent6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프로그램 설계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67683"/>
            <a:ext cx="2904437" cy="2671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/>
          <p:cNvSpPr txBox="1"/>
          <p:nvPr/>
        </p:nvSpPr>
        <p:spPr>
          <a:xfrm>
            <a:off x="2879812" y="5473519"/>
            <a:ext cx="3420380" cy="653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0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클라이언트</a:t>
            </a:r>
            <a:r>
              <a:rPr lang="en-US" altLang="ko-KR" sz="20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-</a:t>
            </a:r>
            <a:r>
              <a:rPr lang="ko-KR" altLang="en-US" sz="20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서버 모델</a:t>
            </a:r>
            <a:r>
              <a:rPr lang="ko-KR" altLang="en-US" sz="20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사용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 </a:t>
            </a:r>
          </a:p>
          <a:p>
            <a:pPr indent="-177800" algn="ctr">
              <a:lnSpc>
                <a:spcPct val="114000"/>
              </a:lnSpc>
              <a:defRPr lang="ko-KR" altLang="en-US"/>
            </a:pPr>
            <a:endParaRPr lang="en-US" altLang="ko-KR" sz="12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496003" cy="421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>
                <a:solidFill>
                  <a:srgbClr val="FF873C"/>
                </a:solidFill>
                <a:latin typeface="나눔고딕 ExtraBold"/>
                <a:ea typeface="나눔고딕 ExtraBold"/>
              </a:rPr>
              <a:t>0</a:t>
            </a:r>
            <a:r>
              <a:rPr lang="ko-KR" altLang="en-US" sz="2200" b="1">
                <a:solidFill>
                  <a:srgbClr val="FF873C"/>
                </a:solidFill>
                <a:latin typeface="나눔고딕 ExtraBold"/>
                <a:ea typeface="나눔고딕 ExtraBold"/>
              </a:rPr>
              <a:t>2</a:t>
            </a: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3627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300" b="1" spc="-28" dirty="0">
                <a:solidFill>
                  <a:schemeClr val="accent6"/>
                </a:solidFill>
                <a:latin typeface="나눔고딕"/>
                <a:ea typeface="나눔고딕"/>
              </a:rPr>
              <a:t>기본 개념</a:t>
            </a:r>
            <a:endParaRPr lang="en-US" altLang="ko-KR" sz="2300" b="1" spc="-28" dirty="0">
              <a:solidFill>
                <a:schemeClr val="accent6"/>
              </a:solidFill>
              <a:latin typeface="나눔고딕"/>
              <a:ea typeface="나눔고딕"/>
            </a:endParaRPr>
          </a:p>
          <a:p>
            <a:pPr>
              <a:lnSpc>
                <a:spcPct val="114000"/>
              </a:lnSpc>
              <a:defRPr lang="ko-KR" altLang="en-US"/>
            </a:pPr>
            <a:endParaRPr lang="en-US" altLang="ko-KR" sz="10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defRPr lang="ko-KR" altLang="en-US"/>
            </a:pPr>
            <a:r>
              <a:rPr lang="ko-KR" altLang="en-US" sz="20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작은 클라이언트</a:t>
            </a:r>
            <a:endParaRPr lang="en-US" altLang="ko-KR" sz="20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defRPr lang="ko-KR" altLang="en-US"/>
            </a:pPr>
            <a:endParaRPr lang="en-US" altLang="ko-KR" sz="10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>
              <a:spcBef>
                <a:spcPts val="600"/>
              </a:spcBef>
              <a:defRPr lang="ko-KR" altLang="en-US"/>
            </a:pP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 </a:t>
            </a:r>
            <a:r>
              <a:rPr lang="ko-KR" altLang="en-US" sz="1100" b="1" spc="-27" dirty="0">
                <a:solidFill>
                  <a:schemeClr val="bg1"/>
                </a:solidFill>
                <a:latin typeface="나눔고딕"/>
                <a:ea typeface="나눔고딕"/>
              </a:rPr>
              <a:t>클라이언트는 </a:t>
            </a:r>
            <a:r>
              <a:rPr lang="ko-KR" altLang="en-US" sz="1100" b="1" spc="-27" dirty="0">
                <a:solidFill>
                  <a:schemeClr val="bg1"/>
                </a:solidFill>
                <a:highlight>
                  <a:srgbClr val="FF873C"/>
                </a:highlight>
                <a:latin typeface="나눔고딕"/>
                <a:ea typeface="나눔고딕"/>
              </a:rPr>
              <a:t>입출력을 위한 간단한 기능만 수행</a:t>
            </a:r>
            <a:r>
              <a:rPr lang="ko-KR" altLang="en-US" sz="1100" b="1" spc="-27" dirty="0">
                <a:solidFill>
                  <a:schemeClr val="bg1"/>
                </a:solidFill>
                <a:latin typeface="나눔고딕"/>
                <a:ea typeface="나눔고딕"/>
              </a:rPr>
              <a:t>한다</a:t>
            </a:r>
            <a:r>
              <a:rPr lang="en-US" altLang="ko-KR" sz="1100" b="1" spc="-27" dirty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</a:p>
          <a:p>
            <a:pPr indent="-228600">
              <a:spcBef>
                <a:spcPts val="600"/>
              </a:spcBef>
              <a:buAutoNum type="arabicPeriod"/>
              <a:defRPr lang="ko-KR" altLang="en-US"/>
            </a:pP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포트번호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서버의 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IP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주소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rPr>
              <a:t>클라이언트 닉네임을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사용자의 키보드 입력으로 받아서 소켓 생성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서버에 연결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.</a:t>
            </a:r>
          </a:p>
          <a:p>
            <a:pPr indent="-228600">
              <a:spcBef>
                <a:spcPts val="600"/>
              </a:spcBef>
              <a:buAutoNum type="arabicPeriod"/>
              <a:defRPr lang="ko-KR" altLang="en-US"/>
            </a:pP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사용자가 원하는 기능을 키보드 입력으로 받는다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.</a:t>
            </a:r>
          </a:p>
          <a:p>
            <a:pPr indent="-228600">
              <a:spcBef>
                <a:spcPts val="600"/>
              </a:spcBef>
              <a:buAutoNum type="arabicPeriod"/>
              <a:defRPr lang="ko-KR" altLang="en-US"/>
            </a:pP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클라이언트가 기능을 수행하지 않는다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.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입력을 받아서 해당하는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명령어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(ex: ##</a:t>
            </a:r>
            <a:r>
              <a:rPr lang="en-US" altLang="ko-KR" sz="1100" b="1" spc="-27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MakeRoom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##)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를 추가한 문자열을 만들어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,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서버에 전달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한다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.</a:t>
            </a:r>
          </a:p>
          <a:p>
            <a:pPr indent="-228600">
              <a:spcBef>
                <a:spcPts val="600"/>
              </a:spcBef>
              <a:buAutoNum type="arabicPeriod"/>
              <a:defRPr lang="ko-KR" altLang="en-US"/>
            </a:pP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실행 결과는 서버에서 클라이언트로 문자열 형태로 전달되며 클라이언트는 이 문자열을 그대로 출력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.</a:t>
            </a:r>
          </a:p>
          <a:p>
            <a:pPr>
              <a:spcBef>
                <a:spcPts val="600"/>
              </a:spcBef>
              <a:defRPr lang="ko-KR" altLang="en-US"/>
            </a:pP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위의 기능을 수행하기 위해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멀티 </a:t>
            </a:r>
            <a:r>
              <a:rPr lang="ko-KR" altLang="en-US" sz="1100" b="1" spc="-27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쓰레딩을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활용한다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.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메인 쓰레드에서는 사용자의 입력을 받아서 서버로 메시지를 전송하며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서버는 수시로 메시지를 보내니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쓰레드를 하나 더 생성해 서버에서 메시지를 받고 출력한다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.</a:t>
            </a:r>
          </a:p>
          <a:p>
            <a:pPr>
              <a:lnSpc>
                <a:spcPct val="114000"/>
              </a:lnSpc>
              <a:defRPr lang="ko-KR" altLang="en-US"/>
            </a:pP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 </a:t>
            </a:r>
          </a:p>
          <a:p>
            <a:pPr indent="-177800">
              <a:lnSpc>
                <a:spcPct val="114000"/>
              </a:lnSpc>
              <a:defRPr lang="ko-KR" altLang="en-US"/>
            </a:pPr>
            <a:endParaRPr lang="en-US" altLang="ko-KR" sz="12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프로그램 설계</a:t>
            </a:r>
          </a:p>
        </p:txBody>
      </p:sp>
    </p:spTree>
    <p:extLst>
      <p:ext uri="{BB962C8B-B14F-4D97-AF65-F5344CB8AC3E}">
        <p14:creationId xmlns:p14="http://schemas.microsoft.com/office/powerpoint/2010/main" val="99930055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496003" cy="421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>
                <a:solidFill>
                  <a:srgbClr val="FF873C"/>
                </a:solidFill>
                <a:latin typeface="나눔고딕 ExtraBold"/>
                <a:ea typeface="나눔고딕 ExtraBold"/>
              </a:rPr>
              <a:t>0</a:t>
            </a:r>
            <a:r>
              <a:rPr lang="ko-KR" altLang="en-US" sz="2200" b="1">
                <a:solidFill>
                  <a:srgbClr val="FF873C"/>
                </a:solidFill>
                <a:latin typeface="나눔고딕 ExtraBold"/>
                <a:ea typeface="나눔고딕 ExtraBold"/>
              </a:rPr>
              <a:t>2</a:t>
            </a: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390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300" b="1" spc="-28" dirty="0">
                <a:solidFill>
                  <a:schemeClr val="accent6"/>
                </a:solidFill>
                <a:latin typeface="나눔고딕"/>
                <a:ea typeface="나눔고딕"/>
              </a:rPr>
              <a:t>기본 개념</a:t>
            </a:r>
            <a:endParaRPr lang="en-US" altLang="ko-KR" sz="2300" b="1" spc="-28" dirty="0">
              <a:solidFill>
                <a:schemeClr val="accent6"/>
              </a:solidFill>
              <a:latin typeface="나눔고딕"/>
              <a:ea typeface="나눔고딕"/>
            </a:endParaRPr>
          </a:p>
          <a:p>
            <a:pPr>
              <a:lnSpc>
                <a:spcPct val="114000"/>
              </a:lnSpc>
              <a:defRPr lang="ko-KR" altLang="en-US"/>
            </a:pP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 </a:t>
            </a:r>
          </a:p>
          <a:p>
            <a:pPr indent="-177800">
              <a:lnSpc>
                <a:spcPct val="114000"/>
              </a:lnSpc>
              <a:defRPr lang="ko-KR" altLang="en-US"/>
            </a:pPr>
            <a:r>
              <a:rPr lang="ko-KR" altLang="en-US" sz="20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큰 서버</a:t>
            </a:r>
            <a:endParaRPr lang="en-US" altLang="ko-KR" sz="2000" b="1" spc="-2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defRPr lang="ko-KR" altLang="en-US"/>
            </a:pPr>
            <a:endParaRPr lang="en-US" altLang="ko-KR" sz="1000" b="1" spc="-2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>
              <a:spcBef>
                <a:spcPts val="600"/>
              </a:spcBef>
              <a:defRPr lang="ko-KR" altLang="en-US"/>
            </a:pP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 </a:t>
            </a:r>
            <a:r>
              <a:rPr lang="ko-KR" altLang="en-US" sz="1100" b="1" spc="-27" dirty="0">
                <a:solidFill>
                  <a:schemeClr val="bg1"/>
                </a:solidFill>
                <a:latin typeface="나눔고딕"/>
                <a:ea typeface="나눔고딕"/>
              </a:rPr>
              <a:t>서버는 </a:t>
            </a:r>
            <a:r>
              <a:rPr lang="ko-KR" altLang="en-US" sz="1100" b="1" spc="-27" dirty="0">
                <a:solidFill>
                  <a:schemeClr val="bg1"/>
                </a:solidFill>
                <a:highlight>
                  <a:srgbClr val="FF873C"/>
                </a:highlight>
                <a:latin typeface="나눔고딕"/>
                <a:ea typeface="나눔고딕"/>
              </a:rPr>
              <a:t>대부분의 기능을 처리</a:t>
            </a:r>
            <a:r>
              <a:rPr lang="ko-KR" altLang="en-US" sz="1100" b="1" spc="-27" dirty="0">
                <a:solidFill>
                  <a:schemeClr val="bg1"/>
                </a:solidFill>
                <a:latin typeface="나눔고딕"/>
                <a:ea typeface="나눔고딕"/>
              </a:rPr>
              <a:t>한다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.</a:t>
            </a:r>
          </a:p>
          <a:p>
            <a:pPr marL="50800" indent="-228600">
              <a:spcBef>
                <a:spcPts val="600"/>
              </a:spcBef>
              <a:buAutoNum type="arabicPeriod"/>
              <a:defRPr lang="ko-KR" altLang="en-US"/>
            </a:pP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사용자의 키보드 입력을 받아 포트를 설정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소켓을 생성하고 클라이언트의 접속을 기다린다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.</a:t>
            </a:r>
          </a:p>
          <a:p>
            <a:pPr marL="50800" indent="-228600">
              <a:spcBef>
                <a:spcPts val="600"/>
              </a:spcBef>
              <a:buAutoNum type="arabicPeriod"/>
              <a:defRPr lang="ko-KR" altLang="en-US"/>
            </a:pP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클라이언트가 접속하면 클라이언트 관리 쓰레드를 생성한다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.</a:t>
            </a:r>
          </a:p>
          <a:p>
            <a:pPr marL="50800" indent="-228600">
              <a:spcBef>
                <a:spcPts val="600"/>
              </a:spcBef>
              <a:buAutoNum type="arabicPeriod"/>
              <a:defRPr lang="ko-KR" altLang="en-US"/>
            </a:pP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클라이언트 관리 쓰레드는 우선 클라이언트의 정보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(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닉네임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파일 </a:t>
            </a:r>
            <a:r>
              <a:rPr lang="ko-KR" altLang="en-US" sz="1100" b="1" spc="-27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디스크립터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소속 </a:t>
            </a:r>
            <a:r>
              <a:rPr lang="ko-KR" altLang="en-US" sz="1100" b="1" spc="-27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채팅방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이름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)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를 배열에 저장하고 클라이언트의 메시지를 기다린다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.</a:t>
            </a:r>
          </a:p>
          <a:p>
            <a:pPr marL="50800" indent="-228600">
              <a:spcBef>
                <a:spcPts val="600"/>
              </a:spcBef>
              <a:buAutoNum type="arabicPeriod"/>
              <a:defRPr lang="ko-KR" altLang="en-US"/>
            </a:pP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클라이언트에서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메시지가 오면 명령어에 따라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</a:t>
            </a:r>
            <a:r>
              <a:rPr lang="ko-KR" altLang="en-US" sz="1100" b="1" spc="-27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채팅방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생성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1100" b="1" spc="-27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채팅방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입장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1100" b="1" spc="-27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채팅방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내부 메시지 전달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닉네임 변경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등의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작업을 처리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한다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.</a:t>
            </a:r>
          </a:p>
          <a:p>
            <a:pPr marL="50800" indent="-228600">
              <a:spcBef>
                <a:spcPts val="600"/>
              </a:spcBef>
              <a:buAutoNum type="arabicPeriod"/>
              <a:defRPr lang="ko-KR" altLang="en-US"/>
            </a:pPr>
            <a:r>
              <a:rPr lang="ko-KR" altLang="en-US" sz="1100" b="1" spc="-27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채팅방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정보는 역시 배열에 저장되며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이름을 프라이머리 키로 사용한다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.</a:t>
            </a:r>
          </a:p>
          <a:p>
            <a:pPr marL="50800" indent="-228600">
              <a:spcBef>
                <a:spcPts val="600"/>
              </a:spcBef>
              <a:buAutoNum type="arabicPeriod"/>
              <a:defRPr lang="ko-KR" altLang="en-US"/>
            </a:pP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Q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나 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CTRL+C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를 입력하면 모든 클라이언트의 접속을 해제하고 서버를 종료한다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.</a:t>
            </a:r>
          </a:p>
          <a:p>
            <a:pPr>
              <a:spcBef>
                <a:spcPts val="600"/>
              </a:spcBef>
              <a:defRPr lang="ko-KR" altLang="en-US"/>
            </a:pP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 </a:t>
            </a:r>
            <a:r>
              <a:rPr lang="ko-KR" altLang="en-US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메인 쓰레드는 무한 반복문으로 클라이언트의 접속을 기다리고 처리하며 접속 성공 시 클라이언트 관리를 위한 별도의 쓰레드가 생성되어 개개의 클라이언트를 위한 기능을 처리한다</a:t>
            </a:r>
            <a:r>
              <a:rPr lang="en-US" altLang="ko-KR" sz="11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.</a:t>
            </a:r>
            <a:endParaRPr lang="en-US" altLang="ko-KR" sz="12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프로그램 설계</a:t>
            </a:r>
          </a:p>
        </p:txBody>
      </p:sp>
    </p:spTree>
    <p:extLst>
      <p:ext uri="{BB962C8B-B14F-4D97-AF65-F5344CB8AC3E}">
        <p14:creationId xmlns:p14="http://schemas.microsoft.com/office/powerpoint/2010/main" val="15123665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8503" y="872716"/>
            <a:ext cx="6835925" cy="13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buFont typeface="Arial"/>
              <a:buNone/>
              <a:defRPr lang="ko-KR" altLang="en-US"/>
            </a:pPr>
            <a:endParaRPr lang="ko-KR" altLang="en-US" sz="1500" b="1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en-US" altLang="ko-KR" sz="1100" b="1" spc="-2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300" b="1" spc="-28" dirty="0">
                <a:solidFill>
                  <a:schemeClr val="accent6"/>
                </a:solidFill>
                <a:latin typeface="나눔고딕"/>
                <a:ea typeface="나눔고딕"/>
              </a:rPr>
              <a:t>서버 접속</a:t>
            </a:r>
            <a:r>
              <a:rPr lang="en-US" altLang="ko-KR" sz="12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	</a:t>
            </a: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en-US" altLang="ko-KR" sz="12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구현 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966" y="5201324"/>
            <a:ext cx="41041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포트 번호를 </a:t>
            </a:r>
            <a:r>
              <a:rPr lang="ko-KR" altLang="en-US" sz="1100" b="1" spc="-17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입력받아</a:t>
            </a: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소켓 생성</a:t>
            </a:r>
            <a:r>
              <a:rPr lang="en-US" altLang="ko-KR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클라이언트의 접속을 기다림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클라이언트가 접속하면 접속했다는 메시지 출력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정보를 배열에 저장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접속한 클라이언트에게 접속 성공 메시지 전송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63" y="2565213"/>
            <a:ext cx="3744416" cy="23765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2565213"/>
            <a:ext cx="3787463" cy="23945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52020" y="2140748"/>
            <a:ext cx="1836204" cy="352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 lang="ko-KR" altLang="en-US"/>
            </a:pPr>
            <a:r>
              <a:rPr lang="ko-KR" altLang="en-US" sz="16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</a:t>
            </a:r>
            <a:endParaRPr lang="en-US" altLang="ko-KR" sz="16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863" y="2132856"/>
            <a:ext cx="1836204" cy="352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 lang="ko-KR" altLang="en-US"/>
            </a:pPr>
            <a:r>
              <a:rPr lang="ko-KR" altLang="en-US" sz="16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</a:t>
            </a:r>
            <a:endParaRPr lang="en-US" altLang="ko-KR" sz="16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8329" y="5201324"/>
            <a:ext cx="4388167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포트 번호</a:t>
            </a:r>
            <a:r>
              <a:rPr lang="en-US" altLang="ko-KR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서버 </a:t>
            </a:r>
            <a:r>
              <a:rPr lang="en-US" altLang="ko-KR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IP, </a:t>
            </a: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닉네임을 </a:t>
            </a:r>
            <a:r>
              <a:rPr lang="ko-KR" altLang="en-US" sz="1100" b="1" spc="-17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입력받아</a:t>
            </a: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서버 접속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서버에서 전송된 접속 성공 메시지를 받아서 출력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실행 가능한 기능 출력</a:t>
            </a:r>
            <a:r>
              <a:rPr lang="en-US" altLang="ko-KR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사용자 입력을 기다림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8503" y="872716"/>
            <a:ext cx="6835925" cy="13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buFont typeface="Arial"/>
              <a:buNone/>
              <a:defRPr lang="ko-KR" altLang="en-US"/>
            </a:pPr>
            <a:endParaRPr lang="ko-KR" altLang="en-US" sz="1500" b="1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en-US" altLang="ko-KR" sz="1100" b="1" spc="-2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300" b="1" spc="-28" dirty="0" err="1">
                <a:solidFill>
                  <a:schemeClr val="accent6"/>
                </a:solidFill>
                <a:latin typeface="나눔고딕"/>
                <a:ea typeface="나눔고딕"/>
              </a:rPr>
              <a:t>채팅방</a:t>
            </a:r>
            <a:r>
              <a:rPr lang="ko-KR" altLang="en-US" sz="2300" b="1" spc="-28" dirty="0">
                <a:solidFill>
                  <a:schemeClr val="accent6"/>
                </a:solidFill>
                <a:latin typeface="나눔고딕"/>
                <a:ea typeface="나눔고딕"/>
              </a:rPr>
              <a:t> 개설</a:t>
            </a:r>
            <a:r>
              <a:rPr lang="en-US" altLang="ko-KR" sz="12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	</a:t>
            </a: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en-US" altLang="ko-KR" sz="12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구현 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1700" y="5341565"/>
            <a:ext cx="514857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클라이언트는 사용자에게 입력을 받아 </a:t>
            </a:r>
            <a:r>
              <a:rPr lang="ko-KR" altLang="en-US" sz="1100" b="1" spc="-17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생성 메시지를 서버에 전송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서버는 같은 이름의 채팅방이 있는지 검색한 후</a:t>
            </a:r>
            <a:r>
              <a:rPr lang="en-US" altLang="ko-KR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같은 이름의 채팅방이 없으면 새로 방을 생성하여 생성 메시지를 보낸 클라이언트를 해당 채팅방에 입장시킴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같은 이름의 채팅방이 있다면 해당 채팅방에 클라이언트를 입장시킴</a:t>
            </a:r>
            <a:r>
              <a:rPr lang="en-US" altLang="ko-KR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서버는 처리가 끝나는 대로 클라이언트에게 결과 메시지를 전송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21" y="2132856"/>
            <a:ext cx="4393530" cy="31192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30227" y="4836773"/>
            <a:ext cx="1836204" cy="31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 lang="ko-KR" altLang="en-US"/>
            </a:pPr>
            <a:r>
              <a:rPr lang="ko-KR" altLang="en-US" sz="14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</a:t>
            </a:r>
            <a:endParaRPr lang="en-US" altLang="ko-KR" sz="14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4310" y="3636303"/>
            <a:ext cx="1836204" cy="352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 lang="ko-KR" altLang="en-US"/>
            </a:pPr>
            <a:r>
              <a:rPr lang="ko-KR" altLang="en-US" sz="16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</a:t>
            </a:r>
            <a:endParaRPr lang="en-US" altLang="ko-KR" sz="16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3628" y="2697371"/>
            <a:ext cx="1836204" cy="31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 lang="ko-KR" altLang="en-US"/>
            </a:pPr>
            <a:r>
              <a:rPr lang="ko-KR" altLang="en-US" sz="14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</a:t>
            </a:r>
            <a:endParaRPr lang="en-US" altLang="ko-KR" sz="14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19585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8503" y="872716"/>
            <a:ext cx="6835925" cy="13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buFont typeface="Arial"/>
              <a:buNone/>
              <a:defRPr lang="ko-KR" altLang="en-US"/>
            </a:pPr>
            <a:endParaRPr lang="ko-KR" altLang="en-US" sz="1500" b="1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en-US" altLang="ko-KR" sz="1100" b="1" spc="-2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300" b="1" spc="-28" dirty="0" err="1">
                <a:solidFill>
                  <a:schemeClr val="accent6"/>
                </a:solidFill>
                <a:latin typeface="나눔고딕"/>
                <a:ea typeface="나눔고딕"/>
              </a:rPr>
              <a:t>채팅방</a:t>
            </a:r>
            <a:r>
              <a:rPr lang="ko-KR" altLang="en-US" sz="2300" b="1" spc="-28" dirty="0">
                <a:solidFill>
                  <a:schemeClr val="accent6"/>
                </a:solidFill>
                <a:latin typeface="나눔고딕"/>
                <a:ea typeface="나눔고딕"/>
              </a:rPr>
              <a:t> 입장</a:t>
            </a:r>
            <a:r>
              <a:rPr lang="en-US" altLang="ko-KR" sz="12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	</a:t>
            </a: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en-US" altLang="ko-KR" sz="12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구현 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5337212"/>
            <a:ext cx="69847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클라이언트는 사용자에게 입력을 받아 </a:t>
            </a:r>
            <a:r>
              <a:rPr lang="ko-KR" altLang="en-US" sz="1100" b="1" spc="-17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입장 메시지를 서버에 전송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서버는 같은 이름의 채팅방이 있는지 검색한 후</a:t>
            </a:r>
            <a:r>
              <a:rPr lang="en-US" altLang="ko-KR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같은 이름의 채팅방이 없으면 클라이언트에게 실패 메시지 전송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같은 이름의 채팅방이 있다면 해당 채팅방에 클라이언트를 입장시키고 클라이언트에게 성공 메시지 전송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 indent="-1778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입장 </a:t>
            </a:r>
            <a:r>
              <a:rPr lang="ko-KR" altLang="en-US" sz="1100" b="1" spc="-17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성공시</a:t>
            </a: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채팅방에 이미 </a:t>
            </a:r>
            <a:r>
              <a:rPr lang="ko-KR" altLang="en-US" sz="1100" b="1" spc="-17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접속해있던</a:t>
            </a:r>
            <a:r>
              <a:rPr lang="ko-KR" altLang="en-US" sz="11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클라이언트에게 새로운 클라이언트 접속 메시지 전송</a:t>
            </a:r>
            <a:endParaRPr lang="en-US" altLang="ko-KR" sz="11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21" y="2204864"/>
            <a:ext cx="4393530" cy="28307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36096" y="2492663"/>
            <a:ext cx="1836204" cy="352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 lang="ko-KR" altLang="en-US"/>
            </a:pPr>
            <a:r>
              <a:rPr lang="ko-KR" altLang="en-US" sz="16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</a:t>
            </a:r>
            <a:r>
              <a:rPr lang="en-US" altLang="ko-KR" sz="16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8" y="2489321"/>
            <a:ext cx="1836204" cy="352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 lang="ko-KR" altLang="en-US"/>
            </a:pPr>
            <a:r>
              <a:rPr lang="ko-KR" altLang="en-US" sz="16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</a:t>
            </a:r>
            <a:r>
              <a:rPr lang="en-US" altLang="ko-KR" sz="1600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855980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742</Words>
  <Application>Microsoft Office PowerPoint</Application>
  <PresentationFormat>화면 슬라이드 쇼(4:3)</PresentationFormat>
  <Paragraphs>188</Paragraphs>
  <Slides>17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나눔바른고딕 Light</vt:lpstr>
      <vt:lpstr>Arial</vt:lpstr>
      <vt:lpstr>Wingdings</vt:lpstr>
      <vt:lpstr>맑은 고딕</vt:lpstr>
      <vt:lpstr>나눔고딕 ExtraBold</vt:lpstr>
      <vt:lpstr>나눔고딕</vt:lpstr>
      <vt:lpstr>Office 테마</vt:lpstr>
      <vt:lpstr>우분톡 진행 상황</vt:lpstr>
      <vt:lpstr>1.  프로젝트 개요  프로그램 설계  구현 현황  4.  향후 일정</vt:lpstr>
      <vt:lpstr>프로젝트 개요</vt:lpstr>
      <vt:lpstr>프로그램 설계</vt:lpstr>
      <vt:lpstr>프로그램 설계</vt:lpstr>
      <vt:lpstr>프로그램 설계</vt:lpstr>
      <vt:lpstr>구현 현황</vt:lpstr>
      <vt:lpstr>구현 현황</vt:lpstr>
      <vt:lpstr>구현 현황</vt:lpstr>
      <vt:lpstr>구현 현황</vt:lpstr>
      <vt:lpstr>구현 현황</vt:lpstr>
      <vt:lpstr>구현 현황</vt:lpstr>
      <vt:lpstr>구현 현황</vt:lpstr>
      <vt:lpstr>구현 현황</vt:lpstr>
      <vt:lpstr>차후  일정</vt:lpstr>
      <vt:lpstr>차후  일정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김미수</cp:lastModifiedBy>
  <cp:revision>142</cp:revision>
  <dcterms:created xsi:type="dcterms:W3CDTF">2011-08-16T07:24:57Z</dcterms:created>
  <dcterms:modified xsi:type="dcterms:W3CDTF">2016-11-22T14:53:18Z</dcterms:modified>
</cp:coreProperties>
</file>