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79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C214DD3E-408A-4D45-97B2-FA70A904B6D0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thickThin">
              <a:solidFill>
                <a:schemeClr val="accent6"/>
              </a:solidFill>
            </a:ln>
          </a:top>
          <a:bottom>
            <a:ln w="22700" cmpd="thickThin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6"/>
              </a:solidFill>
            </a:ln>
          </a:top>
          <a:bottom>
            <a:ln w="10000" cmpd="sng">
              <a:solidFill>
                <a:schemeClr val="accent6"/>
              </a:solidFill>
            </a:ln>
          </a:bottom>
        </a:tcBdr>
        <a:fill>
          <a:solidFill>
            <a:schemeClr val="accent6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E90C144-425D-43D6-A315-C36DDC3802C1}" styleName="Generic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6">
                  <a:shade val="61000"/>
                  <a:satMod val="130000"/>
                </a:schemeClr>
              </a:gs>
              <a:gs pos="5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86EB55A-D8E4-4A66-8E5A-C34D8BC1693A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6"/>
      </a:tcTxStyle>
      <a:tcStyle>
        <a:tcBdr>
          <a:top>
            <a:ln w="6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6">
          <a:shade val="40000"/>
        </a:schemeClr>
      </a:tcTxStyle>
      <a:tcStyle>
        <a:tcBdr/>
        <a:fill>
          <a:solidFill>
            <a:schemeClr val="accent6">
              <a:alpha val="40000"/>
            </a:schemeClr>
          </a:solidFill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aximized" horzBarState="maximized">
    <p:restoredLeft sz="16457"/>
    <p:restoredTop sz="86364"/>
  </p:normalViewPr>
  <p:slideViewPr>
    <p:cSldViewPr>
      <p:cViewPr>
        <p:scale>
          <a:sx n="80" d="100"/>
          <a:sy n="80" d="100"/>
        </p:scale>
        <p:origin x="704" y="328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embeddings/oleObject1.xml>II�   	 �    z   �        �        ��       ��       ��    ��B��    ��B��    �   ��    )      $��oN�K��=wv��WMPHOTO ��q�� 0p �cl HH�E@    ����v������	���C�g��x���%�K4��2��������Q��o7��  � 0t$ ( ���`��g	8�W6�8�u���F�-�}}8��piY"�n��JƖ��.&�n&����մ:[:��c�)������u��^�9�˖��z�FkT9~Qh���=NS��)[���)�.K��d�oSԭ)H�~K�\�)�3]�VZ�h�%�R�j�UY뫸d�NP��­i]��]]F��]]J�T�J�x�eGWW�p  �  �                 �               �         ��     v�<�:{T�*��q�7Q��I$�D"P1@�P1@�D(�P1@�P1@�P1@�!�C�"
P)@�P1@�P1@�!�9r�P)@�P1@�P1@��9r�1�R�J(�b��(�c���:�c���0L�R�J(�b��(�c���:�c��� �P2��
P)@�(�M
hSB�Ц� �2���e(@�P3B�Ц�4)�H"��e(@�P2����
hSB��H"��e(@�P2�����M
hf�Q�e(@�P2�������M
hdFQ��e(����������e@�P2�����������dBFQ��e(@���������bJ2��(�jP2����������  #�b�(��@I3?� ""   ��� DD@ ����  P�6$�  I1$ĬJ���?�����O��'�����I��������?��?��?��C��X������!���  	��0D4 ` %�
�=@*��rb4��2�q���������%jE����T��\�p2�U���<cI JF����o�eӒ�|�k���ϥu@�<�t���fʺ_�Z����d�|���pX?��Ԭ|���o��tB4���_���̒G��������%���ח����t��r��j���f�%���������KrX��]��L^SNw7qH  

1                     �               �         �     Du ���-\�5"�DPI>G��#�z�Q�*��*�*�||||zzzzT�	P�%@H@2
t)ЧB�
t3���gY�u�gY �
hSB�Ц�hf�hf�Y��k �M
hSB������k5��`� SB����̆d3!�fY�e�`)�M���fC2�̳,�2̰ЦC2�̆d3!��2̳,� �M�fC2�̆d3,�2̳,� �hf�d3!��fC2�e�d9@ S!��fC2�̆e�fY�e�`)���fC2�̆e�fY�e� (rC2�̆d3,�2̳,� @&HrC2�̆e�fY�e�d8��fC2̳,�2̳,�!�    �!t��H �:M�n�h�I�)Y�V""�DUh�4F�#M���Di�4�4��'LA������������������������������  �  � !�	" m�:!��7[6vm�k�����ӧ�f����^�����C��O�te�Ov���c5>t�ӏ���ߤ����ΨOӃ�t��@�D�G�a���{M8��>t���^:寏�x�0#��O�ks9���j<h�Ο:`�f:��G�Ə:|i���u��g�Ο:����_�7_|i����S�½�~�4���MN3�ۅ{�|��S�EN�{|�<h��r�LQ�n��W���F1��';�>`  b                                                �    	��R�H\ˀ�
��AF���d@% �Q��r�Q�:GH�"�(��J9r�	��'@N��:@0A�%(	��	��	�L�d ��`�%(	@Jh&�h&�h&A2	�L�@P�%(	@Mh&�h&�d ��0@@% �P	�Mh@�	���&A E �P	@&�4	�Mh&�h&A2	 `� �(��Mh@��Md �@% �P	@&�4	�Mh@�	��P	@% �P	�Mh@�	�M�0"��J(�&�4	�MhA ��J(�@��&�4	��	 `E �P	@% �h@��M�$ �8 �"�J(�@��&�4	�M@� �J(�@��&�4  !�	PB�Q���DT��Q�EF�DTMR�-U�*�FZ#,�����@ ����������������������������������  �@0D6 l '@`���e]�7iu_\�i�է�M&��U;�յJ�1`5k�G�G��>��޴���Ln4����;{_�i����=F���M�y�S���y�����׫��ί:*u>3��޾�������D������~�ҧS�gs��O�����J\��S��~�%��{y�/�cs���&��{�Z�O�3��?~��kK���c��޾�ou�n�Κ�__�F���Ot��c���I�I��{��u���h�/���k�k  
1                    �               f          !'     E�f�����F��Q�5$I:GH�#�t���:GH�I$B!�@"�E �(P�@"�E �()�$�@EP@EP@EP	@%
y"	9r�@EP@EP@EP�� ��G �A�(�@E �P@EP	B�H�Mh@��&�(�% �����%	G(�Mh@��&�(	@J(�%(	DP�r��&�4	�MP���%(�%(��Q�	���&�(	@JP���%(��Q��Mh@�	@M�%(	@JP��(�)�Mh&�h&�h%(	@JP��E	G(�Mh&�h&�h&�h%(	@JP��9D	4A4A4A4A(	@JP��(D�@H�M�M�M�M�%(	DQE��	�	��	��	��	@JP��EDP���   �!t��H �:M��I�  �.!  A�� �@AA  � �"?"@QB )b�*�I'���������/��K���������/��K�������[���������/�2?��`�  !�� �(  Q@�
��	�B��Bu���D�j���̦JU]ӡU�׃*���E�z� *���=�~�U�_�J���_��z���\������h1�yh�"Q�W���':F����*��j��UJ���=���Q}_�z}CK�]}�e���ϟk�  " H  
                 �                             ��.`6u@l�i�i���*����*�p���z	�'���z	�$���*���jWJ�T}�'�>	�O�I*����*����*��|���%A$�EQTUEQTU��bT���%A$�EQTUEQTU���%A*	PJ�I+��b�X�V*�%b�J�*��I%b�X�V+��b�X�T	P%@�J�b�X�V+��b�X��J�b�X�V+��b�X�V*�I$�V+��b�X�V+��b�X�V+��b�X�I$�Je2IL�S)��e2�L�S)��e2��S)��e2�L�S)��e2 )��e2�L�S)��e2��Ȁ�S)�ȄB!L�S)��`  #C�$���$���D�A��-%��i/��I�DZK��KI�Ii/��-+��KJ���ҿ���_��\���.W���+��  )�@0D 
 �� �:������Е}������/\��FX�޷���J��H�U�������M�nJ���j��O4�$����U���S3]0�קݾ��3+��C�k����4�ZWLj��/}s%+�6������ܗ"������%�b�t����o��\��ebK����/ʫ?��^׵�������k��WN�a￯쫪�  * (                     
               (              �pX,��AP1@�PQAETPEA �(�b��((���*�"d�"��(1A�(�J�&L qA�Pb����%@�T	 ` ���%@�T	P%A*	 ` ���(��T	P%@� �@(1A�Pb�T	P%@�L�0 qA�Pb���T	P$� ��(1A�Pb�* qA�Pb��� b p�Gq�q�q� �
DqGp,�Y
 P��i�Y�X�(F�Tg)�R�DS�R�0�"`��P���cE@p  +G'��������������������������������  1�@0D 

 �P	���u��w߾ժ&�Z��"��MQ4��Ͻq�U_�7_<��z'B�����~�������;���[��?���;���V�����j�������_��ls���~ھ?o�|�'�dL���mM���k���������w��V��_u�^�GK�}����K���ך{��y�L"���4�O3�?���w���o���N}弽����  2                                                        Ba0�$	�@I��	 (QD@EAP	@%�$��D@QP	@% �@� �
@% �P���%(	 `(�b�@bP	@JP�� �|i�i�i�eQeQ@,iF�iFTeFTeFQe���Q��Tj�Q�����Q�5F���Qj!N �����Tj�Q�5��9FѴmFѱlB�#h�`X�%�@@�,�ѴJh�H��X�M R�D�PB��4�H�Gp8��!`�(��ぁL�  3G'��������������������������������  9� 0T D #�	� ���^��n��]|tgޞ�g�z��N��	Z��>��{������zZ�w��g����������u��V��_t�O!�jk�oo��_&�����u���������x|攞���i�5�Jo���_u�=�����{����y�������կ{O4����{������o����������fSO߷��U�����߷�׍��d�i�����}����/\���Z�6��q��  :                                       @              �`&e�LD"b4���	��' N@��9r�"��(�"��H	��r	�' ��r	DQ�R�jQEDvɤ	PN�t���%DQEDQEœH��%(	B�Ja�DQEDQE�&�$(	@JP���EDQEDQ�i@2�J(�R(��"�H�R)�F$�@���J)�E"�H�R)�F$�@���JE"�H�R)�E"�H��	 �E"�D-��E"�H�R)�E�� HR�H�R)�E"�H�R)M HR�H�R)�E"�H�R!JF4�@��"�H�R)�E"�H�)�@��R�R)�E"�)�DAiD)�E"�H�R)�DB!�tȁ)�E"!H�D"�E"��B:d@�  ;G'��'��S���`���&'��M$����������������O���K�����������i/��ڗ��mK�����  A��0T 
@B��қSI�b% SmnD��[��y�3��u�����Я�`w��rp)ϑq���מ]c+�	Q%�ك���������ϕ�Pg_��B���¼�Ce��`�_q��tk�>5������o���|j�־�{d���C_��U��x85�n��q��?������O���k��s�}���l��ܨ�  B X $ 
                                                 ��а��Rlت*��$H	����B��$Q�8�i��i�����$�)JR�3�"IJR$Jd�% �I�$I��A �J`$� R    �t�	p.� "���@��   CC�i/��I�DZK��"�_����������E���������������Ir����_��\���.W���+��(���Ҁ���a��A����{j�ڥ������m^ڽ�{j�����e�  I�`0d  ! @	 �Q���W���ҫG *�OT�'���֒�Q���%�����:��l�n��p_UԄ�
����"�t�դ�_��״oo��:ըR��wb��o���A��}:t>�(o�����'t�~*���>����5_�P9������M�>�q�t�����T�\U���k��*  J                                                        D(�@T�4	�A �0�B
$(P����K6B�	
!!M4�L&	�M4ɦ)H�� �4�D��I$���(�QA"S JD� �I)��H�	(H��0�L$�t��t�
��$C�r"  KG'������������������������������U!l�B�T���eRʤ�*�l�I��&ʥl�Vʦ�T�+-����  Q��0T    � !�@	���z�SV�Z��{�j����i���n}����W��_��Eߖ�����{�]��Uk���fE��<�n��C����Cn�xۼ�w���;��w�*���������*��w�O��������o�}���n�������e����zN�W�5�9X7��P�N�l'���G���  R                                       !                BЂ!D A@$B��A ��F��HP�BB�
`L��i��q ���$�)JR0
�)��)C)�R��)JBD������W H�) ���L2R%"IILJL�"a)' J)ȚR�I��)L DE"�8���  SG'������������������������������U!l�B�T���eRʤ�*�l�I��&ʥl�Vʦ�T�+-����  Y��0d
  !@��P�=oP+�T�޹���u}C^�S�^����^>�7���W����p��=��:-ګ�ws��&鞵WV�b�v�/n�쭯]+��������O�E�/�v�u��t����&ǥ��(�_u����$w��x��t�Q��o�j�~���S֝�_�Tw�S�6X��;�*z�Ъ���8g�>���۠�^Y*�  Z                                                       �	�A!p�\�'�Tt�:t�DH�"@���
(D�$	�M4�ML�	�$�$�	@���)��(���R$��$zx��JBI �� H%9H��$�� ��) 	H ��   ��.� !���\���  [G'��I��T�O������4��������M$���������������Կ��j_���/��ڗ��mK������v�ڡ�Tj�mS�T��-�KmWmWm^ڽ�[l�c�A�A��A��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4DFBBAD-CF51-4FA8-8814-5F33CDE7218D}" type="datetime1">
              <a:rPr lang="ko-KR" altLang="en-US"/>
              <a:pPr lvl="0">
                <a:defRPr lang="ko-KR" altLang="en-US"/>
              </a:pPr>
              <a:t>2016-11-10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C2B20BF-27CD-4C66-878F-3D50775A61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2B20BF-27CD-4C66-878F-3D50775A6194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hyperlink" Target="http://hangeul.naver.com/font" TargetMode="External"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microsoft.com/office/2007/relationships/hdphoto" Target="../embeddings/oleObject1.xml"  /><Relationship Id="rId4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microsoft.com/office/2007/relationships/hdphoto" Target="../embeddings/oleObject1.xml"  /><Relationship Id="rId4" Type="http://schemas.openxmlformats.org/officeDocument/2006/relationships/image" Target="../media/image1.png"  /><Relationship Id="rId5" Type="http://schemas.openxmlformats.org/officeDocument/2006/relationships/hyperlink" Target="http://hangeul.naver.com/font" TargetMode="External"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microsoft.com/office/2007/relationships/hdphoto" Target="../embeddings/oleObject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microsoft.com/office/2007/relationships/hdphoto" Target="../embeddings/oleObject1.xml"  /><Relationship Id="rId4" Type="http://schemas.openxmlformats.org/officeDocument/2006/relationships/image" Target="../media/image1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microsoft.com/office/2007/relationships/hdphoto" Target="../embeddings/oleObject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hyperlink" Target="http://hangeul.naver.com/font" TargetMode="External"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microsoft.com/office/2007/relationships/hdphoto" Target="../embeddings/oleObject1.xml"  /><Relationship Id="rId4" Type="http://schemas.openxmlformats.org/officeDocument/2006/relationships/image" Target="../media/image1.png"  /><Relationship Id="rId5" Type="http://schemas.openxmlformats.org/officeDocument/2006/relationships/hyperlink" Target="http://hangeul.naver.com/font" TargetMode="External"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microsoft.com/office/2007/relationships/hdphoto" Target="../embeddings/oleObject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BD8-D507-466C-BE65-3CF0EE978C8C}" type="datetimeFigureOut">
              <a:rPr lang="ko-KR" altLang="en-US" smtClean="0"/>
              <a:pPr/>
              <a:t>2016-11-10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theme" Target="../theme/theme1.xml"  /><Relationship Id="rId17" Type="http://schemas.openxmlformats.org/officeDocument/2006/relationships/image" Target="../media/image3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4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4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5602" y="3145801"/>
            <a:ext cx="2518206" cy="547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팀장 : 2011105017 김미수</a:t>
            </a:r>
            <a:endParaRPr lang="ko-KR" altLang="en-US" sz="15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lvl="0">
              <a:defRPr lang="ko-KR" altLang="en-US"/>
            </a:pPr>
            <a:r>
              <a:rPr lang="ko-KR" altLang="en-US" sz="1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팀원 : 2011105016 김동호</a:t>
            </a:r>
            <a:endParaRPr lang="ko-KR" altLang="en-US" sz="15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229600" cy="1728192"/>
          </a:xfrm>
        </p:spPr>
        <p:txBody>
          <a:bodyPr anchor="t">
            <a:normAutofit lnSpcReduction="0"/>
          </a:bodyPr>
          <a:lstStyle/>
          <a:p>
            <a:pPr algn="l">
              <a:defRPr lang="ko-KR" altLang="en-US"/>
            </a:pPr>
            <a:r>
              <a:rPr lang="ko-KR" altLang="en-US" sz="4200" b="1" spc="-130">
                <a:latin typeface="+mj-ea"/>
              </a:rPr>
              <a:t>시스템 프로그래밍</a:t>
            </a:r>
            <a:endParaRPr lang="ko-KR" altLang="en-US" sz="4200" b="1" spc="-130">
              <a:latin typeface="+mj-ea"/>
            </a:endParaRPr>
          </a:p>
          <a:p>
            <a:pPr algn="l">
              <a:defRPr lang="ko-KR" altLang="en-US"/>
            </a:pPr>
            <a:r>
              <a:rPr lang="ko-KR" altLang="en-US" sz="4200" b="1" spc="-130">
                <a:latin typeface="+mj-ea"/>
              </a:rPr>
              <a:t>		채팅프로그램 (우분톡)</a:t>
            </a:r>
            <a:endParaRPr lang="ko-KR" altLang="en-US" sz="4200" b="1" spc="-130">
              <a:latin typeface="+mj-ea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04048" y="2753544"/>
            <a:ext cx="2462673" cy="410445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>
    <p:fade thruBlk="1"/>
  </p:transition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539" y="126876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2123728" y="1211266"/>
            <a:ext cx="5148572" cy="3585886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defRPr lang="ko-KR" altLang="en-US"/>
            </a:pPr>
            <a:r>
              <a:rPr lang="ko-KR" altLang="en-US" sz="2700" b="1" spc="-112">
                <a:latin typeface="+mj-ea"/>
              </a:rPr>
              <a:t>1.</a:t>
            </a:r>
            <a:r>
              <a:rPr lang="en-US" altLang="ko-KR" sz="2700" b="1" spc="-112">
                <a:latin typeface="+mj-ea"/>
              </a:rPr>
              <a:t>  </a:t>
            </a:r>
            <a:r>
              <a:rPr lang="ko-KR" altLang="en-US" sz="2700" b="1" spc="-112">
                <a:latin typeface="+mj-ea"/>
              </a:rPr>
              <a:t>프로젝트 개요</a:t>
            </a:r>
            <a:endParaRPr lang="ko-KR" altLang="en-US" sz="2700" b="1" spc="-112">
              <a:latin typeface="+mj-ea"/>
            </a:endParaRPr>
          </a:p>
          <a:p>
            <a:pPr algn="l">
              <a:lnSpc>
                <a:spcPct val="120000"/>
              </a:lnSpc>
              <a:defRPr lang="ko-KR" altLang="en-US"/>
            </a:pPr>
            <a:endParaRPr lang="ko-KR" altLang="en-US" sz="2700" b="1" spc="-112">
              <a:latin typeface="+mj-ea"/>
            </a:endParaRPr>
          </a:p>
          <a:p>
            <a:pPr algn="l">
              <a:lnSpc>
                <a:spcPct val="120000"/>
              </a:lnSpc>
              <a:defRPr lang="ko-KR" altLang="en-US"/>
            </a:pPr>
            <a:r>
              <a:rPr lang="ko-KR" altLang="en-US" sz="2700" b="1" spc="-112">
                <a:latin typeface="+mj-ea"/>
              </a:rPr>
              <a:t>2.  프로젝트 내용</a:t>
            </a:r>
            <a:br>
              <a:rPr lang="en-US" altLang="ko-KR" sz="2700" b="1" spc="-112">
                <a:latin typeface="+mj-ea"/>
              </a:rPr>
            </a:br>
            <a:endParaRPr lang="en-US" altLang="ko-KR" sz="2700" b="1" spc="-112">
              <a:latin typeface="+mj-ea"/>
            </a:endParaRPr>
          </a:p>
          <a:p>
            <a:pPr algn="l">
              <a:lnSpc>
                <a:spcPct val="120000"/>
              </a:lnSpc>
              <a:defRPr lang="ko-KR" altLang="en-US"/>
            </a:pPr>
            <a:r>
              <a:rPr lang="ko-KR" altLang="en-US" sz="2700" b="1" spc="-112">
                <a:latin typeface="+mj-ea"/>
              </a:rPr>
              <a:t>3.</a:t>
            </a:r>
            <a:r>
              <a:rPr lang="en-US" altLang="ko-KR" sz="2700" b="1" spc="-112">
                <a:latin typeface="+mj-ea"/>
              </a:rPr>
              <a:t>  </a:t>
            </a:r>
            <a:r>
              <a:rPr lang="ko-KR" altLang="en-US" sz="2700" b="1" spc="-112">
                <a:latin typeface="+mj-ea"/>
              </a:rPr>
              <a:t>역할 분담</a:t>
            </a:r>
            <a:br>
              <a:rPr lang="en-US" altLang="ko-KR" sz="2700" b="1" spc="-112">
                <a:latin typeface="+mj-ea"/>
              </a:rPr>
            </a:br>
            <a:endParaRPr lang="en-US" altLang="ko-KR" sz="2700" b="1" spc="-112">
              <a:latin typeface="+mj-ea"/>
            </a:endParaRPr>
          </a:p>
          <a:p>
            <a:pPr algn="l">
              <a:lnSpc>
                <a:spcPct val="120000"/>
              </a:lnSpc>
              <a:defRPr lang="ko-KR" altLang="en-US"/>
            </a:pPr>
            <a:r>
              <a:rPr lang="ko-KR" altLang="en-US" sz="2700" b="1" spc="-112">
                <a:latin typeface="+mj-ea"/>
              </a:rPr>
              <a:t>4. </a:t>
            </a:r>
            <a:r>
              <a:rPr lang="en-US" altLang="ko-KR" sz="2700" b="1" spc="-112">
                <a:latin typeface="+mj-ea"/>
              </a:rPr>
              <a:t> </a:t>
            </a:r>
            <a:r>
              <a:rPr lang="ko-KR" altLang="en-US" sz="2700" b="1" spc="-112">
                <a:latin typeface="+mj-ea"/>
              </a:rPr>
              <a:t>수행 일정</a:t>
            </a:r>
            <a:endParaRPr lang="ko-KR" altLang="en-US" sz="2700" b="1" spc="-112">
              <a:latin typeface="+mj-ea"/>
            </a:endParaRPr>
          </a:p>
        </p:txBody>
      </p:sp>
      <p:sp>
        <p:nvSpPr>
          <p:cNvPr id="11" name="제목 9"/>
          <p:cNvSpPr>
            <a:spLocks noGrp="1"/>
          </p:cNvSpPr>
          <p:nvPr/>
        </p:nvSpPr>
        <p:spPr>
          <a:xfrm>
            <a:off x="791580" y="512676"/>
            <a:ext cx="1080120" cy="684076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p>
            <a:pPr algn="l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500" b="1" i="0" kern="1200" spc="-145" mc:Ignorable="hp" hp:hslEmbossed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목차</a:t>
            </a:r>
            <a:endParaRPr xmlns:mc="http://schemas.openxmlformats.org/markup-compatibility/2006" xmlns:hp="http://schemas.haansoft.com/office/presentation/8.0" lang="ko-KR" altLang="en-US" sz="3500" b="1" i="0" kern="1200" spc="-145" mc:Ignorable="hp" hp:hslEmbossed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>
    <p:fade thruBlk="1"/>
  </p:transition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496003" cy="4212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200" b="1">
                <a:solidFill>
                  <a:srgbClr val="ff873c"/>
                </a:solidFill>
                <a:latin typeface="나눔고딕 ExtraBold"/>
                <a:ea typeface="나눔고딕 ExtraBold"/>
              </a:rPr>
              <a:t>01</a:t>
            </a:r>
            <a:endParaRPr lang="ko-KR" altLang="en-US" sz="2200" b="1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59632" y="1520788"/>
            <a:ext cx="6264696" cy="2385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4000"/>
              </a:lnSpc>
              <a:defRPr lang="ko-KR" altLang="en-US"/>
            </a:pPr>
            <a:endParaRPr lang="ko-KR" altLang="en-US" sz="1200" b="1" spc="-17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80975" indent="-180975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000" b="1" spc="-24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우분투 환경에서 작동하는 채팅 프로그램 제작</a:t>
            </a:r>
            <a:endParaRPr lang="ko-KR" altLang="en-US" sz="2000" b="1" spc="-24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80975" indent="-180975">
              <a:lnSpc>
                <a:spcPct val="114000"/>
              </a:lnSpc>
              <a:buFont typeface="Arial"/>
              <a:buNone/>
              <a:defRPr lang="ko-KR" altLang="en-US"/>
            </a:pPr>
            <a:endParaRPr lang="ko-KR" altLang="en-US" sz="2000" b="1" spc="-24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80975" indent="-180975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000" b="1" spc="-24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시스템 프로그래밍</a:t>
            </a:r>
            <a:r>
              <a:rPr lang="en-US" altLang="ko-KR" sz="2000" b="1" spc="-24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 </a:t>
            </a:r>
            <a:r>
              <a:rPr lang="ko-KR" altLang="en-US" sz="2000" b="1" spc="-24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네트워크 프로그래밍에서 배운 </a:t>
            </a:r>
            <a:endParaRPr lang="ko-KR" altLang="en-US" sz="2000" b="1" spc="-24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80975" indent="-180975">
              <a:lnSpc>
                <a:spcPct val="114000"/>
              </a:lnSpc>
              <a:buFont typeface="Arial"/>
              <a:buNone/>
              <a:defRPr lang="ko-KR" altLang="en-US"/>
            </a:pPr>
            <a:r>
              <a:rPr lang="ko-KR" altLang="en-US" sz="2000" b="1" spc="-24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	내용을 응용한다.</a:t>
            </a:r>
            <a:endParaRPr lang="ko-KR" altLang="en-US" sz="2000" b="1" spc="-24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80975" indent="-180975">
              <a:lnSpc>
                <a:spcPct val="114000"/>
              </a:lnSpc>
              <a:buFont typeface="Arial"/>
              <a:buNone/>
              <a:defRPr lang="ko-KR" altLang="en-US"/>
            </a:pPr>
            <a:endParaRPr lang="ko-KR" altLang="en-US" sz="2000" b="1" spc="-24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80975" indent="-180975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000" b="1" spc="-24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기존에 사용하는 채팅 프로그램의 기능 구현 </a:t>
            </a:r>
            <a:endParaRPr lang="ko-KR" altLang="en-US" sz="2000" b="1" spc="-24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2844316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4"/>
              <a:t>프로젝트 개요</a:t>
            </a:r>
            <a:endParaRPr lang="ko-KR" altLang="en-US" sz="3000" b="1" spc="-124"/>
          </a:p>
        </p:txBody>
      </p:sp>
      <p:sp>
        <p:nvSpPr>
          <p:cNvPr id="11" name=""/>
          <p:cNvSpPr/>
          <p:nvPr/>
        </p:nvSpPr>
        <p:spPr>
          <a:xfrm>
            <a:off x="1871700" y="4653136"/>
            <a:ext cx="1080120" cy="46805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71900" y="4113076"/>
            <a:ext cx="2462673" cy="410445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>
    <p:fade thruBlk="1"/>
  </p:transition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496003" cy="4212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200" b="1">
                <a:solidFill>
                  <a:srgbClr val="ff873c"/>
                </a:solidFill>
                <a:latin typeface="나눔고딕 ExtraBold"/>
                <a:ea typeface="나눔고딕 ExtraBold"/>
              </a:rPr>
              <a:t>0</a:t>
            </a:r>
            <a:r>
              <a:rPr lang="ko-KR" altLang="en-US" sz="2200" b="1">
                <a:solidFill>
                  <a:srgbClr val="ff873c"/>
                </a:solidFill>
                <a:latin typeface="나눔고딕 ExtraBold"/>
                <a:ea typeface="나눔고딕 ExtraBold"/>
              </a:rPr>
              <a:t>2</a:t>
            </a:r>
            <a:endParaRPr lang="ko-KR" altLang="en-US" sz="2200" b="1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67644" y="1430136"/>
            <a:ext cx="6835924" cy="5435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lnSpc>
                <a:spcPct val="114000"/>
              </a:lnSpc>
              <a:defRPr lang="ko-KR" altLang="en-US"/>
            </a:pPr>
            <a:endParaRPr lang="ko-KR" altLang="en-US" sz="1200" b="1" spc="-17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300" b="1" spc="-28">
                <a:solidFill>
                  <a:schemeClr val="accent6">
                    <a:lumMod val="60000"/>
                    <a:lumOff val="40000"/>
                  </a:schemeClr>
                </a:solidFill>
                <a:latin typeface="나눔고딕"/>
                <a:ea typeface="나눔고딕"/>
              </a:rPr>
              <a:t>서버 프로그램</a:t>
            </a:r>
            <a:endParaRPr lang="ko-KR" altLang="en-US" sz="2300" b="1" spc="-28">
              <a:solidFill>
                <a:schemeClr val="accent6">
                  <a:lumMod val="60000"/>
                  <a:lumOff val="40000"/>
                </a:schemeClr>
              </a:soli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endParaRPr lang="ko-KR" altLang="en-US" sz="2300" b="1" spc="-28">
              <a:solidFill>
                <a:schemeClr val="accent6">
                  <a:lumMod val="60000"/>
                  <a:lumOff val="40000"/>
                </a:schemeClr>
              </a:soli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r>
              <a:rPr lang="en-US" altLang="ko-KR" sz="2000" b="1" spc="-25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  </a:t>
            </a:r>
            <a:r>
              <a:rPr lang="ko-KR" altLang="en-US" sz="2000" b="1" spc="-25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- 다수의 클라이언트가 접속 가능한 서버를 개발</a:t>
            </a:r>
            <a:endParaRPr lang="ko-KR" altLang="en-US" sz="2000" b="1" spc="-25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endParaRPr lang="ko-KR" altLang="en-US" sz="2000" b="1" spc="-25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r>
              <a:rPr lang="en-US" altLang="ko-KR" sz="2000" b="1" spc="-25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	</a:t>
            </a:r>
            <a:r>
              <a:rPr lang="ko-KR" altLang="en-US" sz="2000" b="1" spc="-25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- 서버는 상시 동작하며 사용자의 입력을 받아 종료</a:t>
            </a:r>
            <a:endParaRPr lang="ko-KR" altLang="en-US" sz="2000" b="1" spc="-25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endParaRPr lang="ko-KR" altLang="en-US" sz="2000" b="1" spc="-25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r>
              <a:rPr lang="en-US" altLang="ko-KR" sz="2000" b="1" spc="-25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	</a:t>
            </a:r>
            <a:r>
              <a:rPr lang="ko-KR" altLang="en-US" sz="2000" b="1" spc="-25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- 서버에는 새로운 클라이언트가 접속할 때마다 클라이언트의  접속을 알리는 메시지가 출력</a:t>
            </a:r>
            <a:endParaRPr lang="ko-KR" altLang="en-US" sz="2000" b="1" spc="-25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endParaRPr lang="ko-KR" altLang="en-US" sz="2000" b="1" spc="-25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r>
              <a:rPr lang="en-US" altLang="ko-KR" sz="2000" b="1" spc="-25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	</a:t>
            </a:r>
            <a:r>
              <a:rPr lang="ko-KR" altLang="en-US" sz="2000" b="1" spc="-25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- 사람이 없는 채팅방을 삭제</a:t>
            </a:r>
            <a:endParaRPr lang="ko-KR" altLang="en-US" sz="2000" b="1" spc="-25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endParaRPr lang="ko-KR" altLang="en-US" sz="2000" b="1" spc="-25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r>
              <a:rPr lang="en-US" altLang="ko-KR" sz="2000" b="1" spc="-25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	</a:t>
            </a:r>
            <a:r>
              <a:rPr lang="ko-KR" altLang="en-US" sz="2000" b="1" spc="-25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- 클라이언트 접속해제 시 처리</a:t>
            </a:r>
            <a:endParaRPr lang="ko-KR" altLang="en-US" sz="2000" b="1" spc="-25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endParaRPr lang="en-US" altLang="ko-KR" sz="1100" b="1" spc="-27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buFont typeface="Arial"/>
              <a:buNone/>
              <a:defRPr lang="ko-KR" altLang="en-US"/>
            </a:pPr>
            <a:endParaRPr lang="ko-KR" altLang="en-US" sz="1500" b="1" spc="-20">
              <a:solidFill>
                <a:schemeClr val="accent6">
                  <a:lumMod val="60000"/>
                  <a:lumOff val="40000"/>
                </a:schemeClr>
              </a:soli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r>
              <a:rPr lang="en-US" altLang="ko-KR" sz="1200" spc="-17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	</a:t>
            </a:r>
            <a:endParaRPr lang="en-US" altLang="ko-KR" sz="1200" spc="-17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endParaRPr lang="en-US" altLang="ko-KR" sz="1200" spc="-17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/>
              <a:t>프로젝트 내용 - 서버</a:t>
            </a:r>
            <a:endParaRPr lang="ko-KR" altLang="en-US" sz="3000" b="1" spc="-125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>
    <p:fade thruBlk="1"/>
  </p:transition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496004" cy="4212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200" b="1">
                <a:solidFill>
                  <a:srgbClr val="ff873c"/>
                </a:solidFill>
                <a:latin typeface="나눔고딕 ExtraBold"/>
                <a:ea typeface="나눔고딕 ExtraBold"/>
              </a:rPr>
              <a:t>0</a:t>
            </a:r>
            <a:r>
              <a:rPr lang="ko-KR" altLang="en-US" sz="2200" b="1">
                <a:solidFill>
                  <a:srgbClr val="ff873c"/>
                </a:solidFill>
                <a:latin typeface="나눔고딕 ExtraBold"/>
                <a:ea typeface="나눔고딕 ExtraBold"/>
              </a:rPr>
              <a:t>2</a:t>
            </a:r>
            <a:endParaRPr lang="ko-KR" altLang="en-US" sz="2200" b="1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8503" y="872716"/>
            <a:ext cx="6835925" cy="5964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lnSpc>
                <a:spcPct val="114000"/>
              </a:lnSpc>
              <a:defRPr lang="ko-KR" altLang="en-US"/>
            </a:pPr>
            <a:endParaRPr lang="ko-KR" altLang="en-US" sz="1200" b="1" spc="-17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buFont typeface="Arial"/>
              <a:buNone/>
              <a:defRPr lang="ko-KR" altLang="en-US"/>
            </a:pPr>
            <a:endParaRPr lang="ko-KR" altLang="en-US" sz="1500" b="1" spc="-20">
              <a:solidFill>
                <a:schemeClr val="accent6">
                  <a:lumMod val="60000"/>
                  <a:lumOff val="40000"/>
                </a:schemeClr>
              </a:soli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endParaRPr lang="en-US" altLang="ko-KR" sz="1100" b="1" spc="-27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300" b="1" spc="-28">
                <a:solidFill>
                  <a:schemeClr val="accent6">
                    <a:lumMod val="60000"/>
                    <a:lumOff val="40000"/>
                  </a:schemeClr>
                </a:solidFill>
                <a:latin typeface="나눔고딕"/>
                <a:ea typeface="나눔고딕"/>
              </a:rPr>
              <a:t>클라이언트 프로그램</a:t>
            </a:r>
            <a:endParaRPr lang="ko-KR" altLang="en-US" sz="2300" b="1" spc="-28">
              <a:solidFill>
                <a:schemeClr val="accent6">
                  <a:lumMod val="60000"/>
                  <a:lumOff val="40000"/>
                </a:schemeClr>
              </a:soli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endParaRPr lang="ko-KR" altLang="en-US" sz="2300" b="1" spc="-28">
              <a:solidFill>
                <a:schemeClr val="accent6">
                  <a:lumMod val="60000"/>
                  <a:lumOff val="40000"/>
                </a:schemeClr>
              </a:soli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r>
              <a:rPr lang="en-US" altLang="ko-KR" sz="2000" b="1" spc="-25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 </a:t>
            </a:r>
            <a:r>
              <a:rPr lang="ko-KR" altLang="en-US" sz="2000" b="1" spc="-25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- 원하는 닉네임을 사용 가능</a:t>
            </a:r>
            <a:endParaRPr lang="ko-KR" altLang="en-US" sz="2000" b="1" spc="-25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endParaRPr lang="ko-KR" altLang="en-US" sz="2000" b="1" spc="-25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r>
              <a:rPr lang="en-US" altLang="ko-KR" sz="2000" b="1" spc="-25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	</a:t>
            </a:r>
            <a:r>
              <a:rPr lang="ko-KR" altLang="en-US" sz="2000" b="1" spc="-25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- 서버의 </a:t>
            </a:r>
            <a:r>
              <a:rPr lang="en-US" altLang="ko-KR" sz="2000" b="1" spc="-25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IP</a:t>
            </a:r>
            <a:r>
              <a:rPr lang="ko-KR" altLang="en-US" sz="2000" b="1" spc="-25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와 포트를 입력해서 서버에 접속 가능</a:t>
            </a:r>
            <a:endParaRPr lang="ko-KR" altLang="en-US" sz="2000" b="1" spc="-25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endParaRPr lang="ko-KR" altLang="en-US" sz="2000" b="1" spc="-25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r>
              <a:rPr lang="en-US" altLang="ko-KR" sz="2000" b="1" spc="-25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	</a:t>
            </a:r>
            <a:r>
              <a:rPr lang="ko-KR" altLang="en-US" sz="2000" b="1" spc="-25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- 서버에 접속 중에는 </a:t>
            </a:r>
            <a:endParaRPr lang="ko-KR" altLang="en-US" sz="2000" b="1" spc="-25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r>
              <a:rPr lang="en-US" altLang="ko-KR" sz="1500" b="1" spc="-2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	1)</a:t>
            </a:r>
            <a:r>
              <a:rPr lang="ko-KR" altLang="en-US" sz="1500" b="1" spc="-2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서버와의 채팅 </a:t>
            </a:r>
            <a:r>
              <a:rPr lang="en-US" altLang="ko-KR" sz="1500" b="1" spc="-2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2)</a:t>
            </a:r>
            <a:r>
              <a:rPr lang="ko-KR" altLang="en-US" sz="1500" b="1" spc="-2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채팅방 개설 </a:t>
            </a:r>
            <a:r>
              <a:rPr lang="en-US" altLang="ko-KR" sz="1500" b="1" spc="-2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3)</a:t>
            </a:r>
            <a:r>
              <a:rPr lang="ko-KR" altLang="en-US" sz="1500" b="1" spc="-2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채팅방 합류 </a:t>
            </a:r>
            <a:r>
              <a:rPr lang="en-US" altLang="ko-KR" sz="1500" b="1" spc="-2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4)</a:t>
            </a:r>
            <a:r>
              <a:rPr lang="ko-KR" altLang="en-US" sz="1500" b="1" spc="-2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비밀방 개설 </a:t>
            </a:r>
            <a:r>
              <a:rPr lang="en-US" altLang="ko-KR" sz="1500" b="1" spc="-2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5)</a:t>
            </a:r>
            <a:r>
              <a:rPr lang="ko-KR" altLang="en-US" sz="1500" b="1" spc="-2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접속 해제가 가능</a:t>
            </a:r>
            <a:endParaRPr lang="ko-KR" altLang="en-US" sz="1500" b="1" spc="-2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endParaRPr lang="ko-KR" altLang="en-US" sz="1500" b="1" spc="-2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r>
              <a:rPr lang="en-US" altLang="ko-KR" sz="2000" b="1" spc="-25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	</a:t>
            </a:r>
            <a:r>
              <a:rPr lang="ko-KR" altLang="en-US" sz="2000" b="1" spc="-25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- 채팅방을 나와서 다른 채팅방에 입장 가능</a:t>
            </a:r>
            <a:endParaRPr lang="ko-KR" altLang="en-US" sz="2000" b="1" spc="-25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endParaRPr lang="ko-KR" altLang="en-US" sz="2000" b="1" spc="-25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r>
              <a:rPr lang="en-US" altLang="ko-KR" sz="2000" b="1" spc="-25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	</a:t>
            </a:r>
            <a:r>
              <a:rPr lang="ko-KR" altLang="en-US" sz="2000" b="1" spc="-25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- 채팅방 내에서 다른 접속자와 채팅 가능</a:t>
            </a:r>
            <a:endParaRPr lang="ko-KR" altLang="en-US" sz="2000" b="1" spc="-25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endParaRPr lang="ko-KR" altLang="en-US" sz="2000" b="1" spc="-25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r>
              <a:rPr lang="en-US" altLang="ko-KR" sz="2000" b="1" spc="-25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	</a:t>
            </a:r>
            <a:r>
              <a:rPr lang="ko-KR" altLang="en-US" sz="2000" b="1" spc="-25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- 채팅방 내에서 귓속말 기능 구현</a:t>
            </a:r>
            <a:endParaRPr lang="ko-KR" altLang="en-US" sz="2000" b="1" spc="-25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r>
              <a:rPr lang="en-US" altLang="ko-KR" sz="1200" spc="-17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	</a:t>
            </a:r>
            <a:endParaRPr lang="en-US" altLang="ko-KR" sz="1200" spc="-17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endParaRPr lang="en-US" altLang="ko-KR" sz="1200" spc="-17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/>
              <a:t>프로젝트 내용 - 클라이언트 </a:t>
            </a:r>
            <a:endParaRPr lang="ko-KR" altLang="en-US" sz="3000" b="1" spc="-125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>
    <p:fade thruBlk="1"/>
  </p:transition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496003" cy="4212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200" b="1">
                <a:solidFill>
                  <a:srgbClr val="ff873c"/>
                </a:solidFill>
                <a:latin typeface="나눔고딕 ExtraBold"/>
                <a:ea typeface="나눔고딕 ExtraBold"/>
              </a:rPr>
              <a:t>0</a:t>
            </a:r>
            <a:r>
              <a:rPr lang="ko-KR" altLang="en-US" sz="2200" b="1">
                <a:solidFill>
                  <a:srgbClr val="ff873c"/>
                </a:solidFill>
                <a:latin typeface="나눔고딕 ExtraBold"/>
                <a:ea typeface="나눔고딕 ExtraBold"/>
              </a:rPr>
              <a:t>3</a:t>
            </a:r>
            <a:endParaRPr lang="ko-KR" altLang="en-US" sz="2200" b="1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799692" y="1846206"/>
            <a:ext cx="1484350" cy="396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 spc="-85">
                <a:solidFill>
                  <a:srgbClr val="fd8623"/>
                </a:solidFill>
                <a:latin typeface="나눔고딕"/>
                <a:ea typeface="나눔고딕"/>
              </a:rPr>
              <a:t>조원 구성</a:t>
            </a:r>
            <a:endParaRPr lang="ko-KR" altLang="en-US" sz="2000" b="1" spc="-85">
              <a:solidFill>
                <a:srgbClr val="fd8623"/>
              </a:solidFill>
              <a:latin typeface="나눔고딕"/>
              <a:ea typeface="나눔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9693" y="2205517"/>
            <a:ext cx="6187852" cy="719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lnSpc>
                <a:spcPct val="114000"/>
              </a:lnSpc>
              <a:defRPr lang="ko-KR" altLang="en-US"/>
            </a:pPr>
            <a:r>
              <a:rPr lang="ko-KR" altLang="en-US" b="1" spc="-23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팀장 : </a:t>
            </a:r>
            <a:r>
              <a:rPr lang="en-US" altLang="ko-KR" b="1" spc="-23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2011105017 </a:t>
            </a:r>
            <a:r>
              <a:rPr lang="ko-KR" altLang="en-US" b="1" spc="-23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김미수</a:t>
            </a:r>
            <a:endParaRPr lang="ko-KR" altLang="en-US" b="1" spc="-23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77800" indent="-177800">
              <a:lnSpc>
                <a:spcPct val="114000"/>
              </a:lnSpc>
              <a:defRPr lang="ko-KR" altLang="en-US"/>
            </a:pPr>
            <a:r>
              <a:rPr lang="ko-KR" altLang="en-US" b="1" spc="-23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팀원 : </a:t>
            </a:r>
            <a:r>
              <a:rPr lang="en-US" altLang="ko-KR" b="1" spc="-23">
                <a:solidFill>
                  <a:schemeClr val="bg2">
                    <a:lumMod val="20000"/>
                    <a:lumOff val="80000"/>
                  </a:schemeClr>
                </a:solidFill>
                <a:latin typeface="나눔고딕"/>
                <a:ea typeface="나눔고딕"/>
              </a:rPr>
              <a:t>2011105016</a:t>
            </a:r>
            <a:r>
              <a:rPr lang="en-US" altLang="ko-KR" b="1" spc="-23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</a:t>
            </a:r>
            <a:r>
              <a:rPr lang="ko-KR" altLang="en-US" b="1" spc="-23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김동호</a:t>
            </a:r>
            <a:endParaRPr lang="ko-KR" altLang="en-US" b="1" spc="-23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547663" y="3872652"/>
          <a:ext cx="6912768" cy="1824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728192"/>
                <a:gridCol w="1728192"/>
                <a:gridCol w="1728192"/>
                <a:gridCol w="1728192"/>
              </a:tblGrid>
              <a:tr h="422520">
                <a:tc>
                  <a:txBody>
                    <a:bodyPr vert="horz" lIns="36000" tIns="72000" rIns="91440" bIns="45720" anchor="t" anchorCtr="0"/>
                    <a:p>
                      <a:pPr marL="0" algn="ctr" defTabSz="914400" eaLnBrk="1" latinLnBrk="1" hangingPunct="1">
                        <a:defRPr lang="ko-KR" altLang="en-US"/>
                      </a:pPr>
                      <a:r>
                        <a:rPr lang="ko-KR" altLang="en-US" sz="2000" kern="1200" spc="-45">
                          <a:solidFill>
                            <a:srgbClr val="ff873c"/>
                          </a:solidFill>
                          <a:latin typeface="나눔고딕"/>
                          <a:ea typeface="나눔고딕"/>
                          <a:cs typeface="+mn-cs"/>
                        </a:rPr>
                        <a:t>조원</a:t>
                      </a:r>
                      <a:endParaRPr lang="ko-KR" altLang="en-US" sz="2000" kern="1200" spc="-45">
                        <a:solidFill>
                          <a:srgbClr val="ff873c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9144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 gridSpan="3">
                  <a:txBody>
                    <a:bodyPr vert="horz" lIns="36000" tIns="7200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2000" kern="1200" spc="-45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역할</a:t>
                      </a:r>
                      <a:endParaRPr lang="ko-KR" altLang="en-US" sz="2000" kern="1200" spc="-45">
                        <a:solidFill>
                          <a:schemeClr val="bg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9144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 hMerge="1">
                  <a:txBody>
                    <a:bodyPr vert="horz" lIns="36000" tIns="72000" rIns="91440" bIns="45720" anchor="t" anchorCtr="0"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36000" marR="9144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 hMerge="1">
                  <a:txBody>
                    <a:bodyPr vert="horz" lIns="36000" tIns="72000" rIns="91440" bIns="45720" anchor="t" anchorCtr="0"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36000" marR="9144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701040">
                <a:tc>
                  <a:txBody>
                    <a:bodyPr vert="horz" lIns="3600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2000" b="1" spc="-45">
                          <a:solidFill>
                            <a:srgbClr val="ff873c"/>
                          </a:solidFill>
                          <a:latin typeface="나눔고딕"/>
                          <a:ea typeface="나눔고딕"/>
                        </a:rPr>
                        <a:t>김미수</a:t>
                      </a:r>
                      <a:endParaRPr lang="en-US" altLang="ko-KR" sz="2000" b="1" spc="-45">
                        <a:solidFill>
                          <a:srgbClr val="ff873c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36000" marR="9144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 vert="horz" lIns="3600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b="1" spc="-4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/>
                          <a:ea typeface="나눔고딕"/>
                          <a:cs typeface="+mn-cs"/>
                        </a:rPr>
                        <a:t>프로그램 설계</a:t>
                      </a:r>
                      <a:endParaRPr lang="ko-KR" altLang="en-US" b="1" spc="-41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9144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 vert="horz" lIns="3600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b="1" spc="-4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/>
                          <a:ea typeface="나눔고딕"/>
                          <a:cs typeface="+mn-cs"/>
                        </a:rPr>
                        <a:t>서버 클라이언트 연결 </a:t>
                      </a:r>
                      <a:endParaRPr lang="en-US" altLang="ko-KR" b="1" spc="-41">
                        <a:solidFill>
                          <a:srgbClr val="ff873c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36000" marR="9144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 vert="horz" lIns="3600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b="1" spc="-4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/>
                          <a:ea typeface="나눔고딕"/>
                          <a:cs typeface="+mn-cs"/>
                        </a:rPr>
                        <a:t>테스트 및 버그 수정</a:t>
                      </a:r>
                      <a:endParaRPr lang="ko-KR" altLang="en-US" b="1" spc="-41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9144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701040">
                <a:tc>
                  <a:txBody>
                    <a:bodyPr vert="horz" lIns="3600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2000" b="1" spc="-45">
                          <a:solidFill>
                            <a:srgbClr val="ff873c"/>
                          </a:solidFill>
                          <a:latin typeface="나눔고딕"/>
                          <a:ea typeface="나눔고딕"/>
                        </a:rPr>
                        <a:t>김동호</a:t>
                      </a:r>
                      <a:endParaRPr lang="en-US" altLang="ko-KR" sz="2000" b="1" spc="-45">
                        <a:solidFill>
                          <a:srgbClr val="ff873c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36000" marR="9144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 vert="horz" lIns="3600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b="1" spc="-4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/>
                          <a:ea typeface="나눔고딕"/>
                          <a:cs typeface="+mn-cs"/>
                        </a:rPr>
                        <a:t>추가 기능 구현</a:t>
                      </a:r>
                      <a:endParaRPr lang="ko-KR" altLang="en-US" b="1" spc="-41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9144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 vert="horz" lIns="3600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b="1" spc="-4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/>
                          <a:ea typeface="나눔고딕"/>
                          <a:cs typeface="+mn-cs"/>
                        </a:rPr>
                        <a:t>채팅방 및 채팅 기능</a:t>
                      </a:r>
                      <a:endParaRPr lang="en-US" altLang="ko-KR" b="1" spc="-41">
                        <a:solidFill>
                          <a:srgbClr val="ff873c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36000" marR="9144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 vert="horz" lIns="3600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b="1" spc="-41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/>
                          <a:ea typeface="나눔고딕"/>
                          <a:cs typeface="+mn-cs"/>
                        </a:rPr>
                        <a:t>테스트 및 버그 수정</a:t>
                      </a:r>
                      <a:endParaRPr lang="ko-KR" altLang="en-US" b="1" spc="-41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9144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719572" y="332656"/>
            <a:ext cx="5597027" cy="612068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/>
              <a:t>역할 분담</a:t>
            </a:r>
            <a:endParaRPr lang="ko-KR" altLang="en-US" sz="3000" b="1" spc="-125"/>
          </a:p>
        </p:txBody>
      </p:sp>
      <p:sp>
        <p:nvSpPr>
          <p:cNvPr id="11" name="직사각형 10"/>
          <p:cNvSpPr/>
          <p:nvPr/>
        </p:nvSpPr>
        <p:spPr>
          <a:xfrm>
            <a:off x="1835696" y="3404600"/>
            <a:ext cx="1412341" cy="395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 spc="-85">
                <a:solidFill>
                  <a:srgbClr val="fd8623"/>
                </a:solidFill>
                <a:latin typeface="나눔고딕"/>
                <a:ea typeface="나눔고딕"/>
              </a:rPr>
              <a:t>역할 분담</a:t>
            </a:r>
            <a:endParaRPr lang="ko-KR" altLang="en-US" sz="2000" b="1" spc="-85">
              <a:solidFill>
                <a:srgbClr val="fd8623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>
    <p:fade thruBlk="1"/>
  </p:transition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496004" cy="4212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200" b="1">
                <a:solidFill>
                  <a:srgbClr val="ff873c"/>
                </a:solidFill>
                <a:latin typeface="나눔고딕 ExtraBold"/>
                <a:ea typeface="나눔고딕 ExtraBold"/>
              </a:rPr>
              <a:t>0</a:t>
            </a:r>
            <a:r>
              <a:rPr lang="ko-KR" altLang="en-US" sz="2200" b="1">
                <a:solidFill>
                  <a:srgbClr val="ff873c"/>
                </a:solidFill>
                <a:latin typeface="나눔고딕 ExtraBold"/>
                <a:ea typeface="나눔고딕 ExtraBold"/>
              </a:rPr>
              <a:t>4</a:t>
            </a:r>
            <a:endParaRPr lang="ko-KR" altLang="en-US" sz="2200" b="1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719572" y="332656"/>
            <a:ext cx="5597027" cy="612068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/>
              <a:t>수행 일정</a:t>
            </a:r>
            <a:endParaRPr lang="ko-KR" altLang="en-US" sz="3000" b="1" spc="-125"/>
          </a:p>
        </p:txBody>
      </p:sp>
      <p:graphicFrame>
        <p:nvGraphicFramePr>
          <p:cNvPr id="13" name=""/>
          <p:cNvGraphicFramePr>
            <a:graphicFrameLocks noGrp="1"/>
          </p:cNvGraphicFramePr>
          <p:nvPr/>
        </p:nvGraphicFramePr>
        <p:xfrm>
          <a:off x="1014058" y="1664804"/>
          <a:ext cx="7115883" cy="4278811"/>
        </p:xfrm>
        <a:graphic>
          <a:graphicData uri="http://schemas.openxmlformats.org/drawingml/2006/table">
            <a:tbl>
              <a:tblPr firstRow="1" bandRow="1"/>
              <a:tblGrid>
                <a:gridCol w="309550"/>
                <a:gridCol w="1537672"/>
                <a:gridCol w="1167639"/>
                <a:gridCol w="1178140"/>
                <a:gridCol w="1167639"/>
                <a:gridCol w="1167639"/>
                <a:gridCol w="587600"/>
              </a:tblGrid>
              <a:tr h="410694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500" b="1" i="0">
                          <a:solidFill>
                            <a:schemeClr val="accent6"/>
                          </a:solidFill>
                          <a:latin typeface="HCI Poppy"/>
                          <a:ea typeface="휴먼명조"/>
                        </a:rPr>
                        <a:t>No.</a:t>
                      </a:r>
                      <a:endParaRPr lang="ko-KR" altLang="ko-KR" sz="1500" b="1" i="0">
                        <a:solidFill>
                          <a:schemeClr val="accent6"/>
                        </a:solidFill>
                        <a:latin typeface="HCI Poppy"/>
                        <a:ea typeface="휴먼명조"/>
                      </a:endParaRPr>
                    </a:p>
                  </a:txBody>
                  <a:tcPr marL="91440" marR="91440" anchor="ctr">
                    <a:lnL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500" b="1" i="0">
                          <a:solidFill>
                            <a:schemeClr val="accent6"/>
                          </a:solidFill>
                          <a:latin typeface="휴먼명조"/>
                          <a:ea typeface="휴먼명조"/>
                        </a:rPr>
                        <a:t>수행내용</a:t>
                      </a:r>
                      <a:endParaRPr lang="ko-KR" altLang="ko-KR" sz="1500" b="1" i="0">
                        <a:solidFill>
                          <a:schemeClr val="accent6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500" b="1" i="0">
                          <a:solidFill>
                            <a:schemeClr val="accent6"/>
                          </a:solidFill>
                          <a:latin typeface="휴먼명조"/>
                          <a:ea typeface="휴먼명조"/>
                        </a:rPr>
                        <a:t>추진일정</a:t>
                      </a:r>
                      <a:endParaRPr lang="ko-KR" altLang="ko-KR" sz="1500" b="1" i="0">
                        <a:solidFill>
                          <a:schemeClr val="accent6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500" b="1" i="0">
                          <a:solidFill>
                            <a:schemeClr val="accent6"/>
                          </a:solidFill>
                          <a:latin typeface="휴먼명조"/>
                          <a:ea typeface="휴먼명조"/>
                        </a:rPr>
                        <a:t>비고</a:t>
                      </a:r>
                      <a:endParaRPr lang="ko-KR" altLang="ko-KR" sz="1500" b="1" i="0">
                        <a:solidFill>
                          <a:schemeClr val="accent6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74981">
                <a:tc v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 i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HCI Poppy"/>
                          <a:ea typeface="휴먼명조"/>
                        </a:rPr>
                        <a:t>1주</a:t>
                      </a:r>
                      <a:endParaRPr lang="ko-KR" altLang="en-US" sz="1500" b="1" i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HCI Poppy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 i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HCI Poppy"/>
                          <a:ea typeface="휴먼명조"/>
                        </a:rPr>
                        <a:t>2주</a:t>
                      </a:r>
                      <a:endParaRPr lang="ko-KR" altLang="en-US" sz="1500" b="1" i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HCI Poppy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 i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HCI Poppy"/>
                          <a:ea typeface="휴먼명조"/>
                        </a:rPr>
                        <a:t>3주</a:t>
                      </a:r>
                      <a:endParaRPr lang="ko-KR" altLang="en-US" sz="1500" b="1" i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HCI Poppy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 i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HCI Poppy"/>
                          <a:ea typeface="휴먼명조"/>
                        </a:rPr>
                        <a:t>4주</a:t>
                      </a:r>
                      <a:endParaRPr lang="ko-KR" altLang="en-US" sz="1500" b="1" i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HCI Poppy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9862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 i="0">
                          <a:solidFill>
                            <a:schemeClr val="bg1"/>
                          </a:solidFill>
                          <a:latin typeface="HCI Poppy"/>
                          <a:ea typeface="휴먼명조"/>
                        </a:rPr>
                        <a:t>1</a:t>
                      </a:r>
                      <a:endParaRPr lang="ko-KR" altLang="en-US" sz="1500" b="1" i="0">
                        <a:solidFill>
                          <a:schemeClr val="bg1"/>
                        </a:solidFill>
                        <a:latin typeface="HCI Poppy"/>
                        <a:ea typeface="휴먼명조"/>
                      </a:endParaRPr>
                    </a:p>
                  </a:txBody>
                  <a:tcPr marL="91440" marR="91440" anchor="ctr">
                    <a:lnL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 i="0">
                          <a:solidFill>
                            <a:schemeClr val="bg1"/>
                          </a:solidFill>
                          <a:latin typeface="휴먼명조"/>
                          <a:ea typeface="휴먼명조"/>
                        </a:rPr>
                        <a:t>자료 수집</a:t>
                      </a:r>
                      <a:endParaRPr lang="ko-KR" altLang="en-US" sz="1500" b="1" i="0">
                        <a:solidFill>
                          <a:schemeClr val="bg1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ko-KR" sz="1500" b="1" i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ko-KR" sz="1500" b="1" i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ko-KR" sz="1500" b="1" i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ko-KR" sz="1500" b="1" i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ko-KR" sz="1500" b="1" i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9862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 i="0">
                          <a:solidFill>
                            <a:schemeClr val="bg1"/>
                          </a:solidFill>
                          <a:latin typeface="HCI Poppy"/>
                          <a:ea typeface="휴먼명조"/>
                        </a:rPr>
                        <a:t>2</a:t>
                      </a:r>
                      <a:endParaRPr lang="ko-KR" altLang="en-US" sz="1500" b="1" i="0">
                        <a:solidFill>
                          <a:schemeClr val="bg1"/>
                        </a:solidFill>
                        <a:latin typeface="HCI Poppy"/>
                        <a:ea typeface="휴먼명조"/>
                      </a:endParaRPr>
                    </a:p>
                  </a:txBody>
                  <a:tcPr marL="91440" marR="91440" anchor="ctr">
                    <a:lnL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 i="0">
                          <a:solidFill>
                            <a:schemeClr val="bg1"/>
                          </a:solidFill>
                          <a:latin typeface="휴먼명조"/>
                          <a:ea typeface="휴먼명조"/>
                        </a:rPr>
                        <a:t>서버, 클라이언트 연결</a:t>
                      </a:r>
                      <a:endParaRPr lang="ko-KR" altLang="en-US" sz="1500" b="1" i="0">
                        <a:solidFill>
                          <a:schemeClr val="bg1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ko-KR" sz="1500" b="1" i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ko-KR" sz="1500" b="1" i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500" b="1" i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ko-KR" sz="1500" b="1" i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ko-KR" sz="1500" b="1" i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9862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 i="0">
                          <a:solidFill>
                            <a:schemeClr val="bg1"/>
                          </a:solidFill>
                          <a:latin typeface="HCI Poppy"/>
                          <a:ea typeface="휴먼명조"/>
                        </a:rPr>
                        <a:t>3</a:t>
                      </a:r>
                      <a:endParaRPr lang="ko-KR" altLang="en-US" sz="1500" b="1" i="0">
                        <a:solidFill>
                          <a:schemeClr val="bg1"/>
                        </a:solidFill>
                        <a:latin typeface="HCI Poppy"/>
                        <a:ea typeface="휴먼명조"/>
                      </a:endParaRPr>
                    </a:p>
                  </a:txBody>
                  <a:tcPr marL="91440" marR="91440" anchor="ctr">
                    <a:lnL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 i="0">
                          <a:solidFill>
                            <a:schemeClr val="bg1"/>
                          </a:solidFill>
                          <a:latin typeface="휴먼명조"/>
                          <a:ea typeface="휴먼명조"/>
                        </a:rPr>
                        <a:t>채팅 기능 구현</a:t>
                      </a:r>
                      <a:endParaRPr lang="ko-KR" altLang="en-US" sz="1500" b="1" i="0">
                        <a:solidFill>
                          <a:schemeClr val="bg1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ko-KR" sz="1500" b="1" i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ko-KR" sz="1500" b="1" i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ko-KR" sz="1500" b="1" i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ko-KR" sz="1500" b="1" i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ko-KR" sz="1500" b="1" i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9862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 i="0">
                          <a:solidFill>
                            <a:schemeClr val="bg1"/>
                          </a:solidFill>
                          <a:latin typeface="HCI Poppy"/>
                          <a:ea typeface="휴먼명조"/>
                        </a:rPr>
                        <a:t>4</a:t>
                      </a:r>
                      <a:endParaRPr lang="ko-KR" altLang="en-US" sz="1500" b="1" i="0">
                        <a:solidFill>
                          <a:schemeClr val="bg1"/>
                        </a:solidFill>
                        <a:latin typeface="HCI Poppy"/>
                        <a:ea typeface="휴먼명조"/>
                      </a:endParaRPr>
                    </a:p>
                  </a:txBody>
                  <a:tcPr marL="91440" marR="91440" anchor="ctr">
                    <a:lnL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 i="0">
                          <a:solidFill>
                            <a:schemeClr val="bg1"/>
                          </a:solidFill>
                          <a:latin typeface="휴먼명조"/>
                          <a:ea typeface="휴먼명조"/>
                        </a:rPr>
                        <a:t>추가 기능 구현</a:t>
                      </a:r>
                      <a:endParaRPr lang="ko-KR" altLang="en-US" sz="1500" b="1" i="0">
                        <a:solidFill>
                          <a:schemeClr val="bg1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ko-KR" sz="1500" b="1" i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ko-KR" sz="1500" b="1" i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ko-KR" sz="1500" b="1" i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ko-KR" sz="1500" b="1" i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ko-KR" sz="1500" b="1" i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9862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 i="0">
                          <a:solidFill>
                            <a:schemeClr val="bg1"/>
                          </a:solidFill>
                          <a:latin typeface="HCI Poppy"/>
                          <a:ea typeface="휴먼명조"/>
                        </a:rPr>
                        <a:t>5</a:t>
                      </a:r>
                      <a:endParaRPr lang="ko-KR" altLang="en-US" sz="1500" b="1" i="0">
                        <a:solidFill>
                          <a:schemeClr val="bg1"/>
                        </a:solidFill>
                        <a:latin typeface="HCI Poppy"/>
                        <a:ea typeface="휴먼명조"/>
                      </a:endParaRPr>
                    </a:p>
                  </a:txBody>
                  <a:tcPr marL="91440" marR="91440" anchor="ctr">
                    <a:lnL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 i="0">
                          <a:solidFill>
                            <a:schemeClr val="bg1"/>
                          </a:solidFill>
                          <a:latin typeface="휴먼명조"/>
                          <a:ea typeface="휴먼명조"/>
                        </a:rPr>
                        <a:t>테스트 및 보완</a:t>
                      </a:r>
                      <a:endParaRPr lang="ko-KR" altLang="en-US" sz="1500" b="1" i="0">
                        <a:solidFill>
                          <a:schemeClr val="bg1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ko-KR" sz="1500" b="1" i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ko-KR" sz="1500" b="1" i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ko-KR" sz="1500" b="1" i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ko-KR" sz="1500" b="1" i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ko-KR" sz="1500" b="1" i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33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>
    <p:fade thruBlk="1"/>
  </p:transition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8427" y="1241884"/>
            <a:ext cx="6653935" cy="1143000"/>
          </a:xfrm>
        </p:spPr>
        <p:txBody>
          <a:bodyPr anchor="t">
            <a:normAutofit lnSpcReduction="0"/>
          </a:bodyPr>
          <a:lstStyle/>
          <a:p>
            <a:pPr algn="l">
              <a:defRPr lang="ko-KR" altLang="en-US"/>
            </a:pPr>
            <a:r>
              <a:rPr lang="ko-KR" altLang="en-US" sz="4200" b="1">
                <a:latin typeface="+mn-lt"/>
              </a:rPr>
              <a:t>감사합니다</a:t>
            </a:r>
            <a:endParaRPr lang="ko-KR" altLang="en-US" sz="4200" b="1">
              <a:latin typeface="+mn-l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>
    <p:fade thruBlk="1"/>
  </p:transition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289</ep:Words>
  <ep:PresentationFormat>화면 슬라이드 쇼(4:3)</ep:PresentationFormat>
  <ep:Paragraphs>124</ep:Paragraphs>
  <ep:Slides>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시스템 프로그래밍   채팅프로그램 (우분톡)</vt:lpstr>
      <vt:lpstr>1.  프로젝트 개요  2.  프로젝트 내용  3.  역할 분담  4.  수행 일정</vt:lpstr>
      <vt:lpstr>프로젝트 개요</vt:lpstr>
      <vt:lpstr>프로젝트 내용 - 서버</vt:lpstr>
      <vt:lpstr>프로젝트 내용 - 클라이언트</vt:lpstr>
      <vt:lpstr>역할 분담</vt:lpstr>
      <vt:lpstr>수행 일정</vt:lpstr>
      <vt:lpstr>슬라이드 8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2011-08-16T07:24:57.000</dcterms:created>
  <dc:creator>네이버 한글캠페인</dc:creator>
  <cp:lastModifiedBy>Kim</cp:lastModifiedBy>
  <dcterms:modified xsi:type="dcterms:W3CDTF">2016-11-10T12:21:20.695</dcterms:modified>
  <cp:revision>34</cp:revision>
  <dc:title>슬라이드 1</dc:title>
</cp:coreProperties>
</file>