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hdphoto1.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79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E90C144-425D-43D6-A315-C36DDC3802C1}" styleName="Generic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6">
                  <a:shade val="61000"/>
                  <a:satMod val="130000"/>
                </a:schemeClr>
              </a:gs>
              <a:gs pos="5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 horzBarState="maximized">
    <p:restoredLeft sz="28459"/>
    <p:restoredTop sz="86364"/>
  </p:normalViewPr>
  <p:slideViewPr>
    <p:cSldViewPr>
      <p:cViewPr varScale="1">
        <p:scale>
          <a:sx n="126" d="100"/>
          <a:sy n="126" d="100"/>
        </p:scale>
        <p:origin x="1181" y="77"/>
      </p:cViewPr>
      <p:guideLst>
        <p:guide orient="horz" pos="2156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media/hdphoto1.xml>II�   	 �    z   �        �        ��       ��       ��    ��B��    ��B��    �   ��    )      $��oN�K��=wv��WMPHOTO ��q�� 0p �cl HH�E@    ����v������	���C�g��x���%�K4��2��������Q��o7��  � 0t$ ( ���`��g	8�W6�8�u���F�-�}}8��piY"�n��JƖ��.&�n&����մ:[:��c�)������u��^�9�˖��z�FkT9~Qh���=NS��)[���)�.K��d�oSԭ)H�~K�\�)�3]�VZ�h�%�R�j�UY뫸d�NP��­i]��]]F��]]J�T�J�x�eGWW�p  �  �                 �               �         ��     v�<�:{T�*��q�7Q��I$�D"P1@�P1@�D(�P1@�P1@�P1@�!�C�"
P)@�P1@�P1@�!�9r�P)@�P1@�P1@��9r�1�R�J(�b��(�c���:�c���0L�R�J(�b��(�c���:�c��� �P2��
P)@�(�M
hSB�Ц� �2���e(@�P3B�Ц�4)�H"��e(@�P2����
hSB��H"��e(@�P2�����M
hf�Q�e(@�P2�������M
hdFQ��e(����������e@�P2�����������dBFQ��e(@���������bJ2��(�jP2����������  #�b�(��@I3?� ""   ��� DD@ ����  P�6$�  I1$ĬJ���?�����O��'�����I��������?��?��?��C��X������!���  	��0D4 ` %�
�=@*��rb4��2�q���������%jE����T��\�p2�U���<cI JF����o�eӒ�|�k���ϥu@�<�t���fʺ_�Z����d�|���pX?��Ԭ|���o��tB4���_���̒G��������%���ח����t��r��j���f�%���������KrX��]��L^SNw7qH  

1                     �               �         �     Du ���-\�5"�DPI>G��#�z�Q�*��*�*�||||zzzzT�	P�%@H@2
t)ЧB�
t3���gY�u�gY �
hSB�Ц�hf�hf�Y��k �M
hSB������k5��`� SB����̆d3!�fY�e�`)�M���fC2�̳,�2̰ЦC2�̆d3!��2̳,� �M�fC2�̆d3,�2̳,� �hf�d3!��fC2�e�d9@ S!��fC2�̆e�fY�e�`)���fC2�̆e�fY�e� (rC2�̆d3,�2̳,� @&HrC2�̆e�fY�e�d8��fC2̳,�2̳,�!�    �!t��H �:M�n�h�I�)Y�V""�DUh�4F�#M���Di�4�4��'LA������������������������������  �  � !�	" m�:!��7[6vm�k�����ӧ�f����^�����C��O�te�Ov���c5>t�ӏ���ߤ����ΨOӃ�t��@�D�G�a���{M8��>t���^:寏�x�0#��O�ks9���j<h�Ο:`�f:��G�Ə:|i���u��g�Ο:����_�7_|i����S�½�~�4���MN3�ۅ{�|��S�EN�{|�<h��r�LQ�n��W���F1��';�>`  b                                                �    	��R�H\ˀ�
��AF���d@% �Q��r�Q�:GH�"�(��J9r�	��'@N��:@0A�%(	��	��	�L�d ��`�%(	@Jh&�h&�h&A2	�L�@P�%(	@Mh&�h&�d ��0@@% �P	�Mh@�	���&A E �P	@&�4	�Mh&�h&A2	 `� �(��Mh@��Md �@% �P	@&�4	�Mh@�	��P	@% �P	�Mh@�	�M�0"��J(�&�4	�MhA ��J(�@��&�4	��	 `E �P	@% �h@��M�$ �8 �"�J(�@��&�4	�M@� �J(�@��&�4  !�	PB�Q���DT��Q�EF�DTMR�-U�*�FZ#,�����@ ����������������������������������  �@0D6 l '@`���e]�7iu_\�i�է�M&��U;�յJ�1`5k�G�G��>��޴���Ln4����;{_�i����=F���M�y�S���y�����׫��ί:*u>3��޾�������D������~�ҧS�gs��O�����J\��S��~�%��{y�/�cs���&��{�Z�O�3��?~��kK���c��޾�ou�n�Κ�__�F���Ot��c���I�I��{��u���h�/���k�k  
1                    �               f          !'     E�f�����F��Q�5$I:GH�#�t���:GH�I$B!�@"�E �(P�@"�E �()�$�@EP@EP@EP	@%
y"	9r�@EP@EP@EP�� ��G �A�(�@E �P@EP	B�H�Mh@��&�(�% �����%	G(�Mh@��&�(	@J(�%(	DP�r��&�4	�MP���%(�%(��Q�	���&�(	@JP���%(��Q��Mh@�	@M�%(	@JP��(�)�Mh&�h&�h%(	@JP��E	G(�Mh&�h&�h&�h%(	@JP��9D	4A4A4A4A(	@JP��(D�@H�M�M�M�M�%(	DQE��	�	��	��	��	@JP��EDP���   �!t��H �:M��I�  �.!  A�� �@AA  � �"?"@QB )b�*�I'���������/��K���������/��K�������[���������/�2?��`�  !�� �(  Q@�
��	�B��Bu���D�j���̦JU]ӡU�׃*���E�z� *���=�~�U�_�J���_��z���\������h1�yh�"Q�W���':F����*��j��UJ���=���Q}_�z}CK�]}�e���ϟk�  " H  
                 �                             ��.`6u@l�i�i���*����*�p���z	�'���z	�$���*���jWJ�T}�'�>	�O�I*����*����*��|���%A$�EQTUEQTU��bT���%A$�EQTUEQTU���%A*	PJ�I+��b�X�V*�%b�J�*��I%b�X�V+��b�X�T	P%@�J�b�X�V+��b�X��J�b�X�V+��b�X�V*�I$�V+��b�X�V+��b�X�V+��b�X�I$�Je2IL�S)��e2�L�S)��e2��S)��e2�L�S)��e2 )��e2�L�S)��e2��Ȁ�S)�ȄB!L�S)��`  #C�$���$���D�A��-%��i/��I�DZK��KI�Ii/��-+��KJ���ҿ���_��\���.W���+��  )�@0D 
 �� �:������Е}������/\��FX�޷���J��H�U�������M�nJ���j��O4�$����U���S3]0�קݾ��3+��C�k����4�ZWLj��/}s%+�6������ܗ"������%�b�t����o��\��ebK����/ʫ?��^׵�������k��WN�a￯쫪�  * (                     
               (              �pX,��AP1@�PQAETPEA �(�b��((���*�"d�"��(1A�(�J�&L qA�Pb����%@�T	 ` ���%@�T	P%A*	 ` ���(��T	P%@� �@(1A�Pb�T	P%@�L�0 qA�Pb���T	P$� ��(1A�Pb�* qA�Pb��� b p�Gq�q�q� �
DqGp,�Y
 P��i�Y�X�(F�Tg)�R�DS�R�0�"`��P���cE@p  +G'��������������������������������  1�@0D 

 �P	���u��w߾ժ&�Z��"��MQ4��Ͻq�U_�7_<��z'B�����~�������;���[��?���;���V�����j�������_��ls���~ھ?o�|�'�dL���mM���k���������w��V��_u�^�GK�}����K���ך{��y�L"���4�O3�?���w���o���N}弽����  2                                                        Ba0�$	�@I��	 (QD@EAP	@%�$��D@QP	@% �@� �
@% �P���%(	 `(�b�@bP	@JP�� �|i�i�i�eQeQ@,iF�iFTeFTeFQe���Q��Tj�Q�����Q�5F���Qj!N �����Tj�Q�5��9FѴmFѱlB�#h�`X�%�@@�,�ѴJh�H��X�M R�D�PB��4�H�Gp8��!`�(��ぁL�  3G'��������������������������������  9� 0T D #�	� ���^��n��]|tgޞ�g�z��N��	Z��>��{������zZ�w��g����������u��V��_t�O!�jk�oo��_&�����u���������x|攞���i�5�Jo���_u�=�����{����y�������կ{O4����{������o����������fSO߷��U�����߷�׍��d�i�����}����/\���Z�6��q��  :                                       @              �`&e�LD"b4���	��' N@��9r�"��(�"��H	��r	�' ��r	DQ�R�jQEDvɤ	PN�t���%DQEDQEœH��%(	B�Ja�DQEDQE�&�$(	@JP���EDQEDQ�i@2�J(�R(��"�H�R)�F$�@���J)�E"�H�R)�F$�@���JE"�H�R)�E"�H��	 �E"�D-��E"�H�R)�E�� HR�H�R)�E"�H�R)M HR�H�R)�E"�H�R!JF4�@��"�H�R)�E"�H�)�@��R�R)�E"�)�DAiD)�E"�H�R)�DB!�tȁ)�E"!H�D"�E"��B:d@�  ;G'��'��S���`���&'��M$����������������O���K�����������i/��ڗ��mK�����  A��0T 
@B��қSI�b% SmnD��[��y�3��u�����Я�`w��rp)ϑq���מ]c+�	Q%�ك���������ϕ�Pg_��B���¼�Ce��`�_q��tk�>5������o���|j�־�{d���C_��U��x85�n��q��?������O���k��s�}���l��ܨ�  B X $ 
                                                 ��а��Rlت*��$H	����B��$Q�8�i��i�����$�)JR�3�"IJR$Jd�% �I�$I��A �J`$� R    �t�	p.� "���@��   CC�i/��I�DZK��"�_����������E���������������Ir����_��\���.W���+��(���Ҁ���a��A����{j�ڥ������m^ڽ�{j�����e�  I�`0d  ! @	 �Q���W���ҫG *�OT�'���֒�Q���%�����:��l�n��p_UԄ�
����"�t�դ�_��״oo��:ըR��wb��o���A��}:t>�(o�����'t�~*���>����5_�P9������M�>�q�t�����T�\U���k��*  J                                                        D(�@T�4	�A �0�B
$(P����K6B�	
!!M4�L&	�M4ɦ)H�� �4�D��I$���(�QA"S JD� �I)��H�	(H��0�L$�t��t�
��$C�r"  KG'������������������������������U!l�B�T���eRʤ�*�l�I��&ʥl�Vʦ�T�+-����  Q��0T    � !�@	���z�SV�Z��{�j����i���n}����W��_��Eߖ�����{�]��Uk���fE��<�n��C����Cn�xۼ�w���;��w�*���������*��w�O��������o�}���n�������e����zN�W�5�9X7��P�N�l'���G���  R                                       !                BЂ!D A@$B��A ��F��HP�BB�
`L��i��q ���$�)JR0
�)��)C)�R��)JBD������W H�) ���L2R%"IILJL�"a)' J)ȚR�I��)L DE"�8���  SG'������������������������������U!l�B�T���eRʤ�*�l�I��&ʥl�Vʦ�T�+-����  Y��0d
  !@��P�=oP+�T�޹���u}C^�S�^����^>�7���W����p��=��:-ګ�ws��&鞵WV�b�v�/n�쭯]+��������O�E�/�v�u��t����&ǥ��(�_u����$w��x��t�Q��o�j�~���S֝�_�Tw�S�6X��;�*z�Ъ���8g�>���۠�^Y*�  Z                                                       �	�A!p�\�'�Tt�:t�DH�"@���
(D�$	�M4�ML�	�$�$�	@���)��(���R$��$zx��JBI �� H%9H��$�� ��) 	H ��   ��.� !���\���  [G'��I��T�O������4��������M$���������������Կ��j_���/��ڗ��mK������v�ڡ�Tj�mS�T��-�KmWmWm^ڽ�[l�c�A�A��A��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4DFBBAD-CF51-4FA8-8814-5F33CDE7218D}" type="datetime1">
              <a:rPr lang="ko-KR" altLang="en-US"/>
              <a:pPr lvl="0">
                <a:defRPr lang="ko-KR" altLang="en-US"/>
              </a:pPr>
              <a:t>2016-12-16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C2B20BF-27CD-4C66-878F-3D50775A61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2B20BF-27CD-4C66-878F-3D50775A6194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media/hdphoto1.xml"  /><Relationship Id="rId4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media/hdphoto1.xml"  /><Relationship Id="rId4" Type="http://schemas.openxmlformats.org/officeDocument/2006/relationships/image" Target="../media/image1.png"  /><Relationship Id="rId5" Type="http://schemas.openxmlformats.org/officeDocument/2006/relationships/hyperlink" Target="http://hangeul.naver.com/font" TargetMode="External"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media/hdphoto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media/hdphoto1.xml"  /><Relationship Id="rId4" Type="http://schemas.openxmlformats.org/officeDocument/2006/relationships/image" Target="../media/image1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media/hdphoto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media/hdphoto1.xml"  /><Relationship Id="rId4" Type="http://schemas.openxmlformats.org/officeDocument/2006/relationships/image" Target="../media/image1.png"  /><Relationship Id="rId5" Type="http://schemas.openxmlformats.org/officeDocument/2006/relationships/hyperlink" Target="http://hangeul.naver.com/font" TargetMode="External"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microsoft.com/office/2007/relationships/hdphoto" Target="../media/hdphoto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7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video" Target="file:///https://www.youtube.com/embed/xaiQNA-1rCk" TargetMode="External" /><Relationship Id="rId3" Type="http://schemas.openxmlformats.org/officeDocument/2006/relationships/image" Target="../media/image19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g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6.png"  /><Relationship Id="rId4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2" y="3145801"/>
            <a:ext cx="2518206" cy="547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팀장 : 2011105017 김미수</a:t>
            </a:r>
          </a:p>
          <a:p>
            <a:pPr lvl="0">
              <a:defRPr lang="ko-KR" altLang="en-US"/>
            </a:pPr>
            <a:r>
              <a:rPr lang="ko-KR" altLang="en-US" sz="1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팀원 : 2011105016 김동호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25602" y="728700"/>
            <a:ext cx="8229600" cy="1728192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50000"/>
              </a:lnSpc>
              <a:defRPr lang="ko-KR" altLang="en-US"/>
            </a:pPr>
            <a:r>
              <a:rPr lang="ko-KR" altLang="en-US" sz="4800" b="1" spc="-13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우분톡</a:t>
            </a:r>
            <a:br>
              <a:rPr lang="en-US" altLang="ko-KR" sz="4800" b="1" spc="-13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4800" b="1" spc="-13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최종발표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8920"/>
            <a:ext cx="5524500" cy="34575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클라이언트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0984"/>
            <a:ext cx="1728192" cy="172819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2996624"/>
            <a:ext cx="1196913" cy="1196913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56" y="2934877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4855221"/>
            <a:ext cx="7491058" cy="48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서버에서 받은 문자열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출력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4072" y="3180977"/>
            <a:ext cx="1980220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en-US" altLang="ko-KR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[User1] : </a:t>
            </a:r>
            <a:r>
              <a:rPr lang="ko-KR" altLang="en-US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안녕</a:t>
            </a:r>
            <a:r>
              <a:rPr lang="en-US" altLang="ko-KR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?</a:t>
            </a: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629131" y="3565153"/>
            <a:ext cx="1790741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5292080" y="3565154"/>
            <a:ext cx="176419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530173" y="3154326"/>
            <a:ext cx="1312400" cy="302840"/>
            <a:chOff x="4873976" y="2360488"/>
            <a:chExt cx="721137" cy="288574"/>
          </a:xfrm>
        </p:grpSpPr>
        <p:sp>
          <p:nvSpPr>
            <p:cNvPr id="23" name="사각형: 잘린 한쪽 모서리 22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3976" y="2360488"/>
              <a:ext cx="721137" cy="288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“[User1] : </a:t>
              </a:r>
              <a:r>
                <a:rPr lang="ko-KR" altLang="en-US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2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50363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클라이언트</a:t>
            </a:r>
            <a:r>
              <a:rPr lang="en-US" altLang="ko-KR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-</a:t>
            </a: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서버 연결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74" y="2377776"/>
            <a:ext cx="1114202" cy="111420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28" y="2332188"/>
            <a:ext cx="1164260" cy="1164260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cxnSp>
        <p:nvCxnSpPr>
          <p:cNvPr id="49" name="직선 화살표 연결선 48"/>
          <p:cNvCxnSpPr>
            <a:stCxn id="24" idx="2"/>
            <a:endCxn id="28" idx="0"/>
          </p:cNvCxnSpPr>
          <p:nvPr/>
        </p:nvCxnSpPr>
        <p:spPr>
          <a:xfrm>
            <a:off x="6544092" y="4056567"/>
            <a:ext cx="0" cy="2769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887892" y="3718654"/>
            <a:ext cx="1312400" cy="337913"/>
            <a:chOff x="4873976" y="2360488"/>
            <a:chExt cx="721137" cy="321994"/>
          </a:xfrm>
        </p:grpSpPr>
        <p:sp>
          <p:nvSpPr>
            <p:cNvPr id="23" name="사각형: 잘린 한쪽 모서리 22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3976" y="2360488"/>
              <a:ext cx="721137" cy="321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chemeClr val="bg1"/>
                  </a:solidFill>
                  <a:latin typeface="나눔고딕"/>
                  <a:ea typeface="나눔고딕"/>
                </a:rPr>
                <a:t>socket()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63688" y="4845268"/>
            <a:ext cx="1312400" cy="337913"/>
            <a:chOff x="4873976" y="2347989"/>
            <a:chExt cx="721137" cy="321994"/>
          </a:xfrm>
        </p:grpSpPr>
        <p:sp>
          <p:nvSpPr>
            <p:cNvPr id="21" name="사각형: 잘린 한쪽 모서리 20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3976" y="2347989"/>
              <a:ext cx="721137" cy="321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rgbClr val="0070C0"/>
                  </a:solidFill>
                  <a:latin typeface="나눔고딕"/>
                  <a:ea typeface="나눔고딕"/>
                </a:rPr>
                <a:t>socket()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887892" y="4333497"/>
            <a:ext cx="1312400" cy="319639"/>
            <a:chOff x="4873976" y="2360488"/>
            <a:chExt cx="721137" cy="304581"/>
          </a:xfrm>
        </p:grpSpPr>
        <p:sp>
          <p:nvSpPr>
            <p:cNvPr id="27" name="사각형: 잘린 한쪽 모서리 26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73976" y="2360488"/>
              <a:ext cx="721137" cy="304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chemeClr val="bg1"/>
                  </a:solidFill>
                  <a:latin typeface="나눔고딕"/>
                  <a:ea typeface="나눔고딕"/>
                </a:rPr>
                <a:t>bind()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887796" y="4926291"/>
            <a:ext cx="1312400" cy="319639"/>
            <a:chOff x="4873976" y="2360488"/>
            <a:chExt cx="721137" cy="304581"/>
          </a:xfrm>
        </p:grpSpPr>
        <p:sp>
          <p:nvSpPr>
            <p:cNvPr id="30" name="사각형: 잘린 한쪽 모서리 29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73976" y="2360488"/>
              <a:ext cx="721137" cy="304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chemeClr val="bg1"/>
                  </a:solidFill>
                  <a:latin typeface="나눔고딕"/>
                  <a:ea typeface="나눔고딕"/>
                </a:rPr>
                <a:t>listen()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87892" y="5517232"/>
            <a:ext cx="1312400" cy="319639"/>
            <a:chOff x="4873976" y="2360488"/>
            <a:chExt cx="721137" cy="304581"/>
          </a:xfrm>
        </p:grpSpPr>
        <p:sp>
          <p:nvSpPr>
            <p:cNvPr id="34" name="사각형: 잘린 한쪽 모서리 33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73976" y="2360488"/>
              <a:ext cx="721137" cy="304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chemeClr val="bg1"/>
                  </a:solidFill>
                  <a:latin typeface="나눔고딕"/>
                  <a:ea typeface="나눔고딕"/>
                </a:rPr>
                <a:t>accept()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763688" y="5493340"/>
            <a:ext cx="1312400" cy="319639"/>
            <a:chOff x="4873976" y="2347989"/>
            <a:chExt cx="721137" cy="304581"/>
          </a:xfrm>
        </p:grpSpPr>
        <p:sp>
          <p:nvSpPr>
            <p:cNvPr id="37" name="사각형: 잘린 한쪽 모서리 36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3976" y="2347989"/>
              <a:ext cx="721137" cy="304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rgbClr val="0070C0"/>
                  </a:solidFill>
                  <a:latin typeface="나눔고딕"/>
                  <a:ea typeface="나눔고딕"/>
                </a:rPr>
                <a:t>connect()</a:t>
              </a:r>
            </a:p>
          </p:txBody>
        </p:sp>
      </p:grpSp>
      <p:cxnSp>
        <p:nvCxnSpPr>
          <p:cNvPr id="39" name="직선 화살표 연결선 38"/>
          <p:cNvCxnSpPr>
            <a:stCxn id="28" idx="2"/>
            <a:endCxn id="31" idx="0"/>
          </p:cNvCxnSpPr>
          <p:nvPr/>
        </p:nvCxnSpPr>
        <p:spPr>
          <a:xfrm flipH="1">
            <a:off x="6543996" y="4653136"/>
            <a:ext cx="96" cy="2731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1" idx="2"/>
            <a:endCxn id="35" idx="0"/>
          </p:cNvCxnSpPr>
          <p:nvPr/>
        </p:nvCxnSpPr>
        <p:spPr>
          <a:xfrm>
            <a:off x="6543996" y="5245930"/>
            <a:ext cx="96" cy="2713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5" idx="2"/>
            <a:endCxn id="38" idx="0"/>
          </p:cNvCxnSpPr>
          <p:nvPr/>
        </p:nvCxnSpPr>
        <p:spPr>
          <a:xfrm>
            <a:off x="2419888" y="5183181"/>
            <a:ext cx="0" cy="3101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419888" y="5836871"/>
            <a:ext cx="0" cy="17685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408204" y="5836871"/>
            <a:ext cx="0" cy="15525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059832" y="5653159"/>
            <a:ext cx="2846833" cy="238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/>
          <p:cNvCxnSpPr/>
          <p:nvPr/>
        </p:nvCxnSpPr>
        <p:spPr>
          <a:xfrm rot="5400000" flipH="1" flipV="1">
            <a:off x="6790192" y="5449920"/>
            <a:ext cx="136924" cy="627525"/>
          </a:xfrm>
          <a:prstGeom prst="bentConnector4">
            <a:avLst>
              <a:gd name="adj1" fmla="val -295212"/>
              <a:gd name="adj2" fmla="val 149823"/>
            </a:avLst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88819" y="3916634"/>
            <a:ext cx="4163401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소켓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400" b="1" spc="-25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멀티쓰레딩을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이용해 연결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59981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87915"/>
              </p:ext>
            </p:extLst>
          </p:nvPr>
        </p:nvGraphicFramePr>
        <p:xfrm>
          <a:off x="5262132" y="2685699"/>
          <a:ext cx="3487552" cy="163117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33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클라이언트 관리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097102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2867096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753350" y="4941168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클라이언트의 닉네임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파일 </a:t>
            </a:r>
            <a:r>
              <a:rPr lang="ko-KR" altLang="en-US" sz="2400" b="1" spc="-25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디스크립터를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 배열에 저장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565154"/>
            <a:ext cx="100341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199848" y="3565154"/>
            <a:ext cx="990276" cy="18788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249840" y="3565154"/>
            <a:ext cx="3499844" cy="380695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1536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50126"/>
              </p:ext>
            </p:extLst>
          </p:nvPr>
        </p:nvGraphicFramePr>
        <p:xfrm>
          <a:off x="5270950" y="1988840"/>
          <a:ext cx="3487552" cy="1524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 err="1">
                <a:solidFill>
                  <a:srgbClr val="FF873C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 개설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276175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3046169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789354" y="5374962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배열에 방 이름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비밀번호를 저장하고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채팅방의 인덱스를 클라이언트 배열에 저장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744227"/>
            <a:ext cx="100341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211960" y="3104017"/>
            <a:ext cx="1008112" cy="324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884368" y="2851804"/>
            <a:ext cx="886426" cy="315415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57668"/>
              </p:ext>
            </p:extLst>
          </p:nvPr>
        </p:nvGraphicFramePr>
        <p:xfrm>
          <a:off x="5436096" y="3858877"/>
          <a:ext cx="3204356" cy="13411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43565">
                  <a:extLst>
                    <a:ext uri="{9D8B030D-6E8A-4147-A177-3AD203B41FA5}">
                      <a16:colId xmlns:a16="http://schemas.microsoft.com/office/drawing/2014/main" val="1939127359"/>
                    </a:ext>
                  </a:extLst>
                </a:gridCol>
                <a:gridCol w="1280671">
                  <a:extLst>
                    <a:ext uri="{9D8B030D-6E8A-4147-A177-3AD203B41FA5}">
                      <a16:colId xmlns:a16="http://schemas.microsoft.com/office/drawing/2014/main" val="206508276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872081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방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479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76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새로 만든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861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7653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436096" y="4529437"/>
            <a:ext cx="3204356" cy="349728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235212" y="3986383"/>
            <a:ext cx="1128876" cy="6891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82909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96920"/>
              </p:ext>
            </p:extLst>
          </p:nvPr>
        </p:nvGraphicFramePr>
        <p:xfrm>
          <a:off x="5270950" y="1988840"/>
          <a:ext cx="3487552" cy="1524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이상훈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 err="1">
                <a:solidFill>
                  <a:srgbClr val="FF873C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 입장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276175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3046169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789354" y="5409220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이름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비밀번호가 일치하는 방의 인덱스를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 배열에 저장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744227"/>
            <a:ext cx="100341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211960" y="3356992"/>
            <a:ext cx="1008112" cy="710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884368" y="3188643"/>
            <a:ext cx="886426" cy="315415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436096" y="3858877"/>
          <a:ext cx="3204356" cy="13411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43565">
                  <a:extLst>
                    <a:ext uri="{9D8B030D-6E8A-4147-A177-3AD203B41FA5}">
                      <a16:colId xmlns:a16="http://schemas.microsoft.com/office/drawing/2014/main" val="1939127359"/>
                    </a:ext>
                  </a:extLst>
                </a:gridCol>
                <a:gridCol w="1280671">
                  <a:extLst>
                    <a:ext uri="{9D8B030D-6E8A-4147-A177-3AD203B41FA5}">
                      <a16:colId xmlns:a16="http://schemas.microsoft.com/office/drawing/2014/main" val="206508276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872081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방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479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76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새로 만든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861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7653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436096" y="4529437"/>
            <a:ext cx="819924" cy="349728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235212" y="3986383"/>
            <a:ext cx="1128876" cy="6891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81142" y="4529437"/>
            <a:ext cx="2359310" cy="349728"/>
          </a:xfrm>
          <a:prstGeom prst="rect">
            <a:avLst/>
          </a:prstGeom>
          <a:noFill/>
          <a:ln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389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27921"/>
              </p:ext>
            </p:extLst>
          </p:nvPr>
        </p:nvGraphicFramePr>
        <p:xfrm>
          <a:off x="5270950" y="2708920"/>
          <a:ext cx="3487552" cy="1524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이상훈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채팅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2600908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3046169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861362" y="5374962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발신자와 같은 채팅방에 속한 클라이언트에게 전송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귓속말은 닉네임까지 검사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104964"/>
            <a:ext cx="969734" cy="2310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189468" y="3458771"/>
            <a:ext cx="1030585" cy="2775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20372" y="3556406"/>
            <a:ext cx="838131" cy="676514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9" y="4056841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1574158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446011" y="3498496"/>
            <a:ext cx="1483226" cy="38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김동호</a:t>
            </a:r>
            <a:r>
              <a:rPr lang="en-US" altLang="ko-KR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62643" y="2450691"/>
            <a:ext cx="1483226" cy="38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김미수</a:t>
            </a:r>
            <a:r>
              <a:rPr lang="en-US" altLang="ko-KR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544" y="4947224"/>
            <a:ext cx="1483226" cy="40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이상훈</a:t>
            </a:r>
            <a:r>
              <a:rPr lang="en-US" altLang="ko-KR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6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1723104" y="4085190"/>
            <a:ext cx="976688" cy="4622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199868" y="4036900"/>
            <a:ext cx="1020186" cy="1994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76256" y="3894821"/>
            <a:ext cx="1018272" cy="332044"/>
          </a:xfrm>
          <a:prstGeom prst="rect">
            <a:avLst/>
          </a:prstGeom>
          <a:noFill/>
          <a:ln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8307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89575"/>
              </p:ext>
            </p:extLst>
          </p:nvPr>
        </p:nvGraphicFramePr>
        <p:xfrm>
          <a:off x="5436096" y="3858877"/>
          <a:ext cx="3204356" cy="100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43565">
                  <a:extLst>
                    <a:ext uri="{9D8B030D-6E8A-4147-A177-3AD203B41FA5}">
                      <a16:colId xmlns:a16="http://schemas.microsoft.com/office/drawing/2014/main" val="1939127359"/>
                    </a:ext>
                  </a:extLst>
                </a:gridCol>
                <a:gridCol w="1280671">
                  <a:extLst>
                    <a:ext uri="{9D8B030D-6E8A-4147-A177-3AD203B41FA5}">
                      <a16:colId xmlns:a16="http://schemas.microsoft.com/office/drawing/2014/main" val="206508276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872081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방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479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76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86116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95913"/>
              </p:ext>
            </p:extLst>
          </p:nvPr>
        </p:nvGraphicFramePr>
        <p:xfrm>
          <a:off x="5270950" y="1988840"/>
          <a:ext cx="3487552" cy="15544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 err="1">
                <a:solidFill>
                  <a:srgbClr val="FF873C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 삭제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276175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3046169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5374962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클라이언트가 채팅방을 나갈 때 검사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</a:t>
            </a: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속한 다른 클라이언트가 없으면 삭제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744227"/>
            <a:ext cx="100341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211960" y="3104017"/>
            <a:ext cx="1008112" cy="324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884368" y="2851804"/>
            <a:ext cx="886426" cy="315415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36096" y="4514989"/>
            <a:ext cx="3204356" cy="349728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218859" y="3987096"/>
            <a:ext cx="1169121" cy="7027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58682"/>
      </p:ext>
    </p:extLst>
  </p:cSld>
  <p:clrMapOvr>
    <a:masterClrMapping/>
  </p:clrMapOvr>
  <p:transition>
    <p:fade thruBlk="1"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4579" cy="449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rgbClr val="ff873c"/>
                </a:solidFill>
                <a:latin typeface="나눔고딕 ExtraBold"/>
                <a:ea typeface="나눔고딕 ExtraBold"/>
              </a:rPr>
              <a:t>04</a:t>
            </a:r>
            <a:endParaRPr lang="ko-KR" altLang="en-US" sz="2400" b="1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4"/>
              <a:t>시연</a:t>
            </a:r>
            <a:endParaRPr lang="ko-KR" altLang="en-US" sz="3000" b="1" spc="-124"/>
          </a:p>
        </p:txBody>
      </p:sp>
      <p:sp>
        <p:nvSpPr>
          <p:cNvPr id="13" name="TextBox 12"/>
          <p:cNvSpPr txBox="1"/>
          <p:nvPr/>
        </p:nvSpPr>
        <p:spPr>
          <a:xfrm>
            <a:off x="869277" y="5665037"/>
            <a:ext cx="7488323" cy="41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ctr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 sz="1400">
                <a:solidFill>
                  <a:schemeClr val="bg1"/>
                </a:solidFill>
              </a:rPr>
              <a:t>https://www.youtube.com/watch?v=PzcD5tkSp8g</a:t>
            </a:r>
            <a:endParaRPr lang="en-US" altLang="ko-KR" sz="1400">
              <a:solidFill>
                <a:schemeClr val="bg1"/>
              </a:solidFill>
            </a:endParaRPr>
          </a:p>
        </p:txBody>
      </p:sp>
      <p:pic>
        <p:nvPicPr>
          <p:cNvPr id="2" name="xaiQNA-1rCk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3"/>
          <a:stretch>
            <a:fillRect/>
          </a:stretch>
        </p:blipFill>
        <p:spPr>
          <a:xfrm>
            <a:off x="2375756" y="2247303"/>
            <a:ext cx="4475371" cy="3356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7644" y="1340768"/>
            <a:ext cx="6835924" cy="781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33">
                <a:solidFill>
                  <a:srgbClr val="ff873c"/>
                </a:solidFill>
                <a:latin typeface="나눔고딕"/>
                <a:ea typeface="나눔고딕"/>
              </a:rPr>
              <a:t>데모 영상</a:t>
            </a:r>
            <a:endParaRPr lang="en-US" altLang="ko-KR" sz="2800" b="1" spc="-33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>
              <a:defRPr lang="ko-KR" altLang="en-US"/>
            </a:pPr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539" y="126876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5148572" cy="524207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 dirty="0">
                <a:latin typeface="+mj-ea"/>
              </a:rPr>
              <a:t>1.</a:t>
            </a:r>
            <a:r>
              <a:rPr lang="en-US" altLang="ko-KR" sz="2700" b="1" spc="-112" dirty="0">
                <a:latin typeface="+mj-ea"/>
              </a:rPr>
              <a:t> 	</a:t>
            </a:r>
            <a:r>
              <a:rPr lang="ko-KR" altLang="en-US" sz="2700" b="1" spc="-112" dirty="0">
                <a:latin typeface="+mj-ea"/>
              </a:rPr>
              <a:t>프로젝트 개요</a:t>
            </a:r>
          </a:p>
          <a:p>
            <a:pPr algn="l">
              <a:lnSpc>
                <a:spcPct val="120000"/>
              </a:lnSpc>
              <a:defRPr lang="ko-KR" altLang="en-US"/>
            </a:pPr>
            <a:br>
              <a:rPr lang="en-US" altLang="ko-KR" sz="2700" b="1" spc="-112" dirty="0">
                <a:latin typeface="+mj-ea"/>
              </a:rPr>
            </a:br>
            <a:r>
              <a:rPr lang="en-US" altLang="ko-KR" sz="2700" b="1" spc="-112" dirty="0">
                <a:latin typeface="+mj-ea"/>
              </a:rPr>
              <a:t>2.	</a:t>
            </a:r>
            <a:r>
              <a:rPr lang="ko-KR" altLang="en-US" sz="2700" b="1" spc="-112" dirty="0">
                <a:latin typeface="+mj-ea"/>
              </a:rPr>
              <a:t>프로그램 구조</a:t>
            </a:r>
            <a:br>
              <a:rPr lang="en-US" altLang="ko-KR" sz="2700" b="1" spc="-112" dirty="0">
                <a:latin typeface="+mj-ea"/>
              </a:rPr>
            </a:br>
            <a:br>
              <a:rPr lang="en-US" altLang="ko-KR" sz="2700" b="1" spc="-112" dirty="0">
                <a:latin typeface="+mj-ea"/>
              </a:rPr>
            </a:br>
            <a:r>
              <a:rPr lang="en-US" altLang="ko-KR" sz="2700" b="1" spc="-112" dirty="0">
                <a:latin typeface="+mj-ea"/>
              </a:rPr>
              <a:t>3.	</a:t>
            </a:r>
            <a:r>
              <a:rPr lang="ko-KR" altLang="en-US" sz="2700" b="1" spc="-112" dirty="0">
                <a:latin typeface="+mj-ea"/>
              </a:rPr>
              <a:t>기능 구현</a:t>
            </a:r>
            <a:br>
              <a:rPr lang="en-US" altLang="ko-KR" sz="2700" b="1" spc="-112" dirty="0">
                <a:latin typeface="+mj-ea"/>
              </a:rPr>
            </a:br>
            <a:endParaRPr lang="en-US" altLang="ko-KR" sz="2700" b="1" spc="-112" dirty="0">
              <a:latin typeface="+mj-ea"/>
            </a:endParaRPr>
          </a:p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 dirty="0">
                <a:latin typeface="+mj-ea"/>
              </a:rPr>
              <a:t>4</a:t>
            </a:r>
            <a:r>
              <a:rPr lang="en-US" altLang="ko-KR" sz="2700" b="1" spc="-112" dirty="0">
                <a:latin typeface="+mj-ea"/>
              </a:rPr>
              <a:t>.	</a:t>
            </a:r>
            <a:r>
              <a:rPr lang="ko-KR" altLang="en-US" sz="2700" b="1" spc="-112" dirty="0">
                <a:latin typeface="+mj-ea"/>
              </a:rPr>
              <a:t>시연</a:t>
            </a:r>
          </a:p>
        </p:txBody>
      </p:sp>
      <p:sp>
        <p:nvSpPr>
          <p:cNvPr id="11" name="제목 9"/>
          <p:cNvSpPr>
            <a:spLocks noGrp="1"/>
          </p:cNvSpPr>
          <p:nvPr/>
        </p:nvSpPr>
        <p:spPr>
          <a:xfrm>
            <a:off x="791580" y="512676"/>
            <a:ext cx="1080120" cy="684076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3500" b="1" i="0" kern="1200" spc="-145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01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556" y="2137221"/>
            <a:ext cx="8178067" cy="240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우분투 환경에서 작동하는 채팅 프로그램</a:t>
            </a: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제작</a:t>
            </a:r>
          </a:p>
          <a:p>
            <a:pPr marL="180975" indent="-180975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2400" b="1" spc="-24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시스템 프로그래밍</a:t>
            </a:r>
            <a:r>
              <a:rPr lang="en-US" altLang="ko-KR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네트워크 프로그래밍에서 배운 내용 응용</a:t>
            </a:r>
          </a:p>
          <a:p>
            <a:pPr marL="180975" indent="-180975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2400" b="1" spc="-24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 프로그램의 필수 기능 구현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2844316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4"/>
              <a:t>프로젝트 개요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4232541" y="4905164"/>
            <a:ext cx="1080120" cy="46805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73C"/>
          </a:solidFill>
          <a:ln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16116" y="4041068"/>
            <a:ext cx="2333059" cy="3888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367644" y="1340768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목표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01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2844316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4" dirty="0"/>
              <a:t>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7644" y="1340768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기능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20251" y="2312876"/>
            <a:ext cx="4179461" cy="992857"/>
            <a:chOff x="2159732" y="2413631"/>
            <a:chExt cx="4179461" cy="992857"/>
          </a:xfrm>
        </p:grpSpPr>
        <p:sp>
          <p:nvSpPr>
            <p:cNvPr id="2" name="사각형: 잘린 한쪽 모서리 1"/>
            <p:cNvSpPr/>
            <p:nvPr/>
          </p:nvSpPr>
          <p:spPr>
            <a:xfrm>
              <a:off x="2159732" y="2492896"/>
              <a:ext cx="4179461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6258" y="2650269"/>
              <a:ext cx="3202935" cy="51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클라이언트</a:t>
              </a:r>
              <a:r>
                <a:rPr lang="en-US" altLang="ko-KR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-</a:t>
              </a: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서버 연결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162" y="2413631"/>
              <a:ext cx="992857" cy="9928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그룹 26"/>
          <p:cNvGrpSpPr/>
          <p:nvPr/>
        </p:nvGrpSpPr>
        <p:grpSpPr>
          <a:xfrm>
            <a:off x="624081" y="3389989"/>
            <a:ext cx="3910494" cy="955170"/>
            <a:chOff x="2159733" y="2418622"/>
            <a:chExt cx="3910494" cy="955170"/>
          </a:xfrm>
        </p:grpSpPr>
        <p:sp>
          <p:nvSpPr>
            <p:cNvPr id="28" name="사각형: 잘린 한쪽 모서리 27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67292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채팅방</a:t>
              </a: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 개설</a:t>
              </a: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174" y="2418622"/>
              <a:ext cx="955170" cy="9551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" name="그룹 30"/>
          <p:cNvGrpSpPr/>
          <p:nvPr/>
        </p:nvGrpSpPr>
        <p:grpSpPr>
          <a:xfrm>
            <a:off x="4843095" y="3429694"/>
            <a:ext cx="3833361" cy="891631"/>
            <a:chOff x="2159733" y="2452360"/>
            <a:chExt cx="3833361" cy="891631"/>
          </a:xfrm>
        </p:grpSpPr>
        <p:sp>
          <p:nvSpPr>
            <p:cNvPr id="32" name="사각형: 잘린 한쪽 모서리 31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90159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채팅방</a:t>
              </a: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 입장</a:t>
              </a: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690" y="2452360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5" name="그룹 34"/>
          <p:cNvGrpSpPr/>
          <p:nvPr/>
        </p:nvGrpSpPr>
        <p:grpSpPr>
          <a:xfrm>
            <a:off x="4843095" y="4530786"/>
            <a:ext cx="3831940" cy="911431"/>
            <a:chOff x="2159733" y="2492896"/>
            <a:chExt cx="3831940" cy="911431"/>
          </a:xfrm>
        </p:grpSpPr>
        <p:sp>
          <p:nvSpPr>
            <p:cNvPr id="36" name="사각형: 잘린 한쪽 모서리 35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8738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채팅방</a:t>
              </a: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 퇴장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98" y="2512696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9" name="그룹 38"/>
          <p:cNvGrpSpPr/>
          <p:nvPr/>
        </p:nvGrpSpPr>
        <p:grpSpPr>
          <a:xfrm>
            <a:off x="624081" y="4478578"/>
            <a:ext cx="3910494" cy="891631"/>
            <a:chOff x="2159733" y="2455121"/>
            <a:chExt cx="3910494" cy="891631"/>
          </a:xfrm>
        </p:grpSpPr>
        <p:sp>
          <p:nvSpPr>
            <p:cNvPr id="40" name="사각형: 잘린 한쪽 모서리 39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67292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비밀번호 기능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174" y="2455121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3" name="그룹 42"/>
          <p:cNvGrpSpPr/>
          <p:nvPr/>
        </p:nvGrpSpPr>
        <p:grpSpPr>
          <a:xfrm>
            <a:off x="624081" y="5525273"/>
            <a:ext cx="3875911" cy="891631"/>
            <a:chOff x="2159733" y="2455121"/>
            <a:chExt cx="3875911" cy="891631"/>
          </a:xfrm>
        </p:grpSpPr>
        <p:sp>
          <p:nvSpPr>
            <p:cNvPr id="44" name="사각형: 잘린 한쪽 모서리 43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32709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일반 채팅</a:t>
              </a: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174" y="2455121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7" name="그룹 46"/>
          <p:cNvGrpSpPr/>
          <p:nvPr/>
        </p:nvGrpSpPr>
        <p:grpSpPr>
          <a:xfrm>
            <a:off x="4843095" y="5529500"/>
            <a:ext cx="3759932" cy="891631"/>
            <a:chOff x="2159733" y="2455121"/>
            <a:chExt cx="3759932" cy="891631"/>
          </a:xfrm>
        </p:grpSpPr>
        <p:sp>
          <p:nvSpPr>
            <p:cNvPr id="48" name="사각형: 잘린 한쪽 모서리 47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16730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귓속말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174" y="2455121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2333641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특징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9" y="2482926"/>
            <a:ext cx="2904437" cy="267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2312833" y="5517232"/>
            <a:ext cx="4542448" cy="829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8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클라이언트</a:t>
            </a:r>
            <a:r>
              <a:rPr lang="en-US" altLang="ko-KR" sz="28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-</a:t>
            </a:r>
            <a:r>
              <a:rPr lang="ko-KR" altLang="en-US" sz="28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서버 모델</a:t>
            </a:r>
            <a:r>
              <a:rPr lang="ko-KR" altLang="en-US" sz="28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사용</a:t>
            </a:r>
            <a:r>
              <a:rPr lang="en-US" altLang="ko-KR" sz="28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</a:p>
          <a:p>
            <a:pPr indent="-177800" algn="ctr">
              <a:lnSpc>
                <a:spcPct val="114000"/>
              </a:lnSpc>
              <a:defRPr lang="ko-KR" altLang="en-US"/>
            </a:pP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특징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2456892"/>
            <a:ext cx="956752" cy="95675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3681028"/>
            <a:ext cx="956752" cy="95675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935596" y="4985303"/>
            <a:ext cx="6768752" cy="1324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작은 클라이언트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 /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큰 서버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클라이언트는 간단한 입출력 수행</a:t>
            </a:r>
            <a:endParaRPr lang="en-US" altLang="ko-KR" sz="2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서버가 대부분의 실제 기능 수행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23" name="연결선: 꺾임 22"/>
          <p:cNvCxnSpPr>
            <a:stCxn id="14" idx="3"/>
          </p:cNvCxnSpPr>
          <p:nvPr/>
        </p:nvCxnSpPr>
        <p:spPr>
          <a:xfrm flipV="1">
            <a:off x="2972468" y="3922620"/>
            <a:ext cx="2019448" cy="236784"/>
          </a:xfrm>
          <a:prstGeom prst="bentConnector3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/>
          <p:cNvCxnSpPr/>
          <p:nvPr/>
        </p:nvCxnSpPr>
        <p:spPr>
          <a:xfrm>
            <a:off x="2972468" y="2816819"/>
            <a:ext cx="2019448" cy="252141"/>
          </a:xfrm>
          <a:prstGeom prst="bentConnector3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16" y="2456892"/>
            <a:ext cx="2244380" cy="2244380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11860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클라이언트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72915"/>
            <a:ext cx="1728192" cy="172819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2938555"/>
            <a:ext cx="1196913" cy="1196913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56" y="2876808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4869160"/>
            <a:ext cx="7491058" cy="903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사용자의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키보드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입력을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받아서</a:t>
            </a:r>
            <a:b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</a:b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“#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명령어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@@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내용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”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문자열을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서버로 전송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4072" y="3122908"/>
            <a:ext cx="1980220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안녕</a:t>
            </a:r>
            <a:r>
              <a:rPr lang="en-US" altLang="ko-KR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?</a:t>
            </a: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289437" y="3100333"/>
            <a:ext cx="1698254" cy="292663"/>
            <a:chOff x="5238983" y="2836976"/>
            <a:chExt cx="1698254" cy="292663"/>
          </a:xfrm>
        </p:grpSpPr>
        <p:sp>
          <p:nvSpPr>
            <p:cNvPr id="42" name="사각형: 잘린 한쪽 모서리 41"/>
            <p:cNvSpPr/>
            <p:nvPr/>
          </p:nvSpPr>
          <p:spPr>
            <a:xfrm>
              <a:off x="5328084" y="2857333"/>
              <a:ext cx="1548172" cy="272306"/>
            </a:xfrm>
            <a:prstGeom prst="snip1Rect">
              <a:avLst/>
            </a:prstGeom>
            <a:solidFill>
              <a:srgbClr val="FF873C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8983" y="2836976"/>
              <a:ext cx="1698254" cy="287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“#chatroom@@</a:t>
              </a:r>
              <a:r>
                <a:rPr lang="ko-KR" altLang="en-US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2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 flipV="1">
            <a:off x="1671316" y="3507085"/>
            <a:ext cx="175119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298176" y="3507086"/>
            <a:ext cx="179716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3362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화살표: 왼쪽으로 구부러짐 59"/>
          <p:cNvSpPr/>
          <p:nvPr/>
        </p:nvSpPr>
        <p:spPr>
          <a:xfrm>
            <a:off x="6553989" y="2895154"/>
            <a:ext cx="610299" cy="1229071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서버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38" y="2895155"/>
            <a:ext cx="1229070" cy="1229070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7" y="2621265"/>
            <a:ext cx="1748641" cy="1748641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4797152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클라이언트가 보낸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문자열을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분석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하여 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명령어와 내용 분리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501476" y="3060412"/>
            <a:ext cx="1698254" cy="292663"/>
            <a:chOff x="5238983" y="2836976"/>
            <a:chExt cx="1698254" cy="292663"/>
          </a:xfrm>
        </p:grpSpPr>
        <p:sp>
          <p:nvSpPr>
            <p:cNvPr id="42" name="사각형: 잘린 한쪽 모서리 41"/>
            <p:cNvSpPr/>
            <p:nvPr/>
          </p:nvSpPr>
          <p:spPr>
            <a:xfrm>
              <a:off x="5328084" y="2857333"/>
              <a:ext cx="1548172" cy="272306"/>
            </a:xfrm>
            <a:prstGeom prst="snip1Rect">
              <a:avLst/>
            </a:prstGeom>
            <a:solidFill>
              <a:srgbClr val="FF873C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8983" y="2836976"/>
              <a:ext cx="1698254" cy="287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“#chatroom@@</a:t>
              </a:r>
              <a:r>
                <a:rPr lang="ko-KR" altLang="en-US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2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2501476" y="3495585"/>
            <a:ext cx="181849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782452" y="3291080"/>
            <a:ext cx="726146" cy="337913"/>
            <a:chOff x="5291807" y="2836345"/>
            <a:chExt cx="726146" cy="321995"/>
          </a:xfrm>
        </p:grpSpPr>
        <p:sp>
          <p:nvSpPr>
            <p:cNvPr id="23" name="사각형: 잘린 한쪽 모서리 22"/>
            <p:cNvSpPr/>
            <p:nvPr/>
          </p:nvSpPr>
          <p:spPr>
            <a:xfrm>
              <a:off x="5328083" y="2852123"/>
              <a:ext cx="630328" cy="276299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1807" y="2836345"/>
              <a:ext cx="726146" cy="321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</a:t>
              </a:r>
              <a:r>
                <a:rPr lang="ko-KR" altLang="en-US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4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328164" y="3282713"/>
            <a:ext cx="1130250" cy="319639"/>
            <a:chOff x="6369255" y="3098892"/>
            <a:chExt cx="1130250" cy="319639"/>
          </a:xfrm>
        </p:grpSpPr>
        <p:sp>
          <p:nvSpPr>
            <p:cNvPr id="14" name="직사각형 13"/>
            <p:cNvSpPr/>
            <p:nvPr/>
          </p:nvSpPr>
          <p:spPr>
            <a:xfrm>
              <a:off x="6466087" y="3125512"/>
              <a:ext cx="936586" cy="289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69255" y="3098892"/>
              <a:ext cx="1130250" cy="319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b="1" spc="-25" dirty="0">
                  <a:solidFill>
                    <a:srgbClr val="0070C0"/>
                  </a:solidFill>
                  <a:latin typeface="나눔고딕"/>
                  <a:ea typeface="나눔고딕"/>
                </a:rPr>
                <a:t>#chatroom</a:t>
              </a:r>
              <a:endParaRPr lang="en-US" altLang="ko-KR" sz="1400" spc="-17" dirty="0">
                <a:solidFill>
                  <a:srgbClr val="0070C0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18" name="더하기 기호 17"/>
          <p:cNvSpPr/>
          <p:nvPr/>
        </p:nvSpPr>
        <p:spPr>
          <a:xfrm>
            <a:off x="7414502" y="3275631"/>
            <a:ext cx="360040" cy="360040"/>
          </a:xfrm>
          <a:prstGeom prst="mathPlus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409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서버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7" y="2492896"/>
            <a:ext cx="952109" cy="952109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54" y="2697928"/>
            <a:ext cx="1955208" cy="1955208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5010272"/>
            <a:ext cx="7491058" cy="903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명령어에 맞는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기능 수행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후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적합한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클라이언트로 결과 전송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61778" y="2616071"/>
            <a:ext cx="1698254" cy="292663"/>
            <a:chOff x="5238983" y="2836976"/>
            <a:chExt cx="1698254" cy="292663"/>
          </a:xfrm>
        </p:grpSpPr>
        <p:sp>
          <p:nvSpPr>
            <p:cNvPr id="42" name="사각형: 잘린 한쪽 모서리 41"/>
            <p:cNvSpPr/>
            <p:nvPr/>
          </p:nvSpPr>
          <p:spPr>
            <a:xfrm>
              <a:off x="5328084" y="2857333"/>
              <a:ext cx="1548172" cy="272306"/>
            </a:xfrm>
            <a:prstGeom prst="snip1Rect">
              <a:avLst/>
            </a:prstGeom>
            <a:solidFill>
              <a:srgbClr val="FF873C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8983" y="2836976"/>
              <a:ext cx="1698254" cy="287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“#chatroom@@</a:t>
              </a:r>
              <a:r>
                <a:rPr lang="ko-KR" altLang="en-US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2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3004608" y="3032956"/>
            <a:ext cx="210993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350227" y="3807408"/>
            <a:ext cx="1437797" cy="337913"/>
            <a:chOff x="5294311" y="2824861"/>
            <a:chExt cx="790040" cy="321995"/>
          </a:xfrm>
        </p:grpSpPr>
        <p:sp>
          <p:nvSpPr>
            <p:cNvPr id="23" name="사각형: 잘린 한쪽 모서리 22"/>
            <p:cNvSpPr/>
            <p:nvPr/>
          </p:nvSpPr>
          <p:spPr>
            <a:xfrm>
              <a:off x="5310261" y="2852123"/>
              <a:ext cx="753181" cy="267472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4311" y="2824861"/>
              <a:ext cx="790040" cy="321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“[User1] : </a:t>
              </a:r>
              <a:r>
                <a:rPr lang="ko-KR" altLang="en-US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4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10911" y="2456892"/>
            <a:ext cx="1525294" cy="40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en-US" altLang="ko-KR" b="1" spc="-25" dirty="0">
                <a:solidFill>
                  <a:schemeClr val="bg1"/>
                </a:solidFill>
                <a:latin typeface="나눔고딕"/>
                <a:ea typeface="나눔고딕"/>
              </a:rPr>
              <a:t>#chatroom</a:t>
            </a:r>
            <a:endParaRPr lang="en-US" altLang="ko-KR" spc="-17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3753036"/>
            <a:ext cx="952109" cy="952109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cxnSp>
        <p:nvCxnSpPr>
          <p:cNvPr id="30" name="직선 화살표 연결선 29"/>
          <p:cNvCxnSpPr/>
          <p:nvPr/>
        </p:nvCxnSpPr>
        <p:spPr>
          <a:xfrm flipH="1">
            <a:off x="3004609" y="4240842"/>
            <a:ext cx="207144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10028"/>
      </p:ext>
    </p:extLst>
  </p:cSld>
  <p:clrMapOvr>
    <a:masterClrMapping/>
  </p:clrMapOvr>
  <p:transition>
    <p:fade thruBlk="1"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417</ep:Words>
  <ep:PresentationFormat>화면 슬라이드 쇼(4:3)</ep:PresentationFormat>
  <ep:Paragraphs>228</ep:Paragraphs>
  <ep:Slides>18</ep:Slides>
  <ep:Notes>1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기능 구현</vt:lpstr>
      <vt:lpstr>기능 구현</vt:lpstr>
      <vt:lpstr>기능 구현</vt:lpstr>
      <vt:lpstr>기능 구현</vt:lpstr>
      <vt:lpstr>시연</vt:lpstr>
      <vt:lpstr>감사합니다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시연</vt:lpstr>
      <vt:lpstr>슬라이드 18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2011-08-16T07:24:57.000</dcterms:created>
  <dc:creator>네이버 한글캠페인</dc:creator>
  <cp:lastModifiedBy>Kim</cp:lastModifiedBy>
  <dcterms:modified xsi:type="dcterms:W3CDTF">2016-12-15T19:50:19.274</dcterms:modified>
  <cp:revision>399</cp:revision>
  <dc:title>슬라이드 1</dc:title>
</cp:coreProperties>
</file>