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92" r:id="rId1"/>
  </p:sldMasterIdLst>
  <p:notesMasterIdLst>
    <p:notesMasterId r:id="rId20"/>
  </p:notesMasterIdLst>
  <p:sldIdLst>
    <p:sldId id="256" r:id="rId2"/>
    <p:sldId id="257" r:id="rId3"/>
    <p:sldId id="258" r:id="rId4"/>
    <p:sldId id="275" r:id="rId5"/>
    <p:sldId id="259" r:id="rId6"/>
    <p:sldId id="276" r:id="rId7"/>
    <p:sldId id="277" r:id="rId8"/>
    <p:sldId id="278" r:id="rId9"/>
    <p:sldId id="279" r:id="rId10"/>
    <p:sldId id="280" r:id="rId11"/>
    <p:sldId id="285" r:id="rId12"/>
    <p:sldId id="282" r:id="rId13"/>
    <p:sldId id="286" r:id="rId14"/>
    <p:sldId id="289" r:id="rId15"/>
    <p:sldId id="288" r:id="rId16"/>
    <p:sldId id="287" r:id="rId17"/>
    <p:sldId id="274" r:id="rId18"/>
    <p:sldId id="263" r:id="rId19"/>
  </p:sldIdLst>
  <p:sldSz cx="9144000" cy="6858000" type="screen4x3"/>
  <p:notesSz cx="6805613" cy="9939338"/>
  <p:embeddedFontLst>
    <p:embeddedFont>
      <p:font typeface="나눔고딕 ExtraBold" panose="020D0904000000000000" pitchFamily="50" charset="-127"/>
      <p:bold r:id="rId21"/>
    </p:embeddedFont>
    <p:embeddedFont>
      <p:font typeface="나눔고딕" panose="020D0604000000000000" pitchFamily="50" charset="-127"/>
      <p:regular r:id="rId22"/>
      <p:bold r:id="rId23"/>
    </p:embeddedFont>
    <p:embeddedFont>
      <p:font typeface="KoPub돋움체 Light" panose="02020603020101020101" pitchFamily="18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73C"/>
    <a:srgbClr val="C0504D"/>
    <a:srgbClr val="FF9553"/>
    <a:srgbClr val="FFFFFF"/>
    <a:srgbClr val="92D050"/>
    <a:srgbClr val="B1E739"/>
    <a:srgbClr val="A4E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214DD3E-408A-4D45-97B2-FA70A904B6D0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thickThin">
              <a:solidFill>
                <a:schemeClr val="accent6"/>
              </a:solidFill>
            </a:ln>
          </a:top>
          <a:bottom>
            <a:ln w="22700" cmpd="thickThin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6"/>
              </a:solidFill>
            </a:ln>
          </a:top>
          <a:bottom>
            <a:ln w="10000" cmpd="sng">
              <a:solidFill>
                <a:schemeClr val="accent6"/>
              </a:solidFill>
            </a:ln>
          </a:bottom>
        </a:tcBdr>
        <a:fill>
          <a:solidFill>
            <a:schemeClr val="accent6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4E90C144-425D-43D6-A315-C36DDC3802C1}" styleName="Generic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6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6">
                  <a:shade val="61000"/>
                  <a:satMod val="130000"/>
                </a:schemeClr>
              </a:gs>
              <a:gs pos="5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86EB55A-D8E4-4A66-8E5A-C34D8BC1693A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6"/>
      </a:tcTxStyle>
      <a:tcStyle>
        <a:tcBdr>
          <a:top>
            <a:ln w="6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6">
          <a:shade val="40000"/>
        </a:schemeClr>
      </a:tcTxStyle>
      <a:tcStyle>
        <a:tcBdr/>
        <a:fill>
          <a:solidFill>
            <a:schemeClr val="accent6">
              <a:alpha val="40000"/>
            </a:schemeClr>
          </a:solidFill>
        </a:fill>
      </a:tcStyle>
    </a:firstRow>
  </a:tblStyle>
  <a:tblStyle styleId="{729D6073-5DEC-478E-BFBB-120F47F47B7E}" styleName="Light Style 1 - Body/Background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dk1"/>
              </a:solidFill>
            </a:ln>
          </a:top>
          <a:bottom>
            <a:ln w="227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dk1"/>
              </a:solidFill>
            </a:ln>
          </a:top>
          <a:bottom>
            <a:ln w="10000" cmpd="sng">
              <a:solidFill>
                <a:schemeClr val="dk1"/>
              </a:solidFill>
            </a:ln>
          </a:bottom>
        </a:tcBdr>
        <a:fill>
          <a:solidFill>
            <a:schemeClr val="dk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459" autoAdjust="0"/>
    <p:restoredTop sz="86364"/>
  </p:normalViewPr>
  <p:slideViewPr>
    <p:cSldViewPr>
      <p:cViewPr varScale="1">
        <p:scale>
          <a:sx n="126" d="100"/>
          <a:sy n="126" d="100"/>
        </p:scale>
        <p:origin x="1181" y="77"/>
      </p:cViewPr>
      <p:guideLst>
        <p:guide orient="horz" pos="2157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media/hdphoto1.xml>II�   	 �    z   �        �        ��       ��       ��    ��B��    ��B��    �   ��    )      $��oN�K��=wv��WMPHOTO ��q�� 0p �cl HH�E@    ����v������	���C�g��x���%�K4��2��������Q��o7��  � 0t$ ( ���`��g	8�W6�8�u���F�-�}}8��piY"�n��JƖ��.&�n&����մ:[:��c�)������u��^�9�˖��z�FkT9~Qh���=NS��)[���)�.K��d�oSԭ)H�~K�\�)�3]�VZ�h�%�R�j�UY뫸d�NP��­i]��]]F��]]J�T�J�x�eGWW�p  �  �                 �               �         ��     v�<�:{T�*��q�7Q��I$�D"P1@�P1@�D(�P1@�P1@�P1@�!�C�"
P)@�P1@�P1@�!�9r�P)@�P1@�P1@��9r�1�R�J(�b��(�c���:�c���0L�R�J(�b��(�c���:�c��� �P2��
P)@�(�M
hSB�Ц� �2���e(@�P3B�Ц�4)�H"��e(@�P2����
hSB��H"��e(@�P2�����M
hf�Q�e(@�P2�������M
hdFQ��e(����������e@�P2�����������dBFQ��e(@���������bJ2��(�jP2����������  #�b�(��@I3?� ""   ��� DD@ ����  P�6$�  I1$ĬJ���?�����O��'�����I��������?��?��?��C��X������!���  	��0D4 ` %�
�=@*��rb4��2�q���������%jE����T��\�p2�U���<cI JF����o�eӒ�|�k���ϥu@�<�t���fʺ_�Z����d�|���pX?��Ԭ|���o��tB4���_���̒G��������%���ח����t��r��j���f�%���������KrX��]��L^SNw7qH  

1                     �               �         �     Du ���-\�5"�DPI>G��#�z�Q�*��*�*�||||zzzzT�	P�%@H@2
t)ЧB�
t3���gY�u�gY �
hSB�Ц�hf�hf�Y��k �M
hSB������k5��`� SB����̆d3!�fY�e�`)�M���fC2�̳,�2̰ЦC2�̆d3!��2̳,� �M�fC2�̆d3,�2̳,� �hf�d3!��fC2�e�d9@ S!��fC2�̆e�fY�e�`)���fC2�̆e�fY�e� (rC2�̆d3,�2̳,� @&HrC2�̆e�fY�e�d8��fC2̳,�2̳,�!�    �!t��H �:M�n�h�I�)Y�V""�DUh�4F�#M���Di�4�4��'LA������������������������������  �  � !�	" m�:!��7[6vm�k�����ӧ�f����^�����C��O�te�Ov���c5>t�ӏ���ߤ����ΨOӃ�t��@�D�G�a���{M8��>t���^:寏�x�0#��O�ks9���j<h�Ο:`�f:��G�Ə:|i���u��g�Ο:����_�7_|i����S�½�~�4���MN3�ۅ{�|��S�EN�{|�<h��r�LQ�n��W���F1��';�>`  b                                                �    	��R�H\ˀ�
��AF���d@% �Q��r�Q�:GH�"�(��J9r�	��'@N��:@0A�%(	��	��	�L�d ��`�%(	@Jh&�h&�h&A2	�L�@P�%(	@Mh&�h&�d ��0@@% �P	�Mh@�	���&A E �P	@&�4	�Mh&�h&A2	 `� �(��Mh@��Md �@% �P	@&�4	�Mh@�	��P	@% �P	�Mh@�	�M�0"��J(�&�4	�MhA ��J(�@��&�4	��	 `E �P	@% �h@��M�$ �8 �"�J(�@��&�4	�M@� �J(�@��&�4  !�	PB�Q���DT��Q�EF�DTMR�-U�*�FZ#,�����@ ����������������������������������  �@0D6 l '@`���e]�7iu_\�i�է�M&��U;�յJ�1`5k�G�G��>��޴���Ln4����;{_�i����=F���M�y�S���y�����׫��ί:*u>3��޾�������D������~�ҧS�gs��O�����J\��S��~�%��{y�/�cs���&��{�Z�O�3��?~��kK���c��޾�ou�n�Κ�__�F���Ot��c���I�I��{��u���h�/���k�k  
1                    �               f          !'     E�f�����F��Q�5$I:GH�#�t���:GH�I$B!�@"�E �(P�@"�E �()�$�@EP@EP@EP	@%
y"	9r�@EP@EP@EP�� ��G �A�(�@E �P@EP	B�H�Mh@��&�(�% �����%	G(�Mh@��&�(	@J(�%(	DP�r��&�4	�MP���%(�%(��Q�	���&�(	@JP���%(��Q��Mh@�	@M�%(	@JP��(�)�Mh&�h&�h%(	@JP��E	G(�Mh&�h&�h&�h%(	@JP��9D	4A4A4A4A(	@JP��(D�@H�M�M�M�M�%(	DQE��	�	��	��	��	@JP��EDP���   �!t��H �:M��I�  �.!  A�� �@AA  � �"?"@QB )b�*�I'���������/��K���������/��K�������[���������/�2?��`�  !�� �(  Q@�
��	�B��Bu���D�j���̦JU]ӡU�׃*���E�z� *���=�~�U�_�J���_��z���\������h1�yh�"Q�W���':F����*��j��UJ���=���Q}_�z}CK�]}�e���ϟk�  " H  
                 �                             ��.`6u@l�i�i���*����*�p���z	�'���z	�$���*���jWJ�T}�'�>	�O�I*����*����*��|���%A$�EQTUEQTU��bT���%A$�EQTUEQTU���%A*	PJ�I+��b�X�V*�%b�J�*��I%b�X�V+��b�X�T	P%@�J�b�X�V+��b�X��J�b�X�V+��b�X�V*�I$�V+��b�X�V+��b�X�V+��b�X�I$�Je2IL�S)��e2�L�S)��e2��S)��e2�L�S)��e2 )��e2�L�S)��e2��Ȁ�S)�ȄB!L�S)��`  #C�$���$���D�A��-%��i/��I�DZK��KI�Ii/��-+��KJ���ҿ���_��\���.W���+��  )�@0D 
 �� �:������Е}������/\��FX�޷���J��H�U�������M�nJ���j��O4�$����U���S3]0�קݾ��3+��C�k����4�ZWLj��/}s%+�6������ܗ"������%�b�t����o��\��ebK����/ʫ?��^׵�������k��WN�a￯쫪�  * (                     
               (              �pX,��AP1@�PQAETPEA �(�b��((���*�"d�"��(1A�(�J�&L qA�Pb����%@�T	 ` ���%@�T	P%A*	 ` ���(��T	P%@� �@(1A�Pb�T	P%@�L�0 qA�Pb���T	P$� ��(1A�Pb�* qA�Pb��� b p�Gq�q�q� �
DqGp,�Y
 P��i�Y�X�(F�Tg)�R�DS�R�0�"`��P���cE@p  +G'��������������������������������  1�@0D 

 �P	���u��w߾ժ&�Z��"��MQ4��Ͻq�U_�7_<��z'B�����~�������;���[��?���;���V�����j�������_��ls���~ھ?o�|�'�dL���mM���k���������w��V��_u�^�GK�}����K���ך{��y�L"���4�O3�?���w���o���N}弽����  2                                                        Ba0�$	�@I��	 (QD@EAP	@%�$��D@QP	@% �@� �
@% �P���%(	 `(�b�@bP	@JP�� �|i�i�i�eQeQ@,iF�iFTeFTeFQe���Q��Tj�Q�����Q�5F���Qj!N �����Tj�Q�5��9FѴmFѱlB�#h�`X�%�@@�,�ѴJh�H��X�M R�D�PB��4�H�Gp8��!`�(��ぁL�  3G'��������������������������������  9� 0T D #�	� ���^��n��]|tgޞ�g�z��N��	Z��>��{������zZ�w��g����������u��V��_t�O!�jk�oo��_&�����u���������x|攞���i�5�Jo���_u�=�����{����y�������կ{O4����{������o����������fSO߷��U�����߷�׍��d�i�����}����/\���Z�6��q��  :                                       @              �`&e�LD"b4���	��' N@��9r�"��(�"��H	��r	�' ��r	DQ�R�jQEDvɤ	PN�t���%DQEDQEœH��%(	B�Ja�DQEDQE�&�$(	@JP���EDQEDQ�i@2�J(�R(��"�H�R)�F$�@���J)�E"�H�R)�F$�@���JE"�H�R)�E"�H��	 �E"�D-��E"�H�R)�E�� HR�H�R)�E"�H�R)M HR�H�R)�E"�H�R!JF4�@��"�H�R)�E"�H�)�@��R�R)�E"�)�DAiD)�E"�H�R)�DB!�tȁ)�E"!H�D"�E"��B:d@�  ;G'��'��S���`���&'��M$����������������O���K�����������i/��ڗ��mK�����  A��0T 
@B��қSI�b% SmnD��[��y�3��u�����Я�`w��rp)ϑq���מ]c+�	Q%�ك���������ϕ�Pg_��B���¼�Ce��`�_q��tk�>5������o���|j�־�{d���C_��U��x85�n��q��?������O���k��s�}���l��ܨ�  B X $ 
                                                 ��а��Rlت*��$H	����B��$Q�8�i��i�����$�)JR�3�"IJR$Jd�% �I�$I��A �J`$� R    �t�	p.� "���@��   CC�i/��I�DZK��"�_����������E���������������Ir����_��\���.W���+��(���Ҁ���a��A����{j�ڥ������m^ڽ�{j�����e�  I�`0d  ! @	 �Q���W���ҫG *�OT�'���֒�Q���%�����:��l�n��p_UԄ�
����"�t�դ�_��״oo��:ըR��wb��o���A��}:t>�(o�����'t�~*���>����5_�P9������M�>�q�t�����T�\U���k��*  J                                                        D(�@T�4	�A �0�B
$(P����K6B�	
!!M4�L&	�M4ɦ)H�� �4�D��I$���(�QA"S JD� �I)��H�	(H��0�L$�t��t�
��$C�r"  KG'������������������������������U!l�B�T���eRʤ�*�l�I��&ʥl�Vʦ�T�+-����  Q��0T    � !�@	���z�SV�Z��{�j����i���n}����W��_��Eߖ�����{�]��Uk���fE��<�n��C����Cn�xۼ�w���;��w�*���������*��w�O��������o�}���n�������e����zN�W�5�9X7��P�N�l'���G���  R                                       !                BЂ!D A@$B��A ��F��HP�BB�
`L��i��q ���$�)JR0
�)��)C)�R��)JBD������W H�) ���L2R%"IILJL�"a)' J)ȚR�I��)L DE"�8���  SG'������������������������������U!l�B�T���eRʤ�*�l�I��&ʥl�Vʦ�T�+-����  Y��0d
  !@��P�=oP+�T�޹���u}C^�S�^����^>�7���W����p��=��:-ګ�ws��&鞵WV�b�v�/n�쭯]+��������O�E�/�v�u��t����&ǥ��(�_u����$w��x��t�Q��o�j�~���S֝�_�Tw�S�6X��;�*z�Ъ���8g�>���۠�^Y*�  Z                                                       �	�A!p�\�'�Tt�:t�DH�"@���
(D�$	�M4�ML�	�$�$�	@���)��(���R$��$zx��JBI �� H%9H��$�� ��) 	H ��   ��.� !���\���  [G'��I��T�O������4��������M$���������������Կ��j_���/��ڗ��mK������v�ڡ�Tj�mS�T��-�KmWmWm^ڽ�[l�c�A�A��A��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815" tIns="45907" rIns="91815" bIns="45907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815" tIns="45907" rIns="91815" bIns="45907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4DFBBAD-CF51-4FA8-8814-5F33CDE7218D}" type="datetime1">
              <a:rPr lang="ko-KR" altLang="en-US"/>
              <a:pPr lvl="0">
                <a:defRPr lang="ko-KR" altLang="en-US"/>
              </a:pPr>
              <a:t>2016-12-15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815" tIns="45907" rIns="91815" bIns="45907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5C2B20BF-27CD-4C66-878F-3D50775A61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C2B20BF-27CD-4C66-878F-3D50775A6194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5BD8-D507-466C-BE65-3CF0EE978C8C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7415BD8-D507-466C-BE65-3CF0EE978C8C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70" r:id="rId3"/>
    <p:sldLayoutId id="2147483786" r:id="rId4"/>
    <p:sldLayoutId id="2147483787" r:id="rId5"/>
    <p:sldLayoutId id="2147483788" r:id="rId6"/>
    <p:sldLayoutId id="2147483781" r:id="rId7"/>
    <p:sldLayoutId id="2147483782" r:id="rId8"/>
    <p:sldLayoutId id="2147483783" r:id="rId9"/>
    <p:sldLayoutId id="2147483784" r:id="rId10"/>
    <p:sldLayoutId id="2147483789" r:id="rId11"/>
    <p:sldLayoutId id="2147483790" r:id="rId12"/>
    <p:sldLayoutId id="2147483791" r:id="rId13"/>
    <p:sldLayoutId id="2147483769" r:id="rId14"/>
    <p:sldLayoutId id="2147483785" r:id="rId15"/>
  </p:sldLayoutIdLst>
  <p:transition>
    <p:fade thruBlk="1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xaiQNA-1rCk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5602" y="3145801"/>
            <a:ext cx="2518206" cy="547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5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팀장 : 2011105017 김미수</a:t>
            </a:r>
          </a:p>
          <a:p>
            <a:pPr lvl="0">
              <a:defRPr lang="ko-KR" altLang="en-US"/>
            </a:pPr>
            <a:r>
              <a:rPr lang="ko-KR" altLang="en-US" sz="15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팀원 : 2011105016 김동호</a:t>
            </a: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325602" y="728700"/>
            <a:ext cx="8229600" cy="1728192"/>
          </a:xfrm>
        </p:spPr>
        <p:txBody>
          <a:bodyPr anchor="t">
            <a:normAutofit fontScale="90000"/>
          </a:bodyPr>
          <a:lstStyle/>
          <a:p>
            <a:pPr algn="l">
              <a:lnSpc>
                <a:spcPct val="150000"/>
              </a:lnSpc>
              <a:defRPr lang="ko-KR" altLang="en-US"/>
            </a:pPr>
            <a:r>
              <a:rPr lang="ko-KR" altLang="en-US" sz="4800" b="1" spc="-13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우분톡</a:t>
            </a:r>
            <a:br>
              <a:rPr lang="en-US" altLang="ko-KR" sz="4800" b="1" spc="-13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ko-KR" altLang="en-US" sz="4800" b="1" spc="-13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최종발표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708920"/>
            <a:ext cx="5524500" cy="34575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56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0</a:t>
            </a:r>
            <a:r>
              <a:rPr lang="ko-KR" altLang="en-US" sz="24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2</a:t>
            </a: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67644" y="1430136"/>
            <a:ext cx="6835924" cy="757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>
              <a:lnSpc>
                <a:spcPct val="114000"/>
              </a:lnSpc>
              <a:defRPr lang="ko-KR" altLang="en-US"/>
            </a:pPr>
            <a:endParaRPr lang="ko-KR" altLang="en-US" sz="1200" b="1" spc="-17" dirty="0">
              <a:solidFill>
                <a:srgbClr val="FF873C"/>
              </a:solidFill>
              <a:latin typeface="나눔고딕"/>
              <a:ea typeface="나눔고딕"/>
            </a:endParaRPr>
          </a:p>
          <a:p>
            <a:pPr indent="-177800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800" b="1" spc="-28" dirty="0">
                <a:solidFill>
                  <a:srgbClr val="FF873C"/>
                </a:solidFill>
                <a:latin typeface="나눔고딕"/>
                <a:ea typeface="나눔고딕"/>
              </a:rPr>
              <a:t>클라이언트</a:t>
            </a:r>
            <a:endParaRPr lang="en-US" altLang="ko-KR" sz="2800" b="1" spc="-28" dirty="0">
              <a:solidFill>
                <a:srgbClr val="FF873C"/>
              </a:solidFill>
              <a:latin typeface="나눔고딕"/>
              <a:ea typeface="나눔고딕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755576" y="332656"/>
            <a:ext cx="6552728" cy="623752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5" dirty="0"/>
              <a:t>프로그램 구조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730984"/>
            <a:ext cx="1728192" cy="1728192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6" y="2996624"/>
            <a:ext cx="1196913" cy="1196913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156" y="2934877"/>
            <a:ext cx="1380284" cy="1380284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681342" y="4855221"/>
            <a:ext cx="7491058" cy="481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서버에서 받은 문자열 </a:t>
            </a: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FF873C"/>
                </a:highlight>
                <a:latin typeface="나눔고딕"/>
                <a:ea typeface="나눔고딕"/>
              </a:rPr>
              <a:t>출력</a:t>
            </a:r>
            <a:endParaRPr lang="en-US" altLang="ko-KR" sz="1200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highlight>
                <a:srgbClr val="FF873C"/>
              </a:highlight>
              <a:latin typeface="나눔고딕"/>
              <a:ea typeface="나눔고딕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64072" y="3180977"/>
            <a:ext cx="1980220" cy="31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 algn="ctr">
              <a:lnSpc>
                <a:spcPct val="114000"/>
              </a:lnSpc>
              <a:defRPr lang="ko-KR" altLang="en-US"/>
            </a:pPr>
            <a:r>
              <a:rPr lang="en-US" altLang="ko-KR" sz="1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000000"/>
                </a:highlight>
                <a:latin typeface="나눔고딕"/>
                <a:ea typeface="나눔고딕"/>
              </a:rPr>
              <a:t>[User1] : </a:t>
            </a:r>
            <a:r>
              <a:rPr lang="ko-KR" altLang="en-US" sz="1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000000"/>
                </a:highlight>
                <a:latin typeface="나눔고딕"/>
                <a:ea typeface="나눔고딕"/>
              </a:rPr>
              <a:t>안녕</a:t>
            </a:r>
            <a:r>
              <a:rPr lang="en-US" altLang="ko-KR" sz="1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000000"/>
                </a:highlight>
                <a:latin typeface="나눔고딕"/>
                <a:ea typeface="나눔고딕"/>
              </a:rPr>
              <a:t>?</a:t>
            </a:r>
            <a:endParaRPr lang="en-US" altLang="ko-KR" sz="1400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H="1">
            <a:off x="1629131" y="3565153"/>
            <a:ext cx="1790741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5292080" y="3565154"/>
            <a:ext cx="176419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5530173" y="3154326"/>
            <a:ext cx="1312400" cy="302840"/>
            <a:chOff x="4873976" y="2360488"/>
            <a:chExt cx="721137" cy="288574"/>
          </a:xfrm>
        </p:grpSpPr>
        <p:sp>
          <p:nvSpPr>
            <p:cNvPr id="23" name="사각형: 잘린 한쪽 모서리 22"/>
            <p:cNvSpPr/>
            <p:nvPr/>
          </p:nvSpPr>
          <p:spPr>
            <a:xfrm>
              <a:off x="4912596" y="2369587"/>
              <a:ext cx="644775" cy="273666"/>
            </a:xfrm>
            <a:prstGeom prst="snip1Rect">
              <a:avLst/>
            </a:prstGeom>
            <a:solidFill>
              <a:srgbClr val="0070C0"/>
            </a:solidFill>
            <a:ln w="12700">
              <a:noFill/>
            </a:ln>
            <a:effectLst>
              <a:outerShdw blurRad="38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73976" y="2360488"/>
              <a:ext cx="721137" cy="2885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177800" algn="ctr">
                <a:lnSpc>
                  <a:spcPct val="114000"/>
                </a:lnSpc>
                <a:defRPr lang="ko-KR" altLang="en-US"/>
              </a:pPr>
              <a:r>
                <a:rPr lang="en-US" altLang="ko-KR" sz="1200" b="1" spc="-25" dirty="0">
                  <a:solidFill>
                    <a:schemeClr val="bg1"/>
                  </a:solidFill>
                  <a:latin typeface="나눔고딕"/>
                  <a:ea typeface="나눔고딕"/>
                </a:rPr>
                <a:t>“[User1] : </a:t>
              </a:r>
              <a:r>
                <a:rPr lang="ko-KR" altLang="en-US" sz="1200" b="1" spc="-25" dirty="0">
                  <a:solidFill>
                    <a:schemeClr val="bg1"/>
                  </a:solidFill>
                  <a:latin typeface="나눔고딕"/>
                  <a:ea typeface="나눔고딕"/>
                </a:rPr>
                <a:t>안녕</a:t>
              </a:r>
              <a:r>
                <a:rPr lang="en-US" altLang="ko-KR" sz="1200" b="1" spc="-25" dirty="0">
                  <a:solidFill>
                    <a:schemeClr val="bg1"/>
                  </a:solidFill>
                  <a:latin typeface="나눔고딕"/>
                  <a:ea typeface="나눔고딕"/>
                </a:rPr>
                <a:t>?”</a:t>
              </a:r>
              <a:endParaRPr lang="en-US" altLang="ko-KR" sz="1200" spc="-17" dirty="0"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8503631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56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03</a:t>
            </a:r>
            <a:endParaRPr lang="ko-KR" altLang="en-US" sz="2400" b="1" dirty="0">
              <a:solidFill>
                <a:srgbClr val="FF873C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67644" y="1430136"/>
            <a:ext cx="6835924" cy="794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>
              <a:lnSpc>
                <a:spcPct val="114000"/>
              </a:lnSpc>
              <a:defRPr lang="ko-KR" altLang="en-US"/>
            </a:pPr>
            <a:endParaRPr lang="ko-KR" altLang="en-US" sz="1200" b="1" spc="-17" dirty="0">
              <a:solidFill>
                <a:srgbClr val="FF873C"/>
              </a:solidFill>
              <a:latin typeface="나눔고딕"/>
              <a:ea typeface="나눔고딕"/>
            </a:endParaRPr>
          </a:p>
          <a:p>
            <a:pPr indent="-177800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800" b="1" spc="-28" dirty="0">
                <a:solidFill>
                  <a:srgbClr val="FF873C"/>
                </a:solidFill>
                <a:latin typeface="나눔고딕"/>
                <a:ea typeface="나눔고딕"/>
              </a:rPr>
              <a:t>클라이언트</a:t>
            </a:r>
            <a:r>
              <a:rPr lang="en-US" altLang="ko-KR" sz="2800" b="1" spc="-28" dirty="0">
                <a:solidFill>
                  <a:srgbClr val="FF873C"/>
                </a:solidFill>
                <a:latin typeface="나눔고딕"/>
                <a:ea typeface="나눔고딕"/>
              </a:rPr>
              <a:t>-</a:t>
            </a:r>
            <a:r>
              <a:rPr lang="ko-KR" altLang="en-US" sz="2800" b="1" spc="-28" dirty="0">
                <a:solidFill>
                  <a:srgbClr val="FF873C"/>
                </a:solidFill>
                <a:latin typeface="나눔고딕"/>
                <a:ea typeface="나눔고딕"/>
              </a:rPr>
              <a:t>서버 연결</a:t>
            </a:r>
            <a:endParaRPr lang="en-US" altLang="ko-KR" sz="2800" b="1" spc="-28" dirty="0">
              <a:solidFill>
                <a:srgbClr val="FF873C"/>
              </a:solidFill>
              <a:latin typeface="나눔고딕"/>
              <a:ea typeface="나눔고딕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755576" y="332656"/>
            <a:ext cx="6552728" cy="623752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5" dirty="0"/>
              <a:t>기능 구현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874" y="2377776"/>
            <a:ext cx="1114202" cy="1114202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928" y="2332188"/>
            <a:ext cx="1164260" cy="1164260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cxnSp>
        <p:nvCxnSpPr>
          <p:cNvPr id="49" name="직선 화살표 연결선 48"/>
          <p:cNvCxnSpPr>
            <a:stCxn id="24" idx="2"/>
            <a:endCxn id="28" idx="0"/>
          </p:cNvCxnSpPr>
          <p:nvPr/>
        </p:nvCxnSpPr>
        <p:spPr>
          <a:xfrm>
            <a:off x="6544092" y="4056567"/>
            <a:ext cx="0" cy="27693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5887892" y="3718654"/>
            <a:ext cx="1312400" cy="337913"/>
            <a:chOff x="4873976" y="2360488"/>
            <a:chExt cx="721137" cy="321994"/>
          </a:xfrm>
        </p:grpSpPr>
        <p:sp>
          <p:nvSpPr>
            <p:cNvPr id="23" name="사각형: 잘린 한쪽 모서리 22"/>
            <p:cNvSpPr/>
            <p:nvPr/>
          </p:nvSpPr>
          <p:spPr>
            <a:xfrm>
              <a:off x="4912596" y="2369587"/>
              <a:ext cx="644775" cy="273666"/>
            </a:xfrm>
            <a:prstGeom prst="snip1Rect">
              <a:avLst/>
            </a:prstGeom>
            <a:solidFill>
              <a:srgbClr val="0070C0"/>
            </a:solidFill>
            <a:ln w="12700">
              <a:noFill/>
            </a:ln>
            <a:effectLst>
              <a:outerShdw blurRad="38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73976" y="2360488"/>
              <a:ext cx="721137" cy="3219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177800" algn="ctr">
                <a:lnSpc>
                  <a:spcPct val="114000"/>
                </a:lnSpc>
                <a:defRPr lang="ko-KR" altLang="en-US"/>
              </a:pPr>
              <a:r>
                <a:rPr lang="en-US" altLang="ko-KR" sz="1400" spc="-17" dirty="0">
                  <a:solidFill>
                    <a:schemeClr val="bg1"/>
                  </a:solidFill>
                  <a:latin typeface="나눔고딕"/>
                  <a:ea typeface="나눔고딕"/>
                </a:rPr>
                <a:t>socket()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763688" y="4845268"/>
            <a:ext cx="1312400" cy="337913"/>
            <a:chOff x="4873976" y="2347989"/>
            <a:chExt cx="721137" cy="321994"/>
          </a:xfrm>
        </p:grpSpPr>
        <p:sp>
          <p:nvSpPr>
            <p:cNvPr id="21" name="사각형: 잘린 한쪽 모서리 20"/>
            <p:cNvSpPr/>
            <p:nvPr/>
          </p:nvSpPr>
          <p:spPr>
            <a:xfrm>
              <a:off x="4912596" y="2369587"/>
              <a:ext cx="644775" cy="273666"/>
            </a:xfrm>
            <a:prstGeom prst="snip1Rect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38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73976" y="2347989"/>
              <a:ext cx="721137" cy="3219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177800" algn="ctr">
                <a:lnSpc>
                  <a:spcPct val="114000"/>
                </a:lnSpc>
                <a:defRPr lang="ko-KR" altLang="en-US"/>
              </a:pPr>
              <a:r>
                <a:rPr lang="en-US" altLang="ko-KR" sz="1400" spc="-17" dirty="0">
                  <a:solidFill>
                    <a:srgbClr val="0070C0"/>
                  </a:solidFill>
                  <a:latin typeface="나눔고딕"/>
                  <a:ea typeface="나눔고딕"/>
                </a:rPr>
                <a:t>socket()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887892" y="4333497"/>
            <a:ext cx="1312400" cy="319639"/>
            <a:chOff x="4873976" y="2360488"/>
            <a:chExt cx="721137" cy="304581"/>
          </a:xfrm>
        </p:grpSpPr>
        <p:sp>
          <p:nvSpPr>
            <p:cNvPr id="27" name="사각형: 잘린 한쪽 모서리 26"/>
            <p:cNvSpPr/>
            <p:nvPr/>
          </p:nvSpPr>
          <p:spPr>
            <a:xfrm>
              <a:off x="4912596" y="2369587"/>
              <a:ext cx="644775" cy="273666"/>
            </a:xfrm>
            <a:prstGeom prst="snip1Rect">
              <a:avLst/>
            </a:prstGeom>
            <a:solidFill>
              <a:srgbClr val="0070C0"/>
            </a:solidFill>
            <a:ln w="12700">
              <a:noFill/>
            </a:ln>
            <a:effectLst>
              <a:outerShdw blurRad="38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73976" y="2360488"/>
              <a:ext cx="721137" cy="3045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177800" algn="ctr">
                <a:lnSpc>
                  <a:spcPct val="114000"/>
                </a:lnSpc>
                <a:defRPr lang="ko-KR" altLang="en-US"/>
              </a:pPr>
              <a:r>
                <a:rPr lang="en-US" altLang="ko-KR" sz="1400" spc="-17" dirty="0">
                  <a:solidFill>
                    <a:schemeClr val="bg1"/>
                  </a:solidFill>
                  <a:latin typeface="나눔고딕"/>
                  <a:ea typeface="나눔고딕"/>
                </a:rPr>
                <a:t>bind()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887796" y="4926291"/>
            <a:ext cx="1312400" cy="319639"/>
            <a:chOff x="4873976" y="2360488"/>
            <a:chExt cx="721137" cy="304581"/>
          </a:xfrm>
        </p:grpSpPr>
        <p:sp>
          <p:nvSpPr>
            <p:cNvPr id="30" name="사각형: 잘린 한쪽 모서리 29"/>
            <p:cNvSpPr/>
            <p:nvPr/>
          </p:nvSpPr>
          <p:spPr>
            <a:xfrm>
              <a:off x="4912596" y="2369587"/>
              <a:ext cx="644775" cy="273666"/>
            </a:xfrm>
            <a:prstGeom prst="snip1Rect">
              <a:avLst/>
            </a:prstGeom>
            <a:solidFill>
              <a:srgbClr val="0070C0"/>
            </a:solidFill>
            <a:ln w="12700">
              <a:noFill/>
            </a:ln>
            <a:effectLst>
              <a:outerShdw blurRad="38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73976" y="2360488"/>
              <a:ext cx="721137" cy="3045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177800" algn="ctr">
                <a:lnSpc>
                  <a:spcPct val="114000"/>
                </a:lnSpc>
                <a:defRPr lang="ko-KR" altLang="en-US"/>
              </a:pPr>
              <a:r>
                <a:rPr lang="en-US" altLang="ko-KR" sz="1400" spc="-17" dirty="0">
                  <a:solidFill>
                    <a:schemeClr val="bg1"/>
                  </a:solidFill>
                  <a:latin typeface="나눔고딕"/>
                  <a:ea typeface="나눔고딕"/>
                </a:rPr>
                <a:t>listen()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887892" y="5517232"/>
            <a:ext cx="1312400" cy="319639"/>
            <a:chOff x="4873976" y="2360488"/>
            <a:chExt cx="721137" cy="304581"/>
          </a:xfrm>
        </p:grpSpPr>
        <p:sp>
          <p:nvSpPr>
            <p:cNvPr id="34" name="사각형: 잘린 한쪽 모서리 33"/>
            <p:cNvSpPr/>
            <p:nvPr/>
          </p:nvSpPr>
          <p:spPr>
            <a:xfrm>
              <a:off x="4912596" y="2369587"/>
              <a:ext cx="644775" cy="273666"/>
            </a:xfrm>
            <a:prstGeom prst="snip1Rect">
              <a:avLst/>
            </a:prstGeom>
            <a:solidFill>
              <a:srgbClr val="0070C0"/>
            </a:solidFill>
            <a:ln w="12700">
              <a:noFill/>
            </a:ln>
            <a:effectLst>
              <a:outerShdw blurRad="38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73976" y="2360488"/>
              <a:ext cx="721137" cy="3045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177800" algn="ctr">
                <a:lnSpc>
                  <a:spcPct val="114000"/>
                </a:lnSpc>
                <a:defRPr lang="ko-KR" altLang="en-US"/>
              </a:pPr>
              <a:r>
                <a:rPr lang="en-US" altLang="ko-KR" sz="1400" spc="-17" dirty="0">
                  <a:solidFill>
                    <a:schemeClr val="bg1"/>
                  </a:solidFill>
                  <a:latin typeface="나눔고딕"/>
                  <a:ea typeface="나눔고딕"/>
                </a:rPr>
                <a:t>accept()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763688" y="5493340"/>
            <a:ext cx="1312400" cy="319639"/>
            <a:chOff x="4873976" y="2347989"/>
            <a:chExt cx="721137" cy="304581"/>
          </a:xfrm>
        </p:grpSpPr>
        <p:sp>
          <p:nvSpPr>
            <p:cNvPr id="37" name="사각형: 잘린 한쪽 모서리 36"/>
            <p:cNvSpPr/>
            <p:nvPr/>
          </p:nvSpPr>
          <p:spPr>
            <a:xfrm>
              <a:off x="4912596" y="2369587"/>
              <a:ext cx="644775" cy="273666"/>
            </a:xfrm>
            <a:prstGeom prst="snip1Rect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38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73976" y="2347989"/>
              <a:ext cx="721137" cy="3045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177800" algn="ctr">
                <a:lnSpc>
                  <a:spcPct val="114000"/>
                </a:lnSpc>
                <a:defRPr lang="ko-KR" altLang="en-US"/>
              </a:pPr>
              <a:r>
                <a:rPr lang="en-US" altLang="ko-KR" sz="1400" spc="-17" dirty="0">
                  <a:solidFill>
                    <a:srgbClr val="0070C0"/>
                  </a:solidFill>
                  <a:latin typeface="나눔고딕"/>
                  <a:ea typeface="나눔고딕"/>
                </a:rPr>
                <a:t>connect()</a:t>
              </a:r>
            </a:p>
          </p:txBody>
        </p:sp>
      </p:grpSp>
      <p:cxnSp>
        <p:nvCxnSpPr>
          <p:cNvPr id="39" name="직선 화살표 연결선 38"/>
          <p:cNvCxnSpPr>
            <a:stCxn id="28" idx="2"/>
            <a:endCxn id="31" idx="0"/>
          </p:cNvCxnSpPr>
          <p:nvPr/>
        </p:nvCxnSpPr>
        <p:spPr>
          <a:xfrm flipH="1">
            <a:off x="6543996" y="4653136"/>
            <a:ext cx="96" cy="27315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1" idx="2"/>
            <a:endCxn id="35" idx="0"/>
          </p:cNvCxnSpPr>
          <p:nvPr/>
        </p:nvCxnSpPr>
        <p:spPr>
          <a:xfrm>
            <a:off x="6543996" y="5245930"/>
            <a:ext cx="96" cy="27130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25" idx="2"/>
            <a:endCxn id="38" idx="0"/>
          </p:cNvCxnSpPr>
          <p:nvPr/>
        </p:nvCxnSpPr>
        <p:spPr>
          <a:xfrm>
            <a:off x="2419888" y="5183181"/>
            <a:ext cx="0" cy="3101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419888" y="5836871"/>
            <a:ext cx="0" cy="176859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6408204" y="5836871"/>
            <a:ext cx="0" cy="155256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3059832" y="5653159"/>
            <a:ext cx="2846833" cy="2389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/>
          <p:cNvCxnSpPr/>
          <p:nvPr/>
        </p:nvCxnSpPr>
        <p:spPr>
          <a:xfrm rot="5400000" flipH="1" flipV="1">
            <a:off x="6790192" y="5449920"/>
            <a:ext cx="136924" cy="627525"/>
          </a:xfrm>
          <a:prstGeom prst="bentConnector4">
            <a:avLst>
              <a:gd name="adj1" fmla="val -295212"/>
              <a:gd name="adj2" fmla="val 149823"/>
            </a:avLst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88819" y="3916634"/>
            <a:ext cx="4163401" cy="934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소켓</a:t>
            </a:r>
            <a:r>
              <a:rPr lang="en-US" altLang="ko-KR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, </a:t>
            </a:r>
            <a:r>
              <a:rPr lang="ko-KR" altLang="en-US" sz="2400" b="1" spc="-25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멀티쓰레딩을</a:t>
            </a: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</a:t>
            </a:r>
            <a:endParaRPr lang="en-US" altLang="ko-KR" sz="2400" b="1" spc="-25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이용해 연결</a:t>
            </a:r>
            <a:endParaRPr lang="en-US" altLang="ko-KR" sz="1200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highlight>
                <a:srgbClr val="FF873C"/>
              </a:highlight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21599812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387915"/>
              </p:ext>
            </p:extLst>
          </p:nvPr>
        </p:nvGraphicFramePr>
        <p:xfrm>
          <a:off x="5262132" y="2685699"/>
          <a:ext cx="3487552" cy="1631173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066968341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3755657035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1574317161"/>
                    </a:ext>
                  </a:extLst>
                </a:gridCol>
                <a:gridCol w="859260">
                  <a:extLst>
                    <a:ext uri="{9D8B030D-6E8A-4147-A177-3AD203B41FA5}">
                      <a16:colId xmlns:a16="http://schemas.microsoft.com/office/drawing/2014/main" val="57939355"/>
                    </a:ext>
                  </a:extLst>
                </a:gridCol>
              </a:tblGrid>
              <a:tr h="5338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닉네임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파일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디스크립터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채팅방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8822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김미수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8692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김동호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4687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03843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28861" y="376956"/>
            <a:ext cx="556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03</a:t>
            </a:r>
            <a:endParaRPr lang="ko-KR" altLang="en-US" sz="2400" b="1" dirty="0">
              <a:solidFill>
                <a:srgbClr val="FF873C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67644" y="1430136"/>
            <a:ext cx="6835924" cy="794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>
              <a:lnSpc>
                <a:spcPct val="114000"/>
              </a:lnSpc>
              <a:defRPr lang="ko-KR" altLang="en-US"/>
            </a:pPr>
            <a:endParaRPr lang="ko-KR" altLang="en-US" sz="1200" b="1" spc="-17" dirty="0">
              <a:solidFill>
                <a:srgbClr val="FF873C"/>
              </a:solidFill>
              <a:latin typeface="나눔고딕"/>
              <a:ea typeface="나눔고딕"/>
            </a:endParaRPr>
          </a:p>
          <a:p>
            <a:pPr indent="-177800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800" b="1" spc="-28" dirty="0">
                <a:solidFill>
                  <a:srgbClr val="FF873C"/>
                </a:solidFill>
                <a:latin typeface="나눔고딕"/>
                <a:ea typeface="나눔고딕"/>
              </a:rPr>
              <a:t>클라이언트 관리</a:t>
            </a:r>
            <a:endParaRPr lang="en-US" altLang="ko-KR" sz="2800" b="1" spc="-28" dirty="0">
              <a:solidFill>
                <a:srgbClr val="FF873C"/>
              </a:solidFill>
              <a:latin typeface="나눔고딕"/>
              <a:ea typeface="나눔고딕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755576" y="332656"/>
            <a:ext cx="6552728" cy="623752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5" dirty="0"/>
              <a:t>기능 구현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3097102"/>
            <a:ext cx="936104" cy="936104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688" y="2867096"/>
            <a:ext cx="1380284" cy="1380284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753350" y="4941168"/>
            <a:ext cx="7491058" cy="934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클라이언트의 닉네임</a:t>
            </a:r>
            <a:r>
              <a:rPr lang="en-US" altLang="ko-KR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,</a:t>
            </a: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파일 </a:t>
            </a:r>
            <a:r>
              <a:rPr lang="ko-KR" altLang="en-US" sz="2400" b="1" spc="-25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디스크립터를</a:t>
            </a:r>
            <a:endParaRPr lang="en-US" altLang="ko-KR" sz="2400" b="1" spc="-25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클라이언트 배열에 저장</a:t>
            </a:r>
            <a:endParaRPr lang="en-US" altLang="ko-KR" sz="1200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highlight>
                <a:srgbClr val="FF873C"/>
              </a:highlight>
              <a:latin typeface="나눔고딕"/>
              <a:ea typeface="나눔고딕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1730058" y="3565154"/>
            <a:ext cx="100341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4199848" y="3565154"/>
            <a:ext cx="990276" cy="18788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249840" y="3565154"/>
            <a:ext cx="3499844" cy="380695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615363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050126"/>
              </p:ext>
            </p:extLst>
          </p:nvPr>
        </p:nvGraphicFramePr>
        <p:xfrm>
          <a:off x="5270950" y="1988840"/>
          <a:ext cx="3487552" cy="15240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066968341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3755657035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1574317161"/>
                    </a:ext>
                  </a:extLst>
                </a:gridCol>
                <a:gridCol w="859260">
                  <a:extLst>
                    <a:ext uri="{9D8B030D-6E8A-4147-A177-3AD203B41FA5}">
                      <a16:colId xmlns:a16="http://schemas.microsoft.com/office/drawing/2014/main" val="5793935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닉네임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파일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디스크립터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채팅방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8822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김미수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86929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김동호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46870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03843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28861" y="376956"/>
            <a:ext cx="556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03</a:t>
            </a:r>
            <a:endParaRPr lang="ko-KR" altLang="en-US" sz="2400" b="1" dirty="0">
              <a:solidFill>
                <a:srgbClr val="FF873C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67644" y="1430136"/>
            <a:ext cx="6835924" cy="794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>
              <a:lnSpc>
                <a:spcPct val="114000"/>
              </a:lnSpc>
              <a:defRPr lang="ko-KR" altLang="en-US"/>
            </a:pPr>
            <a:endParaRPr lang="ko-KR" altLang="en-US" sz="1200" b="1" spc="-17" dirty="0">
              <a:solidFill>
                <a:srgbClr val="FF873C"/>
              </a:solidFill>
              <a:latin typeface="나눔고딕"/>
              <a:ea typeface="나눔고딕"/>
            </a:endParaRPr>
          </a:p>
          <a:p>
            <a:pPr indent="-177800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800" b="1" spc="-28" dirty="0" err="1">
                <a:solidFill>
                  <a:srgbClr val="FF873C"/>
                </a:solidFill>
                <a:latin typeface="나눔고딕"/>
                <a:ea typeface="나눔고딕"/>
              </a:rPr>
              <a:t>채팅방</a:t>
            </a:r>
            <a:r>
              <a:rPr lang="ko-KR" altLang="en-US" sz="2800" b="1" spc="-28" dirty="0">
                <a:solidFill>
                  <a:srgbClr val="FF873C"/>
                </a:solidFill>
                <a:latin typeface="나눔고딕"/>
                <a:ea typeface="나눔고딕"/>
              </a:rPr>
              <a:t> 개설</a:t>
            </a:r>
            <a:endParaRPr lang="en-US" altLang="ko-KR" sz="2800" b="1" spc="-28" dirty="0">
              <a:solidFill>
                <a:srgbClr val="FF873C"/>
              </a:solidFill>
              <a:latin typeface="나눔고딕"/>
              <a:ea typeface="나눔고딕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755576" y="332656"/>
            <a:ext cx="6552728" cy="623752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5" dirty="0"/>
              <a:t>기능 구현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3276175"/>
            <a:ext cx="936104" cy="936104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688" y="3046169"/>
            <a:ext cx="1380284" cy="1380284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789354" y="5374962"/>
            <a:ext cx="7491058" cy="934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sz="2400" b="1" spc="-25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채팅방</a:t>
            </a: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배열에 방 이름</a:t>
            </a:r>
            <a:r>
              <a:rPr lang="en-US" altLang="ko-KR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, </a:t>
            </a: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비밀번호를 저장하고</a:t>
            </a:r>
            <a:endParaRPr lang="en-US" altLang="ko-KR" sz="2400" b="1" spc="-25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채팅방의 인덱스를 클라이언트 배열에 저장</a:t>
            </a:r>
            <a:endParaRPr lang="en-US" altLang="ko-KR" sz="2400" b="1" spc="-25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1730058" y="3744227"/>
            <a:ext cx="100341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4211960" y="3104017"/>
            <a:ext cx="1008112" cy="32403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884368" y="2851804"/>
            <a:ext cx="886426" cy="315415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157668"/>
              </p:ext>
            </p:extLst>
          </p:nvPr>
        </p:nvGraphicFramePr>
        <p:xfrm>
          <a:off x="5436096" y="3858877"/>
          <a:ext cx="3204356" cy="134112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843565">
                  <a:extLst>
                    <a:ext uri="{9D8B030D-6E8A-4147-A177-3AD203B41FA5}">
                      <a16:colId xmlns:a16="http://schemas.microsoft.com/office/drawing/2014/main" val="1939127359"/>
                    </a:ext>
                  </a:extLst>
                </a:gridCol>
                <a:gridCol w="1280671">
                  <a:extLst>
                    <a:ext uri="{9D8B030D-6E8A-4147-A177-3AD203B41FA5}">
                      <a16:colId xmlns:a16="http://schemas.microsoft.com/office/drawing/2014/main" val="206508276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48720819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인덱스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방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비밀번호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34792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Test1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1234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52761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새로 만든 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38611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876535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5436096" y="4529437"/>
            <a:ext cx="3204356" cy="349728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235212" y="3986383"/>
            <a:ext cx="1128876" cy="6891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182909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196920"/>
              </p:ext>
            </p:extLst>
          </p:nvPr>
        </p:nvGraphicFramePr>
        <p:xfrm>
          <a:off x="5270950" y="1988840"/>
          <a:ext cx="3487552" cy="15240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066968341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3755657035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1574317161"/>
                    </a:ext>
                  </a:extLst>
                </a:gridCol>
                <a:gridCol w="859260">
                  <a:extLst>
                    <a:ext uri="{9D8B030D-6E8A-4147-A177-3AD203B41FA5}">
                      <a16:colId xmlns:a16="http://schemas.microsoft.com/office/drawing/2014/main" val="5793935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닉네임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파일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디스크립터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채팅방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8822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김미수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86929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김동호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46870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이상훈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03843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28861" y="376956"/>
            <a:ext cx="556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03</a:t>
            </a:r>
            <a:endParaRPr lang="ko-KR" altLang="en-US" sz="2400" b="1" dirty="0">
              <a:solidFill>
                <a:srgbClr val="FF873C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67644" y="1430136"/>
            <a:ext cx="6835924" cy="794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>
              <a:lnSpc>
                <a:spcPct val="114000"/>
              </a:lnSpc>
              <a:defRPr lang="ko-KR" altLang="en-US"/>
            </a:pPr>
            <a:endParaRPr lang="ko-KR" altLang="en-US" sz="1200" b="1" spc="-17" dirty="0">
              <a:solidFill>
                <a:srgbClr val="FF873C"/>
              </a:solidFill>
              <a:latin typeface="나눔고딕"/>
              <a:ea typeface="나눔고딕"/>
            </a:endParaRPr>
          </a:p>
          <a:p>
            <a:pPr indent="-177800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800" b="1" spc="-28" dirty="0" err="1">
                <a:solidFill>
                  <a:srgbClr val="FF873C"/>
                </a:solidFill>
                <a:latin typeface="나눔고딕"/>
                <a:ea typeface="나눔고딕"/>
              </a:rPr>
              <a:t>채팅방</a:t>
            </a:r>
            <a:r>
              <a:rPr lang="ko-KR" altLang="en-US" sz="2800" b="1" spc="-28" dirty="0">
                <a:solidFill>
                  <a:srgbClr val="FF873C"/>
                </a:solidFill>
                <a:latin typeface="나눔고딕"/>
                <a:ea typeface="나눔고딕"/>
              </a:rPr>
              <a:t> 입장</a:t>
            </a:r>
            <a:endParaRPr lang="en-US" altLang="ko-KR" sz="2800" b="1" spc="-28" dirty="0">
              <a:solidFill>
                <a:srgbClr val="FF873C"/>
              </a:solidFill>
              <a:latin typeface="나눔고딕"/>
              <a:ea typeface="나눔고딕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755576" y="332656"/>
            <a:ext cx="6552728" cy="623752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5" dirty="0"/>
              <a:t>기능 구현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3276175"/>
            <a:ext cx="936104" cy="936104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688" y="3046169"/>
            <a:ext cx="1380284" cy="1380284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789354" y="5409220"/>
            <a:ext cx="7491058" cy="934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sz="2400" b="1" spc="-25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채팅방</a:t>
            </a: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이름</a:t>
            </a:r>
            <a:r>
              <a:rPr lang="en-US" altLang="ko-KR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, </a:t>
            </a: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비밀번호가 일치하는 방의 인덱스를</a:t>
            </a:r>
            <a:endParaRPr lang="en-US" altLang="ko-KR" sz="2400" b="1" spc="-25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클라이언트 배열에 저장</a:t>
            </a:r>
            <a:endParaRPr lang="en-US" altLang="ko-KR" sz="2400" b="1" spc="-25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1730058" y="3744227"/>
            <a:ext cx="100341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4211960" y="3356992"/>
            <a:ext cx="1008112" cy="7106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884368" y="3188643"/>
            <a:ext cx="886426" cy="315415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5436096" y="3858877"/>
          <a:ext cx="3204356" cy="134112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843565">
                  <a:extLst>
                    <a:ext uri="{9D8B030D-6E8A-4147-A177-3AD203B41FA5}">
                      <a16:colId xmlns:a16="http://schemas.microsoft.com/office/drawing/2014/main" val="1939127359"/>
                    </a:ext>
                  </a:extLst>
                </a:gridCol>
                <a:gridCol w="1280671">
                  <a:extLst>
                    <a:ext uri="{9D8B030D-6E8A-4147-A177-3AD203B41FA5}">
                      <a16:colId xmlns:a16="http://schemas.microsoft.com/office/drawing/2014/main" val="206508276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48720819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인덱스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방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비밀번호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34792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Test1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1234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52761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새로 만든 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38611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876535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5436096" y="4529437"/>
            <a:ext cx="819924" cy="349728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235212" y="3986383"/>
            <a:ext cx="1128876" cy="6891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281142" y="4529437"/>
            <a:ext cx="2359310" cy="349728"/>
          </a:xfrm>
          <a:prstGeom prst="rect">
            <a:avLst/>
          </a:prstGeom>
          <a:noFill/>
          <a:ln>
            <a:solidFill>
              <a:srgbClr val="FF8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623896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827921"/>
              </p:ext>
            </p:extLst>
          </p:nvPr>
        </p:nvGraphicFramePr>
        <p:xfrm>
          <a:off x="5270950" y="2708920"/>
          <a:ext cx="3487552" cy="15240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066968341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3755657035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1574317161"/>
                    </a:ext>
                  </a:extLst>
                </a:gridCol>
                <a:gridCol w="859260">
                  <a:extLst>
                    <a:ext uri="{9D8B030D-6E8A-4147-A177-3AD203B41FA5}">
                      <a16:colId xmlns:a16="http://schemas.microsoft.com/office/drawing/2014/main" val="5793935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닉네임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파일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디스크립터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채팅방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8822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김미수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86929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김동호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46870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이상훈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03843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28861" y="376956"/>
            <a:ext cx="556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03</a:t>
            </a:r>
            <a:endParaRPr lang="ko-KR" altLang="en-US" sz="2400" b="1" dirty="0">
              <a:solidFill>
                <a:srgbClr val="FF873C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67644" y="1430136"/>
            <a:ext cx="6835924" cy="794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>
              <a:lnSpc>
                <a:spcPct val="114000"/>
              </a:lnSpc>
              <a:defRPr lang="ko-KR" altLang="en-US"/>
            </a:pPr>
            <a:endParaRPr lang="ko-KR" altLang="en-US" sz="1200" b="1" spc="-17" dirty="0">
              <a:solidFill>
                <a:srgbClr val="FF873C"/>
              </a:solidFill>
              <a:latin typeface="나눔고딕"/>
              <a:ea typeface="나눔고딕"/>
            </a:endParaRPr>
          </a:p>
          <a:p>
            <a:pPr indent="-177800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800" b="1" spc="-28" dirty="0">
                <a:solidFill>
                  <a:srgbClr val="FF873C"/>
                </a:solidFill>
                <a:latin typeface="나눔고딕"/>
                <a:ea typeface="나눔고딕"/>
              </a:rPr>
              <a:t>채팅</a:t>
            </a:r>
            <a:endParaRPr lang="en-US" altLang="ko-KR" sz="2800" b="1" spc="-28" dirty="0">
              <a:solidFill>
                <a:srgbClr val="FF873C"/>
              </a:solidFill>
              <a:latin typeface="나눔고딕"/>
              <a:ea typeface="나눔고딕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755576" y="332656"/>
            <a:ext cx="6552728" cy="623752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5" dirty="0"/>
              <a:t>기능 구현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2600908"/>
            <a:ext cx="936104" cy="936104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688" y="3046169"/>
            <a:ext cx="1380284" cy="1380284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861362" y="5374962"/>
            <a:ext cx="7491058" cy="934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발신자와 같은 채팅방에 속한 클라이언트에게 전송</a:t>
            </a:r>
            <a:endParaRPr lang="en-US" altLang="ko-KR" sz="2400" b="1" spc="-25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귓속말은 닉네임까지 검사</a:t>
            </a:r>
            <a:endParaRPr lang="en-US" altLang="ko-KR" sz="2400" b="1" spc="-25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1730058" y="3104964"/>
            <a:ext cx="969734" cy="23102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4189468" y="3458771"/>
            <a:ext cx="1030585" cy="2775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920372" y="3556406"/>
            <a:ext cx="838131" cy="676514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99" y="4056841"/>
            <a:ext cx="936104" cy="936104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60" y="1574158"/>
            <a:ext cx="936104" cy="936104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446011" y="3498496"/>
            <a:ext cx="1483226" cy="384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김동호</a:t>
            </a:r>
            <a:r>
              <a:rPr lang="en-US" altLang="ko-KR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, 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62643" y="2450691"/>
            <a:ext cx="1483226" cy="384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김미수</a:t>
            </a:r>
            <a:r>
              <a:rPr lang="en-US" altLang="ko-KR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, 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7544" y="4947224"/>
            <a:ext cx="1483226" cy="408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이상훈</a:t>
            </a:r>
            <a:r>
              <a:rPr lang="en-US" altLang="ko-KR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, 6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1723104" y="4085190"/>
            <a:ext cx="976688" cy="46222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4199868" y="4036900"/>
            <a:ext cx="1020186" cy="1994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876256" y="3894821"/>
            <a:ext cx="1018272" cy="332044"/>
          </a:xfrm>
          <a:prstGeom prst="rect">
            <a:avLst/>
          </a:prstGeom>
          <a:noFill/>
          <a:ln>
            <a:solidFill>
              <a:srgbClr val="FF8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783078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089575"/>
              </p:ext>
            </p:extLst>
          </p:nvPr>
        </p:nvGraphicFramePr>
        <p:xfrm>
          <a:off x="5436096" y="3858877"/>
          <a:ext cx="3204356" cy="10058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843565">
                  <a:extLst>
                    <a:ext uri="{9D8B030D-6E8A-4147-A177-3AD203B41FA5}">
                      <a16:colId xmlns:a16="http://schemas.microsoft.com/office/drawing/2014/main" val="1939127359"/>
                    </a:ext>
                  </a:extLst>
                </a:gridCol>
                <a:gridCol w="1280671">
                  <a:extLst>
                    <a:ext uri="{9D8B030D-6E8A-4147-A177-3AD203B41FA5}">
                      <a16:colId xmlns:a16="http://schemas.microsoft.com/office/drawing/2014/main" val="206508276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48720819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인덱스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방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비밀번호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34792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Test1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1234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52761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386116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095913"/>
              </p:ext>
            </p:extLst>
          </p:nvPr>
        </p:nvGraphicFramePr>
        <p:xfrm>
          <a:off x="5270950" y="1988840"/>
          <a:ext cx="3487552" cy="15544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066968341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3755657035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1574317161"/>
                    </a:ext>
                  </a:extLst>
                </a:gridCol>
                <a:gridCol w="859260">
                  <a:extLst>
                    <a:ext uri="{9D8B030D-6E8A-4147-A177-3AD203B41FA5}">
                      <a16:colId xmlns:a16="http://schemas.microsoft.com/office/drawing/2014/main" val="5793935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파일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디스크립터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채팅방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8822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김미수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86929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김동호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4687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-1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03843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28861" y="376956"/>
            <a:ext cx="556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03</a:t>
            </a:r>
            <a:endParaRPr lang="ko-KR" altLang="en-US" sz="2400" b="1" dirty="0">
              <a:solidFill>
                <a:srgbClr val="FF873C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67644" y="1430136"/>
            <a:ext cx="6835924" cy="794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>
              <a:lnSpc>
                <a:spcPct val="114000"/>
              </a:lnSpc>
              <a:defRPr lang="ko-KR" altLang="en-US"/>
            </a:pPr>
            <a:endParaRPr lang="ko-KR" altLang="en-US" sz="1200" b="1" spc="-17" dirty="0">
              <a:solidFill>
                <a:srgbClr val="FF873C"/>
              </a:solidFill>
              <a:latin typeface="나눔고딕"/>
              <a:ea typeface="나눔고딕"/>
            </a:endParaRPr>
          </a:p>
          <a:p>
            <a:pPr indent="-177800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800" b="1" spc="-28" dirty="0" err="1">
                <a:solidFill>
                  <a:srgbClr val="FF873C"/>
                </a:solidFill>
                <a:latin typeface="나눔고딕"/>
                <a:ea typeface="나눔고딕"/>
              </a:rPr>
              <a:t>채팅방</a:t>
            </a:r>
            <a:r>
              <a:rPr lang="ko-KR" altLang="en-US" sz="2800" b="1" spc="-28" dirty="0">
                <a:solidFill>
                  <a:srgbClr val="FF873C"/>
                </a:solidFill>
                <a:latin typeface="나눔고딕"/>
                <a:ea typeface="나눔고딕"/>
              </a:rPr>
              <a:t> 삭제</a:t>
            </a:r>
            <a:endParaRPr lang="en-US" altLang="ko-KR" sz="2800" b="1" spc="-28" dirty="0">
              <a:solidFill>
                <a:srgbClr val="FF873C"/>
              </a:solidFill>
              <a:latin typeface="나눔고딕"/>
              <a:ea typeface="나눔고딕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755576" y="332656"/>
            <a:ext cx="6552728" cy="623752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5" dirty="0"/>
              <a:t>기능 구현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3276175"/>
            <a:ext cx="936104" cy="936104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688" y="3046169"/>
            <a:ext cx="1380284" cy="1380284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681342" y="5374962"/>
            <a:ext cx="7491058" cy="934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클라이언트가 채팅방을 나갈 때 검사</a:t>
            </a:r>
            <a:r>
              <a:rPr lang="en-US" altLang="ko-KR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,</a:t>
            </a:r>
          </a:p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속한 다른 클라이언트가 없으면 삭제</a:t>
            </a:r>
            <a:endParaRPr lang="en-US" altLang="ko-KR" sz="2400" b="1" spc="-25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1730058" y="3744227"/>
            <a:ext cx="100341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4211960" y="3104017"/>
            <a:ext cx="1008112" cy="32403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884368" y="2851804"/>
            <a:ext cx="886426" cy="315415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436096" y="4514989"/>
            <a:ext cx="3204356" cy="349728"/>
          </a:xfrm>
          <a:prstGeom prst="rect">
            <a:avLst/>
          </a:prstGeom>
          <a:noFill/>
          <a:ln>
            <a:solidFill>
              <a:srgbClr val="C05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218859" y="3987096"/>
            <a:ext cx="1169121" cy="70275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058682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56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04</a:t>
            </a:r>
            <a:endParaRPr lang="ko-KR" altLang="en-US" sz="2400" b="1" dirty="0">
              <a:solidFill>
                <a:srgbClr val="FF873C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755576" y="332656"/>
            <a:ext cx="6552728" cy="623752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5" dirty="0"/>
              <a:t>시연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9279" y="5665037"/>
            <a:ext cx="7488324" cy="377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ctr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en-US" altLang="ko-KR" sz="1400" dirty="0">
                <a:solidFill>
                  <a:schemeClr val="bg1"/>
                </a:solidFill>
              </a:rPr>
              <a:t>https://www.youtube.com/watch?v=xaiQNA-1rCk&amp;feature=youtu.be</a:t>
            </a:r>
            <a:endParaRPr lang="en-US" altLang="ko-KR" sz="1400" b="1" spc="-17" dirty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pic>
        <p:nvPicPr>
          <p:cNvPr id="2" name="xaiQNA-1rCk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75756" y="2247303"/>
            <a:ext cx="4475371" cy="33565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67644" y="1340768"/>
            <a:ext cx="6835924" cy="794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>
              <a:lnSpc>
                <a:spcPct val="114000"/>
              </a:lnSpc>
              <a:defRPr lang="ko-KR" altLang="en-US"/>
            </a:pPr>
            <a:endParaRPr lang="ko-KR" altLang="en-US" sz="1200" b="1" spc="-17" dirty="0">
              <a:solidFill>
                <a:srgbClr val="FF873C"/>
              </a:solidFill>
              <a:latin typeface="나눔고딕"/>
              <a:ea typeface="나눔고딕"/>
            </a:endParaRPr>
          </a:p>
          <a:p>
            <a:pPr indent="-177800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800" b="1" spc="-28" dirty="0">
                <a:solidFill>
                  <a:srgbClr val="FF873C"/>
                </a:solidFill>
                <a:latin typeface="나눔고딕"/>
                <a:ea typeface="나눔고딕"/>
              </a:rPr>
              <a:t>데모 영상</a:t>
            </a:r>
            <a:endParaRPr lang="en-US" altLang="ko-KR" sz="2800" b="1" spc="-28" dirty="0">
              <a:solidFill>
                <a:srgbClr val="FF873C"/>
              </a:solidFill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3174347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 rot="10800000">
            <a:off x="431800" y="1418395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2088427" y="1241884"/>
            <a:ext cx="6653935" cy="1143000"/>
          </a:xfrm>
        </p:spPr>
        <p:txBody>
          <a:bodyPr anchor="t">
            <a:normAutofit/>
          </a:bodyPr>
          <a:lstStyle/>
          <a:p>
            <a:pPr algn="l">
              <a:defRPr lang="ko-KR" altLang="en-US"/>
            </a:pPr>
            <a:r>
              <a:rPr lang="ko-KR" altLang="en-US" sz="4200" b="1">
                <a:latin typeface="+mn-lt"/>
              </a:rPr>
              <a:t>감사합니다</a:t>
            </a: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539" y="126876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5"/>
          <p:cNvSpPr>
            <a:spLocks noGrp="1"/>
          </p:cNvSpPr>
          <p:nvPr>
            <p:ph type="title" idx="4294967295"/>
          </p:nvPr>
        </p:nvSpPr>
        <p:spPr>
          <a:xfrm>
            <a:off x="2123728" y="1211266"/>
            <a:ext cx="5148572" cy="5242070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defRPr lang="ko-KR" altLang="en-US"/>
            </a:pPr>
            <a:r>
              <a:rPr lang="ko-KR" altLang="en-US" sz="2700" b="1" spc="-112" dirty="0">
                <a:latin typeface="+mj-ea"/>
              </a:rPr>
              <a:t>1.</a:t>
            </a:r>
            <a:r>
              <a:rPr lang="en-US" altLang="ko-KR" sz="2700" b="1" spc="-112" dirty="0">
                <a:latin typeface="+mj-ea"/>
              </a:rPr>
              <a:t> 	</a:t>
            </a:r>
            <a:r>
              <a:rPr lang="ko-KR" altLang="en-US" sz="2700" b="1" spc="-112" dirty="0">
                <a:latin typeface="+mj-ea"/>
              </a:rPr>
              <a:t>프로젝트 개요</a:t>
            </a:r>
          </a:p>
          <a:p>
            <a:pPr algn="l">
              <a:lnSpc>
                <a:spcPct val="120000"/>
              </a:lnSpc>
              <a:defRPr lang="ko-KR" altLang="en-US"/>
            </a:pPr>
            <a:br>
              <a:rPr lang="en-US" altLang="ko-KR" sz="2700" b="1" spc="-112" dirty="0">
                <a:latin typeface="+mj-ea"/>
              </a:rPr>
            </a:br>
            <a:r>
              <a:rPr lang="en-US" altLang="ko-KR" sz="2700" b="1" spc="-112" dirty="0">
                <a:latin typeface="+mj-ea"/>
              </a:rPr>
              <a:t>2.	</a:t>
            </a:r>
            <a:r>
              <a:rPr lang="ko-KR" altLang="en-US" sz="2700" b="1" spc="-112" dirty="0">
                <a:latin typeface="+mj-ea"/>
              </a:rPr>
              <a:t>프로그램 구조</a:t>
            </a:r>
            <a:br>
              <a:rPr lang="en-US" altLang="ko-KR" sz="2700" b="1" spc="-112" dirty="0">
                <a:latin typeface="+mj-ea"/>
              </a:rPr>
            </a:br>
            <a:br>
              <a:rPr lang="en-US" altLang="ko-KR" sz="2700" b="1" spc="-112" dirty="0">
                <a:latin typeface="+mj-ea"/>
              </a:rPr>
            </a:br>
            <a:r>
              <a:rPr lang="en-US" altLang="ko-KR" sz="2700" b="1" spc="-112" dirty="0">
                <a:latin typeface="+mj-ea"/>
              </a:rPr>
              <a:t>3.	</a:t>
            </a:r>
            <a:r>
              <a:rPr lang="ko-KR" altLang="en-US" sz="2700" b="1" spc="-112" dirty="0">
                <a:latin typeface="+mj-ea"/>
              </a:rPr>
              <a:t>기능 구현</a:t>
            </a:r>
            <a:br>
              <a:rPr lang="en-US" altLang="ko-KR" sz="2700" b="1" spc="-112" dirty="0">
                <a:latin typeface="+mj-ea"/>
              </a:rPr>
            </a:br>
            <a:endParaRPr lang="en-US" altLang="ko-KR" sz="2700" b="1" spc="-112" dirty="0">
              <a:latin typeface="+mj-ea"/>
            </a:endParaRPr>
          </a:p>
          <a:p>
            <a:pPr algn="l">
              <a:lnSpc>
                <a:spcPct val="120000"/>
              </a:lnSpc>
              <a:defRPr lang="ko-KR" altLang="en-US"/>
            </a:pPr>
            <a:r>
              <a:rPr lang="ko-KR" altLang="en-US" sz="2700" b="1" spc="-112" dirty="0">
                <a:latin typeface="+mj-ea"/>
              </a:rPr>
              <a:t>4</a:t>
            </a:r>
            <a:r>
              <a:rPr lang="en-US" altLang="ko-KR" sz="2700" b="1" spc="-112" dirty="0">
                <a:latin typeface="+mj-ea"/>
              </a:rPr>
              <a:t>.	</a:t>
            </a:r>
            <a:r>
              <a:rPr lang="ko-KR" altLang="en-US" sz="2700" b="1" spc="-112" dirty="0">
                <a:latin typeface="+mj-ea"/>
              </a:rPr>
              <a:t>시연</a:t>
            </a:r>
          </a:p>
        </p:txBody>
      </p:sp>
      <p:sp>
        <p:nvSpPr>
          <p:cNvPr id="11" name="제목 9"/>
          <p:cNvSpPr>
            <a:spLocks noGrp="1"/>
          </p:cNvSpPr>
          <p:nvPr/>
        </p:nvSpPr>
        <p:spPr>
          <a:xfrm>
            <a:off x="791580" y="512676"/>
            <a:ext cx="1080120" cy="684076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algn="l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lang="ko-KR" altLang="en-US" sz="3500" b="1" i="0" kern="1200" spc="-145">
                <a:solidFill>
                  <a:schemeClr val="bg1"/>
                </a:solidFill>
                <a:latin typeface="+mj-lt"/>
                <a:ea typeface="+mj-ea"/>
                <a:cs typeface="+mj-cs"/>
              </a:rPr>
              <a:t>목차</a:t>
            </a: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56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01</a:t>
            </a:r>
            <a:endParaRPr lang="ko-KR" altLang="en-US" sz="2400" b="1" dirty="0">
              <a:solidFill>
                <a:srgbClr val="FF873C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5556" y="2137221"/>
            <a:ext cx="8178067" cy="2407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4000"/>
              </a:lnSpc>
              <a:defRPr lang="ko-KR" altLang="en-US"/>
            </a:pPr>
            <a:endParaRPr lang="ko-KR" altLang="en-US" sz="1200" b="1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80975" indent="-180975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400" b="1" spc="-24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FF873C"/>
                </a:highlight>
                <a:latin typeface="나눔고딕"/>
                <a:ea typeface="나눔고딕"/>
              </a:rPr>
              <a:t>우분투 환경에서 작동하는 채팅 프로그램</a:t>
            </a:r>
            <a:r>
              <a:rPr lang="ko-KR" altLang="en-US" sz="2400" b="1" spc="-24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제작</a:t>
            </a:r>
          </a:p>
          <a:p>
            <a:pPr marL="180975" indent="-180975">
              <a:lnSpc>
                <a:spcPct val="114000"/>
              </a:lnSpc>
              <a:buFont typeface="Arial"/>
              <a:buNone/>
              <a:defRPr lang="ko-KR" altLang="en-US"/>
            </a:pPr>
            <a:endParaRPr lang="ko-KR" altLang="en-US" sz="2400" b="1" spc="-24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80975" indent="-180975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400" b="1" spc="-24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시스템 프로그래밍</a:t>
            </a:r>
            <a:r>
              <a:rPr lang="en-US" altLang="ko-KR" sz="2400" b="1" spc="-24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, </a:t>
            </a:r>
            <a:r>
              <a:rPr lang="ko-KR" altLang="en-US" sz="2400" b="1" spc="-24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네트워크 프로그래밍에서 배운 내용 응용</a:t>
            </a:r>
          </a:p>
          <a:p>
            <a:pPr marL="180975" indent="-180975">
              <a:lnSpc>
                <a:spcPct val="114000"/>
              </a:lnSpc>
              <a:buFont typeface="Arial"/>
              <a:buNone/>
              <a:defRPr lang="ko-KR" altLang="en-US"/>
            </a:pPr>
            <a:endParaRPr lang="ko-KR" altLang="en-US" sz="2400" b="1" spc="-24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marL="180975" indent="-180975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400" b="1" spc="-24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채팅 프로그램의 필수 기능 구현 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755576" y="332656"/>
            <a:ext cx="2844316" cy="623752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4"/>
              <a:t>프로젝트 개요</a:t>
            </a:r>
          </a:p>
        </p:txBody>
      </p:sp>
      <p:sp>
        <p:nvSpPr>
          <p:cNvPr id="11" name="화살표: 오른쪽 10"/>
          <p:cNvSpPr/>
          <p:nvPr/>
        </p:nvSpPr>
        <p:spPr>
          <a:xfrm>
            <a:off x="4232541" y="4905164"/>
            <a:ext cx="1080120" cy="46805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873C"/>
          </a:solidFill>
          <a:ln>
            <a:solidFill>
              <a:schemeClr val="bg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16116" y="4041068"/>
            <a:ext cx="2333059" cy="38884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367644" y="1340768"/>
            <a:ext cx="6835924" cy="757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>
              <a:lnSpc>
                <a:spcPct val="114000"/>
              </a:lnSpc>
              <a:defRPr lang="ko-KR" altLang="en-US"/>
            </a:pPr>
            <a:endParaRPr lang="ko-KR" altLang="en-US" sz="1200" b="1" spc="-17" dirty="0">
              <a:solidFill>
                <a:srgbClr val="FF873C"/>
              </a:solidFill>
              <a:latin typeface="나눔고딕"/>
              <a:ea typeface="나눔고딕"/>
            </a:endParaRPr>
          </a:p>
          <a:p>
            <a:pPr indent="-177800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800" b="1" spc="-28" dirty="0">
                <a:solidFill>
                  <a:srgbClr val="FF873C"/>
                </a:solidFill>
                <a:latin typeface="나눔고딕"/>
                <a:ea typeface="나눔고딕"/>
              </a:rPr>
              <a:t>목표</a:t>
            </a:r>
            <a:endParaRPr lang="en-US" altLang="ko-KR" sz="2800" b="1" spc="-28" dirty="0">
              <a:solidFill>
                <a:srgbClr val="FF873C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56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01</a:t>
            </a:r>
            <a:endParaRPr lang="ko-KR" altLang="en-US" sz="2400" b="1" dirty="0">
              <a:solidFill>
                <a:srgbClr val="FF873C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755576" y="332656"/>
            <a:ext cx="2844316" cy="623752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4" dirty="0"/>
              <a:t>프로젝트 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7644" y="1340768"/>
            <a:ext cx="6835924" cy="757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>
              <a:lnSpc>
                <a:spcPct val="114000"/>
              </a:lnSpc>
              <a:defRPr lang="ko-KR" altLang="en-US"/>
            </a:pPr>
            <a:endParaRPr lang="ko-KR" altLang="en-US" sz="1200" b="1" spc="-17" dirty="0">
              <a:solidFill>
                <a:srgbClr val="FF873C"/>
              </a:solidFill>
              <a:latin typeface="나눔고딕"/>
              <a:ea typeface="나눔고딕"/>
            </a:endParaRPr>
          </a:p>
          <a:p>
            <a:pPr indent="-177800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800" b="1" spc="-28" dirty="0">
                <a:solidFill>
                  <a:srgbClr val="FF873C"/>
                </a:solidFill>
                <a:latin typeface="나눔고딕"/>
                <a:ea typeface="나눔고딕"/>
              </a:rPr>
              <a:t>기능</a:t>
            </a:r>
            <a:endParaRPr lang="en-US" altLang="ko-KR" sz="2800" b="1" spc="-28" dirty="0">
              <a:solidFill>
                <a:srgbClr val="FF873C"/>
              </a:solidFill>
              <a:latin typeface="나눔고딕"/>
              <a:ea typeface="나눔고딕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320251" y="2312876"/>
            <a:ext cx="4179461" cy="992857"/>
            <a:chOff x="2159732" y="2413631"/>
            <a:chExt cx="4179461" cy="992857"/>
          </a:xfrm>
        </p:grpSpPr>
        <p:sp>
          <p:nvSpPr>
            <p:cNvPr id="2" name="사각형: 잘린 한쪽 모서리 1"/>
            <p:cNvSpPr/>
            <p:nvPr/>
          </p:nvSpPr>
          <p:spPr>
            <a:xfrm>
              <a:off x="2159732" y="2492896"/>
              <a:ext cx="4179461" cy="828092"/>
            </a:xfrm>
            <a:prstGeom prst="snip1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36258" y="2650269"/>
              <a:ext cx="3202935" cy="5133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 algn="ctr">
                <a:lnSpc>
                  <a:spcPct val="114000"/>
                </a:lnSpc>
                <a:defRPr lang="ko-KR" altLang="en-US"/>
              </a:pPr>
              <a:r>
                <a:rPr lang="ko-KR" altLang="en-US" sz="2400" b="1" spc="-1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rPr>
                <a:t>클라이언트</a:t>
              </a:r>
              <a:r>
                <a:rPr lang="en-US" altLang="ko-KR" sz="2400" b="1" spc="-1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rPr>
                <a:t>-</a:t>
              </a:r>
              <a:r>
                <a:rPr lang="ko-KR" altLang="en-US" sz="2400" b="1" spc="-1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rPr>
                <a:t>서버 연결</a:t>
              </a: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2162" y="2413631"/>
              <a:ext cx="992857" cy="9928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그룹 26"/>
          <p:cNvGrpSpPr/>
          <p:nvPr/>
        </p:nvGrpSpPr>
        <p:grpSpPr>
          <a:xfrm>
            <a:off x="624081" y="3389989"/>
            <a:ext cx="3910494" cy="955170"/>
            <a:chOff x="2159733" y="2418622"/>
            <a:chExt cx="3910494" cy="955170"/>
          </a:xfrm>
        </p:grpSpPr>
        <p:sp>
          <p:nvSpPr>
            <p:cNvPr id="28" name="사각형: 잘린 한쪽 모서리 27"/>
            <p:cNvSpPr/>
            <p:nvPr/>
          </p:nvSpPr>
          <p:spPr>
            <a:xfrm>
              <a:off x="2159733" y="2492896"/>
              <a:ext cx="3731896" cy="828092"/>
            </a:xfrm>
            <a:prstGeom prst="snip1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67292" y="2650269"/>
              <a:ext cx="3202935" cy="481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 algn="ctr">
                <a:lnSpc>
                  <a:spcPct val="114000"/>
                </a:lnSpc>
                <a:defRPr lang="ko-KR" altLang="en-US"/>
              </a:pPr>
              <a:r>
                <a:rPr lang="ko-KR" altLang="en-US" sz="2400" b="1" spc="-17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rPr>
                <a:t>채팅방</a:t>
              </a:r>
              <a:r>
                <a:rPr lang="ko-KR" altLang="en-US" sz="2400" b="1" spc="-1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rPr>
                <a:t> 개설</a:t>
              </a:r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0174" y="2418622"/>
              <a:ext cx="955170" cy="9551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1" name="그룹 30"/>
          <p:cNvGrpSpPr/>
          <p:nvPr/>
        </p:nvGrpSpPr>
        <p:grpSpPr>
          <a:xfrm>
            <a:off x="4843095" y="3429694"/>
            <a:ext cx="3833361" cy="891631"/>
            <a:chOff x="2159733" y="2452360"/>
            <a:chExt cx="3833361" cy="891631"/>
          </a:xfrm>
        </p:grpSpPr>
        <p:sp>
          <p:nvSpPr>
            <p:cNvPr id="32" name="사각형: 잘린 한쪽 모서리 31"/>
            <p:cNvSpPr/>
            <p:nvPr/>
          </p:nvSpPr>
          <p:spPr>
            <a:xfrm>
              <a:off x="2159733" y="2492896"/>
              <a:ext cx="3731896" cy="828092"/>
            </a:xfrm>
            <a:prstGeom prst="snip1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90159" y="2650269"/>
              <a:ext cx="3202935" cy="481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 algn="ctr">
                <a:lnSpc>
                  <a:spcPct val="114000"/>
                </a:lnSpc>
                <a:defRPr lang="ko-KR" altLang="en-US"/>
              </a:pPr>
              <a:r>
                <a:rPr lang="ko-KR" altLang="en-US" sz="2400" b="1" spc="-17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rPr>
                <a:t>채팅방</a:t>
              </a:r>
              <a:r>
                <a:rPr lang="ko-KR" altLang="en-US" sz="2400" b="1" spc="-1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rPr>
                <a:t> 입장</a:t>
              </a:r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6690" y="2452360"/>
              <a:ext cx="891631" cy="89163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5" name="그룹 34"/>
          <p:cNvGrpSpPr/>
          <p:nvPr/>
        </p:nvGrpSpPr>
        <p:grpSpPr>
          <a:xfrm>
            <a:off x="4843095" y="4530786"/>
            <a:ext cx="3831940" cy="911431"/>
            <a:chOff x="2159733" y="2492896"/>
            <a:chExt cx="3831940" cy="911431"/>
          </a:xfrm>
        </p:grpSpPr>
        <p:sp>
          <p:nvSpPr>
            <p:cNvPr id="36" name="사각형: 잘린 한쪽 모서리 35"/>
            <p:cNvSpPr/>
            <p:nvPr/>
          </p:nvSpPr>
          <p:spPr>
            <a:xfrm>
              <a:off x="2159733" y="2492896"/>
              <a:ext cx="3731896" cy="828092"/>
            </a:xfrm>
            <a:prstGeom prst="snip1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88738" y="2650269"/>
              <a:ext cx="3202935" cy="481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 algn="ctr">
                <a:lnSpc>
                  <a:spcPct val="114000"/>
                </a:lnSpc>
                <a:defRPr lang="ko-KR" altLang="en-US"/>
              </a:pPr>
              <a:r>
                <a:rPr lang="ko-KR" altLang="en-US" sz="2400" b="1" spc="-17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rPr>
                <a:t>채팅방</a:t>
              </a:r>
              <a:r>
                <a:rPr lang="ko-KR" altLang="en-US" sz="2400" b="1" spc="-1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rPr>
                <a:t> 퇴장</a:t>
              </a:r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8698" y="2512696"/>
              <a:ext cx="891631" cy="89163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9" name="그룹 38"/>
          <p:cNvGrpSpPr/>
          <p:nvPr/>
        </p:nvGrpSpPr>
        <p:grpSpPr>
          <a:xfrm>
            <a:off x="624081" y="4478578"/>
            <a:ext cx="3910494" cy="891631"/>
            <a:chOff x="2159733" y="2455121"/>
            <a:chExt cx="3910494" cy="891631"/>
          </a:xfrm>
        </p:grpSpPr>
        <p:sp>
          <p:nvSpPr>
            <p:cNvPr id="40" name="사각형: 잘린 한쪽 모서리 39"/>
            <p:cNvSpPr/>
            <p:nvPr/>
          </p:nvSpPr>
          <p:spPr>
            <a:xfrm>
              <a:off x="2159733" y="2492896"/>
              <a:ext cx="3731896" cy="828092"/>
            </a:xfrm>
            <a:prstGeom prst="snip1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67292" y="2650269"/>
              <a:ext cx="3202935" cy="481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 algn="ctr">
                <a:lnSpc>
                  <a:spcPct val="114000"/>
                </a:lnSpc>
                <a:defRPr lang="ko-KR" altLang="en-US"/>
              </a:pPr>
              <a:r>
                <a:rPr lang="ko-KR" altLang="en-US" sz="2400" b="1" spc="-1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rPr>
                <a:t>비밀번호 기능</a:t>
              </a: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0174" y="2455121"/>
              <a:ext cx="891631" cy="89163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3" name="그룹 42"/>
          <p:cNvGrpSpPr/>
          <p:nvPr/>
        </p:nvGrpSpPr>
        <p:grpSpPr>
          <a:xfrm>
            <a:off x="624081" y="5525273"/>
            <a:ext cx="3875911" cy="891631"/>
            <a:chOff x="2159733" y="2455121"/>
            <a:chExt cx="3875911" cy="891631"/>
          </a:xfrm>
        </p:grpSpPr>
        <p:sp>
          <p:nvSpPr>
            <p:cNvPr id="44" name="사각형: 잘린 한쪽 모서리 43"/>
            <p:cNvSpPr/>
            <p:nvPr/>
          </p:nvSpPr>
          <p:spPr>
            <a:xfrm>
              <a:off x="2159733" y="2492896"/>
              <a:ext cx="3731896" cy="828092"/>
            </a:xfrm>
            <a:prstGeom prst="snip1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32709" y="2650269"/>
              <a:ext cx="3202935" cy="481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 algn="ctr">
                <a:lnSpc>
                  <a:spcPct val="114000"/>
                </a:lnSpc>
                <a:defRPr lang="ko-KR" altLang="en-US"/>
              </a:pPr>
              <a:r>
                <a:rPr lang="ko-KR" altLang="en-US" sz="2400" b="1" spc="-1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rPr>
                <a:t>일반 채팅</a:t>
              </a:r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0174" y="2455121"/>
              <a:ext cx="891631" cy="89163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7" name="그룹 46"/>
          <p:cNvGrpSpPr/>
          <p:nvPr/>
        </p:nvGrpSpPr>
        <p:grpSpPr>
          <a:xfrm>
            <a:off x="4843095" y="5529500"/>
            <a:ext cx="3759932" cy="891631"/>
            <a:chOff x="2159733" y="2455121"/>
            <a:chExt cx="3759932" cy="891631"/>
          </a:xfrm>
        </p:grpSpPr>
        <p:sp>
          <p:nvSpPr>
            <p:cNvPr id="48" name="사각형: 잘린 한쪽 모서리 47"/>
            <p:cNvSpPr/>
            <p:nvPr/>
          </p:nvSpPr>
          <p:spPr>
            <a:xfrm>
              <a:off x="2159733" y="2492896"/>
              <a:ext cx="3731896" cy="828092"/>
            </a:xfrm>
            <a:prstGeom prst="snip1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16730" y="2650269"/>
              <a:ext cx="3202935" cy="481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 algn="ctr">
                <a:lnSpc>
                  <a:spcPct val="114000"/>
                </a:lnSpc>
                <a:defRPr lang="ko-KR" altLang="en-US"/>
              </a:pPr>
              <a:r>
                <a:rPr lang="ko-KR" altLang="en-US" sz="2400" b="1" spc="-1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/>
                  <a:ea typeface="나눔고딕"/>
                </a:rPr>
                <a:t>귓속말</a:t>
              </a: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0174" y="2455121"/>
              <a:ext cx="891631" cy="89163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823336411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56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0</a:t>
            </a:r>
            <a:r>
              <a:rPr lang="ko-KR" altLang="en-US" sz="24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2</a:t>
            </a: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67644" y="1430136"/>
            <a:ext cx="6835924" cy="757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>
              <a:lnSpc>
                <a:spcPct val="114000"/>
              </a:lnSpc>
              <a:defRPr lang="ko-KR" altLang="en-US"/>
            </a:pPr>
            <a:endParaRPr lang="ko-KR" altLang="en-US" sz="1200" b="1" spc="-17" dirty="0">
              <a:solidFill>
                <a:srgbClr val="FF873C"/>
              </a:solidFill>
              <a:latin typeface="나눔고딕"/>
              <a:ea typeface="나눔고딕"/>
            </a:endParaRPr>
          </a:p>
          <a:p>
            <a:pPr indent="-177800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800" b="1" spc="-28" dirty="0">
                <a:solidFill>
                  <a:srgbClr val="FF873C"/>
                </a:solidFill>
                <a:latin typeface="나눔고딕"/>
                <a:ea typeface="나눔고딕"/>
              </a:rPr>
              <a:t>특징</a:t>
            </a:r>
            <a:endParaRPr lang="en-US" altLang="ko-KR" sz="2800" b="1" spc="-28" dirty="0">
              <a:solidFill>
                <a:srgbClr val="FF873C"/>
              </a:solidFill>
              <a:latin typeface="나눔고딕"/>
              <a:ea typeface="나눔고딕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755576" y="332656"/>
            <a:ext cx="6552728" cy="623752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5" dirty="0"/>
              <a:t>프로그램 구조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39" y="2482926"/>
            <a:ext cx="2904437" cy="2671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/>
          <p:cNvSpPr txBox="1"/>
          <p:nvPr/>
        </p:nvSpPr>
        <p:spPr>
          <a:xfrm>
            <a:off x="2312833" y="5517232"/>
            <a:ext cx="4542448" cy="829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sz="28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FF873C"/>
                </a:highlight>
                <a:latin typeface="나눔고딕"/>
                <a:ea typeface="나눔고딕"/>
              </a:rPr>
              <a:t>클라이언트</a:t>
            </a:r>
            <a:r>
              <a:rPr lang="en-US" altLang="ko-KR" sz="28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FF873C"/>
                </a:highlight>
                <a:latin typeface="나눔고딕"/>
                <a:ea typeface="나눔고딕"/>
              </a:rPr>
              <a:t>-</a:t>
            </a:r>
            <a:r>
              <a:rPr lang="ko-KR" altLang="en-US" sz="28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FF873C"/>
                </a:highlight>
                <a:latin typeface="나눔고딕"/>
                <a:ea typeface="나눔고딕"/>
              </a:rPr>
              <a:t>서버 모델</a:t>
            </a:r>
            <a:r>
              <a:rPr lang="ko-KR" altLang="en-US" sz="28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사용</a:t>
            </a:r>
            <a:r>
              <a:rPr lang="en-US" altLang="ko-KR" sz="2800" b="1" spc="-2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 </a:t>
            </a:r>
          </a:p>
          <a:p>
            <a:pPr indent="-177800" algn="ctr">
              <a:lnSpc>
                <a:spcPct val="114000"/>
              </a:lnSpc>
              <a:defRPr lang="ko-KR" altLang="en-US"/>
            </a:pPr>
            <a:endParaRPr lang="en-US" altLang="ko-KR" sz="1400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56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0</a:t>
            </a:r>
            <a:r>
              <a:rPr lang="ko-KR" altLang="en-US" sz="24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2</a:t>
            </a: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67644" y="1430136"/>
            <a:ext cx="6835924" cy="757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>
              <a:lnSpc>
                <a:spcPct val="114000"/>
              </a:lnSpc>
              <a:defRPr lang="ko-KR" altLang="en-US"/>
            </a:pPr>
            <a:endParaRPr lang="ko-KR" altLang="en-US" sz="1200" b="1" spc="-17" dirty="0">
              <a:solidFill>
                <a:srgbClr val="FF873C"/>
              </a:solidFill>
              <a:latin typeface="나눔고딕"/>
              <a:ea typeface="나눔고딕"/>
            </a:endParaRPr>
          </a:p>
          <a:p>
            <a:pPr indent="-177800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800" b="1" spc="-28" dirty="0">
                <a:solidFill>
                  <a:srgbClr val="FF873C"/>
                </a:solidFill>
                <a:latin typeface="나눔고딕"/>
                <a:ea typeface="나눔고딕"/>
              </a:rPr>
              <a:t>특징</a:t>
            </a:r>
            <a:endParaRPr lang="en-US" altLang="ko-KR" sz="2800" b="1" spc="-28" dirty="0">
              <a:solidFill>
                <a:srgbClr val="FF873C"/>
              </a:solidFill>
              <a:latin typeface="나눔고딕"/>
              <a:ea typeface="나눔고딕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755576" y="332656"/>
            <a:ext cx="6552728" cy="623752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5" dirty="0"/>
              <a:t>프로그램 구조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16" y="2456892"/>
            <a:ext cx="956752" cy="956752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16" y="3681028"/>
            <a:ext cx="956752" cy="956752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935596" y="4985303"/>
            <a:ext cx="6768752" cy="1324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FF873C"/>
                </a:highlight>
                <a:latin typeface="나눔고딕"/>
                <a:ea typeface="나눔고딕"/>
              </a:rPr>
              <a:t>작은 클라이언트</a:t>
            </a:r>
            <a:r>
              <a:rPr lang="en-US" altLang="ko-KR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FF873C"/>
                </a:highlight>
                <a:latin typeface="나눔고딕"/>
                <a:ea typeface="나눔고딕"/>
              </a:rPr>
              <a:t> / </a:t>
            </a: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FF873C"/>
                </a:highlight>
                <a:latin typeface="나눔고딕"/>
                <a:ea typeface="나눔고딕"/>
              </a:rPr>
              <a:t>큰 서버</a:t>
            </a:r>
            <a:endParaRPr lang="en-US" altLang="ko-KR" sz="2400" b="1" spc="-25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highlight>
                <a:srgbClr val="FF873C"/>
              </a:highlight>
              <a:latin typeface="나눔고딕"/>
              <a:ea typeface="나눔고딕"/>
            </a:endParaRPr>
          </a:p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클라이언트는 간단한 입출력 수행</a:t>
            </a:r>
            <a:endParaRPr lang="en-US" altLang="ko-KR" sz="2400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sz="2400" b="1" spc="-17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서버가 대부분의 실제 기능 수행</a:t>
            </a:r>
            <a:endParaRPr lang="en-US" altLang="ko-KR" sz="2400" b="1" spc="-25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</p:txBody>
      </p:sp>
      <p:cxnSp>
        <p:nvCxnSpPr>
          <p:cNvPr id="23" name="연결선: 꺾임 22"/>
          <p:cNvCxnSpPr>
            <a:stCxn id="14" idx="3"/>
          </p:cNvCxnSpPr>
          <p:nvPr/>
        </p:nvCxnSpPr>
        <p:spPr>
          <a:xfrm flipV="1">
            <a:off x="2972468" y="3922620"/>
            <a:ext cx="2019448" cy="236784"/>
          </a:xfrm>
          <a:prstGeom prst="bentConnector3">
            <a:avLst/>
          </a:prstGeom>
          <a:ln w="28575">
            <a:solidFill>
              <a:schemeClr val="bg1">
                <a:lumMod val="95000"/>
              </a:schemeClr>
            </a:solidFill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/>
          <p:cNvCxnSpPr/>
          <p:nvPr/>
        </p:nvCxnSpPr>
        <p:spPr>
          <a:xfrm>
            <a:off x="2972468" y="2816819"/>
            <a:ext cx="2019448" cy="252141"/>
          </a:xfrm>
          <a:prstGeom prst="bentConnector3">
            <a:avLst/>
          </a:prstGeom>
          <a:ln w="28575">
            <a:solidFill>
              <a:schemeClr val="bg1">
                <a:lumMod val="95000"/>
              </a:schemeClr>
            </a:solidFill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916" y="2456892"/>
            <a:ext cx="2244380" cy="2244380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118607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56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0</a:t>
            </a:r>
            <a:r>
              <a:rPr lang="ko-KR" altLang="en-US" sz="24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2</a:t>
            </a: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67644" y="1430136"/>
            <a:ext cx="6835924" cy="757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>
              <a:lnSpc>
                <a:spcPct val="114000"/>
              </a:lnSpc>
              <a:defRPr lang="ko-KR" altLang="en-US"/>
            </a:pPr>
            <a:endParaRPr lang="ko-KR" altLang="en-US" sz="1200" b="1" spc="-17" dirty="0">
              <a:solidFill>
                <a:srgbClr val="FF873C"/>
              </a:solidFill>
              <a:latin typeface="나눔고딕"/>
              <a:ea typeface="나눔고딕"/>
            </a:endParaRPr>
          </a:p>
          <a:p>
            <a:pPr indent="-177800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800" b="1" spc="-28" dirty="0">
                <a:solidFill>
                  <a:srgbClr val="FF873C"/>
                </a:solidFill>
                <a:latin typeface="나눔고딕"/>
                <a:ea typeface="나눔고딕"/>
              </a:rPr>
              <a:t>클라이언트</a:t>
            </a:r>
            <a:endParaRPr lang="en-US" altLang="ko-KR" sz="2800" b="1" spc="-28" dirty="0">
              <a:solidFill>
                <a:srgbClr val="FF873C"/>
              </a:solidFill>
              <a:latin typeface="나눔고딕"/>
              <a:ea typeface="나눔고딕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755576" y="332656"/>
            <a:ext cx="6552728" cy="623752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5" dirty="0"/>
              <a:t>프로그램 구조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672915"/>
            <a:ext cx="1728192" cy="1728192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6" y="2938555"/>
            <a:ext cx="1196913" cy="1196913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156" y="2876808"/>
            <a:ext cx="1380284" cy="1380284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681342" y="4869160"/>
            <a:ext cx="7491058" cy="903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FF873C"/>
                </a:highlight>
                <a:latin typeface="나눔고딕"/>
                <a:ea typeface="나눔고딕"/>
              </a:rPr>
              <a:t>사용자의</a:t>
            </a: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키보드 </a:t>
            </a: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FF873C"/>
                </a:highlight>
                <a:latin typeface="나눔고딕"/>
                <a:ea typeface="나눔고딕"/>
              </a:rPr>
              <a:t>입력을</a:t>
            </a: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받아서</a:t>
            </a:r>
            <a:br>
              <a:rPr lang="en-US" altLang="ko-KR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</a:br>
            <a:r>
              <a:rPr lang="en-US" altLang="ko-KR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“#</a:t>
            </a: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명령어</a:t>
            </a:r>
            <a:r>
              <a:rPr lang="en-US" altLang="ko-KR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@@</a:t>
            </a: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내용</a:t>
            </a:r>
            <a:r>
              <a:rPr lang="en-US" altLang="ko-KR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”</a:t>
            </a: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문자열을 </a:t>
            </a: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FF873C"/>
                </a:highlight>
                <a:latin typeface="나눔고딕"/>
                <a:ea typeface="나눔고딕"/>
              </a:rPr>
              <a:t>서버로 전송</a:t>
            </a:r>
            <a:endParaRPr lang="en-US" altLang="ko-KR" sz="1200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highlight>
                <a:srgbClr val="FF873C"/>
              </a:highlight>
              <a:latin typeface="나눔고딕"/>
              <a:ea typeface="나눔고딕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64072" y="3122908"/>
            <a:ext cx="1980220" cy="31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sz="1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000000"/>
                </a:highlight>
                <a:latin typeface="나눔고딕"/>
                <a:ea typeface="나눔고딕"/>
              </a:rPr>
              <a:t>안녕</a:t>
            </a:r>
            <a:r>
              <a:rPr lang="en-US" altLang="ko-KR" sz="1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000000"/>
                </a:highlight>
                <a:latin typeface="나눔고딕"/>
                <a:ea typeface="나눔고딕"/>
              </a:rPr>
              <a:t>?</a:t>
            </a:r>
            <a:endParaRPr lang="en-US" altLang="ko-KR" sz="1400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289437" y="3100333"/>
            <a:ext cx="1698254" cy="292663"/>
            <a:chOff x="5238983" y="2836976"/>
            <a:chExt cx="1698254" cy="292663"/>
          </a:xfrm>
        </p:grpSpPr>
        <p:sp>
          <p:nvSpPr>
            <p:cNvPr id="42" name="사각형: 잘린 한쪽 모서리 41"/>
            <p:cNvSpPr/>
            <p:nvPr/>
          </p:nvSpPr>
          <p:spPr>
            <a:xfrm>
              <a:off x="5328084" y="2857333"/>
              <a:ext cx="1548172" cy="272306"/>
            </a:xfrm>
            <a:prstGeom prst="snip1Rect">
              <a:avLst/>
            </a:prstGeom>
            <a:solidFill>
              <a:srgbClr val="FF873C"/>
            </a:solidFill>
            <a:ln w="12700">
              <a:noFill/>
            </a:ln>
            <a:effectLst>
              <a:outerShdw blurRad="38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38983" y="2836976"/>
              <a:ext cx="1698254" cy="2871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177800" algn="ctr">
                <a:lnSpc>
                  <a:spcPct val="114000"/>
                </a:lnSpc>
                <a:defRPr lang="ko-KR" altLang="en-US"/>
              </a:pPr>
              <a:r>
                <a:rPr lang="en-US" altLang="ko-KR" sz="1200" b="1" spc="-25" dirty="0">
                  <a:solidFill>
                    <a:schemeClr val="bg1"/>
                  </a:solidFill>
                  <a:latin typeface="나눔고딕"/>
                  <a:ea typeface="나눔고딕"/>
                </a:rPr>
                <a:t>“#chatroom@@</a:t>
              </a:r>
              <a:r>
                <a:rPr lang="ko-KR" altLang="en-US" sz="1200" b="1" spc="-25" dirty="0">
                  <a:solidFill>
                    <a:schemeClr val="bg1"/>
                  </a:solidFill>
                  <a:latin typeface="나눔고딕"/>
                  <a:ea typeface="나눔고딕"/>
                </a:rPr>
                <a:t>안녕</a:t>
              </a:r>
              <a:r>
                <a:rPr lang="en-US" altLang="ko-KR" sz="1200" b="1" spc="-25" dirty="0">
                  <a:solidFill>
                    <a:schemeClr val="bg1"/>
                  </a:solidFill>
                  <a:latin typeface="나눔고딕"/>
                  <a:ea typeface="나눔고딕"/>
                </a:rPr>
                <a:t>?”</a:t>
              </a:r>
              <a:endParaRPr lang="en-US" altLang="ko-KR" sz="1200" spc="-17" dirty="0"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</p:grpSp>
      <p:cxnSp>
        <p:nvCxnSpPr>
          <p:cNvPr id="47" name="직선 화살표 연결선 46"/>
          <p:cNvCxnSpPr/>
          <p:nvPr/>
        </p:nvCxnSpPr>
        <p:spPr>
          <a:xfrm flipV="1">
            <a:off x="1671316" y="3507085"/>
            <a:ext cx="1751199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5298176" y="3507086"/>
            <a:ext cx="1797167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433620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화살표: 왼쪽으로 구부러짐 59"/>
          <p:cNvSpPr/>
          <p:nvPr/>
        </p:nvSpPr>
        <p:spPr>
          <a:xfrm>
            <a:off x="6553989" y="2895154"/>
            <a:ext cx="610299" cy="1229071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  <a:head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8861" y="376956"/>
            <a:ext cx="556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0</a:t>
            </a:r>
            <a:r>
              <a:rPr lang="ko-KR" altLang="en-US" sz="24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2</a:t>
            </a: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67644" y="1430136"/>
            <a:ext cx="6835924" cy="757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>
              <a:lnSpc>
                <a:spcPct val="114000"/>
              </a:lnSpc>
              <a:defRPr lang="ko-KR" altLang="en-US"/>
            </a:pPr>
            <a:endParaRPr lang="ko-KR" altLang="en-US" sz="1200" b="1" spc="-17" dirty="0">
              <a:solidFill>
                <a:srgbClr val="FF873C"/>
              </a:solidFill>
              <a:latin typeface="나눔고딕"/>
              <a:ea typeface="나눔고딕"/>
            </a:endParaRPr>
          </a:p>
          <a:p>
            <a:pPr indent="-177800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800" b="1" spc="-28" dirty="0">
                <a:solidFill>
                  <a:srgbClr val="FF873C"/>
                </a:solidFill>
                <a:latin typeface="나눔고딕"/>
                <a:ea typeface="나눔고딕"/>
              </a:rPr>
              <a:t>서버</a:t>
            </a:r>
            <a:endParaRPr lang="en-US" altLang="ko-KR" sz="2800" b="1" spc="-28" dirty="0">
              <a:solidFill>
                <a:srgbClr val="FF873C"/>
              </a:solidFill>
              <a:latin typeface="나눔고딕"/>
              <a:ea typeface="나눔고딕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755576" y="332656"/>
            <a:ext cx="6552728" cy="623752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5" dirty="0"/>
              <a:t>프로그램 구조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38" y="2895155"/>
            <a:ext cx="1229070" cy="1229070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97" y="2621265"/>
            <a:ext cx="1748641" cy="1748641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681342" y="4797152"/>
            <a:ext cx="7491058" cy="934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클라이언트가 보낸 </a:t>
            </a: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FF873C"/>
                </a:highlight>
                <a:latin typeface="나눔고딕"/>
                <a:ea typeface="나눔고딕"/>
              </a:rPr>
              <a:t>문자열을</a:t>
            </a:r>
            <a:r>
              <a:rPr lang="en-US" altLang="ko-KR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FF873C"/>
                </a:highlight>
                <a:latin typeface="나눔고딕"/>
                <a:ea typeface="나눔고딕"/>
              </a:rPr>
              <a:t> </a:t>
            </a: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FF873C"/>
                </a:highlight>
                <a:latin typeface="나눔고딕"/>
                <a:ea typeface="나눔고딕"/>
              </a:rPr>
              <a:t>분석</a:t>
            </a: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하여 </a:t>
            </a:r>
            <a:endParaRPr lang="en-US" altLang="ko-KR" sz="2400" b="1" spc="-25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FF873C"/>
                </a:highlight>
                <a:latin typeface="나눔고딕"/>
                <a:ea typeface="나눔고딕"/>
              </a:rPr>
              <a:t>명령어와 내용 분리</a:t>
            </a:r>
            <a:endParaRPr lang="en-US" altLang="ko-KR" sz="1200" spc="-17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highlight>
                <a:srgbClr val="FF873C"/>
              </a:highlight>
              <a:latin typeface="나눔고딕"/>
              <a:ea typeface="나눔고딕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501476" y="3060412"/>
            <a:ext cx="1698254" cy="292663"/>
            <a:chOff x="5238983" y="2836976"/>
            <a:chExt cx="1698254" cy="292663"/>
          </a:xfrm>
        </p:grpSpPr>
        <p:sp>
          <p:nvSpPr>
            <p:cNvPr id="42" name="사각형: 잘린 한쪽 모서리 41"/>
            <p:cNvSpPr/>
            <p:nvPr/>
          </p:nvSpPr>
          <p:spPr>
            <a:xfrm>
              <a:off x="5328084" y="2857333"/>
              <a:ext cx="1548172" cy="272306"/>
            </a:xfrm>
            <a:prstGeom prst="snip1Rect">
              <a:avLst/>
            </a:prstGeom>
            <a:solidFill>
              <a:srgbClr val="FF873C"/>
            </a:solidFill>
            <a:ln w="12700">
              <a:noFill/>
            </a:ln>
            <a:effectLst>
              <a:outerShdw blurRad="38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38983" y="2836976"/>
              <a:ext cx="1698254" cy="2871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177800" algn="ctr">
                <a:lnSpc>
                  <a:spcPct val="114000"/>
                </a:lnSpc>
                <a:defRPr lang="ko-KR" altLang="en-US"/>
              </a:pPr>
              <a:r>
                <a:rPr lang="en-US" altLang="ko-KR" sz="1200" b="1" spc="-25" dirty="0">
                  <a:solidFill>
                    <a:schemeClr val="bg1"/>
                  </a:solidFill>
                  <a:latin typeface="나눔고딕"/>
                  <a:ea typeface="나눔고딕"/>
                </a:rPr>
                <a:t>“#chatroom@@</a:t>
              </a:r>
              <a:r>
                <a:rPr lang="ko-KR" altLang="en-US" sz="1200" b="1" spc="-25" dirty="0">
                  <a:solidFill>
                    <a:schemeClr val="bg1"/>
                  </a:solidFill>
                  <a:latin typeface="나눔고딕"/>
                  <a:ea typeface="나눔고딕"/>
                </a:rPr>
                <a:t>안녕</a:t>
              </a:r>
              <a:r>
                <a:rPr lang="en-US" altLang="ko-KR" sz="1200" b="1" spc="-25" dirty="0">
                  <a:solidFill>
                    <a:schemeClr val="bg1"/>
                  </a:solidFill>
                  <a:latin typeface="나눔고딕"/>
                  <a:ea typeface="나눔고딕"/>
                </a:rPr>
                <a:t>?”</a:t>
              </a:r>
              <a:endParaRPr lang="en-US" altLang="ko-KR" sz="1200" spc="-17" dirty="0"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</p:grpSp>
      <p:cxnSp>
        <p:nvCxnSpPr>
          <p:cNvPr id="49" name="직선 화살표 연결선 48"/>
          <p:cNvCxnSpPr/>
          <p:nvPr/>
        </p:nvCxnSpPr>
        <p:spPr>
          <a:xfrm>
            <a:off x="2501476" y="3495585"/>
            <a:ext cx="181849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7782452" y="3291080"/>
            <a:ext cx="726146" cy="337913"/>
            <a:chOff x="5291807" y="2836345"/>
            <a:chExt cx="726146" cy="321995"/>
          </a:xfrm>
        </p:grpSpPr>
        <p:sp>
          <p:nvSpPr>
            <p:cNvPr id="23" name="사각형: 잘린 한쪽 모서리 22"/>
            <p:cNvSpPr/>
            <p:nvPr/>
          </p:nvSpPr>
          <p:spPr>
            <a:xfrm>
              <a:off x="5328083" y="2852123"/>
              <a:ext cx="630328" cy="276299"/>
            </a:xfrm>
            <a:prstGeom prst="snip1Rect">
              <a:avLst/>
            </a:prstGeom>
            <a:solidFill>
              <a:srgbClr val="0070C0"/>
            </a:solidFill>
            <a:ln w="12700">
              <a:noFill/>
            </a:ln>
            <a:effectLst>
              <a:outerShdw blurRad="38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1807" y="2836345"/>
              <a:ext cx="726146" cy="321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177800" algn="ctr">
                <a:lnSpc>
                  <a:spcPct val="114000"/>
                </a:lnSpc>
                <a:defRPr lang="ko-KR" altLang="en-US"/>
              </a:pPr>
              <a:r>
                <a:rPr lang="en-US" altLang="ko-KR" sz="1400" b="1" spc="-25" dirty="0">
                  <a:solidFill>
                    <a:schemeClr val="bg1"/>
                  </a:solidFill>
                  <a:latin typeface="나눔고딕"/>
                  <a:ea typeface="나눔고딕"/>
                </a:rPr>
                <a:t>“</a:t>
              </a:r>
              <a:r>
                <a:rPr lang="ko-KR" altLang="en-US" sz="1400" b="1" spc="-25" dirty="0">
                  <a:solidFill>
                    <a:schemeClr val="bg1"/>
                  </a:solidFill>
                  <a:latin typeface="나눔고딕"/>
                  <a:ea typeface="나눔고딕"/>
                </a:rPr>
                <a:t>안녕</a:t>
              </a:r>
              <a:r>
                <a:rPr lang="en-US" altLang="ko-KR" sz="1400" b="1" spc="-25" dirty="0">
                  <a:solidFill>
                    <a:schemeClr val="bg1"/>
                  </a:solidFill>
                  <a:latin typeface="나눔고딕"/>
                  <a:ea typeface="나눔고딕"/>
                </a:rPr>
                <a:t>?”</a:t>
              </a:r>
              <a:endParaRPr lang="en-US" altLang="ko-KR" sz="1400" spc="-17" dirty="0"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328164" y="3282713"/>
            <a:ext cx="1130250" cy="319639"/>
            <a:chOff x="6369255" y="3098892"/>
            <a:chExt cx="1130250" cy="319639"/>
          </a:xfrm>
        </p:grpSpPr>
        <p:sp>
          <p:nvSpPr>
            <p:cNvPr id="14" name="직사각형 13"/>
            <p:cNvSpPr/>
            <p:nvPr/>
          </p:nvSpPr>
          <p:spPr>
            <a:xfrm>
              <a:off x="6466087" y="3125512"/>
              <a:ext cx="936586" cy="289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69255" y="3098892"/>
              <a:ext cx="1130250" cy="3196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177800" algn="ctr">
                <a:lnSpc>
                  <a:spcPct val="114000"/>
                </a:lnSpc>
                <a:defRPr lang="ko-KR" altLang="en-US"/>
              </a:pPr>
              <a:r>
                <a:rPr lang="en-US" altLang="ko-KR" sz="1400" b="1" spc="-25" dirty="0">
                  <a:solidFill>
                    <a:srgbClr val="0070C0"/>
                  </a:solidFill>
                  <a:latin typeface="나눔고딕"/>
                  <a:ea typeface="나눔고딕"/>
                </a:rPr>
                <a:t>#chatroom</a:t>
              </a:r>
              <a:endParaRPr lang="en-US" altLang="ko-KR" sz="1400" spc="-17" dirty="0">
                <a:solidFill>
                  <a:srgbClr val="0070C0"/>
                </a:solidFill>
                <a:latin typeface="나눔고딕"/>
                <a:ea typeface="나눔고딕"/>
              </a:endParaRPr>
            </a:p>
          </p:txBody>
        </p:sp>
      </p:grpSp>
      <p:sp>
        <p:nvSpPr>
          <p:cNvPr id="18" name="더하기 기호 17"/>
          <p:cNvSpPr/>
          <p:nvPr/>
        </p:nvSpPr>
        <p:spPr>
          <a:xfrm>
            <a:off x="7414502" y="3275631"/>
            <a:ext cx="360040" cy="360040"/>
          </a:xfrm>
          <a:prstGeom prst="mathPlus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34098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56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0</a:t>
            </a:r>
            <a:r>
              <a:rPr lang="ko-KR" altLang="en-US" sz="2400" b="1" dirty="0">
                <a:solidFill>
                  <a:srgbClr val="FF873C"/>
                </a:solidFill>
                <a:latin typeface="나눔고딕 ExtraBold"/>
                <a:ea typeface="나눔고딕 ExtraBold"/>
              </a:rPr>
              <a:t>2</a:t>
            </a: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67644" y="1430136"/>
            <a:ext cx="6835924" cy="757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>
              <a:lnSpc>
                <a:spcPct val="114000"/>
              </a:lnSpc>
              <a:defRPr lang="ko-KR" altLang="en-US"/>
            </a:pPr>
            <a:endParaRPr lang="ko-KR" altLang="en-US" sz="1200" b="1" spc="-17" dirty="0">
              <a:solidFill>
                <a:srgbClr val="FF873C"/>
              </a:solidFill>
              <a:latin typeface="나눔고딕"/>
              <a:ea typeface="나눔고딕"/>
            </a:endParaRPr>
          </a:p>
          <a:p>
            <a:pPr indent="-177800">
              <a:lnSpc>
                <a:spcPct val="114000"/>
              </a:lnSpc>
              <a:buFont typeface="Arial"/>
              <a:buChar char="•"/>
              <a:defRPr lang="ko-KR" altLang="en-US"/>
            </a:pPr>
            <a:r>
              <a:rPr lang="ko-KR" altLang="en-US" sz="2800" b="1" spc="-28" dirty="0">
                <a:solidFill>
                  <a:srgbClr val="FF873C"/>
                </a:solidFill>
                <a:latin typeface="나눔고딕"/>
                <a:ea typeface="나눔고딕"/>
              </a:rPr>
              <a:t>서버</a:t>
            </a:r>
            <a:endParaRPr lang="en-US" altLang="ko-KR" sz="2800" b="1" spc="-28" dirty="0">
              <a:solidFill>
                <a:srgbClr val="FF873C"/>
              </a:solidFill>
              <a:latin typeface="나눔고딕"/>
              <a:ea typeface="나눔고딕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755576" y="332656"/>
            <a:ext cx="6552728" cy="623752"/>
          </a:xfrm>
        </p:spPr>
        <p:txBody>
          <a:bodyPr anchor="t">
            <a:noAutofit/>
          </a:bodyPr>
          <a:lstStyle/>
          <a:p>
            <a:pPr algn="l">
              <a:defRPr lang="ko-KR" altLang="en-US"/>
            </a:pPr>
            <a:r>
              <a:rPr lang="ko-KR" altLang="en-US" sz="3000" b="1" spc="-125" dirty="0"/>
              <a:t>프로그램 구조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487" y="2492896"/>
            <a:ext cx="952109" cy="952109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954" y="2697928"/>
            <a:ext cx="1955208" cy="1955208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681342" y="5010272"/>
            <a:ext cx="7491058" cy="903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명령어에 맞는 </a:t>
            </a: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FF873C"/>
                </a:highlight>
                <a:latin typeface="나눔고딕"/>
                <a:ea typeface="나눔고딕"/>
              </a:rPr>
              <a:t>기능 수행</a:t>
            </a:r>
            <a:r>
              <a:rPr lang="en-US" altLang="ko-KR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 </a:t>
            </a: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후</a:t>
            </a:r>
            <a:endParaRPr lang="en-US" altLang="ko-KR" sz="2400" b="1" spc="-25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/>
              <a:ea typeface="나눔고딕"/>
            </a:endParaRPr>
          </a:p>
          <a:p>
            <a:pPr indent="-177800" algn="ctr">
              <a:lnSpc>
                <a:spcPct val="114000"/>
              </a:lnSpc>
              <a:defRPr lang="ko-KR" altLang="en-US"/>
            </a:pP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/>
                <a:ea typeface="나눔고딕"/>
              </a:rPr>
              <a:t>적합한 </a:t>
            </a:r>
            <a:r>
              <a:rPr lang="ko-KR" altLang="en-US" sz="2400" b="1" spc="-25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highlight>
                  <a:srgbClr val="FF873C"/>
                </a:highlight>
                <a:latin typeface="나눔고딕"/>
                <a:ea typeface="나눔고딕"/>
              </a:rPr>
              <a:t>클라이언트로 결과 전송</a:t>
            </a:r>
            <a:endParaRPr lang="en-US" altLang="ko-KR" sz="2400" b="1" spc="-25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highlight>
                <a:srgbClr val="FF873C"/>
              </a:highlight>
              <a:latin typeface="나눔고딕"/>
              <a:ea typeface="나눔고딕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161778" y="2616071"/>
            <a:ext cx="1698254" cy="292663"/>
            <a:chOff x="5238983" y="2836976"/>
            <a:chExt cx="1698254" cy="292663"/>
          </a:xfrm>
        </p:grpSpPr>
        <p:sp>
          <p:nvSpPr>
            <p:cNvPr id="42" name="사각형: 잘린 한쪽 모서리 41"/>
            <p:cNvSpPr/>
            <p:nvPr/>
          </p:nvSpPr>
          <p:spPr>
            <a:xfrm>
              <a:off x="5328084" y="2857333"/>
              <a:ext cx="1548172" cy="272306"/>
            </a:xfrm>
            <a:prstGeom prst="snip1Rect">
              <a:avLst/>
            </a:prstGeom>
            <a:solidFill>
              <a:srgbClr val="FF873C"/>
            </a:solidFill>
            <a:ln w="12700">
              <a:noFill/>
            </a:ln>
            <a:effectLst>
              <a:outerShdw blurRad="38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38983" y="2836976"/>
              <a:ext cx="1698254" cy="2871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177800" algn="ctr">
                <a:lnSpc>
                  <a:spcPct val="114000"/>
                </a:lnSpc>
                <a:defRPr lang="ko-KR" altLang="en-US"/>
              </a:pPr>
              <a:r>
                <a:rPr lang="en-US" altLang="ko-KR" sz="1200" b="1" spc="-25" dirty="0">
                  <a:solidFill>
                    <a:schemeClr val="bg1"/>
                  </a:solidFill>
                  <a:latin typeface="나눔고딕"/>
                  <a:ea typeface="나눔고딕"/>
                </a:rPr>
                <a:t>“#chatroom@@</a:t>
              </a:r>
              <a:r>
                <a:rPr lang="ko-KR" altLang="en-US" sz="1200" b="1" spc="-25" dirty="0">
                  <a:solidFill>
                    <a:schemeClr val="bg1"/>
                  </a:solidFill>
                  <a:latin typeface="나눔고딕"/>
                  <a:ea typeface="나눔고딕"/>
                </a:rPr>
                <a:t>안녕</a:t>
              </a:r>
              <a:r>
                <a:rPr lang="en-US" altLang="ko-KR" sz="1200" b="1" spc="-25" dirty="0">
                  <a:solidFill>
                    <a:schemeClr val="bg1"/>
                  </a:solidFill>
                  <a:latin typeface="나눔고딕"/>
                  <a:ea typeface="나눔고딕"/>
                </a:rPr>
                <a:t>?”</a:t>
              </a:r>
              <a:endParaRPr lang="en-US" altLang="ko-KR" sz="1200" spc="-17" dirty="0"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</p:grpSp>
      <p:cxnSp>
        <p:nvCxnSpPr>
          <p:cNvPr id="49" name="직선 화살표 연결선 48"/>
          <p:cNvCxnSpPr/>
          <p:nvPr/>
        </p:nvCxnSpPr>
        <p:spPr>
          <a:xfrm>
            <a:off x="3004608" y="3032956"/>
            <a:ext cx="210993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3350227" y="3807408"/>
            <a:ext cx="1437797" cy="337913"/>
            <a:chOff x="5294311" y="2824861"/>
            <a:chExt cx="790040" cy="321995"/>
          </a:xfrm>
        </p:grpSpPr>
        <p:sp>
          <p:nvSpPr>
            <p:cNvPr id="23" name="사각형: 잘린 한쪽 모서리 22"/>
            <p:cNvSpPr/>
            <p:nvPr/>
          </p:nvSpPr>
          <p:spPr>
            <a:xfrm>
              <a:off x="5310261" y="2852123"/>
              <a:ext cx="753181" cy="267472"/>
            </a:xfrm>
            <a:prstGeom prst="snip1Rect">
              <a:avLst/>
            </a:prstGeom>
            <a:solidFill>
              <a:srgbClr val="0070C0"/>
            </a:solidFill>
            <a:ln w="12700">
              <a:noFill/>
            </a:ln>
            <a:effectLst>
              <a:outerShdw blurRad="38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4311" y="2824861"/>
              <a:ext cx="790040" cy="321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177800" algn="ctr">
                <a:lnSpc>
                  <a:spcPct val="114000"/>
                </a:lnSpc>
                <a:defRPr lang="ko-KR" altLang="en-US"/>
              </a:pPr>
              <a:r>
                <a:rPr lang="en-US" altLang="ko-KR" sz="1400" b="1" spc="-25" dirty="0">
                  <a:solidFill>
                    <a:schemeClr val="bg1"/>
                  </a:solidFill>
                  <a:latin typeface="나눔고딕"/>
                  <a:ea typeface="나눔고딕"/>
                </a:rPr>
                <a:t>“[User1] : </a:t>
              </a:r>
              <a:r>
                <a:rPr lang="ko-KR" altLang="en-US" sz="1400" b="1" spc="-25" dirty="0">
                  <a:solidFill>
                    <a:schemeClr val="bg1"/>
                  </a:solidFill>
                  <a:latin typeface="나눔고딕"/>
                  <a:ea typeface="나눔고딕"/>
                </a:rPr>
                <a:t>안녕</a:t>
              </a:r>
              <a:r>
                <a:rPr lang="en-US" altLang="ko-KR" sz="1400" b="1" spc="-25" dirty="0">
                  <a:solidFill>
                    <a:schemeClr val="bg1"/>
                  </a:solidFill>
                  <a:latin typeface="나눔고딕"/>
                  <a:ea typeface="나눔고딕"/>
                </a:rPr>
                <a:t>?”</a:t>
              </a:r>
              <a:endParaRPr lang="en-US" altLang="ko-KR" sz="1400" spc="-17" dirty="0">
                <a:solidFill>
                  <a:schemeClr val="bg1"/>
                </a:solidFill>
                <a:latin typeface="나눔고딕"/>
                <a:ea typeface="나눔고딕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410911" y="2456892"/>
            <a:ext cx="1525294" cy="408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77800" algn="ctr">
              <a:lnSpc>
                <a:spcPct val="114000"/>
              </a:lnSpc>
              <a:defRPr lang="ko-KR" altLang="en-US"/>
            </a:pPr>
            <a:r>
              <a:rPr lang="en-US" altLang="ko-KR" b="1" spc="-25" dirty="0">
                <a:solidFill>
                  <a:schemeClr val="bg1"/>
                </a:solidFill>
                <a:latin typeface="나눔고딕"/>
                <a:ea typeface="나눔고딕"/>
              </a:rPr>
              <a:t>#chatroom</a:t>
            </a:r>
            <a:endParaRPr lang="en-US" altLang="ko-KR" spc="-17" dirty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08" y="3753036"/>
            <a:ext cx="952109" cy="952109"/>
          </a:xfrm>
          <a:prstGeom prst="rect">
            <a:avLst/>
          </a:prstGeom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</p:spPr>
      </p:pic>
      <p:cxnSp>
        <p:nvCxnSpPr>
          <p:cNvPr id="30" name="직선 화살표 연결선 29"/>
          <p:cNvCxnSpPr/>
          <p:nvPr/>
        </p:nvCxnSpPr>
        <p:spPr>
          <a:xfrm flipH="1">
            <a:off x="3004609" y="4240842"/>
            <a:ext cx="207144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110028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417</Words>
  <Application>Microsoft Office PowerPoint</Application>
  <PresentationFormat>화면 슬라이드 쇼(4:3)</PresentationFormat>
  <Paragraphs>228</Paragraphs>
  <Slides>18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나눔고딕 ExtraBold</vt:lpstr>
      <vt:lpstr>나눔고딕</vt:lpstr>
      <vt:lpstr>Arial</vt:lpstr>
      <vt:lpstr>KoPub돋움체 Light</vt:lpstr>
      <vt:lpstr>맑은 고딕</vt:lpstr>
      <vt:lpstr>Office 테마</vt:lpstr>
      <vt:lpstr>우분톡 최종발표</vt:lpstr>
      <vt:lpstr>1.  프로젝트 개요  2. 프로그램 구조  3. 기능 구현  4. 시연</vt:lpstr>
      <vt:lpstr>프로젝트 개요</vt:lpstr>
      <vt:lpstr>프로젝트 개요</vt:lpstr>
      <vt:lpstr>프로그램 구조</vt:lpstr>
      <vt:lpstr>프로그램 구조</vt:lpstr>
      <vt:lpstr>프로그램 구조</vt:lpstr>
      <vt:lpstr>프로그램 구조</vt:lpstr>
      <vt:lpstr>프로그램 구조</vt:lpstr>
      <vt:lpstr>프로그램 구조</vt:lpstr>
      <vt:lpstr>기능 구현</vt:lpstr>
      <vt:lpstr>기능 구현</vt:lpstr>
      <vt:lpstr>기능 구현</vt:lpstr>
      <vt:lpstr>기능 구현</vt:lpstr>
      <vt:lpstr>기능 구현</vt:lpstr>
      <vt:lpstr>기능 구현</vt:lpstr>
      <vt:lpstr>시연</vt:lpstr>
      <vt:lpstr>감사합니다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김미수</cp:lastModifiedBy>
  <cp:revision>398</cp:revision>
  <dcterms:created xsi:type="dcterms:W3CDTF">2011-08-16T07:24:57Z</dcterms:created>
  <dcterms:modified xsi:type="dcterms:W3CDTF">2016-12-15T13:28:29Z</dcterms:modified>
</cp:coreProperties>
</file>