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1334750"/>
  <p:notesSz cx="20104100" cy="11334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>
        <p:scale>
          <a:sx n="129" d="100"/>
          <a:sy n="129" d="100"/>
        </p:scale>
        <p:origin x="-5536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3772"/>
            <a:ext cx="17088486" cy="2380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47460"/>
            <a:ext cx="14072870" cy="2833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6992"/>
            <a:ext cx="8745284" cy="748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6992"/>
            <a:ext cx="8745284" cy="748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922780"/>
          </a:xfrm>
          <a:custGeom>
            <a:avLst/>
            <a:gdLst/>
            <a:ahLst/>
            <a:cxnLst/>
            <a:rect l="l" t="t" r="r" b="b"/>
            <a:pathLst>
              <a:path w="20104100" h="1922780">
                <a:moveTo>
                  <a:pt x="20104099" y="0"/>
                </a:moveTo>
                <a:lnTo>
                  <a:pt x="0" y="0"/>
                </a:lnTo>
                <a:lnTo>
                  <a:pt x="0" y="1922180"/>
                </a:lnTo>
                <a:lnTo>
                  <a:pt x="20104099" y="1922180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9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211" y="187935"/>
            <a:ext cx="19215677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6992"/>
            <a:ext cx="18093690" cy="748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41318"/>
            <a:ext cx="6433312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41318"/>
            <a:ext cx="4623943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41318"/>
            <a:ext cx="4623943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211" y="1996201"/>
            <a:ext cx="4514215" cy="25203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900" b="1" spc="-65" dirty="0">
                <a:solidFill>
                  <a:srgbClr val="231F20"/>
                </a:solidFill>
                <a:latin typeface="Arial"/>
                <a:cs typeface="Arial"/>
              </a:rPr>
              <a:t>Background</a:t>
            </a:r>
            <a:endParaRPr sz="1900" dirty="0">
              <a:latin typeface="Arial"/>
              <a:cs typeface="Arial"/>
            </a:endParaRPr>
          </a:p>
          <a:p>
            <a:pPr marL="12700" marR="5080">
              <a:lnSpc>
                <a:spcPts val="1600"/>
              </a:lnSpc>
              <a:spcBef>
                <a:spcPts val="660"/>
              </a:spcBef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Carbapenem resistance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(CR)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among </a:t>
            </a: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P.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aeruginosa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infections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pressing public health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concern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United  States. Therapeutic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alternatives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infections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are 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limited.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Implementation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key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antimicrobial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stewardship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intervention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such as formulary restriction, which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one of  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many stewardship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strategies,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can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minimize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selection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pressure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resistance.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We evaluate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consequent 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impact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intervention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carbapenems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Bacteremia,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Pneumonia,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UTI patients infected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sz="1400" i="1" spc="-25" dirty="0">
                <a:solidFill>
                  <a:srgbClr val="231F20"/>
                </a:solidFill>
                <a:latin typeface="Arial"/>
                <a:cs typeface="Arial"/>
              </a:rPr>
              <a:t>Pseudomonas 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aeruginosa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United</a:t>
            </a:r>
            <a:r>
              <a:rPr sz="14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States.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811" y="4628518"/>
            <a:ext cx="4554220" cy="33324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900" b="1" spc="-20" dirty="0">
                <a:solidFill>
                  <a:srgbClr val="231F20"/>
                </a:solidFill>
                <a:latin typeface="Arial"/>
                <a:cs typeface="Arial"/>
              </a:rPr>
              <a:t>Methods</a:t>
            </a:r>
            <a:endParaRPr sz="1900">
              <a:latin typeface="Arial"/>
              <a:cs typeface="Arial"/>
            </a:endParaRPr>
          </a:p>
          <a:p>
            <a:pPr marL="38100" marR="199390">
              <a:lnSpc>
                <a:spcPts val="1600"/>
              </a:lnSpc>
              <a:spcBef>
                <a:spcPts val="660"/>
              </a:spcBef>
            </a:pP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We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developed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Malthusian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population-genetic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model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selection for </a:t>
            </a:r>
            <a:r>
              <a:rPr sz="1400" spc="-5" dirty="0">
                <a:solidFill>
                  <a:srgbClr val="231F20"/>
                </a:solidFill>
                <a:latin typeface="Arial"/>
                <a:cs typeface="Arial"/>
              </a:rPr>
              <a:t>CR.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Increases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were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modeled as</a:t>
            </a:r>
            <a:r>
              <a:rPr sz="14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15"/>
              </a:lnSpc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consequence 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inappropriate prescription.</a:t>
            </a:r>
            <a:r>
              <a:rPr sz="14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Inappropriate</a:t>
            </a:r>
            <a:endParaRPr sz="1400">
              <a:latin typeface="Arial"/>
              <a:cs typeface="Arial"/>
            </a:endParaRPr>
          </a:p>
          <a:p>
            <a:pPr marL="38100" marR="403860">
              <a:lnSpc>
                <a:spcPts val="1600"/>
              </a:lnSpc>
              <a:spcBef>
                <a:spcPts val="80"/>
              </a:spcBef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prescription was estimated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retrospective  </a:t>
            </a:r>
            <a:r>
              <a:rPr sz="1400" spc="-5" dirty="0">
                <a:solidFill>
                  <a:srgbClr val="231F20"/>
                </a:solidFill>
                <a:latin typeface="Arial"/>
                <a:cs typeface="Arial"/>
              </a:rPr>
              <a:t>cohort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study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inappropriate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empiric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treatment,</a:t>
            </a:r>
            <a:r>
              <a:rPr sz="1425" spc="-52" baseline="20467" dirty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future projections were based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historical</a:t>
            </a:r>
            <a:r>
              <a:rPr sz="140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resistance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15"/>
              </a:lnSpc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frequencies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yearly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carbapenem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(CBP)</a:t>
            </a:r>
            <a:r>
              <a:rPr sz="14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consumption</a:t>
            </a:r>
            <a:endParaRPr sz="1400">
              <a:latin typeface="Arial"/>
              <a:cs typeface="Arial"/>
            </a:endParaRPr>
          </a:p>
          <a:p>
            <a:pPr marL="38100" marR="30480">
              <a:lnSpc>
                <a:spcPts val="1600"/>
              </a:lnSpc>
              <a:spcBef>
                <a:spcPts val="80"/>
              </a:spcBef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associated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P.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aeruginosa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bacteremia.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We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projected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peak </a:t>
            </a: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P.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aeruginosa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frequencies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cumulative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cases from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2020–2040.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We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compared scenarios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without 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any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carbapenem restriction to those in which carbapenem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usage was decreased linearly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400" spc="-65" dirty="0">
                <a:solidFill>
                  <a:srgbClr val="231F20"/>
                </a:solidFill>
                <a:latin typeface="Arial"/>
                <a:cs typeface="Arial"/>
              </a:rPr>
              <a:t>51.7%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levels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at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implementation,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achieved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previous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AMSP,</a:t>
            </a:r>
            <a:r>
              <a:rPr sz="1425" spc="-52" baseline="20467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25" spc="-37" baseline="2046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55"/>
              </a:lnSpc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5-year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rollouts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starting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2020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(early)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or 2030</a:t>
            </a:r>
            <a:r>
              <a:rPr sz="14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(late).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211" y="8017866"/>
            <a:ext cx="4519930" cy="100139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b="1" spc="-45" dirty="0">
                <a:solidFill>
                  <a:srgbClr val="231F20"/>
                </a:solidFill>
                <a:latin typeface="Arial"/>
                <a:cs typeface="Arial"/>
              </a:rPr>
              <a:t>Results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1639"/>
              </a:lnSpc>
              <a:spcBef>
                <a:spcPts val="1030"/>
              </a:spcBef>
            </a:pPr>
            <a:r>
              <a:rPr sz="1450" b="1" spc="-70" dirty="0">
                <a:solidFill>
                  <a:srgbClr val="009484"/>
                </a:solidFill>
                <a:latin typeface="Arial"/>
                <a:cs typeface="Arial"/>
              </a:rPr>
              <a:t>Table</a:t>
            </a:r>
            <a:r>
              <a:rPr sz="1450" b="1" spc="-13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95" dirty="0">
                <a:solidFill>
                  <a:srgbClr val="009484"/>
                </a:solidFill>
                <a:latin typeface="Arial"/>
                <a:cs typeface="Arial"/>
              </a:rPr>
              <a:t>1.</a:t>
            </a:r>
            <a:r>
              <a:rPr sz="1450" b="1" spc="-13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35" dirty="0">
                <a:solidFill>
                  <a:srgbClr val="009484"/>
                </a:solidFill>
                <a:latin typeface="Arial"/>
                <a:cs typeface="Arial"/>
              </a:rPr>
              <a:t>Projected</a:t>
            </a:r>
            <a:r>
              <a:rPr sz="1450" b="1" spc="-13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50" dirty="0">
                <a:solidFill>
                  <a:srgbClr val="009484"/>
                </a:solidFill>
                <a:latin typeface="Arial"/>
                <a:cs typeface="Arial"/>
              </a:rPr>
              <a:t>Carbapenem</a:t>
            </a:r>
            <a:r>
              <a:rPr sz="1450" b="1" spc="-13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65" dirty="0">
                <a:solidFill>
                  <a:srgbClr val="009484"/>
                </a:solidFill>
                <a:latin typeface="Arial"/>
                <a:cs typeface="Arial"/>
              </a:rPr>
              <a:t>Resistance</a:t>
            </a:r>
            <a:r>
              <a:rPr sz="1450" b="1" spc="-13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70" dirty="0">
                <a:solidFill>
                  <a:srgbClr val="009484"/>
                </a:solidFill>
                <a:latin typeface="Arial"/>
                <a:cs typeface="Arial"/>
              </a:rPr>
              <a:t>Frequencies  </a:t>
            </a:r>
            <a:r>
              <a:rPr sz="1450" b="1" spc="-25" dirty="0">
                <a:solidFill>
                  <a:srgbClr val="009484"/>
                </a:solidFill>
                <a:latin typeface="Arial"/>
                <a:cs typeface="Arial"/>
              </a:rPr>
              <a:t>Among </a:t>
            </a:r>
            <a:r>
              <a:rPr sz="1450" b="1" i="1" spc="-40" dirty="0">
                <a:solidFill>
                  <a:srgbClr val="009484"/>
                </a:solidFill>
                <a:latin typeface="Trebuchet MS"/>
                <a:cs typeface="Trebuchet MS"/>
              </a:rPr>
              <a:t>P. aeruginosa</a:t>
            </a:r>
            <a:r>
              <a:rPr sz="1450" b="1" i="1" spc="-335" dirty="0">
                <a:solidFill>
                  <a:srgbClr val="009484"/>
                </a:solidFill>
                <a:latin typeface="Trebuchet MS"/>
                <a:cs typeface="Trebuchet MS"/>
              </a:rPr>
              <a:t> </a:t>
            </a:r>
            <a:r>
              <a:rPr sz="1450" b="1" spc="-75" dirty="0">
                <a:solidFill>
                  <a:srgbClr val="009484"/>
                </a:solidFill>
                <a:latin typeface="Arial"/>
                <a:cs typeface="Arial"/>
              </a:rPr>
              <a:t>Cases </a:t>
            </a:r>
            <a:r>
              <a:rPr sz="1450" b="1" spc="-20" dirty="0">
                <a:solidFill>
                  <a:srgbClr val="009484"/>
                </a:solidFill>
                <a:latin typeface="Arial"/>
                <a:cs typeface="Arial"/>
              </a:rPr>
              <a:t>in </a:t>
            </a:r>
            <a:r>
              <a:rPr sz="1450" b="1" spc="100" dirty="0">
                <a:solidFill>
                  <a:srgbClr val="009484"/>
                </a:solidFill>
                <a:latin typeface="Arial"/>
                <a:cs typeface="Arial"/>
              </a:rPr>
              <a:t>2040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6911" y="9082793"/>
          <a:ext cx="4516119" cy="165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pPr marL="81915" marR="154940">
                        <a:lnSpc>
                          <a:spcPts val="144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ew</a:t>
                      </a:r>
                      <a:r>
                        <a:rPr sz="14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</a:t>
                      </a:r>
                      <a:r>
                        <a:rPr sz="14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  </a:t>
                      </a:r>
                      <a:r>
                        <a:rPr sz="1400" b="1" spc="-9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Start</a:t>
                      </a:r>
                      <a:r>
                        <a:rPr sz="1400" b="1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Bacteremia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Pneumonia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3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Never</a:t>
                      </a:r>
                      <a:r>
                        <a:rPr sz="1425" spc="-30" baseline="20467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endParaRPr sz="1425" baseline="20467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86.0%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75.6%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89.6%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3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2020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23.2%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3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19.9%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23.6%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3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2025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3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28.7%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23.5%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30.1%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3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2030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36.6%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28.6%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39.4%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8810" y="10651032"/>
            <a:ext cx="295275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825" spc="15" baseline="20202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Under </a:t>
            </a: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theoretical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scenario without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any antibiotic</a:t>
            </a:r>
            <a:r>
              <a:rPr sz="8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restriction.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162" y="2103104"/>
            <a:ext cx="4471670" cy="6673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265"/>
              </a:spcBef>
            </a:pPr>
            <a:r>
              <a:rPr sz="1450" b="1" spc="-20" dirty="0">
                <a:solidFill>
                  <a:srgbClr val="009484"/>
                </a:solidFill>
                <a:latin typeface="Arial"/>
                <a:cs typeface="Arial"/>
              </a:rPr>
              <a:t>Figure </a:t>
            </a:r>
            <a:r>
              <a:rPr sz="1450" b="1" spc="-80" dirty="0">
                <a:solidFill>
                  <a:srgbClr val="009484"/>
                </a:solidFill>
                <a:latin typeface="Arial"/>
                <a:cs typeface="Arial"/>
              </a:rPr>
              <a:t>1. </a:t>
            </a:r>
            <a:r>
              <a:rPr sz="1450" b="1" spc="-20" dirty="0">
                <a:solidFill>
                  <a:srgbClr val="009484"/>
                </a:solidFill>
                <a:latin typeface="Arial"/>
                <a:cs typeface="Arial"/>
              </a:rPr>
              <a:t>Overall </a:t>
            </a:r>
            <a:r>
              <a:rPr sz="1450" b="1" spc="-25" dirty="0">
                <a:solidFill>
                  <a:srgbClr val="009484"/>
                </a:solidFill>
                <a:latin typeface="Arial"/>
                <a:cs typeface="Arial"/>
              </a:rPr>
              <a:t>and </a:t>
            </a:r>
            <a:r>
              <a:rPr sz="1450" b="1" spc="-5" dirty="0">
                <a:solidFill>
                  <a:srgbClr val="009484"/>
                </a:solidFill>
                <a:latin typeface="Arial"/>
                <a:cs typeface="Arial"/>
              </a:rPr>
              <a:t>Inappropriate</a:t>
            </a:r>
            <a:r>
              <a:rPr sz="1450" b="1" spc="-30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55" dirty="0">
                <a:solidFill>
                  <a:srgbClr val="009484"/>
                </a:solidFill>
                <a:latin typeface="Arial"/>
                <a:cs typeface="Arial"/>
              </a:rPr>
              <a:t>CBP </a:t>
            </a:r>
            <a:r>
              <a:rPr sz="1450" b="1" spc="-20" dirty="0">
                <a:solidFill>
                  <a:srgbClr val="009484"/>
                </a:solidFill>
                <a:latin typeface="Arial"/>
                <a:cs typeface="Arial"/>
              </a:rPr>
              <a:t>prescription  </a:t>
            </a:r>
            <a:r>
              <a:rPr sz="1450" b="1" spc="25" dirty="0">
                <a:solidFill>
                  <a:srgbClr val="009484"/>
                </a:solidFill>
                <a:latin typeface="Arial"/>
                <a:cs typeface="Arial"/>
              </a:rPr>
              <a:t>for </a:t>
            </a:r>
            <a:r>
              <a:rPr sz="1450" b="1" i="1" spc="-40" dirty="0">
                <a:solidFill>
                  <a:srgbClr val="009484"/>
                </a:solidFill>
                <a:latin typeface="Trebuchet MS"/>
                <a:cs typeface="Trebuchet MS"/>
              </a:rPr>
              <a:t>P. aeruginosa </a:t>
            </a:r>
            <a:r>
              <a:rPr sz="1450" b="1" spc="-15" dirty="0">
                <a:solidFill>
                  <a:srgbClr val="009484"/>
                </a:solidFill>
                <a:latin typeface="Arial"/>
                <a:cs typeface="Arial"/>
              </a:rPr>
              <a:t>under </a:t>
            </a:r>
            <a:r>
              <a:rPr sz="1450" b="1" dirty="0">
                <a:solidFill>
                  <a:srgbClr val="009484"/>
                </a:solidFill>
                <a:latin typeface="Arial"/>
                <a:cs typeface="Arial"/>
              </a:rPr>
              <a:t>Status </a:t>
            </a:r>
            <a:r>
              <a:rPr sz="1450" b="1" spc="-40" dirty="0">
                <a:solidFill>
                  <a:srgbClr val="009484"/>
                </a:solidFill>
                <a:latin typeface="Arial"/>
                <a:cs typeface="Arial"/>
              </a:rPr>
              <a:t>Quo </a:t>
            </a:r>
            <a:r>
              <a:rPr sz="1450" b="1" spc="-35" dirty="0">
                <a:solidFill>
                  <a:srgbClr val="009484"/>
                </a:solidFill>
                <a:latin typeface="Arial"/>
                <a:cs typeface="Arial"/>
              </a:rPr>
              <a:t>vs. </a:t>
            </a:r>
            <a:r>
              <a:rPr sz="1450" b="1" spc="-20" dirty="0">
                <a:solidFill>
                  <a:srgbClr val="009484"/>
                </a:solidFill>
                <a:latin typeface="Arial"/>
                <a:cs typeface="Arial"/>
              </a:rPr>
              <a:t>Stewardship  </a:t>
            </a:r>
            <a:r>
              <a:rPr sz="1450" b="1" spc="-5" dirty="0">
                <a:solidFill>
                  <a:srgbClr val="009484"/>
                </a:solidFill>
                <a:latin typeface="Arial"/>
                <a:cs typeface="Arial"/>
              </a:rPr>
              <a:t>Interventions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8207" y="2864656"/>
            <a:ext cx="4378733" cy="324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3162" y="6235816"/>
            <a:ext cx="4549140" cy="18637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1590">
              <a:lnSpc>
                <a:spcPts val="1600"/>
              </a:lnSpc>
              <a:spcBef>
                <a:spcPts val="219"/>
              </a:spcBef>
            </a:pP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Overall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inappropriate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CBP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prescription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across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US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under  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status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quo </a:t>
            </a:r>
            <a:r>
              <a:rPr sz="1400" spc="-65" dirty="0">
                <a:solidFill>
                  <a:srgbClr val="231F20"/>
                </a:solidFill>
                <a:latin typeface="Arial"/>
                <a:cs typeface="Arial"/>
              </a:rPr>
              <a:t>(grey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solid </a:t>
            </a:r>
            <a:r>
              <a:rPr sz="1400" spc="-70" dirty="0">
                <a:solidFill>
                  <a:srgbClr val="231F20"/>
                </a:solidFill>
                <a:latin typeface="Arial"/>
                <a:cs typeface="Arial"/>
              </a:rPr>
              <a:t>line)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under </a:t>
            </a:r>
            <a:r>
              <a:rPr sz="1400" spc="-65" dirty="0">
                <a:solidFill>
                  <a:srgbClr val="231F20"/>
                </a:solidFill>
                <a:latin typeface="Arial"/>
                <a:cs typeface="Arial"/>
              </a:rPr>
              <a:t>stewardship</a:t>
            </a:r>
            <a:r>
              <a:rPr sz="1400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Arial"/>
                <a:cs typeface="Arial"/>
              </a:rPr>
              <a:t>interventions 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beginning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2025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(dot-dashed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blue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line),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2030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(dot-dashed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purple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line),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2035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(dot-dashed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red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line)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treat</a:t>
            </a:r>
            <a:r>
              <a:rPr sz="140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5"/>
              </a:lnSpc>
            </a:pPr>
            <a:r>
              <a:rPr sz="1400" i="1" spc="-70" dirty="0">
                <a:solidFill>
                  <a:srgbClr val="231F20"/>
                </a:solidFill>
                <a:latin typeface="Arial"/>
                <a:cs typeface="Arial"/>
              </a:rPr>
              <a:t>P. </a:t>
            </a: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aeruginosa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infection causing 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bacteremia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50" dirty="0">
                <a:solidFill>
                  <a:srgbClr val="231F20"/>
                </a:solidFill>
                <a:latin typeface="Arial"/>
                <a:cs typeface="Arial"/>
              </a:rPr>
              <a:t>A–C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),</a:t>
            </a:r>
            <a:r>
              <a:rPr sz="1400" spc="-2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pneumonia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600"/>
              </a:lnSpc>
              <a:spcBef>
                <a:spcPts val="75"/>
              </a:spcBef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15" dirty="0">
                <a:solidFill>
                  <a:srgbClr val="231F20"/>
                </a:solidFill>
                <a:latin typeface="Arial"/>
                <a:cs typeface="Arial"/>
              </a:rPr>
              <a:t>D–F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and UTI (</a:t>
            </a:r>
            <a:r>
              <a:rPr sz="1400" b="1" spc="-25" dirty="0">
                <a:solidFill>
                  <a:srgbClr val="231F20"/>
                </a:solidFill>
                <a:latin typeface="Arial"/>
                <a:cs typeface="Arial"/>
              </a:rPr>
              <a:t>G–I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implemented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2025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20" dirty="0">
                <a:solidFill>
                  <a:srgbClr val="231F20"/>
                </a:solidFill>
                <a:latin typeface="Arial"/>
                <a:cs typeface="Arial"/>
              </a:rPr>
              <a:t>A, </a:t>
            </a:r>
            <a:r>
              <a:rPr sz="1400" b="1" spc="-35" dirty="0">
                <a:solidFill>
                  <a:srgbClr val="231F20"/>
                </a:solidFill>
                <a:latin typeface="Arial"/>
                <a:cs typeface="Arial"/>
              </a:rPr>
              <a:t>D, </a:t>
            </a:r>
            <a:r>
              <a:rPr sz="1400" b="1" spc="-5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2030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15" dirty="0">
                <a:solidFill>
                  <a:srgbClr val="231F20"/>
                </a:solidFill>
                <a:latin typeface="Arial"/>
                <a:cs typeface="Arial"/>
              </a:rPr>
              <a:t>B, </a:t>
            </a:r>
            <a:r>
              <a:rPr sz="1400" b="1" dirty="0">
                <a:solidFill>
                  <a:srgbClr val="231F20"/>
                </a:solidFill>
                <a:latin typeface="Arial"/>
                <a:cs typeface="Arial"/>
              </a:rPr>
              <a:t>E, </a:t>
            </a:r>
            <a:r>
              <a:rPr sz="1400" b="1" spc="-3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2035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35" dirty="0">
                <a:solidFill>
                  <a:srgbClr val="231F20"/>
                </a:solidFill>
                <a:latin typeface="Arial"/>
                <a:cs typeface="Arial"/>
              </a:rPr>
              <a:t>C, </a:t>
            </a:r>
            <a:r>
              <a:rPr sz="1400" b="1" spc="-80" dirty="0">
                <a:solidFill>
                  <a:srgbClr val="231F20"/>
                </a:solidFill>
                <a:latin typeface="Arial"/>
                <a:cs typeface="Arial"/>
              </a:rPr>
              <a:t>F, </a:t>
            </a:r>
            <a:r>
              <a:rPr sz="1400" b="1" spc="-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projected assuming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constancy 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of the </a:t>
            </a:r>
            <a:r>
              <a:rPr sz="1400" spc="-70" dirty="0">
                <a:solidFill>
                  <a:srgbClr val="231F20"/>
                </a:solidFill>
                <a:latin typeface="Arial"/>
                <a:cs typeface="Arial"/>
              </a:rPr>
              <a:t>2011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prevalence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pneumonia, bacteremia,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UTI  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(HCUP),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levels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carbapenem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prescriptions</a:t>
            </a:r>
            <a:r>
              <a:rPr sz="140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Arial"/>
                <a:cs typeface="Arial"/>
              </a:rPr>
              <a:t>(CDDEP).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7762" y="8249388"/>
            <a:ext cx="4545330" cy="8959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900" b="1" spc="-30" dirty="0">
                <a:solidFill>
                  <a:srgbClr val="231F20"/>
                </a:solidFill>
                <a:latin typeface="Arial"/>
                <a:cs typeface="Arial"/>
              </a:rPr>
              <a:t>Model</a:t>
            </a:r>
            <a:endParaRPr sz="1900">
              <a:latin typeface="Arial"/>
              <a:cs typeface="Arial"/>
            </a:endParaRPr>
          </a:p>
          <a:p>
            <a:pPr marL="154940" marR="30480" indent="-117475">
              <a:lnSpc>
                <a:spcPts val="1600"/>
              </a:lnSpc>
              <a:spcBef>
                <a:spcPts val="660"/>
              </a:spcBef>
              <a:buClr>
                <a:srgbClr val="009484"/>
              </a:buClr>
              <a:buFont typeface="Arial"/>
              <a:buChar char="•"/>
              <a:tabLst>
                <a:tab pos="155575" algn="l"/>
              </a:tabLst>
            </a:pP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given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pathogen,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resistance frequency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at time </a:t>
            </a:r>
            <a:r>
              <a:rPr sz="1400" i="1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140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i="1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starting at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initial frequency </a:t>
            </a:r>
            <a:r>
              <a:rPr sz="1400" i="1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25" spc="44" baseline="-17543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can be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modeled</a:t>
            </a:r>
            <a:r>
              <a:rPr sz="1400" spc="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as: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9428" y="9173866"/>
            <a:ext cx="3536255" cy="396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7762" y="9607319"/>
            <a:ext cx="4545330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where </a:t>
            </a:r>
            <a:r>
              <a:rPr sz="1400" i="1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Malthusian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selection</a:t>
            </a:r>
            <a:r>
              <a:rPr sz="14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coefficient.</a:t>
            </a:r>
            <a:r>
              <a:rPr sz="1425" spc="-22" baseline="20467" dirty="0">
                <a:solidFill>
                  <a:srgbClr val="231F20"/>
                </a:solidFill>
                <a:latin typeface="Arial"/>
                <a:cs typeface="Arial"/>
              </a:rPr>
              <a:t>3,4</a:t>
            </a:r>
            <a:endParaRPr sz="1425" baseline="20467">
              <a:latin typeface="Arial"/>
              <a:cs typeface="Arial"/>
            </a:endParaRPr>
          </a:p>
          <a:p>
            <a:pPr marL="154940" marR="30480" indent="-117475">
              <a:lnSpc>
                <a:spcPts val="1600"/>
              </a:lnSpc>
              <a:spcBef>
                <a:spcPts val="1295"/>
              </a:spcBef>
              <a:buClr>
                <a:srgbClr val="009484"/>
              </a:buClr>
              <a:buFont typeface="Arial"/>
              <a:buChar char="•"/>
              <a:tabLst>
                <a:tab pos="155575" algn="l"/>
              </a:tabLst>
            </a:pP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Selective pressure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inappropriate antibiotic prescription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increases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relative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fitness 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resistant bacteria,</a:t>
            </a:r>
            <a:r>
              <a:rPr sz="1425" spc="-30" baseline="20467" dirty="0">
                <a:solidFill>
                  <a:srgbClr val="231F20"/>
                </a:solidFill>
                <a:latin typeface="Arial"/>
                <a:cs typeface="Arial"/>
              </a:rPr>
              <a:t>5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therefore we assume that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selection coefficient </a:t>
            </a:r>
            <a:r>
              <a:rPr sz="1400" i="1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is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time</a:t>
            </a:r>
            <a:r>
              <a:rPr sz="14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dependent: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8554" y="2107754"/>
            <a:ext cx="4450715" cy="14592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 marR="291465">
              <a:lnSpc>
                <a:spcPts val="1600"/>
              </a:lnSpc>
              <a:spcBef>
                <a:spcPts val="229"/>
              </a:spcBef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where </a:t>
            </a:r>
            <a:r>
              <a:rPr sz="1400" spc="65" dirty="0">
                <a:solidFill>
                  <a:srgbClr val="231F20"/>
                </a:solidFill>
                <a:latin typeface="Symbola"/>
                <a:cs typeface="Symbola"/>
              </a:rPr>
              <a:t>⍴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fitted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parameter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that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conveys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degree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to which selection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affected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sz="14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counterproductive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ts val="1515"/>
              </a:lnSpc>
            </a:pP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prescription, </a:t>
            </a:r>
            <a:r>
              <a:rPr sz="1400" spc="-75" dirty="0">
                <a:solidFill>
                  <a:srgbClr val="231F20"/>
                </a:solidFill>
                <a:latin typeface="DejaVu Sans Condensed"/>
                <a:cs typeface="DejaVu Sans Condensed"/>
              </a:rPr>
              <a:t>a</a:t>
            </a:r>
            <a:r>
              <a:rPr sz="1425" spc="-112" baseline="-17543" dirty="0">
                <a:solidFill>
                  <a:srgbClr val="231F20"/>
                </a:solidFill>
                <a:latin typeface="DejaVu Sans Condensed"/>
                <a:cs typeface="DejaVu Sans Condensed"/>
              </a:rPr>
              <a:t>y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quantifies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amount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counterproductive</a:t>
            </a:r>
            <a:endParaRPr sz="1400" dirty="0">
              <a:latin typeface="Arial"/>
              <a:cs typeface="Arial"/>
            </a:endParaRPr>
          </a:p>
          <a:p>
            <a:pPr marL="38100" marR="402590">
              <a:lnSpc>
                <a:spcPts val="1600"/>
              </a:lnSpc>
              <a:spcBef>
                <a:spcPts val="80"/>
              </a:spcBef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prescription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for 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year </a:t>
            </a:r>
            <a:r>
              <a:rPr sz="1400" i="1" spc="-6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00" spc="-6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i="1" dirty="0">
                <a:solidFill>
                  <a:srgbClr val="231F20"/>
                </a:solidFill>
                <a:latin typeface="Arial"/>
                <a:cs typeface="Arial"/>
              </a:rPr>
              <a:t>θ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difference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between 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exponential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growth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rate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susceptible  bacteria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exponential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growth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rate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resistant  bacteria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absence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4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antibiotics.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6714" y="3713767"/>
            <a:ext cx="447167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4940" marR="30480" indent="-117475">
              <a:lnSpc>
                <a:spcPts val="1600"/>
              </a:lnSpc>
              <a:spcBef>
                <a:spcPts val="219"/>
              </a:spcBef>
              <a:buClr>
                <a:srgbClr val="009484"/>
              </a:buClr>
              <a:buFont typeface="Arial"/>
              <a:buChar char="•"/>
              <a:tabLst>
                <a:tab pos="155575" algn="l"/>
              </a:tabLst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Resistance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per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year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25" i="1" spc="-75" baseline="-17543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for 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year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can be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computed 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recursively: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8554" y="4381366"/>
            <a:ext cx="4464685" cy="848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30480">
              <a:lnSpc>
                <a:spcPts val="1600"/>
              </a:lnSpc>
              <a:spcBef>
                <a:spcPts val="219"/>
              </a:spcBef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where </a:t>
            </a:r>
            <a:r>
              <a:rPr sz="1400" i="1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1400" i="1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25" spc="-44" baseline="-17543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+ </a:t>
            </a:r>
            <a:r>
              <a:rPr sz="1400" i="1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400" i="1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natural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number, </a:t>
            </a:r>
            <a:r>
              <a:rPr sz="1400" i="1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25" spc="-44" baseline="-17543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represents the  initial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year,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time </a:t>
            </a:r>
            <a:r>
              <a:rPr sz="1400" i="1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= 0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corresponds to the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first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day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 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year </a:t>
            </a:r>
            <a:r>
              <a:rPr sz="1400" i="1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25" spc="-44" baseline="-17543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time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unit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years,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i="1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25" i="1" spc="-52" baseline="-17543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measured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at  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middle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year</a:t>
            </a:r>
            <a:r>
              <a:rPr sz="14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i="1" spc="-6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00" spc="-6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22114" y="5439877"/>
            <a:ext cx="4017010" cy="4591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265"/>
              </a:spcBef>
            </a:pPr>
            <a:r>
              <a:rPr sz="1450" b="1" spc="-20" dirty="0">
                <a:solidFill>
                  <a:srgbClr val="009484"/>
                </a:solidFill>
                <a:latin typeface="Arial"/>
                <a:cs typeface="Arial"/>
              </a:rPr>
              <a:t>Figure</a:t>
            </a:r>
            <a:r>
              <a:rPr sz="1450" b="1" spc="-9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50" dirty="0">
                <a:solidFill>
                  <a:srgbClr val="009484"/>
                </a:solidFill>
                <a:latin typeface="Arial"/>
                <a:cs typeface="Arial"/>
              </a:rPr>
              <a:t>2.</a:t>
            </a:r>
            <a:r>
              <a:rPr sz="1450" b="1" spc="-9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25" dirty="0">
                <a:solidFill>
                  <a:srgbClr val="009484"/>
                </a:solidFill>
                <a:latin typeface="Arial"/>
                <a:cs typeface="Arial"/>
              </a:rPr>
              <a:t>Observed</a:t>
            </a:r>
            <a:r>
              <a:rPr sz="1450" b="1" spc="-9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25" dirty="0">
                <a:solidFill>
                  <a:srgbClr val="009484"/>
                </a:solidFill>
                <a:latin typeface="Arial"/>
                <a:cs typeface="Arial"/>
              </a:rPr>
              <a:t>and</a:t>
            </a:r>
            <a:r>
              <a:rPr sz="1450" b="1" spc="-9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5" dirty="0">
                <a:solidFill>
                  <a:srgbClr val="009484"/>
                </a:solidFill>
                <a:latin typeface="Arial"/>
                <a:cs typeface="Arial"/>
              </a:rPr>
              <a:t>Projected</a:t>
            </a:r>
            <a:r>
              <a:rPr sz="1450" b="1" spc="-9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30" dirty="0">
                <a:solidFill>
                  <a:srgbClr val="009484"/>
                </a:solidFill>
                <a:latin typeface="Arial"/>
                <a:cs typeface="Arial"/>
              </a:rPr>
              <a:t>Carbapenem  </a:t>
            </a:r>
            <a:r>
              <a:rPr sz="1450" b="1" spc="-40" dirty="0">
                <a:solidFill>
                  <a:srgbClr val="009484"/>
                </a:solidFill>
                <a:latin typeface="Arial"/>
                <a:cs typeface="Arial"/>
              </a:rPr>
              <a:t>Resistance Frequencies </a:t>
            </a:r>
            <a:r>
              <a:rPr sz="1450" b="1" spc="25" dirty="0">
                <a:solidFill>
                  <a:srgbClr val="009484"/>
                </a:solidFill>
                <a:latin typeface="Arial"/>
                <a:cs typeface="Arial"/>
              </a:rPr>
              <a:t>for </a:t>
            </a:r>
            <a:r>
              <a:rPr sz="1450" b="1" i="1" spc="-40" dirty="0">
                <a:solidFill>
                  <a:srgbClr val="009484"/>
                </a:solidFill>
                <a:latin typeface="Trebuchet MS"/>
                <a:cs typeface="Trebuchet MS"/>
              </a:rPr>
              <a:t>P.</a:t>
            </a:r>
            <a:r>
              <a:rPr sz="1450" b="1" i="1" spc="-315" dirty="0">
                <a:solidFill>
                  <a:srgbClr val="009484"/>
                </a:solidFill>
                <a:latin typeface="Trebuchet MS"/>
                <a:cs typeface="Trebuchet MS"/>
              </a:rPr>
              <a:t> </a:t>
            </a:r>
            <a:r>
              <a:rPr sz="1450" b="1" i="1" spc="-40" dirty="0">
                <a:solidFill>
                  <a:srgbClr val="009484"/>
                </a:solidFill>
                <a:latin typeface="Trebuchet MS"/>
                <a:cs typeface="Trebuchet MS"/>
              </a:rPr>
              <a:t>aeruginosa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64272" y="5993235"/>
            <a:ext cx="4264506" cy="3238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22114" y="9361090"/>
            <a:ext cx="4545965" cy="14573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Observed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resistance frequencies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95%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confidence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intervals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(orange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circles and error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bars)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spanning </a:t>
            </a:r>
            <a:r>
              <a:rPr sz="1400" spc="10" dirty="0">
                <a:solidFill>
                  <a:srgbClr val="231F20"/>
                </a:solidFill>
                <a:latin typeface="Arial"/>
                <a:cs typeface="Arial"/>
              </a:rPr>
              <a:t>2000–  </a:t>
            </a:r>
            <a:r>
              <a:rPr sz="1400" spc="-90" dirty="0">
                <a:solidFill>
                  <a:srgbClr val="231F20"/>
                </a:solidFill>
                <a:latin typeface="Arial"/>
                <a:cs typeface="Arial"/>
              </a:rPr>
              <a:t>2011,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model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fit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(black </a:t>
            </a:r>
            <a:r>
              <a:rPr sz="1400" spc="-60" dirty="0">
                <a:solidFill>
                  <a:srgbClr val="231F20"/>
                </a:solidFill>
                <a:latin typeface="Arial"/>
                <a:cs typeface="Arial"/>
              </a:rPr>
              <a:t>line)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and 95% confidence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interval 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(blue </a:t>
            </a:r>
            <a:r>
              <a:rPr sz="1400" spc="-65" dirty="0">
                <a:solidFill>
                  <a:srgbClr val="231F20"/>
                </a:solidFill>
                <a:latin typeface="Arial"/>
                <a:cs typeface="Arial"/>
              </a:rPr>
              <a:t>bands)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projected carbapenem resistance frequencies 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spanning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2000–2035, </a:t>
            </a:r>
            <a:r>
              <a:rPr sz="1400" spc="-3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observed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frequencies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(orange 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points)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among </a:t>
            </a: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P.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aeruginosa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cases with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bacteremia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),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pneumonia 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4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),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UTI 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400" b="1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spc="-55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under </a:t>
            </a:r>
            <a:r>
              <a:rPr sz="1400" i="1" spc="-25" dirty="0">
                <a:solidFill>
                  <a:srgbClr val="231F20"/>
                </a:solidFill>
                <a:latin typeface="Arial"/>
                <a:cs typeface="Arial"/>
              </a:rPr>
              <a:t>status</a:t>
            </a:r>
            <a:r>
              <a:rPr sz="1400" i="1" spc="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i="1" spc="-30" dirty="0">
                <a:solidFill>
                  <a:srgbClr val="231F20"/>
                </a:solidFill>
                <a:latin typeface="Arial"/>
                <a:cs typeface="Arial"/>
              </a:rPr>
              <a:t>quo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4377" y="400144"/>
            <a:ext cx="7070725" cy="1445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69850">
              <a:lnSpc>
                <a:spcPct val="111000"/>
              </a:lnSpc>
              <a:spcBef>
                <a:spcPts val="95"/>
              </a:spcBef>
            </a:pPr>
            <a:r>
              <a:rPr sz="1350" spc="-135" dirty="0">
                <a:solidFill>
                  <a:srgbClr val="FFFFFF"/>
                </a:solidFill>
                <a:latin typeface="Arial Black"/>
                <a:cs typeface="Arial Black"/>
              </a:rPr>
              <a:t>Jeffrey </a:t>
            </a:r>
            <a:r>
              <a:rPr sz="1350" spc="-165" dirty="0">
                <a:solidFill>
                  <a:srgbClr val="FFFFFF"/>
                </a:solidFill>
                <a:latin typeface="Arial Black"/>
                <a:cs typeface="Arial Black"/>
              </a:rPr>
              <a:t>P. </a:t>
            </a:r>
            <a:r>
              <a:rPr sz="1350" spc="-190" dirty="0">
                <a:solidFill>
                  <a:srgbClr val="FFFFFF"/>
                </a:solidFill>
                <a:latin typeface="Arial Black"/>
                <a:cs typeface="Arial Black"/>
              </a:rPr>
              <a:t>Townsend</a:t>
            </a:r>
            <a:r>
              <a:rPr sz="1425" spc="-284" baseline="20467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r>
              <a:rPr sz="1350" spc="-190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sz="1350" spc="-170" dirty="0">
                <a:solidFill>
                  <a:srgbClr val="FFFFFF"/>
                </a:solidFill>
                <a:latin typeface="Arial Black"/>
                <a:cs typeface="Arial Black"/>
              </a:rPr>
              <a:t>Abhishek </a:t>
            </a:r>
            <a:r>
              <a:rPr sz="1350" spc="-155" dirty="0">
                <a:solidFill>
                  <a:srgbClr val="FFFFFF"/>
                </a:solidFill>
                <a:latin typeface="Arial Black"/>
                <a:cs typeface="Arial Black"/>
              </a:rPr>
              <a:t>Pandey</a:t>
            </a:r>
            <a:r>
              <a:rPr lang="en-US" sz="1425" spc="-232" baseline="20467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r>
              <a:rPr sz="1350" spc="-155" dirty="0">
                <a:solidFill>
                  <a:srgbClr val="FFFFFF"/>
                </a:solidFill>
                <a:latin typeface="Arial Black"/>
                <a:cs typeface="Arial Black"/>
              </a:rPr>
              <a:t>; Yiziying </a:t>
            </a:r>
            <a:r>
              <a:rPr sz="1350" spc="-140" dirty="0">
                <a:solidFill>
                  <a:srgbClr val="FFFFFF"/>
                </a:solidFill>
                <a:latin typeface="Arial Black"/>
                <a:cs typeface="Arial Black"/>
              </a:rPr>
              <a:t>Chen</a:t>
            </a:r>
            <a:r>
              <a:rPr lang="en-US" sz="1425" spc="-209" baseline="20467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sz="1350" spc="-140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lang="en-US" sz="1350" spc="-145" dirty="0">
                <a:solidFill>
                  <a:srgbClr val="FFFFFF"/>
                </a:solidFill>
                <a:latin typeface="Arial Black"/>
                <a:cs typeface="Arial Black"/>
              </a:rPr>
              <a:t>Amber </a:t>
            </a:r>
            <a:r>
              <a:rPr lang="en-US" sz="1350" spc="-114" dirty="0">
                <a:solidFill>
                  <a:srgbClr val="FFFFFF"/>
                </a:solidFill>
                <a:latin typeface="Arial Black"/>
                <a:cs typeface="Arial Black"/>
              </a:rPr>
              <a:t>B. </a:t>
            </a:r>
            <a:r>
              <a:rPr lang="en-US" sz="1350" spc="-165" dirty="0">
                <a:solidFill>
                  <a:srgbClr val="FFFFFF"/>
                </a:solidFill>
                <a:latin typeface="Arial Black"/>
                <a:cs typeface="Arial Black"/>
              </a:rPr>
              <a:t>Tang</a:t>
            </a:r>
            <a:r>
              <a:rPr lang="en-US" sz="1425" spc="-247" baseline="20467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r>
              <a:rPr lang="en-US" sz="1350" spc="-165" dirty="0">
                <a:solidFill>
                  <a:srgbClr val="FFFFFF"/>
                </a:solidFill>
                <a:latin typeface="Arial Black"/>
                <a:cs typeface="Arial Black"/>
              </a:rPr>
              <a:t>;  </a:t>
            </a:r>
            <a:r>
              <a:rPr sz="1350" spc="-175" dirty="0">
                <a:solidFill>
                  <a:srgbClr val="FFFFFF"/>
                </a:solidFill>
                <a:latin typeface="Arial Black"/>
                <a:cs typeface="Arial Black"/>
              </a:rPr>
              <a:t>Eric </a:t>
            </a:r>
            <a:r>
              <a:rPr sz="1350" spc="-85" dirty="0">
                <a:solidFill>
                  <a:srgbClr val="FFFFFF"/>
                </a:solidFill>
                <a:latin typeface="Arial Black"/>
                <a:cs typeface="Arial Black"/>
              </a:rPr>
              <a:t>M. </a:t>
            </a:r>
            <a:r>
              <a:rPr sz="1350" spc="-130" dirty="0">
                <a:solidFill>
                  <a:srgbClr val="FFFFFF"/>
                </a:solidFill>
                <a:latin typeface="Arial Black"/>
                <a:cs typeface="Arial Black"/>
              </a:rPr>
              <a:t>Foster</a:t>
            </a:r>
            <a:r>
              <a:rPr sz="1425" spc="-195" baseline="20467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r>
              <a:rPr sz="1350" spc="-130" dirty="0">
                <a:solidFill>
                  <a:srgbClr val="FFFFFF"/>
                </a:solidFill>
                <a:latin typeface="Arial Black"/>
                <a:cs typeface="Arial Black"/>
              </a:rPr>
              <a:t>;  </a:t>
            </a:r>
            <a:r>
              <a:rPr sz="1350" spc="-140" dirty="0">
                <a:solidFill>
                  <a:srgbClr val="FFFFFF"/>
                </a:solidFill>
                <a:latin typeface="Arial Black"/>
                <a:cs typeface="Arial Black"/>
              </a:rPr>
              <a:t>Dilip </a:t>
            </a:r>
            <a:r>
              <a:rPr sz="1350" spc="-150" dirty="0">
                <a:solidFill>
                  <a:srgbClr val="FFFFFF"/>
                </a:solidFill>
                <a:latin typeface="Arial Black"/>
                <a:cs typeface="Arial Black"/>
              </a:rPr>
              <a:t>Nathwani</a:t>
            </a:r>
            <a:r>
              <a:rPr sz="1425" spc="-225" baseline="20467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r>
              <a:rPr sz="1350" spc="-150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sz="1350" spc="-165" dirty="0">
                <a:solidFill>
                  <a:srgbClr val="FFFFFF"/>
                </a:solidFill>
                <a:latin typeface="Arial Black"/>
                <a:cs typeface="Arial Black"/>
              </a:rPr>
              <a:t>Sanjay </a:t>
            </a:r>
            <a:r>
              <a:rPr sz="1350" spc="-145" dirty="0">
                <a:solidFill>
                  <a:srgbClr val="FFFFFF"/>
                </a:solidFill>
                <a:latin typeface="Arial Black"/>
                <a:cs typeface="Arial Black"/>
              </a:rPr>
              <a:t>Merchant</a:t>
            </a:r>
            <a:r>
              <a:rPr sz="1425" spc="-217" baseline="20467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r>
              <a:rPr sz="1350" spc="-145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sz="1350" spc="-165" dirty="0">
                <a:solidFill>
                  <a:srgbClr val="FFFFFF"/>
                </a:solidFill>
                <a:latin typeface="Arial Black"/>
                <a:cs typeface="Arial Black"/>
              </a:rPr>
              <a:t>Eric </a:t>
            </a:r>
            <a:r>
              <a:rPr sz="1350" spc="-140" dirty="0">
                <a:solidFill>
                  <a:srgbClr val="FFFFFF"/>
                </a:solidFill>
                <a:latin typeface="Arial Black"/>
                <a:cs typeface="Arial Black"/>
              </a:rPr>
              <a:t>Sarpong</a:t>
            </a:r>
            <a:r>
              <a:rPr sz="1425" spc="-209" baseline="20467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r>
              <a:rPr sz="1350" spc="-140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sz="1350" spc="-165" dirty="0">
                <a:solidFill>
                  <a:srgbClr val="FFFFFF"/>
                </a:solidFill>
                <a:latin typeface="Arial Black"/>
                <a:cs typeface="Arial Black"/>
              </a:rPr>
              <a:t>Meagan </a:t>
            </a:r>
            <a:r>
              <a:rPr sz="1350" spc="-120" dirty="0">
                <a:solidFill>
                  <a:srgbClr val="FFFFFF"/>
                </a:solidFill>
                <a:latin typeface="Arial Black"/>
                <a:cs typeface="Arial Black"/>
              </a:rPr>
              <a:t>C. Fitzpatrick</a:t>
            </a:r>
            <a:r>
              <a:rPr sz="1425" spc="-179" baseline="20467" dirty="0">
                <a:solidFill>
                  <a:srgbClr val="FFFFFF"/>
                </a:solidFill>
                <a:latin typeface="Arial Black"/>
                <a:cs typeface="Arial Black"/>
              </a:rPr>
              <a:t>8</a:t>
            </a:r>
            <a:r>
              <a:rPr sz="1350" spc="-120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sz="1350" spc="-150" dirty="0">
                <a:solidFill>
                  <a:srgbClr val="FFFFFF"/>
                </a:solidFill>
                <a:latin typeface="Arial Black"/>
                <a:cs typeface="Arial Black"/>
              </a:rPr>
              <a:t>Alison </a:t>
            </a:r>
            <a:r>
              <a:rPr sz="1350" spc="-160" dirty="0">
                <a:solidFill>
                  <a:srgbClr val="FFFFFF"/>
                </a:solidFill>
                <a:latin typeface="Arial Black"/>
                <a:cs typeface="Arial Black"/>
              </a:rPr>
              <a:t>P.</a:t>
            </a:r>
            <a:r>
              <a:rPr sz="135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50" spc="-155" dirty="0">
                <a:solidFill>
                  <a:srgbClr val="FFFFFF"/>
                </a:solidFill>
                <a:latin typeface="Arial Black"/>
                <a:cs typeface="Arial Black"/>
              </a:rPr>
              <a:t>Galvani</a:t>
            </a:r>
            <a:r>
              <a:rPr sz="1425" spc="-232" baseline="20467" dirty="0">
                <a:solidFill>
                  <a:srgbClr val="FFFFFF"/>
                </a:solidFill>
                <a:latin typeface="Arial Black"/>
                <a:cs typeface="Arial Black"/>
              </a:rPr>
              <a:t>9</a:t>
            </a:r>
            <a:endParaRPr sz="1425" baseline="20467" dirty="0">
              <a:latin typeface="Arial Black"/>
              <a:cs typeface="Arial Black"/>
            </a:endParaRPr>
          </a:p>
          <a:p>
            <a:pPr marL="38100" marR="181610">
              <a:lnSpc>
                <a:spcPct val="113700"/>
              </a:lnSpc>
              <a:spcBef>
                <a:spcPts val="620"/>
              </a:spcBef>
            </a:pPr>
            <a:r>
              <a:rPr sz="900" spc="-104" baseline="18518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Department </a:t>
            </a:r>
            <a:r>
              <a:rPr sz="850" spc="-4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Biostatistics, </a:t>
            </a:r>
            <a:r>
              <a:rPr sz="850" spc="-60" dirty="0">
                <a:solidFill>
                  <a:srgbClr val="FFFFFF"/>
                </a:solidFill>
                <a:latin typeface="Arial Black"/>
                <a:cs typeface="Arial Black"/>
              </a:rPr>
              <a:t>Department </a:t>
            </a:r>
            <a:r>
              <a:rPr sz="850" spc="-4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Ecology </a:t>
            </a:r>
            <a:r>
              <a:rPr sz="850" spc="-3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Evolutionary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Biology, </a:t>
            </a:r>
            <a:r>
              <a:rPr sz="850" spc="-114" dirty="0">
                <a:solidFill>
                  <a:srgbClr val="FFFFFF"/>
                </a:solidFill>
                <a:latin typeface="Arial Black"/>
                <a:cs typeface="Arial Black"/>
              </a:rPr>
              <a:t>Yale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University,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Haven,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CT, 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USA; </a:t>
            </a:r>
            <a:r>
              <a:rPr lang="en-US" sz="900" spc="-112" baseline="18518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Center </a:t>
            </a:r>
            <a:r>
              <a:rPr sz="850" spc="-4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Infectious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Disease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Modeling </a:t>
            </a:r>
            <a:r>
              <a:rPr sz="850" spc="-8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850" spc="-90" dirty="0">
                <a:solidFill>
                  <a:srgbClr val="FFFFFF"/>
                </a:solidFill>
                <a:latin typeface="Arial Black"/>
                <a:cs typeface="Arial Black"/>
              </a:rPr>
              <a:t>Analysis 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(CIDMA), </a:t>
            </a:r>
            <a:r>
              <a:rPr sz="850" spc="-114" dirty="0">
                <a:solidFill>
                  <a:srgbClr val="FFFFFF"/>
                </a:solidFill>
                <a:latin typeface="Arial Black"/>
                <a:cs typeface="Arial Black"/>
              </a:rPr>
              <a:t>Yale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University,</a:t>
            </a:r>
            <a:r>
              <a:rPr sz="85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Haven,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CT,</a:t>
            </a:r>
            <a:r>
              <a:rPr lang="en-US" sz="850" dirty="0">
                <a:latin typeface="Arial Black"/>
                <a:cs typeface="Arial Black"/>
              </a:rPr>
              <a:t> 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USA;</a:t>
            </a:r>
            <a:r>
              <a:rPr lang="en-US" sz="8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900" spc="-120" baseline="18518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lang="en-US" sz="850" spc="-80" dirty="0">
                <a:solidFill>
                  <a:srgbClr val="FFFFFF"/>
                </a:solidFill>
                <a:latin typeface="Arial Black"/>
                <a:cs typeface="Arial Black"/>
              </a:rPr>
              <a:t>School </a:t>
            </a:r>
            <a:r>
              <a:rPr lang="en-US" sz="850" spc="-4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lang="en-US" sz="850" spc="-85" dirty="0">
                <a:solidFill>
                  <a:srgbClr val="FFFFFF"/>
                </a:solidFill>
                <a:latin typeface="Arial Black"/>
                <a:cs typeface="Arial Black"/>
              </a:rPr>
              <a:t>Public </a:t>
            </a:r>
            <a:r>
              <a:rPr lang="en-US" sz="850" spc="-70" dirty="0">
                <a:solidFill>
                  <a:srgbClr val="FFFFFF"/>
                </a:solidFill>
                <a:latin typeface="Arial Black"/>
                <a:cs typeface="Arial Black"/>
              </a:rPr>
              <a:t>Health, </a:t>
            </a:r>
            <a:r>
              <a:rPr lang="en-US" sz="850" spc="-114" dirty="0">
                <a:solidFill>
                  <a:srgbClr val="FFFFFF"/>
                </a:solidFill>
                <a:latin typeface="Arial Black"/>
                <a:cs typeface="Arial Black"/>
              </a:rPr>
              <a:t>Yale </a:t>
            </a:r>
            <a:r>
              <a:rPr lang="en-US" sz="850" spc="-75" dirty="0">
                <a:solidFill>
                  <a:srgbClr val="FFFFFF"/>
                </a:solidFill>
                <a:latin typeface="Arial Black"/>
                <a:cs typeface="Arial Black"/>
              </a:rPr>
              <a:t>University, </a:t>
            </a:r>
            <a:r>
              <a:rPr lang="en-US" sz="850" spc="-95" dirty="0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lang="en-US" sz="850" spc="-80" dirty="0">
                <a:solidFill>
                  <a:srgbClr val="FFFFFF"/>
                </a:solidFill>
                <a:latin typeface="Arial Black"/>
                <a:cs typeface="Arial Black"/>
              </a:rPr>
              <a:t>Haven, </a:t>
            </a:r>
            <a:r>
              <a:rPr lang="en-US" sz="850" spc="-95" dirty="0">
                <a:solidFill>
                  <a:srgbClr val="FFFFFF"/>
                </a:solidFill>
                <a:latin typeface="Arial Black"/>
                <a:cs typeface="Arial Black"/>
              </a:rPr>
              <a:t>CT, </a:t>
            </a:r>
            <a:r>
              <a:rPr lang="en-US" sz="850" spc="-65" dirty="0">
                <a:solidFill>
                  <a:srgbClr val="FFFFFF"/>
                </a:solidFill>
                <a:latin typeface="Arial Black"/>
                <a:cs typeface="Arial Black"/>
              </a:rPr>
              <a:t>USA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; </a:t>
            </a:r>
            <a:r>
              <a:rPr lang="en-US" sz="1000" spc="-112" baseline="18518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r>
              <a:rPr lang="en-US" sz="900" spc="-75" dirty="0">
                <a:solidFill>
                  <a:srgbClr val="FFFFFF"/>
                </a:solidFill>
                <a:latin typeface="Arial Black"/>
                <a:cs typeface="Arial Black"/>
              </a:rPr>
              <a:t>David </a:t>
            </a:r>
            <a:r>
              <a:rPr lang="en-US" sz="900" spc="-65" dirty="0">
                <a:solidFill>
                  <a:srgbClr val="FFFFFF"/>
                </a:solidFill>
                <a:latin typeface="Arial Black"/>
                <a:cs typeface="Arial Black"/>
              </a:rPr>
              <a:t>Geffen </a:t>
            </a:r>
            <a:r>
              <a:rPr lang="en-US" sz="900" spc="-90" dirty="0">
                <a:solidFill>
                  <a:srgbClr val="FFFFFF"/>
                </a:solidFill>
                <a:latin typeface="Arial Black"/>
                <a:cs typeface="Arial Black"/>
              </a:rPr>
              <a:t>School  </a:t>
            </a:r>
            <a:r>
              <a:rPr lang="en-US" sz="900" spc="-4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lang="en-US" sz="900" spc="-85" dirty="0">
                <a:solidFill>
                  <a:srgbClr val="FFFFFF"/>
                </a:solidFill>
                <a:latin typeface="Arial Black"/>
                <a:cs typeface="Arial Black"/>
              </a:rPr>
              <a:t>Medicine, </a:t>
            </a:r>
            <a:r>
              <a:rPr lang="en-US" sz="900" spc="-65" dirty="0">
                <a:solidFill>
                  <a:srgbClr val="FFFFFF"/>
                </a:solidFill>
                <a:latin typeface="Arial Black"/>
                <a:cs typeface="Arial Black"/>
              </a:rPr>
              <a:t>UCLA, </a:t>
            </a:r>
            <a:r>
              <a:rPr lang="en-US" sz="900" spc="-90" dirty="0">
                <a:solidFill>
                  <a:srgbClr val="FFFFFF"/>
                </a:solidFill>
                <a:latin typeface="Arial Black"/>
                <a:cs typeface="Arial Black"/>
              </a:rPr>
              <a:t>Los </a:t>
            </a:r>
            <a:r>
              <a:rPr lang="en-US" sz="900" spc="-80" dirty="0">
                <a:solidFill>
                  <a:srgbClr val="FFFFFF"/>
                </a:solidFill>
                <a:latin typeface="Arial Black"/>
                <a:cs typeface="Arial Black"/>
              </a:rPr>
              <a:t>Angeles, </a:t>
            </a:r>
            <a:r>
              <a:rPr lang="en-US" sz="900" spc="-55" dirty="0">
                <a:solidFill>
                  <a:srgbClr val="FFFFFF"/>
                </a:solidFill>
                <a:latin typeface="Arial Black"/>
                <a:cs typeface="Arial Black"/>
              </a:rPr>
              <a:t>CA, </a:t>
            </a:r>
            <a:r>
              <a:rPr lang="en-US" sz="900" spc="-65" dirty="0">
                <a:solidFill>
                  <a:srgbClr val="FFFFFF"/>
                </a:solidFill>
                <a:latin typeface="Arial Black"/>
                <a:cs typeface="Arial Black"/>
              </a:rPr>
              <a:t>USA; </a:t>
            </a:r>
            <a:r>
              <a:rPr sz="900" spc="-150" baseline="18518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r>
              <a:rPr sz="850" spc="-100" dirty="0">
                <a:solidFill>
                  <a:srgbClr val="FFFFFF"/>
                </a:solidFill>
                <a:latin typeface="Arial Black"/>
                <a:cs typeface="Arial Black"/>
              </a:rPr>
              <a:t>Yale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University,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Haven,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CT, 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USA; </a:t>
            </a:r>
            <a:r>
              <a:rPr sz="900" spc="-135" baseline="18518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r>
              <a:rPr sz="850" spc="-90" dirty="0">
                <a:solidFill>
                  <a:srgbClr val="FFFFFF"/>
                </a:solidFill>
                <a:latin typeface="Arial Black"/>
                <a:cs typeface="Arial Black"/>
              </a:rPr>
              <a:t>Ninewells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Hospital </a:t>
            </a:r>
            <a:r>
              <a:rPr sz="850" spc="-8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Medical  </a:t>
            </a:r>
            <a:r>
              <a:rPr sz="850" spc="-85" dirty="0">
                <a:solidFill>
                  <a:srgbClr val="FFFFFF"/>
                </a:solidFill>
                <a:latin typeface="Arial Black"/>
                <a:cs typeface="Arial Black"/>
              </a:rPr>
              <a:t>School, </a:t>
            </a: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Dundee,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Scotland; </a:t>
            </a:r>
            <a:r>
              <a:rPr sz="900" spc="-120" baseline="18518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Center </a:t>
            </a:r>
            <a:r>
              <a:rPr sz="850" spc="-4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Observational </a:t>
            </a:r>
            <a:r>
              <a:rPr sz="850" spc="-3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850" spc="-60" dirty="0">
                <a:solidFill>
                  <a:srgbClr val="FFFFFF"/>
                </a:solidFill>
                <a:latin typeface="Arial Black"/>
                <a:cs typeface="Arial Black"/>
              </a:rPr>
              <a:t>Real-World </a:t>
            </a:r>
            <a:r>
              <a:rPr sz="850" spc="-90" dirty="0">
                <a:solidFill>
                  <a:srgbClr val="FFFFFF"/>
                </a:solidFill>
                <a:latin typeface="Arial Black"/>
                <a:cs typeface="Arial Black"/>
              </a:rPr>
              <a:t>Evidence, Merck </a:t>
            </a:r>
            <a:r>
              <a:rPr sz="850" spc="-3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Co.,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Inc., </a:t>
            </a:r>
            <a:r>
              <a:rPr sz="850" spc="-75" dirty="0">
                <a:solidFill>
                  <a:srgbClr val="FFFFFF"/>
                </a:solidFill>
                <a:latin typeface="Arial Black"/>
                <a:cs typeface="Arial Black"/>
              </a:rPr>
              <a:t>Kenilworth, </a:t>
            </a: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NJ, 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USA; </a:t>
            </a:r>
            <a:r>
              <a:rPr sz="900" spc="-104" baseline="18518" dirty="0">
                <a:solidFill>
                  <a:srgbClr val="FFFFFF"/>
                </a:solidFill>
                <a:latin typeface="Arial Black"/>
                <a:cs typeface="Arial Black"/>
              </a:rPr>
              <a:t>8</a:t>
            </a: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Center </a:t>
            </a:r>
            <a:r>
              <a:rPr sz="850" spc="-4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850" spc="-114" dirty="0">
                <a:solidFill>
                  <a:srgbClr val="FFFFFF"/>
                </a:solidFill>
                <a:latin typeface="Arial Black"/>
                <a:cs typeface="Arial Black"/>
              </a:rPr>
              <a:t>Vaccine  </a:t>
            </a:r>
            <a:r>
              <a:rPr sz="850" spc="-85" dirty="0">
                <a:solidFill>
                  <a:srgbClr val="FFFFFF"/>
                </a:solidFill>
                <a:latin typeface="Arial Black"/>
                <a:cs typeface="Arial Black"/>
              </a:rPr>
              <a:t>Development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9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Global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Health,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University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5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Maryland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100" dirty="0">
                <a:solidFill>
                  <a:srgbClr val="FFFFFF"/>
                </a:solidFill>
                <a:latin typeface="Arial Black"/>
                <a:cs typeface="Arial Black"/>
              </a:rPr>
              <a:t>School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5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8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90" dirty="0">
                <a:solidFill>
                  <a:srgbClr val="FFFFFF"/>
                </a:solidFill>
                <a:latin typeface="Arial Black"/>
                <a:cs typeface="Arial Black"/>
              </a:rPr>
              <a:t>Medicine,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Baltimore,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50" dirty="0">
                <a:solidFill>
                  <a:srgbClr val="FFFFFF"/>
                </a:solidFill>
                <a:latin typeface="Arial Black"/>
                <a:cs typeface="Arial Black"/>
              </a:rPr>
              <a:t>MD,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USA;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97" baseline="18518" dirty="0">
                <a:solidFill>
                  <a:srgbClr val="FFFFFF"/>
                </a:solidFill>
                <a:latin typeface="Arial Black"/>
                <a:cs typeface="Arial Black"/>
              </a:rPr>
              <a:t>9</a:t>
            </a:r>
            <a:r>
              <a:rPr sz="850" spc="-65" dirty="0">
                <a:solidFill>
                  <a:srgbClr val="FFFFFF"/>
                </a:solidFill>
                <a:latin typeface="Arial Black"/>
                <a:cs typeface="Arial Black"/>
              </a:rPr>
              <a:t>CIDMA,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120" dirty="0">
                <a:solidFill>
                  <a:srgbClr val="FFFFFF"/>
                </a:solidFill>
                <a:latin typeface="Arial Black"/>
                <a:cs typeface="Arial Black"/>
              </a:rPr>
              <a:t>Yale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University,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100" dirty="0">
                <a:solidFill>
                  <a:srgbClr val="FFFFFF"/>
                </a:solidFill>
                <a:latin typeface="Arial Black"/>
                <a:cs typeface="Arial Black"/>
              </a:rPr>
              <a:t>New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90" dirty="0">
                <a:solidFill>
                  <a:srgbClr val="FFFFFF"/>
                </a:solidFill>
                <a:latin typeface="Arial Black"/>
                <a:cs typeface="Arial Black"/>
              </a:rPr>
              <a:t>Haven,</a:t>
            </a:r>
            <a:r>
              <a:rPr sz="850" spc="-100" dirty="0">
                <a:solidFill>
                  <a:srgbClr val="FFFFFF"/>
                </a:solidFill>
                <a:latin typeface="Arial Black"/>
                <a:cs typeface="Arial Black"/>
              </a:rPr>
              <a:t> CT,</a:t>
            </a:r>
            <a:r>
              <a:rPr sz="85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85" dirty="0">
                <a:solidFill>
                  <a:srgbClr val="FFFFFF"/>
                </a:solidFill>
                <a:latin typeface="Arial Black"/>
                <a:cs typeface="Arial Black"/>
              </a:rPr>
              <a:t>USA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44211" y="187935"/>
            <a:ext cx="11636375" cy="15811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just">
              <a:lnSpc>
                <a:spcPts val="3920"/>
              </a:lnSpc>
              <a:spcBef>
                <a:spcPts val="640"/>
              </a:spcBef>
            </a:pPr>
            <a:r>
              <a:rPr spc="-440" dirty="0"/>
              <a:t>The </a:t>
            </a:r>
            <a:r>
              <a:rPr spc="-450" dirty="0"/>
              <a:t>Impact </a:t>
            </a:r>
            <a:r>
              <a:rPr spc="-254" dirty="0"/>
              <a:t>of </a:t>
            </a:r>
            <a:r>
              <a:rPr spc="-415" dirty="0"/>
              <a:t>Carbapenem-Sparing </a:t>
            </a:r>
            <a:r>
              <a:rPr spc="-390" dirty="0"/>
              <a:t>Interventions on </a:t>
            </a:r>
            <a:r>
              <a:rPr spc="-335" dirty="0"/>
              <a:t>the  </a:t>
            </a:r>
            <a:r>
              <a:rPr spc="-395" dirty="0"/>
              <a:t>Evolution </a:t>
            </a:r>
            <a:r>
              <a:rPr spc="-254" dirty="0"/>
              <a:t>of </a:t>
            </a:r>
            <a:r>
              <a:rPr spc="-500" dirty="0"/>
              <a:t>Resistance </a:t>
            </a:r>
            <a:r>
              <a:rPr spc="-370" dirty="0"/>
              <a:t>in </a:t>
            </a:r>
            <a:r>
              <a:rPr i="1" spc="-145" dirty="0">
                <a:latin typeface="Arial"/>
                <a:cs typeface="Arial"/>
              </a:rPr>
              <a:t>Pseudomonas </a:t>
            </a:r>
            <a:r>
              <a:rPr i="1" spc="-120" dirty="0">
                <a:latin typeface="Arial"/>
                <a:cs typeface="Arial"/>
              </a:rPr>
              <a:t>aeruginosa </a:t>
            </a:r>
            <a:r>
              <a:rPr spc="-370" dirty="0"/>
              <a:t>in</a:t>
            </a:r>
            <a:r>
              <a:rPr spc="-745" dirty="0"/>
              <a:t> </a:t>
            </a:r>
            <a:r>
              <a:rPr spc="-335" dirty="0"/>
              <a:t>the  </a:t>
            </a:r>
            <a:r>
              <a:rPr spc="-390" dirty="0"/>
              <a:t>United</a:t>
            </a:r>
            <a:r>
              <a:rPr spc="-430" dirty="0"/>
              <a:t> </a:t>
            </a:r>
            <a:r>
              <a:rPr spc="-415" dirty="0"/>
              <a:t>States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111066" y="2103104"/>
            <a:ext cx="4443095" cy="667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89"/>
              </a:lnSpc>
              <a:spcBef>
                <a:spcPts val="130"/>
              </a:spcBef>
            </a:pPr>
            <a:r>
              <a:rPr sz="1450" b="1" spc="-5" dirty="0">
                <a:solidFill>
                  <a:srgbClr val="009484"/>
                </a:solidFill>
                <a:latin typeface="Arial"/>
                <a:cs typeface="Arial"/>
              </a:rPr>
              <a:t>Table</a:t>
            </a:r>
            <a:r>
              <a:rPr sz="1450" b="1" spc="-8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45" dirty="0">
                <a:solidFill>
                  <a:srgbClr val="009484"/>
                </a:solidFill>
                <a:latin typeface="Arial"/>
                <a:cs typeface="Arial"/>
              </a:rPr>
              <a:t>2.</a:t>
            </a:r>
            <a:r>
              <a:rPr sz="1450" b="1" spc="-7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20" dirty="0">
                <a:solidFill>
                  <a:srgbClr val="009484"/>
                </a:solidFill>
                <a:latin typeface="Arial"/>
                <a:cs typeface="Arial"/>
              </a:rPr>
              <a:t>Prevented</a:t>
            </a:r>
            <a:r>
              <a:rPr sz="1450" b="1" spc="-7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65" dirty="0">
                <a:solidFill>
                  <a:srgbClr val="009484"/>
                </a:solidFill>
                <a:latin typeface="Arial"/>
                <a:cs typeface="Arial"/>
              </a:rPr>
              <a:t>Cases</a:t>
            </a:r>
            <a:r>
              <a:rPr sz="1450" b="1" spc="-7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30" dirty="0">
                <a:solidFill>
                  <a:srgbClr val="009484"/>
                </a:solidFill>
                <a:latin typeface="Arial"/>
                <a:cs typeface="Arial"/>
              </a:rPr>
              <a:t>of</a:t>
            </a:r>
            <a:r>
              <a:rPr sz="1450" b="1" spc="-8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009484"/>
                </a:solidFill>
                <a:latin typeface="Arial"/>
                <a:cs typeface="Arial"/>
              </a:rPr>
              <a:t>Carbapenem-resistant</a:t>
            </a:r>
            <a:endParaRPr sz="1450">
              <a:latin typeface="Arial"/>
              <a:cs typeface="Arial"/>
            </a:endParaRPr>
          </a:p>
          <a:p>
            <a:pPr marL="12700" marR="312420">
              <a:lnSpc>
                <a:spcPts val="1639"/>
              </a:lnSpc>
              <a:spcBef>
                <a:spcPts val="85"/>
              </a:spcBef>
            </a:pPr>
            <a:r>
              <a:rPr sz="1450" b="1" i="1" spc="25" dirty="0">
                <a:solidFill>
                  <a:srgbClr val="009484"/>
                </a:solidFill>
                <a:latin typeface="Trebuchet MS"/>
                <a:cs typeface="Trebuchet MS"/>
              </a:rPr>
              <a:t>P.</a:t>
            </a:r>
            <a:r>
              <a:rPr sz="1450" b="1" i="1" spc="-120" dirty="0">
                <a:solidFill>
                  <a:srgbClr val="009484"/>
                </a:solidFill>
                <a:latin typeface="Trebuchet MS"/>
                <a:cs typeface="Trebuchet MS"/>
              </a:rPr>
              <a:t> </a:t>
            </a:r>
            <a:r>
              <a:rPr sz="1450" b="1" i="1" spc="-25" dirty="0">
                <a:solidFill>
                  <a:srgbClr val="009484"/>
                </a:solidFill>
                <a:latin typeface="Trebuchet MS"/>
                <a:cs typeface="Trebuchet MS"/>
              </a:rPr>
              <a:t>aeruginosa</a:t>
            </a:r>
            <a:r>
              <a:rPr sz="1450" b="1" i="1" spc="-120" dirty="0">
                <a:solidFill>
                  <a:srgbClr val="009484"/>
                </a:solidFill>
                <a:latin typeface="Trebuchet MS"/>
                <a:cs typeface="Trebuchet MS"/>
              </a:rPr>
              <a:t> </a:t>
            </a:r>
            <a:r>
              <a:rPr sz="1450" b="1" spc="15" dirty="0">
                <a:solidFill>
                  <a:srgbClr val="009484"/>
                </a:solidFill>
                <a:latin typeface="Arial"/>
                <a:cs typeface="Arial"/>
              </a:rPr>
              <a:t>Infection</a:t>
            </a:r>
            <a:r>
              <a:rPr sz="1450" b="1" spc="-8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5" dirty="0">
                <a:solidFill>
                  <a:srgbClr val="009484"/>
                </a:solidFill>
                <a:latin typeface="Arial"/>
                <a:cs typeface="Arial"/>
              </a:rPr>
              <a:t>in</a:t>
            </a:r>
            <a:r>
              <a:rPr sz="1450" b="1" spc="-8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50" dirty="0">
                <a:solidFill>
                  <a:srgbClr val="009484"/>
                </a:solidFill>
                <a:latin typeface="Arial"/>
                <a:cs typeface="Arial"/>
              </a:rPr>
              <a:t>the</a:t>
            </a:r>
            <a:r>
              <a:rPr sz="1450" b="1" spc="-8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-15" dirty="0">
                <a:solidFill>
                  <a:srgbClr val="009484"/>
                </a:solidFill>
                <a:latin typeface="Arial"/>
                <a:cs typeface="Arial"/>
              </a:rPr>
              <a:t>US</a:t>
            </a:r>
            <a:r>
              <a:rPr sz="1450" b="1" spc="-85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009484"/>
                </a:solidFill>
                <a:latin typeface="Arial"/>
                <a:cs typeface="Arial"/>
              </a:rPr>
              <a:t>Between</a:t>
            </a:r>
            <a:r>
              <a:rPr sz="1450" b="1" spc="-8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60" dirty="0">
                <a:solidFill>
                  <a:srgbClr val="009484"/>
                </a:solidFill>
                <a:latin typeface="Arial"/>
                <a:cs typeface="Arial"/>
              </a:rPr>
              <a:t>2025  </a:t>
            </a:r>
            <a:r>
              <a:rPr sz="1450" b="1" spc="-10" dirty="0">
                <a:solidFill>
                  <a:srgbClr val="009484"/>
                </a:solidFill>
                <a:latin typeface="Arial"/>
                <a:cs typeface="Arial"/>
              </a:rPr>
              <a:t>and</a:t>
            </a:r>
            <a:r>
              <a:rPr sz="1450" b="1" spc="-90" dirty="0">
                <a:solidFill>
                  <a:srgbClr val="009484"/>
                </a:solidFill>
                <a:latin typeface="Arial"/>
                <a:cs typeface="Arial"/>
              </a:rPr>
              <a:t> </a:t>
            </a:r>
            <a:r>
              <a:rPr sz="1450" b="1" spc="105" dirty="0">
                <a:solidFill>
                  <a:srgbClr val="009484"/>
                </a:solidFill>
                <a:latin typeface="Arial"/>
                <a:cs typeface="Arial"/>
              </a:rPr>
              <a:t>2040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5123766" y="2834170"/>
          <a:ext cx="4516119" cy="141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383">
                <a:tc>
                  <a:txBody>
                    <a:bodyPr/>
                    <a:lstStyle/>
                    <a:p>
                      <a:pPr marL="81915" marR="154940">
                        <a:lnSpc>
                          <a:spcPts val="1440"/>
                        </a:lnSpc>
                        <a:spcBef>
                          <a:spcPts val="440"/>
                        </a:spcBef>
                      </a:pPr>
                      <a:r>
                        <a:rPr sz="14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ew</a:t>
                      </a:r>
                      <a:r>
                        <a:rPr sz="14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</a:t>
                      </a:r>
                      <a:r>
                        <a:rPr sz="14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  </a:t>
                      </a:r>
                      <a:r>
                        <a:rPr sz="1400" b="1" spc="-9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Start</a:t>
                      </a:r>
                      <a:r>
                        <a:rPr sz="1400" b="1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Bacteremia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Pneumonia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UTI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68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2020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29,600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3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1,051,600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3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110,300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68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2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2025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23,500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2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867,000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88,600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68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2030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15,200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600,000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20" dirty="0">
                          <a:solidFill>
                            <a:srgbClr val="231F20"/>
                          </a:solidFill>
                          <a:latin typeface="Liberation Sans Narrow"/>
                          <a:cs typeface="Liberation Sans Narrow"/>
                        </a:rPr>
                        <a:t>58,700</a:t>
                      </a:r>
                      <a:endParaRPr sz="14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5128842" y="4336596"/>
            <a:ext cx="4513580" cy="4167504"/>
          </a:xfrm>
          <a:prstGeom prst="rect">
            <a:avLst/>
          </a:prstGeom>
          <a:solidFill>
            <a:srgbClr val="F7F3F3"/>
          </a:solidFill>
          <a:ln w="10153">
            <a:solidFill>
              <a:srgbClr val="628FCA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885"/>
              </a:spcBef>
            </a:pPr>
            <a:r>
              <a:rPr sz="2000" b="1" spc="-100" dirty="0">
                <a:solidFill>
                  <a:srgbClr val="231F20"/>
                </a:solidFill>
                <a:latin typeface="Arial"/>
                <a:cs typeface="Arial"/>
              </a:rPr>
              <a:t>Conclusions</a:t>
            </a:r>
            <a:endParaRPr sz="2000">
              <a:latin typeface="Arial"/>
              <a:cs typeface="Arial"/>
            </a:endParaRPr>
          </a:p>
          <a:p>
            <a:pPr marL="323850" marR="255270" indent="-146685">
              <a:lnSpc>
                <a:spcPts val="1600"/>
              </a:lnSpc>
              <a:spcBef>
                <a:spcPts val="640"/>
              </a:spcBef>
              <a:buClr>
                <a:srgbClr val="009484"/>
              </a:buClr>
              <a:buChar char="•"/>
              <a:tabLst>
                <a:tab pos="324485" algn="l"/>
              </a:tabLst>
            </a:pP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Antimicrobial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stewardship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coordinated  program that promotes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appropriate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use of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antimicrobials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with the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objective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decreasing  antimicrobial resistance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eventually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improving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patient outcomes.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Our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study establishes,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for the 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first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time,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spatially-averaged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national-scale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impacts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carbapenem restriction as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231F20"/>
                </a:solidFill>
                <a:latin typeface="Arial"/>
                <a:cs typeface="Arial"/>
              </a:rPr>
              <a:t>part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antibiotic 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stewardship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programs that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developed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to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balance public health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individual</a:t>
            </a:r>
            <a:r>
              <a:rPr sz="14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medicine</a:t>
            </a:r>
            <a:endParaRPr sz="1400">
              <a:latin typeface="Arial"/>
              <a:cs typeface="Arial"/>
            </a:endParaRPr>
          </a:p>
          <a:p>
            <a:pPr marL="323850" marR="229870" indent="-146685">
              <a:lnSpc>
                <a:spcPts val="1600"/>
              </a:lnSpc>
              <a:spcBef>
                <a:spcPts val="710"/>
              </a:spcBef>
              <a:buClr>
                <a:srgbClr val="009484"/>
              </a:buClr>
              <a:buChar char="•"/>
              <a:tabLst>
                <a:tab pos="324485" algn="l"/>
              </a:tabLst>
            </a:pPr>
            <a:r>
              <a:rPr sz="1400" spc="-45" dirty="0">
                <a:solidFill>
                  <a:srgbClr val="231F20"/>
                </a:solidFill>
                <a:latin typeface="Arial"/>
                <a:cs typeface="Arial"/>
              </a:rPr>
              <a:t>We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demonstrate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that timely restriction </a:t>
            </a:r>
            <a:r>
              <a:rPr sz="1400" spc="-3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400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Arial"/>
                <a:cs typeface="Arial"/>
              </a:rPr>
              <a:t>carbapenem 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consumption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could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markedly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reduce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future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</a:t>
            </a:r>
            <a:r>
              <a:rPr sz="14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23850">
              <a:lnSpc>
                <a:spcPts val="1515"/>
              </a:lnSpc>
            </a:pPr>
            <a:r>
              <a:rPr sz="1400" i="1" spc="-50" dirty="0">
                <a:solidFill>
                  <a:srgbClr val="231F20"/>
                </a:solidFill>
                <a:latin typeface="Arial"/>
                <a:cs typeface="Arial"/>
              </a:rPr>
              <a:t>P. </a:t>
            </a:r>
            <a:r>
              <a:rPr sz="1400" i="1" spc="-15" dirty="0">
                <a:solidFill>
                  <a:srgbClr val="231F20"/>
                </a:solidFill>
                <a:latin typeface="Arial"/>
                <a:cs typeface="Arial"/>
              </a:rPr>
              <a:t>aeruginosa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bacteremia patients.</a:t>
            </a:r>
            <a:r>
              <a:rPr sz="14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Implementing</a:t>
            </a:r>
            <a:endParaRPr sz="1400">
              <a:latin typeface="Arial"/>
              <a:cs typeface="Arial"/>
            </a:endParaRPr>
          </a:p>
          <a:p>
            <a:pPr marL="323850" marR="368300">
              <a:lnSpc>
                <a:spcPts val="1600"/>
              </a:lnSpc>
              <a:spcBef>
                <a:spcPts val="80"/>
              </a:spcBef>
            </a:pP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early carbapenem restriction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should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be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expected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result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lower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ultimate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frequency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and  </a:t>
            </a:r>
            <a:r>
              <a:rPr sz="14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lower number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cumulative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cases of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resistant  infections,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thereby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decreasing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400" spc="-25" dirty="0">
                <a:solidFill>
                  <a:srgbClr val="231F20"/>
                </a:solidFill>
                <a:latin typeface="Arial"/>
                <a:cs typeface="Arial"/>
              </a:rPr>
              <a:t>overall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burden 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CR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cases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that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will </a:t>
            </a:r>
            <a:r>
              <a:rPr sz="1400" spc="-10" dirty="0">
                <a:solidFill>
                  <a:srgbClr val="231F20"/>
                </a:solidFill>
                <a:latin typeface="Arial"/>
                <a:cs typeface="Arial"/>
              </a:rPr>
              <a:t>be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encountered </a:t>
            </a:r>
            <a:r>
              <a:rPr sz="1400" spc="-15" dirty="0">
                <a:solidFill>
                  <a:srgbClr val="231F20"/>
                </a:solidFill>
                <a:latin typeface="Arial"/>
                <a:cs typeface="Arial"/>
              </a:rPr>
              <a:t>in the</a:t>
            </a:r>
            <a:r>
              <a:rPr sz="14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"/>
                <a:cs typeface="Arial"/>
              </a:rPr>
              <a:t>future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11066" y="8622361"/>
            <a:ext cx="4328160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solidFill>
                  <a:srgbClr val="231F20"/>
                </a:solidFill>
                <a:latin typeface="Arial Black"/>
                <a:cs typeface="Arial Black"/>
              </a:rPr>
              <a:t>References</a:t>
            </a:r>
            <a:endParaRPr sz="1400">
              <a:latin typeface="Arial Black"/>
              <a:cs typeface="Arial Black"/>
            </a:endParaRPr>
          </a:p>
          <a:p>
            <a:pPr marL="144145" indent="-123825">
              <a:lnSpc>
                <a:spcPct val="100000"/>
              </a:lnSpc>
              <a:spcBef>
                <a:spcPts val="15"/>
              </a:spcBef>
              <a:buClr>
                <a:srgbClr val="009484"/>
              </a:buClr>
              <a:buAutoNum type="arabicPeriod"/>
              <a:tabLst>
                <a:tab pos="144780" algn="l"/>
              </a:tabLst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Zilberberg MD,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et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al.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BMC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Infect Dis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2017;17(1):279.</a:t>
            </a:r>
            <a:endParaRPr sz="800">
              <a:latin typeface="Arial"/>
              <a:cs typeface="Arial"/>
            </a:endParaRPr>
          </a:p>
          <a:p>
            <a:pPr marL="144145" indent="-128905">
              <a:lnSpc>
                <a:spcPct val="100000"/>
              </a:lnSpc>
              <a:spcBef>
                <a:spcPts val="140"/>
              </a:spcBef>
              <a:buClr>
                <a:srgbClr val="009484"/>
              </a:buClr>
              <a:buAutoNum type="arabicPeriod"/>
              <a:tabLst>
                <a:tab pos="144780" algn="l"/>
              </a:tabLst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Van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Hollebeke 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M,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et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al.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Med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Mal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Infect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8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2016;46(2):72-78.</a:t>
            </a:r>
            <a:endParaRPr sz="800">
              <a:latin typeface="Arial"/>
              <a:cs typeface="Arial"/>
            </a:endParaRPr>
          </a:p>
          <a:p>
            <a:pPr marL="149225" marR="1320165" indent="-133985">
              <a:lnSpc>
                <a:spcPts val="919"/>
              </a:lnSpc>
              <a:spcBef>
                <a:spcPts val="204"/>
              </a:spcBef>
              <a:buClr>
                <a:srgbClr val="009484"/>
              </a:buClr>
              <a:buAutoNum type="arabicPeriod"/>
              <a:tabLst>
                <a:tab pos="144780" algn="l"/>
              </a:tabLst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Hartl DL,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Clark AG.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Principles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Population Genetics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4th ed.  Sunderland, </a:t>
            </a: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MA: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Sinauer Associates,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Inc. Publishers;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2007.</a:t>
            </a:r>
            <a:endParaRPr sz="800">
              <a:latin typeface="Arial"/>
              <a:cs typeface="Arial"/>
            </a:endParaRPr>
          </a:p>
          <a:p>
            <a:pPr marL="144145" indent="-127635">
              <a:lnSpc>
                <a:spcPct val="100000"/>
              </a:lnSpc>
              <a:spcBef>
                <a:spcPts val="114"/>
              </a:spcBef>
              <a:buClr>
                <a:srgbClr val="009484"/>
              </a:buClr>
              <a:buAutoNum type="arabicPeriod"/>
              <a:tabLst>
                <a:tab pos="144780" algn="l"/>
              </a:tabLst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Johnsen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et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al.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J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Antimicrob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Chemother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2011 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Mar;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66(3):</a:t>
            </a:r>
            <a:r>
              <a:rPr sz="8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608–610.</a:t>
            </a:r>
            <a:endParaRPr sz="800">
              <a:latin typeface="Arial"/>
              <a:cs typeface="Arial"/>
            </a:endParaRPr>
          </a:p>
          <a:p>
            <a:pPr marL="144145" indent="-128905">
              <a:lnSpc>
                <a:spcPct val="100000"/>
              </a:lnSpc>
              <a:spcBef>
                <a:spcPts val="140"/>
              </a:spcBef>
              <a:buClr>
                <a:srgbClr val="009484"/>
              </a:buClr>
              <a:buAutoNum type="arabicPeriod"/>
              <a:tabLst>
                <a:tab pos="144780" algn="l"/>
              </a:tabLst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Austin DJ,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Kristinsson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KG, 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Anderson </a:t>
            </a: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RM.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Proc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Natl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Acad Sci USA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1999;96(3):1152-1156.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316171" y="4222434"/>
            <a:ext cx="2533948" cy="180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57154" y="3975707"/>
            <a:ext cx="2248003" cy="184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3985" y="10634634"/>
            <a:ext cx="1347182" cy="184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81833" y="10155135"/>
            <a:ext cx="709913" cy="7089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861923" y="9848894"/>
            <a:ext cx="939165" cy="23685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0" marR="5080" indent="-172085">
              <a:lnSpc>
                <a:spcPts val="800"/>
              </a:lnSpc>
              <a:spcBef>
                <a:spcPts val="180"/>
              </a:spcBef>
            </a:pPr>
            <a:r>
              <a:rPr sz="700" b="1" spc="5" dirty="0">
                <a:solidFill>
                  <a:srgbClr val="231F20"/>
                </a:solidFill>
                <a:latin typeface="Arial"/>
                <a:cs typeface="Arial"/>
              </a:rPr>
              <a:t>Parameterization</a:t>
            </a:r>
            <a:r>
              <a:rPr sz="700" b="1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231F20"/>
                </a:solidFill>
                <a:latin typeface="Arial"/>
                <a:cs typeface="Arial"/>
              </a:rPr>
              <a:t>and  </a:t>
            </a:r>
            <a:r>
              <a:rPr sz="700" b="1" dirty="0">
                <a:solidFill>
                  <a:srgbClr val="231F20"/>
                </a:solidFill>
                <a:latin typeface="Arial"/>
                <a:cs typeface="Arial"/>
              </a:rPr>
              <a:t>Model</a:t>
            </a:r>
            <a:r>
              <a:rPr sz="70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b="1" spc="15" dirty="0">
                <a:solidFill>
                  <a:srgbClr val="231F20"/>
                </a:solidFill>
                <a:latin typeface="Arial"/>
                <a:cs typeface="Arial"/>
              </a:rPr>
              <a:t>Fitting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038992" y="10132886"/>
            <a:ext cx="735800" cy="7358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270327" y="9950429"/>
            <a:ext cx="22860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700" b="1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700" b="1" spc="8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090624" y="10148090"/>
            <a:ext cx="716435" cy="715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188516" y="9950429"/>
            <a:ext cx="499109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-10" dirty="0">
                <a:solidFill>
                  <a:srgbClr val="231F20"/>
                </a:solidFill>
                <a:latin typeface="Arial"/>
                <a:cs typeface="Arial"/>
              </a:rPr>
              <a:t>References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92484" y="11103297"/>
            <a:ext cx="45675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5" dirty="0">
                <a:solidFill>
                  <a:srgbClr val="231F20"/>
                </a:solidFill>
                <a:latin typeface="Arial Black"/>
                <a:cs typeface="Arial Black"/>
              </a:rPr>
              <a:t>Copyright</a:t>
            </a:r>
            <a:r>
              <a:rPr sz="800" spc="-9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105" dirty="0">
                <a:solidFill>
                  <a:srgbClr val="231F20"/>
                </a:solidFill>
                <a:latin typeface="Arial Black"/>
                <a:cs typeface="Arial Black"/>
              </a:rPr>
              <a:t>©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65" dirty="0">
                <a:solidFill>
                  <a:srgbClr val="231F20"/>
                </a:solidFill>
                <a:latin typeface="Arial Black"/>
                <a:cs typeface="Arial Black"/>
              </a:rPr>
              <a:t>2020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100" dirty="0">
                <a:solidFill>
                  <a:srgbClr val="231F20"/>
                </a:solidFill>
                <a:latin typeface="Arial Black"/>
                <a:cs typeface="Arial Black"/>
              </a:rPr>
              <a:t>Merck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85" dirty="0">
                <a:solidFill>
                  <a:srgbClr val="231F20"/>
                </a:solidFill>
                <a:latin typeface="Arial Black"/>
                <a:cs typeface="Arial Black"/>
              </a:rPr>
              <a:t>Sharp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Arial Black"/>
                <a:cs typeface="Arial Black"/>
              </a:rPr>
              <a:t>&amp;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85" dirty="0">
                <a:solidFill>
                  <a:srgbClr val="231F20"/>
                </a:solidFill>
                <a:latin typeface="Arial Black"/>
                <a:cs typeface="Arial Black"/>
              </a:rPr>
              <a:t>Dohme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75" dirty="0">
                <a:solidFill>
                  <a:srgbClr val="231F20"/>
                </a:solidFill>
                <a:latin typeface="Arial Black"/>
                <a:cs typeface="Arial Black"/>
              </a:rPr>
              <a:t>Corp.,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120" dirty="0">
                <a:solidFill>
                  <a:srgbClr val="231F20"/>
                </a:solidFill>
                <a:latin typeface="Arial Black"/>
                <a:cs typeface="Arial Black"/>
              </a:rPr>
              <a:t>a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subsidiary</a:t>
            </a:r>
            <a:r>
              <a:rPr sz="800" spc="-9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55" dirty="0">
                <a:solidFill>
                  <a:srgbClr val="231F20"/>
                </a:solidFill>
                <a:latin typeface="Arial Black"/>
                <a:cs typeface="Arial Black"/>
              </a:rPr>
              <a:t>of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100" dirty="0">
                <a:solidFill>
                  <a:srgbClr val="231F20"/>
                </a:solidFill>
                <a:latin typeface="Arial Black"/>
                <a:cs typeface="Arial Black"/>
              </a:rPr>
              <a:t>Merck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Arial Black"/>
                <a:cs typeface="Arial Black"/>
              </a:rPr>
              <a:t>&amp;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80" dirty="0">
                <a:solidFill>
                  <a:srgbClr val="231F20"/>
                </a:solidFill>
                <a:latin typeface="Arial Black"/>
                <a:cs typeface="Arial Black"/>
              </a:rPr>
              <a:t>Co.,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Inc. </a:t>
            </a:r>
            <a:r>
              <a:rPr sz="800" spc="-80" dirty="0">
                <a:solidFill>
                  <a:srgbClr val="231F20"/>
                </a:solidFill>
                <a:latin typeface="Arial Black"/>
                <a:cs typeface="Arial Black"/>
              </a:rPr>
              <a:t>All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70" dirty="0">
                <a:solidFill>
                  <a:srgbClr val="231F20"/>
                </a:solidFill>
                <a:latin typeface="Arial Black"/>
                <a:cs typeface="Arial Black"/>
              </a:rPr>
              <a:t>rights</a:t>
            </a:r>
            <a:r>
              <a:rPr sz="800" spc="-9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00" spc="-80" dirty="0">
                <a:solidFill>
                  <a:srgbClr val="231F20"/>
                </a:solidFill>
                <a:latin typeface="Arial Black"/>
                <a:cs typeface="Arial Black"/>
              </a:rPr>
              <a:t>reserved.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210" y="11101586"/>
            <a:ext cx="22777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80" dirty="0">
                <a:solidFill>
                  <a:srgbClr val="009484"/>
                </a:solidFill>
                <a:latin typeface="Arial Black"/>
                <a:cs typeface="Arial Black"/>
              </a:rPr>
              <a:t>Presented </a:t>
            </a:r>
            <a:r>
              <a:rPr sz="800" spc="-75" dirty="0">
                <a:solidFill>
                  <a:srgbClr val="009484"/>
                </a:solidFill>
                <a:latin typeface="Arial Black"/>
                <a:cs typeface="Arial Black"/>
              </a:rPr>
              <a:t>at </a:t>
            </a:r>
            <a:r>
              <a:rPr sz="800" spc="-85" dirty="0">
                <a:solidFill>
                  <a:srgbClr val="009484"/>
                </a:solidFill>
                <a:latin typeface="Arial Black"/>
                <a:cs typeface="Arial Black"/>
              </a:rPr>
              <a:t>IDWeek </a:t>
            </a:r>
            <a:r>
              <a:rPr sz="800" spc="-60" dirty="0">
                <a:solidFill>
                  <a:srgbClr val="009484"/>
                </a:solidFill>
                <a:latin typeface="Arial Black"/>
                <a:cs typeface="Arial Black"/>
              </a:rPr>
              <a:t>2020; </a:t>
            </a:r>
            <a:r>
              <a:rPr sz="800" spc="-85" dirty="0">
                <a:solidFill>
                  <a:srgbClr val="009484"/>
                </a:solidFill>
                <a:latin typeface="Arial Black"/>
                <a:cs typeface="Arial Black"/>
              </a:rPr>
              <a:t>October 21-25,</a:t>
            </a:r>
            <a:r>
              <a:rPr sz="800" spc="-190" dirty="0">
                <a:solidFill>
                  <a:srgbClr val="009484"/>
                </a:solidFill>
                <a:latin typeface="Arial Black"/>
                <a:cs typeface="Arial Black"/>
              </a:rPr>
              <a:t> </a:t>
            </a:r>
            <a:r>
              <a:rPr sz="800" spc="-65" dirty="0">
                <a:solidFill>
                  <a:srgbClr val="009484"/>
                </a:solidFill>
                <a:latin typeface="Arial Black"/>
                <a:cs typeface="Arial Black"/>
              </a:rPr>
              <a:t>2020.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69" y="1269"/>
            <a:ext cx="20101560" cy="11329035"/>
          </a:xfrm>
          <a:custGeom>
            <a:avLst/>
            <a:gdLst/>
            <a:ahLst/>
            <a:cxnLst/>
            <a:rect l="l" t="t" r="r" b="b"/>
            <a:pathLst>
              <a:path w="20101560" h="11329035">
                <a:moveTo>
                  <a:pt x="0" y="11328863"/>
                </a:moveTo>
                <a:lnTo>
                  <a:pt x="20101560" y="11328863"/>
                </a:lnTo>
                <a:lnTo>
                  <a:pt x="20101560" y="0"/>
                </a:lnTo>
                <a:lnTo>
                  <a:pt x="0" y="0"/>
                </a:lnTo>
                <a:lnTo>
                  <a:pt x="0" y="1132886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1166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DejaVu Sans Condensed</vt:lpstr>
      <vt:lpstr>Liberation Sans Narrow</vt:lpstr>
      <vt:lpstr>Symbola</vt:lpstr>
      <vt:lpstr>Arial</vt:lpstr>
      <vt:lpstr>Arial Black</vt:lpstr>
      <vt:lpstr>Calibri</vt:lpstr>
      <vt:lpstr>Times New Roman</vt:lpstr>
      <vt:lpstr>Trebuchet MS</vt:lpstr>
      <vt:lpstr>Office Theme</vt:lpstr>
      <vt:lpstr>The Impact of Carbapenem-Sparing Interventions on the  Evolution of Resistance in Pseudomonas aeruginosa in the  United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Carbapenem-Sparing Interventions on the  Evolution of Resistance in Pseudomonas aeruginosa in the  United States</dc:title>
  <cp:lastModifiedBy>Chen, KimmiYiziying</cp:lastModifiedBy>
  <cp:revision>1</cp:revision>
  <dcterms:created xsi:type="dcterms:W3CDTF">2020-10-21T17:47:38Z</dcterms:created>
  <dcterms:modified xsi:type="dcterms:W3CDTF">2020-10-21T17:50:11Z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Adobe InDesign CC 13.1 (Windows)</vt:lpwstr>
  </property>
  <property fmtid="{D5CDD505-2E9C-101B-9397-08002B2CF9AE}" pid="4" name="LastSaved">
    <vt:filetime>2020-10-21T00:00:00Z</vt:filetime>
  </property>
</Properties>
</file>