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Playfair Display"/>
      <p:regular r:id="rId52"/>
      <p:bold r:id="rId53"/>
      <p:italic r:id="rId54"/>
      <p:boldItalic r:id="rId55"/>
    </p:embeddedFont>
    <p:embeddedFont>
      <p:font typeface="La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0" roundtripDataSignature="AMtx7minVcIs7C1mTzbiH/ya3s4uWJxP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FED20C4-386F-4D86-A5D7-0F3FCFD5D3BD}">
  <a:tblStyle styleId="{5FED20C4-386F-4D86-A5D7-0F3FCFD5D3B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7FB80FA7-2C42-4ACE-A898-8B2FB4430554}"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PlayfairDisplay-bold.fntdata"/><Relationship Id="rId52" Type="http://schemas.openxmlformats.org/officeDocument/2006/relationships/font" Target="fonts/PlayfairDisplay-regular.fntdata"/><Relationship Id="rId11" Type="http://schemas.openxmlformats.org/officeDocument/2006/relationships/slide" Target="slides/slide6.xml"/><Relationship Id="rId55" Type="http://schemas.openxmlformats.org/officeDocument/2006/relationships/font" Target="fonts/PlayfairDisplay-boldItalic.fntdata"/><Relationship Id="rId10" Type="http://schemas.openxmlformats.org/officeDocument/2006/relationships/slide" Target="slides/slide5.xml"/><Relationship Id="rId54" Type="http://schemas.openxmlformats.org/officeDocument/2006/relationships/font" Target="fonts/PlayfairDisplay-italic.fntdata"/><Relationship Id="rId13" Type="http://schemas.openxmlformats.org/officeDocument/2006/relationships/slide" Target="slides/slide8.xml"/><Relationship Id="rId57" Type="http://schemas.openxmlformats.org/officeDocument/2006/relationships/font" Target="fonts/Lato-bold.fntdata"/><Relationship Id="rId12" Type="http://schemas.openxmlformats.org/officeDocument/2006/relationships/slide" Target="slides/slide7.xml"/><Relationship Id="rId56" Type="http://schemas.openxmlformats.org/officeDocument/2006/relationships/font" Target="fonts/Lato-regular.fntdata"/><Relationship Id="rId15" Type="http://schemas.openxmlformats.org/officeDocument/2006/relationships/slide" Target="slides/slide10.xml"/><Relationship Id="rId59" Type="http://schemas.openxmlformats.org/officeDocument/2006/relationships/font" Target="fonts/Lato-boldItalic.fntdata"/><Relationship Id="rId14" Type="http://schemas.openxmlformats.org/officeDocument/2006/relationships/slide" Target="slides/slide9.xml"/><Relationship Id="rId58"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Although p-value is slightly larger than 0.05, they can still be regarded as significantly related.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48"/>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8"/>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8"/>
          <p:cNvSpPr txBox="1"/>
          <p:nvPr>
            <p:ph type="ctrTitle"/>
          </p:nvPr>
        </p:nvSpPr>
        <p:spPr>
          <a:xfrm>
            <a:off x="3096250" y="1627200"/>
            <a:ext cx="2951400" cy="158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48"/>
          <p:cNvSpPr txBox="1"/>
          <p:nvPr>
            <p:ph idx="1" type="subTitle"/>
          </p:nvPr>
        </p:nvSpPr>
        <p:spPr>
          <a:xfrm>
            <a:off x="3096363" y="3266930"/>
            <a:ext cx="2951400" cy="701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4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57"/>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7"/>
          <p:cNvSpPr txBox="1"/>
          <p:nvPr>
            <p:ph hasCustomPrompt="1" type="title"/>
          </p:nvPr>
        </p:nvSpPr>
        <p:spPr>
          <a:xfrm>
            <a:off x="311700" y="1233100"/>
            <a:ext cx="8520600" cy="161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Font typeface="Lato"/>
              <a:buNone/>
              <a:defRPr sz="10000">
                <a:latin typeface="Lato"/>
                <a:ea typeface="Lato"/>
                <a:cs typeface="Lato"/>
                <a:sym typeface="Lato"/>
              </a:defRPr>
            </a:lvl1pPr>
            <a:lvl2pPr lvl="1" algn="ctr">
              <a:lnSpc>
                <a:spcPct val="100000"/>
              </a:lnSpc>
              <a:spcBef>
                <a:spcPts val="0"/>
              </a:spcBef>
              <a:spcAft>
                <a:spcPts val="0"/>
              </a:spcAft>
              <a:buSzPts val="10000"/>
              <a:buFont typeface="Lato"/>
              <a:buNone/>
              <a:defRPr sz="10000">
                <a:latin typeface="Lato"/>
                <a:ea typeface="Lato"/>
                <a:cs typeface="Lato"/>
                <a:sym typeface="Lato"/>
              </a:defRPr>
            </a:lvl2pPr>
            <a:lvl3pPr lvl="2" algn="ctr">
              <a:lnSpc>
                <a:spcPct val="100000"/>
              </a:lnSpc>
              <a:spcBef>
                <a:spcPts val="0"/>
              </a:spcBef>
              <a:spcAft>
                <a:spcPts val="0"/>
              </a:spcAft>
              <a:buSzPts val="10000"/>
              <a:buFont typeface="Lato"/>
              <a:buNone/>
              <a:defRPr sz="10000">
                <a:latin typeface="Lato"/>
                <a:ea typeface="Lato"/>
                <a:cs typeface="Lato"/>
                <a:sym typeface="Lato"/>
              </a:defRPr>
            </a:lvl3pPr>
            <a:lvl4pPr lvl="3" algn="ctr">
              <a:lnSpc>
                <a:spcPct val="100000"/>
              </a:lnSpc>
              <a:spcBef>
                <a:spcPts val="0"/>
              </a:spcBef>
              <a:spcAft>
                <a:spcPts val="0"/>
              </a:spcAft>
              <a:buSzPts val="10000"/>
              <a:buFont typeface="Lato"/>
              <a:buNone/>
              <a:defRPr sz="10000">
                <a:latin typeface="Lato"/>
                <a:ea typeface="Lato"/>
                <a:cs typeface="Lato"/>
                <a:sym typeface="Lato"/>
              </a:defRPr>
            </a:lvl4pPr>
            <a:lvl5pPr lvl="4" algn="ctr">
              <a:lnSpc>
                <a:spcPct val="100000"/>
              </a:lnSpc>
              <a:spcBef>
                <a:spcPts val="0"/>
              </a:spcBef>
              <a:spcAft>
                <a:spcPts val="0"/>
              </a:spcAft>
              <a:buSzPts val="10000"/>
              <a:buFont typeface="Lato"/>
              <a:buNone/>
              <a:defRPr sz="10000">
                <a:latin typeface="Lato"/>
                <a:ea typeface="Lato"/>
                <a:cs typeface="Lato"/>
                <a:sym typeface="Lato"/>
              </a:defRPr>
            </a:lvl5pPr>
            <a:lvl6pPr lvl="5" algn="ctr">
              <a:lnSpc>
                <a:spcPct val="100000"/>
              </a:lnSpc>
              <a:spcBef>
                <a:spcPts val="0"/>
              </a:spcBef>
              <a:spcAft>
                <a:spcPts val="0"/>
              </a:spcAft>
              <a:buSzPts val="10000"/>
              <a:buFont typeface="Lato"/>
              <a:buNone/>
              <a:defRPr sz="10000">
                <a:latin typeface="Lato"/>
                <a:ea typeface="Lato"/>
                <a:cs typeface="Lato"/>
                <a:sym typeface="Lato"/>
              </a:defRPr>
            </a:lvl6pPr>
            <a:lvl7pPr lvl="6" algn="ctr">
              <a:lnSpc>
                <a:spcPct val="100000"/>
              </a:lnSpc>
              <a:spcBef>
                <a:spcPts val="0"/>
              </a:spcBef>
              <a:spcAft>
                <a:spcPts val="0"/>
              </a:spcAft>
              <a:buSzPts val="10000"/>
              <a:buFont typeface="Lato"/>
              <a:buNone/>
              <a:defRPr sz="10000">
                <a:latin typeface="Lato"/>
                <a:ea typeface="Lato"/>
                <a:cs typeface="Lato"/>
                <a:sym typeface="Lato"/>
              </a:defRPr>
            </a:lvl7pPr>
            <a:lvl8pPr lvl="7" algn="ctr">
              <a:lnSpc>
                <a:spcPct val="100000"/>
              </a:lnSpc>
              <a:spcBef>
                <a:spcPts val="0"/>
              </a:spcBef>
              <a:spcAft>
                <a:spcPts val="0"/>
              </a:spcAft>
              <a:buSzPts val="10000"/>
              <a:buFont typeface="Lato"/>
              <a:buNone/>
              <a:defRPr sz="10000">
                <a:latin typeface="Lato"/>
                <a:ea typeface="Lato"/>
                <a:cs typeface="Lato"/>
                <a:sym typeface="Lato"/>
              </a:defRPr>
            </a:lvl8pPr>
            <a:lvl9pPr lvl="8" algn="ctr">
              <a:lnSpc>
                <a:spcPct val="100000"/>
              </a:lnSpc>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57"/>
          <p:cNvSpPr txBox="1"/>
          <p:nvPr>
            <p:ph idx="1" type="body"/>
          </p:nvPr>
        </p:nvSpPr>
        <p:spPr>
          <a:xfrm>
            <a:off x="311700" y="29194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5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5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4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9"/>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8" name="Google Shape;18;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4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sp>
        <p:nvSpPr>
          <p:cNvPr id="21" name="Google Shape;21;p50"/>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22" name="Google Shape;22;p5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 name="Google Shape;25;p5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5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5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2"/>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0" name="Google Shape;30;p5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5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53"/>
          <p:cNvSpPr txBox="1"/>
          <p:nvPr>
            <p:ph idx="1" type="body"/>
          </p:nvPr>
        </p:nvSpPr>
        <p:spPr>
          <a:xfrm>
            <a:off x="311700" y="1391378"/>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5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54"/>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5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55"/>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5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55"/>
          <p:cNvSpPr txBox="1"/>
          <p:nvPr>
            <p:ph type="title"/>
          </p:nvPr>
        </p:nvSpPr>
        <p:spPr>
          <a:xfrm>
            <a:off x="265500" y="1107950"/>
            <a:ext cx="4045200" cy="1683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55"/>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5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4" name="Google Shape;44;p5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56"/>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7" name="Google Shape;47;p5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47"/>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1pPr>
            <a:lvl2pPr lvl="1"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2pPr>
            <a:lvl3pPr lvl="2"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3pPr>
            <a:lvl4pPr lvl="3"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4pPr>
            <a:lvl5pPr lvl="4"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5pPr>
            <a:lvl6pPr lvl="5"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6pPr>
            <a:lvl7pPr lvl="6"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7pPr>
            <a:lvl8pPr lvl="7"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8pPr>
            <a:lvl9pPr lvl="8"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9pPr>
          </a:lstStyle>
          <a:p/>
        </p:txBody>
      </p:sp>
      <p:sp>
        <p:nvSpPr>
          <p:cNvPr id="7" name="Google Shape;7;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4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7.png"/><Relationship Id="rId4" Type="http://schemas.openxmlformats.org/officeDocument/2006/relationships/image" Target="../media/image29.png"/><Relationship Id="rId5"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8.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3.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2.png"/><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1.png"/><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2.png"/><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
          <p:cNvSpPr txBox="1"/>
          <p:nvPr>
            <p:ph type="ctrTitle"/>
          </p:nvPr>
        </p:nvSpPr>
        <p:spPr>
          <a:xfrm>
            <a:off x="2969000" y="1028700"/>
            <a:ext cx="3150300" cy="3122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a:t>Analysis of factors contributing to heart disease </a:t>
            </a:r>
            <a:endParaRPr/>
          </a:p>
        </p:txBody>
      </p:sp>
      <p:sp>
        <p:nvSpPr>
          <p:cNvPr id="60" name="Google Shape;60;p1"/>
          <p:cNvSpPr txBox="1"/>
          <p:nvPr>
            <p:ph idx="1" type="subTitle"/>
          </p:nvPr>
        </p:nvSpPr>
        <p:spPr>
          <a:xfrm>
            <a:off x="311700" y="4401925"/>
            <a:ext cx="8520600" cy="574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i="1" lang="en" sz="2000">
                <a:solidFill>
                  <a:srgbClr val="000000"/>
                </a:solidFill>
                <a:latin typeface="Lato"/>
                <a:ea typeface="Lato"/>
                <a:cs typeface="Lato"/>
                <a:sym typeface="Lato"/>
              </a:rPr>
              <a:t>Yiziying(Kimmi) Chen</a:t>
            </a:r>
            <a:endParaRPr i="1" sz="2000">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0"/>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Linear regression model selection</a:t>
            </a:r>
            <a:endParaRPr/>
          </a:p>
        </p:txBody>
      </p:sp>
      <p:pic>
        <p:nvPicPr>
          <p:cNvPr id="117" name="Google Shape;117;p10"/>
          <p:cNvPicPr preferRelativeResize="0"/>
          <p:nvPr/>
        </p:nvPicPr>
        <p:blipFill rotWithShape="1">
          <a:blip r:embed="rId3">
            <a:alphaModFix/>
          </a:blip>
          <a:srcRect b="0" l="0" r="0" t="0"/>
          <a:stretch/>
        </p:blipFill>
        <p:spPr>
          <a:xfrm>
            <a:off x="2171700" y="1251700"/>
            <a:ext cx="4800600" cy="2000250"/>
          </a:xfrm>
          <a:prstGeom prst="rect">
            <a:avLst/>
          </a:prstGeom>
          <a:noFill/>
          <a:ln>
            <a:noFill/>
          </a:ln>
        </p:spPr>
      </p:pic>
      <p:sp>
        <p:nvSpPr>
          <p:cNvPr id="118" name="Google Shape;118;p10"/>
          <p:cNvSpPr txBox="1"/>
          <p:nvPr/>
        </p:nvSpPr>
        <p:spPr>
          <a:xfrm>
            <a:off x="2286600" y="3251950"/>
            <a:ext cx="4570800" cy="491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Forward selection, sle = 0.05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1"/>
          <p:cNvSpPr txBox="1"/>
          <p:nvPr>
            <p:ph type="title"/>
          </p:nvPr>
        </p:nvSpPr>
        <p:spPr>
          <a:xfrm>
            <a:off x="311700" y="303516"/>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sz="2400"/>
              <a:t>Contingency table - each indicator with heart disease</a:t>
            </a:r>
            <a:endParaRPr sz="2400"/>
          </a:p>
        </p:txBody>
      </p:sp>
      <p:pic>
        <p:nvPicPr>
          <p:cNvPr id="124" name="Google Shape;124;p11"/>
          <p:cNvPicPr preferRelativeResize="0"/>
          <p:nvPr/>
        </p:nvPicPr>
        <p:blipFill rotWithShape="1">
          <a:blip r:embed="rId3">
            <a:alphaModFix/>
          </a:blip>
          <a:srcRect b="0" l="0" r="0" t="0"/>
          <a:stretch/>
        </p:blipFill>
        <p:spPr>
          <a:xfrm>
            <a:off x="561550" y="929616"/>
            <a:ext cx="3461810" cy="3597318"/>
          </a:xfrm>
          <a:prstGeom prst="rect">
            <a:avLst/>
          </a:prstGeom>
          <a:noFill/>
          <a:ln>
            <a:noFill/>
          </a:ln>
        </p:spPr>
      </p:pic>
      <p:pic>
        <p:nvPicPr>
          <p:cNvPr id="125" name="Google Shape;125;p11"/>
          <p:cNvPicPr preferRelativeResize="0"/>
          <p:nvPr/>
        </p:nvPicPr>
        <p:blipFill rotWithShape="1">
          <a:blip r:embed="rId4">
            <a:alphaModFix/>
          </a:blip>
          <a:srcRect b="0" l="0" r="0" t="0"/>
          <a:stretch/>
        </p:blipFill>
        <p:spPr>
          <a:xfrm>
            <a:off x="4856609" y="850790"/>
            <a:ext cx="3309381" cy="36761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2"/>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Contingency table- continued</a:t>
            </a:r>
            <a:endParaRPr/>
          </a:p>
        </p:txBody>
      </p:sp>
      <p:pic>
        <p:nvPicPr>
          <p:cNvPr id="131" name="Google Shape;131;p12"/>
          <p:cNvPicPr preferRelativeResize="0"/>
          <p:nvPr/>
        </p:nvPicPr>
        <p:blipFill rotWithShape="1">
          <a:blip r:embed="rId3">
            <a:alphaModFix/>
          </a:blip>
          <a:srcRect b="0" l="0" r="0" t="0"/>
          <a:stretch/>
        </p:blipFill>
        <p:spPr>
          <a:xfrm>
            <a:off x="489538" y="1017450"/>
            <a:ext cx="3705627" cy="3465800"/>
          </a:xfrm>
          <a:prstGeom prst="rect">
            <a:avLst/>
          </a:prstGeom>
          <a:noFill/>
          <a:ln>
            <a:noFill/>
          </a:ln>
        </p:spPr>
      </p:pic>
      <p:pic>
        <p:nvPicPr>
          <p:cNvPr id="132" name="Google Shape;132;p12"/>
          <p:cNvPicPr preferRelativeResize="0"/>
          <p:nvPr/>
        </p:nvPicPr>
        <p:blipFill rotWithShape="1">
          <a:blip r:embed="rId4">
            <a:alphaModFix/>
          </a:blip>
          <a:srcRect b="0" l="0" r="0" t="0"/>
          <a:stretch/>
        </p:blipFill>
        <p:spPr>
          <a:xfrm>
            <a:off x="4948835" y="1017450"/>
            <a:ext cx="3312569" cy="346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3"/>
          <p:cNvSpPr txBox="1"/>
          <p:nvPr>
            <p:ph type="title"/>
          </p:nvPr>
        </p:nvSpPr>
        <p:spPr>
          <a:xfrm>
            <a:off x="311700" y="299924"/>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Contingency table- continued</a:t>
            </a:r>
            <a:endParaRPr/>
          </a:p>
          <a:p>
            <a:pPr indent="0" lvl="0" marL="0" rtl="0" algn="l">
              <a:lnSpc>
                <a:spcPct val="100000"/>
              </a:lnSpc>
              <a:spcBef>
                <a:spcPts val="0"/>
              </a:spcBef>
              <a:spcAft>
                <a:spcPts val="0"/>
              </a:spcAft>
              <a:buSzPts val="3200"/>
              <a:buNone/>
            </a:pPr>
            <a:r>
              <a:t/>
            </a:r>
            <a:endParaRPr/>
          </a:p>
        </p:txBody>
      </p:sp>
      <p:pic>
        <p:nvPicPr>
          <p:cNvPr id="138" name="Google Shape;138;p13"/>
          <p:cNvPicPr preferRelativeResize="0"/>
          <p:nvPr/>
        </p:nvPicPr>
        <p:blipFill rotWithShape="1">
          <a:blip r:embed="rId3">
            <a:alphaModFix/>
          </a:blip>
          <a:srcRect b="0" l="0" r="0" t="0"/>
          <a:stretch/>
        </p:blipFill>
        <p:spPr>
          <a:xfrm>
            <a:off x="4699125" y="771776"/>
            <a:ext cx="3755150" cy="4205741"/>
          </a:xfrm>
          <a:prstGeom prst="rect">
            <a:avLst/>
          </a:prstGeom>
          <a:noFill/>
          <a:ln>
            <a:noFill/>
          </a:ln>
        </p:spPr>
      </p:pic>
      <p:pic>
        <p:nvPicPr>
          <p:cNvPr id="139" name="Google Shape;139;p13"/>
          <p:cNvPicPr preferRelativeResize="0"/>
          <p:nvPr/>
        </p:nvPicPr>
        <p:blipFill rotWithShape="1">
          <a:blip r:embed="rId4">
            <a:alphaModFix/>
          </a:blip>
          <a:srcRect b="0" l="0" r="0" t="0"/>
          <a:stretch/>
        </p:blipFill>
        <p:spPr>
          <a:xfrm>
            <a:off x="311699" y="967920"/>
            <a:ext cx="3862735" cy="37067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Generalized Linear Analysis</a:t>
            </a:r>
            <a:endParaRPr/>
          </a:p>
        </p:txBody>
      </p:sp>
      <p:sp>
        <p:nvSpPr>
          <p:cNvPr id="145" name="Google Shape;14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Goal of the analysis:</a:t>
            </a:r>
            <a:endParaRPr/>
          </a:p>
          <a:p>
            <a:pPr indent="0" lvl="0" marL="0" rtl="0" algn="l">
              <a:lnSpc>
                <a:spcPct val="115000"/>
              </a:lnSpc>
              <a:spcBef>
                <a:spcPts val="1600"/>
              </a:spcBef>
              <a:spcAft>
                <a:spcPts val="1600"/>
              </a:spcAft>
              <a:buSzPts val="1800"/>
              <a:buNone/>
            </a:pPr>
            <a:r>
              <a:rPr lang="en"/>
              <a:t>Use generalized linear analysis to model Serum Cholesterol as a function of all the rest categorical and numeric variables as predictors and find the significant terms on model.  Verify the possible assumption, Gamma distribution for the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Generalized Linear Analysis-Results</a:t>
            </a:r>
            <a:endParaRPr/>
          </a:p>
        </p:txBody>
      </p:sp>
      <p:pic>
        <p:nvPicPr>
          <p:cNvPr id="151" name="Google Shape;151;p15"/>
          <p:cNvPicPr preferRelativeResize="0"/>
          <p:nvPr/>
        </p:nvPicPr>
        <p:blipFill rotWithShape="1">
          <a:blip r:embed="rId3">
            <a:alphaModFix/>
          </a:blip>
          <a:srcRect b="0" l="0" r="0" t="0"/>
          <a:stretch/>
        </p:blipFill>
        <p:spPr>
          <a:xfrm>
            <a:off x="152400" y="1093650"/>
            <a:ext cx="4850776" cy="3801746"/>
          </a:xfrm>
          <a:prstGeom prst="rect">
            <a:avLst/>
          </a:prstGeom>
          <a:noFill/>
          <a:ln>
            <a:noFill/>
          </a:ln>
        </p:spPr>
      </p:pic>
      <p:pic>
        <p:nvPicPr>
          <p:cNvPr id="152" name="Google Shape;152;p15"/>
          <p:cNvPicPr preferRelativeResize="0"/>
          <p:nvPr/>
        </p:nvPicPr>
        <p:blipFill rotWithShape="1">
          <a:blip r:embed="rId4">
            <a:alphaModFix/>
          </a:blip>
          <a:srcRect b="0" l="0" r="0" t="0"/>
          <a:stretch/>
        </p:blipFill>
        <p:spPr>
          <a:xfrm>
            <a:off x="5155576" y="1093650"/>
            <a:ext cx="3748020" cy="3821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311700" y="198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Generalized Linear Analysis</a:t>
            </a:r>
            <a:endParaRPr/>
          </a:p>
        </p:txBody>
      </p:sp>
      <p:sp>
        <p:nvSpPr>
          <p:cNvPr id="158" name="Google Shape;158;p16"/>
          <p:cNvSpPr txBox="1"/>
          <p:nvPr>
            <p:ph idx="1" type="body"/>
          </p:nvPr>
        </p:nvSpPr>
        <p:spPr>
          <a:xfrm>
            <a:off x="0" y="2646525"/>
            <a:ext cx="8520600" cy="2313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Used significant variables </a:t>
            </a:r>
            <a:endParaRPr/>
          </a:p>
          <a:p>
            <a:pPr indent="-317500" lvl="1" marL="914400" rtl="0" algn="l">
              <a:lnSpc>
                <a:spcPct val="115000"/>
              </a:lnSpc>
              <a:spcBef>
                <a:spcPts val="0"/>
              </a:spcBef>
              <a:spcAft>
                <a:spcPts val="0"/>
              </a:spcAft>
              <a:buSzPts val="1400"/>
              <a:buChar char="○"/>
            </a:pPr>
            <a:r>
              <a:rPr lang="en"/>
              <a:t>Chest Pain Type (categorical)</a:t>
            </a:r>
            <a:endParaRPr/>
          </a:p>
          <a:p>
            <a:pPr indent="-317500" lvl="1" marL="914400" rtl="0" algn="l">
              <a:lnSpc>
                <a:spcPct val="115000"/>
              </a:lnSpc>
              <a:spcBef>
                <a:spcPts val="0"/>
              </a:spcBef>
              <a:spcAft>
                <a:spcPts val="0"/>
              </a:spcAft>
              <a:buSzPts val="1400"/>
              <a:buChar char="○"/>
            </a:pPr>
            <a:r>
              <a:rPr lang="en"/>
              <a:t>Age</a:t>
            </a:r>
            <a:endParaRPr/>
          </a:p>
          <a:p>
            <a:pPr indent="-317500" lvl="1" marL="914400" rtl="0" algn="l">
              <a:lnSpc>
                <a:spcPct val="115000"/>
              </a:lnSpc>
              <a:spcBef>
                <a:spcPts val="0"/>
              </a:spcBef>
              <a:spcAft>
                <a:spcPts val="0"/>
              </a:spcAft>
              <a:buSzPts val="1400"/>
              <a:buChar char="○"/>
            </a:pPr>
            <a:r>
              <a:rPr lang="en"/>
              <a:t>Rest blood pressure</a:t>
            </a:r>
            <a:endParaRPr/>
          </a:p>
          <a:p>
            <a:pPr indent="-317500" lvl="1" marL="914400" rtl="0" algn="l">
              <a:lnSpc>
                <a:spcPct val="115000"/>
              </a:lnSpc>
              <a:spcBef>
                <a:spcPts val="0"/>
              </a:spcBef>
              <a:spcAft>
                <a:spcPts val="0"/>
              </a:spcAft>
              <a:buSzPts val="1400"/>
              <a:buChar char="○"/>
            </a:pPr>
            <a:r>
              <a:rPr lang="en"/>
              <a:t>Max Heart rate</a:t>
            </a:r>
            <a:endParaRPr/>
          </a:p>
          <a:p>
            <a:pPr indent="-317500" lvl="1" marL="914400" rtl="0" algn="l">
              <a:lnSpc>
                <a:spcPct val="115000"/>
              </a:lnSpc>
              <a:spcBef>
                <a:spcPts val="0"/>
              </a:spcBef>
              <a:spcAft>
                <a:spcPts val="0"/>
              </a:spcAft>
              <a:buSzPts val="1400"/>
              <a:buChar char="○"/>
            </a:pPr>
            <a:r>
              <a:rPr lang="en"/>
              <a:t>Number of Vessels</a:t>
            </a:r>
            <a:endParaRPr/>
          </a:p>
          <a:p>
            <a:pPr indent="-342900" lvl="0" marL="457200" rtl="0" algn="l">
              <a:lnSpc>
                <a:spcPct val="115000"/>
              </a:lnSpc>
              <a:spcBef>
                <a:spcPts val="0"/>
              </a:spcBef>
              <a:spcAft>
                <a:spcPts val="0"/>
              </a:spcAft>
              <a:buSzPts val="1800"/>
              <a:buChar char="●"/>
            </a:pPr>
            <a:r>
              <a:rPr lang="en"/>
              <a:t>Gamma Distribution assumption, link = log</a:t>
            </a:r>
            <a:endParaRPr/>
          </a:p>
          <a:p>
            <a:pPr indent="-342900" lvl="0" marL="457200" rtl="0" algn="l">
              <a:lnSpc>
                <a:spcPct val="115000"/>
              </a:lnSpc>
              <a:spcBef>
                <a:spcPts val="0"/>
              </a:spcBef>
              <a:spcAft>
                <a:spcPts val="0"/>
              </a:spcAft>
              <a:buSzPts val="1800"/>
              <a:buChar char="●"/>
            </a:pPr>
            <a:r>
              <a:rPr lang="en"/>
              <a:t>Discard age and fit again</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159" name="Google Shape;159;p16"/>
          <p:cNvPicPr preferRelativeResize="0"/>
          <p:nvPr/>
        </p:nvPicPr>
        <p:blipFill rotWithShape="1">
          <a:blip r:embed="rId3">
            <a:alphaModFix/>
          </a:blip>
          <a:srcRect b="0" l="0" r="0" t="0"/>
          <a:stretch/>
        </p:blipFill>
        <p:spPr>
          <a:xfrm>
            <a:off x="24275" y="824450"/>
            <a:ext cx="4502725" cy="1822075"/>
          </a:xfrm>
          <a:prstGeom prst="rect">
            <a:avLst/>
          </a:prstGeom>
          <a:noFill/>
          <a:ln>
            <a:noFill/>
          </a:ln>
        </p:spPr>
      </p:pic>
      <p:pic>
        <p:nvPicPr>
          <p:cNvPr id="160" name="Google Shape;160;p16"/>
          <p:cNvPicPr preferRelativeResize="0"/>
          <p:nvPr/>
        </p:nvPicPr>
        <p:blipFill rotWithShape="1">
          <a:blip r:embed="rId4">
            <a:alphaModFix/>
          </a:blip>
          <a:srcRect b="0" l="0" r="0" t="0"/>
          <a:stretch/>
        </p:blipFill>
        <p:spPr>
          <a:xfrm>
            <a:off x="4527000" y="824450"/>
            <a:ext cx="4617000" cy="34525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311700" y="3151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Generalized Linear Analysis-Model fitting</a:t>
            </a:r>
            <a:endParaRPr/>
          </a:p>
        </p:txBody>
      </p:sp>
      <p:sp>
        <p:nvSpPr>
          <p:cNvPr id="166" name="Google Shape;166;p17"/>
          <p:cNvSpPr txBox="1"/>
          <p:nvPr>
            <p:ph idx="1" type="body"/>
          </p:nvPr>
        </p:nvSpPr>
        <p:spPr>
          <a:xfrm>
            <a:off x="155850" y="2706900"/>
            <a:ext cx="8832300" cy="2313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Used significant variables </a:t>
            </a:r>
            <a:endParaRPr/>
          </a:p>
          <a:p>
            <a:pPr indent="-317500" lvl="1" marL="914400" rtl="0" algn="l">
              <a:lnSpc>
                <a:spcPct val="115000"/>
              </a:lnSpc>
              <a:spcBef>
                <a:spcPts val="0"/>
              </a:spcBef>
              <a:spcAft>
                <a:spcPts val="0"/>
              </a:spcAft>
              <a:buSzPts val="1400"/>
              <a:buChar char="○"/>
            </a:pPr>
            <a:r>
              <a:rPr lang="en"/>
              <a:t>Chest Pain Type (categorical)</a:t>
            </a:r>
            <a:endParaRPr/>
          </a:p>
          <a:p>
            <a:pPr indent="-317500" lvl="1" marL="914400" rtl="0" algn="l">
              <a:lnSpc>
                <a:spcPct val="115000"/>
              </a:lnSpc>
              <a:spcBef>
                <a:spcPts val="0"/>
              </a:spcBef>
              <a:spcAft>
                <a:spcPts val="0"/>
              </a:spcAft>
              <a:buSzPts val="1400"/>
              <a:buChar char="○"/>
            </a:pPr>
            <a:r>
              <a:rPr lang="en"/>
              <a:t>Rest blood pressure</a:t>
            </a:r>
            <a:endParaRPr/>
          </a:p>
          <a:p>
            <a:pPr indent="-317500" lvl="1" marL="914400" rtl="0" algn="l">
              <a:lnSpc>
                <a:spcPct val="115000"/>
              </a:lnSpc>
              <a:spcBef>
                <a:spcPts val="0"/>
              </a:spcBef>
              <a:spcAft>
                <a:spcPts val="0"/>
              </a:spcAft>
              <a:buSzPts val="1400"/>
              <a:buChar char="○"/>
            </a:pPr>
            <a:r>
              <a:rPr lang="en"/>
              <a:t>Max Heart rate</a:t>
            </a:r>
            <a:endParaRPr/>
          </a:p>
          <a:p>
            <a:pPr indent="-317500" lvl="1" marL="914400" rtl="0" algn="l">
              <a:lnSpc>
                <a:spcPct val="115000"/>
              </a:lnSpc>
              <a:spcBef>
                <a:spcPts val="0"/>
              </a:spcBef>
              <a:spcAft>
                <a:spcPts val="0"/>
              </a:spcAft>
              <a:buSzPts val="1400"/>
              <a:buChar char="○"/>
            </a:pPr>
            <a:r>
              <a:rPr lang="en"/>
              <a:t>Number of Vessels</a:t>
            </a:r>
            <a:endParaRPr/>
          </a:p>
          <a:p>
            <a:pPr indent="-342900" lvl="0" marL="457200" rtl="0" algn="l">
              <a:lnSpc>
                <a:spcPct val="115000"/>
              </a:lnSpc>
              <a:spcBef>
                <a:spcPts val="0"/>
              </a:spcBef>
              <a:spcAft>
                <a:spcPts val="0"/>
              </a:spcAft>
              <a:buSzPts val="1800"/>
              <a:buChar char="●"/>
            </a:pPr>
            <a:r>
              <a:rPr lang="en"/>
              <a:t>Gamma Distribution assumption</a:t>
            </a:r>
            <a:endParaRPr/>
          </a:p>
          <a:p>
            <a:pPr indent="-342900" lvl="0" marL="457200" rtl="0" algn="l">
              <a:lnSpc>
                <a:spcPct val="115000"/>
              </a:lnSpc>
              <a:spcBef>
                <a:spcPts val="0"/>
              </a:spcBef>
              <a:spcAft>
                <a:spcPts val="0"/>
              </a:spcAft>
              <a:buSzPts val="1800"/>
              <a:buChar char="●"/>
            </a:pPr>
            <a:r>
              <a:rPr lang="en"/>
              <a:t>Final Model: Serum cholesterol = chest pain type + test blood pressure + max heart rate + Nvessels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167" name="Google Shape;167;p17"/>
          <p:cNvPicPr preferRelativeResize="0"/>
          <p:nvPr/>
        </p:nvPicPr>
        <p:blipFill rotWithShape="1">
          <a:blip r:embed="rId3">
            <a:alphaModFix/>
          </a:blip>
          <a:srcRect b="0" l="0" r="0" t="0"/>
          <a:stretch/>
        </p:blipFill>
        <p:spPr>
          <a:xfrm>
            <a:off x="4622950" y="1017450"/>
            <a:ext cx="4441400" cy="3451550"/>
          </a:xfrm>
          <a:prstGeom prst="rect">
            <a:avLst/>
          </a:prstGeom>
          <a:noFill/>
          <a:ln>
            <a:noFill/>
          </a:ln>
        </p:spPr>
      </p:pic>
      <p:pic>
        <p:nvPicPr>
          <p:cNvPr id="168" name="Google Shape;168;p17"/>
          <p:cNvPicPr preferRelativeResize="0"/>
          <p:nvPr/>
        </p:nvPicPr>
        <p:blipFill rotWithShape="1">
          <a:blip r:embed="rId4">
            <a:alphaModFix/>
          </a:blip>
          <a:srcRect b="0" l="0" r="0" t="0"/>
          <a:stretch/>
        </p:blipFill>
        <p:spPr>
          <a:xfrm>
            <a:off x="0" y="1141875"/>
            <a:ext cx="4622950" cy="1448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311700" y="12150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Residual plot Diagnostics-Gamma</a:t>
            </a:r>
            <a:endParaRPr/>
          </a:p>
        </p:txBody>
      </p:sp>
      <p:sp>
        <p:nvSpPr>
          <p:cNvPr id="174" name="Google Shape;174;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b="1" sz="320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1600"/>
              </a:spcAft>
              <a:buSzPts val="1800"/>
              <a:buNone/>
            </a:pPr>
            <a:r>
              <a:t/>
            </a:r>
            <a:endParaRPr/>
          </a:p>
        </p:txBody>
      </p:sp>
      <p:pic>
        <p:nvPicPr>
          <p:cNvPr id="175" name="Google Shape;175;p18"/>
          <p:cNvPicPr preferRelativeResize="0"/>
          <p:nvPr/>
        </p:nvPicPr>
        <p:blipFill rotWithShape="1">
          <a:blip r:embed="rId3">
            <a:alphaModFix/>
          </a:blip>
          <a:srcRect b="0" l="0" r="0" t="0"/>
          <a:stretch/>
        </p:blipFill>
        <p:spPr>
          <a:xfrm>
            <a:off x="42500" y="1022426"/>
            <a:ext cx="5616199" cy="3230528"/>
          </a:xfrm>
          <a:prstGeom prst="rect">
            <a:avLst/>
          </a:prstGeom>
          <a:noFill/>
          <a:ln>
            <a:noFill/>
          </a:ln>
        </p:spPr>
      </p:pic>
      <p:pic>
        <p:nvPicPr>
          <p:cNvPr id="176" name="Google Shape;176;p18"/>
          <p:cNvPicPr preferRelativeResize="0"/>
          <p:nvPr/>
        </p:nvPicPr>
        <p:blipFill rotWithShape="1">
          <a:blip r:embed="rId4">
            <a:alphaModFix/>
          </a:blip>
          <a:srcRect b="0" l="0" r="0" t="0"/>
          <a:stretch/>
        </p:blipFill>
        <p:spPr>
          <a:xfrm>
            <a:off x="5658700" y="647675"/>
            <a:ext cx="3318749" cy="4398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Generalized Linear Analysis-Conclusion</a:t>
            </a:r>
            <a:endParaRPr/>
          </a:p>
        </p:txBody>
      </p:sp>
      <p:sp>
        <p:nvSpPr>
          <p:cNvPr id="182" name="Google Shape;182;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The significant predictors to serum cholesterol are: Chest Pain Type (categorical), Resting blood pressure, Max Heart rate, Number of Vessels colored by fluoroscopy </a:t>
            </a:r>
            <a:endParaRPr/>
          </a:p>
          <a:p>
            <a:pPr indent="-342900" lvl="0" marL="457200" rtl="0" algn="l">
              <a:lnSpc>
                <a:spcPct val="115000"/>
              </a:lnSpc>
              <a:spcBef>
                <a:spcPts val="0"/>
              </a:spcBef>
              <a:spcAft>
                <a:spcPts val="0"/>
              </a:spcAft>
              <a:buSzPts val="1800"/>
              <a:buChar char="●"/>
            </a:pPr>
            <a:r>
              <a:rPr lang="en"/>
              <a:t>The deviance and Pearson Chi-square values is away from 1, needs scale up.</a:t>
            </a:r>
            <a:endParaRPr/>
          </a:p>
          <a:p>
            <a:pPr indent="-342900" lvl="0" marL="457200" rtl="0" algn="l">
              <a:lnSpc>
                <a:spcPct val="115000"/>
              </a:lnSpc>
              <a:spcBef>
                <a:spcPts val="0"/>
              </a:spcBef>
              <a:spcAft>
                <a:spcPts val="0"/>
              </a:spcAft>
              <a:buSzPts val="1800"/>
              <a:buChar char="●"/>
            </a:pPr>
            <a:r>
              <a:rPr lang="en"/>
              <a:t>Residual plots show flat pattern with points evenly distributed above/below zero (-2,2) which indicates that the assumption of gamma distribution of the data seems reasonable.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Heart Disease</a:t>
            </a:r>
            <a:endParaRPr/>
          </a:p>
        </p:txBody>
      </p:sp>
      <p:sp>
        <p:nvSpPr>
          <p:cNvPr id="66" name="Google Shape;66;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50000"/>
              </a:lnSpc>
              <a:spcBef>
                <a:spcPts val="0"/>
              </a:spcBef>
              <a:spcAft>
                <a:spcPts val="0"/>
              </a:spcAft>
              <a:buClr>
                <a:schemeClr val="dk2"/>
              </a:buClr>
              <a:buSzPts val="1900"/>
              <a:buFont typeface="Lato"/>
              <a:buChar char="●"/>
            </a:pPr>
            <a:r>
              <a:rPr lang="en" sz="1900"/>
              <a:t>Also known as Coronary Artery Disease or Atherosclerosis</a:t>
            </a:r>
            <a:endParaRPr sz="1900"/>
          </a:p>
          <a:p>
            <a:pPr indent="-349250" lvl="0" marL="457200" marR="0" rtl="0" algn="l">
              <a:lnSpc>
                <a:spcPct val="150000"/>
              </a:lnSpc>
              <a:spcBef>
                <a:spcPts val="0"/>
              </a:spcBef>
              <a:spcAft>
                <a:spcPts val="0"/>
              </a:spcAft>
              <a:buSzPts val="1900"/>
              <a:buChar char="●"/>
            </a:pPr>
            <a:r>
              <a:rPr lang="en" sz="1900"/>
              <a:t>Leading cause of death in men and women in the US</a:t>
            </a:r>
            <a:endParaRPr sz="1900"/>
          </a:p>
          <a:p>
            <a:pPr indent="-349250" lvl="0" marL="457200" marR="0" rtl="0" algn="l">
              <a:lnSpc>
                <a:spcPct val="150000"/>
              </a:lnSpc>
              <a:spcBef>
                <a:spcPts val="0"/>
              </a:spcBef>
              <a:spcAft>
                <a:spcPts val="0"/>
              </a:spcAft>
              <a:buSzPts val="1900"/>
              <a:buChar char="●"/>
            </a:pPr>
            <a:r>
              <a:rPr lang="en" sz="1900"/>
              <a:t>Patients haven narrowed or blocked blood vessels</a:t>
            </a:r>
            <a:endParaRPr sz="1900"/>
          </a:p>
          <a:p>
            <a:pPr indent="-349250" lvl="0" marL="457200" marR="0" rtl="0" algn="l">
              <a:lnSpc>
                <a:spcPct val="150000"/>
              </a:lnSpc>
              <a:spcBef>
                <a:spcPts val="0"/>
              </a:spcBef>
              <a:spcAft>
                <a:spcPts val="0"/>
              </a:spcAft>
              <a:buSzPts val="1900"/>
              <a:buChar char="●"/>
            </a:pPr>
            <a:r>
              <a:rPr lang="en" sz="1900"/>
              <a:t>Symptoms include...</a:t>
            </a:r>
            <a:endParaRPr sz="1900"/>
          </a:p>
          <a:p>
            <a:pPr indent="-323850" lvl="1" marL="914400" marR="0" rtl="0" algn="l">
              <a:lnSpc>
                <a:spcPct val="115000"/>
              </a:lnSpc>
              <a:spcBef>
                <a:spcPts val="0"/>
              </a:spcBef>
              <a:spcAft>
                <a:spcPts val="0"/>
              </a:spcAft>
              <a:buSzPts val="1500"/>
              <a:buChar char="○"/>
            </a:pPr>
            <a:r>
              <a:rPr lang="en" sz="1500"/>
              <a:t>Angina</a:t>
            </a:r>
            <a:endParaRPr sz="1500"/>
          </a:p>
          <a:p>
            <a:pPr indent="-323850" lvl="1" marL="914400" marR="0" rtl="0" algn="l">
              <a:lnSpc>
                <a:spcPct val="115000"/>
              </a:lnSpc>
              <a:spcBef>
                <a:spcPts val="0"/>
              </a:spcBef>
              <a:spcAft>
                <a:spcPts val="0"/>
              </a:spcAft>
              <a:buSzPts val="1500"/>
              <a:buChar char="○"/>
            </a:pPr>
            <a:r>
              <a:rPr lang="en" sz="1500"/>
              <a:t>Heart attack</a:t>
            </a:r>
            <a:endParaRPr sz="1500"/>
          </a:p>
          <a:p>
            <a:pPr indent="-323850" lvl="1" marL="914400" marR="0" rtl="0" algn="l">
              <a:lnSpc>
                <a:spcPct val="115000"/>
              </a:lnSpc>
              <a:spcBef>
                <a:spcPts val="0"/>
              </a:spcBef>
              <a:spcAft>
                <a:spcPts val="0"/>
              </a:spcAft>
              <a:buSzPts val="1500"/>
              <a:buChar char="○"/>
            </a:pPr>
            <a:r>
              <a:rPr lang="en" sz="1500"/>
              <a:t>Stroke</a:t>
            </a:r>
            <a:endParaRPr sz="1500"/>
          </a:p>
          <a:p>
            <a:pPr indent="0" lvl="0" marL="0" marR="0" rtl="0" algn="l">
              <a:lnSpc>
                <a:spcPct val="115000"/>
              </a:lnSpc>
              <a:spcBef>
                <a:spcPts val="1600"/>
              </a:spcBef>
              <a:spcAft>
                <a:spcPts val="1600"/>
              </a:spcAft>
              <a:buSzPts val="1800"/>
              <a:buNone/>
            </a:pPr>
            <a:r>
              <a:t/>
            </a:r>
            <a:endParaRPr/>
          </a:p>
        </p:txBody>
      </p:sp>
      <p:pic>
        <p:nvPicPr>
          <p:cNvPr id="67" name="Google Shape;67;p2"/>
          <p:cNvPicPr preferRelativeResize="0"/>
          <p:nvPr/>
        </p:nvPicPr>
        <p:blipFill rotWithShape="1">
          <a:blip r:embed="rId3">
            <a:alphaModFix/>
          </a:blip>
          <a:srcRect b="0" l="0" r="0" t="0"/>
          <a:stretch/>
        </p:blipFill>
        <p:spPr>
          <a:xfrm>
            <a:off x="5737834" y="2710550"/>
            <a:ext cx="2789866" cy="20706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Logistic Regression</a:t>
            </a:r>
            <a:endParaRPr/>
          </a:p>
        </p:txBody>
      </p:sp>
      <p:sp>
        <p:nvSpPr>
          <p:cNvPr id="188" name="Google Shape;188;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Objective: </a:t>
            </a:r>
            <a:endParaRPr/>
          </a:p>
          <a:p>
            <a:pPr indent="-342900" lvl="1" marL="914400" rtl="0" algn="l">
              <a:lnSpc>
                <a:spcPct val="115000"/>
              </a:lnSpc>
              <a:spcBef>
                <a:spcPts val="0"/>
              </a:spcBef>
              <a:spcAft>
                <a:spcPts val="0"/>
              </a:spcAft>
              <a:buSzPts val="1800"/>
              <a:buChar char="●"/>
            </a:pPr>
            <a:r>
              <a:rPr lang="en"/>
              <a:t>1. Find out which factors significantly contribute to the presence of heart disease. </a:t>
            </a:r>
            <a:endParaRPr/>
          </a:p>
          <a:p>
            <a:pPr indent="-342900" lvl="1" marL="914400" rtl="0" algn="l">
              <a:lnSpc>
                <a:spcPct val="115000"/>
              </a:lnSpc>
              <a:spcBef>
                <a:spcPts val="0"/>
              </a:spcBef>
              <a:spcAft>
                <a:spcPts val="0"/>
              </a:spcAft>
              <a:buSzPts val="1800"/>
              <a:buChar char="●"/>
            </a:pPr>
            <a:r>
              <a:rPr lang="en"/>
              <a:t>2. Which type of patients have higher odds of possessing heart disease.</a:t>
            </a:r>
            <a:endParaRPr/>
          </a:p>
          <a:p>
            <a:pPr indent="-342900" lvl="0" marL="457200" rtl="0" algn="l">
              <a:lnSpc>
                <a:spcPct val="115000"/>
              </a:lnSpc>
              <a:spcBef>
                <a:spcPts val="1600"/>
              </a:spcBef>
              <a:spcAft>
                <a:spcPts val="0"/>
              </a:spcAft>
              <a:buSzPts val="1800"/>
              <a:buChar char="●"/>
            </a:pPr>
            <a:r>
              <a:rPr lang="en"/>
              <a:t>Response: Presence(2) or Absence(1) of heart disease</a:t>
            </a:r>
            <a:endParaRPr/>
          </a:p>
          <a:p>
            <a:pPr indent="-342900" lvl="0" marL="457200" rtl="0" algn="l">
              <a:lnSpc>
                <a:spcPct val="115000"/>
              </a:lnSpc>
              <a:spcBef>
                <a:spcPts val="0"/>
              </a:spcBef>
              <a:spcAft>
                <a:spcPts val="0"/>
              </a:spcAft>
              <a:buSzPts val="1800"/>
              <a:buChar char="●"/>
            </a:pPr>
            <a:r>
              <a:rPr lang="en"/>
              <a:t>Stepwise variable selections</a:t>
            </a:r>
            <a:endParaRPr/>
          </a:p>
          <a:p>
            <a:pPr indent="-342900" lvl="0" marL="457200" rtl="0" algn="l">
              <a:lnSpc>
                <a:spcPct val="115000"/>
              </a:lnSpc>
              <a:spcBef>
                <a:spcPts val="0"/>
              </a:spcBef>
              <a:spcAft>
                <a:spcPts val="0"/>
              </a:spcAft>
              <a:buSzPts val="1800"/>
              <a:buChar char="●"/>
            </a:pPr>
            <a:r>
              <a:rPr lang="en"/>
              <a:t>Remove influential observations</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464100" y="10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Results - Logistic Regression</a:t>
            </a:r>
            <a:endParaRPr/>
          </a:p>
        </p:txBody>
      </p:sp>
      <p:sp>
        <p:nvSpPr>
          <p:cNvPr id="194" name="Google Shape;194;p21"/>
          <p:cNvSpPr txBox="1"/>
          <p:nvPr>
            <p:ph idx="1" type="body"/>
          </p:nvPr>
        </p:nvSpPr>
        <p:spPr>
          <a:xfrm>
            <a:off x="311700" y="5428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Significant Predictors: 	thal, number of major vessels, chest pain type, oldpeak, sex, the slope of the peak exercise ST segment, resting blood pressure</a:t>
            </a:r>
            <a:endParaRPr/>
          </a:p>
        </p:txBody>
      </p:sp>
      <p:graphicFrame>
        <p:nvGraphicFramePr>
          <p:cNvPr id="195" name="Google Shape;195;p21"/>
          <p:cNvGraphicFramePr/>
          <p:nvPr/>
        </p:nvGraphicFramePr>
        <p:xfrm>
          <a:off x="905025" y="1323325"/>
          <a:ext cx="3000000" cy="3000000"/>
        </p:xfrm>
        <a:graphic>
          <a:graphicData uri="http://schemas.openxmlformats.org/drawingml/2006/table">
            <a:tbl>
              <a:tblPr>
                <a:noFill/>
                <a:tableStyleId>{5FED20C4-386F-4D86-A5D7-0F3FCFD5D3BD}</a:tableStyleId>
              </a:tblPr>
              <a:tblGrid>
                <a:gridCol w="2390875"/>
                <a:gridCol w="635150"/>
                <a:gridCol w="2403225"/>
                <a:gridCol w="1809750"/>
              </a:tblGrid>
              <a:tr h="381000">
                <a:tc gridSpan="4">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Type 3 Analysis of Effects</a:t>
                      </a:r>
                      <a:endParaRPr b="1" sz="1400" u="none" cap="none" strike="noStrike"/>
                    </a:p>
                  </a:txBody>
                  <a:tcPr marT="91425" marB="91425" marR="91425" marL="91425"/>
                </a:tc>
                <a:tc hMerge="1"/>
                <a:tc hMerge="1"/>
                <a:tc hMerge="1"/>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Effect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DF</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Wald Chi-Square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 &gt; ChiSq</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Thal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19.4501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&lt;0.001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Number of major vessels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27.7682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&lt;0.001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Chest pain type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28.1037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&lt;0.001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oldpeak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6.3359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0.0118</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sex</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7.7165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0.0055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slope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9.4852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0.0087</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Resting blood pressure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4.6914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0.0303</a:t>
                      </a:r>
                      <a:endParaRPr sz="1400" u="none" cap="none" strike="noStrike"/>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22"/>
          <p:cNvPicPr preferRelativeResize="0"/>
          <p:nvPr/>
        </p:nvPicPr>
        <p:blipFill rotWithShape="1">
          <a:blip r:embed="rId3">
            <a:alphaModFix/>
          </a:blip>
          <a:srcRect b="0" l="0" r="0" t="0"/>
          <a:stretch/>
        </p:blipFill>
        <p:spPr>
          <a:xfrm>
            <a:off x="1234175" y="195825"/>
            <a:ext cx="6260094" cy="470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graphicFrame>
        <p:nvGraphicFramePr>
          <p:cNvPr id="205" name="Google Shape;205;p23"/>
          <p:cNvGraphicFramePr/>
          <p:nvPr/>
        </p:nvGraphicFramePr>
        <p:xfrm>
          <a:off x="890675" y="54400"/>
          <a:ext cx="3000000" cy="3000000"/>
        </p:xfrm>
        <a:graphic>
          <a:graphicData uri="http://schemas.openxmlformats.org/drawingml/2006/table">
            <a:tbl>
              <a:tblPr>
                <a:noFill/>
                <a:tableStyleId>{5FED20C4-386F-4D86-A5D7-0F3FCFD5D3BD}</a:tableStyleId>
              </a:tblPr>
              <a:tblGrid>
                <a:gridCol w="3899325"/>
                <a:gridCol w="1166775"/>
                <a:gridCol w="1067875"/>
                <a:gridCol w="1105025"/>
              </a:tblGrid>
              <a:tr h="256400">
                <a:tc gridSpan="4">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Odds Ratio Estimates</a:t>
                      </a:r>
                      <a:endParaRPr sz="1200" u="none" cap="none" strike="noStrike"/>
                    </a:p>
                  </a:txBody>
                  <a:tcPr marT="91425" marB="91425" marR="91425" marL="91425"/>
                </a:tc>
                <a:tc hMerge="1"/>
                <a:tc hMerge="1"/>
                <a:tc hMerge="1"/>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Effect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Point Estimate</a:t>
                      </a:r>
                      <a:endParaRPr sz="1200" u="none" cap="none" strike="noStrike"/>
                    </a:p>
                  </a:txBody>
                  <a:tcPr marT="91425" marB="91425" marR="91425" marL="91425"/>
                </a:tc>
                <a:tc gridSpan="2">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95% Wald Confidence Limits</a:t>
                      </a:r>
                      <a:endParaRPr sz="1200" u="none" cap="none" strike="noStrike"/>
                    </a:p>
                  </a:txBody>
                  <a:tcPr marT="91425" marB="91425" marR="91425" marL="91425"/>
                </a:tc>
                <a:tc hMerge="1"/>
              </a:tr>
              <a:tr h="3794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Thal - fixed defect vs. normal</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0.802</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0.161</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3.988</a:t>
                      </a:r>
                      <a:endParaRPr sz="1200" u="none" cap="none" strike="noStrike"/>
                    </a:p>
                  </a:txBody>
                  <a:tcPr marT="91425" marB="91425" marR="91425" marL="91425"/>
                </a:tc>
              </a:tr>
              <a:tr h="381000">
                <a:tc>
                  <a:txBody>
                    <a:bodyPr/>
                    <a:lstStyle/>
                    <a:p>
                      <a:pPr indent="-304800" lvl="0" marL="457200" marR="0" rtl="0" algn="l">
                        <a:lnSpc>
                          <a:spcPct val="100000"/>
                        </a:lnSpc>
                        <a:spcBef>
                          <a:spcPts val="0"/>
                        </a:spcBef>
                        <a:spcAft>
                          <a:spcPts val="0"/>
                        </a:spcAft>
                        <a:buClr>
                          <a:schemeClr val="dk1"/>
                        </a:buClr>
                        <a:buSzPts val="1200"/>
                        <a:buFont typeface="Arial"/>
                        <a:buChar char="-"/>
                      </a:pPr>
                      <a:r>
                        <a:rPr b="1" lang="en" sz="1200" u="none" cap="none" strike="noStrike">
                          <a:solidFill>
                            <a:schemeClr val="dk1"/>
                          </a:solidFill>
                        </a:rPr>
                        <a:t>Reversible defect vs. normal</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7.290</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2.888</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18.402</a:t>
                      </a:r>
                      <a:endParaRPr b="1" sz="12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Number of major vessels</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5.432</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2.895</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10.195</a:t>
                      </a:r>
                      <a:endParaRPr b="1" sz="12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Chest pain type - atypical vs. typical angina</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7.662</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1.126</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52.133</a:t>
                      </a:r>
                      <a:endParaRPr b="1" sz="1200" u="none" cap="none" strike="noStrike">
                        <a:solidFill>
                          <a:schemeClr val="dk1"/>
                        </a:solidFill>
                      </a:endParaRPr>
                    </a:p>
                  </a:txBody>
                  <a:tcPr marT="91425" marB="91425" marR="91425" marL="91425"/>
                </a:tc>
              </a:tr>
              <a:tr h="381000">
                <a:tc>
                  <a:txBody>
                    <a:bodyPr/>
                    <a:lstStyle/>
                    <a:p>
                      <a:pPr indent="-304800" lvl="0" marL="457200" marR="0" rtl="0" algn="l">
                        <a:lnSpc>
                          <a:spcPct val="100000"/>
                        </a:lnSpc>
                        <a:spcBef>
                          <a:spcPts val="0"/>
                        </a:spcBef>
                        <a:spcAft>
                          <a:spcPts val="0"/>
                        </a:spcAft>
                        <a:buClr>
                          <a:srgbClr val="000000"/>
                        </a:buClr>
                        <a:buSzPts val="1200"/>
                        <a:buFont typeface="Arial"/>
                        <a:buChar char="-"/>
                      </a:pPr>
                      <a:r>
                        <a:rPr lang="en" sz="1200" u="none" cap="none" strike="noStrike"/>
                        <a:t>Non-anginal pain vs. typical angina</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2.599</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0.525</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12.876</a:t>
                      </a:r>
                      <a:endParaRPr sz="1200" u="none" cap="none" strike="noStrike"/>
                    </a:p>
                  </a:txBody>
                  <a:tcPr marT="91425" marB="91425" marR="91425" marL="91425"/>
                </a:tc>
              </a:tr>
              <a:tr h="381000">
                <a:tc>
                  <a:txBody>
                    <a:bodyPr/>
                    <a:lstStyle/>
                    <a:p>
                      <a:pPr indent="-304800" lvl="0" marL="457200" marR="0" rtl="0" algn="l">
                        <a:lnSpc>
                          <a:spcPct val="100000"/>
                        </a:lnSpc>
                        <a:spcBef>
                          <a:spcPts val="0"/>
                        </a:spcBef>
                        <a:spcAft>
                          <a:spcPts val="0"/>
                        </a:spcAft>
                        <a:buClr>
                          <a:schemeClr val="dk1"/>
                        </a:buClr>
                        <a:buSzPts val="1200"/>
                        <a:buFont typeface="Arial"/>
                        <a:buChar char="-"/>
                      </a:pPr>
                      <a:r>
                        <a:rPr b="1" lang="en" sz="1200" u="none" cap="none" strike="noStrike">
                          <a:solidFill>
                            <a:schemeClr val="dk1"/>
                          </a:solidFill>
                        </a:rPr>
                        <a:t>Asymptomatic vs. typical angina</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30.214</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5.808</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157.179</a:t>
                      </a:r>
                      <a:endParaRPr b="1" sz="12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oldpeak</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1.915</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1.155</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3.177</a:t>
                      </a:r>
                      <a:endParaRPr b="1" sz="12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Sex - male vs female</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4.858</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1.593</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14.820</a:t>
                      </a:r>
                      <a:endParaRPr b="1" sz="12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Slope - flat vs. upsloping</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4.996</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1.792</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13.926</a:t>
                      </a:r>
                      <a:endParaRPr b="1" sz="1200" u="none" cap="none" strike="noStrike">
                        <a:solidFill>
                          <a:schemeClr val="dk1"/>
                        </a:solidFill>
                      </a:endParaRPr>
                    </a:p>
                  </a:txBody>
                  <a:tcPr marT="91425" marB="91425" marR="91425" marL="91425"/>
                </a:tc>
              </a:tr>
              <a:tr h="381000">
                <a:tc>
                  <a:txBody>
                    <a:bodyPr/>
                    <a:lstStyle/>
                    <a:p>
                      <a:pPr indent="-304800" lvl="0" marL="457200" marR="0" rtl="0" algn="l">
                        <a:lnSpc>
                          <a:spcPct val="100000"/>
                        </a:lnSpc>
                        <a:spcBef>
                          <a:spcPts val="0"/>
                        </a:spcBef>
                        <a:spcAft>
                          <a:spcPts val="0"/>
                        </a:spcAft>
                        <a:buClr>
                          <a:srgbClr val="000000"/>
                        </a:buClr>
                        <a:buSzPts val="1200"/>
                        <a:buFont typeface="Arial"/>
                        <a:buChar char="-"/>
                      </a:pPr>
                      <a:r>
                        <a:rPr lang="en" sz="1200" u="none" cap="none" strike="noStrike"/>
                        <a:t>Downsloping vs. upsloping</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2.495</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0.346</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18.005</a:t>
                      </a:r>
                      <a:endParaRPr sz="12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Resting blood pressure</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1.027</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1.003</a:t>
                      </a:r>
                      <a:endParaRPr b="1" sz="12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rPr>
                        <a:t>1.052</a:t>
                      </a:r>
                      <a:endParaRPr b="1" sz="1200" u="none" cap="none" strike="noStrike">
                        <a:solidFill>
                          <a:schemeClr val="dk1"/>
                        </a:solidFill>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311700" y="2389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Conclusions - Logistic Regression</a:t>
            </a:r>
            <a:endParaRPr/>
          </a:p>
        </p:txBody>
      </p:sp>
      <p:sp>
        <p:nvSpPr>
          <p:cNvPr id="211" name="Google Shape;211;p24"/>
          <p:cNvSpPr txBox="1"/>
          <p:nvPr>
            <p:ph idx="1" type="body"/>
          </p:nvPr>
        </p:nvSpPr>
        <p:spPr>
          <a:xfrm>
            <a:off x="311700" y="10000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Significant factors: thal, number of major vessels, chest pain type, oldpeak, sex, the slope of the peak exercise ST segment, resting blood pressure</a:t>
            </a:r>
            <a:endParaRPr/>
          </a:p>
          <a:p>
            <a:pPr indent="-342900" lvl="0" marL="457200" rtl="0" algn="l">
              <a:lnSpc>
                <a:spcPct val="115000"/>
              </a:lnSpc>
              <a:spcBef>
                <a:spcPts val="0"/>
              </a:spcBef>
              <a:spcAft>
                <a:spcPts val="0"/>
              </a:spcAft>
              <a:buSzPts val="1800"/>
              <a:buChar char="●"/>
            </a:pPr>
            <a:r>
              <a:rPr lang="en"/>
              <a:t>Male patients with reversible defective thal, higher number of major vessels, atypical angina or asymptomatic chest pain, higher oldpeak, flat slope of the peak exercise ST segment and higher resting blood pressure have greater odds of having heart disease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Principal Components Analysis</a:t>
            </a:r>
            <a:endParaRPr/>
          </a:p>
        </p:txBody>
      </p:sp>
      <p:sp>
        <p:nvSpPr>
          <p:cNvPr id="217" name="Google Shape;21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200000"/>
              </a:lnSpc>
              <a:spcBef>
                <a:spcPts val="0"/>
              </a:spcBef>
              <a:spcAft>
                <a:spcPts val="0"/>
              </a:spcAft>
              <a:buClr>
                <a:srgbClr val="000000"/>
              </a:buClr>
              <a:buSzPts val="1900"/>
              <a:buChar char="●"/>
            </a:pPr>
            <a:r>
              <a:rPr lang="en" sz="1900">
                <a:solidFill>
                  <a:srgbClr val="000000"/>
                </a:solidFill>
                <a:highlight>
                  <a:srgbClr val="FFFFFF"/>
                </a:highlight>
              </a:rPr>
              <a:t>Correlation check via correlation matrix</a:t>
            </a:r>
            <a:endParaRPr sz="1900">
              <a:solidFill>
                <a:srgbClr val="000000"/>
              </a:solidFill>
              <a:highlight>
                <a:srgbClr val="FFFFFF"/>
              </a:highlight>
            </a:endParaRPr>
          </a:p>
          <a:p>
            <a:pPr indent="-349250" lvl="0" marL="457200" rtl="0" algn="l">
              <a:lnSpc>
                <a:spcPct val="200000"/>
              </a:lnSpc>
              <a:spcBef>
                <a:spcPts val="0"/>
              </a:spcBef>
              <a:spcAft>
                <a:spcPts val="0"/>
              </a:spcAft>
              <a:buClr>
                <a:srgbClr val="000000"/>
              </a:buClr>
              <a:buSzPts val="1900"/>
              <a:buChar char="●"/>
            </a:pPr>
            <a:r>
              <a:rPr lang="en" sz="1900">
                <a:solidFill>
                  <a:srgbClr val="000000"/>
                </a:solidFill>
              </a:rPr>
              <a:t>Perform principal components analysis</a:t>
            </a:r>
            <a:endParaRPr sz="1900">
              <a:solidFill>
                <a:srgbClr val="000000"/>
              </a:solidFill>
            </a:endParaRPr>
          </a:p>
          <a:p>
            <a:pPr indent="-349250" lvl="0" marL="457200" rtl="0" algn="l">
              <a:lnSpc>
                <a:spcPct val="200000"/>
              </a:lnSpc>
              <a:spcBef>
                <a:spcPts val="0"/>
              </a:spcBef>
              <a:spcAft>
                <a:spcPts val="0"/>
              </a:spcAft>
              <a:buClr>
                <a:srgbClr val="000000"/>
              </a:buClr>
              <a:buSzPts val="1900"/>
              <a:buChar char="●"/>
            </a:pPr>
            <a:r>
              <a:rPr lang="en" sz="1900">
                <a:solidFill>
                  <a:srgbClr val="000000"/>
                </a:solidFill>
              </a:rPr>
              <a:t>Interpret picked principal components  </a:t>
            </a:r>
            <a:endParaRPr sz="1900">
              <a:solidFill>
                <a:srgbClr val="000000"/>
              </a:solidFill>
            </a:endParaRPr>
          </a:p>
          <a:p>
            <a:pPr indent="-349250" lvl="0" marL="457200" rtl="0" algn="l">
              <a:lnSpc>
                <a:spcPct val="200000"/>
              </a:lnSpc>
              <a:spcBef>
                <a:spcPts val="0"/>
              </a:spcBef>
              <a:spcAft>
                <a:spcPts val="0"/>
              </a:spcAft>
              <a:buClr>
                <a:srgbClr val="000000"/>
              </a:buClr>
              <a:buSzPts val="1900"/>
              <a:buChar char="●"/>
            </a:pPr>
            <a:r>
              <a:rPr lang="en" sz="1900">
                <a:solidFill>
                  <a:srgbClr val="000000"/>
                </a:solidFill>
              </a:rPr>
              <a:t>Compare the logistic regression models generated with and without PCA</a:t>
            </a:r>
            <a:endParaRPr sz="1900">
              <a:solidFill>
                <a:srgbClr val="000000"/>
              </a:solidFill>
              <a:highlight>
                <a:srgbClr val="FFFFFF"/>
              </a:highlight>
            </a:endParaRPr>
          </a:p>
          <a:p>
            <a:pPr indent="0" lvl="0" marL="0" rtl="0" algn="l">
              <a:lnSpc>
                <a:spcPct val="115000"/>
              </a:lnSpc>
              <a:spcBef>
                <a:spcPts val="1600"/>
              </a:spcBef>
              <a:spcAft>
                <a:spcPts val="0"/>
              </a:spcAft>
              <a:buSzPts val="1800"/>
              <a:buNone/>
            </a:pPr>
            <a:r>
              <a:t/>
            </a:r>
            <a:endParaRPr>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SzPts val="1800"/>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t/>
            </a:r>
            <a:endParaRPr sz="12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0" y="0"/>
            <a:ext cx="2536200" cy="1508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200"/>
              <a:buNone/>
            </a:pPr>
            <a:r>
              <a:rPr lang="en" sz="3000"/>
              <a:t>Any Correlations?</a:t>
            </a:r>
            <a:endParaRPr sz="3000"/>
          </a:p>
        </p:txBody>
      </p:sp>
      <p:sp>
        <p:nvSpPr>
          <p:cNvPr id="223" name="Google Shape;223;p26"/>
          <p:cNvSpPr txBox="1"/>
          <p:nvPr>
            <p:ph idx="1" type="body"/>
          </p:nvPr>
        </p:nvSpPr>
        <p:spPr>
          <a:xfrm flipH="1">
            <a:off x="10617375" y="2521800"/>
            <a:ext cx="827700" cy="155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graphicFrame>
        <p:nvGraphicFramePr>
          <p:cNvPr id="224" name="Google Shape;224;p26"/>
          <p:cNvGraphicFramePr/>
          <p:nvPr/>
        </p:nvGraphicFramePr>
        <p:xfrm>
          <a:off x="2809050" y="82988"/>
          <a:ext cx="3000000" cy="3000000"/>
        </p:xfrm>
        <a:graphic>
          <a:graphicData uri="http://schemas.openxmlformats.org/drawingml/2006/table">
            <a:tbl>
              <a:tblPr>
                <a:noFill/>
                <a:tableStyleId>{5FED20C4-386F-4D86-A5D7-0F3FCFD5D3BD}</a:tableStyleId>
              </a:tblPr>
              <a:tblGrid>
                <a:gridCol w="1092875"/>
                <a:gridCol w="753800"/>
                <a:gridCol w="753800"/>
                <a:gridCol w="753800"/>
                <a:gridCol w="753800"/>
                <a:gridCol w="753800"/>
                <a:gridCol w="753800"/>
              </a:tblGrid>
              <a:tr h="478225">
                <a:tc gridSpan="7">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t>Pearson Correlation Coefficients, N = 270</a:t>
                      </a:r>
                      <a:endParaRPr b="1" sz="1000" u="none" cap="none" strike="noStrike"/>
                    </a:p>
                    <a:p>
                      <a:pPr indent="0" lvl="0" marL="0" marR="0" rtl="0" algn="ctr">
                        <a:lnSpc>
                          <a:spcPct val="100000"/>
                        </a:lnSpc>
                        <a:spcBef>
                          <a:spcPts val="0"/>
                        </a:spcBef>
                        <a:spcAft>
                          <a:spcPts val="0"/>
                        </a:spcAft>
                        <a:buClr>
                          <a:srgbClr val="000000"/>
                        </a:buClr>
                        <a:buSzPts val="1000"/>
                        <a:buFont typeface="Arial"/>
                        <a:buNone/>
                      </a:pPr>
                      <a:r>
                        <a:rPr b="1" lang="en" sz="1000" u="none" cap="none" strike="noStrike"/>
                        <a:t>Prob &gt; |r| under H0: Rho=0q</a:t>
                      </a:r>
                      <a:endParaRPr b="1" sz="10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hMerge="1"/>
                <a:tc hMerge="1"/>
                <a:tc hMerge="1"/>
                <a:tc hMerge="1"/>
                <a:tc hMerge="1"/>
                <a:tc hMerge="1"/>
              </a:tr>
              <a:tr h="478225">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r">
                        <a:lnSpc>
                          <a:spcPct val="100000"/>
                        </a:lnSpc>
                        <a:spcBef>
                          <a:spcPts val="0"/>
                        </a:spcBef>
                        <a:spcAft>
                          <a:spcPts val="0"/>
                        </a:spcAft>
                        <a:buClr>
                          <a:srgbClr val="000000"/>
                        </a:buClr>
                        <a:buSzPts val="1000"/>
                        <a:buFont typeface="Arial"/>
                        <a:buNone/>
                      </a:pPr>
                      <a:r>
                        <a:rPr b="1" lang="en" sz="1000" u="none" cap="none" strike="noStrike"/>
                        <a:t>Age </a:t>
                      </a:r>
                      <a:endParaRPr b="1" sz="10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r">
                        <a:lnSpc>
                          <a:spcPct val="100000"/>
                        </a:lnSpc>
                        <a:spcBef>
                          <a:spcPts val="0"/>
                        </a:spcBef>
                        <a:spcAft>
                          <a:spcPts val="0"/>
                        </a:spcAft>
                        <a:buClr>
                          <a:srgbClr val="000000"/>
                        </a:buClr>
                        <a:buSzPts val="1000"/>
                        <a:buFont typeface="Arial"/>
                        <a:buNone/>
                      </a:pPr>
                      <a:r>
                        <a:rPr b="1" lang="en" sz="1000" u="none" cap="none" strike="noStrike"/>
                        <a:t>Blood pressure</a:t>
                      </a:r>
                      <a:endParaRPr b="1" sz="10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r">
                        <a:lnSpc>
                          <a:spcPct val="100000"/>
                        </a:lnSpc>
                        <a:spcBef>
                          <a:spcPts val="0"/>
                        </a:spcBef>
                        <a:spcAft>
                          <a:spcPts val="0"/>
                        </a:spcAft>
                        <a:buClr>
                          <a:srgbClr val="000000"/>
                        </a:buClr>
                        <a:buSzPts val="1000"/>
                        <a:buFont typeface="Arial"/>
                        <a:buNone/>
                      </a:pPr>
                      <a:r>
                        <a:rPr b="1" lang="en" sz="1000" u="none" cap="none" strike="noStrike"/>
                        <a:t>Cholesterol</a:t>
                      </a:r>
                      <a:endParaRPr b="1" sz="10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r">
                        <a:lnSpc>
                          <a:spcPct val="100000"/>
                        </a:lnSpc>
                        <a:spcBef>
                          <a:spcPts val="0"/>
                        </a:spcBef>
                        <a:spcAft>
                          <a:spcPts val="0"/>
                        </a:spcAft>
                        <a:buClr>
                          <a:srgbClr val="000000"/>
                        </a:buClr>
                        <a:buSzPts val="1000"/>
                        <a:buFont typeface="Arial"/>
                        <a:buNone/>
                      </a:pPr>
                      <a:r>
                        <a:rPr b="1" lang="en" sz="1000" u="none" cap="none" strike="noStrike"/>
                        <a:t>Heartrate</a:t>
                      </a:r>
                      <a:endParaRPr b="1" sz="10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r">
                        <a:lnSpc>
                          <a:spcPct val="100000"/>
                        </a:lnSpc>
                        <a:spcBef>
                          <a:spcPts val="0"/>
                        </a:spcBef>
                        <a:spcAft>
                          <a:spcPts val="0"/>
                        </a:spcAft>
                        <a:buClr>
                          <a:srgbClr val="000000"/>
                        </a:buClr>
                        <a:buSzPts val="1000"/>
                        <a:buFont typeface="Arial"/>
                        <a:buNone/>
                      </a:pPr>
                      <a:r>
                        <a:rPr b="1" lang="en" sz="1000" u="none" cap="none" strike="noStrike"/>
                        <a:t>Oldpeak</a:t>
                      </a:r>
                      <a:endParaRPr b="1" sz="10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r">
                        <a:lnSpc>
                          <a:spcPct val="100000"/>
                        </a:lnSpc>
                        <a:spcBef>
                          <a:spcPts val="0"/>
                        </a:spcBef>
                        <a:spcAft>
                          <a:spcPts val="0"/>
                        </a:spcAft>
                        <a:buClr>
                          <a:srgbClr val="000000"/>
                        </a:buClr>
                        <a:buSzPts val="1000"/>
                        <a:buFont typeface="Arial"/>
                        <a:buNone/>
                      </a:pPr>
                      <a:r>
                        <a:rPr b="1" lang="en" sz="1000" u="none" cap="none" strike="noStrike"/>
                        <a:t>Vessels</a:t>
                      </a:r>
                      <a:endParaRPr b="1" sz="10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r>
              <a:tr h="66505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Age </a:t>
                      </a:r>
                      <a:endParaRPr b="1"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highlight>
                            <a:srgbClr val="FFFFFF"/>
                          </a:highlight>
                        </a:rPr>
                        <a:t>1.00000</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b="1" lang="en" sz="1000" u="none" cap="none" strike="noStrike"/>
                        <a:t>0.27305</a:t>
                      </a:r>
                      <a:endParaRPr b="1" sz="1000" u="none" cap="none" strike="noStrike"/>
                    </a:p>
                    <a:p>
                      <a:pPr indent="0" lvl="0" marL="0" marR="0" rtl="0" algn="r">
                        <a:lnSpc>
                          <a:spcPct val="115000"/>
                        </a:lnSpc>
                        <a:spcBef>
                          <a:spcPts val="0"/>
                        </a:spcBef>
                        <a:spcAft>
                          <a:spcPts val="0"/>
                        </a:spcAft>
                        <a:buClr>
                          <a:srgbClr val="000000"/>
                        </a:buClr>
                        <a:buSzPts val="1000"/>
                        <a:buFont typeface="Arial"/>
                        <a:buNone/>
                      </a:pPr>
                      <a:r>
                        <a:rPr b="1" lang="en" sz="1000" u="none" cap="none" strike="noStrike"/>
                        <a:t>&lt;.0001</a:t>
                      </a:r>
                      <a:endParaRPr b="1"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b="1" sz="10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c>
                  <a:txBody>
                    <a:bodyPr/>
                    <a:lstStyle/>
                    <a:p>
                      <a:pPr indent="0" lvl="0" marL="0" marR="0" rtl="0" algn="r">
                        <a:lnSpc>
                          <a:spcPct val="115000"/>
                        </a:lnSpc>
                        <a:spcBef>
                          <a:spcPts val="0"/>
                        </a:spcBef>
                        <a:spcAft>
                          <a:spcPts val="0"/>
                        </a:spcAft>
                        <a:buClr>
                          <a:srgbClr val="000000"/>
                        </a:buClr>
                        <a:buSzPts val="1000"/>
                        <a:buFont typeface="Arial"/>
                        <a:buNone/>
                      </a:pPr>
                      <a:r>
                        <a:rPr b="1" lang="en" sz="1000" u="none" cap="none" strike="noStrike"/>
                        <a:t>0.22006</a:t>
                      </a:r>
                      <a:endParaRPr b="1" sz="1000" u="none" cap="none" strike="noStrike"/>
                    </a:p>
                    <a:p>
                      <a:pPr indent="0" lvl="0" marL="0" marR="0" rtl="0" algn="r">
                        <a:lnSpc>
                          <a:spcPct val="115000"/>
                        </a:lnSpc>
                        <a:spcBef>
                          <a:spcPts val="0"/>
                        </a:spcBef>
                        <a:spcAft>
                          <a:spcPts val="0"/>
                        </a:spcAft>
                        <a:buClr>
                          <a:srgbClr val="000000"/>
                        </a:buClr>
                        <a:buSzPts val="1000"/>
                        <a:buFont typeface="Arial"/>
                        <a:buNone/>
                      </a:pPr>
                      <a:r>
                        <a:rPr b="1" lang="en" sz="1000" u="none" cap="none" strike="noStrike"/>
                        <a:t>0.0003</a:t>
                      </a:r>
                      <a:endParaRPr b="1"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b="1" sz="10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c>
                  <a:txBody>
                    <a:bodyPr/>
                    <a:lstStyle/>
                    <a:p>
                      <a:pPr indent="0" lvl="0" marL="0" marR="0" rtl="0" algn="r">
                        <a:lnSpc>
                          <a:spcPct val="115000"/>
                        </a:lnSpc>
                        <a:spcBef>
                          <a:spcPts val="0"/>
                        </a:spcBef>
                        <a:spcAft>
                          <a:spcPts val="0"/>
                        </a:spcAft>
                        <a:buClr>
                          <a:srgbClr val="000000"/>
                        </a:buClr>
                        <a:buSzPts val="1000"/>
                        <a:buFont typeface="Arial"/>
                        <a:buNone/>
                      </a:pPr>
                      <a:r>
                        <a:rPr b="1" lang="en" sz="1000" u="none" cap="none" strike="noStrike"/>
                        <a:t>-0.40222</a:t>
                      </a:r>
                      <a:endParaRPr b="1" sz="1000" u="none" cap="none" strike="noStrike"/>
                    </a:p>
                    <a:p>
                      <a:pPr indent="0" lvl="0" marL="0" marR="0" rtl="0" algn="r">
                        <a:lnSpc>
                          <a:spcPct val="115000"/>
                        </a:lnSpc>
                        <a:spcBef>
                          <a:spcPts val="0"/>
                        </a:spcBef>
                        <a:spcAft>
                          <a:spcPts val="0"/>
                        </a:spcAft>
                        <a:buClr>
                          <a:srgbClr val="000000"/>
                        </a:buClr>
                        <a:buSzPts val="1000"/>
                        <a:buFont typeface="Arial"/>
                        <a:buNone/>
                      </a:pPr>
                      <a:r>
                        <a:rPr b="1" lang="en" sz="1000" u="none" cap="none" strike="noStrike"/>
                        <a:t>&lt;.0001</a:t>
                      </a:r>
                      <a:endParaRPr b="1"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b="1" sz="10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c>
                  <a:txBody>
                    <a:bodyPr/>
                    <a:lstStyle/>
                    <a:p>
                      <a:pPr indent="0" lvl="0" marL="0" marR="0" rtl="0" algn="r">
                        <a:lnSpc>
                          <a:spcPct val="115000"/>
                        </a:lnSpc>
                        <a:spcBef>
                          <a:spcPts val="0"/>
                        </a:spcBef>
                        <a:spcAft>
                          <a:spcPts val="0"/>
                        </a:spcAft>
                        <a:buClr>
                          <a:srgbClr val="000000"/>
                        </a:buClr>
                        <a:buSzPts val="1000"/>
                        <a:buFont typeface="Arial"/>
                        <a:buNone/>
                      </a:pPr>
                      <a:r>
                        <a:rPr b="1" lang="en" sz="1000" u="none" cap="none" strike="noStrike"/>
                        <a:t>0.19423</a:t>
                      </a:r>
                      <a:endParaRPr b="1" sz="1000" u="none" cap="none" strike="noStrike"/>
                    </a:p>
                    <a:p>
                      <a:pPr indent="0" lvl="0" marL="0" marR="0" rtl="0" algn="r">
                        <a:lnSpc>
                          <a:spcPct val="115000"/>
                        </a:lnSpc>
                        <a:spcBef>
                          <a:spcPts val="0"/>
                        </a:spcBef>
                        <a:spcAft>
                          <a:spcPts val="0"/>
                        </a:spcAft>
                        <a:buClr>
                          <a:srgbClr val="000000"/>
                        </a:buClr>
                        <a:buSzPts val="1000"/>
                        <a:buFont typeface="Arial"/>
                        <a:buNone/>
                      </a:pPr>
                      <a:r>
                        <a:rPr b="1" lang="en" sz="1000" u="none" cap="none" strike="noStrike"/>
                        <a:t>0.0013</a:t>
                      </a:r>
                      <a:endParaRPr b="1"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b="1" sz="10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c>
                  <a:txBody>
                    <a:bodyPr/>
                    <a:lstStyle/>
                    <a:p>
                      <a:pPr indent="0" lvl="0" marL="0" marR="0" rtl="0" algn="r">
                        <a:lnSpc>
                          <a:spcPct val="115000"/>
                        </a:lnSpc>
                        <a:spcBef>
                          <a:spcPts val="0"/>
                        </a:spcBef>
                        <a:spcAft>
                          <a:spcPts val="0"/>
                        </a:spcAft>
                        <a:buClr>
                          <a:srgbClr val="000000"/>
                        </a:buClr>
                        <a:buSzPts val="1000"/>
                        <a:buFont typeface="Arial"/>
                        <a:buNone/>
                      </a:pPr>
                      <a:r>
                        <a:rPr b="1" lang="en" sz="1000" u="none" cap="none" strike="noStrike"/>
                        <a:t>0.35608</a:t>
                      </a:r>
                      <a:endParaRPr b="1" sz="1000" u="none" cap="none" strike="noStrike"/>
                    </a:p>
                    <a:p>
                      <a:pPr indent="0" lvl="0" marL="0" marR="0" rtl="0" algn="r">
                        <a:lnSpc>
                          <a:spcPct val="115000"/>
                        </a:lnSpc>
                        <a:spcBef>
                          <a:spcPts val="0"/>
                        </a:spcBef>
                        <a:spcAft>
                          <a:spcPts val="0"/>
                        </a:spcAft>
                        <a:buClr>
                          <a:srgbClr val="000000"/>
                        </a:buClr>
                        <a:buSzPts val="1000"/>
                        <a:buFont typeface="Arial"/>
                        <a:buNone/>
                      </a:pPr>
                      <a:r>
                        <a:rPr b="1" lang="en" sz="1000" u="none" cap="none" strike="noStrike"/>
                        <a:t>&lt;.000</a:t>
                      </a:r>
                      <a:endParaRPr b="1"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b="1" sz="10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r>
              <a:tr h="68375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Blood pressure</a:t>
                      </a:r>
                      <a:endParaRPr b="1"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0.27305</a:t>
                      </a:r>
                      <a:endParaRPr sz="800" u="none" cap="none" strike="noStrike">
                        <a:highlight>
                          <a:srgbClr val="FFFFFF"/>
                        </a:highlight>
                      </a:endParaRPr>
                    </a:p>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&lt;.000</a:t>
                      </a:r>
                      <a:endParaRPr sz="800" u="none" cap="none" strike="noStrike">
                        <a:highlight>
                          <a:srgbClr val="FFFFFF"/>
                        </a:highlight>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highlight>
                            <a:srgbClr val="FFFFFF"/>
                          </a:highlight>
                        </a:rPr>
                        <a:t>1.00000</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b="1" lang="en" sz="1000" u="none" cap="none" strike="noStrike"/>
                        <a:t>0.17302</a:t>
                      </a:r>
                      <a:endParaRPr b="1" sz="1000" u="none" cap="none" strike="noStrike"/>
                    </a:p>
                    <a:p>
                      <a:pPr indent="0" lvl="0" marL="0" marR="0" rtl="0" algn="r">
                        <a:lnSpc>
                          <a:spcPct val="115000"/>
                        </a:lnSpc>
                        <a:spcBef>
                          <a:spcPts val="0"/>
                        </a:spcBef>
                        <a:spcAft>
                          <a:spcPts val="0"/>
                        </a:spcAft>
                        <a:buClr>
                          <a:srgbClr val="000000"/>
                        </a:buClr>
                        <a:buSzPts val="1000"/>
                        <a:buFont typeface="Arial"/>
                        <a:buNone/>
                      </a:pPr>
                      <a:r>
                        <a:rPr b="1" lang="en" sz="1000" u="none" cap="none" strike="noStrike"/>
                        <a:t>0.0044</a:t>
                      </a:r>
                      <a:endParaRPr b="1" sz="1000" u="none" cap="none" strike="noStrike"/>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-0.03914</a:t>
                      </a:r>
                      <a:endParaRPr sz="800" u="none" cap="none" strike="noStrike">
                        <a:highlight>
                          <a:srgbClr val="FFFFFF"/>
                        </a:highlight>
                      </a:endParaRPr>
                    </a:p>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0.5220</a:t>
                      </a:r>
                      <a:endParaRPr sz="800" u="none" cap="none" strike="noStrike">
                        <a:highlight>
                          <a:srgbClr val="FFFFFF"/>
                        </a:highlight>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b="1" lang="en" sz="1000" u="none" cap="none" strike="noStrike"/>
                        <a:t>0.22280</a:t>
                      </a:r>
                      <a:endParaRPr b="1" sz="1000" u="none" cap="none" strike="noStrike"/>
                    </a:p>
                    <a:p>
                      <a:pPr indent="0" lvl="0" marL="0" marR="0" rtl="0" algn="r">
                        <a:lnSpc>
                          <a:spcPct val="115000"/>
                        </a:lnSpc>
                        <a:spcBef>
                          <a:spcPts val="0"/>
                        </a:spcBef>
                        <a:spcAft>
                          <a:spcPts val="0"/>
                        </a:spcAft>
                        <a:buClr>
                          <a:srgbClr val="000000"/>
                        </a:buClr>
                        <a:buSzPts val="1000"/>
                        <a:buFont typeface="Arial"/>
                        <a:buNone/>
                      </a:pPr>
                      <a:r>
                        <a:rPr b="1" lang="en" sz="1000" u="none" cap="none" strike="noStrike"/>
                        <a:t>0.0002</a:t>
                      </a:r>
                      <a:endParaRPr b="1"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0.08570</a:t>
                      </a:r>
                      <a:endParaRPr sz="800" u="none" cap="none" strike="noStrike">
                        <a:highlight>
                          <a:srgbClr val="FFFFFF"/>
                        </a:highlight>
                      </a:endParaRPr>
                    </a:p>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0.1603</a:t>
                      </a:r>
                      <a:endParaRPr sz="800" u="none" cap="none" strike="noStrike">
                        <a:highlight>
                          <a:srgbClr val="FFFFFF"/>
                        </a:highlight>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6505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Cholesterol</a:t>
                      </a:r>
                      <a:endParaRPr b="1"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0.22006</a:t>
                      </a:r>
                      <a:endParaRPr sz="800" u="none" cap="none" strike="noStrike">
                        <a:highlight>
                          <a:srgbClr val="FFFFFF"/>
                        </a:highlight>
                      </a:endParaRPr>
                    </a:p>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0.0003</a:t>
                      </a:r>
                      <a:endParaRPr sz="800" u="none" cap="none" strike="noStrike">
                        <a:highlight>
                          <a:srgbClr val="FFFFFF"/>
                        </a:highlight>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0.17302</a:t>
                      </a:r>
                      <a:endParaRPr sz="800" u="none" cap="none" strike="noStrike">
                        <a:highlight>
                          <a:srgbClr val="FFFFFF"/>
                        </a:highlight>
                      </a:endParaRPr>
                    </a:p>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0.0044</a:t>
                      </a:r>
                      <a:endParaRPr sz="800" u="none" cap="none" strike="noStrike">
                        <a:highlight>
                          <a:srgbClr val="FFFFFF"/>
                        </a:highlight>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highlight>
                            <a:srgbClr val="FFFFFF"/>
                          </a:highlight>
                        </a:rPr>
                        <a:t>1.00000</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-0.01874</a:t>
                      </a:r>
                      <a:endParaRPr sz="800" u="none" cap="none" strike="noStrike">
                        <a:highlight>
                          <a:srgbClr val="FFFFFF"/>
                        </a:highlight>
                      </a:endParaRPr>
                    </a:p>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0.7592</a:t>
                      </a:r>
                      <a:endParaRPr sz="800" u="none" cap="none" strike="noStrike">
                        <a:highlight>
                          <a:srgbClr val="FFFFFF"/>
                        </a:highlight>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0.02771</a:t>
                      </a:r>
                      <a:endParaRPr sz="800" u="none" cap="none" strike="noStrike">
                        <a:highlight>
                          <a:srgbClr val="FFFFFF"/>
                        </a:highlight>
                      </a:endParaRPr>
                    </a:p>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0.6503</a:t>
                      </a:r>
                      <a:endParaRPr sz="800" u="none" cap="none" strike="noStrike">
                        <a:highlight>
                          <a:srgbClr val="FFFFFF"/>
                        </a:highlight>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b="1" lang="en" sz="1000" u="none" cap="none" strike="noStrike"/>
                        <a:t>0.12654</a:t>
                      </a:r>
                      <a:endParaRPr b="1" sz="1000" u="none" cap="none" strike="noStrike"/>
                    </a:p>
                    <a:p>
                      <a:pPr indent="0" lvl="0" marL="0" marR="0" rtl="0" algn="r">
                        <a:lnSpc>
                          <a:spcPct val="115000"/>
                        </a:lnSpc>
                        <a:spcBef>
                          <a:spcPts val="0"/>
                        </a:spcBef>
                        <a:spcAft>
                          <a:spcPts val="0"/>
                        </a:spcAft>
                        <a:buClr>
                          <a:srgbClr val="000000"/>
                        </a:buClr>
                        <a:buSzPts val="1000"/>
                        <a:buFont typeface="Arial"/>
                        <a:buNone/>
                      </a:pPr>
                      <a:r>
                        <a:rPr b="1" lang="en" sz="1000" u="none" cap="none" strike="noStrike"/>
                        <a:t>0.0377</a:t>
                      </a:r>
                      <a:endParaRPr b="1"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b="1" sz="10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r>
              <a:tr h="66505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Heartrate</a:t>
                      </a:r>
                      <a:endParaRPr b="1"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-0.40222</a:t>
                      </a:r>
                      <a:endParaRPr sz="800" u="none" cap="none" strike="noStrike">
                        <a:highlight>
                          <a:srgbClr val="FFFFFF"/>
                        </a:highlight>
                      </a:endParaRPr>
                    </a:p>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&lt;.0001</a:t>
                      </a:r>
                      <a:endParaRPr sz="800" u="none" cap="none" strike="noStrike">
                        <a:highlight>
                          <a:srgbClr val="FFFFFF"/>
                        </a:highlight>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-0.03914</a:t>
                      </a:r>
                      <a:endParaRPr sz="800" u="none" cap="none" strike="noStrike">
                        <a:highlight>
                          <a:srgbClr val="FFFFFF"/>
                        </a:highlight>
                      </a:endParaRPr>
                    </a:p>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0.5220</a:t>
                      </a:r>
                      <a:endParaRPr sz="800" u="none" cap="none" strike="noStrike">
                        <a:highlight>
                          <a:srgbClr val="FFFFFF"/>
                        </a:highlight>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-0.01874</a:t>
                      </a:r>
                      <a:endParaRPr sz="800" u="none" cap="none" strike="noStrike">
                        <a:highlight>
                          <a:srgbClr val="FFFFFF"/>
                        </a:highlight>
                      </a:endParaRPr>
                    </a:p>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0.7592</a:t>
                      </a:r>
                      <a:endParaRPr sz="800" u="none" cap="none" strike="noStrike">
                        <a:highlight>
                          <a:srgbClr val="FFFFFF"/>
                        </a:highlight>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highlight>
                            <a:srgbClr val="FFFFFF"/>
                          </a:highlight>
                        </a:rPr>
                        <a:t>1.00000</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b="1" lang="en" sz="1000" u="none" cap="none" strike="noStrike"/>
                        <a:t>-0.34905</a:t>
                      </a:r>
                      <a:endParaRPr b="1" sz="1000" u="none" cap="none" strike="noStrike"/>
                    </a:p>
                    <a:p>
                      <a:pPr indent="0" lvl="0" marL="0" marR="0" rtl="0" algn="r">
                        <a:lnSpc>
                          <a:spcPct val="115000"/>
                        </a:lnSpc>
                        <a:spcBef>
                          <a:spcPts val="0"/>
                        </a:spcBef>
                        <a:spcAft>
                          <a:spcPts val="0"/>
                        </a:spcAft>
                        <a:buClr>
                          <a:srgbClr val="000000"/>
                        </a:buClr>
                        <a:buSzPts val="1000"/>
                        <a:buFont typeface="Arial"/>
                        <a:buNone/>
                      </a:pPr>
                      <a:r>
                        <a:rPr b="1" lang="en" sz="1000" u="none" cap="none" strike="noStrike"/>
                        <a:t>&lt;.0001</a:t>
                      </a:r>
                      <a:endParaRPr b="1" sz="1000" u="none" cap="none" strike="noStrike"/>
                    </a:p>
                    <a:p>
                      <a:pPr indent="0" lvl="0" marL="0" marR="0" rtl="0" algn="l">
                        <a:lnSpc>
                          <a:spcPct val="100000"/>
                        </a:lnSpc>
                        <a:spcBef>
                          <a:spcPts val="0"/>
                        </a:spcBef>
                        <a:spcAft>
                          <a:spcPts val="0"/>
                        </a:spcAft>
                        <a:buClr>
                          <a:srgbClr val="000000"/>
                        </a:buClr>
                        <a:buSzPts val="800"/>
                        <a:buFont typeface="Arial"/>
                        <a:buNone/>
                      </a:pPr>
                      <a:r>
                        <a:t/>
                      </a:r>
                      <a:endParaRPr b="1"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c>
                  <a:txBody>
                    <a:bodyPr/>
                    <a:lstStyle/>
                    <a:p>
                      <a:pPr indent="0" lvl="0" marL="0" marR="0" rtl="0" algn="r">
                        <a:lnSpc>
                          <a:spcPct val="115000"/>
                        </a:lnSpc>
                        <a:spcBef>
                          <a:spcPts val="0"/>
                        </a:spcBef>
                        <a:spcAft>
                          <a:spcPts val="0"/>
                        </a:spcAft>
                        <a:buClr>
                          <a:srgbClr val="000000"/>
                        </a:buClr>
                        <a:buSzPts val="1000"/>
                        <a:buFont typeface="Arial"/>
                        <a:buNone/>
                      </a:pPr>
                      <a:r>
                        <a:rPr b="1" lang="en" sz="1000" u="none" cap="none" strike="noStrike"/>
                        <a:t>-0.26533</a:t>
                      </a:r>
                      <a:endParaRPr b="1" sz="1000" u="none" cap="none" strike="noStrike"/>
                    </a:p>
                    <a:p>
                      <a:pPr indent="0" lvl="0" marL="0" marR="0" rtl="0" algn="r">
                        <a:lnSpc>
                          <a:spcPct val="115000"/>
                        </a:lnSpc>
                        <a:spcBef>
                          <a:spcPts val="0"/>
                        </a:spcBef>
                        <a:spcAft>
                          <a:spcPts val="0"/>
                        </a:spcAft>
                        <a:buClr>
                          <a:srgbClr val="000000"/>
                        </a:buClr>
                        <a:buSzPts val="1000"/>
                        <a:buFont typeface="Arial"/>
                        <a:buNone/>
                      </a:pPr>
                      <a:r>
                        <a:rPr b="1" lang="en" sz="1000" u="none" cap="none" strike="noStrike"/>
                        <a:t>&lt;.0001</a:t>
                      </a:r>
                      <a:endParaRPr b="1"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b="1" sz="10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r>
              <a:tr h="66505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Oldpeak</a:t>
                      </a:r>
                      <a:endParaRPr b="1"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0.19423</a:t>
                      </a:r>
                      <a:endParaRPr sz="800" u="none" cap="none" strike="noStrike">
                        <a:highlight>
                          <a:srgbClr val="FFFFFF"/>
                        </a:highlight>
                      </a:endParaRPr>
                    </a:p>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0.0013</a:t>
                      </a:r>
                      <a:endParaRPr sz="800" u="none" cap="none" strike="noStrike">
                        <a:highlight>
                          <a:srgbClr val="FFFFFF"/>
                        </a:highlight>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0.22280</a:t>
                      </a:r>
                      <a:endParaRPr sz="800" u="none" cap="none" strike="noStrike">
                        <a:highlight>
                          <a:srgbClr val="FFFFFF"/>
                        </a:highlight>
                      </a:endParaRPr>
                    </a:p>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0.0002</a:t>
                      </a:r>
                      <a:endParaRPr sz="800" u="none" cap="none" strike="noStrike">
                        <a:highlight>
                          <a:srgbClr val="FFFFFF"/>
                        </a:highlight>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0.02771</a:t>
                      </a:r>
                      <a:endParaRPr sz="800" u="none" cap="none" strike="noStrike">
                        <a:highlight>
                          <a:srgbClr val="FFFFFF"/>
                        </a:highlight>
                      </a:endParaRPr>
                    </a:p>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0.6503</a:t>
                      </a:r>
                      <a:endParaRPr sz="800" u="none" cap="none" strike="noStrike">
                        <a:highlight>
                          <a:srgbClr val="FFFFFF"/>
                        </a:highlight>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-0.34905</a:t>
                      </a:r>
                      <a:endParaRPr sz="800" u="none" cap="none" strike="noStrike">
                        <a:highlight>
                          <a:srgbClr val="FFFFFF"/>
                        </a:highlight>
                      </a:endParaRPr>
                    </a:p>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&lt;.0001</a:t>
                      </a:r>
                      <a:endParaRPr sz="800" u="none" cap="none" strike="noStrike">
                        <a:highlight>
                          <a:srgbClr val="FFFFFF"/>
                        </a:highlight>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highlight>
                            <a:srgbClr val="FFFFFF"/>
                          </a:highlight>
                        </a:rPr>
                        <a:t>1.00000</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b="1" lang="en" sz="1000" u="none" cap="none" strike="noStrike"/>
                        <a:t>0.25501</a:t>
                      </a:r>
                      <a:endParaRPr b="1" sz="1000" u="none" cap="none" strike="noStrike"/>
                    </a:p>
                    <a:p>
                      <a:pPr indent="0" lvl="0" marL="0" marR="0" rtl="0" algn="r">
                        <a:lnSpc>
                          <a:spcPct val="115000"/>
                        </a:lnSpc>
                        <a:spcBef>
                          <a:spcPts val="0"/>
                        </a:spcBef>
                        <a:spcAft>
                          <a:spcPts val="0"/>
                        </a:spcAft>
                        <a:buClr>
                          <a:srgbClr val="000000"/>
                        </a:buClr>
                        <a:buSzPts val="1000"/>
                        <a:buFont typeface="Arial"/>
                        <a:buNone/>
                      </a:pPr>
                      <a:r>
                        <a:rPr b="1" lang="en" sz="1000" u="none" cap="none" strike="noStrike"/>
                        <a:t>&lt;.0001</a:t>
                      </a:r>
                      <a:endParaRPr b="1"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b="1" sz="10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r>
              <a:tr h="5810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Vessels</a:t>
                      </a:r>
                      <a:endParaRPr b="1"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0.35608</a:t>
                      </a:r>
                      <a:endParaRPr sz="800" u="none" cap="none" strike="noStrike">
                        <a:highlight>
                          <a:srgbClr val="FFFFFF"/>
                        </a:highlight>
                      </a:endParaRPr>
                    </a:p>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&lt;.0001</a:t>
                      </a:r>
                      <a:endParaRPr sz="800" u="none" cap="none" strike="noStrike">
                        <a:highlight>
                          <a:srgbClr val="FFFFFF"/>
                        </a:highlight>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0.08570</a:t>
                      </a:r>
                      <a:endParaRPr sz="800" u="none" cap="none" strike="noStrike">
                        <a:highlight>
                          <a:srgbClr val="FFFFFF"/>
                        </a:highlight>
                      </a:endParaRPr>
                    </a:p>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0.1603</a:t>
                      </a:r>
                      <a:endParaRPr sz="800" u="none" cap="none" strike="noStrike">
                        <a:highlight>
                          <a:srgbClr val="FFFFFF"/>
                        </a:highlight>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0.12654</a:t>
                      </a:r>
                      <a:endParaRPr sz="800" u="none" cap="none" strike="noStrike">
                        <a:highlight>
                          <a:srgbClr val="FFFFFF"/>
                        </a:highlight>
                      </a:endParaRPr>
                    </a:p>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0.0377</a:t>
                      </a:r>
                      <a:endParaRPr sz="800" u="none" cap="none" strike="noStrike">
                        <a:highlight>
                          <a:srgbClr val="FFFFFF"/>
                        </a:highlight>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-0.26533</a:t>
                      </a:r>
                      <a:endParaRPr sz="800" u="none" cap="none" strike="noStrike">
                        <a:highlight>
                          <a:srgbClr val="FFFFFF"/>
                        </a:highlight>
                      </a:endParaRPr>
                    </a:p>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&lt;.0001</a:t>
                      </a:r>
                      <a:endParaRPr sz="800" u="none" cap="none" strike="noStrike">
                        <a:highlight>
                          <a:srgbClr val="FFFFFF"/>
                        </a:highlight>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0.25501</a:t>
                      </a:r>
                      <a:endParaRPr sz="800" u="none" cap="none" strike="noStrike">
                        <a:highlight>
                          <a:srgbClr val="FFFFFF"/>
                        </a:highlight>
                      </a:endParaRPr>
                    </a:p>
                    <a:p>
                      <a:pPr indent="0" lvl="0" marL="0" marR="0" rtl="0" algn="r">
                        <a:lnSpc>
                          <a:spcPct val="115000"/>
                        </a:lnSpc>
                        <a:spcBef>
                          <a:spcPts val="0"/>
                        </a:spcBef>
                        <a:spcAft>
                          <a:spcPts val="0"/>
                        </a:spcAft>
                        <a:buClr>
                          <a:srgbClr val="000000"/>
                        </a:buClr>
                        <a:buSzPts val="800"/>
                        <a:buFont typeface="Arial"/>
                        <a:buNone/>
                      </a:pPr>
                      <a:r>
                        <a:rPr lang="en" sz="800" u="none" cap="none" strike="noStrike">
                          <a:highlight>
                            <a:srgbClr val="FFFFFF"/>
                          </a:highlight>
                        </a:rPr>
                        <a:t>&lt;.0001</a:t>
                      </a:r>
                      <a:endParaRPr sz="800" u="none" cap="none" strike="noStrike">
                        <a:highlight>
                          <a:srgbClr val="FFFFFF"/>
                        </a:highlight>
                      </a:endParaRPr>
                    </a:p>
                    <a:p>
                      <a:pPr indent="0" lvl="0" marL="0" marR="0" rtl="0" algn="r">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highlight>
                            <a:srgbClr val="FFFFFF"/>
                          </a:highlight>
                        </a:rPr>
                        <a:t>1.00000</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311700" y="62350"/>
            <a:ext cx="8520600" cy="104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sz="3000"/>
              <a:t>How Many Principal Components?</a:t>
            </a:r>
            <a:endParaRPr sz="3000"/>
          </a:p>
        </p:txBody>
      </p:sp>
      <p:graphicFrame>
        <p:nvGraphicFramePr>
          <p:cNvPr id="230" name="Google Shape;230;p27"/>
          <p:cNvGraphicFramePr/>
          <p:nvPr/>
        </p:nvGraphicFramePr>
        <p:xfrm>
          <a:off x="582250" y="827450"/>
          <a:ext cx="3000000" cy="3000000"/>
        </p:xfrm>
        <a:graphic>
          <a:graphicData uri="http://schemas.openxmlformats.org/drawingml/2006/table">
            <a:tbl>
              <a:tblPr>
                <a:noFill/>
                <a:tableStyleId>{5FED20C4-386F-4D86-A5D7-0F3FCFD5D3BD}</a:tableStyleId>
              </a:tblPr>
              <a:tblGrid>
                <a:gridCol w="1521850"/>
                <a:gridCol w="1521850"/>
                <a:gridCol w="1521850"/>
                <a:gridCol w="1521850"/>
                <a:gridCol w="1521850"/>
              </a:tblGrid>
              <a:tr h="415825">
                <a:tc gridSpan="5">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Eigenvalues of the Correlation Matrix</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hMerge="1"/>
                <a:tc hMerge="1"/>
                <a:tc hMerge="1"/>
                <a:tc hMerge="1"/>
              </a:tr>
              <a:tr h="4158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Eigenvalue</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Difference</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Proportion</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Proportion</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58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2.06850480    </a:t>
                      </a:r>
                      <a:endParaRPr b="1"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0.95057274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0.3448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0.3448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58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2</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1.11793207    </a:t>
                      </a:r>
                      <a:endParaRPr b="1"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0.19543005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0.1863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0.5311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58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3</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0.92250202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0.19027505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0.1538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0.6848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58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4</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0.73222697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0.01651841</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0.1220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0.8069    </a:t>
                      </a:r>
                      <a:endParaRPr b="1"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r>
              <a:tr h="4158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5</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0.71570856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0.27258297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0.1193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0.9261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58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6</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0.44312559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0.0739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1.0000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311700" y="4630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sz="3000"/>
              <a:t>How Many Principal Components? - Continued</a:t>
            </a:r>
            <a:endParaRPr sz="3000"/>
          </a:p>
        </p:txBody>
      </p:sp>
      <p:sp>
        <p:nvSpPr>
          <p:cNvPr id="236" name="Google Shape;236;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    </a:t>
            </a:r>
            <a:endParaRPr/>
          </a:p>
          <a:p>
            <a:pPr indent="0" lvl="0" marL="0" rtl="0" algn="l">
              <a:lnSpc>
                <a:spcPct val="115000"/>
              </a:lnSpc>
              <a:spcBef>
                <a:spcPts val="0"/>
              </a:spcBef>
              <a:spcAft>
                <a:spcPts val="1600"/>
              </a:spcAft>
              <a:buSzPts val="1800"/>
              <a:buNone/>
            </a:pPr>
            <a:r>
              <a:t/>
            </a:r>
            <a:endParaRPr/>
          </a:p>
        </p:txBody>
      </p:sp>
      <p:pic>
        <p:nvPicPr>
          <p:cNvPr id="237" name="Google Shape;237;p28"/>
          <p:cNvPicPr preferRelativeResize="0"/>
          <p:nvPr/>
        </p:nvPicPr>
        <p:blipFill rotWithShape="1">
          <a:blip r:embed="rId3">
            <a:alphaModFix/>
          </a:blip>
          <a:srcRect b="0" l="0" r="0" t="0"/>
          <a:stretch/>
        </p:blipFill>
        <p:spPr>
          <a:xfrm>
            <a:off x="1244775" y="956475"/>
            <a:ext cx="7071675" cy="4091250"/>
          </a:xfrm>
          <a:prstGeom prst="rect">
            <a:avLst/>
          </a:prstGeom>
          <a:noFill/>
          <a:ln>
            <a:noFill/>
          </a:ln>
        </p:spPr>
      </p:pic>
      <p:sp>
        <p:nvSpPr>
          <p:cNvPr id="238" name="Google Shape;238;p28"/>
          <p:cNvSpPr/>
          <p:nvPr/>
        </p:nvSpPr>
        <p:spPr>
          <a:xfrm>
            <a:off x="3425975" y="2598000"/>
            <a:ext cx="212700" cy="405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311700" y="137725"/>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2 Principal Components</a:t>
            </a:r>
            <a:endParaRPr/>
          </a:p>
        </p:txBody>
      </p:sp>
      <p:sp>
        <p:nvSpPr>
          <p:cNvPr id="244" name="Google Shape;244;p29"/>
          <p:cNvSpPr txBox="1"/>
          <p:nvPr>
            <p:ph idx="1" type="body"/>
          </p:nvPr>
        </p:nvSpPr>
        <p:spPr>
          <a:xfrm flipH="1" rot="10800000">
            <a:off x="10952675" y="3912000"/>
            <a:ext cx="2179200" cy="23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graphicFrame>
        <p:nvGraphicFramePr>
          <p:cNvPr id="245" name="Google Shape;245;p29"/>
          <p:cNvGraphicFramePr/>
          <p:nvPr/>
        </p:nvGraphicFramePr>
        <p:xfrm>
          <a:off x="402525" y="892700"/>
          <a:ext cx="3000000" cy="3000000"/>
        </p:xfrm>
        <a:graphic>
          <a:graphicData uri="http://schemas.openxmlformats.org/drawingml/2006/table">
            <a:tbl>
              <a:tblPr>
                <a:noFill/>
                <a:tableStyleId>{5FED20C4-386F-4D86-A5D7-0F3FCFD5D3BD}</a:tableStyleId>
              </a:tblPr>
              <a:tblGrid>
                <a:gridCol w="1354300"/>
                <a:gridCol w="1124100"/>
                <a:gridCol w="1124100"/>
                <a:gridCol w="1124100"/>
                <a:gridCol w="1124100"/>
                <a:gridCol w="1124100"/>
                <a:gridCol w="1124100"/>
              </a:tblGrid>
              <a:tr h="465025">
                <a:tc gridSpan="7">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Eigenvectors</a:t>
                      </a:r>
                      <a:endParaRPr b="1"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hMerge="1"/>
                <a:tc hMerge="1"/>
                <a:tc hMerge="1"/>
                <a:tc hMerge="1"/>
                <a:tc hMerge="1"/>
                <a:tc hMerge="1"/>
              </a:tr>
              <a:tr h="4650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Prin1</a:t>
                      </a:r>
                      <a:endParaRPr b="1"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Prin2</a:t>
                      </a:r>
                      <a:endParaRPr b="1"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Prin3</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Prin4</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Prin5</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Prin6</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r>
              <a:tr h="465025">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age</a:t>
                      </a:r>
                      <a:endParaRPr b="1"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highlight>
                            <a:srgbClr val="FFFFFF"/>
                          </a:highlight>
                        </a:rPr>
                        <a:t>0.521612</a:t>
                      </a:r>
                      <a:endParaRPr b="1" sz="1200" u="none" cap="none" strike="noStrike">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0.111958</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-.217613</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-.511268</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0.170384</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0.614496</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5025">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bloodpressure</a:t>
                      </a:r>
                      <a:endParaRPr b="1"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0.309932</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highlight>
                            <a:srgbClr val="FFFFFF"/>
                          </a:highlight>
                        </a:rPr>
                        <a:t>0.503218</a:t>
                      </a:r>
                      <a:endParaRPr b="1" sz="1200" u="none" cap="none" strike="noStrike">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0.644869</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-.179998</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0.278525</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-.353387</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5025">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cholesterol</a:t>
                      </a:r>
                      <a:endParaRPr b="1"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0.228614</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highlight>
                            <a:srgbClr val="FFFFFF"/>
                          </a:highlight>
                        </a:rPr>
                        <a:t>0.675829</a:t>
                      </a:r>
                      <a:endParaRPr b="1" sz="1200" u="none" cap="none" strike="noStrike">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-.383077</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0.277921</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-.510480</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-.080074</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5025">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heartrate</a:t>
                      </a:r>
                      <a:endParaRPr b="1"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rgbClr val="4A86E8"/>
                          </a:solidFill>
                          <a:highlight>
                            <a:srgbClr val="FFFFFF"/>
                          </a:highlight>
                        </a:rPr>
                        <a:t>-.458097</a:t>
                      </a:r>
                      <a:endParaRPr b="1" sz="1200" u="none" cap="none" strike="noStrike">
                        <a:solidFill>
                          <a:srgbClr val="4A86E8"/>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highlight>
                            <a:srgbClr val="FFFFFF"/>
                          </a:highlight>
                        </a:rPr>
                        <a:t>0.433557</a:t>
                      </a:r>
                      <a:endParaRPr b="1" sz="1200" u="none" cap="none" strike="noStrike">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0.106201</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0.367251</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0.404228</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0.540946</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5025">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oldpeak</a:t>
                      </a:r>
                      <a:endParaRPr b="1"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highlight>
                            <a:srgbClr val="FFFFFF"/>
                          </a:highlight>
                        </a:rPr>
                        <a:t>0.419966</a:t>
                      </a:r>
                      <a:endParaRPr b="1" sz="1200" u="none" cap="none" strike="noStrike">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highlight>
                            <a:srgbClr val="FFFFFF"/>
                          </a:highlight>
                        </a:rPr>
                        <a:t>-</a:t>
                      </a:r>
                      <a:r>
                        <a:rPr lang="en" sz="1200" u="none" cap="none" strike="noStrike">
                          <a:highlight>
                            <a:srgbClr val="FFFFFF"/>
                          </a:highlight>
                        </a:rPr>
                        <a:t>.269654</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0.497748</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0.502576</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-.328123</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0.378041</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5025">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vessels</a:t>
                      </a:r>
                      <a:endParaRPr b="1"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highlight>
                            <a:srgbClr val="FFFFFF"/>
                          </a:highlight>
                        </a:rPr>
                        <a:t>0.439743</a:t>
                      </a:r>
                      <a:endParaRPr b="1" sz="1200" u="none" cap="none" strike="noStrike">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-.129642</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-.361952</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0.491437</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0.601446</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highlight>
                            <a:srgbClr val="FFFFFF"/>
                          </a:highlight>
                        </a:rPr>
                        <a:t>-.235717</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3"/>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Dataset</a:t>
            </a:r>
            <a:endParaRPr/>
          </a:p>
        </p:txBody>
      </p:sp>
      <p:sp>
        <p:nvSpPr>
          <p:cNvPr id="73" name="Google Shape;73;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lang="en" sz="1900"/>
              <a:t>Source: UCI Machine Learning Repository</a:t>
            </a:r>
            <a:endParaRPr sz="1900"/>
          </a:p>
          <a:p>
            <a:pPr indent="-349250" lvl="0" marL="457200" rtl="0" algn="l">
              <a:lnSpc>
                <a:spcPct val="150000"/>
              </a:lnSpc>
              <a:spcBef>
                <a:spcPts val="0"/>
              </a:spcBef>
              <a:spcAft>
                <a:spcPts val="0"/>
              </a:spcAft>
              <a:buSzPts val="1900"/>
              <a:buChar char="●"/>
            </a:pPr>
            <a:r>
              <a:rPr lang="en" sz="1900"/>
              <a:t>270 observations</a:t>
            </a:r>
            <a:endParaRPr sz="1900"/>
          </a:p>
          <a:p>
            <a:pPr indent="-349250" lvl="0" marL="457200" rtl="0" algn="l">
              <a:lnSpc>
                <a:spcPct val="150000"/>
              </a:lnSpc>
              <a:spcBef>
                <a:spcPts val="0"/>
              </a:spcBef>
              <a:spcAft>
                <a:spcPts val="0"/>
              </a:spcAft>
              <a:buSzPts val="1900"/>
              <a:buChar char="●"/>
            </a:pPr>
            <a:r>
              <a:rPr lang="en" sz="1900"/>
              <a:t>13 predictors</a:t>
            </a:r>
            <a:endParaRPr sz="1900"/>
          </a:p>
          <a:p>
            <a:pPr indent="-349250" lvl="0" marL="457200" rtl="0" algn="l">
              <a:lnSpc>
                <a:spcPct val="150000"/>
              </a:lnSpc>
              <a:spcBef>
                <a:spcPts val="0"/>
              </a:spcBef>
              <a:spcAft>
                <a:spcPts val="0"/>
              </a:spcAft>
              <a:buSzPts val="1900"/>
              <a:buChar char="●"/>
            </a:pPr>
            <a:r>
              <a:rPr lang="en" sz="1900"/>
              <a:t>Response variable - Disease Status (Absence or Presence)</a:t>
            </a:r>
            <a:endParaRPr sz="1900"/>
          </a:p>
          <a:p>
            <a:pPr indent="-342900" lvl="1" marL="914400" rtl="0" algn="l">
              <a:lnSpc>
                <a:spcPct val="150000"/>
              </a:lnSpc>
              <a:spcBef>
                <a:spcPts val="0"/>
              </a:spcBef>
              <a:spcAft>
                <a:spcPts val="0"/>
              </a:spcAft>
              <a:buSzPts val="1800"/>
              <a:buChar char="○"/>
            </a:pPr>
            <a:r>
              <a:rPr lang="en" sz="1800"/>
              <a:t>Age (29 - 77) </a:t>
            </a:r>
            <a:endParaRPr sz="1800"/>
          </a:p>
          <a:p>
            <a:pPr indent="-342900" lvl="1" marL="914400" rtl="0" algn="l">
              <a:lnSpc>
                <a:spcPct val="150000"/>
              </a:lnSpc>
              <a:spcBef>
                <a:spcPts val="0"/>
              </a:spcBef>
              <a:spcAft>
                <a:spcPts val="0"/>
              </a:spcAft>
              <a:buSzPts val="1800"/>
              <a:buChar char="○"/>
            </a:pPr>
            <a:r>
              <a:rPr lang="en" sz="1800"/>
              <a:t>Sex (183 male, 87 female) of patients</a:t>
            </a:r>
            <a:endParaRPr sz="1800"/>
          </a:p>
          <a:p>
            <a:pPr indent="-342900" lvl="1" marL="914400" rtl="0" algn="l">
              <a:lnSpc>
                <a:spcPct val="150000"/>
              </a:lnSpc>
              <a:spcBef>
                <a:spcPts val="0"/>
              </a:spcBef>
              <a:spcAft>
                <a:spcPts val="0"/>
              </a:spcAft>
              <a:buSzPts val="1800"/>
              <a:buChar char="○"/>
            </a:pPr>
            <a:r>
              <a:rPr lang="en" sz="1800"/>
              <a:t>11 type of health conditions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311700" y="107275"/>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Features Picked out from PCs</a:t>
            </a:r>
            <a:endParaRPr/>
          </a:p>
        </p:txBody>
      </p:sp>
      <p:sp>
        <p:nvSpPr>
          <p:cNvPr id="251" name="Google Shape;251;p30"/>
          <p:cNvSpPr txBox="1"/>
          <p:nvPr>
            <p:ph idx="1" type="body"/>
          </p:nvPr>
        </p:nvSpPr>
        <p:spPr>
          <a:xfrm>
            <a:off x="311700" y="11625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400">
                <a:solidFill>
                  <a:srgbClr val="000000"/>
                </a:solidFill>
              </a:rPr>
              <a:t>PC1: the problem of aging</a:t>
            </a:r>
            <a:endParaRPr sz="2400">
              <a:solidFill>
                <a:srgbClr val="000000"/>
              </a:solidFill>
            </a:endParaRPr>
          </a:p>
          <a:p>
            <a:pPr indent="0" lvl="0" marL="0" rtl="0" algn="l">
              <a:lnSpc>
                <a:spcPct val="115000"/>
              </a:lnSpc>
              <a:spcBef>
                <a:spcPts val="1600"/>
              </a:spcBef>
              <a:spcAft>
                <a:spcPts val="0"/>
              </a:spcAft>
              <a:buSzPts val="1800"/>
              <a:buNone/>
            </a:pPr>
            <a:r>
              <a:rPr lang="en" sz="2400">
                <a:solidFill>
                  <a:schemeClr val="dk1"/>
                </a:solidFill>
              </a:rPr>
              <a:t>age, oldpeak, vessels (+)</a:t>
            </a:r>
            <a:r>
              <a:rPr lang="en" sz="2400">
                <a:solidFill>
                  <a:srgbClr val="000000"/>
                </a:solidFill>
              </a:rPr>
              <a:t>, and </a:t>
            </a:r>
            <a:r>
              <a:rPr lang="en" sz="2400">
                <a:solidFill>
                  <a:srgbClr val="4A86E8"/>
                </a:solidFill>
              </a:rPr>
              <a:t>maximum heart rate achieved(-)</a:t>
            </a:r>
            <a:endParaRPr sz="2400">
              <a:solidFill>
                <a:srgbClr val="4A86E8"/>
              </a:solidFill>
            </a:endParaRPr>
          </a:p>
          <a:p>
            <a:pPr indent="0" lvl="0" marL="0" rtl="0" algn="l">
              <a:lnSpc>
                <a:spcPct val="115000"/>
              </a:lnSpc>
              <a:spcBef>
                <a:spcPts val="1600"/>
              </a:spcBef>
              <a:spcAft>
                <a:spcPts val="0"/>
              </a:spcAft>
              <a:buSzPts val="1800"/>
              <a:buNone/>
            </a:pPr>
            <a:r>
              <a:rPr lang="en" sz="2400">
                <a:solidFill>
                  <a:srgbClr val="000000"/>
                </a:solidFill>
              </a:rPr>
              <a:t>PC2:</a:t>
            </a:r>
            <a:r>
              <a:rPr lang="en" sz="3000">
                <a:solidFill>
                  <a:srgbClr val="000000"/>
                </a:solidFill>
              </a:rPr>
              <a:t> </a:t>
            </a:r>
            <a:r>
              <a:rPr lang="en" sz="2400">
                <a:solidFill>
                  <a:srgbClr val="000000"/>
                </a:solidFill>
                <a:highlight>
                  <a:srgbClr val="FFFFFF"/>
                </a:highlight>
              </a:rPr>
              <a:t>Important personal health numbers</a:t>
            </a:r>
            <a:endParaRPr sz="2400">
              <a:solidFill>
                <a:srgbClr val="000000"/>
              </a:solidFill>
              <a:highlight>
                <a:srgbClr val="FFFFFF"/>
              </a:highlight>
            </a:endParaRPr>
          </a:p>
          <a:p>
            <a:pPr indent="0" lvl="0" marL="0" rtl="0" algn="l">
              <a:lnSpc>
                <a:spcPct val="115000"/>
              </a:lnSpc>
              <a:spcBef>
                <a:spcPts val="1600"/>
              </a:spcBef>
              <a:spcAft>
                <a:spcPts val="0"/>
              </a:spcAft>
              <a:buSzPts val="1800"/>
              <a:buNone/>
            </a:pPr>
            <a:r>
              <a:rPr lang="en" sz="2400">
                <a:solidFill>
                  <a:schemeClr val="dk1"/>
                </a:solidFill>
              </a:rPr>
              <a:t>serum cholesterol, blood pressure, and maximum heart rate achieved (+)</a:t>
            </a:r>
            <a:endParaRPr sz="2400">
              <a:solidFill>
                <a:schemeClr val="dk1"/>
              </a:solidFill>
            </a:endParaRPr>
          </a:p>
          <a:p>
            <a:pPr indent="0" lvl="0" marL="0" rtl="0" algn="l">
              <a:lnSpc>
                <a:spcPct val="115000"/>
              </a:lnSpc>
              <a:spcBef>
                <a:spcPts val="1600"/>
              </a:spcBef>
              <a:spcAft>
                <a:spcPts val="1600"/>
              </a:spcAft>
              <a:buSzPts val="1800"/>
              <a:buNone/>
            </a:pPr>
            <a:r>
              <a:t/>
            </a:r>
            <a:endParaRPr sz="2400">
              <a:solidFill>
                <a:srgbClr val="000000"/>
              </a:solidFill>
            </a:endParaRPr>
          </a:p>
        </p:txBody>
      </p:sp>
      <p:sp>
        <p:nvSpPr>
          <p:cNvPr id="252" name="Google Shape;252;p30"/>
          <p:cNvSpPr txBox="1"/>
          <p:nvPr/>
        </p:nvSpPr>
        <p:spPr>
          <a:xfrm>
            <a:off x="9459450" y="1362400"/>
            <a:ext cx="1371600" cy="4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53" name="Google Shape;253;p30"/>
          <p:cNvSpPr txBox="1"/>
          <p:nvPr/>
        </p:nvSpPr>
        <p:spPr>
          <a:xfrm>
            <a:off x="9359175" y="4229400"/>
            <a:ext cx="1371600" cy="4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1"/>
          <p:cNvSpPr txBox="1"/>
          <p:nvPr/>
        </p:nvSpPr>
        <p:spPr>
          <a:xfrm>
            <a:off x="152225" y="182925"/>
            <a:ext cx="2333400" cy="179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Playfair Display"/>
                <a:ea typeface="Playfair Display"/>
                <a:cs typeface="Playfair Display"/>
                <a:sym typeface="Playfair Display"/>
              </a:rPr>
              <a:t>Logistic Regression Model Fitted with PC1 and PC2 and other variables</a:t>
            </a:r>
            <a:endParaRPr b="0" i="0" sz="2400" u="none" cap="none" strike="noStrike">
              <a:solidFill>
                <a:srgbClr val="000000"/>
              </a:solidFill>
              <a:latin typeface="Lato"/>
              <a:ea typeface="Lato"/>
              <a:cs typeface="Lato"/>
              <a:sym typeface="Lato"/>
            </a:endParaRPr>
          </a:p>
        </p:txBody>
      </p:sp>
      <p:pic>
        <p:nvPicPr>
          <p:cNvPr id="259" name="Google Shape;259;p31"/>
          <p:cNvPicPr preferRelativeResize="0"/>
          <p:nvPr/>
        </p:nvPicPr>
        <p:blipFill rotWithShape="1">
          <a:blip r:embed="rId3">
            <a:alphaModFix/>
          </a:blip>
          <a:srcRect b="0" l="0" r="0" t="0"/>
          <a:stretch/>
        </p:blipFill>
        <p:spPr>
          <a:xfrm>
            <a:off x="2638025" y="152400"/>
            <a:ext cx="5041079" cy="4838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108850" y="97150"/>
            <a:ext cx="2285400" cy="436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sz="2400"/>
              <a:t>Logistic Regression Model Fitted with PC1 and PC2 and other variables</a:t>
            </a:r>
            <a:endParaRPr b="0" sz="2400">
              <a:solidFill>
                <a:srgbClr val="000000"/>
              </a:solidFill>
              <a:latin typeface="Lato"/>
              <a:ea typeface="Lato"/>
              <a:cs typeface="Lato"/>
              <a:sym typeface="Lato"/>
            </a:endParaRPr>
          </a:p>
          <a:p>
            <a:pPr indent="0" lvl="0" marL="0" rtl="0" algn="l">
              <a:lnSpc>
                <a:spcPct val="100000"/>
              </a:lnSpc>
              <a:spcBef>
                <a:spcPts val="0"/>
              </a:spcBef>
              <a:spcAft>
                <a:spcPts val="0"/>
              </a:spcAft>
              <a:buSzPts val="3200"/>
              <a:buNone/>
            </a:pPr>
            <a:r>
              <a:t/>
            </a:r>
            <a:endParaRPr/>
          </a:p>
        </p:txBody>
      </p:sp>
      <p:sp>
        <p:nvSpPr>
          <p:cNvPr id="265" name="Google Shape;265;p32"/>
          <p:cNvSpPr txBox="1"/>
          <p:nvPr>
            <p:ph idx="1" type="body"/>
          </p:nvPr>
        </p:nvSpPr>
        <p:spPr>
          <a:xfrm>
            <a:off x="9482750" y="3723525"/>
            <a:ext cx="8520600" cy="35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66" name="Google Shape;266;p32"/>
          <p:cNvPicPr preferRelativeResize="0"/>
          <p:nvPr/>
        </p:nvPicPr>
        <p:blipFill rotWithShape="1">
          <a:blip r:embed="rId3">
            <a:alphaModFix/>
          </a:blip>
          <a:srcRect b="0" l="0" r="0" t="0"/>
          <a:stretch/>
        </p:blipFill>
        <p:spPr>
          <a:xfrm>
            <a:off x="2394250" y="51700"/>
            <a:ext cx="4149600" cy="2618200"/>
          </a:xfrm>
          <a:prstGeom prst="rect">
            <a:avLst/>
          </a:prstGeom>
          <a:noFill/>
          <a:ln>
            <a:noFill/>
          </a:ln>
        </p:spPr>
      </p:pic>
      <p:pic>
        <p:nvPicPr>
          <p:cNvPr id="267" name="Google Shape;267;p32"/>
          <p:cNvPicPr preferRelativeResize="0"/>
          <p:nvPr/>
        </p:nvPicPr>
        <p:blipFill rotWithShape="1">
          <a:blip r:embed="rId4">
            <a:alphaModFix/>
          </a:blip>
          <a:srcRect b="0" l="0" r="0" t="0"/>
          <a:stretch/>
        </p:blipFill>
        <p:spPr>
          <a:xfrm>
            <a:off x="5246525" y="2607325"/>
            <a:ext cx="3713425" cy="2364150"/>
          </a:xfrm>
          <a:prstGeom prst="rect">
            <a:avLst/>
          </a:prstGeom>
          <a:noFill/>
          <a:ln>
            <a:noFill/>
          </a:ln>
        </p:spPr>
      </p:pic>
      <p:pic>
        <p:nvPicPr>
          <p:cNvPr id="268" name="Google Shape;268;p32"/>
          <p:cNvPicPr preferRelativeResize="0"/>
          <p:nvPr/>
        </p:nvPicPr>
        <p:blipFill rotWithShape="1">
          <a:blip r:embed="rId5">
            <a:alphaModFix/>
          </a:blip>
          <a:srcRect b="0" l="0" r="0" t="0"/>
          <a:stretch/>
        </p:blipFill>
        <p:spPr>
          <a:xfrm>
            <a:off x="263325" y="3121175"/>
            <a:ext cx="4781550" cy="1171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3"/>
          <p:cNvSpPr txBox="1"/>
          <p:nvPr>
            <p:ph type="title"/>
          </p:nvPr>
        </p:nvSpPr>
        <p:spPr>
          <a:xfrm>
            <a:off x="311700" y="971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sz="2400"/>
              <a:t>Logistic regression model generated with PCA V.S without PCA</a:t>
            </a:r>
            <a:endParaRPr sz="2400"/>
          </a:p>
        </p:txBody>
      </p:sp>
      <p:sp>
        <p:nvSpPr>
          <p:cNvPr id="274" name="Google Shape;274;p33"/>
          <p:cNvSpPr txBox="1"/>
          <p:nvPr>
            <p:ph idx="1" type="body"/>
          </p:nvPr>
        </p:nvSpPr>
        <p:spPr>
          <a:xfrm flipH="1" rot="10800000">
            <a:off x="9390225" y="4329350"/>
            <a:ext cx="247500" cy="4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sz="2400"/>
          </a:p>
        </p:txBody>
      </p:sp>
      <p:sp>
        <p:nvSpPr>
          <p:cNvPr id="275" name="Google Shape;275;p33"/>
          <p:cNvSpPr txBox="1"/>
          <p:nvPr/>
        </p:nvSpPr>
        <p:spPr>
          <a:xfrm>
            <a:off x="1736675" y="928375"/>
            <a:ext cx="1481100" cy="33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Playfair Display"/>
                <a:ea typeface="Playfair Display"/>
                <a:cs typeface="Playfair Display"/>
                <a:sym typeface="Playfair Display"/>
              </a:rPr>
              <a:t>PCA</a:t>
            </a:r>
            <a:endParaRPr b="0" i="0" sz="1500" u="none" cap="none" strike="noStrike">
              <a:solidFill>
                <a:srgbClr val="000000"/>
              </a:solidFill>
              <a:latin typeface="Arial"/>
              <a:ea typeface="Arial"/>
              <a:cs typeface="Arial"/>
              <a:sym typeface="Arial"/>
            </a:endParaRPr>
          </a:p>
        </p:txBody>
      </p:sp>
      <p:pic>
        <p:nvPicPr>
          <p:cNvPr id="276" name="Google Shape;276;p33"/>
          <p:cNvPicPr preferRelativeResize="0"/>
          <p:nvPr/>
        </p:nvPicPr>
        <p:blipFill rotWithShape="1">
          <a:blip r:embed="rId3">
            <a:alphaModFix/>
          </a:blip>
          <a:srcRect b="0" l="0" r="0" t="0"/>
          <a:stretch/>
        </p:blipFill>
        <p:spPr>
          <a:xfrm>
            <a:off x="4689500" y="1263175"/>
            <a:ext cx="4055550" cy="1972500"/>
          </a:xfrm>
          <a:prstGeom prst="rect">
            <a:avLst/>
          </a:prstGeom>
          <a:noFill/>
          <a:ln>
            <a:noFill/>
          </a:ln>
        </p:spPr>
      </p:pic>
      <p:sp>
        <p:nvSpPr>
          <p:cNvPr id="277" name="Google Shape;277;p33"/>
          <p:cNvSpPr txBox="1"/>
          <p:nvPr/>
        </p:nvSpPr>
        <p:spPr>
          <a:xfrm>
            <a:off x="5689250" y="928375"/>
            <a:ext cx="2982600" cy="62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Playfair Display"/>
                <a:ea typeface="Playfair Display"/>
                <a:cs typeface="Playfair Display"/>
                <a:sym typeface="Playfair Display"/>
              </a:rPr>
              <a:t>Without PCA</a:t>
            </a:r>
            <a:endParaRPr b="1" i="0" sz="1500" u="none" cap="none" strike="noStrike">
              <a:solidFill>
                <a:schemeClr val="dk1"/>
              </a:solidFill>
              <a:latin typeface="Playfair Display"/>
              <a:ea typeface="Playfair Display"/>
              <a:cs typeface="Playfair Display"/>
              <a:sym typeface="Playfair Display"/>
            </a:endParaRPr>
          </a:p>
        </p:txBody>
      </p:sp>
      <p:sp>
        <p:nvSpPr>
          <p:cNvPr id="278" name="Google Shape;278;p33"/>
          <p:cNvSpPr txBox="1"/>
          <p:nvPr/>
        </p:nvSpPr>
        <p:spPr>
          <a:xfrm>
            <a:off x="4603675" y="3404875"/>
            <a:ext cx="4141500" cy="1491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Lato"/>
              <a:buChar char="●"/>
            </a:pPr>
            <a:r>
              <a:rPr b="0" i="0" lang="en" sz="1800" u="none" cap="none" strike="noStrike">
                <a:solidFill>
                  <a:schemeClr val="dk2"/>
                </a:solidFill>
                <a:latin typeface="Lato"/>
                <a:ea typeface="Lato"/>
                <a:cs typeface="Lato"/>
                <a:sym typeface="Lato"/>
              </a:rPr>
              <a:t>Significant factors: </a:t>
            </a:r>
            <a:r>
              <a:rPr b="0" i="0" lang="en" sz="1800" u="none" cap="none" strike="noStrike">
                <a:solidFill>
                  <a:schemeClr val="dk1"/>
                </a:solidFill>
                <a:latin typeface="Lato"/>
                <a:ea typeface="Lato"/>
                <a:cs typeface="Lato"/>
                <a:sym typeface="Lato"/>
              </a:rPr>
              <a:t>thal, number of major vessels, chest pain type, oldpeak, sex, </a:t>
            </a:r>
            <a:r>
              <a:rPr b="0" i="0" lang="en" sz="1800" u="none" cap="none" strike="noStrike">
                <a:solidFill>
                  <a:schemeClr val="dk2"/>
                </a:solidFill>
                <a:latin typeface="Lato"/>
                <a:ea typeface="Lato"/>
                <a:cs typeface="Lato"/>
                <a:sym typeface="Lato"/>
              </a:rPr>
              <a:t>the slope of the peak exercise ST segment, resting blood pressure</a:t>
            </a:r>
            <a:endParaRPr b="0" i="0" sz="1400" u="none" cap="none" strike="noStrike">
              <a:solidFill>
                <a:srgbClr val="000000"/>
              </a:solidFill>
              <a:latin typeface="Arial"/>
              <a:ea typeface="Arial"/>
              <a:cs typeface="Arial"/>
              <a:sym typeface="Arial"/>
            </a:endParaRPr>
          </a:p>
        </p:txBody>
      </p:sp>
      <p:sp>
        <p:nvSpPr>
          <p:cNvPr id="279" name="Google Shape;279;p33"/>
          <p:cNvSpPr txBox="1"/>
          <p:nvPr/>
        </p:nvSpPr>
        <p:spPr>
          <a:xfrm>
            <a:off x="174850" y="3404875"/>
            <a:ext cx="4391100" cy="1491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Lato"/>
              <a:buChar char="●"/>
            </a:pPr>
            <a:r>
              <a:rPr b="0" i="0" lang="en" sz="1800" u="none" cap="none" strike="noStrike">
                <a:solidFill>
                  <a:schemeClr val="dk2"/>
                </a:solidFill>
                <a:latin typeface="Lato"/>
                <a:ea typeface="Lato"/>
                <a:cs typeface="Lato"/>
                <a:sym typeface="Lato"/>
              </a:rPr>
              <a:t>Significant factors: </a:t>
            </a:r>
            <a:r>
              <a:rPr b="0" i="0" lang="en" sz="1800" u="none" cap="none" strike="noStrike">
                <a:solidFill>
                  <a:schemeClr val="dk1"/>
                </a:solidFill>
                <a:latin typeface="Lato"/>
                <a:ea typeface="Lato"/>
                <a:cs typeface="Lato"/>
                <a:sym typeface="Lato"/>
              </a:rPr>
              <a:t>sex, chest pain type, thal,</a:t>
            </a:r>
            <a:r>
              <a:rPr b="0" i="0" lang="en" sz="1800" u="none" cap="none" strike="noStrike">
                <a:solidFill>
                  <a:schemeClr val="dk2"/>
                </a:solidFill>
                <a:latin typeface="Lato"/>
                <a:ea typeface="Lato"/>
                <a:cs typeface="Lato"/>
                <a:sym typeface="Lato"/>
              </a:rPr>
              <a:t> PC1 (the problem of aging: age,</a:t>
            </a:r>
            <a:r>
              <a:rPr b="0" i="0" lang="en" sz="1800" u="none" cap="none" strike="noStrike">
                <a:solidFill>
                  <a:schemeClr val="dk1"/>
                </a:solidFill>
                <a:latin typeface="Lato"/>
                <a:ea typeface="Lato"/>
                <a:cs typeface="Lato"/>
                <a:sym typeface="Lato"/>
              </a:rPr>
              <a:t> oldpeak, number of major vessels, </a:t>
            </a:r>
            <a:r>
              <a:rPr b="0" i="0" lang="en" sz="1800" u="none" cap="none" strike="noStrike">
                <a:solidFill>
                  <a:schemeClr val="dk2"/>
                </a:solidFill>
                <a:latin typeface="Lato"/>
                <a:ea typeface="Lato"/>
                <a:cs typeface="Lato"/>
                <a:sym typeface="Lato"/>
              </a:rPr>
              <a:t>and maximum heart rate achieved)</a:t>
            </a:r>
            <a:endParaRPr b="0" i="0" sz="1800" u="none" cap="none" strike="noStrike">
              <a:solidFill>
                <a:schemeClr val="dk2"/>
              </a:solidFill>
              <a:latin typeface="Lato"/>
              <a:ea typeface="Lato"/>
              <a:cs typeface="Lato"/>
              <a:sym typeface="Lato"/>
            </a:endParaRPr>
          </a:p>
        </p:txBody>
      </p:sp>
      <p:pic>
        <p:nvPicPr>
          <p:cNvPr id="280" name="Google Shape;280;p33"/>
          <p:cNvPicPr preferRelativeResize="0"/>
          <p:nvPr/>
        </p:nvPicPr>
        <p:blipFill rotWithShape="1">
          <a:blip r:embed="rId4">
            <a:alphaModFix/>
          </a:blip>
          <a:srcRect b="0" l="0" r="0" t="0"/>
          <a:stretch/>
        </p:blipFill>
        <p:spPr>
          <a:xfrm>
            <a:off x="208050" y="1263175"/>
            <a:ext cx="4203276" cy="1972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4"/>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Results - Cluster Analysis</a:t>
            </a:r>
            <a:endParaRPr/>
          </a:p>
        </p:txBody>
      </p:sp>
      <p:sp>
        <p:nvSpPr>
          <p:cNvPr id="286" name="Google Shape;286;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Used all continuous variables</a:t>
            </a:r>
            <a:endParaRPr/>
          </a:p>
          <a:p>
            <a:pPr indent="-317500" lvl="1" marL="914400" rtl="0" algn="l">
              <a:lnSpc>
                <a:spcPct val="115000"/>
              </a:lnSpc>
              <a:spcBef>
                <a:spcPts val="0"/>
              </a:spcBef>
              <a:spcAft>
                <a:spcPts val="0"/>
              </a:spcAft>
              <a:buSzPts val="1400"/>
              <a:buChar char="○"/>
            </a:pPr>
            <a:r>
              <a:rPr lang="en"/>
              <a:t>Age</a:t>
            </a:r>
            <a:endParaRPr/>
          </a:p>
          <a:p>
            <a:pPr indent="-317500" lvl="1" marL="914400" rtl="0" algn="l">
              <a:lnSpc>
                <a:spcPct val="115000"/>
              </a:lnSpc>
              <a:spcBef>
                <a:spcPts val="0"/>
              </a:spcBef>
              <a:spcAft>
                <a:spcPts val="0"/>
              </a:spcAft>
              <a:buSzPts val="1400"/>
              <a:buChar char="○"/>
            </a:pPr>
            <a:r>
              <a:rPr lang="en"/>
              <a:t>Blood Pressure</a:t>
            </a:r>
            <a:endParaRPr/>
          </a:p>
          <a:p>
            <a:pPr indent="-317500" lvl="1" marL="914400" rtl="0" algn="l">
              <a:lnSpc>
                <a:spcPct val="115000"/>
              </a:lnSpc>
              <a:spcBef>
                <a:spcPts val="0"/>
              </a:spcBef>
              <a:spcAft>
                <a:spcPts val="0"/>
              </a:spcAft>
              <a:buSzPts val="1400"/>
              <a:buChar char="○"/>
            </a:pPr>
            <a:r>
              <a:rPr lang="en"/>
              <a:t>Cholesterol</a:t>
            </a:r>
            <a:endParaRPr/>
          </a:p>
          <a:p>
            <a:pPr indent="-317500" lvl="1" marL="914400" rtl="0" algn="l">
              <a:lnSpc>
                <a:spcPct val="115000"/>
              </a:lnSpc>
              <a:spcBef>
                <a:spcPts val="0"/>
              </a:spcBef>
              <a:spcAft>
                <a:spcPts val="0"/>
              </a:spcAft>
              <a:buSzPts val="1400"/>
              <a:buChar char="○"/>
            </a:pPr>
            <a:r>
              <a:rPr lang="en"/>
              <a:t>Heart Rate</a:t>
            </a:r>
            <a:endParaRPr/>
          </a:p>
          <a:p>
            <a:pPr indent="-317500" lvl="1" marL="914400" rtl="0" algn="l">
              <a:lnSpc>
                <a:spcPct val="115000"/>
              </a:lnSpc>
              <a:spcBef>
                <a:spcPts val="0"/>
              </a:spcBef>
              <a:spcAft>
                <a:spcPts val="0"/>
              </a:spcAft>
              <a:buSzPts val="1400"/>
              <a:buChar char="○"/>
            </a:pPr>
            <a:r>
              <a:rPr lang="en"/>
              <a:t>Both ST measures</a:t>
            </a:r>
            <a:endParaRPr/>
          </a:p>
          <a:p>
            <a:pPr indent="-317500" lvl="1" marL="914400" rtl="0" algn="l">
              <a:lnSpc>
                <a:spcPct val="115000"/>
              </a:lnSpc>
              <a:spcBef>
                <a:spcPts val="0"/>
              </a:spcBef>
              <a:spcAft>
                <a:spcPts val="0"/>
              </a:spcAft>
              <a:buSzPts val="1400"/>
              <a:buChar char="○"/>
            </a:pPr>
            <a:r>
              <a:rPr lang="en"/>
              <a:t>Blood vessels colored</a:t>
            </a:r>
            <a:endParaRPr/>
          </a:p>
          <a:p>
            <a:pPr indent="-342900" lvl="0" marL="457200" rtl="0" algn="l">
              <a:lnSpc>
                <a:spcPct val="115000"/>
              </a:lnSpc>
              <a:spcBef>
                <a:spcPts val="0"/>
              </a:spcBef>
              <a:spcAft>
                <a:spcPts val="0"/>
              </a:spcAft>
              <a:buSzPts val="1800"/>
              <a:buChar char="●"/>
            </a:pPr>
            <a:r>
              <a:rPr lang="en"/>
              <a:t>Complete, single, and average linkages</a:t>
            </a:r>
            <a:endParaRPr/>
          </a:p>
          <a:p>
            <a:pPr indent="-342900" lvl="0" marL="457200" rtl="0" algn="l">
              <a:lnSpc>
                <a:spcPct val="115000"/>
              </a:lnSpc>
              <a:spcBef>
                <a:spcPts val="0"/>
              </a:spcBef>
              <a:spcAft>
                <a:spcPts val="0"/>
              </a:spcAft>
              <a:buSzPts val="1800"/>
              <a:buChar char="●"/>
            </a:pPr>
            <a:r>
              <a:rPr lang="en"/>
              <a:t>Original and Standardized </a:t>
            </a:r>
            <a:endParaRPr/>
          </a:p>
          <a:p>
            <a:pPr indent="0" lvl="0" marL="0" rtl="0" algn="l">
              <a:lnSpc>
                <a:spcPct val="115000"/>
              </a:lnSpc>
              <a:spcBef>
                <a:spcPts val="1600"/>
              </a:spcBef>
              <a:spcAft>
                <a:spcPts val="1600"/>
              </a:spcAft>
              <a:buSzPts val="1800"/>
              <a:buNone/>
            </a:pPr>
            <a:r>
              <a:rPr b="1" lang="en"/>
              <a:t>RESULT - Observations seems to be unclustered</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Complete Linkage (Standardized)</a:t>
            </a:r>
            <a:endParaRPr/>
          </a:p>
        </p:txBody>
      </p:sp>
      <p:graphicFrame>
        <p:nvGraphicFramePr>
          <p:cNvPr id="292" name="Google Shape;292;p35"/>
          <p:cNvGraphicFramePr/>
          <p:nvPr/>
        </p:nvGraphicFramePr>
        <p:xfrm>
          <a:off x="299900" y="1152475"/>
          <a:ext cx="3000000" cy="3000000"/>
        </p:xfrm>
        <a:graphic>
          <a:graphicData uri="http://schemas.openxmlformats.org/drawingml/2006/table">
            <a:tbl>
              <a:tblPr>
                <a:noFill/>
                <a:tableStyleId>{7FB80FA7-2C42-4ACE-A898-8B2FB4430554}</a:tableStyleId>
              </a:tblPr>
              <a:tblGrid>
                <a:gridCol w="718475"/>
                <a:gridCol w="536675"/>
                <a:gridCol w="570050"/>
                <a:gridCol w="451225"/>
                <a:gridCol w="855650"/>
                <a:gridCol w="740550"/>
                <a:gridCol w="1010725"/>
                <a:gridCol w="875625"/>
                <a:gridCol w="774600"/>
                <a:gridCol w="763375"/>
                <a:gridCol w="864400"/>
                <a:gridCol w="382850"/>
              </a:tblGrid>
              <a:tr h="380325">
                <a:tc gridSpan="12">
                  <a:txBody>
                    <a:bodyPr/>
                    <a:lstStyle/>
                    <a:p>
                      <a:pPr indent="0" lvl="0" marL="76200" marR="0" rtl="0" algn="ctr">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Cluster History</a:t>
                      </a:r>
                      <a:endParaRPr b="1" sz="1100" u="none" cap="none" strike="noStrike">
                        <a:latin typeface="Times New Roman"/>
                        <a:ea typeface="Times New Roman"/>
                        <a:cs typeface="Times New Roman"/>
                        <a:sym typeface="Times New Roman"/>
                      </a:endParaRPr>
                    </a:p>
                  </a:txBody>
                  <a:tcPr marT="91425" marB="91425" marR="38100" marL="381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BBBBB"/>
                    </a:solidFill>
                  </a:tcPr>
                </a:tc>
                <a:tc hMerge="1"/>
                <a:tc hMerge="1"/>
                <a:tc hMerge="1"/>
                <a:tc hMerge="1"/>
                <a:tc hMerge="1"/>
                <a:tc hMerge="1"/>
                <a:tc hMerge="1"/>
                <a:tc hMerge="1"/>
                <a:tc hMerge="1"/>
                <a:tc hMerge="1"/>
                <a:tc hMerge="1"/>
              </a:tr>
              <a:tr h="750575">
                <a:tc>
                  <a:txBody>
                    <a:bodyPr/>
                    <a:lstStyle/>
                    <a:p>
                      <a:pPr indent="0" lvl="0" marL="76200" marR="0" rtl="0" algn="ctr">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Number</a:t>
                      </a:r>
                      <a:endParaRPr b="1" sz="1100" u="none" cap="none" strike="noStrike">
                        <a:latin typeface="Times New Roman"/>
                        <a:ea typeface="Times New Roman"/>
                        <a:cs typeface="Times New Roman"/>
                        <a:sym typeface="Times New Roman"/>
                      </a:endParaRPr>
                    </a:p>
                    <a:p>
                      <a:pPr indent="0" lvl="0" marL="76200" marR="0" rtl="0" algn="ctr">
                        <a:lnSpc>
                          <a:spcPct val="100000"/>
                        </a:lnSpc>
                        <a:spcBef>
                          <a:spcPts val="30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of</a:t>
                      </a:r>
                      <a:endParaRPr b="1" sz="1100" u="none" cap="none" strike="noStrike">
                        <a:latin typeface="Times New Roman"/>
                        <a:ea typeface="Times New Roman"/>
                        <a:cs typeface="Times New Roman"/>
                        <a:sym typeface="Times New Roman"/>
                      </a:endParaRPr>
                    </a:p>
                    <a:p>
                      <a:pPr indent="0" lvl="0" marL="76200" marR="0" rtl="0" algn="ctr">
                        <a:lnSpc>
                          <a:spcPct val="100000"/>
                        </a:lnSpc>
                        <a:spcBef>
                          <a:spcPts val="30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Clusters</a:t>
                      </a:r>
                      <a:endParaRPr b="1" sz="1100" u="none" cap="none" strike="noStrike">
                        <a:latin typeface="Times New Roman"/>
                        <a:ea typeface="Times New Roman"/>
                        <a:cs typeface="Times New Roman"/>
                        <a:sym typeface="Times New Roman"/>
                      </a:endParaRPr>
                    </a:p>
                  </a:txBody>
                  <a:tcPr marT="91425" marB="91425" marR="38100" marL="381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BBBBB"/>
                    </a:solidFill>
                  </a:tcPr>
                </a:tc>
                <a:tc gridSpan="2">
                  <a:txBody>
                    <a:bodyPr/>
                    <a:lstStyle/>
                    <a:p>
                      <a:pPr indent="0" lvl="0" marL="76200" marR="0" rtl="0" algn="ctr">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Clusters Joined</a:t>
                      </a:r>
                      <a:endParaRPr b="1" sz="1100" u="none" cap="none" strike="noStrike">
                        <a:latin typeface="Times New Roman"/>
                        <a:ea typeface="Times New Roman"/>
                        <a:cs typeface="Times New Roman"/>
                        <a:sym typeface="Times New Roman"/>
                      </a:endParaRPr>
                    </a:p>
                  </a:txBody>
                  <a:tcPr marT="91425" marB="91425" marR="38100" marL="381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BBBBB"/>
                    </a:solidFill>
                  </a:tcPr>
                </a:tc>
                <a:tc hMerge="1"/>
                <a:tc>
                  <a:txBody>
                    <a:bodyPr/>
                    <a:lstStyle/>
                    <a:p>
                      <a:pPr indent="0" lvl="0" marL="76200" marR="0" rtl="0" algn="ctr">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Freq</a:t>
                      </a:r>
                      <a:endParaRPr b="1" sz="1100" u="none" cap="none" strike="noStrike">
                        <a:latin typeface="Times New Roman"/>
                        <a:ea typeface="Times New Roman"/>
                        <a:cs typeface="Times New Roman"/>
                        <a:sym typeface="Times New Roman"/>
                      </a:endParaRPr>
                    </a:p>
                  </a:txBody>
                  <a:tcPr marT="91425" marB="91425" marR="38100" marL="381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BBBBB"/>
                    </a:solidFill>
                  </a:tcPr>
                </a:tc>
                <a:tc>
                  <a:txBody>
                    <a:bodyPr/>
                    <a:lstStyle/>
                    <a:p>
                      <a:pPr indent="0" lvl="0" marL="76200" marR="0" rtl="0" algn="ctr">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Semipartial</a:t>
                      </a:r>
                      <a:endParaRPr b="1" sz="1100" u="none" cap="none" strike="noStrike">
                        <a:latin typeface="Times New Roman"/>
                        <a:ea typeface="Times New Roman"/>
                        <a:cs typeface="Times New Roman"/>
                        <a:sym typeface="Times New Roman"/>
                      </a:endParaRPr>
                    </a:p>
                    <a:p>
                      <a:pPr indent="0" lvl="0" marL="76200" marR="0" rtl="0" algn="ctr">
                        <a:lnSpc>
                          <a:spcPct val="100000"/>
                        </a:lnSpc>
                        <a:spcBef>
                          <a:spcPts val="30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R-Square</a:t>
                      </a:r>
                      <a:endParaRPr b="1" sz="1100" u="none" cap="none" strike="noStrike">
                        <a:latin typeface="Times New Roman"/>
                        <a:ea typeface="Times New Roman"/>
                        <a:cs typeface="Times New Roman"/>
                        <a:sym typeface="Times New Roman"/>
                      </a:endParaRPr>
                    </a:p>
                  </a:txBody>
                  <a:tcPr marT="91425" marB="91425" marR="38100" marL="381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BBBBB"/>
                    </a:solidFill>
                  </a:tcPr>
                </a:tc>
                <a:tc>
                  <a:txBody>
                    <a:bodyPr/>
                    <a:lstStyle/>
                    <a:p>
                      <a:pPr indent="0" lvl="0" marL="76200" marR="0" rtl="0" algn="ctr">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R-Square</a:t>
                      </a:r>
                      <a:endParaRPr b="1" sz="1100" u="none" cap="none" strike="noStrike">
                        <a:latin typeface="Times New Roman"/>
                        <a:ea typeface="Times New Roman"/>
                        <a:cs typeface="Times New Roman"/>
                        <a:sym typeface="Times New Roman"/>
                      </a:endParaRPr>
                    </a:p>
                  </a:txBody>
                  <a:tcPr marT="91425" marB="91425" marR="38100" marL="381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BBBBB"/>
                    </a:solidFill>
                  </a:tcPr>
                </a:tc>
                <a:tc>
                  <a:txBody>
                    <a:bodyPr/>
                    <a:lstStyle/>
                    <a:p>
                      <a:pPr indent="0" lvl="0" marL="76200" marR="0" rtl="0" algn="ctr">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Approximate</a:t>
                      </a:r>
                      <a:endParaRPr b="1" sz="1100" u="none" cap="none" strike="noStrike">
                        <a:latin typeface="Times New Roman"/>
                        <a:ea typeface="Times New Roman"/>
                        <a:cs typeface="Times New Roman"/>
                        <a:sym typeface="Times New Roman"/>
                      </a:endParaRPr>
                    </a:p>
                    <a:p>
                      <a:pPr indent="0" lvl="0" marL="76200" marR="0" rtl="0" algn="ctr">
                        <a:lnSpc>
                          <a:spcPct val="100000"/>
                        </a:lnSpc>
                        <a:spcBef>
                          <a:spcPts val="30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Expected</a:t>
                      </a:r>
                      <a:endParaRPr b="1" sz="1100" u="none" cap="none" strike="noStrike">
                        <a:latin typeface="Times New Roman"/>
                        <a:ea typeface="Times New Roman"/>
                        <a:cs typeface="Times New Roman"/>
                        <a:sym typeface="Times New Roman"/>
                      </a:endParaRPr>
                    </a:p>
                    <a:p>
                      <a:pPr indent="0" lvl="0" marL="76200" marR="0" rtl="0" algn="ctr">
                        <a:lnSpc>
                          <a:spcPct val="100000"/>
                        </a:lnSpc>
                        <a:spcBef>
                          <a:spcPts val="30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R-Square</a:t>
                      </a:r>
                      <a:endParaRPr b="1" sz="1100" u="none" cap="none" strike="noStrike">
                        <a:latin typeface="Times New Roman"/>
                        <a:ea typeface="Times New Roman"/>
                        <a:cs typeface="Times New Roman"/>
                        <a:sym typeface="Times New Roman"/>
                      </a:endParaRPr>
                    </a:p>
                  </a:txBody>
                  <a:tcPr marT="91425" marB="91425" marR="38100" marL="381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BBBBB"/>
                    </a:solidFill>
                  </a:tcPr>
                </a:tc>
                <a:tc>
                  <a:txBody>
                    <a:bodyPr/>
                    <a:lstStyle/>
                    <a:p>
                      <a:pPr indent="0" lvl="0" marL="76200" marR="0" rtl="0" algn="ctr">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Cubic</a:t>
                      </a:r>
                      <a:endParaRPr b="1" sz="1100" u="none" cap="none" strike="noStrike">
                        <a:latin typeface="Times New Roman"/>
                        <a:ea typeface="Times New Roman"/>
                        <a:cs typeface="Times New Roman"/>
                        <a:sym typeface="Times New Roman"/>
                      </a:endParaRPr>
                    </a:p>
                    <a:p>
                      <a:pPr indent="0" lvl="0" marL="76200" marR="0" rtl="0" algn="ctr">
                        <a:lnSpc>
                          <a:spcPct val="100000"/>
                        </a:lnSpc>
                        <a:spcBef>
                          <a:spcPts val="30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Clustering</a:t>
                      </a:r>
                      <a:endParaRPr b="1" sz="1100" u="none" cap="none" strike="noStrike">
                        <a:latin typeface="Times New Roman"/>
                        <a:ea typeface="Times New Roman"/>
                        <a:cs typeface="Times New Roman"/>
                        <a:sym typeface="Times New Roman"/>
                      </a:endParaRPr>
                    </a:p>
                    <a:p>
                      <a:pPr indent="0" lvl="0" marL="76200" marR="0" rtl="0" algn="ctr">
                        <a:lnSpc>
                          <a:spcPct val="100000"/>
                        </a:lnSpc>
                        <a:spcBef>
                          <a:spcPts val="30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Criterion</a:t>
                      </a:r>
                      <a:endParaRPr b="1" sz="1100" u="none" cap="none" strike="noStrike">
                        <a:latin typeface="Times New Roman"/>
                        <a:ea typeface="Times New Roman"/>
                        <a:cs typeface="Times New Roman"/>
                        <a:sym typeface="Times New Roman"/>
                      </a:endParaRPr>
                    </a:p>
                  </a:txBody>
                  <a:tcPr marT="91425" marB="91425" marR="38100" marL="381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BBBBB"/>
                    </a:solidFill>
                  </a:tcPr>
                </a:tc>
                <a:tc>
                  <a:txBody>
                    <a:bodyPr/>
                    <a:lstStyle/>
                    <a:p>
                      <a:pPr indent="0" lvl="0" marL="76200" marR="0" rtl="0" algn="ctr">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Pseudo F</a:t>
                      </a:r>
                      <a:endParaRPr b="1" sz="1100" u="none" cap="none" strike="noStrike">
                        <a:latin typeface="Times New Roman"/>
                        <a:ea typeface="Times New Roman"/>
                        <a:cs typeface="Times New Roman"/>
                        <a:sym typeface="Times New Roman"/>
                      </a:endParaRPr>
                    </a:p>
                    <a:p>
                      <a:pPr indent="0" lvl="0" marL="76200" marR="0" rtl="0" algn="ctr">
                        <a:lnSpc>
                          <a:spcPct val="100000"/>
                        </a:lnSpc>
                        <a:spcBef>
                          <a:spcPts val="30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Statistic</a:t>
                      </a:r>
                      <a:endParaRPr b="1" sz="1100" u="none" cap="none" strike="noStrike">
                        <a:latin typeface="Times New Roman"/>
                        <a:ea typeface="Times New Roman"/>
                        <a:cs typeface="Times New Roman"/>
                        <a:sym typeface="Times New Roman"/>
                      </a:endParaRPr>
                    </a:p>
                  </a:txBody>
                  <a:tcPr marT="91425" marB="91425" marR="38100" marL="381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BBBBB"/>
                    </a:solidFill>
                  </a:tcPr>
                </a:tc>
                <a:tc>
                  <a:txBody>
                    <a:bodyPr/>
                    <a:lstStyle/>
                    <a:p>
                      <a:pPr indent="0" lvl="0" marL="76200" marR="0" rtl="0" algn="ctr">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Pseudo</a:t>
                      </a:r>
                      <a:endParaRPr b="1" sz="1100" u="none" cap="none" strike="noStrike">
                        <a:latin typeface="Times New Roman"/>
                        <a:ea typeface="Times New Roman"/>
                        <a:cs typeface="Times New Roman"/>
                        <a:sym typeface="Times New Roman"/>
                      </a:endParaRPr>
                    </a:p>
                    <a:p>
                      <a:pPr indent="0" lvl="0" marL="76200" marR="0" rtl="0" algn="ctr">
                        <a:lnSpc>
                          <a:spcPct val="100000"/>
                        </a:lnSpc>
                        <a:spcBef>
                          <a:spcPts val="30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t-Squared</a:t>
                      </a:r>
                      <a:endParaRPr b="1" sz="1100" u="none" cap="none" strike="noStrike">
                        <a:latin typeface="Times New Roman"/>
                        <a:ea typeface="Times New Roman"/>
                        <a:cs typeface="Times New Roman"/>
                        <a:sym typeface="Times New Roman"/>
                      </a:endParaRPr>
                    </a:p>
                  </a:txBody>
                  <a:tcPr marT="91425" marB="91425" marR="38100" marL="381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BBBBB"/>
                    </a:solidFill>
                  </a:tcPr>
                </a:tc>
                <a:tc>
                  <a:txBody>
                    <a:bodyPr/>
                    <a:lstStyle/>
                    <a:p>
                      <a:pPr indent="0" lvl="0" marL="76200" marR="0" rtl="0" algn="ctr">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Norm</a:t>
                      </a:r>
                      <a:endParaRPr b="1" sz="1100" u="none" cap="none" strike="noStrike">
                        <a:latin typeface="Times New Roman"/>
                        <a:ea typeface="Times New Roman"/>
                        <a:cs typeface="Times New Roman"/>
                        <a:sym typeface="Times New Roman"/>
                      </a:endParaRPr>
                    </a:p>
                    <a:p>
                      <a:pPr indent="0" lvl="0" marL="76200" marR="0" rtl="0" algn="ctr">
                        <a:lnSpc>
                          <a:spcPct val="100000"/>
                        </a:lnSpc>
                        <a:spcBef>
                          <a:spcPts val="30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Maximum</a:t>
                      </a:r>
                      <a:endParaRPr b="1" sz="1100" u="none" cap="none" strike="noStrike">
                        <a:latin typeface="Times New Roman"/>
                        <a:ea typeface="Times New Roman"/>
                        <a:cs typeface="Times New Roman"/>
                        <a:sym typeface="Times New Roman"/>
                      </a:endParaRPr>
                    </a:p>
                    <a:p>
                      <a:pPr indent="0" lvl="0" marL="76200" marR="0" rtl="0" algn="ctr">
                        <a:lnSpc>
                          <a:spcPct val="100000"/>
                        </a:lnSpc>
                        <a:spcBef>
                          <a:spcPts val="30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Distance</a:t>
                      </a:r>
                      <a:endParaRPr b="1" sz="1100" u="none" cap="none" strike="noStrike">
                        <a:latin typeface="Times New Roman"/>
                        <a:ea typeface="Times New Roman"/>
                        <a:cs typeface="Times New Roman"/>
                        <a:sym typeface="Times New Roman"/>
                      </a:endParaRPr>
                    </a:p>
                  </a:txBody>
                  <a:tcPr marT="91425" marB="91425" marR="38100" marL="381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BBBBB"/>
                    </a:solidFill>
                  </a:tcPr>
                </a:tc>
                <a:tc>
                  <a:txBody>
                    <a:bodyPr/>
                    <a:lstStyle/>
                    <a:p>
                      <a:pPr indent="0" lvl="0" marL="76200" marR="0" rtl="0" algn="ctr">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Tie</a:t>
                      </a:r>
                      <a:endParaRPr b="1" sz="1100" u="none" cap="none" strike="noStrike">
                        <a:latin typeface="Times New Roman"/>
                        <a:ea typeface="Times New Roman"/>
                        <a:cs typeface="Times New Roman"/>
                        <a:sym typeface="Times New Roman"/>
                      </a:endParaRPr>
                    </a:p>
                  </a:txBody>
                  <a:tcPr marT="91425" marB="91425" marR="38100" marL="3810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BBBBB"/>
                    </a:solidFill>
                  </a:tcPr>
                </a:tc>
              </a:tr>
              <a:tr h="242775">
                <a:tc>
                  <a:txBody>
                    <a:bodyPr/>
                    <a:lstStyle/>
                    <a:p>
                      <a:pPr indent="0" lvl="0" marL="76200" marR="0" rtl="0" algn="r">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5</a:t>
                      </a:r>
                      <a:endParaRPr b="1"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BBBBB"/>
                    </a:solidFill>
                  </a:tcPr>
                </a:tc>
                <a:tc>
                  <a:txBody>
                    <a:bodyPr/>
                    <a:lstStyle/>
                    <a:p>
                      <a:pPr indent="0" lvl="0" marL="7620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CL8</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CL16</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17</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0.0182</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.315</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.475</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-15</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30.4</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5.5</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1.8556</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 </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380325">
                <a:tc>
                  <a:txBody>
                    <a:bodyPr/>
                    <a:lstStyle/>
                    <a:p>
                      <a:pPr indent="0" lvl="0" marL="76200" marR="0" rtl="0" algn="r">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4</a:t>
                      </a:r>
                      <a:endParaRPr b="1"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BBBBB"/>
                    </a:solidFill>
                  </a:tcPr>
                </a:tc>
                <a:tc>
                  <a:txBody>
                    <a:bodyPr/>
                    <a:lstStyle/>
                    <a:p>
                      <a:pPr indent="0" lvl="0" marL="7620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CL7</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CL12</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180</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0.0521</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.263</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.431</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-14</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31.6</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22.2</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1.9413</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 </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380325">
                <a:tc>
                  <a:txBody>
                    <a:bodyPr/>
                    <a:lstStyle/>
                    <a:p>
                      <a:pPr indent="0" lvl="0" marL="76200" marR="0" rtl="0" algn="r">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3</a:t>
                      </a:r>
                      <a:endParaRPr b="1"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6D7A8"/>
                    </a:solidFill>
                  </a:tcPr>
                </a:tc>
                <a:tc>
                  <a:txBody>
                    <a:bodyPr/>
                    <a:lstStyle/>
                    <a:p>
                      <a:pPr indent="0" lvl="0" marL="7620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CL6</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6D7A8"/>
                    </a:solidFill>
                  </a:tcPr>
                </a:tc>
                <a:tc>
                  <a:txBody>
                    <a:bodyPr/>
                    <a:lstStyle/>
                    <a:p>
                      <a:pPr indent="0" lvl="0" marL="7620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CL4</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6D7A8"/>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248</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6D7A8"/>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0.1440</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6D7A8"/>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.119</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6D7A8"/>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.364</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6D7A8"/>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-18</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6D7A8"/>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18.0</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6D7A8"/>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53.7</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6D7A8"/>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2.1581</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6D7A8"/>
                    </a:solidFill>
                  </a:tcPr>
                </a:tc>
                <a:tc>
                  <a:txBody>
                    <a:bodyPr/>
                    <a:lstStyle/>
                    <a:p>
                      <a:pPr indent="0" lvl="0" marL="7620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 </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6D7A8"/>
                    </a:solidFill>
                  </a:tcPr>
                </a:tc>
              </a:tr>
              <a:tr h="380325">
                <a:tc>
                  <a:txBody>
                    <a:bodyPr/>
                    <a:lstStyle/>
                    <a:p>
                      <a:pPr indent="0" lvl="0" marL="76200" marR="0" rtl="0" algn="r">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2</a:t>
                      </a:r>
                      <a:endParaRPr b="1"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BBBBB"/>
                    </a:solidFill>
                  </a:tcPr>
                </a:tc>
                <a:tc>
                  <a:txBody>
                    <a:bodyPr/>
                    <a:lstStyle/>
                    <a:p>
                      <a:pPr indent="0" lvl="0" marL="7620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CL3</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CL5</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265</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0.0847</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.034</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.258</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-16</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9.4</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25.6</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2.4043</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 </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380325">
                <a:tc>
                  <a:txBody>
                    <a:bodyPr/>
                    <a:lstStyle/>
                    <a:p>
                      <a:pPr indent="0" lvl="0" marL="76200" marR="0" rtl="0" algn="r">
                        <a:lnSpc>
                          <a:spcPct val="100000"/>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1</a:t>
                      </a:r>
                      <a:endParaRPr b="1"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BBBBBB"/>
                    </a:solidFill>
                  </a:tcPr>
                </a:tc>
                <a:tc>
                  <a:txBody>
                    <a:bodyPr/>
                    <a:lstStyle/>
                    <a:p>
                      <a:pPr indent="0" lvl="0" marL="7620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CL2</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CL14</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270</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0.0340</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.000</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.000</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0.00</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9.4</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2.7569</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7620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 </a:t>
                      </a:r>
                      <a:endParaRPr sz="1100" u="none" cap="none" strike="noStrike">
                        <a:latin typeface="Times New Roman"/>
                        <a:ea typeface="Times New Roman"/>
                        <a:cs typeface="Times New Roman"/>
                        <a:sym typeface="Times New Roman"/>
                      </a:endParaRPr>
                    </a:p>
                  </a:txBody>
                  <a:tcPr marT="91425" marB="91425" marR="38100" marL="3810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Complete Linkage (Standardized)</a:t>
            </a:r>
            <a:endParaRPr/>
          </a:p>
        </p:txBody>
      </p:sp>
      <p:pic>
        <p:nvPicPr>
          <p:cNvPr id="298" name="Google Shape;298;p36"/>
          <p:cNvPicPr preferRelativeResize="0"/>
          <p:nvPr/>
        </p:nvPicPr>
        <p:blipFill rotWithShape="1">
          <a:blip r:embed="rId3">
            <a:alphaModFix/>
          </a:blip>
          <a:srcRect b="0" l="0" r="0" t="0"/>
          <a:stretch/>
        </p:blipFill>
        <p:spPr>
          <a:xfrm>
            <a:off x="2114376" y="1017450"/>
            <a:ext cx="5095125" cy="38213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7"/>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Dendrogram</a:t>
            </a:r>
            <a:endParaRPr/>
          </a:p>
        </p:txBody>
      </p:sp>
      <p:pic>
        <p:nvPicPr>
          <p:cNvPr id="304" name="Google Shape;304;p37"/>
          <p:cNvPicPr preferRelativeResize="0"/>
          <p:nvPr/>
        </p:nvPicPr>
        <p:blipFill rotWithShape="1">
          <a:blip r:embed="rId3">
            <a:alphaModFix/>
          </a:blip>
          <a:srcRect b="0" l="0" r="0" t="0"/>
          <a:stretch/>
        </p:blipFill>
        <p:spPr>
          <a:xfrm>
            <a:off x="155375" y="1329750"/>
            <a:ext cx="8842750" cy="2954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8"/>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Discriminant Analysis</a:t>
            </a:r>
            <a:endParaRPr/>
          </a:p>
        </p:txBody>
      </p:sp>
      <p:sp>
        <p:nvSpPr>
          <p:cNvPr id="310" name="Google Shape;310;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Goal of the analysis:</a:t>
            </a:r>
            <a:endParaRPr/>
          </a:p>
          <a:p>
            <a:pPr indent="-342900" lvl="0" marL="457200" rtl="0" algn="l">
              <a:lnSpc>
                <a:spcPct val="115000"/>
              </a:lnSpc>
              <a:spcBef>
                <a:spcPts val="1600"/>
              </a:spcBef>
              <a:spcAft>
                <a:spcPts val="0"/>
              </a:spcAft>
              <a:buSzPts val="1800"/>
              <a:buAutoNum type="arabicPeriod"/>
            </a:pPr>
            <a:r>
              <a:rPr lang="en"/>
              <a:t>Use MANOVA to check whether classification of the heart disease groups (presence/absence) would be meaningful. </a:t>
            </a:r>
            <a:endParaRPr/>
          </a:p>
          <a:p>
            <a:pPr indent="-342900" lvl="0" marL="457200" rtl="0" algn="l">
              <a:lnSpc>
                <a:spcPct val="115000"/>
              </a:lnSpc>
              <a:spcBef>
                <a:spcPts val="0"/>
              </a:spcBef>
              <a:spcAft>
                <a:spcPts val="0"/>
              </a:spcAft>
              <a:buSzPts val="1800"/>
              <a:buAutoNum type="arabicPeriod"/>
            </a:pPr>
            <a:r>
              <a:rPr lang="en"/>
              <a:t>Homogeneity test whether use LDA or QDA. </a:t>
            </a:r>
            <a:endParaRPr/>
          </a:p>
          <a:p>
            <a:pPr indent="-342900" lvl="0" marL="457200" rtl="0" algn="l">
              <a:lnSpc>
                <a:spcPct val="115000"/>
              </a:lnSpc>
              <a:spcBef>
                <a:spcPts val="0"/>
              </a:spcBef>
              <a:spcAft>
                <a:spcPts val="0"/>
              </a:spcAft>
              <a:buSzPts val="1800"/>
              <a:buAutoNum type="arabicPeriod"/>
            </a:pPr>
            <a:r>
              <a:rPr lang="en"/>
              <a:t>Use stepwise model selection to pick up significant predictors in the model using presence/absence of heart disease as the response value. </a:t>
            </a:r>
            <a:endParaRPr/>
          </a:p>
          <a:p>
            <a:pPr indent="-342900" lvl="0" marL="457200" rtl="0" algn="l">
              <a:lnSpc>
                <a:spcPct val="115000"/>
              </a:lnSpc>
              <a:spcBef>
                <a:spcPts val="0"/>
              </a:spcBef>
              <a:spcAft>
                <a:spcPts val="0"/>
              </a:spcAft>
              <a:buSzPts val="1800"/>
              <a:buAutoNum type="arabicPeriod"/>
            </a:pPr>
            <a:r>
              <a:rPr lang="en"/>
              <a:t>Use Resubstitution and Cross Validation to check misclassification rate.</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Homogeneity test-full model</a:t>
            </a:r>
            <a:endParaRPr/>
          </a:p>
        </p:txBody>
      </p:sp>
      <p:pic>
        <p:nvPicPr>
          <p:cNvPr id="316" name="Google Shape;316;p39"/>
          <p:cNvPicPr preferRelativeResize="0"/>
          <p:nvPr/>
        </p:nvPicPr>
        <p:blipFill rotWithShape="1">
          <a:blip r:embed="rId3">
            <a:alphaModFix/>
          </a:blip>
          <a:srcRect b="6681" l="2136" r="4169" t="0"/>
          <a:stretch/>
        </p:blipFill>
        <p:spPr>
          <a:xfrm>
            <a:off x="1399100" y="1017450"/>
            <a:ext cx="6211026" cy="1600000"/>
          </a:xfrm>
          <a:prstGeom prst="rect">
            <a:avLst/>
          </a:prstGeom>
          <a:noFill/>
          <a:ln>
            <a:noFill/>
          </a:ln>
        </p:spPr>
      </p:pic>
      <p:pic>
        <p:nvPicPr>
          <p:cNvPr id="317" name="Google Shape;317;p39"/>
          <p:cNvPicPr preferRelativeResize="0"/>
          <p:nvPr/>
        </p:nvPicPr>
        <p:blipFill rotWithShape="1">
          <a:blip r:embed="rId4">
            <a:alphaModFix/>
          </a:blip>
          <a:srcRect b="9164" l="4380" r="3773" t="0"/>
          <a:stretch/>
        </p:blipFill>
        <p:spPr>
          <a:xfrm>
            <a:off x="2054175" y="2753750"/>
            <a:ext cx="4900874" cy="1775125"/>
          </a:xfrm>
          <a:prstGeom prst="rect">
            <a:avLst/>
          </a:prstGeom>
          <a:noFill/>
          <a:ln>
            <a:noFill/>
          </a:ln>
        </p:spPr>
      </p:pic>
      <p:sp>
        <p:nvSpPr>
          <p:cNvPr id="318" name="Google Shape;318;p39"/>
          <p:cNvSpPr txBox="1"/>
          <p:nvPr/>
        </p:nvSpPr>
        <p:spPr>
          <a:xfrm>
            <a:off x="509500" y="4520775"/>
            <a:ext cx="8232900" cy="34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Homogeneity test gives a p-value &lt;0.05, so we reject the null hypothesis and use QDA.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4"/>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Health Conditions Measured</a:t>
            </a:r>
            <a:endParaRPr/>
          </a:p>
        </p:txBody>
      </p:sp>
      <p:sp>
        <p:nvSpPr>
          <p:cNvPr id="79" name="Google Shape;79;p4"/>
          <p:cNvSpPr txBox="1"/>
          <p:nvPr>
            <p:ph idx="1" type="body"/>
          </p:nvPr>
        </p:nvSpPr>
        <p:spPr>
          <a:xfrm>
            <a:off x="311700" y="1093650"/>
            <a:ext cx="85206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Chest pain (angina)</a:t>
            </a:r>
            <a:endParaRPr sz="1900"/>
          </a:p>
          <a:p>
            <a:pPr indent="-349250" lvl="0" marL="457200" rtl="0" algn="l">
              <a:lnSpc>
                <a:spcPct val="115000"/>
              </a:lnSpc>
              <a:spcBef>
                <a:spcPts val="0"/>
              </a:spcBef>
              <a:spcAft>
                <a:spcPts val="0"/>
              </a:spcAft>
              <a:buSzPts val="1900"/>
              <a:buChar char="●"/>
            </a:pPr>
            <a:r>
              <a:rPr lang="en" sz="1900"/>
              <a:t>Resting blood pressure</a:t>
            </a:r>
            <a:endParaRPr sz="1900"/>
          </a:p>
          <a:p>
            <a:pPr indent="-349250" lvl="0" marL="457200" rtl="0" algn="l">
              <a:lnSpc>
                <a:spcPct val="115000"/>
              </a:lnSpc>
              <a:spcBef>
                <a:spcPts val="0"/>
              </a:spcBef>
              <a:spcAft>
                <a:spcPts val="0"/>
              </a:spcAft>
              <a:buSzPts val="1900"/>
              <a:buChar char="●"/>
            </a:pPr>
            <a:r>
              <a:rPr lang="en" sz="1900"/>
              <a:t>Serum cholesterol</a:t>
            </a:r>
            <a:endParaRPr sz="1900"/>
          </a:p>
          <a:p>
            <a:pPr indent="-349250" lvl="0" marL="457200" rtl="0" algn="l">
              <a:lnSpc>
                <a:spcPct val="115000"/>
              </a:lnSpc>
              <a:spcBef>
                <a:spcPts val="0"/>
              </a:spcBef>
              <a:spcAft>
                <a:spcPts val="0"/>
              </a:spcAft>
              <a:buSzPts val="1900"/>
              <a:buChar char="●"/>
            </a:pPr>
            <a:r>
              <a:rPr lang="en" sz="1900"/>
              <a:t>Fasting blood sugar</a:t>
            </a:r>
            <a:endParaRPr sz="1900"/>
          </a:p>
          <a:p>
            <a:pPr indent="-349250" lvl="0" marL="457200" rtl="0" algn="l">
              <a:lnSpc>
                <a:spcPct val="115000"/>
              </a:lnSpc>
              <a:spcBef>
                <a:spcPts val="0"/>
              </a:spcBef>
              <a:spcAft>
                <a:spcPts val="0"/>
              </a:spcAft>
              <a:buSzPts val="1900"/>
              <a:buChar char="●"/>
            </a:pPr>
            <a:r>
              <a:rPr lang="en" sz="1900"/>
              <a:t>Resting electrocardiographic (EKG) results</a:t>
            </a:r>
            <a:endParaRPr sz="1900"/>
          </a:p>
          <a:p>
            <a:pPr indent="-349250" lvl="0" marL="457200" rtl="0" algn="l">
              <a:lnSpc>
                <a:spcPct val="115000"/>
              </a:lnSpc>
              <a:spcBef>
                <a:spcPts val="0"/>
              </a:spcBef>
              <a:spcAft>
                <a:spcPts val="0"/>
              </a:spcAft>
              <a:buSzPts val="1900"/>
              <a:buChar char="●"/>
            </a:pPr>
            <a:r>
              <a:rPr lang="en" sz="1900"/>
              <a:t>Maximum heart rate</a:t>
            </a:r>
            <a:endParaRPr sz="1900"/>
          </a:p>
          <a:p>
            <a:pPr indent="-349250" lvl="0" marL="457200" rtl="0" algn="l">
              <a:lnSpc>
                <a:spcPct val="115000"/>
              </a:lnSpc>
              <a:spcBef>
                <a:spcPts val="0"/>
              </a:spcBef>
              <a:spcAft>
                <a:spcPts val="0"/>
              </a:spcAft>
              <a:buSzPts val="1900"/>
              <a:buChar char="●"/>
            </a:pPr>
            <a:r>
              <a:rPr lang="en" sz="1900"/>
              <a:t>Exercise Induced Angina</a:t>
            </a:r>
            <a:endParaRPr sz="1900"/>
          </a:p>
          <a:p>
            <a:pPr indent="-349250" lvl="0" marL="457200" rtl="0" algn="l">
              <a:lnSpc>
                <a:spcPct val="115000"/>
              </a:lnSpc>
              <a:spcBef>
                <a:spcPts val="0"/>
              </a:spcBef>
              <a:spcAft>
                <a:spcPts val="0"/>
              </a:spcAft>
              <a:buSzPts val="1900"/>
              <a:buChar char="●"/>
            </a:pPr>
            <a:r>
              <a:rPr lang="en" sz="1900"/>
              <a:t>ST depression</a:t>
            </a:r>
            <a:endParaRPr sz="1900"/>
          </a:p>
          <a:p>
            <a:pPr indent="-349250" lvl="0" marL="457200" rtl="0" algn="l">
              <a:lnSpc>
                <a:spcPct val="115000"/>
              </a:lnSpc>
              <a:spcBef>
                <a:spcPts val="0"/>
              </a:spcBef>
              <a:spcAft>
                <a:spcPts val="0"/>
              </a:spcAft>
              <a:buSzPts val="1900"/>
              <a:buChar char="●"/>
            </a:pPr>
            <a:r>
              <a:rPr lang="en" sz="1900"/>
              <a:t>ST slope (at peak exercise)</a:t>
            </a:r>
            <a:endParaRPr sz="1900"/>
          </a:p>
          <a:p>
            <a:pPr indent="-349250" lvl="0" marL="457200" rtl="0" algn="l">
              <a:lnSpc>
                <a:spcPct val="115000"/>
              </a:lnSpc>
              <a:spcBef>
                <a:spcPts val="0"/>
              </a:spcBef>
              <a:spcAft>
                <a:spcPts val="0"/>
              </a:spcAft>
              <a:buSzPts val="1900"/>
              <a:buChar char="●"/>
            </a:pPr>
            <a:r>
              <a:rPr lang="en" sz="1900"/>
              <a:t>Vessels colored in Angiography</a:t>
            </a:r>
            <a:endParaRPr sz="1900"/>
          </a:p>
          <a:p>
            <a:pPr indent="-349250" lvl="0" marL="457200" rtl="0" algn="l">
              <a:lnSpc>
                <a:spcPct val="115000"/>
              </a:lnSpc>
              <a:spcBef>
                <a:spcPts val="0"/>
              </a:spcBef>
              <a:spcAft>
                <a:spcPts val="0"/>
              </a:spcAft>
              <a:buSzPts val="1900"/>
              <a:buChar char="●"/>
            </a:pPr>
            <a:r>
              <a:rPr lang="en" sz="1900"/>
              <a:t>Thallium heart scan</a:t>
            </a:r>
            <a:endParaRPr sz="1900"/>
          </a:p>
        </p:txBody>
      </p:sp>
      <p:pic>
        <p:nvPicPr>
          <p:cNvPr id="80" name="Google Shape;80;p4"/>
          <p:cNvPicPr preferRelativeResize="0"/>
          <p:nvPr/>
        </p:nvPicPr>
        <p:blipFill rotWithShape="1">
          <a:blip r:embed="rId3">
            <a:alphaModFix/>
          </a:blip>
          <a:srcRect b="0" l="0" r="0" t="0"/>
          <a:stretch/>
        </p:blipFill>
        <p:spPr>
          <a:xfrm>
            <a:off x="5710905" y="1861450"/>
            <a:ext cx="2910575" cy="29338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0"/>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MANOVA test-full model</a:t>
            </a:r>
            <a:endParaRPr/>
          </a:p>
        </p:txBody>
      </p:sp>
      <p:pic>
        <p:nvPicPr>
          <p:cNvPr id="324" name="Google Shape;324;p40"/>
          <p:cNvPicPr preferRelativeResize="0"/>
          <p:nvPr/>
        </p:nvPicPr>
        <p:blipFill rotWithShape="1">
          <a:blip r:embed="rId3">
            <a:alphaModFix/>
          </a:blip>
          <a:srcRect b="5240" l="840" r="1368" t="0"/>
          <a:stretch/>
        </p:blipFill>
        <p:spPr>
          <a:xfrm>
            <a:off x="383775" y="1129650"/>
            <a:ext cx="8332926" cy="2924250"/>
          </a:xfrm>
          <a:prstGeom prst="rect">
            <a:avLst/>
          </a:prstGeom>
          <a:noFill/>
          <a:ln>
            <a:noFill/>
          </a:ln>
        </p:spPr>
      </p:pic>
      <p:sp>
        <p:nvSpPr>
          <p:cNvPr id="325" name="Google Shape;325;p40"/>
          <p:cNvSpPr txBox="1"/>
          <p:nvPr/>
        </p:nvSpPr>
        <p:spPr>
          <a:xfrm>
            <a:off x="383775" y="4094675"/>
            <a:ext cx="8216700" cy="5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Results: a p-value&lt;0.05 tells us to reject the null hypothesis and we conclude it would be meaningful to make classification on the presence/absence of heart disease groups.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Model selection</a:t>
            </a:r>
            <a:endParaRPr/>
          </a:p>
        </p:txBody>
      </p:sp>
      <p:sp>
        <p:nvSpPr>
          <p:cNvPr id="331" name="Google Shape;331;p41"/>
          <p:cNvSpPr txBox="1"/>
          <p:nvPr>
            <p:ph idx="1" type="body"/>
          </p:nvPr>
        </p:nvSpPr>
        <p:spPr>
          <a:xfrm>
            <a:off x="279000" y="4466300"/>
            <a:ext cx="8553300" cy="35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Using presence/absence of heart disease as response. </a:t>
            </a:r>
            <a:endParaRPr/>
          </a:p>
        </p:txBody>
      </p:sp>
      <p:pic>
        <p:nvPicPr>
          <p:cNvPr id="332" name="Google Shape;332;p41"/>
          <p:cNvPicPr preferRelativeResize="0"/>
          <p:nvPr/>
        </p:nvPicPr>
        <p:blipFill rotWithShape="1">
          <a:blip r:embed="rId3">
            <a:alphaModFix/>
          </a:blip>
          <a:srcRect b="0" l="0" r="0" t="0"/>
          <a:stretch/>
        </p:blipFill>
        <p:spPr>
          <a:xfrm>
            <a:off x="152400" y="1169850"/>
            <a:ext cx="8839200" cy="30931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2"/>
          <p:cNvSpPr txBox="1"/>
          <p:nvPr>
            <p:ph type="title"/>
          </p:nvPr>
        </p:nvSpPr>
        <p:spPr>
          <a:xfrm>
            <a:off x="283650" y="367075"/>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Homogeneity test-refined model</a:t>
            </a:r>
            <a:endParaRPr/>
          </a:p>
        </p:txBody>
      </p:sp>
      <p:pic>
        <p:nvPicPr>
          <p:cNvPr id="338" name="Google Shape;338;p42"/>
          <p:cNvPicPr preferRelativeResize="0"/>
          <p:nvPr/>
        </p:nvPicPr>
        <p:blipFill rotWithShape="1">
          <a:blip r:embed="rId3">
            <a:alphaModFix/>
          </a:blip>
          <a:srcRect b="0" l="0" r="0" t="0"/>
          <a:stretch/>
        </p:blipFill>
        <p:spPr>
          <a:xfrm>
            <a:off x="2590800" y="1441600"/>
            <a:ext cx="3962400" cy="990600"/>
          </a:xfrm>
          <a:prstGeom prst="rect">
            <a:avLst/>
          </a:prstGeom>
          <a:noFill/>
          <a:ln>
            <a:noFill/>
          </a:ln>
        </p:spPr>
      </p:pic>
      <p:pic>
        <p:nvPicPr>
          <p:cNvPr id="339" name="Google Shape;339;p42"/>
          <p:cNvPicPr preferRelativeResize="0"/>
          <p:nvPr/>
        </p:nvPicPr>
        <p:blipFill rotWithShape="1">
          <a:blip r:embed="rId4">
            <a:alphaModFix/>
          </a:blip>
          <a:srcRect b="0" l="0" r="0" t="0"/>
          <a:stretch/>
        </p:blipFill>
        <p:spPr>
          <a:xfrm>
            <a:off x="2000400" y="2521850"/>
            <a:ext cx="5429250" cy="1828800"/>
          </a:xfrm>
          <a:prstGeom prst="rect">
            <a:avLst/>
          </a:prstGeom>
          <a:noFill/>
          <a:ln>
            <a:noFill/>
          </a:ln>
        </p:spPr>
      </p:pic>
      <p:sp>
        <p:nvSpPr>
          <p:cNvPr id="340" name="Google Shape;340;p42"/>
          <p:cNvSpPr txBox="1"/>
          <p:nvPr/>
        </p:nvSpPr>
        <p:spPr>
          <a:xfrm>
            <a:off x="2411025" y="904000"/>
            <a:ext cx="4608000" cy="53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Test of Homogeneity within Covariance Matrix</a:t>
            </a:r>
            <a:endParaRPr b="0" i="0" sz="1400" u="none" cap="none" strike="noStrike">
              <a:solidFill>
                <a:srgbClr val="000000"/>
              </a:solidFill>
              <a:latin typeface="Arial"/>
              <a:ea typeface="Arial"/>
              <a:cs typeface="Arial"/>
              <a:sym typeface="Arial"/>
            </a:endParaRPr>
          </a:p>
        </p:txBody>
      </p:sp>
      <p:sp>
        <p:nvSpPr>
          <p:cNvPr id="341" name="Google Shape;341;p42"/>
          <p:cNvSpPr txBox="1"/>
          <p:nvPr/>
        </p:nvSpPr>
        <p:spPr>
          <a:xfrm>
            <a:off x="504000" y="4512000"/>
            <a:ext cx="8079900" cy="42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Result: the p-value from the test is &lt;0.05, so we reject the null hypothesis and choose to use QDA.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3"/>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MANOVA test on refined model</a:t>
            </a:r>
            <a:endParaRPr/>
          </a:p>
        </p:txBody>
      </p:sp>
      <p:pic>
        <p:nvPicPr>
          <p:cNvPr id="347" name="Google Shape;347;p43"/>
          <p:cNvPicPr preferRelativeResize="0"/>
          <p:nvPr/>
        </p:nvPicPr>
        <p:blipFill rotWithShape="1">
          <a:blip r:embed="rId3">
            <a:alphaModFix/>
          </a:blip>
          <a:srcRect b="3221" l="1710" r="556" t="1467"/>
          <a:stretch/>
        </p:blipFill>
        <p:spPr>
          <a:xfrm>
            <a:off x="330225" y="1017450"/>
            <a:ext cx="8483549" cy="2886388"/>
          </a:xfrm>
          <a:prstGeom prst="rect">
            <a:avLst/>
          </a:prstGeom>
          <a:noFill/>
          <a:ln>
            <a:noFill/>
          </a:ln>
        </p:spPr>
      </p:pic>
      <p:sp>
        <p:nvSpPr>
          <p:cNvPr id="348" name="Google Shape;348;p43"/>
          <p:cNvSpPr txBox="1"/>
          <p:nvPr/>
        </p:nvSpPr>
        <p:spPr>
          <a:xfrm>
            <a:off x="383775" y="4094675"/>
            <a:ext cx="8216700" cy="5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Results: a p-value&lt;0.05 tells us to reject the null hypothesis and we conclude it would be meaningful to make classification on the presence/absence of heart disease groups.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4"/>
          <p:cNvSpPr txBox="1"/>
          <p:nvPr>
            <p:ph type="title"/>
          </p:nvPr>
        </p:nvSpPr>
        <p:spPr>
          <a:xfrm>
            <a:off x="311700" y="198375"/>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Resubstitution Misclassification rate</a:t>
            </a:r>
            <a:endParaRPr/>
          </a:p>
        </p:txBody>
      </p:sp>
      <p:pic>
        <p:nvPicPr>
          <p:cNvPr id="354" name="Google Shape;354;p44"/>
          <p:cNvPicPr preferRelativeResize="0"/>
          <p:nvPr/>
        </p:nvPicPr>
        <p:blipFill rotWithShape="1">
          <a:blip r:embed="rId3">
            <a:alphaModFix/>
          </a:blip>
          <a:srcRect b="0" l="0" r="0" t="0"/>
          <a:stretch/>
        </p:blipFill>
        <p:spPr>
          <a:xfrm>
            <a:off x="155025" y="1052700"/>
            <a:ext cx="4384250" cy="3971250"/>
          </a:xfrm>
          <a:prstGeom prst="rect">
            <a:avLst/>
          </a:prstGeom>
          <a:noFill/>
          <a:ln>
            <a:noFill/>
          </a:ln>
        </p:spPr>
      </p:pic>
      <p:sp>
        <p:nvSpPr>
          <p:cNvPr id="355" name="Google Shape;355;p44"/>
          <p:cNvSpPr txBox="1"/>
          <p:nvPr/>
        </p:nvSpPr>
        <p:spPr>
          <a:xfrm>
            <a:off x="808725" y="748275"/>
            <a:ext cx="3326700" cy="360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3D85C6"/>
                </a:solidFill>
                <a:latin typeface="Arial"/>
                <a:ea typeface="Arial"/>
                <a:cs typeface="Arial"/>
                <a:sym typeface="Arial"/>
              </a:rPr>
              <a:t>Full Model error rate</a:t>
            </a:r>
            <a:endParaRPr b="0" i="0" sz="1400" u="none" cap="none" strike="noStrike">
              <a:solidFill>
                <a:srgbClr val="3D85C6"/>
              </a:solidFill>
              <a:latin typeface="Arial"/>
              <a:ea typeface="Arial"/>
              <a:cs typeface="Arial"/>
              <a:sym typeface="Arial"/>
            </a:endParaRPr>
          </a:p>
        </p:txBody>
      </p:sp>
      <p:pic>
        <p:nvPicPr>
          <p:cNvPr id="356" name="Google Shape;356;p44"/>
          <p:cNvPicPr preferRelativeResize="0"/>
          <p:nvPr/>
        </p:nvPicPr>
        <p:blipFill rotWithShape="1">
          <a:blip r:embed="rId4">
            <a:alphaModFix/>
          </a:blip>
          <a:srcRect b="0" l="0" r="0" t="0"/>
          <a:stretch/>
        </p:blipFill>
        <p:spPr>
          <a:xfrm>
            <a:off x="4538300" y="1052700"/>
            <a:ext cx="4590235" cy="3962000"/>
          </a:xfrm>
          <a:prstGeom prst="rect">
            <a:avLst/>
          </a:prstGeom>
          <a:noFill/>
          <a:ln>
            <a:noFill/>
          </a:ln>
        </p:spPr>
      </p:pic>
      <p:sp>
        <p:nvSpPr>
          <p:cNvPr id="357" name="Google Shape;357;p44"/>
          <p:cNvSpPr txBox="1"/>
          <p:nvPr/>
        </p:nvSpPr>
        <p:spPr>
          <a:xfrm>
            <a:off x="5041475" y="748275"/>
            <a:ext cx="3326700" cy="360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3D85C6"/>
                </a:solidFill>
                <a:latin typeface="Arial"/>
                <a:ea typeface="Arial"/>
                <a:cs typeface="Arial"/>
                <a:sym typeface="Arial"/>
              </a:rPr>
              <a:t>Refined Model error rate</a:t>
            </a:r>
            <a:endParaRPr b="0" i="0" sz="1400" u="none" cap="none" strike="noStrike">
              <a:solidFill>
                <a:srgbClr val="3D85C6"/>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5"/>
          <p:cNvSpPr txBox="1"/>
          <p:nvPr>
            <p:ph type="title"/>
          </p:nvPr>
        </p:nvSpPr>
        <p:spPr>
          <a:xfrm>
            <a:off x="311700" y="225925"/>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Cross validation Misclassification rate</a:t>
            </a:r>
            <a:endParaRPr/>
          </a:p>
        </p:txBody>
      </p:sp>
      <p:pic>
        <p:nvPicPr>
          <p:cNvPr id="363" name="Google Shape;363;p45"/>
          <p:cNvPicPr preferRelativeResize="0"/>
          <p:nvPr/>
        </p:nvPicPr>
        <p:blipFill rotWithShape="1">
          <a:blip r:embed="rId3">
            <a:alphaModFix/>
          </a:blip>
          <a:srcRect b="0" l="0" r="0" t="0"/>
          <a:stretch/>
        </p:blipFill>
        <p:spPr>
          <a:xfrm>
            <a:off x="221625" y="1108275"/>
            <a:ext cx="4365601" cy="3762401"/>
          </a:xfrm>
          <a:prstGeom prst="rect">
            <a:avLst/>
          </a:prstGeom>
          <a:noFill/>
          <a:ln>
            <a:noFill/>
          </a:ln>
        </p:spPr>
      </p:pic>
      <p:sp>
        <p:nvSpPr>
          <p:cNvPr id="364" name="Google Shape;364;p45"/>
          <p:cNvSpPr txBox="1"/>
          <p:nvPr/>
        </p:nvSpPr>
        <p:spPr>
          <a:xfrm>
            <a:off x="808725" y="748275"/>
            <a:ext cx="3326700" cy="360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3D85C6"/>
                </a:solidFill>
                <a:latin typeface="Arial"/>
                <a:ea typeface="Arial"/>
                <a:cs typeface="Arial"/>
                <a:sym typeface="Arial"/>
              </a:rPr>
              <a:t>Full Model error rate</a:t>
            </a:r>
            <a:endParaRPr b="0" i="0" sz="1400" u="none" cap="none" strike="noStrike">
              <a:solidFill>
                <a:srgbClr val="3D85C6"/>
              </a:solidFill>
              <a:latin typeface="Arial"/>
              <a:ea typeface="Arial"/>
              <a:cs typeface="Arial"/>
              <a:sym typeface="Arial"/>
            </a:endParaRPr>
          </a:p>
        </p:txBody>
      </p:sp>
      <p:sp>
        <p:nvSpPr>
          <p:cNvPr id="365" name="Google Shape;365;p45"/>
          <p:cNvSpPr txBox="1"/>
          <p:nvPr/>
        </p:nvSpPr>
        <p:spPr>
          <a:xfrm>
            <a:off x="5041475" y="748275"/>
            <a:ext cx="3326700" cy="360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3D85C6"/>
                </a:solidFill>
                <a:latin typeface="Arial"/>
                <a:ea typeface="Arial"/>
                <a:cs typeface="Arial"/>
                <a:sym typeface="Arial"/>
              </a:rPr>
              <a:t>Refined Model error rate</a:t>
            </a:r>
            <a:endParaRPr b="0" i="0" sz="1400" u="none" cap="none" strike="noStrike">
              <a:solidFill>
                <a:srgbClr val="3D85C6"/>
              </a:solidFill>
              <a:latin typeface="Arial"/>
              <a:ea typeface="Arial"/>
              <a:cs typeface="Arial"/>
              <a:sym typeface="Arial"/>
            </a:endParaRPr>
          </a:p>
        </p:txBody>
      </p:sp>
      <p:pic>
        <p:nvPicPr>
          <p:cNvPr id="366" name="Google Shape;366;p45"/>
          <p:cNvPicPr preferRelativeResize="0"/>
          <p:nvPr/>
        </p:nvPicPr>
        <p:blipFill rotWithShape="1">
          <a:blip r:embed="rId4">
            <a:alphaModFix/>
          </a:blip>
          <a:srcRect b="3947" l="0" r="2723" t="0"/>
          <a:stretch/>
        </p:blipFill>
        <p:spPr>
          <a:xfrm>
            <a:off x="4587225" y="1108275"/>
            <a:ext cx="4333887" cy="37623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4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Discriminant Analysis-Conclusion</a:t>
            </a:r>
            <a:endParaRPr/>
          </a:p>
        </p:txBody>
      </p:sp>
      <p:sp>
        <p:nvSpPr>
          <p:cNvPr id="372" name="Google Shape;372;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Homogeneity tests tell us to use QDA procedure.</a:t>
            </a:r>
            <a:endParaRPr/>
          </a:p>
          <a:p>
            <a:pPr indent="-342900" lvl="0" marL="457200" rtl="0" algn="l">
              <a:lnSpc>
                <a:spcPct val="115000"/>
              </a:lnSpc>
              <a:spcBef>
                <a:spcPts val="0"/>
              </a:spcBef>
              <a:spcAft>
                <a:spcPts val="0"/>
              </a:spcAft>
              <a:buSzPts val="1800"/>
              <a:buChar char="●"/>
            </a:pPr>
            <a:r>
              <a:rPr lang="en"/>
              <a:t>Stepwise model selection gives a refined model with significant predictors: thal, number of Vessels colored by fluoroscopy, sex, age , max heart rate, old peak, rest electrocardiographic results; response variable: presence/absence of heart disease.</a:t>
            </a:r>
            <a:endParaRPr/>
          </a:p>
          <a:p>
            <a:pPr indent="-342900" lvl="0" marL="457200" rtl="0" algn="l">
              <a:lnSpc>
                <a:spcPct val="115000"/>
              </a:lnSpc>
              <a:spcBef>
                <a:spcPts val="0"/>
              </a:spcBef>
              <a:spcAft>
                <a:spcPts val="0"/>
              </a:spcAft>
              <a:buSzPts val="1800"/>
              <a:buChar char="●"/>
            </a:pPr>
            <a:r>
              <a:rPr lang="en"/>
              <a:t>MANOVA tests tell us the presence/absence of heart disease has different group means and classification seems to be meaningful.</a:t>
            </a:r>
            <a:endParaRPr/>
          </a:p>
          <a:p>
            <a:pPr indent="-342900" lvl="0" marL="457200" rtl="0" algn="l">
              <a:lnSpc>
                <a:spcPct val="115000"/>
              </a:lnSpc>
              <a:spcBef>
                <a:spcPts val="0"/>
              </a:spcBef>
              <a:spcAft>
                <a:spcPts val="0"/>
              </a:spcAft>
              <a:buSzPts val="1800"/>
              <a:buChar char="●"/>
            </a:pPr>
            <a:r>
              <a:rPr lang="en"/>
              <a:t>The refined model gives a lower cross-validation total error rate compared to the full model. The misclassification rate is higher in the ‘presence of heart disease’ group than in the ‘absence of heart disease’ group.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5"/>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Methods</a:t>
            </a:r>
            <a:endParaRPr/>
          </a:p>
        </p:txBody>
      </p:sp>
      <p:sp>
        <p:nvSpPr>
          <p:cNvPr id="86" name="Google Shape;86;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ANOVA</a:t>
            </a:r>
            <a:endParaRPr sz="1900"/>
          </a:p>
          <a:p>
            <a:pPr indent="-349250" lvl="0" marL="457200" rtl="0" algn="l">
              <a:lnSpc>
                <a:spcPct val="115000"/>
              </a:lnSpc>
              <a:spcBef>
                <a:spcPts val="0"/>
              </a:spcBef>
              <a:spcAft>
                <a:spcPts val="0"/>
              </a:spcAft>
              <a:buSzPts val="1900"/>
              <a:buChar char="●"/>
            </a:pPr>
            <a:r>
              <a:rPr lang="en" sz="1900"/>
              <a:t>Logistic Regression</a:t>
            </a:r>
            <a:endParaRPr sz="1900"/>
          </a:p>
          <a:p>
            <a:pPr indent="-349250" lvl="0" marL="457200" rtl="0" algn="l">
              <a:lnSpc>
                <a:spcPct val="115000"/>
              </a:lnSpc>
              <a:spcBef>
                <a:spcPts val="0"/>
              </a:spcBef>
              <a:spcAft>
                <a:spcPts val="0"/>
              </a:spcAft>
              <a:buSzPts val="1900"/>
              <a:buChar char="●"/>
            </a:pPr>
            <a:r>
              <a:rPr lang="en" sz="1900"/>
              <a:t>Contingency table</a:t>
            </a:r>
            <a:endParaRPr sz="1900"/>
          </a:p>
          <a:p>
            <a:pPr indent="-349250" lvl="0" marL="457200" rtl="0" algn="l">
              <a:lnSpc>
                <a:spcPct val="115000"/>
              </a:lnSpc>
              <a:spcBef>
                <a:spcPts val="0"/>
              </a:spcBef>
              <a:spcAft>
                <a:spcPts val="0"/>
              </a:spcAft>
              <a:buSzPts val="1900"/>
              <a:buChar char="●"/>
            </a:pPr>
            <a:r>
              <a:rPr lang="en" sz="1900"/>
              <a:t>Generalized Linear Model</a:t>
            </a:r>
            <a:endParaRPr sz="1900"/>
          </a:p>
          <a:p>
            <a:pPr indent="-349250" lvl="0" marL="457200" rtl="0" algn="l">
              <a:lnSpc>
                <a:spcPct val="115000"/>
              </a:lnSpc>
              <a:spcBef>
                <a:spcPts val="0"/>
              </a:spcBef>
              <a:spcAft>
                <a:spcPts val="0"/>
              </a:spcAft>
              <a:buSzPts val="1900"/>
              <a:buChar char="●"/>
            </a:pPr>
            <a:r>
              <a:rPr lang="en" sz="1900"/>
              <a:t>Principal Components Analysis (PCA)</a:t>
            </a:r>
            <a:endParaRPr sz="1900"/>
          </a:p>
          <a:p>
            <a:pPr indent="-349250" lvl="0" marL="457200" rtl="0" algn="l">
              <a:lnSpc>
                <a:spcPct val="115000"/>
              </a:lnSpc>
              <a:spcBef>
                <a:spcPts val="0"/>
              </a:spcBef>
              <a:spcAft>
                <a:spcPts val="0"/>
              </a:spcAft>
              <a:buSzPts val="1900"/>
              <a:buChar char="●"/>
            </a:pPr>
            <a:r>
              <a:rPr lang="en" sz="1900"/>
              <a:t>Cluster Analysis</a:t>
            </a:r>
            <a:endParaRPr sz="1900"/>
          </a:p>
          <a:p>
            <a:pPr indent="-349250" lvl="0" marL="457200" rtl="0" algn="l">
              <a:lnSpc>
                <a:spcPct val="115000"/>
              </a:lnSpc>
              <a:spcBef>
                <a:spcPts val="0"/>
              </a:spcBef>
              <a:spcAft>
                <a:spcPts val="0"/>
              </a:spcAft>
              <a:buSzPts val="1900"/>
              <a:buChar char="●"/>
            </a:pPr>
            <a:r>
              <a:rPr lang="en" sz="1900"/>
              <a:t>Discriminant Analysis</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sz="2900"/>
              <a:t>Purpose of investigating serum cholesterol level</a:t>
            </a:r>
            <a:endParaRPr sz="2900"/>
          </a:p>
        </p:txBody>
      </p:sp>
      <p:sp>
        <p:nvSpPr>
          <p:cNvPr id="92" name="Google Shape;92;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The serum cholesterol has long been considered as a significant factor of heart disease, especially the coronary heart disease. Many researches and investigations has revealed that higher level of serum cholesterol will bring to the patient higher level of heart disease. </a:t>
            </a:r>
            <a:endParaRPr/>
          </a:p>
          <a:p>
            <a:pPr indent="0" lvl="0" marL="0" rtl="0" algn="l">
              <a:lnSpc>
                <a:spcPct val="115000"/>
              </a:lnSpc>
              <a:spcBef>
                <a:spcPts val="1600"/>
              </a:spcBef>
              <a:spcAft>
                <a:spcPts val="0"/>
              </a:spcAft>
              <a:buSzPts val="1800"/>
              <a:buNone/>
            </a:pPr>
            <a:r>
              <a:t/>
            </a:r>
            <a:endParaRPr/>
          </a:p>
          <a:p>
            <a:pPr indent="-342900" lvl="0" marL="457200" rtl="0" algn="l">
              <a:lnSpc>
                <a:spcPct val="115000"/>
              </a:lnSpc>
              <a:spcBef>
                <a:spcPts val="1600"/>
              </a:spcBef>
              <a:spcAft>
                <a:spcPts val="0"/>
              </a:spcAft>
              <a:buSzPts val="1800"/>
              <a:buChar char="●"/>
            </a:pPr>
            <a:r>
              <a:rPr lang="en"/>
              <a:t>The question rises up to be: Is serum cholesterol suitable enough to be a substitution indicator when the presence of heart disease is not confirmed?</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7"/>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sz="3000"/>
              <a:t>ANOVA - Serum cholesterol and Heart disease</a:t>
            </a:r>
            <a:endParaRPr sz="3000"/>
          </a:p>
        </p:txBody>
      </p:sp>
      <p:pic>
        <p:nvPicPr>
          <p:cNvPr id="98" name="Google Shape;98;p7"/>
          <p:cNvPicPr preferRelativeResize="0"/>
          <p:nvPr/>
        </p:nvPicPr>
        <p:blipFill rotWithShape="1">
          <a:blip r:embed="rId3">
            <a:alphaModFix/>
          </a:blip>
          <a:srcRect b="0" l="0" r="0" t="0"/>
          <a:stretch/>
        </p:blipFill>
        <p:spPr>
          <a:xfrm>
            <a:off x="1776567" y="1081425"/>
            <a:ext cx="5590875" cy="3155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8"/>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sz="2400"/>
              <a:t>Linear regression</a:t>
            </a:r>
            <a:endParaRPr sz="2400"/>
          </a:p>
        </p:txBody>
      </p:sp>
      <p:pic>
        <p:nvPicPr>
          <p:cNvPr id="104" name="Google Shape;104;p8"/>
          <p:cNvPicPr preferRelativeResize="0"/>
          <p:nvPr/>
        </p:nvPicPr>
        <p:blipFill rotWithShape="1">
          <a:blip r:embed="rId3">
            <a:alphaModFix/>
          </a:blip>
          <a:srcRect b="0" l="0" r="0" t="0"/>
          <a:stretch/>
        </p:blipFill>
        <p:spPr>
          <a:xfrm>
            <a:off x="152400" y="1169850"/>
            <a:ext cx="3848100" cy="2914650"/>
          </a:xfrm>
          <a:prstGeom prst="rect">
            <a:avLst/>
          </a:prstGeom>
          <a:noFill/>
          <a:ln>
            <a:noFill/>
          </a:ln>
        </p:spPr>
      </p:pic>
      <p:pic>
        <p:nvPicPr>
          <p:cNvPr id="105" name="Google Shape;105;p8"/>
          <p:cNvPicPr preferRelativeResize="0"/>
          <p:nvPr/>
        </p:nvPicPr>
        <p:blipFill rotWithShape="1">
          <a:blip r:embed="rId4">
            <a:alphaModFix/>
          </a:blip>
          <a:srcRect b="0" l="0" r="0" t="0"/>
          <a:stretch/>
        </p:blipFill>
        <p:spPr>
          <a:xfrm>
            <a:off x="4141225" y="661125"/>
            <a:ext cx="4481035" cy="382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9"/>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Graphs</a:t>
            </a:r>
            <a:endParaRPr/>
          </a:p>
        </p:txBody>
      </p:sp>
      <p:pic>
        <p:nvPicPr>
          <p:cNvPr id="111" name="Google Shape;111;p9"/>
          <p:cNvPicPr preferRelativeResize="0"/>
          <p:nvPr/>
        </p:nvPicPr>
        <p:blipFill rotWithShape="1">
          <a:blip r:embed="rId3">
            <a:alphaModFix/>
          </a:blip>
          <a:srcRect b="0" l="0" r="0" t="0"/>
          <a:stretch/>
        </p:blipFill>
        <p:spPr>
          <a:xfrm>
            <a:off x="2443875" y="0"/>
            <a:ext cx="5096300" cy="5057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