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FF2EB"/>
    <a:srgbClr val="FF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-1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2559" y="2002650"/>
            <a:ext cx="6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085762"/>
            <a:ext cx="2743200" cy="365125"/>
          </a:xfrm>
        </p:spPr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441935"/>
            <a:ext cx="41148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63040"/>
            <a:ext cx="2743200" cy="365125"/>
          </a:xfrm>
        </p:spPr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03850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2901661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507865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104740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1698171" y="1730025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698171" y="238129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98171" y="296773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98171" y="355531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98171" y="416328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54487" y="4702800"/>
            <a:ext cx="8348572" cy="507386"/>
            <a:chOff x="1254487" y="1667100"/>
            <a:chExt cx="8348572" cy="507386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1254487" y="5299674"/>
            <a:ext cx="8348572" cy="507386"/>
            <a:chOff x="1254487" y="1667100"/>
            <a:chExt cx="8348572" cy="507386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1698171" y="4750247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688840" y="5358216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142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973422" y="-85944"/>
            <a:ext cx="703402" cy="147570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.google.com/webstor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zygotebod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4701" y="1898191"/>
            <a:ext cx="5545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다지기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744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표준의 시작은 내용과 디자인을 분리하는 것부터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HTML4</a:t>
            </a:r>
            <a:r>
              <a:rPr lang="ko-KR" altLang="en-US" sz="2000" smtClean="0"/>
              <a:t>에서는 표를 여러 번 중첩해서 만들었기 때문에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내용의 위치를 옮기거나 내용을 수정하려면 표를 처음부터 다시 만들어야 한다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내용과 디자인을 분리하자</a:t>
            </a:r>
            <a:r>
              <a:rPr lang="en-US" altLang="ko-KR" sz="2000" smtClean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콘텐츠는 </a:t>
            </a:r>
            <a:r>
              <a:rPr lang="en-US" altLang="ko-KR" sz="2000" smtClean="0">
                <a:sym typeface="Wingdings" panose="05000000000000000000" pitchFamily="2" charset="2"/>
              </a:rPr>
              <a:t>HTML</a:t>
            </a:r>
            <a:r>
              <a:rPr lang="ko-KR" altLang="en-US" sz="2000" smtClean="0">
                <a:sym typeface="Wingdings" panose="05000000000000000000" pitchFamily="2" charset="2"/>
              </a:rPr>
              <a:t>이 담당하고 디자인은 </a:t>
            </a:r>
            <a:r>
              <a:rPr lang="en-US" altLang="ko-KR" sz="2000" smtClean="0">
                <a:sym typeface="Wingdings" panose="05000000000000000000" pitchFamily="2" charset="2"/>
              </a:rPr>
              <a:t>CSS</a:t>
            </a:r>
            <a:r>
              <a:rPr lang="ko-KR" altLang="en-US" sz="2000" smtClean="0">
                <a:sym typeface="Wingdings" panose="05000000000000000000" pitchFamily="2" charset="2"/>
              </a:rPr>
              <a:t>가 담당하자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사용자와의 상호 작용은 자바스크립트가 맡는다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157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표준을 지켜야 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유지 보수가 쉽다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내용과</a:t>
            </a:r>
            <a:r>
              <a:rPr lang="en-US" altLang="ko-KR" sz="2000"/>
              <a:t> </a:t>
            </a:r>
            <a:r>
              <a:rPr lang="ko-KR" altLang="en-US" sz="2000" smtClean="0"/>
              <a:t>디자인</a:t>
            </a:r>
            <a:r>
              <a:rPr lang="en-US" altLang="ko-KR" sz="2000" smtClean="0"/>
              <a:t>, </a:t>
            </a:r>
            <a:r>
              <a:rPr lang="ko-KR" altLang="en-US" sz="2000" smtClean="0"/>
              <a:t>동작을 분리하기 때문에 전체적인 용량이 줄어든다</a:t>
            </a:r>
            <a:r>
              <a:rPr lang="en-US" altLang="ko-KR" sz="200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특히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따로 저장한 뒤 수정할 수 있어서 편리하다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접근성을 확보할 수 있다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표준에 맞게 작성한 문서는 키보드만으로 웹 문서를 이동할 수 있다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(</a:t>
            </a:r>
            <a:r>
              <a:rPr lang="ko-KR" altLang="en-US" sz="2000" smtClean="0"/>
              <a:t>국내에서는 웹 접근성을 지키도록 법적으로 강제하고 있다</a:t>
            </a:r>
            <a:r>
              <a:rPr lang="en-US" altLang="ko-KR" sz="200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검색 엔진에서 검색이 유리하다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11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</a:t>
            </a:r>
            <a:r>
              <a:rPr lang="en-US" altLang="ko-KR" sz="2400" b="1" smtClean="0"/>
              <a:t>, ‘</a:t>
            </a:r>
            <a:r>
              <a:rPr lang="ko-KR" altLang="en-US" sz="2400" b="1" smtClean="0"/>
              <a:t>어떻게 보이는가</a:t>
            </a:r>
            <a:r>
              <a:rPr lang="en-US" altLang="ko-KR" sz="2400" b="1" smtClean="0"/>
              <a:t>＇</a:t>
            </a:r>
            <a:r>
              <a:rPr lang="ko-KR" altLang="en-US" sz="2400" b="1" smtClean="0"/>
              <a:t>가 아닌 </a:t>
            </a:r>
            <a:r>
              <a:rPr lang="en-US" altLang="ko-KR" sz="2400" b="1" smtClean="0"/>
              <a:t>‘</a:t>
            </a:r>
            <a:r>
              <a:rPr lang="ko-KR" altLang="en-US" sz="2400" b="1" smtClean="0"/>
              <a:t>무엇을 보여주는가</a:t>
            </a:r>
            <a:r>
              <a:rPr lang="en-US" altLang="ko-KR" sz="2400" b="1" smtClean="0"/>
              <a:t>＇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 표준 이전의 웹 문서에서는 화면에 보이는 모습들을 바꾸기 위해 태그 속성들을 이용해야 했기 때문에 소스를 많이 수정해야 했고 그만큼 복잡했다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하지만 웹 표준을 사용한 후에는 스타일을 만들어 놓고 내용과 디자인을 구분하기 때문에</a:t>
            </a:r>
            <a:r>
              <a:rPr lang="en-US" altLang="ko-KR" sz="2000" smtClean="0"/>
              <a:t>, </a:t>
            </a:r>
            <a:r>
              <a:rPr lang="ko-KR" altLang="en-US" sz="2000" smtClean="0"/>
              <a:t>디자인을 바꾸려면 스타일을 수정하고 내용을 바꾸려면 태그만 수정하면 된다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웹 표준에서는 어떻게 보일지가 중요한 것이 아니라 실제 화면에 보이려고 하는 정보</a:t>
            </a:r>
            <a:r>
              <a:rPr lang="en-US" altLang="ko-KR" sz="2000" smtClean="0"/>
              <a:t>(</a:t>
            </a:r>
            <a:r>
              <a:rPr lang="ko-KR" altLang="en-US" sz="2000" smtClean="0"/>
              <a:t>콘텐츠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중점을 두는 것이다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41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브라우저 설치하기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이 책에서는 </a:t>
            </a:r>
            <a:r>
              <a:rPr lang="ko-KR" altLang="en-US" sz="2000" smtClean="0">
                <a:solidFill>
                  <a:srgbClr val="FF0000"/>
                </a:solidFill>
              </a:rPr>
              <a:t>크롬 브라우저</a:t>
            </a:r>
            <a:r>
              <a:rPr lang="ko-KR" altLang="en-US" sz="2000" smtClean="0"/>
              <a:t>를 기본으로 사용한다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3296884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HTML </a:t>
            </a:r>
            <a:r>
              <a:rPr lang="ko-KR" altLang="en-US" sz="2400" b="1" smtClean="0"/>
              <a:t>편집기 준비하기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3911947"/>
            <a:ext cx="95452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텍스트 편집기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태그와 모든 내용을 직접 입력한다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태그를 완전히 알아야 사용할 수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오류 발생 쉬움</a:t>
            </a:r>
            <a:r>
              <a:rPr lang="en-US" altLang="ko-KR" sz="2000" smtClean="0"/>
              <a:t>.  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메모장 등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HTML </a:t>
            </a:r>
            <a:r>
              <a:rPr lang="ko-KR" altLang="en-US" sz="2000" smtClean="0"/>
              <a:t>전용 편집기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태그 등을 자동완성 시켜줌</a:t>
            </a:r>
            <a:r>
              <a:rPr lang="en-US" altLang="ko-KR" sz="2000" smtClean="0"/>
              <a:t>. </a:t>
            </a:r>
            <a:r>
              <a:rPr lang="ko-KR" altLang="en-US" sz="2000" smtClean="0"/>
              <a:t>이 </a:t>
            </a:r>
            <a:r>
              <a:rPr lang="ko-KR" altLang="en-US" sz="2000"/>
              <a:t>책에서는 </a:t>
            </a:r>
            <a:r>
              <a:rPr lang="ko-KR" altLang="en-US" sz="2000">
                <a:solidFill>
                  <a:srgbClr val="FF0000"/>
                </a:solidFill>
              </a:rPr>
              <a:t>노트패드</a:t>
            </a:r>
            <a:r>
              <a:rPr lang="en-US" altLang="ko-KR" sz="2000">
                <a:solidFill>
                  <a:srgbClr val="FF0000"/>
                </a:solidFill>
              </a:rPr>
              <a:t>++</a:t>
            </a:r>
            <a:r>
              <a:rPr lang="en-US" altLang="ko-KR" sz="2000"/>
              <a:t>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위지위그 편집기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태그와 소스를 자동 완성 시켜줌</a:t>
            </a:r>
            <a:r>
              <a:rPr lang="en-US" altLang="ko-KR" sz="2000" smtClean="0"/>
              <a:t>. </a:t>
            </a:r>
            <a:r>
              <a:rPr lang="ko-KR" altLang="en-US" sz="2000" smtClean="0"/>
              <a:t>태그를 몰라도 사용할 수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드림위버 등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82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호스팅 서버 준비하기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HTML</a:t>
            </a:r>
            <a:r>
              <a:rPr lang="ko-KR" altLang="en-US" sz="2000"/>
              <a:t>로 </a:t>
            </a:r>
            <a:r>
              <a:rPr lang="ko-KR" altLang="en-US" sz="2000" smtClean="0"/>
              <a:t>웹사이트를 다른 </a:t>
            </a:r>
            <a:r>
              <a:rPr lang="ko-KR" altLang="en-US" sz="2000"/>
              <a:t>사람들이 볼 수 있도록 </a:t>
            </a:r>
            <a:r>
              <a:rPr lang="ko-KR" altLang="en-US" sz="2000" smtClean="0"/>
              <a:t>웹 </a:t>
            </a:r>
            <a:r>
              <a:rPr lang="ko-KR" altLang="en-US" sz="2000"/>
              <a:t>문서를 </a:t>
            </a:r>
            <a:r>
              <a:rPr lang="ko-KR" altLang="en-US" sz="2000" smtClean="0"/>
              <a:t>서버 </a:t>
            </a:r>
            <a:r>
              <a:rPr lang="ko-KR" altLang="en-US" sz="2000"/>
              <a:t>컴퓨터로 옮겨야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개인은 웹 서버를 마련하기 어렵기 때문에 서버의 일부 공간을 매달 혹은 몇 년마다 일정 금액을 내고 사용하는 서비스를 </a:t>
            </a:r>
            <a:r>
              <a:rPr lang="ko-KR" altLang="en-US" sz="2000" smtClean="0"/>
              <a:t>이용한다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450585"/>
            <a:ext cx="3399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FTP </a:t>
            </a:r>
            <a:r>
              <a:rPr lang="ko-KR" altLang="en-US" sz="2400" b="1" smtClean="0"/>
              <a:t>프로그램 설치하기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506564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사용자 컴퓨터에서 작성한 웹 문서와 각종 파일을 </a:t>
            </a:r>
            <a:r>
              <a:rPr lang="ko-KR" altLang="en-US" sz="2000" smtClean="0"/>
              <a:t>서버로 업로드</a:t>
            </a:r>
            <a:r>
              <a:rPr lang="en-US" altLang="ko-KR" sz="2000"/>
              <a:t>(upload</a:t>
            </a:r>
            <a:r>
              <a:rPr lang="en-US" altLang="ko-KR" sz="2000" smtClean="0"/>
              <a:t>)</a:t>
            </a:r>
            <a:r>
              <a:rPr lang="ko-KR" altLang="en-US" sz="2000" smtClean="0"/>
              <a:t>하거나 서버에서 다운로드</a:t>
            </a:r>
            <a:r>
              <a:rPr lang="en-US" altLang="ko-KR" sz="2000"/>
              <a:t>(</a:t>
            </a:r>
            <a:r>
              <a:rPr lang="en-US" altLang="ko-KR" sz="2000" smtClean="0"/>
              <a:t>download)</a:t>
            </a:r>
            <a:r>
              <a:rPr lang="ko-KR" altLang="en-US" sz="2000" smtClean="0"/>
              <a:t>할 수 있도록 </a:t>
            </a:r>
            <a:r>
              <a:rPr lang="en-US" altLang="ko-KR" sz="2000" smtClean="0"/>
              <a:t>FTP </a:t>
            </a:r>
            <a:r>
              <a:rPr lang="ko-KR" altLang="en-US" sz="2000" smtClean="0"/>
              <a:t>프로그램을 준비한다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424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태그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이건 꼭 알아두세요</a:t>
            </a:r>
            <a:r>
              <a:rPr lang="en-US" altLang="ko-KR" sz="2400" b="1" smtClean="0"/>
              <a:t>!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17036" y="2335070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태그는 소문자로 쓴다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2000" smtClean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여는 태그와 닫는 태그를 정확히 입력한다 </a:t>
            </a:r>
            <a:r>
              <a:rPr lang="en-US" altLang="ko-KR" sz="2000" smtClean="0"/>
              <a:t>(</a:t>
            </a:r>
            <a:r>
              <a:rPr lang="ko-KR" altLang="en-US" sz="2000" smtClean="0"/>
              <a:t>닫는 태그가 없는 태그도 있다</a:t>
            </a:r>
            <a:r>
              <a:rPr lang="en-US" altLang="ko-KR" sz="200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적당하게 들여쓴다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태그는 속성과 함께 사용된다           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인코딩 방식은 </a:t>
            </a:r>
            <a:r>
              <a:rPr lang="en-US" altLang="ko-KR" sz="2000" smtClean="0"/>
              <a:t>utf-8</a:t>
            </a:r>
            <a:r>
              <a:rPr lang="ko-KR" altLang="en-US" sz="2000" smtClean="0"/>
              <a:t>로 한다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09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730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특수 문자 및 특수 기호 사용하기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9" y="2288418"/>
            <a:ext cx="6606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특수 문자 입력하기 </a:t>
            </a:r>
            <a:r>
              <a:rPr lang="en-US" altLang="ko-KR" sz="2000" smtClean="0"/>
              <a:t>: </a:t>
            </a:r>
            <a:r>
              <a:rPr lang="ko-KR" altLang="en-US" sz="2000"/>
              <a:t>키보드에서 한글 자음을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누른 후 </a:t>
            </a:r>
            <a:r>
              <a:rPr lang="en-US" altLang="ko-KR" sz="2000" smtClean="0"/>
              <a:t>&lt;</a:t>
            </a:r>
            <a:r>
              <a:rPr lang="ko-KR" altLang="en-US" sz="2000" smtClean="0"/>
              <a:t>한자</a:t>
            </a:r>
            <a:r>
              <a:rPr lang="en-US" altLang="ko-KR" sz="2000" smtClean="0"/>
              <a:t>&gt;</a:t>
            </a:r>
            <a:r>
              <a:rPr lang="ko-KR" altLang="en-US" sz="2000" smtClean="0"/>
              <a:t>키를 누르면 특수문자가 표시된다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ko-KR" altLang="en-US" sz="2000" smtClean="0"/>
              <a:t>한글 각 자음마다 서로 다른 특수 문자가 표시된다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특수 기호 사용하기 </a:t>
            </a:r>
            <a:r>
              <a:rPr lang="en-US" altLang="ko-KR" sz="2000" smtClean="0"/>
              <a:t>: </a:t>
            </a:r>
            <a:r>
              <a:rPr lang="en-US" altLang="ko-KR" sz="2000"/>
              <a:t>HTML </a:t>
            </a:r>
            <a:r>
              <a:rPr lang="ko-KR" altLang="en-US" sz="2000"/>
              <a:t>문서의 특성상 여러 개의 공백을 </a:t>
            </a:r>
            <a:r>
              <a:rPr lang="ko-KR" altLang="en-US" sz="2000" smtClean="0"/>
              <a:t>나타내거나 따옴표</a:t>
            </a:r>
            <a:r>
              <a:rPr lang="en-US" altLang="ko-KR" sz="2000" smtClean="0"/>
              <a:t>,  </a:t>
            </a:r>
            <a:r>
              <a:rPr lang="ko-KR" altLang="en-US" sz="2000"/>
              <a:t>‘</a:t>
            </a:r>
            <a:r>
              <a:rPr lang="en-US" altLang="ko-KR" sz="2000"/>
              <a:t>&lt;’ </a:t>
            </a:r>
            <a:r>
              <a:rPr lang="ko-KR" altLang="en-US" sz="2000"/>
              <a:t>같은 꺾쇠 괄호를 화면에 표시할 때에도 </a:t>
            </a:r>
            <a:r>
              <a:rPr lang="ko-KR" altLang="en-US" sz="2000" smtClean="0"/>
              <a:t>특수 </a:t>
            </a:r>
            <a:r>
              <a:rPr lang="ko-KR" altLang="en-US" sz="2000"/>
              <a:t>기호로 </a:t>
            </a:r>
            <a:r>
              <a:rPr lang="ko-KR" altLang="en-US" sz="2000" smtClean="0"/>
              <a:t>입력한다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52" y="856437"/>
            <a:ext cx="4619625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75" y="3189332"/>
            <a:ext cx="2375980" cy="32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394927" y="1960014"/>
            <a:ext cx="7343192" cy="4619588"/>
          </a:xfrm>
          <a:prstGeom prst="rect">
            <a:avLst/>
          </a:prstGeom>
          <a:solidFill>
            <a:srgbClr val="EC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6141" y="2470793"/>
            <a:ext cx="6237515" cy="1709322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6141" y="4289013"/>
            <a:ext cx="6307494" cy="1757223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927" y="1408956"/>
            <a:ext cx="95452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="utf-8"&gt;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내가 처음 만드는 </a:t>
            </a:r>
            <a:r>
              <a:rPr lang="en-US" altLang="ko-KR" sz="2000">
                <a:solidFill>
                  <a:srgbClr val="211D1E"/>
                </a:solidFill>
                <a:latin typeface="Courier"/>
              </a:rPr>
              <a:t>HTML 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문서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="ori.png"&gt;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오리 날다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935895" y="1286299"/>
            <a:ext cx="6648060" cy="37457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&lt;!doctype </a:t>
            </a:r>
            <a:r>
              <a:rPr lang="en-US" altLang="ko-KR" sz="1600"/>
              <a:t>html&gt;: </a:t>
            </a:r>
            <a:r>
              <a:rPr lang="ko-KR" altLang="en-US" sz="1600"/>
              <a:t>현재 문서가 </a:t>
            </a:r>
            <a:r>
              <a:rPr lang="en-US" altLang="ko-KR" sz="1600"/>
              <a:t>HTML5 </a:t>
            </a:r>
            <a:r>
              <a:rPr lang="ko-KR" altLang="en-US" sz="1600"/>
              <a:t>언어로 작성된 웹 문서라는 </a:t>
            </a:r>
            <a:r>
              <a:rPr lang="ko-KR" altLang="en-US" sz="1600" smtClean="0"/>
              <a:t>뜻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687271" y="1778256"/>
            <a:ext cx="4896684" cy="6469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&lt;html&gt; ~ &lt;/html&gt;: </a:t>
            </a:r>
            <a:r>
              <a:rPr lang="ko-KR" altLang="en-US" sz="1600" smtClean="0"/>
              <a:t>웹 </a:t>
            </a:r>
            <a:r>
              <a:rPr lang="ko-KR" altLang="en-US" sz="1600"/>
              <a:t>문서의 시작과 끝을 </a:t>
            </a:r>
            <a:r>
              <a:rPr lang="ko-KR" altLang="en-US" sz="1600" smtClean="0"/>
              <a:t>나타낸다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694710" y="4416093"/>
            <a:ext cx="4889245" cy="64698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&lt;body&gt; ~ &lt;/body&gt;: </a:t>
            </a:r>
            <a:r>
              <a:rPr lang="ko-KR" altLang="en-US" sz="1600"/>
              <a:t>웹 브라우저 화면에 표시할 </a:t>
            </a:r>
            <a:r>
              <a:rPr lang="ko-KR" altLang="en-US" sz="1600" smtClean="0"/>
              <a:t>내용들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694710" y="2519485"/>
            <a:ext cx="4889245" cy="91940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&lt;head&gt; ~ &lt;/head&gt;: </a:t>
            </a:r>
            <a:r>
              <a:rPr lang="ko-KR" altLang="en-US" sz="1600" smtClean="0"/>
              <a:t>웹 문서에서 사용하는 언어나 문서 제목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키워드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제작자 등 여러 가지 문서와 관련된 정보 나열</a:t>
            </a:r>
            <a:endParaRPr lang="ko-KR" altLang="en-US" sz="1600"/>
          </a:p>
        </p:txBody>
      </p:sp>
      <p:cxnSp>
        <p:nvCxnSpPr>
          <p:cNvPr id="14" name="꺾인 연결선 13"/>
          <p:cNvCxnSpPr>
            <a:stCxn id="4" idx="1"/>
          </p:cNvCxnSpPr>
          <p:nvPr/>
        </p:nvCxnSpPr>
        <p:spPr>
          <a:xfrm rot="10800000" flipV="1">
            <a:off x="3918857" y="1473584"/>
            <a:ext cx="1017038" cy="1872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587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HTML </a:t>
            </a:r>
            <a:r>
              <a:rPr lang="ko-KR" altLang="en-US" sz="2400" b="1" smtClean="0"/>
              <a:t>문서와 </a:t>
            </a:r>
            <a:r>
              <a:rPr lang="en-US" altLang="ko-KR" sz="2400" b="1" smtClean="0"/>
              <a:t>DOCTYPE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HTML4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doctype </a:t>
            </a:r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브라우저마다 </a:t>
            </a:r>
            <a:r>
              <a:rPr lang="ko-KR" altLang="en-US" sz="2000"/>
              <a:t>조금씩 지원하는 내용이 달랐기 때문에 </a:t>
            </a:r>
            <a:r>
              <a:rPr lang="en-US" altLang="ko-KR" sz="2000"/>
              <a:t>HTML</a:t>
            </a:r>
            <a:r>
              <a:rPr lang="ko-KR" altLang="en-US" sz="2000"/>
              <a:t>의 문서 유형을 </a:t>
            </a:r>
            <a:r>
              <a:rPr lang="ko-KR" altLang="en-US" sz="2000" smtClean="0"/>
              <a:t>엄격 모드</a:t>
            </a:r>
            <a:r>
              <a:rPr lang="en-US" altLang="ko-KR" sz="2000" smtClean="0"/>
              <a:t>(strict)</a:t>
            </a:r>
            <a:r>
              <a:rPr lang="ko-KR" altLang="en-US" sz="2000" smtClean="0"/>
              <a:t>와 호환</a:t>
            </a:r>
            <a:r>
              <a:rPr lang="en-US" altLang="ko-KR" sz="2000" smtClean="0"/>
              <a:t> </a:t>
            </a:r>
            <a:r>
              <a:rPr lang="ko-KR" altLang="en-US" sz="2000" smtClean="0"/>
              <a:t>모드</a:t>
            </a:r>
            <a:r>
              <a:rPr lang="en-US" altLang="ko-KR" sz="2000" smtClean="0"/>
              <a:t>(transitional), </a:t>
            </a:r>
            <a:r>
              <a:rPr lang="ko-KR" altLang="en-US" sz="2000" smtClean="0"/>
              <a:t>프레임세트</a:t>
            </a:r>
            <a:r>
              <a:rPr lang="en-US" altLang="ko-KR" sz="2000" smtClean="0"/>
              <a:t>(frameset) </a:t>
            </a:r>
            <a:r>
              <a:rPr lang="ko-KR" altLang="en-US" sz="2000" smtClean="0"/>
              <a:t>중에서 선택해서 사용했다</a:t>
            </a:r>
            <a:r>
              <a:rPr lang="en-US" altLang="ko-KR" sz="200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문서 </a:t>
            </a:r>
            <a:r>
              <a:rPr lang="ko-KR" altLang="en-US" sz="2000"/>
              <a:t>유형을 설정하는 것이 까다로워서 아예 문서 유형을 지정하지 않은 문서도 </a:t>
            </a:r>
            <a:r>
              <a:rPr lang="ko-KR" altLang="en-US" sz="2000" smtClean="0"/>
              <a:t>많았다</a:t>
            </a:r>
            <a:r>
              <a:rPr lang="en-US" altLang="ko-KR" sz="2000" smtClean="0"/>
              <a:t>.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웹 표준 무시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HTML5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doctype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	&lt;!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smtClean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091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언제나 시작은 </a:t>
            </a:r>
            <a:r>
              <a:rPr lang="en-US" altLang="ko-KR" sz="2400" b="1" smtClean="0"/>
              <a:t>&lt;html&gt;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849086" y="2288418"/>
            <a:ext cx="10504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 유형을 선언한 후에 실제 문서 정보와 내용이 시작되고 끝나는 것을 표시하는 태그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태그에서는 </a:t>
            </a:r>
            <a:r>
              <a:rPr lang="en-US" altLang="ko-KR" sz="2000"/>
              <a:t>lang</a:t>
            </a:r>
            <a:r>
              <a:rPr lang="ko-KR" altLang="en-US" sz="2000"/>
              <a:t>이라는 속성을 사용해 문서에서 사용할 언어를 지정할 수 </a:t>
            </a:r>
            <a:r>
              <a:rPr lang="ko-KR" altLang="en-US" sz="2000" smtClean="0"/>
              <a:t>있다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태그와 </a:t>
            </a:r>
            <a:r>
              <a:rPr lang="en-US" altLang="ko-KR" sz="2000"/>
              <a:t>&lt;/html&gt; </a:t>
            </a:r>
            <a:r>
              <a:rPr lang="ko-KR" altLang="en-US" sz="2000"/>
              <a:t>태그 사이에는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문서 </a:t>
            </a:r>
            <a:r>
              <a:rPr lang="ko-KR" altLang="en-US" sz="2000"/>
              <a:t>정보를 지정하는 </a:t>
            </a:r>
            <a:r>
              <a:rPr lang="en-US" altLang="ko-KR" sz="2000" smtClean="0"/>
              <a:t>&lt;</a:t>
            </a:r>
            <a:r>
              <a:rPr lang="en-US" altLang="ko-KR" sz="2000"/>
              <a:t>head&gt; </a:t>
            </a:r>
            <a:r>
              <a:rPr lang="ko-KR" altLang="en-US" sz="2000"/>
              <a:t>부분과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실제 </a:t>
            </a:r>
            <a:r>
              <a:rPr lang="ko-KR" altLang="en-US" sz="2000"/>
              <a:t>화면에 보이는 문서 내용을 입력하는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&lt;</a:t>
            </a:r>
            <a:r>
              <a:rPr lang="en-US" altLang="ko-KR" sz="2000"/>
              <a:t>body&gt; </a:t>
            </a:r>
            <a:r>
              <a:rPr lang="ko-KR" altLang="en-US" sz="2000"/>
              <a:t>부분을 </a:t>
            </a:r>
            <a:r>
              <a:rPr lang="ko-KR" altLang="en-US" sz="2000" smtClean="0"/>
              <a:t>만든다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770914" y="3330659"/>
            <a:ext cx="3520751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61861" y="1726164"/>
            <a:ext cx="34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</a:t>
            </a:r>
            <a:r>
              <a:rPr lang="en-US" altLang="ko-KR" sz="2000" smtClean="0"/>
              <a:t>, HTML </a:t>
            </a:r>
            <a:r>
              <a:rPr lang="ko-KR" altLang="en-US" sz="2000" smtClean="0"/>
              <a:t>이해하기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761861" y="2341990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왜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배워야 할까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761861" y="295736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 표준은 무엇일까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761861" y="357274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처음 만드는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761861" y="4185526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HTML </a:t>
            </a:r>
            <a:r>
              <a:rPr lang="ko-KR" altLang="en-US" sz="2000" smtClean="0"/>
              <a:t>문서의 구조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761861" y="4782681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자주 쓰는 기본 태그 익히기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761861" y="5368087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개발자 도구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7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브라우저에게 정보를 주는 </a:t>
            </a:r>
            <a:r>
              <a:rPr lang="en-US" altLang="ko-KR" sz="2400" b="1" smtClean="0"/>
              <a:t>&lt;head&gt;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1423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웹 브라우저 화면에는 보이지 않지만</a:t>
            </a:r>
            <a:r>
              <a:rPr lang="en-US" altLang="ko-KR" sz="2000"/>
              <a:t>, </a:t>
            </a:r>
            <a:r>
              <a:rPr lang="ko-KR" altLang="en-US" sz="2000"/>
              <a:t>웹 브라우저가 알아두어야 할 </a:t>
            </a:r>
            <a:r>
              <a:rPr lang="ko-KR" altLang="en-US" sz="2000" smtClean="0"/>
              <a:t>정보들 입력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문서에서 사용할 외부 </a:t>
            </a:r>
            <a:r>
              <a:rPr lang="ko-KR" altLang="en-US" sz="2000" smtClean="0"/>
              <a:t>파일들 링크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&lt;title&gt; </a:t>
            </a:r>
            <a:r>
              <a:rPr lang="ko-KR" altLang="en-US" sz="2000" smtClean="0"/>
              <a:t>태그 </a:t>
            </a:r>
            <a:r>
              <a:rPr lang="en-US" altLang="ko-KR" sz="2000" smtClean="0"/>
              <a:t>: </a:t>
            </a:r>
            <a:r>
              <a:rPr lang="ko-KR" altLang="en-US" sz="2000"/>
              <a:t>브라우저의 제목 표시줄에 </a:t>
            </a:r>
            <a:r>
              <a:rPr lang="ko-KR" altLang="en-US" sz="2000" smtClean="0"/>
              <a:t>표시되는 내용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	&lt;title&gt; </a:t>
            </a:r>
            <a:r>
              <a:rPr lang="ko-KR" altLang="en-US" sz="2000"/>
              <a:t>문서 제목 </a:t>
            </a:r>
            <a:r>
              <a:rPr lang="en-US" altLang="ko-KR" sz="2000"/>
              <a:t>&lt;/title</a:t>
            </a:r>
            <a:r>
              <a:rPr lang="en-US" altLang="ko-KR" sz="200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&lt;meta&gt; </a:t>
            </a:r>
            <a:r>
              <a:rPr lang="ko-KR" altLang="en-US" sz="2000" smtClean="0"/>
              <a:t>태그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문자</a:t>
            </a:r>
            <a:r>
              <a:rPr lang="en-US" altLang="ko-KR" sz="2000" smtClean="0"/>
              <a:t> </a:t>
            </a:r>
            <a:r>
              <a:rPr lang="ko-KR" altLang="en-US" sz="2000" smtClean="0"/>
              <a:t>인코딩 방법 및 </a:t>
            </a:r>
            <a:r>
              <a:rPr lang="ko-KR" altLang="en-US" sz="2000"/>
              <a:t>문서의 키워드와 요약 정보를 지정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/>
              <a:t>	&lt;meta charset="utf-8"&gt;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282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문서의 몸통 </a:t>
            </a:r>
            <a:r>
              <a:rPr lang="en-US" altLang="ko-KR" sz="2400" b="1" smtClean="0"/>
              <a:t>&lt;body&gt;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실제 브라우저에 표시될 </a:t>
            </a:r>
            <a:r>
              <a:rPr lang="ko-KR" altLang="en-US" sz="2000" smtClean="0"/>
              <a:t>내용 </a:t>
            </a:r>
            <a:r>
              <a:rPr lang="ko-KR" altLang="en-US" sz="2000"/>
              <a:t>입력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이 책에서 설명하는 대부분의 태그가 </a:t>
            </a:r>
            <a:r>
              <a:rPr lang="en-US" altLang="ko-KR" sz="2000"/>
              <a:t>&lt;body&gt; </a:t>
            </a:r>
            <a:r>
              <a:rPr lang="ko-KR" altLang="en-US" sz="2000"/>
              <a:t>태그와 </a:t>
            </a:r>
            <a:r>
              <a:rPr lang="en-US" altLang="ko-KR" sz="2000"/>
              <a:t>&lt;/body&gt; </a:t>
            </a:r>
            <a:r>
              <a:rPr lang="ko-KR" altLang="en-US" sz="2000"/>
              <a:t>태그 사이에서 사용하는 </a:t>
            </a:r>
            <a:r>
              <a:rPr lang="ko-KR" altLang="en-US" sz="2000" smtClean="0"/>
              <a:t>태그들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357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&lt;h</a:t>
            </a:r>
            <a:r>
              <a:rPr lang="en-US" altLang="ko-KR" sz="2400" b="1" i="1" smtClean="0"/>
              <a:t>n</a:t>
            </a:r>
            <a:r>
              <a:rPr lang="en-US" altLang="ko-KR" sz="2400" b="1" smtClean="0"/>
              <a:t>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일반</a:t>
            </a:r>
            <a:r>
              <a:rPr lang="en-US" altLang="ko-KR" sz="2000" smtClean="0"/>
              <a:t> </a:t>
            </a:r>
            <a:r>
              <a:rPr lang="ko-KR" altLang="en-US" sz="2000" smtClean="0"/>
              <a:t>텍스트보다 크기가 크고 진하게 표시된다</a:t>
            </a:r>
            <a:r>
              <a:rPr lang="en-US" altLang="ko-KR" sz="2000"/>
              <a:t>. &lt;h1&gt;~&lt;h6&gt; </a:t>
            </a:r>
            <a:r>
              <a:rPr lang="ko-KR" altLang="en-US" sz="2000"/>
              <a:t>태그까지 사용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</a:t>
            </a:r>
            <a:r>
              <a:rPr lang="en-US" altLang="ko-KR" sz="2000"/>
              <a:t>h</a:t>
            </a:r>
            <a:r>
              <a:rPr lang="en-US" altLang="ko-KR" sz="2000" i="1"/>
              <a:t>n</a:t>
            </a:r>
            <a:r>
              <a:rPr lang="en-US" altLang="ko-KR" sz="2000"/>
              <a:t>&gt; </a:t>
            </a:r>
            <a:r>
              <a:rPr lang="ko-KR" altLang="en-US" sz="2000"/>
              <a:t>제목 </a:t>
            </a:r>
            <a:r>
              <a:rPr lang="en-US" altLang="ko-KR" sz="2000"/>
              <a:t>&lt;/h</a:t>
            </a:r>
            <a:r>
              <a:rPr lang="en-US" altLang="ko-KR" sz="2000" i="1"/>
              <a:t>n</a:t>
            </a:r>
            <a:r>
              <a:rPr lang="en-US" altLang="ko-KR" sz="2000" smtClean="0"/>
              <a:t>&gt;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634187" y="3419827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&lt;p&gt;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045028" y="4034890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입력한 내용 앞뒤로 빈 줄이 생기면서 텍스트 단락이 만들어진다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&lt;p&gt; </a:t>
            </a:r>
            <a:r>
              <a:rPr lang="ko-KR" altLang="en-US" sz="2000"/>
              <a:t>제목 </a:t>
            </a:r>
            <a:r>
              <a:rPr lang="en-US" altLang="ko-KR" sz="2000" smtClean="0"/>
              <a:t>&lt;/p&gt;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634187" y="5397917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&lt;br&gt;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1045028" y="6012980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&lt;br&gt; </a:t>
            </a:r>
            <a:r>
              <a:rPr lang="ko-KR" altLang="en-US" sz="2000" smtClean="0"/>
              <a:t>태그가 삽입한 위치에서 줄이 바뀐다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닫는 태그는 없다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12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&lt;b&gt; </a:t>
            </a:r>
            <a:r>
              <a:rPr lang="ko-KR" altLang="en-US" sz="2000" smtClean="0"/>
              <a:t>태그로 감싼 텍스트를 진하게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&lt;b&gt;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&lt;/b&gt;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043330"/>
            <a:ext cx="298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r>
              <a:rPr lang="en-US" altLang="ko-KR" sz="2400" b="1" smtClean="0"/>
              <a:t>, &lt;i&gt;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658393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&lt;i&gt; </a:t>
            </a:r>
            <a:r>
              <a:rPr lang="ko-KR" altLang="en-US" sz="2000" smtClean="0"/>
              <a:t>태그로 감싼 텍스트를 이탤릭체로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&lt;i&gt;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&lt;/i&gt;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47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&lt;img&gt;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문서에 이미지를 넣는 태그</a:t>
            </a:r>
            <a:r>
              <a:rPr lang="en-US" altLang="ko-KR" sz="2000" smtClean="0"/>
              <a:t>. &lt;img&gt; </a:t>
            </a:r>
            <a:r>
              <a:rPr lang="ko-KR" altLang="en-US" sz="2000" smtClean="0"/>
              <a:t>태그 하나당 하나의 이미지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src </a:t>
            </a:r>
            <a:r>
              <a:rPr lang="ko-KR" altLang="en-US" sz="2000" smtClean="0"/>
              <a:t>속성을 이용해 이미지 파일 경로를 표시해야 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닫는 태그는 없다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</a:t>
            </a:r>
            <a:r>
              <a:rPr lang="en-US" altLang="ko-KR" sz="2000">
                <a:latin typeface="Courier"/>
              </a:rPr>
              <a:t>&lt;img src</a:t>
            </a:r>
            <a:r>
              <a:rPr lang="en-US" altLang="ko-KR" sz="2000" smtClean="0">
                <a:latin typeface="Courier"/>
              </a:rPr>
              <a:t>=“</a:t>
            </a:r>
            <a:r>
              <a:rPr lang="ko-KR" altLang="en-US" sz="2000" smtClean="0">
                <a:latin typeface="Courier"/>
              </a:rPr>
              <a:t>이미지</a:t>
            </a:r>
            <a:r>
              <a:rPr lang="en-US" altLang="ko-KR" sz="2000" smtClean="0">
                <a:latin typeface="Courier"/>
              </a:rPr>
              <a:t> </a:t>
            </a:r>
            <a:r>
              <a:rPr lang="ko-KR" altLang="en-US" sz="2000" smtClean="0">
                <a:latin typeface="Courier"/>
              </a:rPr>
              <a:t>파일 경로</a:t>
            </a:r>
            <a:r>
              <a:rPr lang="en-US" altLang="ko-KR" sz="2000" smtClean="0">
                <a:latin typeface="Courier"/>
              </a:rPr>
              <a:t>"&gt;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117976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&lt;a&gt;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733039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다른 문서나 외부 사이트로 연결하는 하이퍼링크 만드는 태그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텍스트나 이미지를 </a:t>
            </a:r>
            <a:r>
              <a:rPr lang="en-US" altLang="ko-KR" sz="2000" smtClean="0"/>
              <a:t>&lt;a&gt;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&lt;/a&gt; </a:t>
            </a:r>
            <a:r>
              <a:rPr lang="ko-KR" altLang="en-US" sz="2000" smtClean="0"/>
              <a:t>태그로 감싸준다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&lt;a href=“</a:t>
            </a:r>
            <a:r>
              <a:rPr lang="ko-KR" altLang="en-US" sz="2000" smtClean="0"/>
              <a:t>링크할 주소</a:t>
            </a:r>
            <a:r>
              <a:rPr lang="en-US" altLang="ko-KR" sz="2000" smtClean="0"/>
              <a:t>＂&gt; </a:t>
            </a:r>
            <a:r>
              <a:rPr lang="ko-KR" altLang="en-US" sz="2000" smtClean="0"/>
              <a:t>텍스트 또는 이미지 </a:t>
            </a:r>
            <a:r>
              <a:rPr lang="en-US" altLang="ko-KR" sz="2000" smtClean="0"/>
              <a:t>&lt;/a&gt;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주석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101011" y="21974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나중에 자신이 작성한 </a:t>
            </a:r>
            <a:r>
              <a:rPr lang="en-US" altLang="ko-KR" sz="2000"/>
              <a:t>HTML </a:t>
            </a:r>
            <a:r>
              <a:rPr lang="ko-KR" altLang="en-US" sz="2000"/>
              <a:t>소스를 보거나 다른 사람이 </a:t>
            </a:r>
            <a:r>
              <a:rPr lang="en-US" altLang="ko-KR" sz="2000"/>
              <a:t>HTML </a:t>
            </a:r>
            <a:r>
              <a:rPr lang="ko-KR" altLang="en-US" sz="2000"/>
              <a:t>소스를 열어보더라도 페이지 내용을 쉽게 이해할 수 있도록 </a:t>
            </a:r>
            <a:r>
              <a:rPr lang="ko-KR" altLang="en-US" sz="2000" smtClean="0"/>
              <a:t>붙이는 설명글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/>
              <a:t>웹 브라우저에서 해석하지도 않고</a:t>
            </a:r>
            <a:r>
              <a:rPr lang="en-US" altLang="ko-KR" sz="2000"/>
              <a:t>, </a:t>
            </a:r>
            <a:r>
              <a:rPr lang="ko-KR" altLang="en-US" sz="2000"/>
              <a:t>나타나지도 </a:t>
            </a:r>
            <a:r>
              <a:rPr lang="ko-KR" altLang="en-US" sz="2000" smtClean="0"/>
              <a:t>않는다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&lt;!-- </a:t>
            </a:r>
            <a:r>
              <a:rPr lang="ko-KR" altLang="en-US" sz="2000"/>
              <a:t>와 </a:t>
            </a:r>
            <a:r>
              <a:rPr lang="en-US" altLang="ko-KR" sz="2000"/>
              <a:t>--&gt; </a:t>
            </a:r>
            <a:r>
              <a:rPr lang="ko-KR" altLang="en-US" sz="2000"/>
              <a:t>사이에 원하는 내용을 </a:t>
            </a:r>
            <a:r>
              <a:rPr lang="ko-KR" altLang="en-US" sz="2000" smtClean="0"/>
              <a:t>쓰고</a:t>
            </a:r>
            <a:r>
              <a:rPr lang="en-US" altLang="ko-KR" sz="2000"/>
              <a:t>, </a:t>
            </a:r>
            <a:r>
              <a:rPr lang="ko-KR" altLang="en-US" sz="2000"/>
              <a:t>여러 줄에 걸친 주석도 </a:t>
            </a:r>
            <a:r>
              <a:rPr lang="ko-KR" altLang="en-US" sz="2000" smtClean="0"/>
              <a:t>가능하다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이 사이트는 어떻게 만든거지</a:t>
            </a:r>
            <a:r>
              <a:rPr lang="en-US" altLang="ko-KR" smtClean="0"/>
              <a:t>? - </a:t>
            </a:r>
            <a:r>
              <a:rPr lang="ko-KR" altLang="en-US" smtClean="0"/>
              <a:t>개발자도구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01-8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Web Developer </a:t>
            </a:r>
            <a:r>
              <a:rPr lang="ko-KR" altLang="en-US" sz="2400" b="1" smtClean="0"/>
              <a:t>도구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937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브라우저에 추가해서 사용하는 부가 기능 도구</a:t>
            </a:r>
            <a:endParaRPr lang="en-US" altLang="ko-KR" sz="2000" smtClean="0"/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크롬 </a:t>
            </a:r>
            <a:r>
              <a:rPr lang="ko-KR" altLang="en-US" sz="2000"/>
              <a:t>웹스토어</a:t>
            </a:r>
            <a:r>
              <a:rPr lang="en-US" altLang="ko-KR" sz="2000"/>
              <a:t>(</a:t>
            </a:r>
            <a:r>
              <a:rPr lang="en-US" altLang="ko-KR" sz="2000">
                <a:hlinkClick r:id="rId2"/>
              </a:rPr>
              <a:t>http://chrome.google.com/webstore</a:t>
            </a:r>
            <a:r>
              <a:rPr lang="en-US" altLang="ko-KR" sz="2000"/>
              <a:t>)</a:t>
            </a:r>
            <a:r>
              <a:rPr lang="ko-KR" altLang="en-US" sz="2000" smtClean="0"/>
              <a:t>에서 </a:t>
            </a:r>
            <a:r>
              <a:rPr lang="en-US" altLang="ko-KR" sz="2000"/>
              <a:t>Web Developer </a:t>
            </a:r>
            <a:r>
              <a:rPr lang="ko-KR" altLang="en-US" sz="2000"/>
              <a:t>도구 </a:t>
            </a:r>
            <a:r>
              <a:rPr lang="ko-KR" altLang="en-US" sz="2000" smtClean="0"/>
              <a:t>추가</a:t>
            </a:r>
            <a:endParaRPr lang="en-US" altLang="ko-KR" sz="2000" smtClean="0"/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파이어폭스에서는 </a:t>
            </a:r>
            <a:r>
              <a:rPr lang="en-US" altLang="ko-KR" sz="2000" smtClean="0"/>
              <a:t>Web</a:t>
            </a:r>
            <a:r>
              <a:rPr lang="ko-KR" altLang="en-US" sz="2000" smtClean="0"/>
              <a:t> </a:t>
            </a:r>
            <a:r>
              <a:rPr lang="en-US" altLang="ko-KR" sz="2000" smtClean="0"/>
              <a:t>Developer </a:t>
            </a:r>
            <a:r>
              <a:rPr lang="ko-KR" altLang="en-US" sz="2000" smtClean="0"/>
              <a:t>부가 기능 추가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현재 보고 있는 사이트에서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없애고 순수 마크업만 보는 것 가능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이미지나 폼 요소만 따로 관리하는 것도 가능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사이트를 개발하면서 특정 부분만 체크해 볼 수 있다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59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</a:t>
            </a:r>
            <a:r>
              <a:rPr lang="ko-KR" altLang="en-US" sz="2400" b="1" smtClean="0"/>
              <a:t>이란 무엇일까요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961051" y="2047164"/>
            <a:ext cx="101050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컴퓨터에서 사용하는 모든 파일에는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 각각 고유의 형식이 있다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웹에서는 </a:t>
            </a:r>
            <a:r>
              <a:rPr lang="ko-KR" altLang="en-US" sz="2000"/>
              <a:t>웹에 맞는 형식인 *</a:t>
            </a:r>
            <a:r>
              <a:rPr lang="en-US" altLang="ko-KR" sz="2000"/>
              <a:t>.html(</a:t>
            </a:r>
            <a:r>
              <a:rPr lang="ko-KR" altLang="en-US" sz="2000"/>
              <a:t>또는 *</a:t>
            </a:r>
            <a:r>
              <a:rPr lang="en-US" altLang="ko-KR" sz="2000"/>
              <a:t>.htm)</a:t>
            </a:r>
            <a:r>
              <a:rPr lang="ko-KR" altLang="en-US" sz="2000"/>
              <a:t>로 문서를 저장해야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텍스트뿐만 아니라 </a:t>
            </a:r>
            <a:r>
              <a:rPr lang="ko-KR" altLang="en-US" sz="2000"/>
              <a:t>이미지</a:t>
            </a:r>
            <a:r>
              <a:rPr lang="en-US" altLang="ko-KR" sz="2000"/>
              <a:t>, </a:t>
            </a:r>
            <a:r>
              <a:rPr lang="ko-KR" altLang="en-US" sz="2000"/>
              <a:t>링크 등 여러 </a:t>
            </a:r>
            <a:r>
              <a:rPr lang="ko-KR" altLang="en-US" sz="2000" smtClean="0"/>
              <a:t>요소들을 다루고 </a:t>
            </a:r>
            <a:r>
              <a:rPr lang="ko-KR" altLang="en-US" sz="2000"/>
              <a:t>표시할 수 </a:t>
            </a:r>
            <a:r>
              <a:rPr lang="ko-KR" altLang="en-US" sz="2000" smtClean="0"/>
              <a:t>있어야 한다</a:t>
            </a:r>
            <a:r>
              <a:rPr lang="en-US" altLang="ko-KR" sz="200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b="1" smtClean="0"/>
              <a:t>HTML(Hyper </a:t>
            </a:r>
            <a:r>
              <a:rPr lang="en-US" altLang="ko-KR" sz="2000" b="1"/>
              <a:t>Text Markup Language) </a:t>
            </a:r>
            <a:r>
              <a:rPr lang="ko-KR" altLang="en-US" sz="2000" b="1" smtClean="0"/>
              <a:t>문서</a:t>
            </a:r>
            <a:endParaRPr lang="en-US" altLang="ko-KR" sz="2000" b="1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문서를 작성하는데 필요한 </a:t>
            </a:r>
            <a:r>
              <a:rPr lang="ko-KR" altLang="en-US" sz="2000" smtClean="0"/>
              <a:t>언어가 </a:t>
            </a:r>
            <a:r>
              <a:rPr lang="en-US" altLang="ko-KR" sz="2400" b="1" smtClean="0">
                <a:solidFill>
                  <a:srgbClr val="C00000"/>
                </a:solidFill>
              </a:rPr>
              <a:t>HTML</a:t>
            </a:r>
            <a:r>
              <a:rPr lang="ko-KR" altLang="en-US" sz="2000" smtClean="0"/>
              <a:t>이다</a:t>
            </a:r>
            <a:endParaRPr lang="en-US" altLang="ko-KR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브라우저</a:t>
            </a:r>
            <a:r>
              <a:rPr lang="en-US" altLang="ko-KR" sz="2000"/>
              <a:t> </a:t>
            </a:r>
            <a:r>
              <a:rPr lang="en-US" altLang="ko-KR" sz="2000" smtClean="0"/>
              <a:t>: HTML</a:t>
            </a:r>
            <a:r>
              <a:rPr lang="ko-KR" altLang="en-US" sz="2000" smtClean="0"/>
              <a:t>로 작성된 웹 문서를 사용자에게 보여주는 프로그램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 smtClean="0"/>
              <a:t>예</a:t>
            </a:r>
            <a:r>
              <a:rPr lang="en-US" altLang="ko-KR" sz="2000" smtClean="0"/>
              <a:t>: </a:t>
            </a:r>
            <a:r>
              <a:rPr lang="ko-KR" altLang="en-US" sz="2000" smtClean="0"/>
              <a:t>인터넷 익스플로러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크롬 브라우저 등</a:t>
            </a:r>
            <a:endParaRPr lang="ko-KR" altLang="en-US" sz="2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4036"/>
          <a:stretch/>
        </p:blipFill>
        <p:spPr>
          <a:xfrm>
            <a:off x="5722625" y="2047164"/>
            <a:ext cx="5631174" cy="12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</a:t>
            </a:r>
            <a:r>
              <a:rPr lang="ko-KR" altLang="en-US" sz="2400" b="1" smtClean="0"/>
              <a:t>이란 무엇일까요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41" y="2793178"/>
            <a:ext cx="469582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0" y="2135602"/>
            <a:ext cx="3311639" cy="215505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096139" y="2920479"/>
            <a:ext cx="2603241" cy="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189445" y="3368349"/>
            <a:ext cx="2385525" cy="410549"/>
            <a:chOff x="4189445" y="2892490"/>
            <a:chExt cx="2385525" cy="4105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189445" y="2892490"/>
              <a:ext cx="0" cy="4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189445" y="3303039"/>
              <a:ext cx="238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1558941" y="2793178"/>
            <a:ext cx="568439" cy="295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558941" y="3141422"/>
            <a:ext cx="409818" cy="198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5796" y="2301858"/>
            <a:ext cx="349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&lt;img&gt; </a:t>
            </a:r>
            <a:r>
              <a:rPr lang="ko-KR" altLang="en-US" sz="1600" smtClean="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: </a:t>
            </a:r>
            <a:r>
              <a:rPr lang="ko-KR" altLang="en-US" sz="1600" smtClean="0">
                <a:solidFill>
                  <a:srgbClr val="C00000"/>
                </a:solidFill>
              </a:rPr>
              <a:t>이미지를 연결하는 태그 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6" y="3704371"/>
            <a:ext cx="309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&lt;p&gt; </a:t>
            </a:r>
            <a:r>
              <a:rPr lang="ko-KR" altLang="en-US" sz="1600" smtClean="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: </a:t>
            </a:r>
            <a:r>
              <a:rPr lang="ko-KR" altLang="en-US" sz="1600" smtClean="0">
                <a:solidFill>
                  <a:srgbClr val="C00000"/>
                </a:solidFill>
              </a:rPr>
              <a:t>텍스트를 연결하는 태그 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7380" y="4958734"/>
            <a:ext cx="5943600" cy="1112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태그를 사용해서 웹 문서를 만들면 웹 브라우저가 태그를 해석해서  위와 같은 화면을 사용자에게 보여줍니다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HTML5</a:t>
            </a:r>
            <a:r>
              <a:rPr lang="ko-KR" altLang="en-US" sz="2400" b="1" smtClean="0"/>
              <a:t>가 나오기까지</a:t>
            </a:r>
            <a:endParaRPr lang="ko-KR" altLang="en-US" sz="2400" b="1"/>
          </a:p>
        </p:txBody>
      </p:sp>
      <p:sp>
        <p:nvSpPr>
          <p:cNvPr id="8" name="직사각형 7"/>
          <p:cNvSpPr/>
          <p:nvPr/>
        </p:nvSpPr>
        <p:spPr>
          <a:xfrm>
            <a:off x="2267339" y="2006087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4538" y="209006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텍스트로만</a:t>
            </a:r>
            <a:r>
              <a:rPr lang="en-US" altLang="ko-KR" smtClean="0"/>
              <a:t> </a:t>
            </a:r>
            <a:r>
              <a:rPr lang="ko-KR" altLang="en-US" smtClean="0"/>
              <a:t>이용하던 인터넷 서비스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67339" y="269208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24538" y="277606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 브라우저가 등장하면서 인터넷은 웹 중심으로 변화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67339" y="3423980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538" y="3507956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브라우저 업체들간의 경쟁</a:t>
            </a:r>
            <a:r>
              <a:rPr lang="en-US" altLang="ko-KR" smtClean="0"/>
              <a:t>. W3C </a:t>
            </a:r>
            <a:r>
              <a:rPr lang="ko-KR" altLang="en-US" smtClean="0"/>
              <a:t>설립하고 </a:t>
            </a:r>
            <a:r>
              <a:rPr lang="en-US" altLang="ko-KR" smtClean="0"/>
              <a:t>HTML 4.01</a:t>
            </a:r>
            <a:r>
              <a:rPr lang="ko-KR" altLang="en-US" smtClean="0"/>
              <a:t>까지 발표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67339" y="4140139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24538" y="4224115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W3C</a:t>
            </a:r>
            <a:r>
              <a:rPr lang="ko-KR" altLang="en-US" smtClean="0"/>
              <a:t>에서 새로운 표준으로 </a:t>
            </a:r>
            <a:r>
              <a:rPr lang="en-US" altLang="ko-KR" smtClean="0"/>
              <a:t>XHTML 1.0 </a:t>
            </a:r>
            <a:r>
              <a:rPr lang="ko-KR" altLang="en-US" smtClean="0"/>
              <a:t>발표하지만 실패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67339" y="483667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24538" y="492065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브라우저 업체들 중심으로 </a:t>
            </a:r>
            <a:r>
              <a:rPr lang="en-US" altLang="ko-KR" smtClean="0"/>
              <a:t>WHAT WG </a:t>
            </a:r>
            <a:r>
              <a:rPr lang="ko-KR" altLang="en-US" smtClean="0"/>
              <a:t>결성하고 새로운</a:t>
            </a:r>
            <a:r>
              <a:rPr lang="en-US" altLang="ko-KR" smtClean="0"/>
              <a:t> </a:t>
            </a:r>
            <a:r>
              <a:rPr lang="ko-KR" altLang="en-US" smtClean="0"/>
              <a:t>표준 개발</a:t>
            </a: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67339" y="5533213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24538" y="5617189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W3C</a:t>
            </a:r>
            <a:r>
              <a:rPr lang="ko-KR" altLang="en-US" smtClean="0"/>
              <a:t>에서 </a:t>
            </a:r>
            <a:r>
              <a:rPr lang="en-US" altLang="ko-KR" smtClean="0"/>
              <a:t>WHAT WG </a:t>
            </a:r>
            <a:r>
              <a:rPr lang="ko-KR" altLang="en-US" smtClean="0"/>
              <a:t>받아들이고 </a:t>
            </a:r>
            <a:r>
              <a:rPr lang="en-US" altLang="ko-KR" smtClean="0"/>
              <a:t>HTML5 </a:t>
            </a:r>
            <a:r>
              <a:rPr lang="ko-KR" altLang="en-US" smtClean="0"/>
              <a:t>공동 개발</a:t>
            </a:r>
            <a:r>
              <a:rPr lang="en-US" altLang="ko-KR" smtClean="0"/>
              <a:t>. XHTML </a:t>
            </a:r>
            <a:r>
              <a:rPr lang="ko-KR" altLang="en-US" smtClean="0"/>
              <a:t>포기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069" y="1557609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게시판이나 블로그를 좀더 자유롭게 꾸밀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063690" y="2211355"/>
            <a:ext cx="1059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HTML</a:t>
            </a:r>
            <a:r>
              <a:rPr lang="ko-KR" altLang="en-US" sz="2000"/>
              <a:t>을 익히면 게시판에 글자나 이미지 등을 자유롭게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올릴 </a:t>
            </a:r>
            <a:r>
              <a:rPr lang="ko-KR" altLang="en-US" sz="2000"/>
              <a:t>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블로그에서 </a:t>
            </a:r>
            <a:r>
              <a:rPr lang="en-US" altLang="ko-KR" sz="2000"/>
              <a:t>HTML</a:t>
            </a:r>
            <a:r>
              <a:rPr lang="ko-KR" altLang="en-US" sz="2000"/>
              <a:t>과 </a:t>
            </a:r>
            <a:r>
              <a:rPr lang="en-US" altLang="ko-KR" sz="2000"/>
              <a:t>CSS</a:t>
            </a:r>
            <a:r>
              <a:rPr lang="ko-KR" altLang="en-US" sz="2000"/>
              <a:t>를 사용해서 원하는 형태의 레이아웃과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스킨을 만들 </a:t>
            </a:r>
            <a:r>
              <a:rPr lang="ko-KR" altLang="en-US" sz="2000"/>
              <a:t>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30424" y="4433300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웹사이트 제작을 위해서는 </a:t>
            </a:r>
            <a:r>
              <a:rPr lang="en-US" altLang="ko-KR" sz="2400" b="1"/>
              <a:t>HTML</a:t>
            </a:r>
            <a:r>
              <a:rPr lang="ko-KR" altLang="en-US" sz="2400" b="1"/>
              <a:t>과 </a:t>
            </a:r>
            <a:r>
              <a:rPr lang="en-US" altLang="ko-KR" sz="2400" b="1"/>
              <a:t>CSS</a:t>
            </a:r>
            <a:r>
              <a:rPr lang="ko-KR" altLang="en-US" sz="2400" b="1"/>
              <a:t>가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424" y="5177919"/>
            <a:ext cx="1059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워드프레스나 드림위버를 사용하면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소스를 자동으로 만들어 주지만 어떤 소스를 건드려야 내가 원하는 부분이 바뀌는지 제대로 알고 있어야 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2235879"/>
            <a:ext cx="2901821" cy="2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인터랙티브한 웹사이트를 만들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플래시나 </a:t>
            </a:r>
            <a:r>
              <a:rPr lang="en-US" altLang="ko-KR" sz="2000"/>
              <a:t>ActiveX </a:t>
            </a:r>
            <a:r>
              <a:rPr lang="ko-KR" altLang="en-US" sz="2000"/>
              <a:t>같은 </a:t>
            </a:r>
            <a:r>
              <a:rPr lang="ko-KR" altLang="en-US" sz="2000" smtClean="0"/>
              <a:t>플러그인 없이도 </a:t>
            </a:r>
            <a:r>
              <a:rPr lang="en-US" altLang="ko-KR" sz="2000" smtClean="0"/>
              <a:t>HTML5</a:t>
            </a:r>
            <a:r>
              <a:rPr lang="ko-KR" altLang="en-US" sz="2000"/>
              <a:t>만 이용해도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다양하게 </a:t>
            </a:r>
            <a:r>
              <a:rPr lang="ko-KR" altLang="en-US" sz="2000"/>
              <a:t>반응하는 사이트나 게임 등을 제작할 수 </a:t>
            </a:r>
            <a:r>
              <a:rPr lang="ko-KR" altLang="en-US" sz="2000" smtClean="0"/>
              <a:t>있다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634187" y="3472440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/>
              <a:t>플러그인 </a:t>
            </a:r>
            <a:r>
              <a:rPr lang="ko-KR" altLang="en-US" sz="2400" b="1"/>
              <a:t>없이도 멀티미디어 콘텐츠를 구현할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1045028" y="4040227"/>
            <a:ext cx="8658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HTML5</a:t>
            </a:r>
            <a:r>
              <a:rPr lang="ko-KR" altLang="en-US" sz="2000" smtClean="0"/>
              <a:t>를 이용하면 플래시 </a:t>
            </a:r>
            <a:r>
              <a:rPr lang="ko-KR" altLang="en-US" sz="2000"/>
              <a:t>플레이어나 윈도우 미디어 플레이어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같은 플러그인 프로그램 없이 웹 </a:t>
            </a:r>
            <a:r>
              <a:rPr lang="ko-KR" altLang="en-US" sz="2000"/>
              <a:t>브라우저에서 기본으로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멀티미디어 콘텐츠를 재생할 수 있다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또한 </a:t>
            </a:r>
            <a:r>
              <a:rPr lang="en-US" altLang="ko-KR" sz="2000"/>
              <a:t>CSS3</a:t>
            </a:r>
            <a:r>
              <a:rPr lang="ko-KR" altLang="en-US" sz="2000"/>
              <a:t>의 트랜지션이나 애니메이션 기능을 </a:t>
            </a:r>
            <a:r>
              <a:rPr lang="ko-KR" altLang="en-US" sz="2000" smtClean="0"/>
              <a:t>사용하면 손쉽게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애니메이션 </a:t>
            </a:r>
            <a:r>
              <a:rPr lang="ko-KR" altLang="en-US" sz="2000"/>
              <a:t>효과를 만들 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en-US" altLang="ko-KR" sz="2000" smtClean="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07" y="1530220"/>
            <a:ext cx="2715771" cy="246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43" y="4225115"/>
            <a:ext cx="2646802" cy="20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반응형 웹 디자인을 구현할 수 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모든 스마트 기기를 사용하는 기본 시작점이 </a:t>
            </a:r>
            <a:r>
              <a:rPr lang="ko-KR" altLang="en-US" sz="2000" smtClean="0"/>
              <a:t>웹이 된다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끝없이 늘어나는 스마트 기기에 맞춰 반응형 웹 디자인을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구현할 수 있다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718457" y="4638139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/>
              <a:t>모바일용 웹 앱을 만들 수 있다</a:t>
            </a:r>
            <a:endParaRPr lang="ko-KR" alt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1110637" y="5262513"/>
            <a:ext cx="865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HTML5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CSS3</a:t>
            </a:r>
            <a:r>
              <a:rPr lang="ko-KR" altLang="en-US" sz="2000" smtClean="0"/>
              <a:t>를 알고 있다면 어떤 모바일 기기에서도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실행할 수 있는 애플리케이션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 모바일 웹앱을 만들 수 있다</a:t>
            </a:r>
            <a:endParaRPr lang="en-US" altLang="ko-KR" sz="20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10" y="1649045"/>
            <a:ext cx="2816289" cy="2334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471" y="4254759"/>
            <a:ext cx="2759368" cy="22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표준이 필요할까요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PC </a:t>
            </a:r>
            <a:r>
              <a:rPr lang="ko-KR" altLang="en-US" sz="2000" smtClean="0"/>
              <a:t>뿐 아니라 스마트폰</a:t>
            </a:r>
            <a:r>
              <a:rPr lang="en-US" altLang="ko-KR" sz="2000" smtClean="0"/>
              <a:t>, </a:t>
            </a:r>
            <a:r>
              <a:rPr lang="ko-KR" altLang="en-US" sz="2000" smtClean="0"/>
              <a:t>태블릿</a:t>
            </a:r>
            <a:r>
              <a:rPr lang="en-US" altLang="ko-KR" sz="2000" smtClean="0"/>
              <a:t>, TV</a:t>
            </a:r>
            <a:r>
              <a:rPr lang="ko-KR" altLang="en-US" sz="2000" smtClean="0"/>
              <a:t>까지도 인터넷에 연결되는 세상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홈페이지를 만들 때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아이폰용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안드로이드용</a:t>
            </a:r>
            <a:r>
              <a:rPr lang="en-US" altLang="ko-KR" sz="2000" smtClean="0"/>
              <a:t>, TV</a:t>
            </a:r>
            <a:r>
              <a:rPr lang="ko-KR" altLang="en-US" sz="2000" smtClean="0"/>
              <a:t>용 따로 만들어야 하나</a:t>
            </a:r>
            <a:r>
              <a:rPr lang="en-US" altLang="ko-KR" sz="200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C00000"/>
                </a:solidFill>
              </a:rPr>
              <a:t>웹</a:t>
            </a:r>
            <a:r>
              <a:rPr lang="en-US" altLang="ko-KR" sz="2000" b="1">
                <a:solidFill>
                  <a:srgbClr val="C00000"/>
                </a:solidFill>
              </a:rPr>
              <a:t> </a:t>
            </a:r>
            <a:r>
              <a:rPr lang="ko-KR" altLang="en-US" sz="2000" b="1">
                <a:solidFill>
                  <a:srgbClr val="C00000"/>
                </a:solidFill>
              </a:rPr>
              <a:t>표준을 지켜 사이트를 제작하면</a:t>
            </a:r>
            <a:endParaRPr lang="en-US" altLang="ko-KR" sz="2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/>
              <a:t>   </a:t>
            </a:r>
            <a:r>
              <a:rPr lang="en-US" altLang="ko-KR" sz="2000" smtClean="0"/>
              <a:t>- </a:t>
            </a:r>
            <a:r>
              <a:rPr lang="ko-KR" altLang="en-US" sz="2000" smtClean="0"/>
              <a:t>사용자는 장소와 기기에 상관없이 쉽게 볼 수 있다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- </a:t>
            </a:r>
            <a:r>
              <a:rPr lang="ko-KR" altLang="en-US" sz="2000" smtClean="0"/>
              <a:t>웹 개발자와 디자이너는 시간을 절약할 수 있다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67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정석ppt" id="{38BFCA02-BA6F-47FE-A4FF-63C33374CB10}" vid="{58476C69-79CC-4D19-9A7A-1829079BC0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1345</TotalTime>
  <Words>1349</Words>
  <Application>Microsoft Office PowerPoint</Application>
  <PresentationFormat>사용자 지정</PresentationFormat>
  <Paragraphs>213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 웹, HTML 이해하기</vt:lpstr>
      <vt:lpstr> 웹, HTML 이해하기</vt:lpstr>
      <vt:lpstr> 웹, HTML 이해하기</vt:lpstr>
      <vt:lpstr> 왜 HTML과 CSS를 배워야 할까?</vt:lpstr>
      <vt:lpstr> 왜 HTML과 CSS를 배워야 할까?</vt:lpstr>
      <vt:lpstr> 왜 HTML과 CSS를 배워야 할까?</vt:lpstr>
      <vt:lpstr> 웹 표준은 무엇인가?</vt:lpstr>
      <vt:lpstr> 웹 표준은 무엇인가?</vt:lpstr>
      <vt:lpstr> 웹 표준은 무엇인가?</vt:lpstr>
      <vt:lpstr> 웹 표준은 무엇인가?</vt:lpstr>
      <vt:lpstr> 실습 준비하기</vt:lpstr>
      <vt:lpstr> 실습 준비하기</vt:lpstr>
      <vt:lpstr> 처음 만드는 HTML 문서</vt:lpstr>
      <vt:lpstr> 처음 만드는 HTML 문서</vt:lpstr>
      <vt:lpstr> HTML 문서의 구조</vt:lpstr>
      <vt:lpstr> HTML 문서의 구조</vt:lpstr>
      <vt:lpstr> HTML 문서의 구조</vt:lpstr>
      <vt:lpstr> HTML 문서의 구조</vt:lpstr>
      <vt:lpstr> HTML 문서의 구조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이 사이트는 어떻게 만든거지? - 개발자도구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Kyunghee Ko</cp:lastModifiedBy>
  <cp:revision>29</cp:revision>
  <dcterms:created xsi:type="dcterms:W3CDTF">2013-08-30T14:48:54Z</dcterms:created>
  <dcterms:modified xsi:type="dcterms:W3CDTF">2013-11-05T08:57:38Z</dcterms:modified>
</cp:coreProperties>
</file>