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6" r:id="rId2"/>
    <p:sldId id="305" r:id="rId3"/>
    <p:sldId id="306" r:id="rId4"/>
    <p:sldId id="379" r:id="rId5"/>
    <p:sldId id="380" r:id="rId6"/>
    <p:sldId id="381" r:id="rId7"/>
    <p:sldId id="382" r:id="rId8"/>
    <p:sldId id="383" r:id="rId9"/>
    <p:sldId id="385" r:id="rId10"/>
    <p:sldId id="386" r:id="rId11"/>
    <p:sldId id="389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4" r:id="rId25"/>
    <p:sldId id="406" r:id="rId26"/>
    <p:sldId id="407" r:id="rId27"/>
    <p:sldId id="408" r:id="rId28"/>
    <p:sldId id="384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073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95046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zurb.com/playground/css3-polaroids" TargetMode="External"/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hyperlink" Target="http://www.webdesignerwall.com/demo/css3-dropdown-menu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ympanus.net/Tutorials/OriginalHoverEffects/index9.html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://tympanus.net/Tutorials/AnimatedButtons/index.html" TargetMode="Externa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84946" y="1456078"/>
            <a:ext cx="7278309" cy="1288160"/>
          </a:xfrm>
        </p:spPr>
        <p:txBody>
          <a:bodyPr/>
          <a:lstStyle/>
          <a:p>
            <a:pPr algn="l"/>
            <a:r>
              <a:rPr lang="ko-KR" altLang="en-US" dirty="0" smtClean="0"/>
              <a:t>변형을 위한 스타일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6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 smtClean="0"/>
              <a:t>translateZ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tz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translatez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transform:translateY</a:t>
            </a:r>
            <a:r>
              <a:rPr lang="en-US" altLang="ko-KR" sz="2000" dirty="0" smtClean="0"/>
              <a:t>(-40px);</a:t>
            </a:r>
          </a:p>
          <a:p>
            <a:r>
              <a:rPr lang="en-US" altLang="ko-KR" sz="2000" dirty="0" smtClean="0"/>
              <a:t>     -</a:t>
            </a:r>
            <a:r>
              <a:rPr lang="en-US" altLang="ko-KR" sz="2000" dirty="0" err="1" smtClean="0"/>
              <a:t>webkit-transform:translateY</a:t>
            </a:r>
            <a:r>
              <a:rPr lang="en-US" altLang="ko-KR" sz="2000" dirty="0" smtClean="0"/>
              <a:t>(-40px);</a:t>
            </a:r>
          </a:p>
          <a:p>
            <a:r>
              <a:rPr lang="en-US" altLang="ko-KR" sz="2000" dirty="0" smtClean="0"/>
              <a:t>     -ms-</a:t>
            </a:r>
            <a:r>
              <a:rPr lang="en-US" altLang="ko-KR" sz="2000" dirty="0" err="1" smtClean="0"/>
              <a:t>transform:translateY</a:t>
            </a:r>
            <a:r>
              <a:rPr lang="en-US" altLang="ko-KR" sz="2000" dirty="0" smtClean="0"/>
              <a:t>(-40px);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translatez</a:t>
            </a:r>
            <a:r>
              <a:rPr lang="en-US" altLang="ko-KR" sz="2000" dirty="0" smtClean="0"/>
              <a:t>"&gt;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3038" y="1235413"/>
            <a:ext cx="708173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ko-KR" sz="2400" dirty="0" smtClean="0"/>
              <a:t>z</a:t>
            </a:r>
            <a:r>
              <a:rPr lang="ko-KR" altLang="en-US" sz="2400" dirty="0" smtClean="0"/>
              <a:t>축 방향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 앞뒤 방향으로  </a:t>
            </a:r>
            <a:r>
              <a:rPr lang="en-US" altLang="ko-KR" sz="2400" dirty="0" err="1" smtClean="0"/>
              <a:t>tz</a:t>
            </a:r>
            <a:r>
              <a:rPr lang="ko-KR" altLang="en-US" sz="2400" dirty="0" smtClean="0"/>
              <a:t>만큼 이동한다</a:t>
            </a:r>
            <a:r>
              <a:rPr lang="en-US" altLang="ko-KR" sz="2400" dirty="0" smtClean="0"/>
              <a:t>.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앞쪽으로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음수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뒷쪽으로</a:t>
            </a:r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4464" r="35878" b="20179"/>
          <a:stretch/>
        </p:blipFill>
        <p:spPr bwMode="auto">
          <a:xfrm>
            <a:off x="7520070" y="2908570"/>
            <a:ext cx="2764206" cy="317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translate3d(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tz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translatexyz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dirty="0" smtClean="0"/>
              <a:t>    transform:translate3d(20px, 30px,40px);</a:t>
            </a:r>
          </a:p>
          <a:p>
            <a:r>
              <a:rPr lang="en-US" altLang="ko-KR" sz="2000" dirty="0" smtClean="0"/>
              <a:t>   -webkit-transform:translate3d(20px, 30px, 40px);</a:t>
            </a:r>
          </a:p>
          <a:p>
            <a:r>
              <a:rPr lang="en-US" altLang="ko-KR" sz="2000" dirty="0" smtClean="0"/>
              <a:t>   -ms-transform:translate3d(20px, 30px, 40px);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translatexyz</a:t>
            </a:r>
            <a:r>
              <a:rPr lang="en-US" altLang="ko-KR" sz="2000" dirty="0" smtClean="0"/>
              <a:t>"&gt;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3038" y="1235413"/>
            <a:ext cx="851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수평과 수직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 방향 이동을 한꺼번에 지정한다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scale – </a:t>
            </a:r>
            <a:r>
              <a:rPr lang="ko-KR" altLang="en-US" dirty="0" smtClean="0"/>
              <a:t>요소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축소하기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7"/>
            <a:ext cx="10606256" cy="4436623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지정한 크기만큼 확대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축소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transform:scaleX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sx</a:t>
            </a:r>
            <a:r>
              <a:rPr lang="en-US" altLang="ko-KR" sz="2400" dirty="0" smtClean="0"/>
              <a:t>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transform:scaleY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sy</a:t>
            </a:r>
            <a:r>
              <a:rPr lang="en-US" altLang="ko-KR" sz="2400" dirty="0" smtClean="0"/>
              <a:t>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transform:scaleZ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sz</a:t>
            </a:r>
            <a:r>
              <a:rPr lang="en-US" altLang="ko-KR" sz="2400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transform:scale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sy</a:t>
            </a:r>
            <a:r>
              <a:rPr lang="en-US" altLang="ko-KR" sz="2400" dirty="0" smtClean="0"/>
              <a:t>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transform:scale3d(</a:t>
            </a:r>
            <a:r>
              <a:rPr lang="en-US" altLang="ko-KR" sz="2400" dirty="0" err="1" smtClean="0"/>
              <a:t>sx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sz</a:t>
            </a:r>
            <a:r>
              <a:rPr lang="en-US" altLang="ko-KR" sz="2400" dirty="0" smtClean="0"/>
              <a:t>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scaleX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sx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scalex</a:t>
            </a:r>
            <a:r>
              <a:rPr lang="en-US" altLang="ko-KR" sz="2000" dirty="0" smtClean="0"/>
              <a:t> {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transform:scaleX</a:t>
            </a:r>
            <a:r>
              <a:rPr lang="en-US" altLang="ko-KR" sz="2000" dirty="0" smtClean="0"/>
              <a:t>(2.0);</a:t>
            </a:r>
          </a:p>
          <a:p>
            <a:r>
              <a:rPr lang="en-US" altLang="ko-KR" sz="2000" dirty="0" smtClean="0"/>
              <a:t>     -</a:t>
            </a:r>
            <a:r>
              <a:rPr lang="en-US" altLang="ko-KR" sz="2000" dirty="0" err="1" smtClean="0"/>
              <a:t>webkit-transform:scaleX</a:t>
            </a:r>
            <a:r>
              <a:rPr lang="en-US" altLang="ko-KR" sz="2000" dirty="0" smtClean="0"/>
              <a:t>(2.0);</a:t>
            </a:r>
          </a:p>
          <a:p>
            <a:r>
              <a:rPr lang="en-US" altLang="ko-KR" sz="2000" dirty="0" smtClean="0"/>
              <a:t>     -ms-</a:t>
            </a:r>
            <a:r>
              <a:rPr lang="en-US" altLang="ko-KR" sz="2000" dirty="0" err="1" smtClean="0"/>
              <a:t>transform:scaleX</a:t>
            </a:r>
            <a:r>
              <a:rPr lang="en-US" altLang="ko-KR" sz="2000" dirty="0" smtClean="0"/>
              <a:t>(2.0);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&lt;div id="</a:t>
            </a:r>
            <a:r>
              <a:rPr lang="en-US" altLang="ko-KR" sz="2000" dirty="0" err="1" smtClean="0"/>
              <a:t>tr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	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scalex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8511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축 방향으로 </a:t>
            </a:r>
            <a:r>
              <a:rPr lang="en-US" altLang="ko-KR" sz="2400" dirty="0" err="1" smtClean="0"/>
              <a:t>sx</a:t>
            </a:r>
            <a:r>
              <a:rPr lang="ko-KR" altLang="en-US" sz="2400" dirty="0" smtClean="0"/>
              <a:t>만큼 확대</a:t>
            </a:r>
            <a:r>
              <a:rPr lang="en-US" altLang="ko-KR" sz="2400" dirty="0" smtClean="0"/>
              <a:t>. scale(</a:t>
            </a:r>
            <a:r>
              <a:rPr lang="en-US" altLang="ko-KR" sz="2400" dirty="0" err="1" smtClean="0"/>
              <a:t>sx</a:t>
            </a:r>
            <a:r>
              <a:rPr lang="en-US" altLang="ko-KR" sz="2400" dirty="0" smtClean="0"/>
              <a:t>, 1)</a:t>
            </a:r>
            <a:r>
              <a:rPr lang="ko-KR" altLang="en-US" sz="2400" dirty="0" smtClean="0"/>
              <a:t>과 같다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1 : </a:t>
            </a:r>
            <a:r>
              <a:rPr lang="ko-KR" altLang="en-US" sz="2400" dirty="0" smtClean="0"/>
              <a:t>원래 크기</a:t>
            </a:r>
            <a:r>
              <a:rPr lang="en-US" altLang="ko-KR" sz="2400" dirty="0" smtClean="0"/>
              <a:t>,  1</a:t>
            </a:r>
            <a:r>
              <a:rPr lang="ko-KR" altLang="en-US" sz="2400" dirty="0" smtClean="0"/>
              <a:t>보다 크면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확대</a:t>
            </a:r>
            <a:r>
              <a:rPr lang="en-US" altLang="ko-KR" sz="2400" dirty="0" smtClean="0"/>
              <a:t>,  1</a:t>
            </a:r>
            <a:r>
              <a:rPr lang="ko-KR" altLang="en-US" sz="2400" dirty="0" smtClean="0"/>
              <a:t>보다 작으면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축소 </a:t>
            </a:r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92" y="2937753"/>
            <a:ext cx="5580014" cy="256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16" y="2626468"/>
            <a:ext cx="4826889" cy="384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scaleY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scaley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transform:scaleY</a:t>
            </a:r>
            <a:r>
              <a:rPr lang="en-US" altLang="ko-KR" sz="2000" dirty="0" smtClean="0"/>
              <a:t>(1.5);</a:t>
            </a:r>
          </a:p>
          <a:p>
            <a:r>
              <a:rPr lang="en-US" altLang="ko-KR" sz="2000" dirty="0" smtClean="0"/>
              <a:t>    -</a:t>
            </a:r>
            <a:r>
              <a:rPr lang="en-US" altLang="ko-KR" sz="2000" dirty="0" err="1" smtClean="0"/>
              <a:t>webkit-transform:scaleY</a:t>
            </a:r>
            <a:r>
              <a:rPr lang="en-US" altLang="ko-KR" sz="2000" dirty="0" smtClean="0"/>
              <a:t>(1.5);</a:t>
            </a:r>
          </a:p>
          <a:p>
            <a:r>
              <a:rPr lang="en-US" altLang="ko-KR" sz="2000" dirty="0" smtClean="0"/>
              <a:t>    -ms-</a:t>
            </a:r>
            <a:r>
              <a:rPr lang="en-US" altLang="ko-KR" sz="2000" dirty="0" err="1" smtClean="0"/>
              <a:t>transform:scaleY</a:t>
            </a:r>
            <a:r>
              <a:rPr lang="en-US" altLang="ko-KR" sz="2000" dirty="0" smtClean="0"/>
              <a:t>(1.5);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&lt;div id="</a:t>
            </a:r>
            <a:r>
              <a:rPr lang="en-US" altLang="ko-KR" sz="2000" dirty="0" err="1" smtClean="0"/>
              <a:t>tr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	 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scaley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8511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en-US" altLang="ko-KR" sz="2400" dirty="0" smtClean="0"/>
              <a:t>y</a:t>
            </a:r>
            <a:r>
              <a:rPr lang="ko-KR" altLang="en-US" sz="2400" dirty="0" smtClean="0"/>
              <a:t>축 방향으로 </a:t>
            </a:r>
            <a:r>
              <a:rPr lang="en-US" altLang="ko-KR" sz="2400" dirty="0" err="1" smtClean="0"/>
              <a:t>sy</a:t>
            </a:r>
            <a:r>
              <a:rPr lang="ko-KR" altLang="en-US" sz="2400" dirty="0" smtClean="0"/>
              <a:t>만큼 확대</a:t>
            </a:r>
            <a:r>
              <a:rPr lang="en-US" altLang="ko-KR" sz="2400" dirty="0" smtClean="0"/>
              <a:t>.  scale(1, </a:t>
            </a:r>
            <a:r>
              <a:rPr lang="en-US" altLang="ko-KR" sz="2400" dirty="0" err="1" smtClean="0"/>
              <a:t>sy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같다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1 : </a:t>
            </a:r>
            <a:r>
              <a:rPr lang="ko-KR" altLang="en-US" sz="2400" dirty="0" smtClean="0"/>
              <a:t>원래 크기</a:t>
            </a:r>
            <a:r>
              <a:rPr lang="en-US" altLang="ko-KR" sz="2400" dirty="0" smtClean="0"/>
              <a:t>,  1</a:t>
            </a:r>
            <a:r>
              <a:rPr lang="ko-KR" altLang="en-US" sz="2400" dirty="0" smtClean="0"/>
              <a:t>보다 크면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확대</a:t>
            </a:r>
            <a:r>
              <a:rPr lang="en-US" altLang="ko-KR" sz="2400" dirty="0" smtClean="0"/>
              <a:t>,  1</a:t>
            </a:r>
            <a:r>
              <a:rPr lang="ko-KR" altLang="en-US" sz="2400" dirty="0" smtClean="0"/>
              <a:t>보다 작으면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축소 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scale(</a:t>
            </a:r>
            <a:r>
              <a:rPr lang="en-US" altLang="ko-KR" dirty="0" err="1" smtClean="0"/>
              <a:t>sx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scalexy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transform:scale</a:t>
            </a:r>
            <a:r>
              <a:rPr lang="en-US" altLang="ko-KR" sz="2000" dirty="0" smtClean="0"/>
              <a:t>(2);</a:t>
            </a:r>
          </a:p>
          <a:p>
            <a:r>
              <a:rPr lang="en-US" altLang="ko-KR" sz="2000" dirty="0" smtClean="0"/>
              <a:t>  -</a:t>
            </a:r>
            <a:r>
              <a:rPr lang="en-US" altLang="ko-KR" sz="2000" dirty="0" err="1" smtClean="0"/>
              <a:t>webkit-transform:scale</a:t>
            </a:r>
            <a:r>
              <a:rPr lang="en-US" altLang="ko-KR" sz="2000" dirty="0" smtClean="0"/>
              <a:t>(2);</a:t>
            </a:r>
          </a:p>
          <a:p>
            <a:r>
              <a:rPr lang="en-US" altLang="ko-KR" sz="2000" dirty="0" smtClean="0"/>
              <a:t>  -ms-</a:t>
            </a:r>
            <a:r>
              <a:rPr lang="en-US" altLang="ko-KR" sz="2000" dirty="0" err="1" smtClean="0"/>
              <a:t>transform:scale</a:t>
            </a:r>
            <a:r>
              <a:rPr lang="en-US" altLang="ko-KR" sz="2000" dirty="0" smtClean="0"/>
              <a:t>(2);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&lt;div id="</a:t>
            </a:r>
            <a:r>
              <a:rPr lang="en-US" altLang="ko-KR" sz="2000" dirty="0" err="1" smtClean="0"/>
              <a:t>tr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     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scalexy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127" y="535022"/>
            <a:ext cx="9562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축 방향으로 </a:t>
            </a:r>
            <a:r>
              <a:rPr lang="en-US" altLang="ko-KR" sz="2400" dirty="0" err="1" smtClean="0"/>
              <a:t>sx</a:t>
            </a:r>
            <a:r>
              <a:rPr lang="ko-KR" altLang="en-US" sz="2400" dirty="0" smtClean="0"/>
              <a:t>만큼</a:t>
            </a:r>
            <a:r>
              <a:rPr lang="en-US" altLang="ko-KR" sz="2400" dirty="0" smtClean="0"/>
              <a:t>, y</a:t>
            </a:r>
            <a:r>
              <a:rPr lang="ko-KR" altLang="en-US" sz="2400" dirty="0" smtClean="0"/>
              <a:t>축 방향으로 </a:t>
            </a:r>
            <a:r>
              <a:rPr lang="en-US" altLang="ko-KR" sz="2400" dirty="0" err="1" smtClean="0"/>
              <a:t>sy</a:t>
            </a:r>
            <a:r>
              <a:rPr lang="ko-KR" altLang="en-US" sz="2400" dirty="0" smtClean="0"/>
              <a:t>만큼 확대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err="1" smtClean="0"/>
              <a:t>sy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값이 주어지지 않으면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sx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값과 같다고 간주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scale(2)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scale(2,2)</a:t>
            </a:r>
            <a:r>
              <a:rPr lang="ko-KR" altLang="en-US" sz="2400" dirty="0" smtClean="0"/>
              <a:t>와 같다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46" y="2869660"/>
            <a:ext cx="4509766" cy="334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scaleZ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sz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scalez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transform:scaleZ</a:t>
            </a:r>
            <a:r>
              <a:rPr lang="en-US" altLang="ko-KR" sz="2000" dirty="0" smtClean="0"/>
              <a:t>(0.7);</a:t>
            </a:r>
          </a:p>
          <a:p>
            <a:r>
              <a:rPr lang="en-US" altLang="ko-KR" sz="2000" dirty="0" smtClean="0"/>
              <a:t>    -</a:t>
            </a:r>
            <a:r>
              <a:rPr lang="en-US" altLang="ko-KR" sz="2000" dirty="0" err="1" smtClean="0"/>
              <a:t>webkit-transform:scaleZ</a:t>
            </a:r>
            <a:r>
              <a:rPr lang="en-US" altLang="ko-KR" sz="2000" dirty="0" smtClean="0"/>
              <a:t>(0.7);</a:t>
            </a:r>
          </a:p>
          <a:p>
            <a:r>
              <a:rPr lang="en-US" altLang="ko-KR" sz="2000" dirty="0" smtClean="0"/>
              <a:t>    -ms-</a:t>
            </a:r>
            <a:r>
              <a:rPr lang="en-US" altLang="ko-KR" sz="2000" dirty="0" err="1" smtClean="0"/>
              <a:t>transform:scaleZ</a:t>
            </a:r>
            <a:r>
              <a:rPr lang="en-US" altLang="ko-KR" sz="2000" dirty="0" smtClean="0"/>
              <a:t>(0.7);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&lt;div id="</a:t>
            </a:r>
            <a:r>
              <a:rPr lang="en-US" altLang="ko-KR" sz="2000" dirty="0" err="1" smtClean="0"/>
              <a:t>tr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     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scalez</a:t>
            </a:r>
            <a:r>
              <a:rPr lang="en-US" altLang="ko-KR" sz="2000" dirty="0" smtClean="0"/>
              <a:t>"&gt;</a:t>
            </a:r>
          </a:p>
          <a:p>
            <a:r>
              <a:rPr lang="en-US" altLang="ko-KR" sz="20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128" y="1284051"/>
            <a:ext cx="9562290" cy="113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 방향으로 </a:t>
            </a:r>
            <a:r>
              <a:rPr lang="en-US" altLang="ko-KR" sz="2400" dirty="0" err="1" smtClean="0"/>
              <a:t>sz</a:t>
            </a:r>
            <a:r>
              <a:rPr lang="ko-KR" altLang="en-US" sz="2400" dirty="0" smtClean="0"/>
              <a:t>만큼 확대</a:t>
            </a:r>
            <a:r>
              <a:rPr lang="en-US" altLang="ko-KR" sz="2400" dirty="0" smtClean="0"/>
              <a:t>.  scale(1, 1, </a:t>
            </a:r>
            <a:r>
              <a:rPr lang="en-US" altLang="ko-KR" sz="2400" dirty="0" err="1" smtClean="0"/>
              <a:t>sz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같다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브라우저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상에서 직접 확인 불가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/>
              <a:t>다른 효과와 함께 사용</a:t>
            </a:r>
            <a:endParaRPr lang="en-US" altLang="ko-K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1" y="3161489"/>
            <a:ext cx="4094399" cy="262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rotate – </a:t>
            </a:r>
            <a:r>
              <a:rPr lang="ko-KR" altLang="en-US" dirty="0" smtClean="0"/>
              <a:t>요소 회전하기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7"/>
            <a:ext cx="10606256" cy="4436623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지정한 각도만큼 웹 요소 회전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transform:rotateX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),  </a:t>
            </a:r>
            <a:r>
              <a:rPr lang="en-US" altLang="ko-KR" sz="2400" dirty="0" err="1" smtClean="0"/>
              <a:t>transform:rotateY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transform:rotateZ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),  </a:t>
            </a:r>
            <a:r>
              <a:rPr lang="en-US" altLang="ko-KR" sz="2400" dirty="0" err="1" smtClean="0"/>
              <a:t>transform:rotate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rotate </a:t>
            </a:r>
            <a:r>
              <a:rPr lang="ko-KR" altLang="en-US" sz="2400" dirty="0" smtClean="0"/>
              <a:t>변형에서 사용하는 각도는 도</a:t>
            </a:r>
            <a:r>
              <a:rPr lang="en-US" altLang="ko-KR" sz="2400" dirty="0" smtClean="0"/>
              <a:t>(degree) </a:t>
            </a:r>
            <a:r>
              <a:rPr lang="ko-KR" altLang="en-US" sz="2400" dirty="0" smtClean="0"/>
              <a:t>또는 라디안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1</a:t>
            </a:r>
            <a:r>
              <a:rPr lang="ko-KR" altLang="en-US" sz="2400" dirty="0" smtClean="0"/>
              <a:t>라디안은 </a:t>
            </a:r>
            <a:r>
              <a:rPr lang="en-US" altLang="ko-KR" sz="2400" dirty="0" smtClean="0"/>
              <a:t>1/180°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 </a:t>
            </a:r>
            <a:r>
              <a:rPr lang="en-US" altLang="ko-KR" sz="2400" dirty="0" err="1" smtClean="0"/>
              <a:t>transform:rotateY</a:t>
            </a:r>
            <a:r>
              <a:rPr lang="en-US" altLang="ko-KR" sz="2400" dirty="0" smtClean="0"/>
              <a:t>(45deg)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rotateX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70590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</a:t>
            </a:r>
            <a:r>
              <a:rPr lang="en-US" altLang="ko-KR" sz="2400" dirty="0" err="1" smtClean="0"/>
              <a:t>rotatex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transform:rotateX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webkit-transform:rotateX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-ms-</a:t>
            </a:r>
            <a:r>
              <a:rPr lang="en-US" altLang="ko-KR" sz="2400" dirty="0" err="1" smtClean="0"/>
              <a:t>transform:rotateX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</a:t>
            </a:r>
            <a:r>
              <a:rPr lang="en-US" altLang="ko-KR" sz="2400" dirty="0" err="1" smtClean="0"/>
              <a:t>rotatex</a:t>
            </a:r>
            <a:r>
              <a:rPr lang="en-US" altLang="ko-KR" sz="2400" dirty="0" smtClean="0"/>
              <a:t>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851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축 방향으로 지정한 각도만큼 회전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63" y="2953705"/>
            <a:ext cx="2412738" cy="251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rotateY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70590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</a:t>
            </a:r>
            <a:r>
              <a:rPr lang="en-US" altLang="ko-KR" sz="2400" dirty="0" err="1" smtClean="0"/>
              <a:t>rotatey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transform:rotateY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webkit-transform:rotateY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-ms-</a:t>
            </a:r>
            <a:r>
              <a:rPr lang="en-US" altLang="ko-KR" sz="2400" dirty="0" err="1" smtClean="0"/>
              <a:t>transform:rotateY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</a:t>
            </a:r>
            <a:r>
              <a:rPr lang="en-US" altLang="ko-KR" sz="2400" dirty="0" err="1" smtClean="0"/>
              <a:t>rotatey</a:t>
            </a:r>
            <a:r>
              <a:rPr lang="en-US" altLang="ko-KR" sz="2400" dirty="0" smtClean="0"/>
              <a:t>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851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축 방향으로 지정한 각도만큼 회전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32" y="2462122"/>
            <a:ext cx="2432916" cy="304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입체 효과를 더하는 변형</a:t>
            </a:r>
            <a:r>
              <a:rPr lang="en-US" altLang="ko-KR" sz="2000" b="1" dirty="0" smtClean="0"/>
              <a:t>(transform)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33868" y="2527402"/>
            <a:ext cx="61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시간에 따른 변화를 보여주는 </a:t>
            </a:r>
            <a:r>
              <a:rPr lang="en-US" altLang="ko-KR" sz="2000" b="1" dirty="0" smtClean="0"/>
              <a:t>transition </a:t>
            </a:r>
            <a:r>
              <a:rPr lang="ko-KR" altLang="en-US" sz="2000" b="1" dirty="0" smtClean="0"/>
              <a:t>속성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3869" y="3342345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쉽게 애니메이션을 만드는 </a:t>
            </a:r>
            <a:r>
              <a:rPr lang="en-US" altLang="ko-KR" sz="2000" b="1" dirty="0" smtClean="0"/>
              <a:t>animation </a:t>
            </a:r>
            <a:r>
              <a:rPr lang="ko-KR" altLang="en-US" sz="2000" b="1" dirty="0" smtClean="0"/>
              <a:t>속성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11-3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592" y="412970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9592" y="495079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9592" y="571869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09-6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rotateZ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70590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</a:t>
            </a:r>
            <a:r>
              <a:rPr lang="en-US" altLang="ko-KR" sz="2400" dirty="0" err="1" smtClean="0"/>
              <a:t>rotatez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transform:rotateZ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webkit-transform:rotateZ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  -ms-</a:t>
            </a:r>
            <a:r>
              <a:rPr lang="en-US" altLang="ko-KR" sz="2400" dirty="0" err="1" smtClean="0"/>
              <a:t>transform:rotateZ</a:t>
            </a:r>
            <a:r>
              <a:rPr lang="en-US" altLang="ko-KR" sz="2400" dirty="0" smtClean="0"/>
              <a:t>(45deg);</a:t>
            </a:r>
          </a:p>
          <a:p>
            <a:r>
              <a:rPr lang="en-US" altLang="ko-KR" sz="2400" dirty="0" smtClean="0"/>
              <a:t>  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</a:t>
            </a:r>
            <a:r>
              <a:rPr lang="en-US" altLang="ko-KR" sz="2400" dirty="0" err="1" smtClean="0"/>
              <a:t>rotatez</a:t>
            </a:r>
            <a:r>
              <a:rPr lang="en-US" altLang="ko-KR" sz="2400" dirty="0" smtClean="0"/>
              <a:t>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851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smtClean="0"/>
              <a:t> </a:t>
            </a:r>
            <a:r>
              <a:rPr lang="en-US" altLang="ko-KR" sz="2400" smtClean="0"/>
              <a:t>z</a:t>
            </a:r>
            <a:r>
              <a:rPr lang="ko-KR" altLang="en-US" sz="2400" smtClean="0"/>
              <a:t>축 </a:t>
            </a:r>
            <a:r>
              <a:rPr lang="ko-KR" altLang="en-US" sz="2400" dirty="0" smtClean="0"/>
              <a:t>방향으로 지정한 각도만큼 회전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12" y="2932402"/>
            <a:ext cx="2592383" cy="274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rotate3d( </a:t>
            </a:r>
            <a:r>
              <a:rPr lang="en-US" altLang="ko-KR" dirty="0" err="1" smtClean="0"/>
              <a:t>rx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rz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86738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</a:t>
            </a:r>
            <a:r>
              <a:rPr lang="en-US" altLang="ko-KR" sz="2400" dirty="0" err="1" smtClean="0"/>
              <a:t>rotatexyz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transform:rotate3d(2.5, 1.2, -1.5, 45deg);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</a:t>
            </a:r>
            <a:r>
              <a:rPr lang="en-US" altLang="ko-KR" sz="2400" dirty="0" smtClean="0"/>
              <a:t>- transform:rotate3d(2.5, 1.2, -1.5, 45deg);</a:t>
            </a:r>
          </a:p>
          <a:p>
            <a:r>
              <a:rPr lang="en-US" altLang="ko-KR" sz="2400" dirty="0" smtClean="0"/>
              <a:t>    -ms- transform:rotate3d(2.5, 1.2, -1.5, 45deg);</a:t>
            </a:r>
          </a:p>
          <a:p>
            <a:r>
              <a:rPr lang="en-US" altLang="ko-KR" sz="2400" dirty="0" smtClean="0"/>
              <a:t>  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</a:t>
            </a:r>
            <a:r>
              <a:rPr lang="en-US" altLang="ko-KR" sz="2400" dirty="0" err="1" smtClean="0"/>
              <a:t>rotatexyz</a:t>
            </a:r>
            <a:r>
              <a:rPr lang="en-US" altLang="ko-KR" sz="2400" dirty="0" smtClean="0"/>
              <a:t>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38" y="1050588"/>
            <a:ext cx="1017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방향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벡터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rz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방향이 같은 직선을 기준으로 각도만큼 회전 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9986" y="3057526"/>
            <a:ext cx="2257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 – </a:t>
            </a:r>
            <a:r>
              <a:rPr lang="ko-KR" altLang="en-US" dirty="0" smtClean="0"/>
              <a:t>요소를 비틀어 왜곡하기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7"/>
            <a:ext cx="10606256" cy="4436623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skew </a:t>
            </a:r>
            <a:r>
              <a:rPr lang="ko-KR" altLang="en-US" sz="2400" dirty="0" smtClean="0"/>
              <a:t>변형은 지정한 각도만큼 요소를 비틀어 왜곡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양쪽 방향으로 또는 한쪽 방향으로만 비틀 수 있다</a:t>
            </a:r>
            <a:r>
              <a:rPr lang="en-US" altLang="ko-KR" sz="2400" dirty="0" smtClean="0"/>
              <a:t>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transform:skewX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transform:skewY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transform:skew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각도</a:t>
            </a:r>
            <a:r>
              <a:rPr lang="en-US" altLang="ko-KR" sz="2400" dirty="0" smtClean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skewX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8"/>
            <a:ext cx="10606256" cy="9144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축으로 지정한 각도만큼 비튼다</a:t>
            </a:r>
            <a:endParaRPr lang="en-US" altLang="ko-KR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86738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</a:t>
            </a:r>
            <a:r>
              <a:rPr lang="en-US" altLang="ko-KR" sz="2400" dirty="0" err="1" smtClean="0"/>
              <a:t>skewx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transform:skewX</a:t>
            </a:r>
            <a:r>
              <a:rPr lang="en-US" altLang="ko-KR" sz="2400" dirty="0" smtClean="0"/>
              <a:t>(30deg);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webkit-transform:skewX</a:t>
            </a:r>
            <a:r>
              <a:rPr lang="en-US" altLang="ko-KR" sz="2400" dirty="0" smtClean="0"/>
              <a:t>(30deg);</a:t>
            </a:r>
          </a:p>
          <a:p>
            <a:r>
              <a:rPr lang="en-US" altLang="ko-KR" sz="2400" dirty="0" smtClean="0"/>
              <a:t>    -ms-</a:t>
            </a:r>
            <a:r>
              <a:rPr lang="en-US" altLang="ko-KR" sz="2400" dirty="0" err="1" smtClean="0"/>
              <a:t>transform:skewX</a:t>
            </a:r>
            <a:r>
              <a:rPr lang="en-US" altLang="ko-KR" sz="2400" dirty="0" smtClean="0"/>
              <a:t>(30deg);</a:t>
            </a:r>
          </a:p>
          <a:p>
            <a:r>
              <a:rPr lang="en-US" altLang="ko-KR" sz="2400" dirty="0" smtClean="0"/>
              <a:t>  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</a:t>
            </a:r>
            <a:r>
              <a:rPr lang="en-US" altLang="ko-KR" sz="2400" dirty="0" err="1" smtClean="0"/>
              <a:t>skewx</a:t>
            </a:r>
            <a:r>
              <a:rPr lang="en-US" altLang="ko-KR" sz="2400" dirty="0" smtClean="0"/>
              <a:t>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96" y="3151761"/>
            <a:ext cx="2411251" cy="218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8"/>
            <a:ext cx="10606256" cy="9144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축과 </a:t>
            </a:r>
            <a:r>
              <a:rPr lang="en-US" altLang="ko-KR" sz="2400" dirty="0" smtClean="0"/>
              <a:t>y</a:t>
            </a:r>
            <a:r>
              <a:rPr lang="ko-KR" altLang="en-US" sz="2400" dirty="0" smtClean="0"/>
              <a:t>축으로 동시에 왜곡시킴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85736" y="2000152"/>
            <a:ext cx="86738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 .skew{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transform:skew</a:t>
            </a:r>
            <a:r>
              <a:rPr lang="en-US" altLang="ko-KR" sz="2400" dirty="0" smtClean="0"/>
              <a:t>(-25deg, -15deg);</a:t>
            </a:r>
          </a:p>
          <a:p>
            <a:r>
              <a:rPr lang="en-US" altLang="ko-KR" sz="2400" dirty="0" smtClean="0"/>
              <a:t>    -</a:t>
            </a:r>
            <a:r>
              <a:rPr lang="en-US" altLang="ko-KR" sz="2400" dirty="0" err="1" smtClean="0"/>
              <a:t>webkit-transform:skew</a:t>
            </a:r>
            <a:r>
              <a:rPr lang="en-US" altLang="ko-KR" sz="2400" dirty="0" smtClean="0"/>
              <a:t>(-25deg, -15deg);</a:t>
            </a:r>
          </a:p>
          <a:p>
            <a:r>
              <a:rPr lang="en-US" altLang="ko-KR" sz="2400" dirty="0" smtClean="0"/>
              <a:t>    -ms-</a:t>
            </a:r>
            <a:r>
              <a:rPr lang="en-US" altLang="ko-KR" sz="2400" dirty="0" err="1" smtClean="0"/>
              <a:t>transform:skew</a:t>
            </a:r>
            <a:r>
              <a:rPr lang="en-US" altLang="ko-KR" sz="2400" dirty="0" smtClean="0"/>
              <a:t>(-25deg, -15deg); </a:t>
            </a:r>
          </a:p>
          <a:p>
            <a:r>
              <a:rPr lang="en-US" altLang="ko-KR" sz="2400" dirty="0" smtClean="0"/>
              <a:t>} 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&lt;div id="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"&gt;</a:t>
            </a:r>
          </a:p>
          <a:p>
            <a:r>
              <a:rPr lang="en-US" altLang="ko-KR" sz="2400" dirty="0" smtClean="0"/>
              <a:t>	&lt;</a:t>
            </a:r>
            <a:r>
              <a:rPr lang="en-US" altLang="ko-KR" sz="2400" dirty="0" err="1" smtClean="0"/>
              <a:t>img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="woman.png" class=“skew“&gt;</a:t>
            </a:r>
          </a:p>
          <a:p>
            <a:r>
              <a:rPr lang="en-US" altLang="ko-KR" sz="2400" dirty="0" smtClean="0"/>
              <a:t>&lt;/div&gt;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84" y="2947480"/>
            <a:ext cx="2968371" cy="273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transform-origin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7"/>
            <a:ext cx="10606256" cy="4436623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smtClean="0"/>
              <a:t>지정한 요소의 변형 원점을 설정하는 것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같은 변형 함수라도 변형의 원점에 따라 결과가 달라진다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transform-</a:t>
            </a:r>
            <a:r>
              <a:rPr lang="en-US" altLang="ko-KR" sz="2400" b="1" dirty="0" err="1" smtClean="0"/>
              <a:t>orgin</a:t>
            </a:r>
            <a:r>
              <a:rPr lang="en-US" altLang="ko-KR" sz="2400" b="1" dirty="0" smtClean="0"/>
              <a:t>: x</a:t>
            </a:r>
            <a:r>
              <a:rPr lang="ko-KR" altLang="en-US" sz="2400" b="1" dirty="0" smtClean="0"/>
              <a:t>축 </a:t>
            </a:r>
            <a:r>
              <a:rPr lang="en-US" altLang="ko-KR" sz="2400" b="1" dirty="0" smtClean="0"/>
              <a:t>y</a:t>
            </a:r>
            <a:r>
              <a:rPr lang="ko-KR" altLang="en-US" sz="2400" b="1" dirty="0" smtClean="0"/>
              <a:t>축 </a:t>
            </a:r>
            <a:r>
              <a:rPr lang="en-US" altLang="ko-KR" sz="2400" b="1" dirty="0" smtClean="0"/>
              <a:t>z</a:t>
            </a:r>
            <a:r>
              <a:rPr lang="ko-KR" altLang="en-US" sz="2400" b="1" dirty="0" smtClean="0"/>
              <a:t>축</a:t>
            </a:r>
            <a:endParaRPr lang="en-US" altLang="ko-KR" sz="2400" b="1" dirty="0" smtClean="0"/>
          </a:p>
          <a:p>
            <a:endParaRPr lang="en-US" altLang="ko-KR" sz="3200" b="1" dirty="0" smtClean="0"/>
          </a:p>
          <a:p>
            <a:pPr marL="457200" indent="-4572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x</a:t>
            </a:r>
            <a:r>
              <a:rPr lang="ko-KR" altLang="en-US" sz="2000" dirty="0" smtClean="0"/>
              <a:t>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원점에서의 </a:t>
            </a:r>
            <a:r>
              <a:rPr lang="en-US" altLang="ko-KR" sz="2000" dirty="0" smtClean="0"/>
              <a:t>x </a:t>
            </a:r>
            <a:r>
              <a:rPr lang="ko-KR" altLang="en-US" sz="2000" dirty="0" err="1" smtClean="0"/>
              <a:t>좌표값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길이 값이나 백분율</a:t>
            </a:r>
            <a:r>
              <a:rPr lang="en-US" altLang="ko-KR" sz="2000" dirty="0" smtClean="0"/>
              <a:t>, left, center, right </a:t>
            </a:r>
            <a:r>
              <a:rPr lang="ko-KR" altLang="en-US" sz="2000" dirty="0" smtClean="0"/>
              <a:t>중에서 사용</a:t>
            </a:r>
            <a:endParaRPr lang="en-US" altLang="ko-KR" sz="2000" dirty="0" smtClean="0"/>
          </a:p>
          <a:p>
            <a:pPr marL="457200" indent="-4572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y</a:t>
            </a:r>
            <a:r>
              <a:rPr lang="ko-KR" altLang="en-US" sz="2000" dirty="0" smtClean="0"/>
              <a:t>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원점에서의 </a:t>
            </a:r>
            <a:r>
              <a:rPr lang="en-US" altLang="ko-KR" sz="2000" dirty="0" smtClean="0"/>
              <a:t>y </a:t>
            </a:r>
            <a:r>
              <a:rPr lang="ko-KR" altLang="en-US" sz="2000" dirty="0" err="1" smtClean="0"/>
              <a:t>좌표값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길이 값이나 백분율</a:t>
            </a:r>
            <a:r>
              <a:rPr lang="en-US" altLang="ko-KR" sz="2000" dirty="0" smtClean="0"/>
              <a:t>, top, center, bottom </a:t>
            </a:r>
            <a:r>
              <a:rPr lang="ko-KR" altLang="en-US" sz="2000" dirty="0" smtClean="0"/>
              <a:t>중에서 선택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4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z</a:t>
            </a:r>
            <a:r>
              <a:rPr lang="ko-KR" altLang="en-US" sz="2000" dirty="0" smtClean="0"/>
              <a:t>축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원점에서의 </a:t>
            </a:r>
            <a:r>
              <a:rPr lang="en-US" altLang="ko-KR" sz="2000" dirty="0" smtClean="0"/>
              <a:t>z </a:t>
            </a:r>
            <a:r>
              <a:rPr lang="ko-KR" altLang="en-US" sz="2000" dirty="0" err="1" smtClean="0"/>
              <a:t>좌표값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길이 값만 사용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skew(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6281" y="1290033"/>
            <a:ext cx="48411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&lt;style&gt;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ltop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transform-</a:t>
            </a:r>
            <a:r>
              <a:rPr lang="en-US" altLang="ko-KR" dirty="0" err="1" smtClean="0"/>
              <a:t>origin:left</a:t>
            </a:r>
            <a:r>
              <a:rPr lang="en-US" altLang="ko-KR" dirty="0" smtClean="0"/>
              <a:t> top;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-transform-</a:t>
            </a:r>
            <a:r>
              <a:rPr lang="en-US" altLang="ko-KR" dirty="0" err="1" smtClean="0"/>
              <a:t>origin:left</a:t>
            </a:r>
            <a:r>
              <a:rPr lang="en-US" altLang="ko-KR" dirty="0" smtClean="0"/>
              <a:t> top;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moz</a:t>
            </a:r>
            <a:r>
              <a:rPr lang="en-US" altLang="ko-KR" dirty="0" smtClean="0"/>
              <a:t>-transform-</a:t>
            </a:r>
            <a:r>
              <a:rPr lang="en-US" altLang="ko-KR" dirty="0" err="1" smtClean="0"/>
              <a:t>origin:left</a:t>
            </a:r>
            <a:r>
              <a:rPr lang="en-US" altLang="ko-KR" dirty="0" smtClean="0"/>
              <a:t> top;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&lt;/style&gt;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&lt;div&gt;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="sunset.jpg" class="</a:t>
            </a:r>
            <a:r>
              <a:rPr lang="en-US" altLang="ko-KR" dirty="0" err="1" smtClean="0"/>
              <a:t>ltop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&lt;/div&gt;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60" y="4348263"/>
            <a:ext cx="2051521" cy="211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11694" y="1290033"/>
            <a:ext cx="51556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&lt;style&gt;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rbt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transform-</a:t>
            </a:r>
            <a:r>
              <a:rPr lang="en-US" altLang="ko-KR" dirty="0" err="1" smtClean="0"/>
              <a:t>origin:right</a:t>
            </a:r>
            <a:r>
              <a:rPr lang="en-US" altLang="ko-KR" dirty="0" smtClean="0"/>
              <a:t> bottom;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-transform-</a:t>
            </a:r>
            <a:r>
              <a:rPr lang="en-US" altLang="ko-KR" dirty="0" err="1" smtClean="0"/>
              <a:t>origin:right</a:t>
            </a:r>
            <a:r>
              <a:rPr lang="en-US" altLang="ko-KR" dirty="0" smtClean="0"/>
              <a:t> bottom;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moz</a:t>
            </a:r>
            <a:r>
              <a:rPr lang="en-US" altLang="ko-KR" dirty="0" smtClean="0"/>
              <a:t>-transform-</a:t>
            </a:r>
            <a:r>
              <a:rPr lang="en-US" altLang="ko-KR" dirty="0" err="1" smtClean="0"/>
              <a:t>origin:right</a:t>
            </a:r>
            <a:r>
              <a:rPr lang="en-US" altLang="ko-KR" dirty="0" smtClean="0"/>
              <a:t> bottom;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&lt;/style&gt;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&lt;div&gt;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="sunset.jpg" class=“</a:t>
            </a:r>
            <a:r>
              <a:rPr lang="en-US" altLang="ko-KR" dirty="0" err="1" smtClean="0"/>
              <a:t>rbt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&lt;/div&gt;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67" y="4367719"/>
            <a:ext cx="2144075" cy="199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시간에 따른 변화를 보여주는 </a:t>
            </a:r>
            <a:r>
              <a:rPr lang="en-US" altLang="ko-KR" b="1" dirty="0" smtClean="0"/>
              <a:t>transition </a:t>
            </a:r>
            <a:r>
              <a:rPr lang="ko-KR" altLang="en-US" b="1" dirty="0" smtClean="0"/>
              <a:t>속성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트랜지션이란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80"/>
            <a:ext cx="10184860" cy="423153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시간이 흐르면서 한 스타일에서 다른 스타일로 바뀌는 것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스타일이 바뀌는 시간을 조절해서 애니메이션 효과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플래시나 자바스크립트를 사용하지 않고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소스만으로 애니메이션 효과를 낼 수 있다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트랜지션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속성은 브라우저 접두사를 붙여 사용해야 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트랜지션이란</a:t>
            </a:r>
            <a:endParaRPr lang="ko-KR" altLang="en-US" dirty="0"/>
          </a:p>
        </p:txBody>
      </p:sp>
      <p:pic>
        <p:nvPicPr>
          <p:cNvPr id="5" name="내용 개체 틀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11" y="1294309"/>
            <a:ext cx="3185429" cy="2204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9557" y="48638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예제 사이트로 연결됩니다</a:t>
            </a:r>
            <a:endParaRPr lang="ko-KR" altLang="en-US" dirty="0"/>
          </a:p>
        </p:txBody>
      </p:sp>
      <p:pic>
        <p:nvPicPr>
          <p:cNvPr id="7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72" y="1282633"/>
            <a:ext cx="3112119" cy="22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76" y="4027454"/>
            <a:ext cx="3264586" cy="224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57" y="4007694"/>
            <a:ext cx="3133302" cy="22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입체 효과를 더하는 변형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transition-property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80"/>
            <a:ext cx="10184860" cy="423153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효과를 만드는 첫 번째 단계 </a:t>
            </a:r>
            <a:r>
              <a:rPr lang="en-US" altLang="ko-KR" sz="2400" dirty="0" smtClean="0"/>
              <a:t>: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ko-KR" sz="2400" dirty="0" smtClean="0"/>
              <a:t>CSS </a:t>
            </a:r>
            <a:r>
              <a:rPr lang="ko-KR" altLang="en-US" sz="2400" dirty="0" smtClean="0"/>
              <a:t>속성 중 어떤 속성에 </a:t>
            </a:r>
            <a:r>
              <a:rPr lang="ko-KR" altLang="en-US" sz="2400" dirty="0" err="1" smtClean="0"/>
              <a:t>트랜지션을</a:t>
            </a:r>
            <a:r>
              <a:rPr lang="ko-KR" altLang="en-US" sz="2400" dirty="0" smtClean="0"/>
              <a:t> 적용할 것인지 선택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ko-KR" sz="2400" dirty="0" smtClean="0"/>
              <a:t>transition-property: </a:t>
            </a:r>
            <a:r>
              <a:rPr lang="ko-KR" altLang="en-US" sz="2400" dirty="0" smtClean="0"/>
              <a:t>속성값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ko-KR" sz="2000" b="1" dirty="0" smtClean="0"/>
              <a:t>none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트랜지션</a:t>
            </a:r>
            <a:r>
              <a:rPr lang="ko-KR" altLang="en-US" sz="2000" dirty="0" smtClean="0"/>
              <a:t> 동안 아무 속성도 바뀌지 않음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ko-KR" sz="2000" b="1" dirty="0" smtClean="0"/>
              <a:t>all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요소의 모든 속성이 </a:t>
            </a:r>
            <a:r>
              <a:rPr lang="ko-KR" altLang="en-US" sz="2000" dirty="0" err="1" smtClean="0"/>
              <a:t>트랜지션</a:t>
            </a:r>
            <a:r>
              <a:rPr lang="ko-KR" altLang="en-US" sz="2000" dirty="0" smtClean="0"/>
              <a:t> 대상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ko-KR" altLang="en-US" sz="2000" b="1" dirty="0" smtClean="0"/>
              <a:t>속성 이름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트랜지션</a:t>
            </a:r>
            <a:r>
              <a:rPr lang="ko-KR" altLang="en-US" sz="2000" dirty="0" smtClean="0"/>
              <a:t> 효과를 적용할 속성 이름 지정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속성이 여럿일 경우 쉼표</a:t>
            </a:r>
            <a:r>
              <a:rPr lang="en-US" altLang="ko-KR" sz="2000" dirty="0" smtClean="0"/>
              <a:t>(,)</a:t>
            </a:r>
            <a:r>
              <a:rPr lang="ko-KR" altLang="en-US" sz="2000" dirty="0" smtClean="0"/>
              <a:t>로 구분하여 나열</a:t>
            </a:r>
            <a:r>
              <a:rPr lang="en-US" altLang="ko-KR" sz="2000" dirty="0" smtClean="0"/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transition-property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10184860" cy="4844373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#ex div{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	</a:t>
            </a:r>
            <a:r>
              <a:rPr lang="en-US" altLang="ko-KR" sz="2400" dirty="0" smtClean="0"/>
              <a:t>transition-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r>
              <a:rPr lang="en-US" altLang="ko-KR" sz="2400" dirty="0" smtClean="0"/>
              <a:t>    	-</a:t>
            </a:r>
            <a:r>
              <a:rPr lang="en-US" altLang="ko-KR" sz="2400" dirty="0" err="1" smtClean="0"/>
              <a:t>webkit</a:t>
            </a:r>
            <a:r>
              <a:rPr lang="en-US" altLang="ko-KR" sz="2400" dirty="0" smtClean="0"/>
              <a:t>-transition-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r>
              <a:rPr lang="en-US" altLang="ko-KR" sz="2400" dirty="0" smtClean="0"/>
              <a:t>   	-</a:t>
            </a:r>
            <a:r>
              <a:rPr lang="en-US" altLang="ko-KR" sz="2400" dirty="0" err="1" smtClean="0"/>
              <a:t>moz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transtion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ex:hover</a:t>
            </a:r>
            <a:r>
              <a:rPr lang="en-US" altLang="ko-KR" sz="2400" dirty="0" smtClean="0"/>
              <a:t> div{</a:t>
            </a:r>
          </a:p>
          <a:p>
            <a:r>
              <a:rPr lang="en-US" altLang="ko-KR" sz="2400" dirty="0" smtClean="0"/>
              <a:t>	background-</a:t>
            </a:r>
            <a:r>
              <a:rPr lang="en-US" altLang="ko-KR" sz="2400" dirty="0" err="1" smtClean="0"/>
              <a:t>color:blue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	border-radius:50px;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t="27448" r="30160" b="28573"/>
          <a:stretch>
            <a:fillRect/>
          </a:stretch>
        </p:blipFill>
        <p:spPr bwMode="auto">
          <a:xfrm>
            <a:off x="6021421" y="3686783"/>
            <a:ext cx="3122579" cy="156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6857" r="27101" b="20937"/>
          <a:stretch>
            <a:fillRect/>
          </a:stretch>
        </p:blipFill>
        <p:spPr bwMode="auto">
          <a:xfrm>
            <a:off x="8394971" y="4562273"/>
            <a:ext cx="2752927" cy="155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transition-duration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80"/>
            <a:ext cx="10184860" cy="423153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진행 시간을 지정해 줘야 그 시간 동안 속성이 자연스럽게 바뀌면서 애니메이션 효과를 만들 수 있다</a:t>
            </a:r>
            <a:r>
              <a:rPr lang="en-US" altLang="ko-KR" sz="2400" dirty="0" smtClean="0"/>
              <a:t>. </a:t>
            </a:r>
          </a:p>
          <a:p>
            <a:pPr marL="457200" indent="-45720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대상이 되는 속성이 여럿이라면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진행 시간도 쉼표</a:t>
            </a:r>
            <a:r>
              <a:rPr lang="en-US" altLang="ko-KR" sz="2400" dirty="0" smtClean="0"/>
              <a:t>(,)</a:t>
            </a:r>
            <a:r>
              <a:rPr lang="ko-KR" altLang="en-US" sz="2400" dirty="0" smtClean="0"/>
              <a:t>로 구분한다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시간은 초</a:t>
            </a:r>
            <a:r>
              <a:rPr lang="en-US" altLang="ko-KR" sz="2400" dirty="0" smtClean="0"/>
              <a:t>(s) </a:t>
            </a:r>
            <a:r>
              <a:rPr lang="ko-KR" altLang="en-US" sz="2400" dirty="0" smtClean="0"/>
              <a:t>또는 </a:t>
            </a:r>
            <a:r>
              <a:rPr lang="ko-KR" altLang="en-US" sz="2400" dirty="0" err="1" smtClean="0"/>
              <a:t>밀리초</a:t>
            </a:r>
            <a:r>
              <a:rPr lang="en-US" altLang="ko-KR" sz="2400" dirty="0" smtClean="0"/>
              <a:t>(ms)</a:t>
            </a:r>
            <a:r>
              <a:rPr lang="ko-KR" altLang="en-US" sz="2400" dirty="0" smtClean="0"/>
              <a:t> 단위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30000"/>
              </a:lnSpc>
            </a:pPr>
            <a:endParaRPr lang="en-US" altLang="ko-KR" sz="2400" dirty="0" smtClean="0"/>
          </a:p>
          <a:p>
            <a:pPr>
              <a:lnSpc>
                <a:spcPct val="130000"/>
              </a:lnSpc>
            </a:pPr>
            <a:r>
              <a:rPr lang="en-US" altLang="ko-KR" sz="2400" b="1" dirty="0" smtClean="0"/>
              <a:t>	transition-duration: </a:t>
            </a:r>
            <a:r>
              <a:rPr lang="ko-KR" altLang="en-US" sz="2400" b="1" dirty="0" smtClean="0"/>
              <a:t>시간</a:t>
            </a:r>
            <a:r>
              <a:rPr lang="en-US" altLang="ko-KR" sz="2400" b="1" dirty="0" smtClean="0"/>
              <a:t>;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transition-duration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10184860" cy="4844373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 smtClean="0"/>
              <a:t>&lt;style&gt;</a:t>
            </a:r>
          </a:p>
          <a:p>
            <a:r>
              <a:rPr lang="en-US" altLang="ko-KR" sz="2400" dirty="0" smtClean="0"/>
              <a:t>#ex div{</a:t>
            </a:r>
          </a:p>
          <a:p>
            <a:r>
              <a:rPr lang="en-US" altLang="ko-KR" sz="2400" b="1" dirty="0" smtClean="0">
                <a:solidFill>
                  <a:srgbClr val="C00000"/>
                </a:solidFill>
              </a:rPr>
              <a:t>	</a:t>
            </a:r>
            <a:r>
              <a:rPr lang="en-US" altLang="ko-KR" sz="2400" dirty="0" smtClean="0"/>
              <a:t>transition-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r>
              <a:rPr lang="en-US" altLang="ko-KR" sz="2400" dirty="0" smtClean="0"/>
              <a:t>    	-</a:t>
            </a:r>
            <a:r>
              <a:rPr lang="en-US" altLang="ko-KR" sz="2400" dirty="0" err="1" smtClean="0"/>
              <a:t>webkit</a:t>
            </a:r>
            <a:r>
              <a:rPr lang="en-US" altLang="ko-KR" sz="2400" dirty="0" smtClean="0"/>
              <a:t>-transition-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r>
              <a:rPr lang="en-US" altLang="ko-KR" sz="2400" dirty="0" smtClean="0"/>
              <a:t>   	-</a:t>
            </a:r>
            <a:r>
              <a:rPr lang="en-US" altLang="ko-KR" sz="2400" dirty="0" err="1" smtClean="0"/>
              <a:t>moz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transtion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property:background</a:t>
            </a:r>
            <a:r>
              <a:rPr lang="en-US" altLang="ko-KR" sz="2400" dirty="0" smtClean="0"/>
              <a:t>-color, border-radius;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 smtClean="0">
                <a:solidFill>
                  <a:srgbClr val="C00000"/>
                </a:solidFill>
              </a:rPr>
              <a:t>	</a:t>
            </a:r>
            <a:r>
              <a:rPr lang="en-US" altLang="ko-KR" sz="2400" dirty="0" smtClean="0"/>
              <a:t>transition-duration:1s;</a:t>
            </a:r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	-webkit-transition-duration:1s;</a:t>
            </a:r>
          </a:p>
          <a:p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&lt;/style&gt;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ex:hover</a:t>
            </a:r>
            <a:r>
              <a:rPr lang="en-US" altLang="ko-KR" sz="2400" dirty="0" smtClean="0"/>
              <a:t> div{</a:t>
            </a:r>
          </a:p>
          <a:p>
            <a:r>
              <a:rPr lang="en-US" altLang="ko-KR" sz="2400" dirty="0" smtClean="0"/>
              <a:t>	background-</a:t>
            </a:r>
            <a:r>
              <a:rPr lang="en-US" altLang="ko-KR" sz="2400" dirty="0" err="1" smtClean="0"/>
              <a:t>color:blue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 smtClean="0"/>
              <a:t>	border-radius:50px;</a:t>
            </a:r>
          </a:p>
          <a:p>
            <a:r>
              <a:rPr lang="en-US" altLang="ko-KR" sz="2400" dirty="0" smtClean="0"/>
              <a:t>}</a:t>
            </a:r>
            <a:endParaRPr lang="ko-KR" altLang="en-US" sz="2400" dirty="0" smtClean="0"/>
          </a:p>
          <a:p>
            <a:endParaRPr lang="ko-KR" altLang="en-US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 t="35631" r="62667" b="28750"/>
          <a:stretch>
            <a:fillRect/>
          </a:stretch>
        </p:blipFill>
        <p:spPr bwMode="auto">
          <a:xfrm>
            <a:off x="6942829" y="4640093"/>
            <a:ext cx="1267315" cy="10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t="35628" r="67428" b="30015"/>
          <a:stretch>
            <a:fillRect/>
          </a:stretch>
        </p:blipFill>
        <p:spPr bwMode="auto">
          <a:xfrm>
            <a:off x="8295601" y="4649820"/>
            <a:ext cx="1101318" cy="106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" t="37522" r="65848" b="27805"/>
          <a:stretch>
            <a:fillRect/>
          </a:stretch>
        </p:blipFill>
        <p:spPr bwMode="auto">
          <a:xfrm>
            <a:off x="9591472" y="4698459"/>
            <a:ext cx="1147864" cy="107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transition-timing-function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80"/>
            <a:ext cx="10184860" cy="4231530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효과의 속도를 지정할 수 있으며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베지에</a:t>
            </a:r>
            <a:r>
              <a:rPr lang="ko-KR" altLang="en-US" sz="2400" dirty="0" smtClean="0"/>
              <a:t> 곡선을 이용해 표현</a:t>
            </a:r>
            <a:endParaRPr lang="en-US" altLang="ko-KR" sz="2400" dirty="0" smtClean="0"/>
          </a:p>
          <a:p>
            <a:r>
              <a:rPr lang="ko-KR" altLang="en-US" sz="2400" dirty="0" smtClean="0"/>
              <a:t>기본 값은 </a:t>
            </a:r>
            <a:r>
              <a:rPr lang="en-US" altLang="ko-KR" sz="2400" dirty="0" smtClean="0"/>
              <a:t>ease</a:t>
            </a:r>
          </a:p>
          <a:p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linear </a:t>
            </a:r>
            <a:r>
              <a:rPr lang="ko-KR" altLang="en-US" sz="2400" dirty="0" smtClean="0"/>
              <a:t>시작에서 끝까지 똑같은 속도로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진행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ease </a:t>
            </a:r>
            <a:r>
              <a:rPr lang="ko-KR" altLang="en-US" sz="2400" dirty="0" smtClean="0"/>
              <a:t>처음에는 천천히 시작하고 점점 빨라지다가 마지막엔 천천히 끝남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ease-in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시작을 느리게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ease-out </a:t>
            </a:r>
            <a:r>
              <a:rPr lang="ko-KR" altLang="en-US" sz="2400" dirty="0" err="1" smtClean="0"/>
              <a:t>트랜지션을</a:t>
            </a:r>
            <a:r>
              <a:rPr lang="ko-KR" altLang="en-US" sz="2400" dirty="0" smtClean="0"/>
              <a:t> 느리게 끝냄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ease-in-out </a:t>
            </a:r>
            <a:r>
              <a:rPr lang="ko-KR" altLang="en-US" sz="2400" dirty="0" smtClean="0"/>
              <a:t>느리게 시작하고 느리게 끝냄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cubic-</a:t>
            </a:r>
            <a:r>
              <a:rPr lang="en-US" altLang="ko-KR" sz="2400" dirty="0" err="1" smtClean="0"/>
              <a:t>bezier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n,n,n,n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직접 </a:t>
            </a:r>
            <a:r>
              <a:rPr lang="ko-KR" altLang="en-US" sz="2400" dirty="0" err="1" smtClean="0"/>
              <a:t>베지에</a:t>
            </a:r>
            <a:r>
              <a:rPr lang="ko-KR" altLang="en-US" sz="2400" dirty="0" smtClean="0"/>
              <a:t> 함수를 정의해서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transition-delay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80"/>
            <a:ext cx="10184860" cy="42315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효과를 언제부터 시작할 것인지 지연시간 설정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이 속성에서 지정하는 시간만큼 기다렸다가 </a:t>
            </a:r>
            <a:r>
              <a:rPr lang="ko-KR" altLang="en-US" sz="2400" dirty="0" err="1" smtClean="0"/>
              <a:t>트랜지션이</a:t>
            </a:r>
            <a:r>
              <a:rPr lang="ko-KR" altLang="en-US" sz="2400" dirty="0" smtClean="0"/>
              <a:t> 시작됨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	transition-delay: </a:t>
            </a:r>
            <a:r>
              <a:rPr lang="ko-KR" altLang="en-US" sz="2400" b="1" dirty="0" smtClean="0"/>
              <a:t>시간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사용할 수 있는 값은 초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secons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나 밀리초</a:t>
            </a:r>
            <a:r>
              <a:rPr lang="en-US" altLang="ko-KR" sz="2400" dirty="0" smtClean="0"/>
              <a:t>(milliseconds)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기본 값은 </a:t>
            </a:r>
            <a:r>
              <a:rPr lang="en-US" altLang="ko-KR" sz="2400" dirty="0" smtClean="0"/>
              <a:t>0s</a:t>
            </a: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10184860" cy="4805463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속성을 모두 표기해야 할 경우 소스가 길어진다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transition </a:t>
            </a:r>
            <a:r>
              <a:rPr lang="ko-KR" altLang="en-US" sz="2400" dirty="0" smtClean="0"/>
              <a:t>속성을 </a:t>
            </a:r>
            <a:r>
              <a:rPr lang="ko-KR" altLang="en-US" sz="2400" dirty="0" err="1" smtClean="0"/>
              <a:t>한줄로</a:t>
            </a:r>
            <a:r>
              <a:rPr lang="ko-KR" altLang="en-US" sz="2400" dirty="0" smtClean="0"/>
              <a:t> 표시할 수 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transition-duration </a:t>
            </a:r>
            <a:r>
              <a:rPr lang="ko-KR" altLang="en-US" sz="2400" dirty="0" smtClean="0"/>
              <a:t>속성은 반드시 표기한다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property : </a:t>
            </a:r>
            <a:r>
              <a:rPr lang="ko-KR" altLang="en-US" sz="2400" dirty="0" err="1" smtClean="0"/>
              <a:t>트랜지션이</a:t>
            </a:r>
            <a:r>
              <a:rPr lang="ko-KR" altLang="en-US" sz="2400" dirty="0" smtClean="0"/>
              <a:t> 적용될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속성의 이름</a:t>
            </a:r>
            <a:endParaRPr lang="en-US" altLang="ko-K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duration :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실행 시간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초나 </a:t>
            </a:r>
            <a:r>
              <a:rPr lang="ko-KR" altLang="en-US" sz="2400" dirty="0" err="1" smtClean="0"/>
              <a:t>밀리초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timing-function :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효과의 곡선 형태</a:t>
            </a:r>
            <a:r>
              <a:rPr lang="en-US" altLang="ko-KR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ko-KR" sz="2400" dirty="0" smtClean="0"/>
              <a:t>delay : </a:t>
            </a:r>
            <a:r>
              <a:rPr lang="ko-KR" altLang="en-US" sz="2400" dirty="0" err="1" smtClean="0"/>
              <a:t>트랜지션</a:t>
            </a:r>
            <a:r>
              <a:rPr lang="ko-KR" altLang="en-US" sz="2400" dirty="0" smtClean="0"/>
              <a:t> 지연 시간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초나 </a:t>
            </a:r>
            <a:r>
              <a:rPr lang="ko-KR" altLang="en-US" sz="2400" dirty="0" err="1" smtClean="0"/>
              <a:t>밀리초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요소의 모든 부분에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 동안 </a:t>
            </a:r>
            <a:r>
              <a:rPr lang="en-US" altLang="ko-KR" sz="2400" dirty="0" smtClean="0"/>
              <a:t>linear </a:t>
            </a:r>
            <a:r>
              <a:rPr lang="ko-KR" altLang="en-US" sz="2400" dirty="0" err="1" smtClean="0"/>
              <a:t>트랜지션을</a:t>
            </a:r>
            <a:r>
              <a:rPr lang="ko-KR" altLang="en-US" sz="2400" dirty="0" smtClean="0"/>
              <a:t> 적용한다면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	transition: all 1s linear;</a:t>
            </a:r>
            <a:endParaRPr lang="ko-KR" altLang="en-US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smtClean="0"/>
              <a:t>쉽게 애니메이션을 만드는 </a:t>
            </a:r>
            <a:r>
              <a:rPr lang="en-US" altLang="ko-KR" b="1" dirty="0" smtClean="0"/>
              <a:t>animation </a:t>
            </a:r>
            <a:r>
              <a:rPr lang="ko-KR" altLang="en-US" b="1" dirty="0" smtClean="0"/>
              <a:t>속성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transition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animation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10184860" cy="48054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sz="2400" b="1" dirty="0" smtClean="0"/>
              <a:t>공통점</a:t>
            </a:r>
            <a:endParaRPr lang="en-US" altLang="ko-KR" sz="2400" b="1" dirty="0" smtClean="0"/>
          </a:p>
          <a:p>
            <a:pPr marL="457200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시작 스타일과 끝나 는 스타일을 지정하면 전체적으로 부드럽게 변화하는 애니메이션 효과를 만든다</a:t>
            </a:r>
            <a:r>
              <a:rPr lang="en-US" altLang="ko-KR" sz="2400" dirty="0" smtClean="0"/>
              <a:t>.</a:t>
            </a:r>
          </a:p>
          <a:p>
            <a:pPr marL="457200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애니메이션에 소요되는 시간이나 지연 시간 등을 지정한다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60000"/>
              </a:lnSpc>
            </a:pPr>
            <a:endParaRPr lang="en-US" altLang="ko-KR" sz="2400" dirty="0" smtClean="0"/>
          </a:p>
          <a:p>
            <a:pPr>
              <a:lnSpc>
                <a:spcPct val="160000"/>
              </a:lnSpc>
            </a:pPr>
            <a:r>
              <a:rPr lang="ko-KR" altLang="en-US" sz="2400" b="1" dirty="0" err="1" smtClean="0"/>
              <a:t>다른점</a:t>
            </a:r>
            <a:endParaRPr lang="en-US" altLang="ko-KR" sz="2400" b="1" dirty="0" smtClean="0"/>
          </a:p>
          <a:p>
            <a:pPr marL="457200" indent="-457200">
              <a:lnSpc>
                <a:spcPct val="16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애니메이션의 시작에서부터 끝날 때까지 어느 지점이든 </a:t>
            </a:r>
            <a:r>
              <a:rPr lang="en-US" altLang="ko-KR" sz="2400" dirty="0" smtClean="0"/>
              <a:t>@</a:t>
            </a:r>
            <a:r>
              <a:rPr lang="en-US" altLang="ko-KR" sz="2400" dirty="0" err="1" smtClean="0"/>
              <a:t>keyframes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속성을 사용해 애니메이션을 정의할 수 있다</a:t>
            </a:r>
            <a:endParaRPr lang="en-US" altLang="ko-KR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5068111" cy="480546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사용자가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애니메이션을 정의한다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애니메이션이 시작할 상태와 애니메이션이 끝날 때의 상태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최소한 두 가지 상태를 설정해야 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시작할 때의 상태 는 </a:t>
            </a:r>
            <a:r>
              <a:rPr lang="en-US" altLang="ko-KR" sz="2000" dirty="0" smtClean="0"/>
              <a:t>0%(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from) </a:t>
            </a:r>
            <a:r>
              <a:rPr lang="ko-KR" altLang="en-US" sz="2000" dirty="0" smtClean="0"/>
              <a:t>스타일을 정의하고 끝나는 상태는 </a:t>
            </a:r>
            <a:r>
              <a:rPr lang="en-US" altLang="ko-KR" sz="2000" dirty="0" smtClean="0"/>
              <a:t>100% (</a:t>
            </a:r>
            <a:r>
              <a:rPr lang="ko-KR" altLang="en-US" sz="2000" dirty="0" smtClean="0"/>
              <a:t>또는</a:t>
            </a:r>
            <a:r>
              <a:rPr lang="en-US" altLang="ko-KR" sz="2000" dirty="0" smtClean="0"/>
              <a:t> to)</a:t>
            </a:r>
            <a:r>
              <a:rPr lang="ko-KR" altLang="en-US" sz="2000" dirty="0" smtClean="0"/>
              <a:t>스타일을 정의한다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중간에 원하는 부분에 애니메이션을 추가할 수 있다</a:t>
            </a:r>
            <a:r>
              <a:rPr lang="en-US" altLang="ko-KR" sz="2000" dirty="0" smtClean="0"/>
              <a:t>.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7727" y="2636196"/>
            <a:ext cx="4610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keyframes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myani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 0% { </a:t>
            </a:r>
          </a:p>
          <a:p>
            <a:r>
              <a:rPr lang="en-US" altLang="ko-KR" sz="2000" dirty="0" smtClean="0"/>
              <a:t>	background-</a:t>
            </a:r>
            <a:r>
              <a:rPr lang="en-US" altLang="ko-KR" sz="2000" dirty="0" err="1" smtClean="0"/>
              <a:t>color:red</a:t>
            </a:r>
            <a:r>
              <a:rPr lang="en-US" altLang="ko-KR" sz="2000" dirty="0" smtClean="0"/>
              <a:t>;	</a:t>
            </a:r>
          </a:p>
          <a:p>
            <a:r>
              <a:rPr lang="en-US" altLang="ko-KR" sz="2000" dirty="0" smtClean="0"/>
              <a:t>      }</a:t>
            </a:r>
          </a:p>
          <a:p>
            <a:r>
              <a:rPr lang="en-US" altLang="ko-KR" sz="2000" dirty="0" smtClean="0"/>
              <a:t>      100%{</a:t>
            </a:r>
          </a:p>
          <a:p>
            <a:r>
              <a:rPr lang="en-US" altLang="ko-KR" sz="2000" dirty="0" smtClean="0"/>
              <a:t>	background-</a:t>
            </a:r>
            <a:r>
              <a:rPr lang="en-US" altLang="ko-KR" sz="2000" dirty="0" err="1" smtClean="0"/>
              <a:t>color:blue</a:t>
            </a:r>
            <a:r>
              <a:rPr lang="en-US" altLang="ko-KR" sz="2000" dirty="0" smtClean="0"/>
              <a:t>;	</a:t>
            </a:r>
          </a:p>
          <a:p>
            <a:r>
              <a:rPr lang="en-US" altLang="ko-KR" sz="2000" dirty="0" smtClean="0"/>
              <a:t>      }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변형</a:t>
            </a:r>
            <a:r>
              <a:rPr lang="en-US" altLang="ko-KR" dirty="0" smtClean="0"/>
              <a:t>(transform)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47864" y="1498060"/>
            <a:ext cx="10440886" cy="5033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웹 요소의 위치를 옮기거나 크기를 조절하고 회전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왜곡시킴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 : &lt;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변형 함수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브라우저 접두사를 붙여야 한다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&lt;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변형함수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webkit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-transform:&lt;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변형 함수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-ms-transform:&lt;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변형 함수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animation-name, animation-duration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9435830" cy="4805463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b="1" dirty="0" smtClean="0"/>
              <a:t>animation-name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@</a:t>
            </a:r>
            <a:r>
              <a:rPr lang="en-US" altLang="ko-KR" sz="2400" dirty="0" err="1" smtClean="0"/>
              <a:t>keyframe</a:t>
            </a:r>
            <a:r>
              <a:rPr lang="ko-KR" altLang="en-US" sz="2400" dirty="0" smtClean="0"/>
              <a:t>을 사용해 만든 애니메이션 이름</a:t>
            </a:r>
            <a:endParaRPr lang="en-US" altLang="ko-KR" sz="2400" dirty="0" smtClean="0"/>
          </a:p>
          <a:p>
            <a:r>
              <a:rPr lang="ko-KR" altLang="en-US" sz="2400" dirty="0" smtClean="0"/>
              <a:t> 예</a:t>
            </a:r>
            <a:r>
              <a:rPr lang="en-US" altLang="ko-KR" sz="2400" dirty="0" smtClean="0"/>
              <a:t>) animation-name: </a:t>
            </a:r>
            <a:r>
              <a:rPr lang="en-US" altLang="ko-KR" sz="2400" dirty="0" err="1" smtClean="0"/>
              <a:t>myani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en-US" altLang="ko-KR" sz="2800" b="1" dirty="0" smtClean="0"/>
              <a:t>animation-duration</a:t>
            </a:r>
          </a:p>
          <a:p>
            <a:r>
              <a:rPr lang="ko-KR" altLang="en-US" sz="2400" dirty="0" smtClean="0"/>
              <a:t> 애니메이션을 얼마 동안 재생할 것인지 설정</a:t>
            </a:r>
            <a:endParaRPr lang="en-US" altLang="ko-KR" sz="2400" dirty="0" smtClean="0"/>
          </a:p>
          <a:p>
            <a:r>
              <a:rPr lang="ko-KR" altLang="en-US" sz="2400" dirty="0" smtClean="0"/>
              <a:t> 사용할 수 있는 값은 초</a:t>
            </a:r>
            <a:r>
              <a:rPr lang="en-US" altLang="ko-KR" sz="2400" dirty="0" smtClean="0"/>
              <a:t>(s)</a:t>
            </a:r>
            <a:r>
              <a:rPr lang="ko-KR" altLang="en-US" sz="2400" dirty="0" smtClean="0"/>
              <a:t>나 밀리초</a:t>
            </a:r>
            <a:r>
              <a:rPr lang="en-US" altLang="ko-KR" sz="2400" dirty="0" smtClean="0"/>
              <a:t>(ms). </a:t>
            </a:r>
            <a:r>
              <a:rPr lang="ko-KR" altLang="en-US" sz="2400" dirty="0" smtClean="0"/>
              <a:t> 기본 값은 </a:t>
            </a:r>
            <a:r>
              <a:rPr lang="en-US" altLang="ko-KR" sz="2400" dirty="0" smtClean="0"/>
              <a:t>0</a:t>
            </a:r>
          </a:p>
          <a:p>
            <a:r>
              <a:rPr lang="ko-KR" altLang="en-US" sz="2400" dirty="0" smtClean="0"/>
              <a:t> 속성 값을 정하지 않으면 애니메이션은 일어나지 않는다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애니메이션 진행 시간을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초로 지정하려면</a:t>
            </a:r>
            <a:endParaRPr lang="en-US" altLang="ko-KR" sz="2400" dirty="0" smtClean="0"/>
          </a:p>
          <a:p>
            <a:r>
              <a:rPr lang="en-US" altLang="ko-KR" sz="2400" dirty="0" smtClean="0"/>
              <a:t>  animation-duration:1s;</a:t>
            </a:r>
          </a:p>
          <a:p>
            <a:endParaRPr lang="en-US" altLang="ko-KR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animation-name, animation-duration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4513634" cy="48054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&lt;style&gt;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#box{</a:t>
            </a:r>
          </a:p>
          <a:p>
            <a:r>
              <a:rPr lang="en-US" altLang="ko-KR" dirty="0" smtClean="0"/>
              <a:t>	……</a:t>
            </a:r>
          </a:p>
          <a:p>
            <a:r>
              <a:rPr lang="en-US" altLang="ko-KR" dirty="0" smtClean="0"/>
              <a:t>	animation-</a:t>
            </a:r>
            <a:r>
              <a:rPr lang="en-US" altLang="ko-KR" dirty="0" err="1" smtClean="0"/>
              <a:t>name:myani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webkit</a:t>
            </a:r>
            <a:r>
              <a:rPr lang="en-US" altLang="ko-KR" dirty="0" smtClean="0"/>
              <a:t>-animation-</a:t>
            </a:r>
            <a:r>
              <a:rPr lang="en-US" altLang="ko-KR" dirty="0" err="1" smtClean="0"/>
              <a:t>name:myani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animation-duration:3s;	</a:t>
            </a:r>
          </a:p>
          <a:p>
            <a:r>
              <a:rPr lang="en-US" altLang="ko-KR" dirty="0" smtClean="0"/>
              <a:t>	-webkit-animation-duration:3s;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65778" y="1293779"/>
            <a:ext cx="5505856" cy="48054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myani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0% {  </a:t>
            </a:r>
          </a:p>
          <a:p>
            <a:r>
              <a:rPr lang="en-US" altLang="ko-KR" dirty="0" smtClean="0"/>
              <a:t>		background-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	border-radius:0; 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100%{  </a:t>
            </a:r>
          </a:p>
          <a:p>
            <a:r>
              <a:rPr lang="en-US" altLang="ko-KR" dirty="0" smtClean="0"/>
              <a:t>		background-</a:t>
            </a:r>
            <a:r>
              <a:rPr lang="en-US" altLang="ko-KR" dirty="0" err="1" smtClean="0"/>
              <a:t>color:blue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	border-radius:50px;</a:t>
            </a:r>
          </a:p>
          <a:p>
            <a:r>
              <a:rPr lang="en-US" altLang="ko-KR" dirty="0" smtClean="0"/>
              <a:t>	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@-</a:t>
            </a:r>
            <a:r>
              <a:rPr lang="en-US" altLang="ko-KR" dirty="0" err="1" smtClean="0"/>
              <a:t>webkit-keyframes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myani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……..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&lt;/style&gt;</a:t>
            </a:r>
          </a:p>
          <a:p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animation-iteration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4400" y="1293779"/>
            <a:ext cx="9435830" cy="48054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반복 횟수 지정하기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애니메이션은 기본적으로 한 번만 실행하고 끝난다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반복해야 할 경우에는 </a:t>
            </a:r>
            <a:r>
              <a:rPr lang="en-US" altLang="ko-KR" sz="2400" dirty="0" smtClean="0"/>
              <a:t>animation-iteration-count </a:t>
            </a:r>
            <a:r>
              <a:rPr lang="ko-KR" altLang="en-US" sz="2400" dirty="0" smtClean="0"/>
              <a:t>속성을 사용해 반복 횟수를 지정한다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 사용할 수 있는 값은 반복 횟수</a:t>
            </a:r>
            <a:r>
              <a:rPr lang="en-US" altLang="ko-KR" sz="2400" dirty="0" smtClean="0"/>
              <a:t>, infinite(</a:t>
            </a:r>
            <a:r>
              <a:rPr lang="ko-KR" altLang="en-US" sz="2400" dirty="0" smtClean="0"/>
              <a:t>무한 반복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애니메이션을 무한 반복하려면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animation-iteration-</a:t>
            </a:r>
            <a:r>
              <a:rPr lang="en-US" altLang="ko-KR" sz="2400" dirty="0" err="1" smtClean="0"/>
              <a:t>count:infinite</a:t>
            </a:r>
            <a:r>
              <a:rPr lang="en-US" altLang="ko-KR" sz="24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animation-direction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26850" y="1293779"/>
            <a:ext cx="11060350" cy="48054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애니메이션 방향 조절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기본은 애니메이션 실행 후 원래 위치로 되돌아가기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사용할 수 있는 값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/>
              <a:t>normal : </a:t>
            </a:r>
            <a:r>
              <a:rPr lang="ko-KR" altLang="en-US" sz="2400" dirty="0" smtClean="0"/>
              <a:t>애니메이션 실행하고 원래 위치로 돌아가기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기본값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/>
              <a:t>reverse : </a:t>
            </a:r>
            <a:r>
              <a:rPr lang="ko-KR" altLang="en-US" sz="2400" dirty="0" smtClean="0"/>
              <a:t>반대 쪽부터 애니메이션 실행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/>
              <a:t>alternate : </a:t>
            </a:r>
            <a:r>
              <a:rPr lang="ko-KR" altLang="en-US" sz="2400" dirty="0" smtClean="0"/>
              <a:t>실행이 끝나면 반대 방향으로 실행하기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dirty="0" smtClean="0"/>
              <a:t>alternate-reverse : </a:t>
            </a:r>
            <a:r>
              <a:rPr lang="ko-KR" altLang="en-US" sz="2400" dirty="0" smtClean="0"/>
              <a:t>반대 쪽부터 시작해서 실행이 끝나면 반대 방향으로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animation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26850" y="1293779"/>
            <a:ext cx="11060350" cy="48054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애니메이션 관련 속성을 한꺼번에 표기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/>
              <a:t>animation- duration </a:t>
            </a:r>
            <a:r>
              <a:rPr lang="ko-KR" altLang="en-US" sz="2400" dirty="0" smtClean="0"/>
              <a:t>속성은 반드시 표기해야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animation:  name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duration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timing-function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delay</a:t>
            </a:r>
            <a:r>
              <a:rPr lang="ko-KR" altLang="en-US" sz="2400" dirty="0" smtClean="0"/>
              <a:t>값 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iteration-count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  direction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0093" y="818959"/>
            <a:ext cx="50065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&lt;style&gt;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keyframes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myani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0% {</a:t>
            </a:r>
          </a:p>
          <a:p>
            <a:r>
              <a:rPr lang="en-US" altLang="ko-KR" dirty="0" smtClean="0"/>
              <a:t>	left:10px;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     30%{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transform:scale</a:t>
            </a:r>
            <a:r>
              <a:rPr lang="en-US" altLang="ko-KR" dirty="0" smtClean="0"/>
              <a:t>(2);</a:t>
            </a:r>
          </a:p>
          <a:p>
            <a:r>
              <a:rPr lang="en-US" altLang="ko-KR" dirty="0" smtClean="0"/>
              <a:t>	transform-rotate(360deg);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webkit-transform:scale</a:t>
            </a:r>
            <a:r>
              <a:rPr lang="en-US" altLang="ko-KR" dirty="0" smtClean="0"/>
              <a:t>(2);</a:t>
            </a:r>
          </a:p>
          <a:p>
            <a:r>
              <a:rPr lang="en-US" altLang="ko-KR" dirty="0" smtClean="0"/>
              <a:t>	-</a:t>
            </a:r>
            <a:r>
              <a:rPr lang="en-US" altLang="ko-KR" dirty="0" err="1" smtClean="0"/>
              <a:t>webkit-transform:rotate</a:t>
            </a:r>
            <a:r>
              <a:rPr lang="en-US" altLang="ko-KR" dirty="0" smtClean="0"/>
              <a:t>(360deg);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     100% {</a:t>
            </a:r>
          </a:p>
          <a:p>
            <a:r>
              <a:rPr lang="en-US" altLang="ko-KR" dirty="0" smtClean="0"/>
              <a:t>	left:500px;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@-</a:t>
            </a:r>
            <a:r>
              <a:rPr lang="en-US" altLang="ko-KR" dirty="0" err="1" smtClean="0"/>
              <a:t>webkit-keyframes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myani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……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972784" y="1159427"/>
            <a:ext cx="56128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myball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……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animation:myani</a:t>
            </a:r>
            <a:r>
              <a:rPr lang="en-US" altLang="ko-KR" dirty="0" smtClean="0"/>
              <a:t> 3s alternate infinite;</a:t>
            </a:r>
          </a:p>
          <a:p>
            <a:r>
              <a:rPr lang="en-US" altLang="ko-KR" dirty="0" smtClean="0"/>
              <a:t>     -</a:t>
            </a:r>
            <a:r>
              <a:rPr lang="en-US" altLang="ko-KR" dirty="0" err="1" smtClean="0"/>
              <a:t>webkit-animation:myani</a:t>
            </a:r>
            <a:r>
              <a:rPr lang="en-US" altLang="ko-KR" dirty="0" smtClean="0"/>
              <a:t> 3s alternate infinite;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yourball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……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animation:myani</a:t>
            </a:r>
            <a:r>
              <a:rPr lang="en-US" altLang="ko-KR" dirty="0" smtClean="0"/>
              <a:t> 4s alternate-reverse infinite;</a:t>
            </a:r>
          </a:p>
          <a:p>
            <a:r>
              <a:rPr lang="en-US" altLang="ko-KR" dirty="0" smtClean="0"/>
              <a:t>     -</a:t>
            </a:r>
            <a:r>
              <a:rPr lang="en-US" altLang="ko-KR" dirty="0" err="1" smtClean="0"/>
              <a:t>webkit-animation:myani</a:t>
            </a:r>
            <a:r>
              <a:rPr lang="en-US" altLang="ko-KR" dirty="0" smtClean="0"/>
              <a:t> 4s alternate-reverse infinite;</a:t>
            </a:r>
          </a:p>
          <a:p>
            <a:r>
              <a:rPr lang="en-US" altLang="ko-KR" dirty="0" smtClean="0"/>
              <a:t>    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&lt;/style&gt;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좌표계와</a:t>
            </a:r>
            <a:r>
              <a:rPr lang="ko-KR" altLang="en-US" dirty="0" smtClean="0"/>
              <a:t> 회전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74" y="1817166"/>
            <a:ext cx="4434993" cy="320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613381"/>
            <a:ext cx="5065610" cy="34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좌표계와</a:t>
            </a:r>
            <a:r>
              <a:rPr lang="ko-KR" altLang="en-US" dirty="0" smtClean="0"/>
              <a:t> 회전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34" y="1974715"/>
            <a:ext cx="4259824" cy="293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429" y="1614790"/>
            <a:ext cx="3145173" cy="360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translate – </a:t>
            </a:r>
            <a:r>
              <a:rPr lang="ko-KR" altLang="en-US" dirty="0" smtClean="0"/>
              <a:t>요소 이동시키기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494" y="1468877"/>
            <a:ext cx="10606256" cy="4436623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축과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축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z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축으로 이동할 거리를 지정해서 요소 이동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transform:translate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transform:translate3d(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tz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transform:translateX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transform:translateY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transform:translateZ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tz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 smtClean="0"/>
              <a:t>translateX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translatex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transform:translateX</a:t>
            </a:r>
            <a:r>
              <a:rPr lang="en-US" altLang="ko-KR" sz="2000" dirty="0" smtClean="0"/>
              <a:t>(30px);</a:t>
            </a:r>
          </a:p>
          <a:p>
            <a:r>
              <a:rPr lang="en-US" altLang="ko-KR" sz="2000" dirty="0" smtClean="0"/>
              <a:t>     -</a:t>
            </a:r>
            <a:r>
              <a:rPr lang="en-US" altLang="ko-KR" sz="2000" dirty="0" err="1" smtClean="0"/>
              <a:t>webkit-transform:translateX</a:t>
            </a:r>
            <a:r>
              <a:rPr lang="en-US" altLang="ko-KR" sz="2000" dirty="0" smtClean="0"/>
              <a:t>(30px);</a:t>
            </a:r>
          </a:p>
          <a:p>
            <a:r>
              <a:rPr lang="en-US" altLang="ko-KR" sz="2000" dirty="0" smtClean="0"/>
              <a:t>     -ms-</a:t>
            </a:r>
            <a:r>
              <a:rPr lang="en-US" altLang="ko-KR" sz="2000" dirty="0" err="1" smtClean="0"/>
              <a:t>transform:translateX</a:t>
            </a:r>
            <a:r>
              <a:rPr lang="en-US" altLang="ko-KR" sz="2000" dirty="0" smtClean="0"/>
              <a:t>(30px);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translatex</a:t>
            </a:r>
            <a:r>
              <a:rPr lang="en-US" altLang="ko-KR" sz="2000" dirty="0" smtClean="0"/>
              <a:t>"&gt;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3038" y="1235413"/>
            <a:ext cx="708173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축 방향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 가로 방향으로  </a:t>
            </a:r>
            <a:r>
              <a:rPr lang="en-US" altLang="ko-KR" sz="2400" dirty="0" err="1" smtClean="0"/>
              <a:t>tx</a:t>
            </a:r>
            <a:r>
              <a:rPr lang="ko-KR" altLang="en-US" sz="2400" dirty="0" smtClean="0"/>
              <a:t>만큼 이동한다</a:t>
            </a:r>
            <a:r>
              <a:rPr lang="en-US" altLang="ko-KR" sz="2400" dirty="0" smtClean="0"/>
              <a:t>.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오른쪽으로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왼쪽으로</a:t>
            </a:r>
            <a:endParaRPr lang="en-US" altLang="ko-KR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" t="22928" r="11416" b="14744"/>
          <a:stretch/>
        </p:blipFill>
        <p:spPr bwMode="auto">
          <a:xfrm>
            <a:off x="7569065" y="2898841"/>
            <a:ext cx="3308683" cy="30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 smtClean="0"/>
              <a:t>translateY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6009" y="2963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&lt;style&gt;</a:t>
            </a:r>
          </a:p>
          <a:p>
            <a:r>
              <a:rPr lang="en-US" altLang="ko-KR" sz="2000" dirty="0" smtClean="0"/>
              <a:t> .</a:t>
            </a:r>
            <a:r>
              <a:rPr lang="en-US" altLang="ko-KR" sz="2000" dirty="0" err="1" smtClean="0"/>
              <a:t>translatey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transform:translateY</a:t>
            </a:r>
            <a:r>
              <a:rPr lang="en-US" altLang="ko-KR" sz="2000" dirty="0" smtClean="0"/>
              <a:t>(20px);</a:t>
            </a:r>
          </a:p>
          <a:p>
            <a:r>
              <a:rPr lang="en-US" altLang="ko-KR" sz="2000" dirty="0" smtClean="0"/>
              <a:t>     -</a:t>
            </a:r>
            <a:r>
              <a:rPr lang="en-US" altLang="ko-KR" sz="2000" dirty="0" err="1" smtClean="0"/>
              <a:t>webkit-transform:translateY</a:t>
            </a:r>
            <a:r>
              <a:rPr lang="en-US" altLang="ko-KR" sz="2000" dirty="0" smtClean="0"/>
              <a:t>(20px);</a:t>
            </a:r>
          </a:p>
          <a:p>
            <a:r>
              <a:rPr lang="en-US" altLang="ko-KR" sz="2000" dirty="0" smtClean="0"/>
              <a:t>     -ms-</a:t>
            </a:r>
            <a:r>
              <a:rPr lang="en-US" altLang="ko-KR" sz="2000" dirty="0" err="1" smtClean="0"/>
              <a:t>transform:translateY</a:t>
            </a:r>
            <a:r>
              <a:rPr lang="en-US" altLang="ko-KR" sz="2000" dirty="0" smtClean="0"/>
              <a:t>(20px);</a:t>
            </a:r>
          </a:p>
          <a:p>
            <a:r>
              <a:rPr lang="en-US" altLang="ko-KR" sz="2000" dirty="0" smtClean="0"/>
              <a:t>  }</a:t>
            </a:r>
          </a:p>
          <a:p>
            <a:r>
              <a:rPr lang="en-US" altLang="ko-KR" sz="2000" dirty="0" smtClean="0"/>
              <a:t>&lt;/style&gt;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="woman.png" class="</a:t>
            </a:r>
            <a:r>
              <a:rPr lang="en-US" altLang="ko-KR" sz="2000" dirty="0" err="1" smtClean="0"/>
              <a:t>translatey</a:t>
            </a:r>
            <a:r>
              <a:rPr lang="en-US" altLang="ko-KR" sz="2000" dirty="0" smtClean="0"/>
              <a:t>"&gt;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3038" y="1235413"/>
            <a:ext cx="7081735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altLang="ko-KR" sz="2400" dirty="0" smtClean="0"/>
              <a:t>y</a:t>
            </a:r>
            <a:r>
              <a:rPr lang="ko-KR" altLang="en-US" sz="2400" dirty="0" smtClean="0"/>
              <a:t>축 방향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 세로 방향으로  </a:t>
            </a:r>
            <a:r>
              <a:rPr lang="en-US" altLang="ko-KR" sz="2400" dirty="0" err="1" smtClean="0"/>
              <a:t>ty</a:t>
            </a:r>
            <a:r>
              <a:rPr lang="ko-KR" altLang="en-US" sz="2400" dirty="0" smtClean="0"/>
              <a:t>만큼 이동한다</a:t>
            </a:r>
            <a:r>
              <a:rPr lang="en-US" altLang="ko-KR" sz="2400" dirty="0" smtClean="0"/>
              <a:t>.</a:t>
            </a: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ko-KR" altLang="en-US" sz="2400" dirty="0" smtClean="0"/>
              <a:t> 양수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아래쪽으로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위쪽으로</a:t>
            </a:r>
            <a:endParaRPr lang="en-US" altLang="ko-KR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" t="22613" r="32795" b="12164"/>
          <a:stretch/>
        </p:blipFill>
        <p:spPr bwMode="auto">
          <a:xfrm>
            <a:off x="7738056" y="2636196"/>
            <a:ext cx="2602167" cy="324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2377</TotalTime>
  <Words>1741</Words>
  <Application>Microsoft Office PowerPoint</Application>
  <PresentationFormat>사용자 지정</PresentationFormat>
  <Paragraphs>470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변형을 위한 스타일</vt:lpstr>
      <vt:lpstr>PowerPoint 프레젠테이션</vt:lpstr>
      <vt:lpstr>입체 효과를 더하는 변형</vt:lpstr>
      <vt:lpstr>변형(transform)이란</vt:lpstr>
      <vt:lpstr>2차원 좌표계와 회전</vt:lpstr>
      <vt:lpstr>3차원 좌표계와 회전</vt:lpstr>
      <vt:lpstr>translate – 요소 이동시키기</vt:lpstr>
      <vt:lpstr>translateX(tx)</vt:lpstr>
      <vt:lpstr>translateY(ty)</vt:lpstr>
      <vt:lpstr>translateZ(tz)</vt:lpstr>
      <vt:lpstr>translate3d(tx, ty, tz)</vt:lpstr>
      <vt:lpstr>scale – 요소 확대/축소하기 </vt:lpstr>
      <vt:lpstr>scaleX(sx)</vt:lpstr>
      <vt:lpstr>scaleY(sy)</vt:lpstr>
      <vt:lpstr>scale(sx, sy)</vt:lpstr>
      <vt:lpstr>scaleZ(sz)</vt:lpstr>
      <vt:lpstr>rotate – 요소 회전하기 </vt:lpstr>
      <vt:lpstr>rotateX(각도)</vt:lpstr>
      <vt:lpstr>rotateY(각도)</vt:lpstr>
      <vt:lpstr>rotateZ(각도)</vt:lpstr>
      <vt:lpstr>rotate3d( rx, ry, rz, 각도)</vt:lpstr>
      <vt:lpstr>skew – 요소를 비틀어 왜곡하기 </vt:lpstr>
      <vt:lpstr>skewX(각도)</vt:lpstr>
      <vt:lpstr>skew(각도, 각도)</vt:lpstr>
      <vt:lpstr>transform-origin</vt:lpstr>
      <vt:lpstr>skew(각도, 각도)</vt:lpstr>
      <vt:lpstr>시간에 따른 변화를 보여주는 transition 속성</vt:lpstr>
      <vt:lpstr>트랜지션이란</vt:lpstr>
      <vt:lpstr>트랜지션이란</vt:lpstr>
      <vt:lpstr>transition-property</vt:lpstr>
      <vt:lpstr>transition-property</vt:lpstr>
      <vt:lpstr>transition-duration</vt:lpstr>
      <vt:lpstr>transition-duration</vt:lpstr>
      <vt:lpstr>transition-timing-function</vt:lpstr>
      <vt:lpstr>transition-delay</vt:lpstr>
      <vt:lpstr>transition</vt:lpstr>
      <vt:lpstr>쉽게 애니메이션을 만드는 animation 속성</vt:lpstr>
      <vt:lpstr>transition 속성과 animation 속성</vt:lpstr>
      <vt:lpstr>@keyframes</vt:lpstr>
      <vt:lpstr>animation-name, animation-duration</vt:lpstr>
      <vt:lpstr>animation-name, animation-duration</vt:lpstr>
      <vt:lpstr>animation-iteration</vt:lpstr>
      <vt:lpstr>animation-direction</vt:lpstr>
      <vt:lpstr>animation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74</cp:revision>
  <dcterms:created xsi:type="dcterms:W3CDTF">2013-09-01T06:28:35Z</dcterms:created>
  <dcterms:modified xsi:type="dcterms:W3CDTF">2013-11-11T09:49:28Z</dcterms:modified>
</cp:coreProperties>
</file>