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05" r:id="rId3"/>
    <p:sldId id="395" r:id="rId4"/>
    <p:sldId id="379" r:id="rId5"/>
    <p:sldId id="381" r:id="rId6"/>
    <p:sldId id="306" r:id="rId7"/>
    <p:sldId id="383" r:id="rId8"/>
    <p:sldId id="380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lly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ediaqueri.e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7164" y="1465315"/>
            <a:ext cx="7518454" cy="1288160"/>
          </a:xfrm>
        </p:spPr>
        <p:txBody>
          <a:bodyPr/>
          <a:lstStyle/>
          <a:p>
            <a:pPr algn="l"/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44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가로 너비와 세로 높이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뷰포트의</a:t>
            </a:r>
            <a:r>
              <a:rPr lang="ko-KR" altLang="en-US" sz="2400" dirty="0" smtClean="0"/>
              <a:t> 너비와 높이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6" name="설명선 1 5"/>
          <p:cNvSpPr/>
          <p:nvPr/>
        </p:nvSpPr>
        <p:spPr>
          <a:xfrm>
            <a:off x="5651770" y="953311"/>
            <a:ext cx="4815192" cy="466927"/>
          </a:xfrm>
          <a:prstGeom prst="borderCallout1">
            <a:avLst>
              <a:gd name="adj1" fmla="val 56250"/>
              <a:gd name="adj2" fmla="val -46"/>
              <a:gd name="adj3" fmla="val 122916"/>
              <a:gd name="adj4" fmla="val -1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030A0"/>
                </a:solidFill>
              </a:rPr>
              <a:t>실제 웹 문서 내용이 화면에 보여지는 영역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53712" y="1498060"/>
            <a:ext cx="1031132" cy="476655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4772"/>
          <a:stretch>
            <a:fillRect/>
          </a:stretch>
        </p:blipFill>
        <p:spPr bwMode="auto">
          <a:xfrm>
            <a:off x="848030" y="2237362"/>
            <a:ext cx="5815418" cy="144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12086" y="1974715"/>
            <a:ext cx="513620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@media screen and (max-width:960px) {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body { background-</a:t>
            </a:r>
            <a:r>
              <a:rPr lang="en-US" altLang="ko-KR" dirty="0" err="1" smtClean="0"/>
              <a:t>color:green</a:t>
            </a:r>
            <a:r>
              <a:rPr lang="en-US" altLang="ko-KR" dirty="0" smtClean="0"/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단말기의 가로 너비와 세로 높이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뷰포트의</a:t>
            </a:r>
            <a:r>
              <a:rPr lang="ko-KR" altLang="en-US" sz="2400" dirty="0" smtClean="0"/>
              <a:t> 너비와 높이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7"/>
          <a:stretch/>
        </p:blipFill>
        <p:spPr bwMode="auto">
          <a:xfrm>
            <a:off x="991928" y="4665959"/>
            <a:ext cx="6013306" cy="139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92534" y="4512504"/>
            <a:ext cx="5136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(device-width:320px) and (device-height:480px) { ... 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화면 회전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디바이스를 세로로 또는 가로로 보기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12086" y="197471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(orientation:portrait) </a:t>
            </a:r>
            <a:r>
              <a:rPr lang="en-US" altLang="ko-KR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en-US" altLang="ko-KR"/>
              <a:t>...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}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107276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화면 비율 </a:t>
            </a:r>
            <a:r>
              <a:rPr lang="en-US" altLang="ko-KR" sz="2400" smtClean="0"/>
              <a:t>: </a:t>
            </a:r>
            <a:r>
              <a:rPr lang="ko-KR" altLang="en-US" sz="2400"/>
              <a:t>브라우저 화면 너비 값</a:t>
            </a:r>
            <a:r>
              <a:rPr lang="en-US" altLang="ko-KR" sz="2400"/>
              <a:t>(width)</a:t>
            </a:r>
            <a:r>
              <a:rPr lang="ko-KR" altLang="en-US" sz="2400"/>
              <a:t>을 높이 값</a:t>
            </a:r>
            <a:r>
              <a:rPr lang="en-US" altLang="ko-KR" sz="2400"/>
              <a:t>(height)</a:t>
            </a:r>
            <a:r>
              <a:rPr lang="ko-KR" altLang="en-US" sz="2400"/>
              <a:t>으로 나눈 것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12086" y="474565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(aspect-ratio:16/9) </a:t>
            </a:r>
            <a:r>
              <a:rPr lang="en-US" altLang="ko-KR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en-US" altLang="ko-KR"/>
              <a:t>...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}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" y="2291708"/>
            <a:ext cx="4467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" y="4771137"/>
            <a:ext cx="4838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8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109601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단말기의 물리적 화면 비율 </a:t>
            </a:r>
            <a:r>
              <a:rPr lang="en-US" altLang="ko-KR" sz="2400" smtClean="0"/>
              <a:t>: </a:t>
            </a:r>
            <a:r>
              <a:rPr lang="ko-KR" altLang="en-US" sz="2400"/>
              <a:t>단말기 </a:t>
            </a:r>
            <a:r>
              <a:rPr lang="ko-KR" altLang="en-US" sz="2400" smtClean="0"/>
              <a:t>너비 </a:t>
            </a:r>
            <a:r>
              <a:rPr lang="ko-KR" altLang="en-US" sz="2400"/>
              <a:t>값</a:t>
            </a:r>
            <a:r>
              <a:rPr lang="en-US" altLang="ko-KR" sz="2400"/>
              <a:t>(device-width</a:t>
            </a:r>
            <a:r>
              <a:rPr lang="en-US" altLang="ko-KR" sz="2400" smtClean="0"/>
              <a:t>)</a:t>
            </a:r>
            <a:r>
              <a:rPr lang="ko-KR" altLang="en-US" sz="2400" smtClean="0"/>
              <a:t>을 높이로 나눈 것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12086" y="197471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(aspect-ratio:16/9) {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 ...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}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107276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색상당 비트 수 </a:t>
            </a:r>
            <a:r>
              <a:rPr lang="en-US" altLang="ko-KR" sz="2400" smtClean="0"/>
              <a:t>: </a:t>
            </a:r>
            <a:r>
              <a:rPr lang="ko-KR" altLang="en-US" sz="2400"/>
              <a:t>단말기에서 사용하는 최대 색상 비트 수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12086" y="4745655"/>
            <a:ext cx="5136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(color) { ... }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@media all and (color:0) { ... }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8" y="2262191"/>
            <a:ext cx="57054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8" y="4745655"/>
            <a:ext cx="4381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미디어쿼리 적용하기 </a:t>
            </a:r>
            <a:r>
              <a:rPr lang="en-US" altLang="ko-KR"/>
              <a:t>- </a:t>
            </a:r>
            <a:r>
              <a:rPr lang="en-US" altLang="ko-KR" sz="2800"/>
              <a:t>css </a:t>
            </a:r>
            <a:r>
              <a:rPr lang="ko-KR" altLang="en-US" sz="2800"/>
              <a:t>파일 </a:t>
            </a:r>
            <a:r>
              <a:rPr lang="ko-KR" altLang="en-US" sz="2800" smtClean="0"/>
              <a:t>링크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743919" y="1425844"/>
            <a:ext cx="1050785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각 </a:t>
            </a:r>
            <a:r>
              <a:rPr lang="ko-KR" altLang="en-US" sz="2400"/>
              <a:t>조건별로 스타일시트 파일을 따로 저장한 후</a:t>
            </a:r>
            <a:r>
              <a:rPr lang="en-US" altLang="ko-KR" sz="2400" smtClean="0"/>
              <a:t>, &lt;</a:t>
            </a:r>
            <a:r>
              <a:rPr lang="en-US" altLang="ko-KR" sz="2400"/>
              <a:t>link&gt; </a:t>
            </a:r>
            <a:r>
              <a:rPr lang="ko-KR" altLang="en-US" sz="2400"/>
              <a:t>태그나 </a:t>
            </a:r>
            <a:r>
              <a:rPr lang="en-US" altLang="ko-KR" sz="2400"/>
              <a:t>@import </a:t>
            </a:r>
            <a:r>
              <a:rPr lang="ko-KR" altLang="en-US" sz="2400"/>
              <a:t>문을 사용해서 </a:t>
            </a:r>
            <a:r>
              <a:rPr lang="en-US" altLang="ko-KR" sz="2400" smtClean="0"/>
              <a:t>CSS </a:t>
            </a:r>
            <a:r>
              <a:rPr lang="ko-KR" altLang="en-US" sz="2400" smtClean="0"/>
              <a:t>파일 연결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976393" y="3564186"/>
            <a:ext cx="1027537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    &lt;</a:t>
            </a:r>
            <a:r>
              <a:rPr lang="en-US" altLang="ko-KR" sz="2400" b="1"/>
              <a:t>link href="css </a:t>
            </a:r>
            <a:r>
              <a:rPr lang="ko-KR" altLang="en-US" sz="2400" b="1"/>
              <a:t>파일 경로</a:t>
            </a:r>
            <a:r>
              <a:rPr lang="en-US" altLang="ko-KR" sz="2400" b="1"/>
              <a:t>" rel="stylesheet" type="text/css" </a:t>
            </a:r>
            <a:r>
              <a:rPr lang="en-US" altLang="ko-KR" sz="2400" b="1" smtClean="0"/>
              <a:t/>
            </a:r>
            <a:br>
              <a:rPr lang="en-US" altLang="ko-KR" sz="2400" b="1" smtClean="0"/>
            </a:br>
            <a:r>
              <a:rPr lang="en-US" altLang="ko-KR" sz="2400" b="1" smtClean="0"/>
              <a:t>       media="</a:t>
            </a:r>
            <a:r>
              <a:rPr lang="ko-KR" altLang="en-US" sz="2400" b="1" smtClean="0"/>
              <a:t>조건</a:t>
            </a:r>
            <a:r>
              <a:rPr lang="en-US" altLang="ko-KR" sz="2400" b="1" smtClean="0"/>
              <a:t>"&gt;</a:t>
            </a:r>
          </a:p>
          <a:p>
            <a:endParaRPr lang="en-US" altLang="ko-KR" sz="2400" b="1" smtClean="0"/>
          </a:p>
          <a:p>
            <a:r>
              <a:rPr lang="en-US" altLang="ko-KR" sz="2400" b="1"/>
              <a:t> </a:t>
            </a:r>
            <a:r>
              <a:rPr lang="en-US" altLang="ko-KR" sz="2400" b="1" smtClean="0"/>
              <a:t>   @</a:t>
            </a:r>
            <a:r>
              <a:rPr lang="en-US" altLang="ko-KR" sz="2400" b="1"/>
              <a:t>import url(css </a:t>
            </a:r>
            <a:r>
              <a:rPr lang="ko-KR" altLang="en-US" sz="2400" b="1"/>
              <a:t>파일 경로</a:t>
            </a:r>
            <a:r>
              <a:rPr lang="en-US" altLang="ko-KR" sz="2400" b="1"/>
              <a:t>)  </a:t>
            </a:r>
            <a:r>
              <a:rPr lang="ko-KR" altLang="en-US" sz="2400" b="1"/>
              <a:t>미디어 쿼리 조건</a:t>
            </a:r>
            <a:endParaRPr lang="en-US" altLang="ko-KR" sz="2400" b="1"/>
          </a:p>
        </p:txBody>
      </p:sp>
      <p:sp>
        <p:nvSpPr>
          <p:cNvPr id="6" name="TextBox 5"/>
          <p:cNvSpPr txBox="1"/>
          <p:nvPr/>
        </p:nvSpPr>
        <p:spPr>
          <a:xfrm>
            <a:off x="929898" y="3068674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1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미디어쿼리 적용하기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3918" y="1700933"/>
            <a:ext cx="10740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예</a:t>
            </a:r>
            <a:r>
              <a:rPr lang="en-US" altLang="ko-KR" sz="2400" smtClean="0"/>
              <a:t>) </a:t>
            </a:r>
            <a:r>
              <a:rPr lang="ko-KR" altLang="en-US" sz="2400"/>
              <a:t>너비가 </a:t>
            </a:r>
            <a:r>
              <a:rPr lang="en-US" altLang="ko-KR" sz="2400"/>
              <a:t>321px </a:t>
            </a:r>
            <a:r>
              <a:rPr lang="ko-KR" altLang="en-US" sz="2400" smtClean="0"/>
              <a:t>이상 </a:t>
            </a:r>
            <a:r>
              <a:rPr lang="en-US" altLang="ko-KR" sz="2400" smtClean="0"/>
              <a:t>768px </a:t>
            </a:r>
            <a:r>
              <a:rPr lang="ko-KR" altLang="en-US" sz="2400" smtClean="0"/>
              <a:t>이하일 </a:t>
            </a:r>
            <a:r>
              <a:rPr lang="ko-KR" altLang="en-US" sz="2400"/>
              <a:t>때 </a:t>
            </a:r>
            <a:r>
              <a:rPr lang="ko-KR" altLang="en-US" sz="2400" smtClean="0"/>
              <a:t>태블릿 </a:t>
            </a:r>
            <a:r>
              <a:rPr lang="en-US" altLang="ko-KR" sz="2400" smtClean="0"/>
              <a:t>PC</a:t>
            </a:r>
            <a:r>
              <a:rPr lang="ko-KR" altLang="en-US" sz="2400" smtClean="0"/>
              <a:t>용 </a:t>
            </a:r>
            <a:r>
              <a:rPr lang="en-US" altLang="ko-KR" sz="2400" smtClean="0"/>
              <a:t>tablet.css</a:t>
            </a:r>
            <a:r>
              <a:rPr lang="ko-KR" altLang="en-US" sz="2400"/>
              <a:t>를 </a:t>
            </a:r>
            <a:r>
              <a:rPr lang="ko-KR" altLang="en-US" sz="2400" smtClean="0"/>
              <a:t>사용하도록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/>
              <a:t>&lt;link href="css/tablet.css" rel="stylesheet" type="text/css" media="screen and (min-width:321px) and (max-width:768px)"&gt;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/>
              <a:t>@import url</a:t>
            </a:r>
            <a:r>
              <a:rPr lang="en-US" altLang="ko-KR" sz="2400" smtClean="0"/>
              <a:t>(“css/tablet.css</a:t>
            </a:r>
            <a:r>
              <a:rPr lang="en-US" altLang="ko-KR" sz="2400"/>
              <a:t>") screen and (min-width:321px) and (max-width:768px);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0598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미디어쿼리 적용하기 </a:t>
            </a:r>
            <a:r>
              <a:rPr lang="en-US" altLang="ko-KR" smtClean="0"/>
              <a:t>– </a:t>
            </a:r>
            <a:r>
              <a:rPr lang="ko-KR" altLang="en-US" sz="2800" smtClean="0"/>
              <a:t>직접 정의하기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635431" y="1270861"/>
            <a:ext cx="1077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 </a:t>
            </a:r>
            <a:r>
              <a:rPr lang="en-US" altLang="ko-KR" sz="2400"/>
              <a:t>&lt;style&gt; </a:t>
            </a:r>
            <a:r>
              <a:rPr lang="ko-KR" altLang="en-US" sz="2400"/>
              <a:t>태그 안에서 </a:t>
            </a:r>
            <a:r>
              <a:rPr lang="en-US" altLang="ko-KR" sz="2400"/>
              <a:t>media </a:t>
            </a:r>
            <a:r>
              <a:rPr lang="ko-KR" altLang="en-US" sz="2400"/>
              <a:t>속성을 사용하여 </a:t>
            </a:r>
            <a:r>
              <a:rPr lang="ko-KR" altLang="en-US" sz="2400" smtClean="0"/>
              <a:t>조건과 그에 맞는 스타일 </a:t>
            </a:r>
            <a:r>
              <a:rPr lang="ko-KR" altLang="en-US" sz="2400"/>
              <a:t>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424" y="2653175"/>
            <a:ext cx="511444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&lt;style </a:t>
            </a:r>
            <a:r>
              <a:rPr lang="en-US" altLang="ko-KR" sz="2400" b="1"/>
              <a:t>media="</a:t>
            </a:r>
            <a:r>
              <a:rPr lang="ko-KR" altLang="en-US" sz="2400" b="1"/>
              <a:t>미디어쿼리 조건</a:t>
            </a:r>
            <a:r>
              <a:rPr lang="en-US" altLang="ko-KR" sz="2400" b="1"/>
              <a:t>"&gt;   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	</a:t>
            </a:r>
            <a:r>
              <a:rPr lang="ko-KR" altLang="en-US" sz="2400" b="1" smtClean="0"/>
              <a:t>스타일 </a:t>
            </a:r>
            <a:r>
              <a:rPr lang="ko-KR" altLang="en-US" sz="2400" b="1"/>
              <a:t>규칙들 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&lt;/</a:t>
            </a:r>
            <a:r>
              <a:rPr lang="en-US" altLang="ko-KR" sz="2400" b="1"/>
              <a:t>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403" y="2142936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21092" y="2653175"/>
            <a:ext cx="5928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</a:t>
            </a:r>
            <a:r>
              <a:rPr lang="en-US" altLang="ko-KR" sz="2000"/>
              <a:t>style media="screen and (max-width:320px)"&gt;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body </a:t>
            </a:r>
            <a:r>
              <a:rPr lang="en-US" altLang="ko-KR" sz="2000"/>
              <a:t>{background-color:orange}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&lt;/</a:t>
            </a:r>
            <a:r>
              <a:rPr lang="en-US" altLang="ko-KR" sz="2000"/>
              <a:t>style&gt;</a:t>
            </a:r>
            <a:endParaRPr lang="ko-KR" altLang="en-US" sz="20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33654" y="4990455"/>
            <a:ext cx="2805194" cy="836908"/>
          </a:xfrm>
          <a:prstGeom prst="wedgeRoundRectCallout">
            <a:avLst>
              <a:gd name="adj1" fmla="val -21036"/>
              <a:gd name="adj2" fmla="val -96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너비가 </a:t>
            </a:r>
            <a:r>
              <a:rPr lang="en-US" altLang="ko-KR">
                <a:solidFill>
                  <a:schemeClr val="tx1"/>
                </a:solidFill>
              </a:rPr>
              <a:t>320px </a:t>
            </a:r>
            <a:r>
              <a:rPr lang="ko-KR" altLang="en-US">
                <a:solidFill>
                  <a:schemeClr val="tx1"/>
                </a:solidFill>
              </a:rPr>
              <a:t>이하일 때 배경색을 </a:t>
            </a:r>
            <a:r>
              <a:rPr lang="en-US" altLang="ko-KR">
                <a:solidFill>
                  <a:schemeClr val="tx1"/>
                </a:solidFill>
              </a:rPr>
              <a:t>orange</a:t>
            </a:r>
            <a:r>
              <a:rPr lang="ko-KR" altLang="en-US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203783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미디어쿼리 적용하기 </a:t>
            </a:r>
            <a:r>
              <a:rPr lang="en-US" altLang="ko-KR" smtClean="0"/>
              <a:t>– </a:t>
            </a:r>
            <a:r>
              <a:rPr lang="ko-KR" altLang="en-US" sz="2800" smtClean="0"/>
              <a:t>직접 정의하기</a:t>
            </a:r>
            <a:endParaRPr lang="ko-KR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573437" y="2237677"/>
            <a:ext cx="5021451" cy="2790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&lt;style</a:t>
            </a:r>
            <a:r>
              <a:rPr lang="en-US" altLang="ko-KR" sz="2400" b="1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  </a:t>
            </a:r>
            <a:r>
              <a:rPr lang="en-US" altLang="ko-KR" sz="2400" b="1"/>
              <a:t>@media </a:t>
            </a:r>
            <a:r>
              <a:rPr lang="ko-KR" altLang="en-US" sz="2400" b="1"/>
              <a:t>미디어 쿼리 조건 </a:t>
            </a:r>
            <a:r>
              <a:rPr lang="en-US" altLang="ko-KR" sz="2400" b="1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     </a:t>
            </a:r>
            <a:r>
              <a:rPr lang="ko-KR" altLang="en-US" sz="2400" b="1"/>
              <a:t>스타일 </a:t>
            </a:r>
            <a:r>
              <a:rPr lang="ko-KR" altLang="en-US" sz="2400" b="1" smtClean="0"/>
              <a:t>규칙들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b="1" smtClean="0"/>
              <a:t>   </a:t>
            </a:r>
            <a:r>
              <a:rPr lang="en-US" altLang="ko-KR" sz="2400" b="1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</a:t>
            </a:r>
            <a:r>
              <a:rPr lang="en-US" altLang="ko-KR" sz="2400" b="1"/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6393" y="1742165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8874" y="2166312"/>
            <a:ext cx="5827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&lt;style</a:t>
            </a:r>
            <a:r>
              <a:rPr lang="en-US" altLang="ko-KR" sz="200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</a:t>
            </a:r>
            <a:r>
              <a:rPr lang="en-US" altLang="ko-KR" sz="2000"/>
              <a:t>@media screen and (max-width:320px) </a:t>
            </a:r>
            <a:r>
              <a:rPr lang="en-US" altLang="ko-KR" sz="200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   body </a:t>
            </a:r>
            <a:r>
              <a:rPr lang="en-US" altLang="ko-KR" sz="2000"/>
              <a:t>{background-color:orange} 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 }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&lt;/</a:t>
            </a:r>
            <a:r>
              <a:rPr lang="en-US" altLang="ko-KR" sz="2000"/>
              <a:t>style&gt;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33654" y="5408909"/>
            <a:ext cx="2805194" cy="836908"/>
          </a:xfrm>
          <a:prstGeom prst="wedgeRoundRectCallout">
            <a:avLst>
              <a:gd name="adj1" fmla="val -21036"/>
              <a:gd name="adj2" fmla="val -96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너비가 </a:t>
            </a:r>
            <a:r>
              <a:rPr lang="en-US" altLang="ko-KR">
                <a:solidFill>
                  <a:schemeClr val="tx1"/>
                </a:solidFill>
              </a:rPr>
              <a:t>320px </a:t>
            </a:r>
            <a:r>
              <a:rPr lang="ko-KR" altLang="en-US">
                <a:solidFill>
                  <a:schemeClr val="tx1"/>
                </a:solidFill>
              </a:rPr>
              <a:t>이하일 </a:t>
            </a:r>
            <a:r>
              <a:rPr lang="ko-KR" altLang="en-US" smtClean="0">
                <a:solidFill>
                  <a:schemeClr val="tx1"/>
                </a:solidFill>
              </a:rPr>
              <a:t>때 </a:t>
            </a:r>
            <a:r>
              <a:rPr lang="ko-KR" altLang="en-US">
                <a:solidFill>
                  <a:schemeClr val="tx1"/>
                </a:solidFill>
              </a:rPr>
              <a:t>배경색을 </a:t>
            </a:r>
            <a:r>
              <a:rPr lang="en-US" altLang="ko-KR">
                <a:solidFill>
                  <a:schemeClr val="tx1"/>
                </a:solidFill>
              </a:rPr>
              <a:t>orange</a:t>
            </a:r>
            <a:r>
              <a:rPr lang="ko-KR" altLang="en-US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306710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뷰포트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898902" y="1286359"/>
            <a:ext cx="7144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스마트폰 화면에서 실제 내용이 표시되는 </a:t>
            </a:r>
            <a:r>
              <a:rPr lang="ko-KR" altLang="en-US" sz="2400" smtClean="0"/>
              <a:t>영역</a:t>
            </a:r>
            <a:endParaRPr lang="en-US" altLang="ko-KR" sz="2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320px </a:t>
            </a:r>
            <a:r>
              <a:rPr lang="ko-KR" altLang="en-US" sz="2400" smtClean="0"/>
              <a:t>너비로 맞춰 모바일 사이트를 제작해도 스마트폰을 보면 아주 작게 표시됨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모바일 </a:t>
            </a:r>
            <a:r>
              <a:rPr lang="ko-KR" altLang="en-US" sz="2400">
                <a:sym typeface="Wingdings" panose="05000000000000000000" pitchFamily="2" charset="2"/>
              </a:rPr>
              <a:t>브라우저의 기본 뷰포트 </a:t>
            </a:r>
            <a:r>
              <a:rPr lang="ko-KR" altLang="en-US" sz="2400" smtClean="0">
                <a:sym typeface="Wingdings" panose="05000000000000000000" pitchFamily="2" charset="2"/>
              </a:rPr>
              <a:t>너비 </a:t>
            </a:r>
            <a:r>
              <a:rPr lang="en-US" altLang="ko-KR" sz="2400" smtClean="0">
                <a:sym typeface="Wingdings" panose="05000000000000000000" pitchFamily="2" charset="2"/>
              </a:rPr>
              <a:t>980px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웹 페이지를 </a:t>
            </a:r>
            <a:r>
              <a:rPr lang="ko-KR" altLang="en-US" sz="2400">
                <a:sym typeface="Wingdings" panose="05000000000000000000" pitchFamily="2" charset="2"/>
              </a:rPr>
              <a:t>무조건 </a:t>
            </a:r>
            <a:r>
              <a:rPr lang="en-US" altLang="ko-KR" sz="2400" smtClean="0">
                <a:sym typeface="Wingdings" panose="05000000000000000000" pitchFamily="2" charset="2"/>
              </a:rPr>
              <a:t>980px </a:t>
            </a:r>
            <a:r>
              <a:rPr lang="ko-KR" altLang="en-US" sz="2400" smtClean="0">
                <a:sym typeface="Wingdings" panose="05000000000000000000" pitchFamily="2" charset="2"/>
              </a:rPr>
              <a:t>너비로 </a:t>
            </a:r>
            <a:r>
              <a:rPr lang="ko-KR" altLang="en-US" sz="2400">
                <a:sym typeface="Wingdings" panose="05000000000000000000" pitchFamily="2" charset="2"/>
              </a:rPr>
              <a:t>표시하려고 </a:t>
            </a:r>
            <a:r>
              <a:rPr lang="ko-KR" altLang="en-US" sz="2400" smtClean="0">
                <a:sym typeface="Wingdings" panose="05000000000000000000" pitchFamily="2" charset="2"/>
              </a:rPr>
              <a:t>하기 때문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smtClean="0">
                <a:solidFill>
                  <a:srgbClr val="C00000"/>
                </a:solidFill>
                <a:sym typeface="Wingdings" panose="05000000000000000000" pitchFamily="2" charset="2"/>
              </a:rPr>
              <a:t>해결</a:t>
            </a:r>
            <a:r>
              <a:rPr lang="en-US" altLang="ko-KR" sz="2400" b="1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400" smtClean="0">
                <a:sym typeface="Wingdings" panose="05000000000000000000" pitchFamily="2" charset="2"/>
              </a:rPr>
              <a:t>뷰포트 </a:t>
            </a:r>
            <a:r>
              <a:rPr lang="ko-KR" altLang="en-US" sz="2400">
                <a:sym typeface="Wingdings" panose="05000000000000000000" pitchFamily="2" charset="2"/>
              </a:rPr>
              <a:t>크기나 </a:t>
            </a:r>
            <a:r>
              <a:rPr lang="ko-KR" altLang="en-US" sz="2400" smtClean="0">
                <a:sym typeface="Wingdings" panose="05000000000000000000" pitchFamily="2" charset="2"/>
              </a:rPr>
              <a:t>배율을 </a:t>
            </a:r>
            <a:r>
              <a:rPr lang="ko-KR" altLang="en-US" sz="2400">
                <a:sym typeface="Wingdings" panose="05000000000000000000" pitchFamily="2" charset="2"/>
              </a:rPr>
              <a:t>조절해야 </a:t>
            </a:r>
            <a:r>
              <a:rPr lang="ko-KR" altLang="en-US" sz="2400" smtClean="0">
                <a:sym typeface="Wingdings" panose="05000000000000000000" pitchFamily="2" charset="2"/>
              </a:rPr>
              <a:t>한다</a:t>
            </a:r>
            <a:endParaRPr lang="ko-KR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24" y="1149756"/>
            <a:ext cx="2080002" cy="380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73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뷰포트</a:t>
            </a:r>
            <a:endParaRPr lang="ko-KR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1005775" y="1598872"/>
            <a:ext cx="5642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&lt;meta name="viewport" content="width=device-width"&gt;</a:t>
            </a:r>
          </a:p>
          <a:p>
            <a:pPr>
              <a:lnSpc>
                <a:spcPct val="150000"/>
              </a:lnSpc>
            </a:pPr>
            <a:endParaRPr lang="en-US" altLang="ko-KR" sz="2400" b="1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 뷰포트의 가로 너비와 단말기의 가로 너비를 </a:t>
            </a:r>
            <a:r>
              <a:rPr lang="ko-KR" altLang="en-US" sz="2400" smtClean="0"/>
              <a:t>맞춘다</a:t>
            </a:r>
            <a:r>
              <a:rPr lang="en-US" altLang="ko-KR" sz="240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웹 페이지 배율을 조정하지 않아도 단말기 가로 너비에 맞춰 표시됨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ko-KR" altLang="en-US" sz="24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43" y="1804988"/>
            <a:ext cx="2233694" cy="380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2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뷰포트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3403" y="1955751"/>
            <a:ext cx="10213383" cy="574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&lt;meta name="viewport" content="</a:t>
            </a:r>
            <a:r>
              <a:rPr lang="ko-KR" altLang="en-US" sz="2400" b="1"/>
              <a:t>속성</a:t>
            </a:r>
            <a:r>
              <a:rPr lang="en-US" altLang="ko-KR" sz="2400" b="1"/>
              <a:t>1=</a:t>
            </a:r>
            <a:r>
              <a:rPr lang="ko-KR" altLang="en-US" sz="2400" b="1"/>
              <a:t>값</a:t>
            </a:r>
            <a:r>
              <a:rPr lang="en-US" altLang="ko-KR" sz="2400" b="1"/>
              <a:t>, </a:t>
            </a:r>
            <a:r>
              <a:rPr lang="ko-KR" altLang="en-US" sz="2400" b="1"/>
              <a:t>속성</a:t>
            </a:r>
            <a:r>
              <a:rPr lang="en-US" altLang="ko-KR" sz="2400" b="1"/>
              <a:t>2=</a:t>
            </a:r>
            <a:r>
              <a:rPr lang="ko-KR" altLang="en-US" sz="2400" b="1"/>
              <a:t>값</a:t>
            </a:r>
            <a:r>
              <a:rPr lang="en-US" altLang="ko-KR" sz="2400" b="1"/>
              <a:t>2, ...... "&gt;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382" y="1445512"/>
            <a:ext cx="10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" y="2878003"/>
            <a:ext cx="82962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3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자유자재로 변하는 </a:t>
            </a:r>
            <a:r>
              <a:rPr lang="ko-KR" altLang="en-US" sz="2000" b="1" dirty="0" err="1" smtClean="0"/>
              <a:t>반응형</a:t>
            </a:r>
            <a:r>
              <a:rPr lang="ko-KR" altLang="en-US" sz="2000" b="1" dirty="0" smtClean="0"/>
              <a:t> 웹 디자인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미디어쿼리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3869" y="3293705"/>
            <a:ext cx="566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미디어쿼리를 적용하는 방법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92" y="412970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9592" y="495079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9592" y="571869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자유자재로 변하는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반응형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웹 디자인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7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9893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스마트폰이나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태블릿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스마트 </a:t>
            </a:r>
            <a:r>
              <a:rPr lang="en-US" altLang="ko-KR" sz="2400" dirty="0" smtClean="0"/>
              <a:t>TV</a:t>
            </a:r>
            <a:r>
              <a:rPr lang="ko-KR" altLang="en-US" sz="2400" dirty="0" smtClean="0"/>
              <a:t>처럼 다양해지는 사용자 브라우저 환경에 따라 그때마다 웹사이트를 따로 제작하는 데는 한계가 있다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여러 크기의 브라우저 창에 맞게 사이트를 따로 제작하는 일은 비효율적입니다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원래 웹사이트 내용을 그대로 유지하면서 다양한 화면 크기에 맞게 웹사이트를 표시하도록 해 보자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반응형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웹 디자인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(responsive web design)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웹 디자인은 화면 크기에 맞게 화면 요소들을 재배치하고 각 요소의 표시 방법만 다르게 해서 사이트를 구현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8287" y="1626850"/>
            <a:ext cx="9034665" cy="3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미디어쿼리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</a:t>
            </a:r>
            <a:r>
              <a:rPr lang="en-US" altLang="ko-KR" dirty="0" smtClean="0"/>
              <a:t>(Media Query)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1045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사이트에 접속하는 장치에 따라 특정한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스타일을 사용하도록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뷰포트</a:t>
            </a:r>
            <a:r>
              <a:rPr lang="ko-KR" altLang="en-US" sz="2400" dirty="0" smtClean="0"/>
              <a:t> 너비 같은 여러 장치들의 조건에 맞춰 특정한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스타일을 지정한다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209471" y="3368482"/>
            <a:ext cx="9481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W3C</a:t>
            </a:r>
            <a:r>
              <a:rPr lang="ko-KR" altLang="en-US" dirty="0" smtClean="0"/>
              <a:t>의 미디어 쿼리 모듈 스펙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http://www.w3.org/TR/css3-mediaqueries/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에서의 정의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5413" y="3949429"/>
            <a:ext cx="9280187" cy="2116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HTML4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CSS2</a:t>
            </a:r>
            <a:r>
              <a:rPr lang="ko-KR" altLang="en-US" dirty="0" smtClean="0"/>
              <a:t>는 미디어 유형마다 각각의 스타일시트를 지원하고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(screen)</a:t>
            </a:r>
            <a:r>
              <a:rPr lang="ko-KR" altLang="en-US" dirty="0" smtClean="0"/>
              <a:t>에 표시할 때는 산세리프</a:t>
            </a:r>
            <a:r>
              <a:rPr lang="en-US" altLang="ko-KR" dirty="0" smtClean="0"/>
              <a:t>(sans-serif) </a:t>
            </a:r>
            <a:r>
              <a:rPr lang="ko-KR" altLang="en-US" dirty="0" smtClean="0"/>
              <a:t>글꼴을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(print)</a:t>
            </a:r>
            <a:r>
              <a:rPr lang="ko-KR" altLang="en-US" dirty="0" smtClean="0"/>
              <a:t>할 때는 </a:t>
            </a:r>
            <a:r>
              <a:rPr lang="ko-KR" altLang="en-US" dirty="0" err="1" smtClean="0"/>
              <a:t>세리프</a:t>
            </a:r>
            <a:r>
              <a:rPr lang="en-US" altLang="ko-KR" dirty="0" smtClean="0"/>
              <a:t>(serif) </a:t>
            </a:r>
            <a:r>
              <a:rPr lang="ko-KR" altLang="en-US" dirty="0" smtClean="0"/>
              <a:t>글꼴을 사용하도록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미디어 유형이 정의된 문서를 만들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미디어 쿼리</a:t>
            </a:r>
            <a:r>
              <a:rPr lang="en-US" altLang="ko-KR" dirty="0" smtClean="0"/>
              <a:t>(media query)</a:t>
            </a:r>
            <a:r>
              <a:rPr lang="ko-KR" altLang="en-US" dirty="0" smtClean="0"/>
              <a:t>는 스타일시트에 정밀하게 라벨을 붙여서 미디어 유형을 더욱 넓게 확장한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http://mediaqueri.es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128" y="1420239"/>
            <a:ext cx="53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미디어 쿼리를 이용해 제작된 사이트들을 모아놓은 곳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사이트 </a:t>
            </a:r>
            <a:r>
              <a:rPr lang="ko-KR" altLang="en-US" sz="2400" dirty="0" err="1" smtClean="0"/>
              <a:t>섬네일</a:t>
            </a:r>
            <a:r>
              <a:rPr lang="ko-KR" altLang="en-US" sz="2400" dirty="0" smtClean="0"/>
              <a:t> 이미지를 클릭하면 해당 사이트로 이동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미디어 쿼리를 이용해 웹사이트를 제작하면</a:t>
            </a:r>
            <a:r>
              <a:rPr lang="en-US" altLang="ko-KR" sz="2400" dirty="0" smtClean="0"/>
              <a:t>, PC</a:t>
            </a:r>
            <a:r>
              <a:rPr lang="ko-KR" altLang="en-US" sz="2400" dirty="0" smtClean="0"/>
              <a:t>나 태블릿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스마트폰의</a:t>
            </a:r>
            <a:r>
              <a:rPr lang="ko-KR" altLang="en-US" sz="2400" dirty="0" smtClean="0"/>
              <a:t> 웹 브라우저 화면 크기에 따라 사이트 레이아웃이 바뀐다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912" y="1810559"/>
            <a:ext cx="4458498" cy="34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 구문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127" y="1420239"/>
            <a:ext cx="99124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[ONLY | NOT] @media </a:t>
            </a:r>
            <a:r>
              <a:rPr lang="ko-KR" altLang="en-US" sz="2400" dirty="0" smtClean="0"/>
              <a:t>미디어 유형 </a:t>
            </a:r>
            <a:r>
              <a:rPr lang="en-US" altLang="ko-KR" sz="2400" dirty="0" smtClean="0"/>
              <a:t>[AND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] * [AND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8681" y="2500009"/>
            <a:ext cx="9679021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미디어 쿼리 구문은 대</a:t>
            </a:r>
            <a:r>
              <a:rPr lang="en-US" altLang="ko-KR" sz="2400" dirty="0" smtClean="0"/>
              <a:t>·</a:t>
            </a:r>
            <a:r>
              <a:rPr lang="ko-KR" altLang="en-US" sz="2400" dirty="0" smtClean="0"/>
              <a:t>소문자를 구별하지 않는다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기본으로 미디어 유형이 지정되어야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필요할 경우 </a:t>
            </a:r>
            <a:r>
              <a:rPr lang="en-US" altLang="ko-KR" sz="2400" dirty="0" smtClean="0"/>
              <a:t>AND </a:t>
            </a:r>
            <a:r>
              <a:rPr lang="ko-KR" altLang="en-US" sz="2400" dirty="0" smtClean="0"/>
              <a:t>연산자로 조건을 적용한다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ONLY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미디어 쿼리를 지원하지 않는 웹 브라우저에서는 미디어 쿼리를 무시하고 실행하지 않는다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NOT : NOT </a:t>
            </a:r>
            <a:r>
              <a:rPr lang="ko-KR" altLang="en-US" sz="2400" dirty="0" smtClean="0"/>
              <a:t>다음에 지정하는 미디어 유형을 제외한다 </a:t>
            </a:r>
            <a:endParaRPr lang="en-US" altLang="ko-KR" sz="2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@media : </a:t>
            </a:r>
            <a:r>
              <a:rPr lang="ko-KR" altLang="en-US" sz="2400" dirty="0" smtClean="0"/>
              <a:t>이 속성 다음에 미디어 유형을 지정한다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en-US" altLang="ko-KR" sz="2400" dirty="0" smtClean="0"/>
              <a:t>   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all, print, screen, </a:t>
            </a:r>
            <a:r>
              <a:rPr lang="en-US" altLang="ko-KR" sz="2400" dirty="0" err="1" smtClean="0"/>
              <a:t>tv</a:t>
            </a:r>
            <a:r>
              <a:rPr lang="en-US" altLang="ko-KR" sz="2400" dirty="0" smtClean="0"/>
              <a:t>, … 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2378</TotalTime>
  <Words>798</Words>
  <Application>Microsoft Office PowerPoint</Application>
  <PresentationFormat>사용자 지정</PresentationFormat>
  <Paragraphs>116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반응형 웹 디자인</vt:lpstr>
      <vt:lpstr>PowerPoint 프레젠테이션</vt:lpstr>
      <vt:lpstr>자유자재로 변하는 반응형 웹 디자인</vt:lpstr>
      <vt:lpstr>반응형 웹 디자인</vt:lpstr>
      <vt:lpstr>반응형 웹 디자인</vt:lpstr>
      <vt:lpstr>미디어쿼리</vt:lpstr>
      <vt:lpstr>미디어쿼리(Media Query)</vt:lpstr>
      <vt:lpstr>http://mediaqueri.es 사이트</vt:lpstr>
      <vt:lpstr>미디어쿼리 구문</vt:lpstr>
      <vt:lpstr>미디어쿼리에서 사용하는 조건</vt:lpstr>
      <vt:lpstr>미디어쿼리에서 사용하는 조건</vt:lpstr>
      <vt:lpstr>미디어쿼리에서 사용하는 조건</vt:lpstr>
      <vt:lpstr>미디어쿼리 적용하기 - css 파일 링크</vt:lpstr>
      <vt:lpstr>미디어쿼리 적용하기</vt:lpstr>
      <vt:lpstr>미디어쿼리 적용하기 – 직접 정의하기</vt:lpstr>
      <vt:lpstr>미디어쿼리 적용하기 – 직접 정의하기</vt:lpstr>
      <vt:lpstr>뷰포트</vt:lpstr>
      <vt:lpstr>뷰포트</vt:lpstr>
      <vt:lpstr>뷰포트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73</cp:revision>
  <dcterms:created xsi:type="dcterms:W3CDTF">2013-09-01T06:28:35Z</dcterms:created>
  <dcterms:modified xsi:type="dcterms:W3CDTF">2013-11-11T09:49:40Z</dcterms:modified>
</cp:coreProperties>
</file>