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58" r:id="rId5"/>
    <p:sldId id="259" r:id="rId6"/>
    <p:sldId id="331" r:id="rId7"/>
    <p:sldId id="306" r:id="rId8"/>
    <p:sldId id="307" r:id="rId9"/>
    <p:sldId id="308" r:id="rId10"/>
    <p:sldId id="310" r:id="rId11"/>
    <p:sldId id="309" r:id="rId12"/>
    <p:sldId id="312" r:id="rId13"/>
    <p:sldId id="313" r:id="rId14"/>
    <p:sldId id="314" r:id="rId15"/>
    <p:sldId id="340" r:id="rId16"/>
    <p:sldId id="311" r:id="rId17"/>
    <p:sldId id="330" r:id="rId18"/>
    <p:sldId id="315" r:id="rId19"/>
    <p:sldId id="327" r:id="rId20"/>
    <p:sldId id="328" r:id="rId21"/>
    <p:sldId id="333" r:id="rId22"/>
    <p:sldId id="332" r:id="rId23"/>
    <p:sldId id="334" r:id="rId24"/>
    <p:sldId id="329" r:id="rId25"/>
    <p:sldId id="335" r:id="rId26"/>
    <p:sldId id="346" r:id="rId27"/>
    <p:sldId id="347" r:id="rId28"/>
    <p:sldId id="348" r:id="rId29"/>
    <p:sldId id="349" r:id="rId30"/>
    <p:sldId id="350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-108" y="-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C:\Users\funco_000\AppData\Local\Microsoft\Windows\INetCache\IE\XRYR1D8B\MP900442245[1]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894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219" b="842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268" b="31397"/>
          <a:stretch/>
        </p:blipFill>
        <p:spPr>
          <a:xfrm>
            <a:off x="443555" y="3628290"/>
            <a:ext cx="9777442" cy="309318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43555" y="408214"/>
            <a:ext cx="11345674" cy="6313261"/>
          </a:xfrm>
          <a:prstGeom prst="roundRect">
            <a:avLst>
              <a:gd name="adj" fmla="val 0"/>
            </a:avLst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127797" y="1594624"/>
            <a:ext cx="8281639" cy="1288160"/>
          </a:xfrm>
        </p:spPr>
        <p:txBody>
          <a:bodyPr anchor="b">
            <a:normAutofit/>
          </a:bodyPr>
          <a:lstStyle>
            <a:lvl1pPr algn="ctr">
              <a:defRPr sz="4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타원 10"/>
          <p:cNvSpPr/>
          <p:nvPr userDrawn="1"/>
        </p:nvSpPr>
        <p:spPr>
          <a:xfrm>
            <a:off x="1643179" y="1749542"/>
            <a:ext cx="1133242" cy="1133242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66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302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95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219" b="842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268" b="31397"/>
          <a:stretch/>
        </p:blipFill>
        <p:spPr>
          <a:xfrm>
            <a:off x="443555" y="3628290"/>
            <a:ext cx="9777442" cy="309318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43555" y="408214"/>
            <a:ext cx="11345674" cy="6313261"/>
          </a:xfrm>
          <a:prstGeom prst="roundRect">
            <a:avLst>
              <a:gd name="adj" fmla="val 0"/>
            </a:avLst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07" b="99882" l="5654" r="89753">
                        <a14:foregroundMark x1="31449" y1="34511" x2="31449" y2="34511"/>
                        <a14:foregroundMark x1="31449" y1="33451" x2="31449" y2="33451"/>
                        <a14:foregroundMark x1="64841" y1="48645" x2="64841" y2="48645"/>
                        <a14:foregroundMark x1="63604" y1="46172" x2="60071" y2="46054"/>
                        <a14:foregroundMark x1="31449" y1="65489" x2="31449" y2="70554"/>
                        <a14:foregroundMark x1="28445" y1="93051" x2="28445" y2="96584"/>
                        <a14:foregroundMark x1="19965" y1="92933" x2="19965" y2="96113"/>
                        <a14:foregroundMark x1="19611" y1="90459" x2="19258" y2="92462"/>
                        <a14:foregroundMark x1="18021" y1="90106" x2="19611" y2="94582"/>
                        <a14:foregroundMark x1="65901" y1="45583" x2="63604" y2="53592"/>
                        <a14:foregroundMark x1="32686" y1="33804" x2="34629" y2="38163"/>
                        <a14:backgroundMark x1="27385" y1="61013" x2="27739" y2="69611"/>
                        <a14:backgroundMark x1="27739" y1="63604" x2="26855" y2="70789"/>
                        <a14:backgroundMark x1="27385" y1="62073" x2="28092" y2="65371"/>
                        <a14:backgroundMark x1="26502" y1="61249" x2="30742" y2="61837"/>
                        <a14:backgroundMark x1="25795" y1="66196" x2="27385" y2="69611"/>
                        <a14:backgroundMark x1="26855" y1="70318" x2="26855" y2="70318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44681" y="1721497"/>
            <a:ext cx="3424335" cy="5136503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3736806" y="2827376"/>
            <a:ext cx="441659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600" b="0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endParaRPr lang="en-US" altLang="ko-KR" sz="6600" b="0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2">
                  <a:lumMod val="1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463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0575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smtClean="0"/>
              <a:t>:: </a:t>
            </a:r>
            <a:r>
              <a:rPr lang="ko-KR" altLang="en-US" smtClean="0"/>
              <a:t>이 장에서 배울 내용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90AC-E9DF-4D8A-BFF2-6573C8EB9E5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2013-11-11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00AA-FD12-41AE-B457-50FF59B4BE9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1254487" y="1667100"/>
            <a:ext cx="8348572" cy="507386"/>
            <a:chOff x="1254487" y="1667100"/>
            <a:chExt cx="8348572" cy="507386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1254487" y="2481139"/>
            <a:ext cx="8348572" cy="507386"/>
            <a:chOff x="1254487" y="1667100"/>
            <a:chExt cx="8348572" cy="507386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254487" y="3256228"/>
            <a:ext cx="8348572" cy="507386"/>
            <a:chOff x="1254487" y="1667100"/>
            <a:chExt cx="8348572" cy="507386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/>
          <p:cNvGrpSpPr/>
          <p:nvPr userDrawn="1"/>
        </p:nvGrpSpPr>
        <p:grpSpPr>
          <a:xfrm>
            <a:off x="1254487" y="4032850"/>
            <a:ext cx="8348572" cy="507386"/>
            <a:chOff x="1254487" y="1667100"/>
            <a:chExt cx="8348572" cy="507386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4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그룹 24"/>
          <p:cNvGrpSpPr/>
          <p:nvPr userDrawn="1"/>
        </p:nvGrpSpPr>
        <p:grpSpPr>
          <a:xfrm>
            <a:off x="1254487" y="4807939"/>
            <a:ext cx="8348572" cy="507386"/>
            <a:chOff x="1254487" y="1667100"/>
            <a:chExt cx="8348572" cy="507386"/>
          </a:xfrm>
        </p:grpSpPr>
        <p:sp>
          <p:nvSpPr>
            <p:cNvPr id="26" name="직사각형 25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12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905" y="300209"/>
            <a:ext cx="9557657" cy="703402"/>
          </a:xfrm>
        </p:spPr>
        <p:txBody>
          <a:bodyPr>
            <a:normAutofit/>
          </a:bodyPr>
          <a:lstStyle>
            <a:lvl1pPr>
              <a:defRPr sz="36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순서도: 수동 입력 7"/>
          <p:cNvSpPr/>
          <p:nvPr userDrawn="1"/>
        </p:nvSpPr>
        <p:spPr>
          <a:xfrm rot="5400000" flipH="1">
            <a:off x="802967" y="222422"/>
            <a:ext cx="464901" cy="85897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3935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3935 h 10000"/>
              <a:gd name="connsiteX0" fmla="*/ 0 w 10000"/>
              <a:gd name="connsiteY0" fmla="*/ 1784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1784 h 10000"/>
              <a:gd name="connsiteX0" fmla="*/ 0 w 10230"/>
              <a:gd name="connsiteY0" fmla="*/ 3719 h 11935"/>
              <a:gd name="connsiteX1" fmla="*/ 10230 w 10230"/>
              <a:gd name="connsiteY1" fmla="*/ 0 h 11935"/>
              <a:gd name="connsiteX2" fmla="*/ 10000 w 10230"/>
              <a:gd name="connsiteY2" fmla="*/ 11935 h 11935"/>
              <a:gd name="connsiteX3" fmla="*/ 0 w 10230"/>
              <a:gd name="connsiteY3" fmla="*/ 11935 h 11935"/>
              <a:gd name="connsiteX4" fmla="*/ 0 w 10230"/>
              <a:gd name="connsiteY4" fmla="*/ 3719 h 11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0" h="11935">
                <a:moveTo>
                  <a:pt x="0" y="3719"/>
                </a:moveTo>
                <a:lnTo>
                  <a:pt x="10230" y="0"/>
                </a:lnTo>
                <a:cubicBezTo>
                  <a:pt x="10153" y="3978"/>
                  <a:pt x="10077" y="7957"/>
                  <a:pt x="10000" y="11935"/>
                </a:cubicBezTo>
                <a:lnTo>
                  <a:pt x="0" y="11935"/>
                </a:lnTo>
                <a:lnTo>
                  <a:pt x="0" y="3719"/>
                </a:lnTo>
                <a:close/>
              </a:path>
            </a:pathLst>
          </a:cu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74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080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712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56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175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974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737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375557" y="212271"/>
            <a:ext cx="11446329" cy="6509204"/>
          </a:xfrm>
          <a:prstGeom prst="roundRect">
            <a:avLst>
              <a:gd name="adj" fmla="val 26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5BAC6-7EE1-422B-8FE5-40737EF3DD31}" type="datetimeFigureOut">
              <a:rPr lang="ko-KR" altLang="en-US" smtClean="0"/>
              <a:pPr/>
              <a:t>2013-11-11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958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Samples/input12-2.html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67818" y="1396018"/>
            <a:ext cx="9144000" cy="1270616"/>
          </a:xfrm>
        </p:spPr>
        <p:txBody>
          <a:bodyPr/>
          <a:lstStyle/>
          <a:p>
            <a:r>
              <a:rPr lang="ko-KR" altLang="en-US" dirty="0" smtClean="0"/>
              <a:t>폼과 관련된 태그들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02795" y="2018989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05</a:t>
            </a:r>
            <a:endParaRPr lang="ko-KR" alt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18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718457" y="2995710"/>
            <a:ext cx="10515600" cy="1193800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정보를 입력하는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&lt;input&gt;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태그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59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&lt;input&gt;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26" y="3276842"/>
            <a:ext cx="6301509" cy="2943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5926" y="1337850"/>
            <a:ext cx="987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사용자가 입력하는 부분은 거의 </a:t>
            </a:r>
            <a:r>
              <a:rPr lang="en-US" altLang="ko-KR" sz="2000" dirty="0"/>
              <a:t>&lt;input&gt; </a:t>
            </a:r>
            <a:r>
              <a:rPr lang="ko-KR" altLang="en-US" sz="2000" dirty="0"/>
              <a:t>태그를 이용해 </a:t>
            </a:r>
            <a:r>
              <a:rPr lang="ko-KR" altLang="en-US" sz="2000" dirty="0" smtClean="0"/>
              <a:t>처리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입력하는 내용의 종류는 </a:t>
            </a:r>
            <a:r>
              <a:rPr lang="en-US" altLang="ko-KR" sz="2000" dirty="0" smtClean="0"/>
              <a:t>&lt;</a:t>
            </a:r>
            <a:r>
              <a:rPr lang="en-US" altLang="ko-KR" sz="2000" dirty="0"/>
              <a:t>input&gt; </a:t>
            </a:r>
            <a:r>
              <a:rPr lang="ko-KR" altLang="en-US" sz="2000" dirty="0"/>
              <a:t>태그의 </a:t>
            </a:r>
            <a:r>
              <a:rPr lang="en-US" altLang="ko-KR" sz="2000" dirty="0"/>
              <a:t>type </a:t>
            </a:r>
            <a:r>
              <a:rPr lang="ko-KR" altLang="en-US" sz="2000" dirty="0"/>
              <a:t>속성을 통해 </a:t>
            </a:r>
            <a:r>
              <a:rPr lang="ko-KR" altLang="en-US" sz="2000" dirty="0" smtClean="0"/>
              <a:t>지정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type </a:t>
            </a:r>
            <a:r>
              <a:rPr lang="ko-KR" altLang="en-US" sz="2000" dirty="0"/>
              <a:t>속성 값에 따라 함께 </a:t>
            </a:r>
            <a:r>
              <a:rPr lang="ko-KR" altLang="en-US" sz="2000" dirty="0" smtClean="0"/>
              <a:t>사용할 </a:t>
            </a:r>
            <a:r>
              <a:rPr lang="ko-KR" altLang="en-US" sz="2000" dirty="0"/>
              <a:t>수 있는 속성들도 </a:t>
            </a:r>
            <a:r>
              <a:rPr lang="ko-KR" altLang="en-US" sz="2000" dirty="0" smtClean="0"/>
              <a:t>달라진다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271490" y="3093193"/>
            <a:ext cx="4886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&lt;input type="</a:t>
            </a:r>
            <a:r>
              <a:rPr lang="ko-KR" altLang="en-US" sz="2000" dirty="0"/>
              <a:t>유형</a:t>
            </a:r>
            <a:r>
              <a:rPr lang="en-US" altLang="ko-KR" sz="2000" dirty="0"/>
              <a:t>" [</a:t>
            </a:r>
            <a:r>
              <a:rPr lang="ko-KR" altLang="en-US" sz="2000" dirty="0"/>
              <a:t>속성</a:t>
            </a:r>
            <a:r>
              <a:rPr lang="en-US" altLang="ko-KR" sz="2000" dirty="0"/>
              <a:t>="</a:t>
            </a:r>
            <a:r>
              <a:rPr lang="ko-KR" altLang="en-US" sz="2000" dirty="0"/>
              <a:t>속성 값</a:t>
            </a:r>
            <a:r>
              <a:rPr lang="en-US" altLang="ko-KR" sz="2000" dirty="0"/>
              <a:t>"] 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89582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519" y="3764972"/>
            <a:ext cx="557212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&lt;input&gt;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86691" y="1258883"/>
            <a:ext cx="980901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&lt;form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   </a:t>
            </a:r>
            <a:r>
              <a:rPr lang="en-US" altLang="ko-KR" dirty="0"/>
              <a:t>&lt;</a:t>
            </a:r>
            <a:r>
              <a:rPr lang="en-US" altLang="ko-KR" dirty="0" err="1"/>
              <a:t>ul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/>
              <a:t>&lt;li&gt;&lt;label&gt;</a:t>
            </a:r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en-US" altLang="ko-KR" b="1" dirty="0"/>
              <a:t>&lt;input type="text"&gt;</a:t>
            </a:r>
            <a:r>
              <a:rPr lang="en-US" altLang="ko-KR" dirty="0"/>
              <a:t>&lt;label&gt;&lt;/li&gt;   </a:t>
            </a:r>
            <a:endParaRPr lang="en-US" altLang="ko-KR" dirty="0" smtClean="0"/>
          </a:p>
          <a:p>
            <a:r>
              <a:rPr lang="en-US" altLang="ko-KR" dirty="0" smtClean="0"/>
              <a:t>      </a:t>
            </a:r>
            <a:r>
              <a:rPr lang="en-US" altLang="ko-KR" dirty="0"/>
              <a:t>&lt;li&gt;&lt;label&gt;</a:t>
            </a:r>
            <a:r>
              <a:rPr lang="ko-KR" altLang="en-US" dirty="0"/>
              <a:t>메일 주소 </a:t>
            </a:r>
            <a:r>
              <a:rPr lang="en-US" altLang="ko-KR" dirty="0"/>
              <a:t>: </a:t>
            </a:r>
            <a:r>
              <a:rPr lang="en-US" altLang="ko-KR" b="1" dirty="0"/>
              <a:t>&lt;input type="text"&gt;</a:t>
            </a:r>
            <a:r>
              <a:rPr lang="en-US" altLang="ko-KR" dirty="0"/>
              <a:t>&lt;/label</a:t>
            </a:r>
            <a:r>
              <a:rPr lang="en-US" altLang="ko-KR" dirty="0" smtClean="0"/>
              <a:t>&gt;&lt;/</a:t>
            </a:r>
            <a:r>
              <a:rPr lang="en-US" altLang="ko-KR" dirty="0"/>
              <a:t>li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/>
              <a:t>&lt;li&gt;</a:t>
            </a:r>
            <a:r>
              <a:rPr lang="ko-KR" altLang="en-US" dirty="0"/>
              <a:t>소식지 수신 </a:t>
            </a:r>
            <a:endParaRPr lang="en-US" altLang="ko-KR" dirty="0"/>
          </a:p>
          <a:p>
            <a:r>
              <a:rPr lang="en-US" altLang="ko-KR" dirty="0" smtClean="0"/>
              <a:t>          </a:t>
            </a:r>
            <a:r>
              <a:rPr lang="en-US" altLang="ko-KR" dirty="0"/>
              <a:t>&lt;label&gt;&lt;</a:t>
            </a:r>
            <a:r>
              <a:rPr lang="en-US" altLang="ko-KR" b="1" dirty="0"/>
              <a:t>input type="radio" </a:t>
            </a:r>
            <a:r>
              <a:rPr lang="en-US" altLang="ko-KR" dirty="0"/>
              <a:t>value="yes" name="letter</a:t>
            </a:r>
            <a:r>
              <a:rPr lang="en-US" altLang="ko-KR" dirty="0" smtClean="0"/>
              <a:t>"&gt;</a:t>
            </a:r>
            <a:r>
              <a:rPr lang="ko-KR" altLang="en-US" dirty="0" smtClean="0"/>
              <a:t>수신</a:t>
            </a:r>
            <a:r>
              <a:rPr lang="en-US" altLang="ko-KR" dirty="0"/>
              <a:t>&lt;/label&gt;        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&lt;</a:t>
            </a:r>
            <a:r>
              <a:rPr lang="en-US" altLang="ko-KR" dirty="0"/>
              <a:t>label&gt;&lt;</a:t>
            </a:r>
            <a:r>
              <a:rPr lang="en-US" altLang="ko-KR" b="1" dirty="0"/>
              <a:t>input type="radio" </a:t>
            </a:r>
            <a:r>
              <a:rPr lang="en-US" altLang="ko-KR" dirty="0"/>
              <a:t>value="no" name="letter</a:t>
            </a:r>
            <a:r>
              <a:rPr lang="en-US" altLang="ko-KR" dirty="0" smtClean="0"/>
              <a:t>"&gt;</a:t>
            </a:r>
            <a:r>
              <a:rPr lang="ko-KR" altLang="en-US" dirty="0" smtClean="0"/>
              <a:t>수신 </a:t>
            </a:r>
            <a:r>
              <a:rPr lang="ko-KR" altLang="en-US" dirty="0" err="1"/>
              <a:t>안함</a:t>
            </a:r>
            <a:r>
              <a:rPr lang="en-US" altLang="ko-KR" dirty="0"/>
              <a:t>&lt;/label</a:t>
            </a:r>
            <a:r>
              <a:rPr lang="en-US" altLang="ko-KR" dirty="0" smtClean="0"/>
              <a:t>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&lt;/</a:t>
            </a:r>
            <a:r>
              <a:rPr lang="en-US" altLang="ko-KR" dirty="0"/>
              <a:t>li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/>
              <a:t>&lt;li&gt; &lt;</a:t>
            </a:r>
            <a:r>
              <a:rPr lang="en-US" altLang="ko-KR" b="1" dirty="0"/>
              <a:t>input type="submit" </a:t>
            </a:r>
            <a:r>
              <a:rPr lang="en-US" altLang="ko-KR" dirty="0"/>
              <a:t>value="</a:t>
            </a:r>
            <a:r>
              <a:rPr lang="ko-KR" altLang="en-US" dirty="0"/>
              <a:t>가입하기</a:t>
            </a:r>
            <a:r>
              <a:rPr lang="en-US" altLang="ko-KR" dirty="0"/>
              <a:t>"&gt;&lt;/li&gt; 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en-US" altLang="ko-KR" dirty="0"/>
              <a:t>&lt;/</a:t>
            </a:r>
            <a:r>
              <a:rPr lang="en-US" altLang="ko-KR" dirty="0" err="1"/>
              <a:t>ul</a:t>
            </a:r>
            <a:r>
              <a:rPr lang="en-US" altLang="ko-KR" dirty="0"/>
              <a:t>&gt; </a:t>
            </a:r>
            <a:endParaRPr lang="en-US" altLang="ko-KR" dirty="0" smtClean="0"/>
          </a:p>
          <a:p>
            <a:r>
              <a:rPr lang="en-US" altLang="ko-KR" dirty="0" smtClean="0"/>
              <a:t>&lt;/</a:t>
            </a:r>
            <a:r>
              <a:rPr lang="en-US" altLang="ko-KR" dirty="0"/>
              <a:t>form&gt;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5888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&lt;input&gt; </a:t>
            </a:r>
            <a:r>
              <a:rPr lang="ko-KR" altLang="en-US" dirty="0" smtClean="0"/>
              <a:t>태그의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711324" y="1202674"/>
            <a:ext cx="6998566" cy="4890766"/>
            <a:chOff x="1074015" y="1297997"/>
            <a:chExt cx="6518276" cy="435564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8870" y="1297997"/>
              <a:ext cx="6363421" cy="2085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67" r="5491"/>
            <a:stretch/>
          </p:blipFill>
          <p:spPr bwMode="auto">
            <a:xfrm>
              <a:off x="1074015" y="3297381"/>
              <a:ext cx="6518276" cy="2356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83138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&lt;input&gt; </a:t>
            </a:r>
            <a:r>
              <a:rPr lang="ko-KR" altLang="en-US" dirty="0" smtClean="0"/>
              <a:t>태그의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792286" y="1149815"/>
            <a:ext cx="6825239" cy="4622912"/>
            <a:chOff x="1921597" y="1306834"/>
            <a:chExt cx="6418840" cy="4198039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2940"/>
            <a:stretch/>
          </p:blipFill>
          <p:spPr bwMode="auto">
            <a:xfrm>
              <a:off x="1977016" y="1306834"/>
              <a:ext cx="6363421" cy="355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98"/>
            <a:stretch/>
          </p:blipFill>
          <p:spPr bwMode="auto">
            <a:xfrm>
              <a:off x="1921597" y="1662545"/>
              <a:ext cx="6418840" cy="3842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05275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&lt;input&gt; </a:t>
            </a:r>
            <a:r>
              <a:rPr lang="ko-KR" altLang="en-US" dirty="0" smtClean="0"/>
              <a:t>태그의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속성 값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2035" y="1318022"/>
            <a:ext cx="1057563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type</a:t>
            </a:r>
            <a:r>
              <a:rPr lang="en-US" altLang="ko-KR" sz="2000" b="1" dirty="0" smtClean="0"/>
              <a:t>=“hidden” </a:t>
            </a:r>
            <a:r>
              <a:rPr lang="en-US" altLang="ko-KR" sz="2000" b="1" dirty="0"/>
              <a:t>- </a:t>
            </a:r>
            <a:r>
              <a:rPr lang="ko-KR" altLang="en-US" sz="2000" b="1" dirty="0" err="1" smtClean="0"/>
              <a:t>히</a:t>
            </a:r>
            <a:r>
              <a:rPr lang="ko-KR" altLang="en-US" sz="2000" b="1" dirty="0" err="1"/>
              <a:t>든</a:t>
            </a:r>
            <a:r>
              <a:rPr lang="ko-KR" altLang="en-US" sz="2000" b="1" dirty="0" smtClean="0"/>
              <a:t> 필드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dirty="0"/>
              <a:t>화면 상의 폼에는 보이지 않지만</a:t>
            </a:r>
            <a:r>
              <a:rPr lang="en-US" altLang="ko-KR" dirty="0"/>
              <a:t>, </a:t>
            </a:r>
            <a:r>
              <a:rPr lang="ko-KR" altLang="en-US" dirty="0"/>
              <a:t>사용자가 입력을 마치고 폼을 서버로 전송할 때 </a:t>
            </a:r>
            <a:r>
              <a:rPr lang="ko-KR" altLang="en-US" dirty="0" smtClean="0"/>
              <a:t>함께 </a:t>
            </a:r>
            <a:r>
              <a:rPr lang="ko-KR" altLang="en-US" dirty="0"/>
              <a:t>전송되는 요소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name </a:t>
            </a:r>
            <a:r>
              <a:rPr lang="ko-KR" altLang="en-US" dirty="0"/>
              <a:t>속성을 이용해 </a:t>
            </a:r>
            <a:r>
              <a:rPr lang="ko-KR" altLang="en-US" dirty="0" err="1"/>
              <a:t>히든</a:t>
            </a:r>
            <a:r>
              <a:rPr lang="en-US" altLang="ko-KR" dirty="0"/>
              <a:t>(hidden) </a:t>
            </a:r>
            <a:r>
              <a:rPr lang="ko-KR" altLang="en-US" dirty="0"/>
              <a:t>필드의 이름을 지정하고</a:t>
            </a:r>
            <a:r>
              <a:rPr lang="en-US" altLang="ko-KR" dirty="0"/>
              <a:t>, </a:t>
            </a:r>
            <a:r>
              <a:rPr lang="ko-KR" altLang="en-US" dirty="0"/>
              <a:t>그에 대한 값은 </a:t>
            </a:r>
            <a:r>
              <a:rPr lang="en-US" altLang="ko-KR" dirty="0"/>
              <a:t>value </a:t>
            </a:r>
            <a:r>
              <a:rPr lang="ko-KR" altLang="en-US" dirty="0"/>
              <a:t>속성을 이용해 서버로 넘겨준다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회원 </a:t>
            </a:r>
            <a:r>
              <a:rPr lang="ko-KR" altLang="en-US" dirty="0"/>
              <a:t>가입 폼에서 가입 날짜나 가입 경로 등 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사용자가 </a:t>
            </a:r>
            <a:r>
              <a:rPr lang="ko-KR" altLang="en-US" dirty="0"/>
              <a:t>입력한 메일 주소를 체크했는지 관리자만 알고 싶을 </a:t>
            </a:r>
            <a:r>
              <a:rPr lang="ko-KR" altLang="en-US" dirty="0" smtClean="0"/>
              <a:t>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70C0"/>
                </a:solidFill>
              </a:rPr>
              <a:t>&lt;input </a:t>
            </a:r>
            <a:r>
              <a:rPr lang="en-US" altLang="ko-KR" sz="2000" dirty="0">
                <a:solidFill>
                  <a:srgbClr val="0070C0"/>
                </a:solidFill>
              </a:rPr>
              <a:t>type="hidden" name=“</a:t>
            </a:r>
            <a:r>
              <a:rPr lang="en-US" altLang="ko-KR" sz="2000" dirty="0" err="1">
                <a:solidFill>
                  <a:srgbClr val="0070C0"/>
                </a:solidFill>
              </a:rPr>
              <a:t>emailchk</a:t>
            </a:r>
            <a:r>
              <a:rPr lang="en-US" altLang="ko-KR" sz="2000" dirty="0">
                <a:solidFill>
                  <a:srgbClr val="0070C0"/>
                </a:solidFill>
              </a:rPr>
              <a:t>“ value=“N“&gt;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3290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&lt;input&gt; </a:t>
            </a:r>
            <a:r>
              <a:rPr lang="ko-KR" altLang="en-US" dirty="0" smtClean="0"/>
              <a:t>태그의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속성 값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2035" y="1318022"/>
            <a:ext cx="10575637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type=“text” - </a:t>
            </a:r>
            <a:r>
              <a:rPr lang="ko-KR" altLang="en-US" sz="2000" b="1" dirty="0"/>
              <a:t>텍스트 </a:t>
            </a:r>
            <a:r>
              <a:rPr lang="ko-KR" altLang="en-US" sz="2000" b="1" dirty="0" smtClean="0"/>
              <a:t>필드</a:t>
            </a:r>
            <a:endParaRPr lang="en-US" altLang="ko-KR" sz="2000" b="1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한 </a:t>
            </a:r>
            <a:r>
              <a:rPr lang="ko-KR" altLang="en-US" dirty="0"/>
              <a:t>줄짜리 일반 텍스트를 입력하는 </a:t>
            </a:r>
            <a:r>
              <a:rPr lang="ko-KR" altLang="en-US" dirty="0" smtClean="0"/>
              <a:t>필드</a:t>
            </a:r>
            <a:r>
              <a:rPr lang="en-US" altLang="ko-KR" dirty="0" smtClean="0"/>
              <a:t>. </a:t>
            </a:r>
            <a:r>
              <a:rPr lang="ko-KR" altLang="en-US" dirty="0" smtClean="0"/>
              <a:t>폼에서 </a:t>
            </a:r>
            <a:r>
              <a:rPr lang="ko-KR" altLang="en-US" dirty="0"/>
              <a:t>가장 많이 사용하는 </a:t>
            </a:r>
            <a:r>
              <a:rPr lang="ko-KR" altLang="en-US" dirty="0" smtClean="0"/>
              <a:t>요소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아이디나 </a:t>
            </a:r>
            <a:r>
              <a:rPr lang="ko-KR" altLang="en-US" sz="1400" dirty="0"/>
              <a:t>이름</a:t>
            </a:r>
            <a:r>
              <a:rPr lang="en-US" altLang="ko-KR" sz="1400" dirty="0"/>
              <a:t>, </a:t>
            </a:r>
            <a:r>
              <a:rPr lang="ko-KR" altLang="en-US" sz="1400" dirty="0"/>
              <a:t>주소 </a:t>
            </a:r>
            <a:r>
              <a:rPr lang="ko-KR" altLang="en-US" sz="1400" dirty="0" smtClean="0"/>
              <a:t>등</a:t>
            </a:r>
            <a:r>
              <a:rPr lang="en-US" altLang="ko-KR" sz="1400" dirty="0" smtClean="0"/>
              <a:t>)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type</a:t>
            </a:r>
            <a:r>
              <a:rPr lang="en-US" altLang="ko-KR" b="1" dirty="0"/>
              <a:t>=“password” - </a:t>
            </a:r>
            <a:r>
              <a:rPr lang="ko-KR" altLang="en-US" b="1" dirty="0"/>
              <a:t>비밀번호 </a:t>
            </a:r>
            <a:r>
              <a:rPr lang="ko-KR" altLang="en-US" b="1" dirty="0" smtClean="0"/>
              <a:t>입력</a:t>
            </a:r>
            <a:endParaRPr lang="en-US" altLang="ko-KR" b="1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사용자가 </a:t>
            </a:r>
            <a:r>
              <a:rPr lang="ko-KR" altLang="en-US" dirty="0"/>
              <a:t>입력하는 내용이 화면에 표시되지 않고 ‘ * ’나 ‘●’</a:t>
            </a:r>
            <a:r>
              <a:rPr lang="ko-KR" altLang="en-US" dirty="0" err="1"/>
              <a:t>로</a:t>
            </a:r>
            <a:r>
              <a:rPr lang="ko-KR" altLang="en-US" dirty="0"/>
              <a:t> </a:t>
            </a:r>
            <a:r>
              <a:rPr lang="ko-KR" altLang="en-US" dirty="0" smtClean="0"/>
              <a:t>표시된다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사용하는 속성들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① </a:t>
            </a:r>
            <a:r>
              <a:rPr lang="en-US" altLang="ko-KR" dirty="0"/>
              <a:t>name: </a:t>
            </a:r>
            <a:r>
              <a:rPr lang="ko-KR" altLang="en-US" dirty="0"/>
              <a:t>텍스트 필드를 구별할 수 있도록 붙이는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.  ② </a:t>
            </a:r>
            <a:r>
              <a:rPr lang="en-US" altLang="ko-KR" dirty="0"/>
              <a:t>size: </a:t>
            </a:r>
            <a:r>
              <a:rPr lang="ko-KR" altLang="en-US" dirty="0"/>
              <a:t>텍스트 필드의 </a:t>
            </a:r>
            <a:r>
              <a:rPr lang="ko-KR" altLang="en-US" dirty="0" smtClean="0"/>
              <a:t>길이</a:t>
            </a:r>
            <a:r>
              <a:rPr lang="en-US" altLang="ko-KR" dirty="0" smtClean="0"/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③ </a:t>
            </a:r>
            <a:r>
              <a:rPr lang="en-US" altLang="ko-KR" dirty="0"/>
              <a:t>value: </a:t>
            </a:r>
            <a:r>
              <a:rPr lang="ko-KR" altLang="en-US" dirty="0" smtClean="0"/>
              <a:t>화면에 </a:t>
            </a:r>
            <a:r>
              <a:rPr lang="ko-KR" altLang="en-US" dirty="0"/>
              <a:t>표시될 때 텍스트 필드 부분에 표시될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. (type=“password”</a:t>
            </a:r>
            <a:r>
              <a:rPr lang="ko-KR" altLang="en-US" dirty="0" smtClean="0"/>
              <a:t>일 경우 사용 </a:t>
            </a:r>
            <a:r>
              <a:rPr lang="ko-KR" altLang="en-US" dirty="0" err="1" smtClean="0"/>
              <a:t>안함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④ </a:t>
            </a:r>
            <a:r>
              <a:rPr lang="en-US" altLang="ko-KR" dirty="0" err="1"/>
              <a:t>maxlength</a:t>
            </a:r>
            <a:r>
              <a:rPr lang="en-US" altLang="ko-KR" dirty="0"/>
              <a:t>: </a:t>
            </a:r>
            <a:r>
              <a:rPr lang="ko-KR" altLang="en-US" dirty="0" smtClean="0"/>
              <a:t>입력할 </a:t>
            </a:r>
            <a:r>
              <a:rPr lang="ko-KR" altLang="en-US" dirty="0"/>
              <a:t>수 있는 최대 문자 </a:t>
            </a:r>
            <a:r>
              <a:rPr lang="ko-KR" altLang="en-US" dirty="0" smtClean="0"/>
              <a:t>개수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436" y="4938677"/>
            <a:ext cx="1011381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 &lt;label&gt;</a:t>
            </a:r>
            <a:r>
              <a:rPr lang="ko-KR" altLang="en-US" dirty="0">
                <a:solidFill>
                  <a:srgbClr val="0070C0"/>
                </a:solidFill>
              </a:rPr>
              <a:t>아이디</a:t>
            </a:r>
            <a:r>
              <a:rPr lang="en-US" altLang="ko-KR" dirty="0">
                <a:solidFill>
                  <a:srgbClr val="0070C0"/>
                </a:solidFill>
              </a:rPr>
              <a:t>: &lt;</a:t>
            </a:r>
            <a:r>
              <a:rPr lang="en-US" altLang="ko-KR" b="1" dirty="0">
                <a:solidFill>
                  <a:srgbClr val="0070C0"/>
                </a:solidFill>
              </a:rPr>
              <a:t>input type="text" </a:t>
            </a:r>
            <a:r>
              <a:rPr lang="en-US" altLang="ko-KR" dirty="0">
                <a:solidFill>
                  <a:srgbClr val="0070C0"/>
                </a:solidFill>
              </a:rPr>
              <a:t>id="</a:t>
            </a:r>
            <a:r>
              <a:rPr lang="en-US" altLang="ko-KR" dirty="0" err="1">
                <a:solidFill>
                  <a:srgbClr val="0070C0"/>
                </a:solidFill>
              </a:rPr>
              <a:t>user_id</a:t>
            </a:r>
            <a:r>
              <a:rPr lang="en-US" altLang="ko-KR" dirty="0">
                <a:solidFill>
                  <a:srgbClr val="0070C0"/>
                </a:solidFill>
              </a:rPr>
              <a:t>" size="10</a:t>
            </a:r>
            <a:r>
              <a:rPr lang="en-US" altLang="ko-KR" dirty="0" smtClean="0">
                <a:solidFill>
                  <a:srgbClr val="0070C0"/>
                </a:solidFill>
              </a:rPr>
              <a:t>"&gt;&lt;/</a:t>
            </a:r>
            <a:r>
              <a:rPr lang="en-US" altLang="ko-KR" dirty="0">
                <a:solidFill>
                  <a:srgbClr val="0070C0"/>
                </a:solidFill>
              </a:rPr>
              <a:t>label</a:t>
            </a:r>
            <a:r>
              <a:rPr lang="en-US" altLang="ko-KR" dirty="0" smtClean="0">
                <a:solidFill>
                  <a:srgbClr val="0070C0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&lt;label&gt;</a:t>
            </a:r>
            <a:r>
              <a:rPr lang="ko-KR" altLang="en-US" dirty="0">
                <a:solidFill>
                  <a:srgbClr val="0070C0"/>
                </a:solidFill>
              </a:rPr>
              <a:t>비밀번호</a:t>
            </a:r>
            <a:r>
              <a:rPr lang="en-US" altLang="ko-KR" dirty="0">
                <a:solidFill>
                  <a:srgbClr val="0070C0"/>
                </a:solidFill>
              </a:rPr>
              <a:t>: &lt;</a:t>
            </a:r>
            <a:r>
              <a:rPr lang="en-US" altLang="ko-KR" b="1" dirty="0">
                <a:solidFill>
                  <a:srgbClr val="0070C0"/>
                </a:solidFill>
              </a:rPr>
              <a:t>input type="password" </a:t>
            </a:r>
            <a:r>
              <a:rPr lang="en-US" altLang="ko-KR" dirty="0">
                <a:solidFill>
                  <a:srgbClr val="0070C0"/>
                </a:solidFill>
              </a:rPr>
              <a:t>id="</a:t>
            </a:r>
            <a:r>
              <a:rPr lang="en-US" altLang="ko-KR" dirty="0" err="1" smtClean="0">
                <a:solidFill>
                  <a:srgbClr val="0070C0"/>
                </a:solidFill>
              </a:rPr>
              <a:t>user_pw</a:t>
            </a:r>
            <a:r>
              <a:rPr lang="en-US" altLang="ko-KR" dirty="0" smtClean="0">
                <a:solidFill>
                  <a:srgbClr val="0070C0"/>
                </a:solidFill>
              </a:rPr>
              <a:t>“  </a:t>
            </a:r>
            <a:r>
              <a:rPr lang="en-US" altLang="ko-KR" dirty="0">
                <a:solidFill>
                  <a:srgbClr val="0070C0"/>
                </a:solidFill>
              </a:rPr>
              <a:t>size="10"&gt;&lt;/label</a:t>
            </a:r>
            <a:r>
              <a:rPr lang="en-US" altLang="ko-KR" dirty="0" smtClean="0">
                <a:solidFill>
                  <a:srgbClr val="0070C0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70C0"/>
                </a:solidFill>
              </a:rPr>
              <a:t>  </a:t>
            </a:r>
            <a:r>
              <a:rPr lang="en-US" altLang="ko-KR" dirty="0">
                <a:solidFill>
                  <a:srgbClr val="0070C0"/>
                </a:solidFill>
              </a:rPr>
              <a:t>&lt;input type="submit" value="</a:t>
            </a:r>
            <a:r>
              <a:rPr lang="ko-KR" altLang="en-US" dirty="0">
                <a:solidFill>
                  <a:srgbClr val="0070C0"/>
                </a:solidFill>
              </a:rPr>
              <a:t>로그인</a:t>
            </a:r>
            <a:r>
              <a:rPr lang="en-US" altLang="ko-KR" dirty="0">
                <a:solidFill>
                  <a:srgbClr val="0070C0"/>
                </a:solidFill>
              </a:rPr>
              <a:t>"&gt;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869" y="5988337"/>
            <a:ext cx="3638405" cy="3040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339658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905" y="336701"/>
            <a:ext cx="9557657" cy="703402"/>
          </a:xfrm>
        </p:spPr>
        <p:txBody>
          <a:bodyPr/>
          <a:lstStyle/>
          <a:p>
            <a:r>
              <a:rPr lang="en-US" altLang="ko-KR" dirty="0" smtClean="0"/>
              <a:t>&lt;input&gt; </a:t>
            </a:r>
            <a:r>
              <a:rPr lang="ko-KR" altLang="en-US" dirty="0" smtClean="0"/>
              <a:t>태그의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속성 값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82780" y="1194306"/>
            <a:ext cx="11095184" cy="6437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000" b="1" dirty="0" smtClean="0"/>
              <a:t>type=“search” – </a:t>
            </a:r>
            <a:r>
              <a:rPr lang="ko-KR" altLang="en-US" sz="2000" dirty="0" smtClean="0"/>
              <a:t> 검색 상자 </a:t>
            </a:r>
            <a:endParaRPr lang="en-US" altLang="ko-KR" sz="2000" dirty="0" smtClean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15"/>
          <a:stretch>
            <a:fillRect/>
          </a:stretch>
        </p:blipFill>
        <p:spPr bwMode="auto">
          <a:xfrm>
            <a:off x="1145887" y="2343149"/>
            <a:ext cx="407458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42"/>
          <a:stretch>
            <a:fillRect/>
          </a:stretch>
        </p:blipFill>
        <p:spPr bwMode="auto">
          <a:xfrm>
            <a:off x="5753869" y="2343149"/>
            <a:ext cx="451273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67"/>
          <a:stretch>
            <a:fillRect/>
          </a:stretch>
        </p:blipFill>
        <p:spPr bwMode="auto">
          <a:xfrm>
            <a:off x="1126837" y="3854449"/>
            <a:ext cx="4093633" cy="147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53"/>
          <a:stretch>
            <a:fillRect/>
          </a:stretch>
        </p:blipFill>
        <p:spPr bwMode="auto">
          <a:xfrm>
            <a:off x="5753869" y="3783010"/>
            <a:ext cx="4512733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3407834" y="3246726"/>
            <a:ext cx="115358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400" b="1">
                <a:solidFill>
                  <a:srgbClr val="FF0000"/>
                </a:solidFill>
              </a:rPr>
              <a:t>IE 9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44467" y="3246726"/>
            <a:ext cx="115146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>
                <a:solidFill>
                  <a:srgbClr val="FF0000"/>
                </a:solidFill>
                <a:latin typeface="+mn-ea"/>
                <a:ea typeface="+mn-ea"/>
              </a:rPr>
              <a:t>크롬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44467" y="5000914"/>
            <a:ext cx="115146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>
                <a:solidFill>
                  <a:srgbClr val="FF0000"/>
                </a:solidFill>
                <a:latin typeface="+mn-ea"/>
                <a:ea typeface="+mn-ea"/>
              </a:rPr>
              <a:t>사파리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27350" y="5000914"/>
            <a:ext cx="172931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>
                <a:solidFill>
                  <a:srgbClr val="FF0000"/>
                </a:solidFill>
                <a:latin typeface="+mn-ea"/>
                <a:ea typeface="+mn-ea"/>
              </a:rPr>
              <a:t>파이어폭스</a:t>
            </a:r>
          </a:p>
        </p:txBody>
      </p:sp>
    </p:spTree>
    <p:extLst>
      <p:ext uri="{BB962C8B-B14F-4D97-AF65-F5344CB8AC3E}">
        <p14:creationId xmlns:p14="http://schemas.microsoft.com/office/powerpoint/2010/main" val="1723024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&lt;input&gt; </a:t>
            </a:r>
            <a:r>
              <a:rPr lang="ko-KR" altLang="en-US" dirty="0" smtClean="0"/>
              <a:t>태그의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속성 값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2036" y="1318022"/>
            <a:ext cx="1011381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HTML5</a:t>
            </a:r>
            <a:r>
              <a:rPr lang="ko-KR" altLang="en-US" dirty="0" smtClean="0"/>
              <a:t>에서 기존의 텍스트 필드를 세분화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텍스트 필드를 사용했던 내용을 여러 필드로 세분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모든 브라우저에서 지원하는 것은 아님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/>
              <a:buChar char="à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type=“search” - </a:t>
            </a:r>
            <a:r>
              <a:rPr lang="ko-KR" altLang="en-US" dirty="0"/>
              <a:t>검색 상자 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type=“email” – </a:t>
            </a:r>
            <a:r>
              <a:rPr lang="ko-KR" altLang="en-US" dirty="0" smtClean="0"/>
              <a:t>메일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주소 입력 필드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type=“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” – </a:t>
            </a:r>
            <a:r>
              <a:rPr lang="ko-KR" altLang="en-US" dirty="0" smtClean="0"/>
              <a:t>사이트 주소 입력 필드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type=“</a:t>
            </a:r>
            <a:r>
              <a:rPr lang="en-US" altLang="ko-KR" dirty="0" err="1" smtClean="0"/>
              <a:t>tel</a:t>
            </a:r>
            <a:r>
              <a:rPr lang="en-US" altLang="ko-KR" dirty="0" smtClean="0"/>
              <a:t>” – </a:t>
            </a:r>
            <a:r>
              <a:rPr lang="ko-KR" altLang="en-US" dirty="0" smtClean="0"/>
              <a:t>전화번호 입력 필드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type=“number”, type=“range” – </a:t>
            </a:r>
            <a:r>
              <a:rPr lang="ko-KR" altLang="en-US" dirty="0" smtClean="0"/>
              <a:t>수 입력 필드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type=“color” – </a:t>
            </a:r>
            <a:r>
              <a:rPr lang="ko-KR" altLang="en-US" dirty="0" smtClean="0"/>
              <a:t>색상 입력 필드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31358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&lt;input&gt; </a:t>
            </a:r>
            <a:r>
              <a:rPr lang="ko-KR" altLang="en-US" dirty="0" smtClean="0"/>
              <a:t>태그의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속성 값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82780" y="1064996"/>
            <a:ext cx="5303983" cy="56406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000" b="1" dirty="0" smtClean="0"/>
              <a:t>type="email” - </a:t>
            </a:r>
            <a:r>
              <a:rPr lang="ko-KR" altLang="en-US" sz="2000" dirty="0" smtClean="0"/>
              <a:t>메일 주소 입력 필드 </a:t>
            </a:r>
            <a:endParaRPr lang="en-US" altLang="ko-KR" sz="20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800" dirty="0" smtClean="0"/>
              <a:t>사용자가 입력한 내용이 메일 주소인지 자동 체크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800" dirty="0" err="1" smtClean="0"/>
              <a:t>모바일에서</a:t>
            </a:r>
            <a:r>
              <a:rPr lang="ko-KR" altLang="en-US" sz="1800" dirty="0" smtClean="0"/>
              <a:t> 메일 주소 입력이 쉬워짐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>
                <a:solidFill>
                  <a:srgbClr val="0070C0"/>
                </a:solidFill>
              </a:rPr>
              <a:t>&lt;label&gt;</a:t>
            </a:r>
            <a:r>
              <a:rPr lang="ko-KR" altLang="en-US" sz="1800" dirty="0" err="1" smtClean="0">
                <a:solidFill>
                  <a:srgbClr val="0070C0"/>
                </a:solidFill>
              </a:rPr>
              <a:t>이메일</a:t>
            </a:r>
            <a:r>
              <a:rPr lang="ko-KR" altLang="en-US" sz="1800" dirty="0" smtClean="0">
                <a:solidFill>
                  <a:srgbClr val="0070C0"/>
                </a:solidFill>
              </a:rPr>
              <a:t> 주소 </a:t>
            </a:r>
            <a:r>
              <a:rPr lang="en-US" altLang="ko-KR" sz="1800" dirty="0" smtClean="0">
                <a:solidFill>
                  <a:srgbClr val="0070C0"/>
                </a:solidFill>
              </a:rPr>
              <a:t>: &lt;input type="email"&gt;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>
                <a:solidFill>
                  <a:srgbClr val="0070C0"/>
                </a:solidFill>
              </a:rPr>
              <a:t>&lt;/label&gt;</a:t>
            </a:r>
          </a:p>
          <a:p>
            <a:endParaRPr lang="ko-KR" altLang="en-US" sz="2000" dirty="0"/>
          </a:p>
        </p:txBody>
      </p:sp>
      <p:sp>
        <p:nvSpPr>
          <p:cNvPr id="8" name="내용 개체 틀 7"/>
          <p:cNvSpPr txBox="1">
            <a:spLocks/>
          </p:cNvSpPr>
          <p:nvPr/>
        </p:nvSpPr>
        <p:spPr>
          <a:xfrm>
            <a:off x="6164407" y="1055761"/>
            <a:ext cx="5487266" cy="56498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000" b="1" dirty="0" smtClean="0"/>
              <a:t>type=“</a:t>
            </a:r>
            <a:r>
              <a:rPr lang="en-US" altLang="ko-KR" sz="2000" b="1" dirty="0" err="1" smtClean="0"/>
              <a:t>url</a:t>
            </a:r>
            <a:r>
              <a:rPr lang="en-US" altLang="ko-KR" sz="2000" b="1" dirty="0" smtClean="0"/>
              <a:t>” </a:t>
            </a:r>
            <a:r>
              <a:rPr lang="en-US" altLang="ko-KR" sz="2000" dirty="0" smtClean="0"/>
              <a:t>- URL </a:t>
            </a:r>
            <a:r>
              <a:rPr lang="ko-KR" altLang="en-US" sz="2000" dirty="0" smtClean="0"/>
              <a:t>입력 필드</a:t>
            </a:r>
            <a:endParaRPr lang="en-US" altLang="ko-KR" sz="20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800" dirty="0" smtClean="0">
                <a:latin typeface="+mn-ea"/>
              </a:rPr>
              <a:t>사용자가 입력한 내용이 사이트 주소인지 자동 체크</a:t>
            </a:r>
            <a:endParaRPr lang="en-US" altLang="ko-KR" sz="18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800" dirty="0" err="1" smtClean="0">
                <a:latin typeface="+mn-ea"/>
              </a:rPr>
              <a:t>모바일에서</a:t>
            </a:r>
            <a:r>
              <a:rPr lang="ko-KR" altLang="en-US" sz="1800" dirty="0" smtClean="0">
                <a:latin typeface="+mn-ea"/>
              </a:rPr>
              <a:t> 사이트 주소 입력이 쉬워짐</a:t>
            </a:r>
            <a:endParaRPr lang="en-US" altLang="ko-KR" sz="18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+mn-ea"/>
              </a:rPr>
              <a:t> </a:t>
            </a:r>
            <a:r>
              <a:rPr lang="en-US" altLang="ko-KR" sz="1800" dirty="0" smtClean="0">
                <a:solidFill>
                  <a:srgbClr val="0070C0"/>
                </a:solidFill>
                <a:latin typeface="+mn-ea"/>
              </a:rPr>
              <a:t>&lt;label&gt;</a:t>
            </a:r>
            <a:r>
              <a:rPr lang="ko-KR" altLang="en-US" sz="1800" dirty="0" smtClean="0">
                <a:solidFill>
                  <a:srgbClr val="0070C0"/>
                </a:solidFill>
                <a:latin typeface="+mn-ea"/>
              </a:rPr>
              <a:t>홈페이지 주소 </a:t>
            </a:r>
            <a:r>
              <a:rPr lang="en-US" altLang="ko-KR" sz="1800" dirty="0" smtClean="0">
                <a:solidFill>
                  <a:srgbClr val="0070C0"/>
                </a:solidFill>
                <a:latin typeface="+mn-ea"/>
              </a:rPr>
              <a:t>: &lt;input type="</a:t>
            </a:r>
            <a:r>
              <a:rPr lang="en-US" altLang="ko-KR" sz="1800" dirty="0" err="1" smtClean="0">
                <a:solidFill>
                  <a:srgbClr val="0070C0"/>
                </a:solidFill>
                <a:latin typeface="+mn-ea"/>
              </a:rPr>
              <a:t>url</a:t>
            </a:r>
            <a:r>
              <a:rPr lang="en-US" altLang="ko-KR" sz="1800" dirty="0" smtClean="0">
                <a:solidFill>
                  <a:srgbClr val="0070C0"/>
                </a:solidFill>
                <a:latin typeface="+mn-ea"/>
              </a:rPr>
              <a:t>"&gt; &lt;/label&gt;</a:t>
            </a:r>
            <a:endParaRPr lang="en-US" altLang="ko-KR" sz="1800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9" name="_x128944592" descr="5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02" y="3654138"/>
            <a:ext cx="1795701" cy="285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구름 모양 설명선 9"/>
          <p:cNvSpPr/>
          <p:nvPr/>
        </p:nvSpPr>
        <p:spPr>
          <a:xfrm>
            <a:off x="3001818" y="4312015"/>
            <a:ext cx="2743200" cy="1439862"/>
          </a:xfrm>
          <a:prstGeom prst="cloudCallout">
            <a:avLst>
              <a:gd name="adj1" fmla="val -46830"/>
              <a:gd name="adj2" fmla="val 8192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</a:rPr>
              <a:t>&lt;Space&gt;</a:t>
            </a:r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</a:rPr>
              <a:t>키 축소</a:t>
            </a:r>
            <a:endParaRPr lang="en-US" altLang="ko-KR" sz="1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</a:rPr>
              <a:t>@</a:t>
            </a:r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</a:rPr>
              <a:t>와 </a:t>
            </a: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</a:rPr>
              <a:t>가</a:t>
            </a: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</a:rPr>
              <a:t>표시됨</a:t>
            </a:r>
            <a:endParaRPr lang="en-US" altLang="ko-KR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1" name="_x128945632" descr="5-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461" y="3643820"/>
            <a:ext cx="1736725" cy="269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구름 모양 설명선 11"/>
          <p:cNvSpPr/>
          <p:nvPr/>
        </p:nvSpPr>
        <p:spPr>
          <a:xfrm>
            <a:off x="6164407" y="3828547"/>
            <a:ext cx="3130550" cy="1439862"/>
          </a:xfrm>
          <a:prstGeom prst="cloudCallout">
            <a:avLst>
              <a:gd name="adj1" fmla="val 64837"/>
              <a:gd name="adj2" fmla="val 7614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</a:rPr>
              <a:t>&lt;Space&gt;</a:t>
            </a:r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</a:rPr>
              <a:t>키 없어짐</a:t>
            </a:r>
            <a:endParaRPr lang="en-US" altLang="ko-KR" sz="1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</a:rPr>
              <a:t>와 </a:t>
            </a: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</a:rPr>
              <a:t>가</a:t>
            </a: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</a:rPr>
              <a:t>표시됨</a:t>
            </a:r>
            <a:endParaRPr lang="en-US" altLang="ko-KR" sz="1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</a:rPr>
              <a:t>도메인 쉽게 선택 가능</a:t>
            </a:r>
          </a:p>
        </p:txBody>
      </p:sp>
    </p:spTree>
    <p:extLst>
      <p:ext uri="{BB962C8B-B14F-4D97-AF65-F5344CB8AC3E}">
        <p14:creationId xmlns:p14="http://schemas.microsoft.com/office/powerpoint/2010/main" val="345466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9592" y="1735494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05-1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9853" y="1735494"/>
            <a:ext cx="3060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폼 만들기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789853" y="2528158"/>
            <a:ext cx="4935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정보를 입력하는 </a:t>
            </a:r>
            <a:r>
              <a:rPr lang="en-US" altLang="ko-KR" sz="2000" dirty="0" smtClean="0"/>
              <a:t>&lt;input&gt; </a:t>
            </a:r>
            <a:r>
              <a:rPr lang="ko-KR" altLang="en-US" sz="2000" dirty="0" smtClean="0"/>
              <a:t>태그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789853" y="3320822"/>
            <a:ext cx="4506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&lt;input&gt; </a:t>
            </a:r>
            <a:r>
              <a:rPr lang="ko-KR" altLang="en-US" sz="2000" dirty="0" smtClean="0"/>
              <a:t>태그의 다양한 속성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399592" y="2545713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05-2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99592" y="3319278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05-3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99592" y="4122842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05-4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99592" y="4870987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05-5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89853" y="4092064"/>
            <a:ext cx="4506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여러 데이터를 나열해서 보여주기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89853" y="4870987"/>
            <a:ext cx="4506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기타 다양한 폼 요소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1477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905" y="336701"/>
            <a:ext cx="9557657" cy="703402"/>
          </a:xfrm>
        </p:spPr>
        <p:txBody>
          <a:bodyPr/>
          <a:lstStyle/>
          <a:p>
            <a:r>
              <a:rPr lang="en-US" altLang="ko-KR" dirty="0" smtClean="0"/>
              <a:t>&lt;input&gt; </a:t>
            </a:r>
            <a:r>
              <a:rPr lang="ko-KR" altLang="en-US" dirty="0" smtClean="0"/>
              <a:t>태그의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속성 값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82780" y="1064997"/>
            <a:ext cx="11095184" cy="14934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000" b="1" dirty="0" smtClean="0"/>
              <a:t>type=“number” – </a:t>
            </a:r>
            <a:r>
              <a:rPr lang="ko-KR" altLang="en-US" sz="2000" dirty="0" smtClean="0"/>
              <a:t>스핀 박스로 숫자 입력 </a:t>
            </a:r>
            <a:endParaRPr lang="en-US" altLang="ko-KR" sz="2000" dirty="0" smtClean="0"/>
          </a:p>
          <a:p>
            <a:pPr marL="0" indent="0">
              <a:buNone/>
              <a:defRPr/>
            </a:pPr>
            <a:r>
              <a:rPr lang="en-US" altLang="ko-KR" sz="1900" dirty="0" smtClean="0">
                <a:solidFill>
                  <a:srgbClr val="0070C0"/>
                </a:solidFill>
                <a:latin typeface="+mn-ea"/>
              </a:rPr>
              <a:t>&lt;</a:t>
            </a:r>
            <a:r>
              <a:rPr lang="en-US" altLang="ko-KR" sz="1900" dirty="0">
                <a:solidFill>
                  <a:srgbClr val="0070C0"/>
                </a:solidFill>
                <a:latin typeface="+mn-ea"/>
              </a:rPr>
              <a:t>label&gt;</a:t>
            </a:r>
            <a:r>
              <a:rPr lang="ko-KR" altLang="en-US" sz="1900" dirty="0">
                <a:solidFill>
                  <a:srgbClr val="0070C0"/>
                </a:solidFill>
                <a:latin typeface="+mn-ea"/>
              </a:rPr>
              <a:t>주문개수 </a:t>
            </a:r>
            <a:r>
              <a:rPr lang="en-US" altLang="ko-KR" sz="1900" dirty="0">
                <a:solidFill>
                  <a:srgbClr val="0070C0"/>
                </a:solidFill>
                <a:latin typeface="+mn-ea"/>
              </a:rPr>
              <a:t>: </a:t>
            </a:r>
            <a:r>
              <a:rPr lang="en-US" altLang="ko-KR" sz="1900" dirty="0" smtClean="0">
                <a:solidFill>
                  <a:srgbClr val="0070C0"/>
                </a:solidFill>
                <a:latin typeface="+mn-ea"/>
              </a:rPr>
              <a:t/>
            </a:r>
            <a:br>
              <a:rPr lang="en-US" altLang="ko-KR" sz="1900" dirty="0" smtClean="0">
                <a:solidFill>
                  <a:srgbClr val="0070C0"/>
                </a:solidFill>
                <a:latin typeface="+mn-ea"/>
              </a:rPr>
            </a:br>
            <a:r>
              <a:rPr lang="en-US" altLang="ko-KR" sz="1900" dirty="0" smtClean="0">
                <a:solidFill>
                  <a:srgbClr val="0070C0"/>
                </a:solidFill>
                <a:latin typeface="+mn-ea"/>
              </a:rPr>
              <a:t>   &lt;</a:t>
            </a:r>
            <a:r>
              <a:rPr lang="en-US" altLang="ko-KR" sz="1900" dirty="0">
                <a:solidFill>
                  <a:srgbClr val="0070C0"/>
                </a:solidFill>
                <a:latin typeface="+mn-ea"/>
              </a:rPr>
              <a:t>input type="number" min="1" max="5" value="1"&gt; </a:t>
            </a:r>
            <a:r>
              <a:rPr lang="ko-KR" altLang="en-US" sz="1900" dirty="0">
                <a:solidFill>
                  <a:srgbClr val="0070C0"/>
                </a:solidFill>
                <a:latin typeface="+mn-ea"/>
              </a:rPr>
              <a:t>박스 </a:t>
            </a:r>
            <a:r>
              <a:rPr lang="en-US" altLang="ko-KR" sz="1900" dirty="0">
                <a:solidFill>
                  <a:srgbClr val="0070C0"/>
                </a:solidFill>
                <a:latin typeface="+mn-ea"/>
              </a:rPr>
              <a:t>(1</a:t>
            </a:r>
            <a:r>
              <a:rPr lang="ko-KR" altLang="en-US" sz="1900" dirty="0">
                <a:solidFill>
                  <a:srgbClr val="0070C0"/>
                </a:solidFill>
                <a:latin typeface="+mn-ea"/>
              </a:rPr>
              <a:t>인당 최대 </a:t>
            </a:r>
            <a:r>
              <a:rPr lang="en-US" altLang="ko-KR" sz="1900" dirty="0">
                <a:solidFill>
                  <a:srgbClr val="0070C0"/>
                </a:solidFill>
                <a:latin typeface="+mn-ea"/>
              </a:rPr>
              <a:t>5</a:t>
            </a:r>
            <a:r>
              <a:rPr lang="ko-KR" altLang="en-US" sz="1900" dirty="0">
                <a:solidFill>
                  <a:srgbClr val="0070C0"/>
                </a:solidFill>
                <a:latin typeface="+mn-ea"/>
              </a:rPr>
              <a:t>박스</a:t>
            </a:r>
            <a:r>
              <a:rPr lang="en-US" altLang="ko-KR" sz="1900" dirty="0" smtClean="0">
                <a:solidFill>
                  <a:srgbClr val="0070C0"/>
                </a:solidFill>
                <a:latin typeface="+mn-ea"/>
              </a:rPr>
              <a:t>)</a:t>
            </a:r>
            <a:br>
              <a:rPr lang="en-US" altLang="ko-KR" sz="1900" dirty="0" smtClean="0">
                <a:solidFill>
                  <a:srgbClr val="0070C0"/>
                </a:solidFill>
                <a:latin typeface="+mn-ea"/>
              </a:rPr>
            </a:br>
            <a:r>
              <a:rPr lang="en-US" altLang="ko-KR" sz="1900" dirty="0" smtClean="0">
                <a:solidFill>
                  <a:srgbClr val="0070C0"/>
                </a:solidFill>
                <a:latin typeface="+mn-ea"/>
              </a:rPr>
              <a:t>&lt;/</a:t>
            </a:r>
            <a:r>
              <a:rPr lang="en-US" altLang="ko-KR" sz="1900" dirty="0">
                <a:solidFill>
                  <a:srgbClr val="0070C0"/>
                </a:solidFill>
                <a:latin typeface="+mn-ea"/>
              </a:rPr>
              <a:t>label&gt;</a:t>
            </a:r>
            <a:endParaRPr lang="ko-KR" altLang="en-US" sz="1900" dirty="0">
              <a:solidFill>
                <a:srgbClr val="0070C0"/>
              </a:solidFill>
              <a:latin typeface="+mn-ea"/>
            </a:endParaRPr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8" name="내용 개체 틀 7"/>
          <p:cNvSpPr txBox="1">
            <a:spLocks/>
          </p:cNvSpPr>
          <p:nvPr/>
        </p:nvSpPr>
        <p:spPr>
          <a:xfrm>
            <a:off x="710334" y="2715491"/>
            <a:ext cx="10844358" cy="16320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000" b="1" dirty="0" smtClean="0"/>
              <a:t>type=“range”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슬라이드 막대로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숫자 입력</a:t>
            </a:r>
            <a:endParaRPr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solidFill>
                  <a:srgbClr val="0070C0"/>
                </a:solidFill>
              </a:rPr>
              <a:t>&lt;label&gt;</a:t>
            </a:r>
            <a:r>
              <a:rPr lang="ko-KR" altLang="en-US" sz="1800" dirty="0">
                <a:solidFill>
                  <a:srgbClr val="0070C0"/>
                </a:solidFill>
              </a:rPr>
              <a:t>익은 정도</a:t>
            </a:r>
            <a:r>
              <a:rPr lang="en-US" altLang="ko-KR" sz="1800" dirty="0">
                <a:solidFill>
                  <a:srgbClr val="0070C0"/>
                </a:solidFill>
              </a:rPr>
              <a:t>(3</a:t>
            </a:r>
            <a:r>
              <a:rPr lang="ko-KR" altLang="en-US" sz="1800" dirty="0">
                <a:solidFill>
                  <a:srgbClr val="0070C0"/>
                </a:solidFill>
              </a:rPr>
              <a:t>단계</a:t>
            </a:r>
            <a:r>
              <a:rPr lang="en-US" altLang="ko-KR" sz="1800" dirty="0">
                <a:solidFill>
                  <a:srgbClr val="0070C0"/>
                </a:solidFill>
              </a:rPr>
              <a:t>) : &lt;input type="range" min ="1" max="3" value="3"&gt;&lt;/</a:t>
            </a:r>
            <a:r>
              <a:rPr lang="en-US" altLang="ko-KR" sz="1800" dirty="0" smtClean="0">
                <a:solidFill>
                  <a:srgbClr val="0070C0"/>
                </a:solidFill>
              </a:rPr>
              <a:t>label&gt;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2780" y="4091708"/>
            <a:ext cx="93102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사용할 수 있는 속성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① </a:t>
            </a:r>
            <a:r>
              <a:rPr lang="en-US" altLang="ko-KR" dirty="0"/>
              <a:t>min: </a:t>
            </a:r>
            <a:r>
              <a:rPr lang="ko-KR" altLang="en-US" dirty="0"/>
              <a:t>필드에 입력할 수 있는 </a:t>
            </a:r>
            <a:r>
              <a:rPr lang="ko-KR" altLang="en-US" dirty="0" smtClean="0"/>
              <a:t>최솟값</a:t>
            </a:r>
            <a:r>
              <a:rPr lang="en-US" altLang="ko-KR" dirty="0" smtClean="0"/>
              <a:t>. type</a:t>
            </a:r>
            <a:r>
              <a:rPr lang="en-US" altLang="ko-KR" dirty="0"/>
              <a:t>=“range”</a:t>
            </a:r>
            <a:r>
              <a:rPr lang="ko-KR" altLang="en-US" dirty="0"/>
              <a:t>일 때 기본 최솟값은 </a:t>
            </a:r>
            <a:r>
              <a:rPr lang="en-US" altLang="ko-KR" dirty="0" smtClean="0"/>
              <a:t>0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② </a:t>
            </a:r>
            <a:r>
              <a:rPr lang="en-US" altLang="ko-KR" dirty="0"/>
              <a:t>max: </a:t>
            </a:r>
            <a:r>
              <a:rPr lang="ko-KR" altLang="en-US" dirty="0"/>
              <a:t>필드에 입력할 수 있는 </a:t>
            </a:r>
            <a:r>
              <a:rPr lang="ko-KR" altLang="en-US" dirty="0" smtClean="0"/>
              <a:t>최댓값</a:t>
            </a:r>
            <a:r>
              <a:rPr lang="en-US" altLang="ko-KR" dirty="0" smtClean="0"/>
              <a:t>. </a:t>
            </a:r>
            <a:r>
              <a:rPr lang="en-US" altLang="ko-KR" dirty="0"/>
              <a:t>type=“range”</a:t>
            </a:r>
            <a:r>
              <a:rPr lang="ko-KR" altLang="en-US" dirty="0"/>
              <a:t>일 때 기본 최댓값은 </a:t>
            </a:r>
            <a:r>
              <a:rPr lang="en-US" altLang="ko-KR" dirty="0" smtClean="0"/>
              <a:t>100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③ step: </a:t>
            </a:r>
            <a:r>
              <a:rPr lang="ko-KR" altLang="en-US" dirty="0" smtClean="0"/>
              <a:t>숫자의 간격</a:t>
            </a:r>
            <a:r>
              <a:rPr lang="en-US" altLang="ko-KR" dirty="0" smtClean="0"/>
              <a:t>. </a:t>
            </a:r>
            <a:r>
              <a:rPr lang="ko-KR" altLang="en-US" dirty="0"/>
              <a:t>기본 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생략 가능</a:t>
            </a:r>
            <a:r>
              <a:rPr lang="en-US" altLang="ko-KR" dirty="0" smtClean="0"/>
              <a:t>     ④ </a:t>
            </a:r>
            <a:r>
              <a:rPr lang="en-US" altLang="ko-KR" dirty="0"/>
              <a:t>value: </a:t>
            </a:r>
            <a:r>
              <a:rPr lang="ko-KR" altLang="en-US" dirty="0"/>
              <a:t>필드에 표시할 </a:t>
            </a:r>
            <a:r>
              <a:rPr lang="ko-KR" altLang="en-US" dirty="0" err="1" smtClean="0"/>
              <a:t>초깃값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739" y="1194955"/>
            <a:ext cx="3905250" cy="533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093" y="2776827"/>
            <a:ext cx="3314700" cy="4095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609302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&lt;input&gt; </a:t>
            </a:r>
            <a:r>
              <a:rPr lang="ko-KR" altLang="en-US" dirty="0" smtClean="0"/>
              <a:t>태그의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속성 값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82780" y="1366486"/>
            <a:ext cx="5303983" cy="48964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000" b="1" dirty="0" smtClean="0"/>
              <a:t>type=“radio” – </a:t>
            </a:r>
            <a:r>
              <a:rPr lang="ko-KR" altLang="en-US" sz="2000" dirty="0" smtClean="0"/>
              <a:t>라디오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버튼 삽입 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 smtClean="0"/>
              <a:t>- </a:t>
            </a:r>
            <a:r>
              <a:rPr lang="ko-KR" altLang="en-US" sz="1800" dirty="0" smtClean="0"/>
              <a:t>여러 </a:t>
            </a:r>
            <a:r>
              <a:rPr lang="ko-KR" altLang="en-US" sz="1800" dirty="0"/>
              <a:t>개의 항목 중에서 한 가지만 </a:t>
            </a:r>
            <a:r>
              <a:rPr lang="ko-KR" altLang="en-US" sz="1800" dirty="0" smtClean="0"/>
              <a:t>선택</a:t>
            </a:r>
            <a:endParaRPr lang="en-US" altLang="ko-KR" sz="18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800" dirty="0" smtClean="0"/>
              <a:t>이미 </a:t>
            </a:r>
            <a:r>
              <a:rPr lang="ko-KR" altLang="en-US" sz="1800" dirty="0"/>
              <a:t>선택된 항목이 있을 경우 다른 항목을 선택하면 기존에 선택한 항목은 취소된다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rgbClr val="0070C0"/>
                </a:solidFill>
              </a:rPr>
              <a:t>&lt;p&gt;</a:t>
            </a:r>
            <a:r>
              <a:rPr lang="ko-KR" altLang="en-US" sz="1800" dirty="0">
                <a:solidFill>
                  <a:srgbClr val="0070C0"/>
                </a:solidFill>
              </a:rPr>
              <a:t>동의하십니까</a:t>
            </a:r>
            <a:r>
              <a:rPr lang="en-US" altLang="ko-KR" sz="1800" dirty="0">
                <a:solidFill>
                  <a:srgbClr val="0070C0"/>
                </a:solidFill>
              </a:rPr>
              <a:t>?&lt;/p&gt; </a:t>
            </a:r>
            <a:endParaRPr lang="en-US" altLang="ko-KR" sz="1800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 smtClean="0">
                <a:solidFill>
                  <a:srgbClr val="0070C0"/>
                </a:solidFill>
              </a:rPr>
              <a:t>&lt;</a:t>
            </a:r>
            <a:r>
              <a:rPr lang="en-US" altLang="ko-KR" sz="1800" dirty="0">
                <a:solidFill>
                  <a:srgbClr val="0070C0"/>
                </a:solidFill>
              </a:rPr>
              <a:t>label&gt;&lt;input type="radio" value="yes" name="agreement"&gt;</a:t>
            </a:r>
            <a:r>
              <a:rPr lang="ko-KR" altLang="en-US" sz="1800" dirty="0">
                <a:solidFill>
                  <a:srgbClr val="0070C0"/>
                </a:solidFill>
              </a:rPr>
              <a:t>동의함</a:t>
            </a:r>
            <a:r>
              <a:rPr lang="en-US" altLang="ko-KR" sz="1800" dirty="0">
                <a:solidFill>
                  <a:srgbClr val="0070C0"/>
                </a:solidFill>
              </a:rPr>
              <a:t>&lt;/label</a:t>
            </a:r>
            <a:r>
              <a:rPr lang="en-US" altLang="ko-KR" sz="1800" dirty="0" smtClean="0">
                <a:solidFill>
                  <a:srgbClr val="0070C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 smtClean="0">
                <a:solidFill>
                  <a:srgbClr val="0070C0"/>
                </a:solidFill>
              </a:rPr>
              <a:t>&lt;</a:t>
            </a:r>
            <a:r>
              <a:rPr lang="en-US" altLang="ko-KR" sz="1800" dirty="0">
                <a:solidFill>
                  <a:srgbClr val="0070C0"/>
                </a:solidFill>
              </a:rPr>
              <a:t>label&gt;&lt;input type="radio" value="no" name="agreement"&gt;</a:t>
            </a:r>
            <a:r>
              <a:rPr lang="ko-KR" altLang="en-US" sz="1800" dirty="0">
                <a:solidFill>
                  <a:srgbClr val="0070C0"/>
                </a:solidFill>
              </a:rPr>
              <a:t>동의하지 않음 </a:t>
            </a:r>
            <a:r>
              <a:rPr lang="en-US" altLang="ko-KR" sz="1800" dirty="0">
                <a:solidFill>
                  <a:srgbClr val="0070C0"/>
                </a:solidFill>
              </a:rPr>
              <a:t>&lt;/label</a:t>
            </a:r>
            <a:r>
              <a:rPr lang="en-US" altLang="ko-KR" sz="1400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800" dirty="0"/>
          </a:p>
        </p:txBody>
      </p:sp>
      <p:sp>
        <p:nvSpPr>
          <p:cNvPr id="8" name="내용 개체 틀 7"/>
          <p:cNvSpPr txBox="1">
            <a:spLocks/>
          </p:cNvSpPr>
          <p:nvPr/>
        </p:nvSpPr>
        <p:spPr>
          <a:xfrm>
            <a:off x="6164407" y="1357745"/>
            <a:ext cx="5417994" cy="49045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000" b="1" dirty="0" smtClean="0"/>
              <a:t>type=“checkbox”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체크박스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삽입</a:t>
            </a:r>
            <a:endParaRPr lang="en-US" altLang="ko-KR" sz="19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900" dirty="0" smtClean="0"/>
              <a:t>- </a:t>
            </a:r>
            <a:r>
              <a:rPr lang="ko-KR" altLang="en-US" sz="1900" dirty="0" smtClean="0"/>
              <a:t>여러 </a:t>
            </a:r>
            <a:r>
              <a:rPr lang="ko-KR" altLang="en-US" sz="1900" dirty="0"/>
              <a:t>항목 중에서 원하는 항목을 선택하는 것</a:t>
            </a:r>
            <a:endParaRPr lang="en-US" altLang="ko-KR" sz="19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900" dirty="0" smtClean="0"/>
              <a:t>- </a:t>
            </a:r>
            <a:r>
              <a:rPr lang="ko-KR" altLang="en-US" sz="1900" dirty="0" smtClean="0"/>
              <a:t> </a:t>
            </a:r>
            <a:r>
              <a:rPr lang="en-US" altLang="ko-KR" sz="1900" dirty="0"/>
              <a:t>2</a:t>
            </a:r>
            <a:r>
              <a:rPr lang="ko-KR" altLang="en-US" sz="1900" dirty="0"/>
              <a:t>개 이상도 선택할 수 있다</a:t>
            </a:r>
            <a:endParaRPr lang="en-US" altLang="ko-KR" sz="1900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sz="1800" dirty="0">
                <a:solidFill>
                  <a:srgbClr val="0070C0"/>
                </a:solidFill>
              </a:rPr>
              <a:t>&lt;h3&gt;</a:t>
            </a:r>
            <a:r>
              <a:rPr lang="ko-KR" altLang="en-US" sz="1800" dirty="0">
                <a:solidFill>
                  <a:srgbClr val="0070C0"/>
                </a:solidFill>
              </a:rPr>
              <a:t>사용 중인 </a:t>
            </a:r>
            <a:r>
              <a:rPr lang="en-US" altLang="ko-KR" sz="1800" dirty="0">
                <a:solidFill>
                  <a:srgbClr val="0070C0"/>
                </a:solidFill>
              </a:rPr>
              <a:t>SNS</a:t>
            </a:r>
            <a:r>
              <a:rPr lang="ko-KR" altLang="en-US" sz="1800" dirty="0">
                <a:solidFill>
                  <a:srgbClr val="0070C0"/>
                </a:solidFill>
              </a:rPr>
              <a:t>는</a:t>
            </a:r>
            <a:r>
              <a:rPr lang="en-US" altLang="ko-KR" sz="1800" dirty="0">
                <a:solidFill>
                  <a:srgbClr val="0070C0"/>
                </a:solidFill>
              </a:rPr>
              <a:t>?&lt;/h3</a:t>
            </a:r>
            <a:r>
              <a:rPr lang="en-US" altLang="ko-KR" sz="1800" dirty="0" smtClean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70C0"/>
                </a:solidFill>
              </a:rPr>
              <a:t>&lt;</a:t>
            </a:r>
            <a:r>
              <a:rPr lang="en-US" altLang="ko-KR" sz="1800" dirty="0">
                <a:solidFill>
                  <a:srgbClr val="0070C0"/>
                </a:solidFill>
              </a:rPr>
              <a:t>label&gt;&lt;input type="checkbox" value="</a:t>
            </a:r>
            <a:r>
              <a:rPr lang="en-US" altLang="ko-KR" sz="1800" dirty="0" err="1">
                <a:solidFill>
                  <a:srgbClr val="0070C0"/>
                </a:solidFill>
              </a:rPr>
              <a:t>tw</a:t>
            </a:r>
            <a:r>
              <a:rPr lang="en-US" altLang="ko-KR" sz="1800" dirty="0">
                <a:solidFill>
                  <a:srgbClr val="0070C0"/>
                </a:solidFill>
              </a:rPr>
              <a:t>"&gt;Twitter&lt;/label</a:t>
            </a:r>
            <a:r>
              <a:rPr lang="en-US" altLang="ko-KR" sz="1800" dirty="0" smtClean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70C0"/>
                </a:solidFill>
              </a:rPr>
              <a:t> …. 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70C0"/>
                </a:solidFill>
              </a:rPr>
              <a:t>&lt;</a:t>
            </a:r>
            <a:r>
              <a:rPr lang="en-US" altLang="ko-KR" sz="1800" dirty="0">
                <a:solidFill>
                  <a:srgbClr val="0070C0"/>
                </a:solidFill>
              </a:rPr>
              <a:t>label&gt;&lt;input type="checkbox" value="pint"&gt;</a:t>
            </a:r>
            <a:r>
              <a:rPr lang="en-US" altLang="ko-KR" sz="1800" dirty="0" err="1">
                <a:solidFill>
                  <a:srgbClr val="0070C0"/>
                </a:solidFill>
              </a:rPr>
              <a:t>Pinterest</a:t>
            </a:r>
            <a:r>
              <a:rPr lang="en-US" altLang="ko-KR" sz="1800" dirty="0">
                <a:solidFill>
                  <a:srgbClr val="0070C0"/>
                </a:solidFill>
              </a:rPr>
              <a:t>&lt;/label&gt;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689" y="5335618"/>
            <a:ext cx="25336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800" y="5290879"/>
            <a:ext cx="44196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2705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&lt;input&gt; </a:t>
            </a:r>
            <a:r>
              <a:rPr lang="ko-KR" altLang="en-US" dirty="0" smtClean="0"/>
              <a:t>태그의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속성 값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2780" y="1450109"/>
            <a:ext cx="10310094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2000" b="1" dirty="0" smtClean="0"/>
              <a:t>type=“radio”, type=“checkbox”</a:t>
            </a:r>
            <a:r>
              <a:rPr lang="ko-KR" altLang="en-US" sz="2000" b="1" dirty="0" smtClean="0"/>
              <a:t>에서 사용할 수 있는 속성</a:t>
            </a:r>
            <a:endParaRPr lang="en-US" altLang="ko-KR" sz="2000" b="1" dirty="0" smtClean="0"/>
          </a:p>
          <a:p>
            <a:pPr marL="342900" indent="-342900"/>
            <a:endParaRPr lang="en-US" altLang="ko-KR" sz="16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name</a:t>
            </a:r>
            <a:r>
              <a:rPr lang="en-US" altLang="ko-KR" sz="1600" dirty="0"/>
              <a:t>: </a:t>
            </a:r>
            <a:r>
              <a:rPr lang="ko-KR" altLang="en-US" sz="1600" dirty="0"/>
              <a:t>라디오 버튼을 구분하기 위한 이름</a:t>
            </a:r>
            <a:endParaRPr lang="en-US" altLang="ko-KR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/>
              <a:t>value: </a:t>
            </a:r>
            <a:r>
              <a:rPr lang="ko-KR" altLang="en-US" sz="1600" dirty="0"/>
              <a:t>서버로 넘길 값</a:t>
            </a:r>
            <a:r>
              <a:rPr lang="en-US" altLang="ko-KR" sz="1600" dirty="0"/>
              <a:t>. </a:t>
            </a:r>
            <a:r>
              <a:rPr lang="ko-KR" altLang="en-US" sz="1600" dirty="0"/>
              <a:t>영문이거나 숫자</a:t>
            </a:r>
            <a:r>
              <a:rPr lang="en-US" altLang="ko-KR" sz="1600" dirty="0"/>
              <a:t>. </a:t>
            </a:r>
            <a:r>
              <a:rPr lang="ko-KR" altLang="en-US" sz="1600" dirty="0"/>
              <a:t>필수 속성</a:t>
            </a:r>
            <a:endParaRPr lang="en-US" altLang="ko-KR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/>
              <a:t>checked: </a:t>
            </a:r>
            <a:r>
              <a:rPr lang="ko-KR" altLang="en-US" sz="1600" dirty="0"/>
              <a:t>처음부터 선택된 상태로 화면에 표시하고 싶을 때</a:t>
            </a:r>
            <a:r>
              <a:rPr lang="en-US" altLang="ko-KR" sz="1600" dirty="0"/>
              <a:t> </a:t>
            </a:r>
            <a:endParaRPr lang="ko-KR" altLang="en-US" sz="16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6043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905" y="336701"/>
            <a:ext cx="9557657" cy="703402"/>
          </a:xfrm>
        </p:spPr>
        <p:txBody>
          <a:bodyPr/>
          <a:lstStyle/>
          <a:p>
            <a:r>
              <a:rPr lang="en-US" altLang="ko-KR" dirty="0" smtClean="0"/>
              <a:t>&lt;input&gt; </a:t>
            </a:r>
            <a:r>
              <a:rPr lang="ko-KR" altLang="en-US" dirty="0" smtClean="0"/>
              <a:t>태그의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속성 값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82780" y="1499105"/>
            <a:ext cx="11095184" cy="321143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000" b="1" dirty="0" smtClean="0"/>
              <a:t>type=“color” – </a:t>
            </a:r>
            <a:r>
              <a:rPr lang="ko-KR" altLang="en-US" sz="2000" dirty="0" smtClean="0"/>
              <a:t>색상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필드 </a:t>
            </a:r>
            <a:endParaRPr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/>
              <a:t>① </a:t>
            </a:r>
            <a:r>
              <a:rPr lang="en-US" altLang="ko-KR" sz="1800" dirty="0"/>
              <a:t>list: </a:t>
            </a:r>
            <a:r>
              <a:rPr lang="ko-KR" altLang="en-US" sz="1800" dirty="0"/>
              <a:t>선택할 수 있는 색상 목록을 따로 정의했을 경우 그 </a:t>
            </a:r>
            <a:r>
              <a:rPr lang="en-US" altLang="ko-KR" sz="1800" dirty="0" err="1"/>
              <a:t>datalist</a:t>
            </a:r>
            <a:r>
              <a:rPr lang="ko-KR" altLang="en-US" sz="1800" dirty="0"/>
              <a:t>의 </a:t>
            </a:r>
            <a:r>
              <a:rPr lang="en-US" altLang="ko-KR" sz="1800" dirty="0"/>
              <a:t>id</a:t>
            </a:r>
            <a:r>
              <a:rPr lang="ko-KR" altLang="en-US" sz="1800" dirty="0"/>
              <a:t>를 지정합니다</a:t>
            </a:r>
            <a:r>
              <a:rPr lang="en-US" altLang="ko-KR" sz="18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/>
              <a:t>② </a:t>
            </a:r>
            <a:r>
              <a:rPr lang="en-US" altLang="ko-KR" sz="1800" dirty="0"/>
              <a:t>value: </a:t>
            </a:r>
            <a:r>
              <a:rPr lang="ko-KR" altLang="en-US" sz="1800" dirty="0"/>
              <a:t>색상 </a:t>
            </a:r>
            <a:r>
              <a:rPr lang="ko-KR" altLang="en-US" sz="1800" dirty="0" smtClean="0"/>
              <a:t>값 지정</a:t>
            </a:r>
            <a:r>
              <a:rPr lang="en-US" altLang="ko-KR" sz="1800" dirty="0" smtClean="0"/>
              <a:t>. 16</a:t>
            </a:r>
            <a:r>
              <a:rPr lang="ko-KR" altLang="en-US" sz="1800" dirty="0"/>
              <a:t>진수로 </a:t>
            </a:r>
            <a:r>
              <a:rPr lang="ko-KR" altLang="en-US" sz="1800" dirty="0" smtClean="0"/>
              <a:t>표시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</a:t>
            </a:r>
            <a:endParaRPr lang="en-US" altLang="ko-KR" sz="1600" dirty="0" smtClean="0"/>
          </a:p>
          <a:p>
            <a:pPr marL="0" indent="0">
              <a:buNone/>
              <a:defRPr/>
            </a:pPr>
            <a:r>
              <a:rPr lang="en-US" altLang="ko-KR" sz="1900" dirty="0">
                <a:solidFill>
                  <a:srgbClr val="0070C0"/>
                </a:solidFill>
                <a:latin typeface="+mn-ea"/>
              </a:rPr>
              <a:t>&lt;label&gt;</a:t>
            </a:r>
            <a:r>
              <a:rPr lang="ko-KR" altLang="en-US" sz="1900" dirty="0">
                <a:solidFill>
                  <a:srgbClr val="0070C0"/>
                </a:solidFill>
                <a:latin typeface="+mn-ea"/>
              </a:rPr>
              <a:t>원하는 색상 </a:t>
            </a:r>
            <a:r>
              <a:rPr lang="en-US" altLang="ko-KR" sz="1900" dirty="0">
                <a:solidFill>
                  <a:srgbClr val="0070C0"/>
                </a:solidFill>
                <a:latin typeface="+mn-ea"/>
              </a:rPr>
              <a:t>: &lt;input type="color" value=""&gt;&lt;/label&gt;</a:t>
            </a:r>
            <a:endParaRPr lang="ko-KR" alt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72" y="4538230"/>
            <a:ext cx="36576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430982" y="5075597"/>
            <a:ext cx="51631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일부 브라우저에서만 제대로 지원하고</a:t>
            </a:r>
            <a:r>
              <a:rPr lang="en-US" altLang="ko-KR" sz="1600" dirty="0"/>
              <a:t>, </a:t>
            </a:r>
            <a:r>
              <a:rPr lang="ko-KR" altLang="en-US" sz="1600" dirty="0"/>
              <a:t>다른 브라우저 화면에서는 기본적인 텍스트 필드로 표시된다</a:t>
            </a:r>
          </a:p>
        </p:txBody>
      </p:sp>
    </p:spTree>
    <p:extLst>
      <p:ext uri="{BB962C8B-B14F-4D97-AF65-F5344CB8AC3E}">
        <p14:creationId xmlns:p14="http://schemas.microsoft.com/office/powerpoint/2010/main" val="770095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905" y="336701"/>
            <a:ext cx="9557657" cy="703402"/>
          </a:xfrm>
        </p:spPr>
        <p:txBody>
          <a:bodyPr/>
          <a:lstStyle/>
          <a:p>
            <a:r>
              <a:rPr lang="en-US" altLang="ko-KR" dirty="0" smtClean="0"/>
              <a:t>&lt;input&gt; </a:t>
            </a:r>
            <a:r>
              <a:rPr lang="ko-KR" altLang="en-US" dirty="0" smtClean="0"/>
              <a:t>태그의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속성 값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036" y="1318022"/>
            <a:ext cx="1011381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날짜를 입력하는 다양한 필드들</a:t>
            </a:r>
            <a:endParaRPr lang="en-US" altLang="ko-KR" dirty="0" smtClean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673399"/>
              </p:ext>
            </p:extLst>
          </p:nvPr>
        </p:nvGraphicFramePr>
        <p:xfrm>
          <a:off x="822036" y="1947575"/>
          <a:ext cx="10945285" cy="3941851"/>
        </p:xfrm>
        <a:graphic>
          <a:graphicData uri="http://schemas.openxmlformats.org/drawingml/2006/table">
            <a:tbl>
              <a:tblPr firstRow="1" bandRow="1"/>
              <a:tblGrid>
                <a:gridCol w="1681019"/>
                <a:gridCol w="3001818"/>
                <a:gridCol w="6262448"/>
              </a:tblGrid>
              <a:tr h="5277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유형</a:t>
                      </a:r>
                      <a:endParaRPr lang="ko-KR" altLang="en-US" sz="1600" b="1" dirty="0"/>
                    </a:p>
                  </a:txBody>
                  <a:tcPr marL="121921" marR="121921" marT="45711" marB="4571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소스</a:t>
                      </a:r>
                      <a:endParaRPr lang="ko-KR" altLang="en-US" sz="1600" b="1" dirty="0"/>
                    </a:p>
                  </a:txBody>
                  <a:tcPr marL="121921" marR="121921" marT="45711" marB="4571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설명</a:t>
                      </a:r>
                      <a:endParaRPr lang="ko-KR" altLang="en-US" sz="1600" b="1" dirty="0"/>
                    </a:p>
                  </a:txBody>
                  <a:tcPr marL="121921" marR="121921" marT="45711" marB="4571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908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 smtClean="0"/>
                        <a:t>날짜</a:t>
                      </a:r>
                      <a:endParaRPr lang="ko-KR" altLang="en-US" sz="1600" b="1" dirty="0"/>
                    </a:p>
                  </a:txBody>
                  <a:tcPr marL="121921" marR="121921" marT="45711" marB="45711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smtClean="0"/>
                        <a:t>&lt;input type=“date”&gt;</a:t>
                      </a:r>
                      <a:endParaRPr lang="ko-KR" altLang="en-US" sz="1600"/>
                    </a:p>
                  </a:txBody>
                  <a:tcPr marL="121921" marR="121921" marT="45711" marB="45711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smtClean="0"/>
                        <a:t>연도와</a:t>
                      </a:r>
                      <a:r>
                        <a:rPr lang="en-US" altLang="ko-KR" sz="1600" smtClean="0"/>
                        <a:t> </a:t>
                      </a:r>
                      <a:r>
                        <a:rPr lang="ko-KR" altLang="en-US" sz="1600" smtClean="0"/>
                        <a:t>월</a:t>
                      </a:r>
                      <a:r>
                        <a:rPr lang="en-US" altLang="ko-KR" sz="1600" smtClean="0"/>
                        <a:t>, </a:t>
                      </a:r>
                      <a:r>
                        <a:rPr lang="ko-KR" altLang="en-US" sz="1600" smtClean="0"/>
                        <a:t>날짜</a:t>
                      </a:r>
                      <a:endParaRPr lang="ko-KR" altLang="en-US" sz="1600"/>
                    </a:p>
                  </a:txBody>
                  <a:tcPr marL="121921" marR="121921" marT="45711" marB="45711" anchor="ctr"/>
                </a:tc>
              </a:tr>
              <a:tr h="561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 smtClean="0"/>
                        <a:t>월</a:t>
                      </a:r>
                      <a:endParaRPr lang="ko-KR" altLang="en-US" sz="1600" b="1" dirty="0"/>
                    </a:p>
                  </a:txBody>
                  <a:tcPr marL="121921" marR="121921" marT="45711" marB="45711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smtClean="0"/>
                        <a:t>&lt;input</a:t>
                      </a:r>
                      <a:r>
                        <a:rPr lang="en-US" altLang="ko-KR" sz="1600" baseline="0" smtClean="0"/>
                        <a:t> type=“month”&gt;</a:t>
                      </a:r>
                      <a:endParaRPr lang="ko-KR" altLang="en-US" sz="1600"/>
                    </a:p>
                  </a:txBody>
                  <a:tcPr marL="121921" marR="121921" marT="45711" marB="45711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smtClean="0"/>
                        <a:t>연도와 월</a:t>
                      </a:r>
                      <a:endParaRPr lang="ko-KR" altLang="en-US" sz="1600"/>
                    </a:p>
                  </a:txBody>
                  <a:tcPr marL="121921" marR="121921" marT="45711" marB="45711" anchor="ctr"/>
                </a:tc>
              </a:tr>
              <a:tr h="561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 smtClean="0"/>
                        <a:t>주</a:t>
                      </a:r>
                      <a:endParaRPr lang="ko-KR" altLang="en-US" sz="1600" b="1" dirty="0"/>
                    </a:p>
                  </a:txBody>
                  <a:tcPr marL="121921" marR="121921" marT="45711" marB="45711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&lt;input</a:t>
                      </a:r>
                      <a:r>
                        <a:rPr lang="en-US" altLang="ko-KR" sz="1600" baseline="0" dirty="0" smtClean="0"/>
                        <a:t> type=“week”&gt;</a:t>
                      </a:r>
                      <a:endParaRPr lang="ko-KR" altLang="en-US" sz="1600" dirty="0"/>
                    </a:p>
                  </a:txBody>
                  <a:tcPr marL="121921" marR="121921" marT="45711" marB="45711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smtClean="0"/>
                        <a:t>연도와 주</a:t>
                      </a:r>
                      <a:endParaRPr lang="ko-KR" altLang="en-US" sz="1600"/>
                    </a:p>
                  </a:txBody>
                  <a:tcPr marL="121921" marR="121921" marT="45711" marB="45711" anchor="ctr"/>
                </a:tc>
              </a:tr>
              <a:tr h="561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 smtClean="0"/>
                        <a:t>시간</a:t>
                      </a:r>
                      <a:endParaRPr lang="ko-KR" altLang="en-US" sz="1600" b="1" dirty="0"/>
                    </a:p>
                  </a:txBody>
                  <a:tcPr marL="121921" marR="121921" marT="45711" marB="45711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smtClean="0"/>
                        <a:t>&lt;input type=“time”&gt;</a:t>
                      </a:r>
                      <a:endParaRPr lang="ko-KR" altLang="en-US" sz="1600"/>
                    </a:p>
                  </a:txBody>
                  <a:tcPr marL="121921" marR="121921" marT="45711" marB="45711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시간</a:t>
                      </a:r>
                      <a:endParaRPr lang="ko-KR" altLang="en-US" sz="1600" dirty="0"/>
                    </a:p>
                  </a:txBody>
                  <a:tcPr marL="121921" marR="121921" marT="45711" marB="45711" anchor="ctr"/>
                </a:tc>
              </a:tr>
              <a:tr h="561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 smtClean="0"/>
                        <a:t>날짜와 시간</a:t>
                      </a:r>
                      <a:endParaRPr lang="ko-KR" altLang="en-US" sz="1600" b="1" dirty="0"/>
                    </a:p>
                  </a:txBody>
                  <a:tcPr marL="121921" marR="121921" marT="45711" marB="45711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smtClean="0"/>
                        <a:t>&lt;input type=“datetime”&gt;</a:t>
                      </a:r>
                      <a:endParaRPr lang="ko-KR" altLang="en-US" sz="1600"/>
                    </a:p>
                  </a:txBody>
                  <a:tcPr marL="121921" marR="121921" marT="45711" marB="45711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날짜 선택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시간 표시</a:t>
                      </a:r>
                      <a:r>
                        <a:rPr lang="en-US" altLang="ko-KR" sz="1600" dirty="0" smtClean="0"/>
                        <a:t>(UTC)</a:t>
                      </a:r>
                      <a:endParaRPr lang="ko-KR" altLang="en-US" sz="1600" dirty="0"/>
                    </a:p>
                  </a:txBody>
                  <a:tcPr marL="121921" marR="121921" marT="45711" marB="45711" anchor="ctr"/>
                </a:tc>
              </a:tr>
              <a:tr h="57909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 smtClean="0"/>
                        <a:t>날짜와 시간</a:t>
                      </a:r>
                      <a:r>
                        <a:rPr lang="en-US" altLang="ko-KR" sz="1600" b="1" dirty="0" smtClean="0"/>
                        <a:t/>
                      </a:r>
                      <a:br>
                        <a:rPr lang="en-US" altLang="ko-KR" sz="1600" b="1" dirty="0" smtClean="0"/>
                      </a:br>
                      <a:r>
                        <a:rPr lang="en-US" altLang="ko-KR" sz="1600" b="1" dirty="0" smtClean="0"/>
                        <a:t>(</a:t>
                      </a:r>
                      <a:r>
                        <a:rPr lang="ko-KR" altLang="en-US" sz="1600" b="1" dirty="0" smtClean="0"/>
                        <a:t>로컬</a:t>
                      </a:r>
                      <a:r>
                        <a:rPr lang="en-US" altLang="ko-KR" sz="1600" b="1" dirty="0" smtClean="0"/>
                        <a:t>)</a:t>
                      </a:r>
                      <a:endParaRPr lang="ko-KR" altLang="en-US" sz="1600" b="1" dirty="0"/>
                    </a:p>
                  </a:txBody>
                  <a:tcPr marL="121921" marR="121921" marT="45711" marB="45711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smtClean="0"/>
                        <a:t>&lt;input type=“datetime-local&gt;</a:t>
                      </a:r>
                      <a:endParaRPr lang="ko-KR" altLang="en-US" sz="1600"/>
                    </a:p>
                  </a:txBody>
                  <a:tcPr marL="121921" marR="121921" marT="45711" marB="45711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날짜 선택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시간 표시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로컬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marL="121921" marR="121921" marT="45711" marB="45711" anchor="ctr"/>
                </a:tc>
              </a:tr>
            </a:tbl>
          </a:graphicData>
        </a:graphic>
      </p:graphicFrame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485" y="2546492"/>
            <a:ext cx="25908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485" y="3187408"/>
            <a:ext cx="23495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485" y="3710560"/>
            <a:ext cx="25273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485" y="4273691"/>
            <a:ext cx="22606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113" y="4849954"/>
            <a:ext cx="3581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113" y="5426216"/>
            <a:ext cx="3200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692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905" y="336701"/>
            <a:ext cx="9557657" cy="703402"/>
          </a:xfrm>
        </p:spPr>
        <p:txBody>
          <a:bodyPr/>
          <a:lstStyle/>
          <a:p>
            <a:r>
              <a:rPr lang="en-US" altLang="ko-KR" dirty="0" smtClean="0"/>
              <a:t>&lt;input&gt; </a:t>
            </a:r>
            <a:r>
              <a:rPr lang="ko-KR" altLang="en-US" dirty="0" smtClean="0"/>
              <a:t>태그의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속성 값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036" y="1318022"/>
            <a:ext cx="10113818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70C0"/>
                </a:solidFill>
              </a:rPr>
              <a:t>&lt;</a:t>
            </a:r>
            <a:r>
              <a:rPr lang="en-US" altLang="ko-KR" sz="1600" dirty="0">
                <a:solidFill>
                  <a:srgbClr val="0070C0"/>
                </a:solidFill>
              </a:rPr>
              <a:t>legend&gt;</a:t>
            </a:r>
            <a:r>
              <a:rPr lang="ko-KR" altLang="en-US" sz="1600" dirty="0">
                <a:solidFill>
                  <a:srgbClr val="0070C0"/>
                </a:solidFill>
              </a:rPr>
              <a:t>강의 시간을 선택하세요</a:t>
            </a:r>
            <a:r>
              <a:rPr lang="en-US" altLang="ko-KR" sz="1600" dirty="0">
                <a:solidFill>
                  <a:srgbClr val="0070C0"/>
                </a:solidFill>
              </a:rPr>
              <a:t>&lt;/legend</a:t>
            </a:r>
            <a:r>
              <a:rPr lang="en-US" altLang="ko-KR" sz="1600" dirty="0" smtClean="0">
                <a:solidFill>
                  <a:srgbClr val="0070C0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70C0"/>
                </a:solidFill>
              </a:rPr>
              <a:t>      </a:t>
            </a:r>
            <a:r>
              <a:rPr lang="en-US" altLang="ko-KR" sz="1600" dirty="0">
                <a:solidFill>
                  <a:srgbClr val="0070C0"/>
                </a:solidFill>
              </a:rPr>
              <a:t>&lt;</a:t>
            </a:r>
            <a:r>
              <a:rPr lang="en-US" altLang="ko-KR" sz="1600" dirty="0" err="1">
                <a:solidFill>
                  <a:srgbClr val="0070C0"/>
                </a:solidFill>
              </a:rPr>
              <a:t>ul</a:t>
            </a:r>
            <a:r>
              <a:rPr lang="en-US" altLang="ko-KR" sz="1600" dirty="0" smtClean="0">
                <a:solidFill>
                  <a:srgbClr val="0070C0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70C0"/>
                </a:solidFill>
              </a:rPr>
              <a:t>          </a:t>
            </a:r>
            <a:r>
              <a:rPr lang="en-US" altLang="ko-KR" sz="1600" dirty="0">
                <a:solidFill>
                  <a:srgbClr val="0070C0"/>
                </a:solidFill>
              </a:rPr>
              <a:t>&lt;li</a:t>
            </a:r>
            <a:r>
              <a:rPr lang="en-US" altLang="ko-KR" sz="1600" dirty="0" smtClean="0">
                <a:solidFill>
                  <a:srgbClr val="0070C0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</a:rPr>
              <a:t>               &lt;</a:t>
            </a:r>
            <a:r>
              <a:rPr lang="en-US" altLang="ko-KR" sz="1600" dirty="0">
                <a:solidFill>
                  <a:srgbClr val="0070C0"/>
                </a:solidFill>
              </a:rPr>
              <a:t>label class="</a:t>
            </a:r>
            <a:r>
              <a:rPr lang="en-US" altLang="ko-KR" sz="1600" dirty="0" err="1">
                <a:solidFill>
                  <a:srgbClr val="0070C0"/>
                </a:solidFill>
              </a:rPr>
              <a:t>reg</a:t>
            </a:r>
            <a:r>
              <a:rPr lang="en-US" altLang="ko-KR" sz="1600" dirty="0">
                <a:solidFill>
                  <a:srgbClr val="0070C0"/>
                </a:solidFill>
              </a:rPr>
              <a:t>" for="</a:t>
            </a:r>
            <a:r>
              <a:rPr lang="en-US" altLang="ko-KR" sz="1600" dirty="0" err="1">
                <a:solidFill>
                  <a:srgbClr val="0070C0"/>
                </a:solidFill>
              </a:rPr>
              <a:t>startw</a:t>
            </a:r>
            <a:r>
              <a:rPr lang="en-US" altLang="ko-KR" sz="1600" dirty="0">
                <a:solidFill>
                  <a:srgbClr val="0070C0"/>
                </a:solidFill>
              </a:rPr>
              <a:t>"&gt;</a:t>
            </a:r>
            <a:r>
              <a:rPr lang="ko-KR" altLang="en-US" sz="1600" dirty="0">
                <a:solidFill>
                  <a:srgbClr val="0070C0"/>
                </a:solidFill>
              </a:rPr>
              <a:t>개강 주</a:t>
            </a:r>
            <a:r>
              <a:rPr lang="en-US" altLang="ko-KR" sz="1600" dirty="0">
                <a:solidFill>
                  <a:srgbClr val="0070C0"/>
                </a:solidFill>
              </a:rPr>
              <a:t>&lt;/label</a:t>
            </a:r>
            <a:r>
              <a:rPr lang="en-US" altLang="ko-KR" sz="1600" dirty="0" smtClean="0">
                <a:solidFill>
                  <a:srgbClr val="0070C0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70C0"/>
                </a:solidFill>
              </a:rPr>
              <a:t>                &lt;</a:t>
            </a:r>
            <a:r>
              <a:rPr lang="en-US" altLang="ko-KR" sz="1600" dirty="0">
                <a:solidFill>
                  <a:srgbClr val="0070C0"/>
                </a:solidFill>
              </a:rPr>
              <a:t>input type="week" id="</a:t>
            </a:r>
            <a:r>
              <a:rPr lang="en-US" altLang="ko-KR" sz="1600" dirty="0" err="1">
                <a:solidFill>
                  <a:srgbClr val="0070C0"/>
                </a:solidFill>
              </a:rPr>
              <a:t>startw</a:t>
            </a:r>
            <a:r>
              <a:rPr lang="en-US" altLang="ko-KR" sz="1600" dirty="0" smtClean="0">
                <a:solidFill>
                  <a:srgbClr val="0070C0"/>
                </a:solidFill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</a:rPr>
              <a:t>         </a:t>
            </a:r>
            <a:r>
              <a:rPr lang="en-US" altLang="ko-KR" sz="1600" dirty="0">
                <a:solidFill>
                  <a:srgbClr val="0070C0"/>
                </a:solidFill>
              </a:rPr>
              <a:t>&lt;/li</a:t>
            </a:r>
            <a:r>
              <a:rPr lang="en-US" altLang="ko-KR" sz="1600" dirty="0" smtClean="0">
                <a:solidFill>
                  <a:srgbClr val="0070C0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</a:rPr>
              <a:t>         </a:t>
            </a:r>
            <a:r>
              <a:rPr lang="en-US" altLang="ko-KR" sz="1600" dirty="0">
                <a:solidFill>
                  <a:srgbClr val="0070C0"/>
                </a:solidFill>
              </a:rPr>
              <a:t>&lt;li</a:t>
            </a:r>
            <a:r>
              <a:rPr lang="en-US" altLang="ko-KR" sz="1600" dirty="0" smtClean="0">
                <a:solidFill>
                  <a:srgbClr val="0070C0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</a:rPr>
              <a:t>               </a:t>
            </a:r>
            <a:r>
              <a:rPr lang="en-US" altLang="ko-KR" sz="1600" dirty="0">
                <a:solidFill>
                  <a:srgbClr val="0070C0"/>
                </a:solidFill>
              </a:rPr>
              <a:t>&lt;label class="</a:t>
            </a:r>
            <a:r>
              <a:rPr lang="en-US" altLang="ko-KR" sz="1600" dirty="0" err="1">
                <a:solidFill>
                  <a:srgbClr val="0070C0"/>
                </a:solidFill>
              </a:rPr>
              <a:t>reg</a:t>
            </a:r>
            <a:r>
              <a:rPr lang="en-US" altLang="ko-KR" sz="1600" dirty="0">
                <a:solidFill>
                  <a:srgbClr val="0070C0"/>
                </a:solidFill>
              </a:rPr>
              <a:t>" for="</a:t>
            </a:r>
            <a:r>
              <a:rPr lang="en-US" altLang="ko-KR" sz="1600" dirty="0" err="1">
                <a:solidFill>
                  <a:srgbClr val="0070C0"/>
                </a:solidFill>
              </a:rPr>
              <a:t>startt</a:t>
            </a:r>
            <a:r>
              <a:rPr lang="en-US" altLang="ko-KR" sz="1600" dirty="0">
                <a:solidFill>
                  <a:srgbClr val="0070C0"/>
                </a:solidFill>
              </a:rPr>
              <a:t>"&gt;</a:t>
            </a:r>
            <a:r>
              <a:rPr lang="ko-KR" altLang="en-US" sz="1600" dirty="0">
                <a:solidFill>
                  <a:srgbClr val="0070C0"/>
                </a:solidFill>
              </a:rPr>
              <a:t>강의 시간</a:t>
            </a:r>
            <a:r>
              <a:rPr lang="en-US" altLang="ko-KR" sz="1600" dirty="0">
                <a:solidFill>
                  <a:srgbClr val="0070C0"/>
                </a:solidFill>
              </a:rPr>
              <a:t>&lt;/label</a:t>
            </a:r>
            <a:r>
              <a:rPr lang="en-US" altLang="ko-KR" sz="1600" dirty="0" smtClean="0">
                <a:solidFill>
                  <a:srgbClr val="0070C0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</a:rPr>
              <a:t>               </a:t>
            </a:r>
            <a:r>
              <a:rPr lang="en-US" altLang="ko-KR" sz="1600" dirty="0">
                <a:solidFill>
                  <a:srgbClr val="0070C0"/>
                </a:solidFill>
              </a:rPr>
              <a:t>&lt;input type="time" id="</a:t>
            </a:r>
            <a:r>
              <a:rPr lang="en-US" altLang="ko-KR" sz="1600" dirty="0" err="1">
                <a:solidFill>
                  <a:srgbClr val="0070C0"/>
                </a:solidFill>
              </a:rPr>
              <a:t>startt</a:t>
            </a:r>
            <a:r>
              <a:rPr lang="en-US" altLang="ko-KR" sz="1600" dirty="0" smtClean="0">
                <a:solidFill>
                  <a:srgbClr val="0070C0"/>
                </a:solidFill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</a:rPr>
              <a:t>         </a:t>
            </a:r>
            <a:r>
              <a:rPr lang="en-US" altLang="ko-KR" sz="1600" dirty="0">
                <a:solidFill>
                  <a:srgbClr val="0070C0"/>
                </a:solidFill>
              </a:rPr>
              <a:t>&lt;/li</a:t>
            </a:r>
            <a:r>
              <a:rPr lang="en-US" altLang="ko-KR" sz="1600" dirty="0" smtClean="0">
                <a:solidFill>
                  <a:srgbClr val="0070C0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</a:rPr>
              <a:t>   &lt;/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ul</a:t>
            </a:r>
            <a:r>
              <a:rPr lang="en-US" altLang="ko-KR" sz="1600" dirty="0" smtClean="0">
                <a:solidFill>
                  <a:srgbClr val="0070C0"/>
                </a:solidFill>
              </a:rPr>
              <a:t>&gt;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685" y="1161330"/>
            <a:ext cx="2659395" cy="2321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684" y="3616758"/>
            <a:ext cx="2659395" cy="2793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8131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905" y="336701"/>
            <a:ext cx="9557657" cy="703402"/>
          </a:xfrm>
        </p:spPr>
        <p:txBody>
          <a:bodyPr/>
          <a:lstStyle/>
          <a:p>
            <a:r>
              <a:rPr lang="en-US" altLang="ko-KR" dirty="0" smtClean="0"/>
              <a:t>&lt;input&gt; </a:t>
            </a:r>
            <a:r>
              <a:rPr lang="ko-KR" altLang="en-US" dirty="0" smtClean="0"/>
              <a:t>태그의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속성 값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82780" y="1446210"/>
            <a:ext cx="11095184" cy="330380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b="1" dirty="0" smtClean="0"/>
              <a:t>type=“file” – </a:t>
            </a:r>
            <a:r>
              <a:rPr lang="ko-KR" altLang="en-US" sz="2400" dirty="0" smtClean="0"/>
              <a:t>파일 첨부 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2000" dirty="0" smtClean="0"/>
          </a:p>
          <a:p>
            <a:r>
              <a:rPr lang="ko-KR" altLang="en-US" sz="2100" dirty="0"/>
              <a:t>폼에 파일을 첨부하려고 할 때 사용</a:t>
            </a:r>
            <a:r>
              <a:rPr lang="en-US" altLang="ko-KR" sz="2100" dirty="0"/>
              <a:t>.</a:t>
            </a:r>
          </a:p>
          <a:p>
            <a:r>
              <a:rPr lang="ko-KR" altLang="en-US" sz="2100" dirty="0"/>
              <a:t>웹 브라우저 화면에 </a:t>
            </a:r>
            <a:r>
              <a:rPr lang="en-US" altLang="ko-KR" sz="2100" dirty="0"/>
              <a:t>&lt;</a:t>
            </a:r>
            <a:r>
              <a:rPr lang="ko-KR" altLang="en-US" sz="2100" dirty="0"/>
              <a:t>파일 선택</a:t>
            </a:r>
            <a:r>
              <a:rPr lang="en-US" altLang="ko-KR" sz="2100" dirty="0"/>
              <a:t>&gt;</a:t>
            </a:r>
            <a:r>
              <a:rPr lang="ko-KR" altLang="en-US" sz="2100" dirty="0"/>
              <a:t>이나 </a:t>
            </a:r>
            <a:r>
              <a:rPr lang="en-US" altLang="ko-KR" sz="2100" dirty="0"/>
              <a:t>&lt;</a:t>
            </a:r>
            <a:r>
              <a:rPr lang="ko-KR" altLang="en-US" sz="2100" dirty="0"/>
              <a:t>찾아보기</a:t>
            </a:r>
            <a:r>
              <a:rPr lang="en-US" altLang="ko-KR" sz="2100" dirty="0"/>
              <a:t>&gt;, &lt;</a:t>
            </a:r>
            <a:r>
              <a:rPr lang="ko-KR" altLang="en-US" sz="2100" dirty="0"/>
              <a:t>선택</a:t>
            </a:r>
            <a:r>
              <a:rPr lang="en-US" altLang="ko-KR" sz="2100" dirty="0"/>
              <a:t>&gt; </a:t>
            </a:r>
            <a:r>
              <a:rPr lang="ko-KR" altLang="en-US" sz="2100" dirty="0"/>
              <a:t>등으로 표시됨</a:t>
            </a:r>
            <a:endParaRPr lang="en-US" altLang="ko-KR" sz="2100" dirty="0"/>
          </a:p>
          <a:p>
            <a:pPr marL="0" indent="0">
              <a:buNone/>
            </a:pPr>
            <a:endParaRPr lang="en-US" altLang="ko-KR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sz="2100" dirty="0">
                <a:solidFill>
                  <a:srgbClr val="0070C0"/>
                </a:solidFill>
              </a:rPr>
              <a:t>&lt;li&gt;</a:t>
            </a:r>
          </a:p>
          <a:p>
            <a:pPr marL="0" indent="0">
              <a:buNone/>
            </a:pPr>
            <a:r>
              <a:rPr lang="en-US" altLang="ko-KR" sz="2100" dirty="0">
                <a:solidFill>
                  <a:srgbClr val="0070C0"/>
                </a:solidFill>
              </a:rPr>
              <a:t> </a:t>
            </a:r>
            <a:r>
              <a:rPr lang="en-US" altLang="ko-KR" sz="2100" dirty="0" smtClean="0">
                <a:solidFill>
                  <a:srgbClr val="0070C0"/>
                </a:solidFill>
              </a:rPr>
              <a:t>   &lt;</a:t>
            </a:r>
            <a:r>
              <a:rPr lang="en-US" altLang="ko-KR" sz="2100" dirty="0">
                <a:solidFill>
                  <a:srgbClr val="0070C0"/>
                </a:solidFill>
              </a:rPr>
              <a:t>label for="</a:t>
            </a:r>
            <a:r>
              <a:rPr lang="en-US" altLang="ko-KR" sz="2100" dirty="0" err="1">
                <a:solidFill>
                  <a:srgbClr val="0070C0"/>
                </a:solidFill>
              </a:rPr>
              <a:t>pf</a:t>
            </a:r>
            <a:r>
              <a:rPr lang="en-US" altLang="ko-KR" sz="2100" dirty="0">
                <a:solidFill>
                  <a:srgbClr val="0070C0"/>
                </a:solidFill>
              </a:rPr>
              <a:t>"&gt;</a:t>
            </a:r>
            <a:r>
              <a:rPr lang="ko-KR" altLang="en-US" sz="2100" dirty="0">
                <a:solidFill>
                  <a:srgbClr val="0070C0"/>
                </a:solidFill>
              </a:rPr>
              <a:t>사진</a:t>
            </a:r>
            <a:r>
              <a:rPr lang="en-US" altLang="ko-KR" sz="2100" dirty="0">
                <a:solidFill>
                  <a:srgbClr val="0070C0"/>
                </a:solidFill>
              </a:rPr>
              <a:t>&lt;/label&gt;</a:t>
            </a:r>
          </a:p>
          <a:p>
            <a:pPr marL="0" indent="0">
              <a:buNone/>
            </a:pPr>
            <a:r>
              <a:rPr lang="en-US" altLang="ko-KR" sz="2100" dirty="0" smtClean="0">
                <a:solidFill>
                  <a:srgbClr val="0070C0"/>
                </a:solidFill>
              </a:rPr>
              <a:t>    &lt;</a:t>
            </a:r>
            <a:r>
              <a:rPr lang="en-US" altLang="ko-KR" sz="2100" dirty="0">
                <a:solidFill>
                  <a:srgbClr val="0070C0"/>
                </a:solidFill>
              </a:rPr>
              <a:t>input type="file" name="</a:t>
            </a:r>
            <a:r>
              <a:rPr lang="en-US" altLang="ko-KR" sz="2100" dirty="0" err="1">
                <a:solidFill>
                  <a:srgbClr val="0070C0"/>
                </a:solidFill>
              </a:rPr>
              <a:t>pf</a:t>
            </a:r>
            <a:r>
              <a:rPr lang="en-US" altLang="ko-KR" sz="2100" dirty="0">
                <a:solidFill>
                  <a:srgbClr val="0070C0"/>
                </a:solidFill>
              </a:rPr>
              <a:t>" id="</a:t>
            </a:r>
            <a:r>
              <a:rPr lang="en-US" altLang="ko-KR" sz="2100" dirty="0" err="1">
                <a:solidFill>
                  <a:srgbClr val="0070C0"/>
                </a:solidFill>
              </a:rPr>
              <a:t>pf</a:t>
            </a:r>
            <a:r>
              <a:rPr lang="en-US" altLang="ko-KR" sz="2100" dirty="0">
                <a:solidFill>
                  <a:srgbClr val="0070C0"/>
                </a:solidFill>
              </a:rPr>
              <a:t>"&gt;</a:t>
            </a:r>
          </a:p>
          <a:p>
            <a:pPr marL="0" indent="0">
              <a:buNone/>
            </a:pPr>
            <a:r>
              <a:rPr lang="en-US" altLang="ko-KR" sz="2100" dirty="0">
                <a:solidFill>
                  <a:srgbClr val="0070C0"/>
                </a:solidFill>
              </a:rPr>
              <a:t>&lt;/li&gt;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t="27870"/>
          <a:stretch/>
        </p:blipFill>
        <p:spPr>
          <a:xfrm>
            <a:off x="5314682" y="3073298"/>
            <a:ext cx="2655965" cy="11292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915" y="3126180"/>
            <a:ext cx="2535549" cy="10435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42618" y="4169750"/>
            <a:ext cx="237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70C0"/>
                </a:solidFill>
              </a:rPr>
              <a:t>크롬 브라우저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28915" y="4141664"/>
            <a:ext cx="237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70C0"/>
                </a:solidFill>
              </a:rPr>
              <a:t>오페라 브라우저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388" y="4604697"/>
            <a:ext cx="2617527" cy="117226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721365" y="6033416"/>
            <a:ext cx="237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rgbClr val="0070C0"/>
                </a:solidFill>
              </a:rPr>
              <a:t>파이어폭스</a:t>
            </a:r>
            <a:r>
              <a:rPr lang="ko-KR" altLang="en-US" dirty="0" smtClean="0">
                <a:solidFill>
                  <a:srgbClr val="0070C0"/>
                </a:solidFill>
              </a:rPr>
              <a:t> 브라우저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5049" y="4723748"/>
            <a:ext cx="2530027" cy="93416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496635" y="6016502"/>
            <a:ext cx="237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solidFill>
                  <a:srgbClr val="0070C0"/>
                </a:solidFill>
              </a:rPr>
              <a:t>IE10</a:t>
            </a:r>
            <a:r>
              <a:rPr lang="ko-KR" altLang="en-US" smtClean="0">
                <a:solidFill>
                  <a:srgbClr val="0070C0"/>
                </a:solidFill>
              </a:rPr>
              <a:t> 브라우저</a:t>
            </a:r>
            <a:endParaRPr lang="ko-KR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835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905" y="336701"/>
            <a:ext cx="9557657" cy="703402"/>
          </a:xfrm>
        </p:spPr>
        <p:txBody>
          <a:bodyPr/>
          <a:lstStyle/>
          <a:p>
            <a:r>
              <a:rPr lang="en-US" altLang="ko-KR" dirty="0" smtClean="0"/>
              <a:t>&lt;input&gt; </a:t>
            </a:r>
            <a:r>
              <a:rPr lang="ko-KR" altLang="en-US" dirty="0" smtClean="0"/>
              <a:t>태그의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속성 값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82780" y="1446210"/>
            <a:ext cx="11095184" cy="492688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000" b="1" dirty="0" smtClean="0"/>
              <a:t>type=“submit” – </a:t>
            </a:r>
            <a:r>
              <a:rPr lang="ko-KR" altLang="en-US" sz="2000" dirty="0" smtClean="0"/>
              <a:t>전송 버튼 </a:t>
            </a:r>
            <a:endParaRPr lang="en-US" altLang="ko-KR" sz="2000" dirty="0" smtClean="0"/>
          </a:p>
          <a:p>
            <a:r>
              <a:rPr lang="ko-KR" altLang="en-US" sz="1800" dirty="0" smtClean="0"/>
              <a:t>사용자가 </a:t>
            </a:r>
            <a:r>
              <a:rPr lang="ko-KR" altLang="en-US" sz="1800" dirty="0"/>
              <a:t>폼에 입력한 정보를 서버로 전송하는 </a:t>
            </a:r>
            <a:r>
              <a:rPr lang="en-US" altLang="ko-KR" sz="1800" dirty="0"/>
              <a:t>submit </a:t>
            </a:r>
            <a:r>
              <a:rPr lang="ko-KR" altLang="en-US" sz="1800" dirty="0"/>
              <a:t>버튼</a:t>
            </a:r>
            <a:endParaRPr lang="en-US" altLang="ko-KR" sz="1800" dirty="0"/>
          </a:p>
          <a:p>
            <a:r>
              <a:rPr lang="en-US" altLang="ko-KR" sz="1800" dirty="0"/>
              <a:t>&lt;form&gt; </a:t>
            </a:r>
            <a:r>
              <a:rPr lang="ko-KR" altLang="en-US" sz="1800" dirty="0"/>
              <a:t>태그의 </a:t>
            </a:r>
            <a:r>
              <a:rPr lang="en-US" altLang="ko-KR" sz="1800" dirty="0"/>
              <a:t>action </a:t>
            </a:r>
            <a:r>
              <a:rPr lang="ko-KR" altLang="en-US" sz="1800" dirty="0"/>
              <a:t>속성에 프로그램을 설정했다면 그 프로그램 실행</a:t>
            </a:r>
            <a:r>
              <a:rPr lang="en-US" altLang="ko-KR" sz="1800" dirty="0"/>
              <a:t>. </a:t>
            </a:r>
          </a:p>
          <a:p>
            <a:r>
              <a:rPr lang="en-US" altLang="ko-KR" sz="1800" dirty="0"/>
              <a:t>value </a:t>
            </a:r>
            <a:r>
              <a:rPr lang="ko-KR" altLang="en-US" sz="1800" dirty="0"/>
              <a:t>속성을 이용해 </a:t>
            </a:r>
            <a:r>
              <a:rPr lang="en-US" altLang="ko-KR" sz="1800" dirty="0"/>
              <a:t>submit </a:t>
            </a:r>
            <a:r>
              <a:rPr lang="ko-KR" altLang="en-US" sz="1800" dirty="0"/>
              <a:t>버튼에 원하는 이름 </a:t>
            </a:r>
            <a:r>
              <a:rPr lang="ko-KR" altLang="en-US" sz="1800" dirty="0" smtClean="0"/>
              <a:t>붙임</a:t>
            </a:r>
            <a:endParaRPr lang="en-US" altLang="ko-KR" sz="1800" dirty="0" smtClean="0"/>
          </a:p>
          <a:p>
            <a:endParaRPr lang="en-US" altLang="ko-KR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sz="2000" b="1" dirty="0"/>
              <a:t>type</a:t>
            </a:r>
            <a:r>
              <a:rPr lang="en-US" altLang="ko-KR" sz="2000" b="1" dirty="0" smtClean="0"/>
              <a:t>=“reset</a:t>
            </a:r>
            <a:r>
              <a:rPr lang="en-US" altLang="ko-KR" sz="2000" b="1" dirty="0"/>
              <a:t>” – </a:t>
            </a:r>
            <a:r>
              <a:rPr lang="ko-KR" altLang="en-US" sz="2000" dirty="0" err="1" smtClean="0"/>
              <a:t>리셋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버튼 </a:t>
            </a:r>
            <a:endParaRPr lang="en-US" altLang="ko-KR" sz="2000" dirty="0" smtClean="0"/>
          </a:p>
          <a:p>
            <a:r>
              <a:rPr lang="en-US" altLang="ko-KR" sz="1800" dirty="0" smtClean="0"/>
              <a:t>&lt;</a:t>
            </a:r>
            <a:r>
              <a:rPr lang="en-US" altLang="ko-KR" sz="1800" dirty="0"/>
              <a:t>input&gt; </a:t>
            </a:r>
            <a:r>
              <a:rPr lang="ko-KR" altLang="en-US" sz="1800" dirty="0"/>
              <a:t>요소에 입력된 정보들을 모두 </a:t>
            </a:r>
            <a:r>
              <a:rPr lang="ko-KR" altLang="en-US" sz="1800" dirty="0" err="1"/>
              <a:t>리셋시킴</a:t>
            </a:r>
            <a:endParaRPr lang="en-US" altLang="ko-KR" sz="1800" dirty="0"/>
          </a:p>
          <a:p>
            <a:r>
              <a:rPr lang="ko-KR" altLang="en-US" sz="1800" dirty="0"/>
              <a:t>사용자가 입력한 내용을 모두 지움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value </a:t>
            </a:r>
            <a:r>
              <a:rPr lang="ko-KR" altLang="en-US" sz="1800" dirty="0"/>
              <a:t>속성을 사용하여 버튼에 표시할 내용 지정</a:t>
            </a:r>
            <a:r>
              <a:rPr lang="en-US" altLang="ko-KR" sz="1800" dirty="0"/>
              <a:t>.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22422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905" y="336701"/>
            <a:ext cx="9557657" cy="703402"/>
          </a:xfrm>
        </p:spPr>
        <p:txBody>
          <a:bodyPr/>
          <a:lstStyle/>
          <a:p>
            <a:r>
              <a:rPr lang="en-US" altLang="ko-KR" dirty="0" smtClean="0"/>
              <a:t>&lt;input&gt; </a:t>
            </a:r>
            <a:r>
              <a:rPr lang="ko-KR" altLang="en-US" dirty="0" smtClean="0"/>
              <a:t>태그의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속성 값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82780" y="1446210"/>
            <a:ext cx="11095184" cy="492688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000" b="1" dirty="0" smtClean="0"/>
              <a:t>type=“image” – </a:t>
            </a:r>
            <a:r>
              <a:rPr lang="ko-KR" altLang="en-US" sz="2000" dirty="0" smtClean="0"/>
              <a:t>전송 버튼 </a:t>
            </a:r>
            <a:endParaRPr lang="en-US" altLang="ko-KR" sz="2000" dirty="0" smtClean="0"/>
          </a:p>
          <a:p>
            <a:r>
              <a:rPr lang="en-US" altLang="ko-KR" sz="1800" dirty="0"/>
              <a:t>submit </a:t>
            </a:r>
            <a:r>
              <a:rPr lang="ko-KR" altLang="en-US" sz="1800" dirty="0"/>
              <a:t>버튼 대신 이미지 </a:t>
            </a:r>
            <a:r>
              <a:rPr lang="ko-KR" altLang="en-US" sz="1800" dirty="0" smtClean="0"/>
              <a:t>사용</a:t>
            </a:r>
            <a:endParaRPr lang="en-US" altLang="ko-KR" sz="1800" b="1" dirty="0"/>
          </a:p>
          <a:p>
            <a:pPr marL="0" indent="0">
              <a:buNone/>
            </a:pPr>
            <a:r>
              <a:rPr lang="ko-KR" altLang="en-US" sz="1800" dirty="0"/>
              <a:t>예</a:t>
            </a:r>
            <a:r>
              <a:rPr lang="en-US" altLang="ko-KR" sz="1800" dirty="0"/>
              <a:t>)</a:t>
            </a:r>
            <a:r>
              <a:rPr lang="en-US" altLang="ko-KR" sz="1800" dirty="0">
                <a:solidFill>
                  <a:srgbClr val="0070C0"/>
                </a:solidFill>
              </a:rPr>
              <a:t> &lt;input type="image" id="butt" </a:t>
            </a:r>
            <a:r>
              <a:rPr lang="en-US" altLang="ko-KR" sz="1800" dirty="0" err="1">
                <a:solidFill>
                  <a:srgbClr val="0070C0"/>
                </a:solidFill>
              </a:rPr>
              <a:t>src</a:t>
            </a:r>
            <a:r>
              <a:rPr lang="en-US" altLang="ko-KR" sz="1800" dirty="0">
                <a:solidFill>
                  <a:srgbClr val="0070C0"/>
                </a:solidFill>
              </a:rPr>
              <a:t>="login.jpg"&gt; </a:t>
            </a:r>
          </a:p>
          <a:p>
            <a:endParaRPr lang="en-US" altLang="ko-KR" sz="2000" dirty="0" smtClean="0">
              <a:solidFill>
                <a:srgbClr val="0070C0"/>
              </a:solidFill>
            </a:endParaRPr>
          </a:p>
          <a:p>
            <a:endParaRPr lang="en-US" altLang="ko-KR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sz="2000" b="1" dirty="0"/>
              <a:t>type</a:t>
            </a:r>
            <a:r>
              <a:rPr lang="en-US" altLang="ko-KR" sz="2000" b="1" dirty="0" smtClean="0"/>
              <a:t>=“button” </a:t>
            </a:r>
            <a:r>
              <a:rPr lang="en-US" altLang="ko-KR" sz="2000" b="1" dirty="0"/>
              <a:t>– </a:t>
            </a:r>
            <a:r>
              <a:rPr lang="ko-KR" altLang="en-US" sz="2000" dirty="0" smtClean="0"/>
              <a:t>버튼 </a:t>
            </a:r>
            <a:endParaRPr lang="en-US" altLang="ko-KR" sz="2000" dirty="0" smtClean="0"/>
          </a:p>
          <a:p>
            <a:r>
              <a:rPr lang="en-US" altLang="ko-KR" sz="1800" dirty="0"/>
              <a:t>submit</a:t>
            </a:r>
            <a:r>
              <a:rPr lang="ko-KR" altLang="en-US" sz="1800" dirty="0"/>
              <a:t>이나 </a:t>
            </a:r>
            <a:r>
              <a:rPr lang="en-US" altLang="ko-KR" sz="1800" dirty="0"/>
              <a:t>reset </a:t>
            </a:r>
            <a:r>
              <a:rPr lang="ko-KR" altLang="en-US" sz="1800" dirty="0"/>
              <a:t>같은 자체 기능을 가지고 있지 않고 오직 버튼만 삽입한다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자바스크립트 함수 등을 연결해서 사용한다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2000" dirty="0" smtClean="0"/>
              <a:t>예</a:t>
            </a:r>
            <a:r>
              <a:rPr lang="en-US" altLang="ko-KR" sz="2000" dirty="0" smtClean="0"/>
              <a:t>) </a:t>
            </a:r>
            <a:r>
              <a:rPr lang="en-US" altLang="ko-KR" sz="2000" dirty="0">
                <a:solidFill>
                  <a:srgbClr val="0070C0"/>
                </a:solidFill>
              </a:rPr>
              <a:t>&lt;input type=“button” value=“</a:t>
            </a:r>
            <a:r>
              <a:rPr lang="ko-KR" altLang="en-US" sz="2000" dirty="0" err="1">
                <a:solidFill>
                  <a:srgbClr val="0070C0"/>
                </a:solidFill>
              </a:rPr>
              <a:t>네이버로</a:t>
            </a:r>
            <a:r>
              <a:rPr lang="ko-KR" altLang="en-US" sz="2000" dirty="0">
                <a:solidFill>
                  <a:srgbClr val="0070C0"/>
                </a:solidFill>
              </a:rPr>
              <a:t> 가기</a:t>
            </a:r>
            <a:r>
              <a:rPr lang="en-US" altLang="ko-KR" sz="2000" dirty="0">
                <a:solidFill>
                  <a:srgbClr val="0070C0"/>
                </a:solidFill>
              </a:rPr>
              <a:t>“ </a:t>
            </a:r>
            <a:r>
              <a:rPr lang="en-US" altLang="ko-KR" sz="2000" dirty="0" err="1">
                <a:solidFill>
                  <a:srgbClr val="0070C0"/>
                </a:solidFill>
              </a:rPr>
              <a:t>onclick</a:t>
            </a:r>
            <a:r>
              <a:rPr lang="en-US" altLang="ko-KR" sz="2000" dirty="0">
                <a:solidFill>
                  <a:srgbClr val="0070C0"/>
                </a:solidFill>
              </a:rPr>
              <a:t>=“</a:t>
            </a:r>
            <a:r>
              <a:rPr lang="en-US" altLang="ko-KR" sz="2000" dirty="0" err="1">
                <a:solidFill>
                  <a:srgbClr val="0070C0"/>
                </a:solidFill>
              </a:rPr>
              <a:t>javascript:window.open</a:t>
            </a:r>
            <a:r>
              <a:rPr lang="en-US" altLang="ko-KR" sz="2000" dirty="0">
                <a:solidFill>
                  <a:srgbClr val="0070C0"/>
                </a:solidFill>
              </a:rPr>
              <a:t>(‘http://www.naver.com’)”&gt;</a:t>
            </a:r>
            <a:endParaRPr lang="ko-KR" alt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926" y="1821574"/>
            <a:ext cx="4072511" cy="4274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695" y="4184074"/>
            <a:ext cx="2144370" cy="155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00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905" y="336701"/>
            <a:ext cx="9557657" cy="703402"/>
          </a:xfrm>
        </p:spPr>
        <p:txBody>
          <a:bodyPr/>
          <a:lstStyle/>
          <a:p>
            <a:r>
              <a:rPr lang="en-US" altLang="ko-KR" dirty="0" smtClean="0"/>
              <a:t>&lt;input&gt; </a:t>
            </a:r>
            <a:r>
              <a:rPr lang="ko-KR" altLang="en-US" dirty="0" smtClean="0"/>
              <a:t>태그의 속성들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82780" y="1446210"/>
            <a:ext cx="11095184" cy="492688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000" b="1" dirty="0" err="1" smtClean="0"/>
              <a:t>readonly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속성</a:t>
            </a:r>
            <a:r>
              <a:rPr lang="en-US" altLang="ko-KR" sz="2000" b="1" dirty="0" smtClean="0"/>
              <a:t> 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457200" indent="-457200"/>
            <a:r>
              <a:rPr lang="en-US" altLang="ko-KR" sz="1800" dirty="0" err="1"/>
              <a:t>readonly</a:t>
            </a:r>
            <a:r>
              <a:rPr lang="en-US" altLang="ko-KR" sz="1800" dirty="0"/>
              <a:t> </a:t>
            </a:r>
            <a:r>
              <a:rPr lang="ko-KR" altLang="en-US" sz="1800" dirty="0"/>
              <a:t>속성은 해당 필드를 </a:t>
            </a:r>
            <a:r>
              <a:rPr lang="ko-KR" altLang="en-US" sz="1800" b="1" u="sng" dirty="0"/>
              <a:t>읽기 전용</a:t>
            </a:r>
            <a:r>
              <a:rPr lang="ko-KR" altLang="en-US" sz="1800" dirty="0"/>
              <a:t>으로 바꾼다</a:t>
            </a:r>
            <a:r>
              <a:rPr lang="en-US" altLang="ko-KR" sz="1800" dirty="0"/>
              <a:t>.</a:t>
            </a:r>
          </a:p>
          <a:p>
            <a:pPr marL="457200" indent="-457200"/>
            <a:r>
              <a:rPr lang="ko-KR" altLang="en-US" sz="1800" dirty="0"/>
              <a:t>필드 안에 내용이 있으면서 사용자에게 내용을 보여주기만 하고 사용자가 입력은 할 수 없게 한다</a:t>
            </a:r>
            <a:r>
              <a:rPr lang="en-US" altLang="ko-KR" sz="1800" dirty="0"/>
              <a:t>.</a:t>
            </a:r>
          </a:p>
          <a:p>
            <a:pPr marL="457200" indent="-457200"/>
            <a:r>
              <a:rPr lang="ko-KR" altLang="en-US" sz="1800" dirty="0" smtClean="0"/>
              <a:t>읽기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전용으로 하려면 </a:t>
            </a:r>
            <a:r>
              <a:rPr lang="en-US" altLang="ko-KR" sz="1800" dirty="0" err="1">
                <a:solidFill>
                  <a:srgbClr val="C00000"/>
                </a:solidFill>
              </a:rPr>
              <a:t>readonly</a:t>
            </a:r>
            <a:r>
              <a:rPr lang="en-US" altLang="ko-KR" sz="1800" dirty="0">
                <a:solidFill>
                  <a:srgbClr val="C00000"/>
                </a:solidFill>
              </a:rPr>
              <a:t>=“true” </a:t>
            </a:r>
            <a:r>
              <a:rPr lang="ko-KR" altLang="en-US" sz="1800" dirty="0"/>
              <a:t>또는 </a:t>
            </a:r>
            <a:r>
              <a:rPr lang="en-US" altLang="ko-KR" sz="1800" dirty="0" err="1">
                <a:solidFill>
                  <a:srgbClr val="C00000"/>
                </a:solidFill>
              </a:rPr>
              <a:t>readonly</a:t>
            </a:r>
            <a:endParaRPr lang="en-US" altLang="ko-KR" sz="1800" dirty="0">
              <a:solidFill>
                <a:srgbClr val="C00000"/>
              </a:solidFill>
            </a:endParaRPr>
          </a:p>
          <a:p>
            <a:endParaRPr lang="en-US" altLang="ko-KR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sz="2000" b="1" dirty="0" smtClean="0"/>
              <a:t>placeholder </a:t>
            </a:r>
            <a:r>
              <a:rPr lang="ko-KR" altLang="en-US" sz="2000" b="1" dirty="0" smtClean="0"/>
              <a:t>속성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457200" indent="-457200">
              <a:lnSpc>
                <a:spcPct val="120000"/>
              </a:lnSpc>
            </a:pPr>
            <a:r>
              <a:rPr lang="en-US" altLang="ko-KR" sz="1800" dirty="0"/>
              <a:t>&lt;input&gt; </a:t>
            </a:r>
            <a:r>
              <a:rPr lang="ko-KR" altLang="en-US" sz="1800" dirty="0"/>
              <a:t>요소의 필드 안에 적당한 힌트 내용을 표시하고 있다가 그 필드를 클릭하면 내용이 사라지도록 하는 것</a:t>
            </a:r>
            <a:endParaRPr lang="en-US" altLang="ko-KR" sz="1800" dirty="0"/>
          </a:p>
          <a:p>
            <a:pPr marL="457200" indent="-457200">
              <a:lnSpc>
                <a:spcPct val="120000"/>
              </a:lnSpc>
            </a:pPr>
            <a:r>
              <a:rPr lang="ko-KR" altLang="en-US" sz="1800" dirty="0" smtClean="0"/>
              <a:t>텍스트 </a:t>
            </a:r>
            <a:r>
              <a:rPr lang="ko-KR" altLang="en-US" sz="1800" dirty="0"/>
              <a:t>필드 앞에 레이블을 사용하지 않고도 </a:t>
            </a:r>
            <a:r>
              <a:rPr lang="ko-KR" altLang="en-US" sz="1800" dirty="0" smtClean="0"/>
              <a:t>어떤 </a:t>
            </a:r>
            <a:r>
              <a:rPr lang="ko-KR" altLang="en-US" sz="1800" dirty="0"/>
              <a:t>내용을 입력해야 할지 알려줄 수 있어 편리하다</a:t>
            </a:r>
            <a:r>
              <a:rPr lang="en-US" altLang="ko-KR" sz="1800" dirty="0" smtClean="0"/>
              <a:t>.</a:t>
            </a:r>
          </a:p>
          <a:p>
            <a:pPr marL="457200" indent="-457200"/>
            <a:endParaRPr lang="ko-KR" altLang="en-US" sz="1800" dirty="0"/>
          </a:p>
          <a:p>
            <a:pPr marL="0" indent="0">
              <a:buNone/>
            </a:pPr>
            <a:r>
              <a:rPr lang="en-US" altLang="ko-KR" sz="2000" b="1" dirty="0" smtClean="0"/>
              <a:t>autofocus </a:t>
            </a:r>
            <a:r>
              <a:rPr lang="ko-KR" altLang="en-US" sz="2000" b="1" dirty="0"/>
              <a:t>속성</a:t>
            </a:r>
            <a:r>
              <a:rPr lang="ko-KR" altLang="en-US" sz="2000" dirty="0"/>
              <a:t> </a:t>
            </a:r>
            <a:endParaRPr lang="en-US" altLang="ko-KR" sz="2000" dirty="0" smtClean="0"/>
          </a:p>
          <a:p>
            <a:pPr marL="457200" indent="-457200">
              <a:lnSpc>
                <a:spcPct val="110000"/>
              </a:lnSpc>
            </a:pPr>
            <a:r>
              <a:rPr lang="ko-KR" altLang="en-US" sz="1800" dirty="0"/>
              <a:t>페이지를 불러오자마자 원하는 요소에 마우스 커서가 표시되도록 하는 것</a:t>
            </a:r>
            <a:endParaRPr lang="en-US" altLang="ko-KR" sz="1800" dirty="0"/>
          </a:p>
          <a:p>
            <a:pPr marL="457200" indent="-457200">
              <a:lnSpc>
                <a:spcPct val="110000"/>
              </a:lnSpc>
            </a:pPr>
            <a:r>
              <a:rPr lang="ko-KR" altLang="en-US" sz="1800" dirty="0"/>
              <a:t>예전에는 자바스크립트를 이용해야 했는데</a:t>
            </a:r>
            <a:r>
              <a:rPr lang="en-US" altLang="ko-KR" sz="1800" dirty="0"/>
              <a:t>, HTML5</a:t>
            </a:r>
            <a:r>
              <a:rPr lang="ko-KR" altLang="en-US" sz="1800" dirty="0"/>
              <a:t>에서는 </a:t>
            </a:r>
            <a:r>
              <a:rPr lang="en-US" altLang="ko-KR" sz="1800" dirty="0"/>
              <a:t>autofocus</a:t>
            </a:r>
            <a:r>
              <a:rPr lang="ko-KR" altLang="en-US" sz="1800" dirty="0"/>
              <a:t>라는 속성으로 쉽게 해결할 수 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023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718457" y="2995710"/>
            <a:ext cx="10515600" cy="1193800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폼 만들기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792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905" y="336701"/>
            <a:ext cx="9557657" cy="703402"/>
          </a:xfrm>
        </p:spPr>
        <p:txBody>
          <a:bodyPr/>
          <a:lstStyle/>
          <a:p>
            <a:r>
              <a:rPr lang="en-US" altLang="ko-KR" dirty="0" smtClean="0"/>
              <a:t>&lt;input&gt; </a:t>
            </a:r>
            <a:r>
              <a:rPr lang="ko-KR" altLang="en-US" dirty="0" smtClean="0"/>
              <a:t>태그의 속성들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82780" y="1446210"/>
            <a:ext cx="11095184" cy="492688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000" b="1" dirty="0" smtClean="0"/>
              <a:t>autocomplete </a:t>
            </a:r>
            <a:r>
              <a:rPr lang="ko-KR" altLang="en-US" sz="2000" b="1" dirty="0" smtClean="0"/>
              <a:t>속성</a:t>
            </a:r>
            <a:r>
              <a:rPr lang="en-US" altLang="ko-KR" sz="2000" b="1" dirty="0" smtClean="0"/>
              <a:t> 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457200" indent="-457200">
              <a:lnSpc>
                <a:spcPct val="120000"/>
              </a:lnSpc>
            </a:pPr>
            <a:r>
              <a:rPr lang="ko-KR" altLang="en-US" sz="1800" dirty="0"/>
              <a:t>웹 브라우저의 자동 완성 기능 </a:t>
            </a:r>
            <a:r>
              <a:rPr lang="en-US" altLang="ko-KR" sz="1800" dirty="0"/>
              <a:t>: </a:t>
            </a:r>
            <a:r>
              <a:rPr lang="ko-KR" altLang="en-US" sz="1800" dirty="0"/>
              <a:t>사용자가 입력했던 내용을 기억했다가 비슷한 내용을 입력할 경우 이전에 입력했던 내용을 힌트로 보여주는 것</a:t>
            </a:r>
            <a:r>
              <a:rPr lang="en-US" altLang="ko-KR" sz="1800" dirty="0"/>
              <a:t>.</a:t>
            </a:r>
          </a:p>
          <a:p>
            <a:pPr marL="457200" indent="-457200"/>
            <a:r>
              <a:rPr lang="ko-KR" altLang="en-US" sz="1800" dirty="0"/>
              <a:t>자동 완성 기능을 사용하지 않으려면 브라우저의 환경 설정 명령을 이용해 꺼야 </a:t>
            </a:r>
            <a:endParaRPr lang="en-US" altLang="ko-KR" sz="1800" dirty="0"/>
          </a:p>
          <a:p>
            <a:pPr marL="457200" indent="-457200"/>
            <a:r>
              <a:rPr lang="en-US" altLang="ko-KR" sz="1800" dirty="0"/>
              <a:t>autocomplete </a:t>
            </a:r>
            <a:r>
              <a:rPr lang="ko-KR" altLang="en-US" sz="1800" dirty="0"/>
              <a:t>속성을 이용하면 웹 페이지 상에서 자동 완성 기능을 제어할 수 있다</a:t>
            </a:r>
            <a:r>
              <a:rPr lang="en-US" altLang="ko-KR" sz="1800" dirty="0"/>
              <a:t>. </a:t>
            </a:r>
          </a:p>
          <a:p>
            <a:pPr marL="914400" lvl="1" indent="-457200"/>
            <a:r>
              <a:rPr lang="en-US" altLang="ko-KR" sz="1600" dirty="0"/>
              <a:t>on – </a:t>
            </a:r>
            <a:r>
              <a:rPr lang="ko-KR" altLang="en-US" sz="1600" dirty="0"/>
              <a:t>자동 완성 기능을 켠다</a:t>
            </a:r>
            <a:endParaRPr lang="en-US" altLang="ko-KR" sz="1600" dirty="0"/>
          </a:p>
          <a:p>
            <a:pPr marL="914400" lvl="1" indent="-457200"/>
            <a:r>
              <a:rPr lang="en-US" altLang="ko-KR" sz="1600" dirty="0"/>
              <a:t>off – </a:t>
            </a:r>
            <a:r>
              <a:rPr lang="ko-KR" altLang="en-US" sz="1600" dirty="0"/>
              <a:t>자동 완성 기능은 끈다</a:t>
            </a:r>
            <a:r>
              <a:rPr lang="en-US" altLang="ko-KR" sz="1600" dirty="0"/>
              <a:t>. </a:t>
            </a:r>
          </a:p>
          <a:p>
            <a:pPr marL="914400" lvl="1" indent="-457200"/>
            <a:r>
              <a:rPr lang="en-US" altLang="ko-KR" sz="1600" dirty="0"/>
              <a:t>default - &lt;form&gt; </a:t>
            </a:r>
            <a:r>
              <a:rPr lang="ko-KR" altLang="en-US" sz="1600" dirty="0"/>
              <a:t>태그에서 </a:t>
            </a:r>
            <a:r>
              <a:rPr lang="en-US" altLang="ko-KR" sz="1600" dirty="0"/>
              <a:t>autocomplete </a:t>
            </a:r>
            <a:r>
              <a:rPr lang="ko-KR" altLang="en-US" sz="1600" dirty="0"/>
              <a:t>사용</a:t>
            </a:r>
            <a:endParaRPr lang="en-US" altLang="ko-KR" sz="1600" dirty="0"/>
          </a:p>
          <a:p>
            <a:endParaRPr lang="en-US" altLang="ko-KR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sz="2000" b="1" dirty="0" smtClean="0"/>
              <a:t>required </a:t>
            </a:r>
            <a:r>
              <a:rPr lang="ko-KR" altLang="en-US" sz="2000" b="1" dirty="0" smtClean="0"/>
              <a:t>속성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457200" indent="-457200">
              <a:lnSpc>
                <a:spcPct val="150000"/>
              </a:lnSpc>
            </a:pPr>
            <a:r>
              <a:rPr lang="en-US" altLang="ko-KR" sz="1800" dirty="0"/>
              <a:t>[submit] </a:t>
            </a:r>
            <a:r>
              <a:rPr lang="ko-KR" altLang="en-US" sz="1800" dirty="0"/>
              <a:t>단추를 클릭해서 서버로 폼을 전송할 때 필수 필드에 필요한 내용이 모두 채워졌는지 </a:t>
            </a:r>
            <a:r>
              <a:rPr lang="ko-KR" altLang="en-US" sz="1800" dirty="0" smtClean="0"/>
              <a:t>검사한다</a:t>
            </a:r>
            <a:r>
              <a:rPr lang="en-US" altLang="ko-KR" sz="1800" dirty="0" smtClean="0"/>
              <a:t>. </a:t>
            </a:r>
            <a:r>
              <a:rPr lang="en-US" altLang="ko-KR" sz="1800" smtClean="0">
                <a:sym typeface="Wingdings" panose="05000000000000000000" pitchFamily="2" charset="2"/>
              </a:rPr>
              <a:t> </a:t>
            </a:r>
            <a:r>
              <a:rPr lang="en-US" altLang="ko-KR" sz="1800" smtClean="0"/>
              <a:t>HTML4</a:t>
            </a:r>
            <a:r>
              <a:rPr lang="ko-KR" altLang="en-US" sz="1800" dirty="0"/>
              <a:t>에서는 자바스크립트로 </a:t>
            </a:r>
            <a:r>
              <a:rPr lang="ko-KR" altLang="en-US" sz="1800" dirty="0" smtClean="0"/>
              <a:t>처리했지만</a:t>
            </a:r>
            <a:r>
              <a:rPr lang="en-US" altLang="ko-KR" sz="1800" dirty="0" smtClean="0"/>
              <a:t> HTML5</a:t>
            </a:r>
            <a:r>
              <a:rPr lang="ko-KR" altLang="en-US" sz="1800" dirty="0"/>
              <a:t>에서는 </a:t>
            </a:r>
            <a:r>
              <a:rPr lang="en-US" altLang="ko-KR" sz="1800" dirty="0"/>
              <a:t>required </a:t>
            </a:r>
            <a:r>
              <a:rPr lang="ko-KR" altLang="en-US" sz="1800" dirty="0"/>
              <a:t>속성 사용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6245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웹에서 만나는 폼</a:t>
            </a:r>
            <a:endParaRPr lang="ko-KR" alt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44" y="1345620"/>
            <a:ext cx="9982200" cy="342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044" y="4493636"/>
            <a:ext cx="4741862" cy="2087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72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사각형 설명선 2"/>
          <p:cNvSpPr/>
          <p:nvPr/>
        </p:nvSpPr>
        <p:spPr>
          <a:xfrm>
            <a:off x="489527" y="2844801"/>
            <a:ext cx="5458691" cy="3195782"/>
          </a:xfrm>
          <a:prstGeom prst="wedgeRoundRectCallout">
            <a:avLst>
              <a:gd name="adj1" fmla="val -20047"/>
              <a:gd name="adj2" fmla="val -57153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smtClean="0"/>
              <a:t>폼이 동작하는 방법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51" y="1466384"/>
            <a:ext cx="2694458" cy="1055418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558799" y="3137188"/>
            <a:ext cx="5232400" cy="294034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30000"/>
              </a:lnSpc>
              <a:buFont typeface="Arial" panose="020B0604020202020204" pitchFamily="34" charset="0"/>
              <a:buAutoNum type="arabicParenR"/>
            </a:pPr>
            <a:r>
              <a:rPr lang="ko-KR" altLang="en-US" sz="1400" dirty="0" smtClean="0"/>
              <a:t>사용자가 </a:t>
            </a:r>
            <a:r>
              <a:rPr lang="en-US" altLang="ko-KR" sz="1400" dirty="0" smtClean="0"/>
              <a:t>[</a:t>
            </a:r>
            <a:r>
              <a:rPr lang="ko-KR" altLang="en-US" sz="1400" dirty="0" smtClean="0"/>
              <a:t>아이디 </a:t>
            </a:r>
            <a:r>
              <a:rPr lang="en-US" altLang="ko-KR" sz="1400" dirty="0" smtClean="0"/>
              <a:t>or </a:t>
            </a:r>
            <a:r>
              <a:rPr lang="ko-KR" altLang="en-US" sz="1400" dirty="0" err="1" smtClean="0"/>
              <a:t>이메일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[</a:t>
            </a:r>
            <a:r>
              <a:rPr lang="ko-KR" altLang="en-US" sz="1400" dirty="0" smtClean="0"/>
              <a:t>비밀번호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에 정보 입력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en-US" altLang="ko-KR" sz="1400" dirty="0" smtClean="0"/>
              <a:t>[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 클릭</a:t>
            </a:r>
            <a:endParaRPr lang="en-US" altLang="ko-KR" sz="1400" dirty="0" smtClean="0"/>
          </a:p>
          <a:p>
            <a:pPr marL="514350" indent="-514350">
              <a:lnSpc>
                <a:spcPct val="130000"/>
              </a:lnSpc>
              <a:buFont typeface="Arial" panose="020B0604020202020204" pitchFamily="34" charset="0"/>
              <a:buAutoNum type="arabicParenR"/>
            </a:pPr>
            <a:r>
              <a:rPr lang="ko-KR" altLang="en-US" sz="1400" dirty="0" smtClean="0"/>
              <a:t>사용자가 입력한 아이디와 비밀번호가 웹 서버로 보내짐</a:t>
            </a:r>
            <a:endParaRPr lang="en-US" altLang="ko-KR" sz="1400" dirty="0" smtClean="0"/>
          </a:p>
          <a:p>
            <a:pPr marL="514350" indent="-514350">
              <a:lnSpc>
                <a:spcPct val="130000"/>
              </a:lnSpc>
              <a:buFont typeface="Arial" panose="020B0604020202020204" pitchFamily="34" charset="0"/>
              <a:buAutoNum type="arabicParenR"/>
            </a:pPr>
            <a:r>
              <a:rPr lang="ko-KR" altLang="en-US" sz="1400" dirty="0" smtClean="0"/>
              <a:t>서버는 자신이 가지고 있는 사용자 데이터베이스를 뒤져서 사용자가 보내온 아이디와 비밀번호가 서로 일치하는 정보인지 확인하고 그 결과를 브라우저에 보낸다</a:t>
            </a:r>
            <a:r>
              <a:rPr lang="en-US" altLang="ko-KR" sz="1400" dirty="0" smtClean="0"/>
              <a:t>.</a:t>
            </a:r>
          </a:p>
          <a:p>
            <a:pPr marL="514350" indent="-514350">
              <a:lnSpc>
                <a:spcPct val="130000"/>
              </a:lnSpc>
              <a:buFont typeface="Arial" panose="020B0604020202020204" pitchFamily="34" charset="0"/>
              <a:buAutoNum type="arabicParenR"/>
            </a:pPr>
            <a:r>
              <a:rPr lang="ko-KR" altLang="en-US" sz="1400" dirty="0" smtClean="0"/>
              <a:t>회원이라면 로그인한 후의 결과 화면이 나타나고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아니라면 로그인 실패 화면이 나타남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022109" y="1466384"/>
            <a:ext cx="5763492" cy="513734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</a:pPr>
            <a:r>
              <a:rPr lang="ko-KR" altLang="en-US" sz="1800" smtClean="0"/>
              <a:t>폼과 관련된 대부분의 작업들은 정보를 저장하거나 검색하거나 수정하는 일들</a:t>
            </a:r>
            <a:endParaRPr lang="en-US" altLang="ko-KR" sz="1800" smtClean="0"/>
          </a:p>
          <a:p>
            <a:pPr marL="457200" indent="-457200">
              <a:lnSpc>
                <a:spcPct val="150000"/>
              </a:lnSpc>
            </a:pPr>
            <a:r>
              <a:rPr lang="ko-KR" altLang="en-US" sz="1800" smtClean="0"/>
              <a:t>이런 작업은 모두 데이터베이스를 기반으로 한다</a:t>
            </a:r>
            <a:r>
              <a:rPr lang="en-US" altLang="ko-KR" sz="1800" smtClean="0"/>
              <a:t>.</a:t>
            </a:r>
          </a:p>
          <a:p>
            <a:pPr marL="457200" indent="-457200">
              <a:lnSpc>
                <a:spcPct val="150000"/>
              </a:lnSpc>
            </a:pPr>
            <a:r>
              <a:rPr lang="ko-KR" altLang="en-US" sz="1800" smtClean="0"/>
              <a:t>아이디를 입력하는 텍스트 필드나 버튼 같은 폼의 형태를 만드는 것은 </a:t>
            </a:r>
            <a:r>
              <a:rPr lang="en-US" altLang="ko-KR" sz="1800" smtClean="0"/>
              <a:t>HTML </a:t>
            </a:r>
            <a:r>
              <a:rPr lang="ko-KR" altLang="en-US" sz="1800" smtClean="0"/>
              <a:t>태그</a:t>
            </a:r>
            <a:endParaRPr lang="en-US" altLang="ko-KR" sz="1800" smtClean="0"/>
          </a:p>
          <a:p>
            <a:pPr marL="457200" indent="-457200">
              <a:lnSpc>
                <a:spcPct val="150000"/>
              </a:lnSpc>
            </a:pPr>
            <a:r>
              <a:rPr lang="ko-KR" altLang="en-US" sz="1800" smtClean="0"/>
              <a:t>폼에 입력한 사용자 정보를 처리하는 것은 </a:t>
            </a:r>
            <a:r>
              <a:rPr lang="en-US" altLang="ko-KR" sz="1800" smtClean="0"/>
              <a:t>ASP</a:t>
            </a:r>
            <a:r>
              <a:rPr lang="ko-KR" altLang="en-US" sz="1800" smtClean="0"/>
              <a:t>나 </a:t>
            </a:r>
            <a:r>
              <a:rPr lang="en-US" altLang="ko-KR" sz="1800" smtClean="0"/>
              <a:t>PHP </a:t>
            </a:r>
            <a:r>
              <a:rPr lang="ko-KR" altLang="en-US" sz="1800" smtClean="0"/>
              <a:t>같은 서버 프로그래밍 이용</a:t>
            </a:r>
            <a:endParaRPr lang="en-US" altLang="ko-KR" sz="1800" smtClean="0"/>
          </a:p>
          <a:p>
            <a:pPr marL="457200" indent="-457200">
              <a:lnSpc>
                <a:spcPct val="150000"/>
              </a:lnSpc>
            </a:pPr>
            <a:r>
              <a:rPr lang="ko-KR" altLang="en-US" sz="1800" smtClean="0"/>
              <a:t>여기에서는 서버 프로그래밍에 대해서는 다루지 않고 브라우저에 표시될 폼을 만드는 태그들에 대해 살펴볼 것이다</a:t>
            </a:r>
            <a:r>
              <a:rPr lang="en-US" altLang="ko-KR" sz="1800" smtClean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2703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&lt;form&gt; </a:t>
            </a:r>
            <a:r>
              <a:rPr lang="ko-KR" altLang="en-US" sz="3200" dirty="0" smtClean="0"/>
              <a:t>태그</a:t>
            </a:r>
            <a:endParaRPr lang="ko-KR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83842" y="1345561"/>
            <a:ext cx="1011666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폼을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만드는 기본 태그</a:t>
            </a:r>
            <a:r>
              <a:rPr lang="en-US" altLang="ko-KR" sz="2000" dirty="0" smtClean="0"/>
              <a:t>.  &lt;form&gt;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&lt;/form&gt; </a:t>
            </a:r>
            <a:r>
              <a:rPr lang="ko-KR" altLang="en-US" sz="2000" dirty="0" smtClean="0"/>
              <a:t>사이에 여러 폼 요소 삽입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&lt;form [</a:t>
            </a:r>
            <a:r>
              <a:rPr lang="ko-KR" altLang="en-US" sz="2000" dirty="0" smtClean="0"/>
              <a:t>속성</a:t>
            </a:r>
            <a:r>
              <a:rPr lang="en-US" altLang="ko-KR" sz="2000" dirty="0" smtClean="0"/>
              <a:t>=“</a:t>
            </a:r>
            <a:r>
              <a:rPr lang="ko-KR" altLang="en-US" sz="2000" dirty="0" smtClean="0"/>
              <a:t>속성값</a:t>
            </a:r>
            <a:r>
              <a:rPr lang="en-US" altLang="ko-KR" sz="2000" dirty="0" smtClean="0"/>
              <a:t>”]&gt; </a:t>
            </a:r>
            <a:r>
              <a:rPr lang="ko-KR" altLang="en-US" sz="2000" dirty="0" smtClean="0"/>
              <a:t>폼 요소 </a:t>
            </a:r>
            <a:r>
              <a:rPr lang="en-US" altLang="ko-KR" sz="2000" dirty="0" smtClean="0"/>
              <a:t>&lt;/form&gt;</a:t>
            </a:r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사용할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수 있는 속성</a:t>
            </a:r>
            <a:endParaRPr lang="en-US" altLang="ko-KR" sz="20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method : </a:t>
            </a:r>
            <a:r>
              <a:rPr lang="ko-KR" altLang="en-US" sz="2000" dirty="0" smtClean="0"/>
              <a:t>폼을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전송할 방식 선택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name : </a:t>
            </a:r>
            <a:r>
              <a:rPr lang="ko-KR" altLang="en-US" sz="2000" dirty="0"/>
              <a:t> 폼을 식별하기 위한 폼의 </a:t>
            </a:r>
            <a:r>
              <a:rPr lang="ko-KR" altLang="en-US" sz="2000" dirty="0" smtClean="0"/>
              <a:t>이름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action : </a:t>
            </a:r>
            <a:r>
              <a:rPr lang="ko-KR" altLang="en-US" sz="2000" dirty="0"/>
              <a:t>폼을 전송할 서버 쪽의 스크립트 파일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target : </a:t>
            </a:r>
            <a:r>
              <a:rPr lang="ko-KR" altLang="en-US" sz="2000" dirty="0"/>
              <a:t> </a:t>
            </a:r>
            <a:r>
              <a:rPr lang="en-US" altLang="ko-KR" sz="2000" dirty="0"/>
              <a:t>action</a:t>
            </a:r>
            <a:r>
              <a:rPr lang="ko-KR" altLang="en-US" sz="2000" dirty="0"/>
              <a:t>에서 지정한 스크립트 파일을 현재 창이 아닌 다른 위치에 열도록 지정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79542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&lt;</a:t>
            </a:r>
            <a:r>
              <a:rPr lang="en-US" altLang="ko-KR" sz="3200" dirty="0" err="1" smtClean="0"/>
              <a:t>fieldset</a:t>
            </a:r>
            <a:r>
              <a:rPr lang="en-US" altLang="ko-KR" sz="3200" dirty="0" smtClean="0"/>
              <a:t>&gt; </a:t>
            </a:r>
            <a:r>
              <a:rPr lang="ko-KR" altLang="en-US" sz="3200" dirty="0" smtClean="0"/>
              <a:t>과</a:t>
            </a:r>
            <a:r>
              <a:rPr lang="en-US" altLang="ko-KR" sz="3200" dirty="0" smtClean="0"/>
              <a:t> &lt;legend&gt; </a:t>
            </a:r>
            <a:r>
              <a:rPr lang="ko-KR" altLang="en-US" sz="3200" dirty="0" smtClean="0"/>
              <a:t>태그</a:t>
            </a:r>
            <a:endParaRPr lang="ko-KR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040860" y="1342417"/>
            <a:ext cx="101166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&lt;</a:t>
            </a:r>
            <a:r>
              <a:rPr lang="en-US" altLang="ko-KR" sz="2000" b="1" dirty="0" err="1" smtClean="0"/>
              <a:t>fieldset</a:t>
            </a:r>
            <a:r>
              <a:rPr lang="en-US" altLang="ko-KR" sz="2000" b="1" dirty="0" smtClean="0"/>
              <a:t>&gt; </a:t>
            </a:r>
            <a:r>
              <a:rPr lang="ko-KR" altLang="en-US" sz="2000" b="1" dirty="0" smtClean="0"/>
              <a:t>태그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폼 요소를 그룹으로 묶는 태그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&lt;</a:t>
            </a:r>
            <a:r>
              <a:rPr lang="en-US" altLang="ko-KR" sz="2000" dirty="0" err="1"/>
              <a:t>fieldset</a:t>
            </a:r>
            <a:r>
              <a:rPr lang="en-US" altLang="ko-KR" sz="2000" dirty="0"/>
              <a:t> [</a:t>
            </a:r>
            <a:r>
              <a:rPr lang="ko-KR" altLang="en-US" sz="2000" dirty="0"/>
              <a:t>속성</a:t>
            </a:r>
            <a:r>
              <a:rPr lang="en-US" altLang="ko-KR" sz="2000" dirty="0"/>
              <a:t>="</a:t>
            </a:r>
            <a:r>
              <a:rPr lang="ko-KR" altLang="en-US" sz="2000" dirty="0"/>
              <a:t>속성 값</a:t>
            </a:r>
            <a:r>
              <a:rPr lang="en-US" altLang="ko-KR" sz="2000" dirty="0"/>
              <a:t>"] &gt; ... &lt;/</a:t>
            </a:r>
            <a:r>
              <a:rPr lang="en-US" altLang="ko-KR" sz="2000" dirty="0" err="1"/>
              <a:t>fieldset</a:t>
            </a:r>
            <a:r>
              <a:rPr lang="en-US" altLang="ko-KR" sz="2000" dirty="0" smtClean="0"/>
              <a:t>&gt;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① </a:t>
            </a:r>
            <a:r>
              <a:rPr lang="en-US" altLang="ko-KR" sz="2000" dirty="0"/>
              <a:t>disabled: </a:t>
            </a:r>
            <a:r>
              <a:rPr lang="en-US" altLang="ko-KR" sz="2000" dirty="0" smtClean="0"/>
              <a:t>&lt;</a:t>
            </a:r>
            <a:r>
              <a:rPr lang="en-US" altLang="ko-KR" sz="2000" dirty="0" err="1"/>
              <a:t>fieldset</a:t>
            </a:r>
            <a:r>
              <a:rPr lang="en-US" altLang="ko-KR" sz="2000" dirty="0"/>
              <a:t>&gt; </a:t>
            </a:r>
            <a:r>
              <a:rPr lang="ko-KR" altLang="en-US" sz="2000" dirty="0"/>
              <a:t>태그의 자식 요소들을 사용할 수 없게 </a:t>
            </a:r>
            <a:r>
              <a:rPr lang="ko-KR" altLang="en-US" sz="2000" dirty="0" smtClean="0"/>
              <a:t>만든다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ko-KR" altLang="en-US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② </a:t>
            </a:r>
            <a:r>
              <a:rPr lang="en-US" altLang="ko-KR" sz="2000" dirty="0"/>
              <a:t>form: </a:t>
            </a:r>
            <a:r>
              <a:rPr lang="ko-KR" altLang="en-US" sz="2000" dirty="0"/>
              <a:t>현재 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fieldset</a:t>
            </a:r>
            <a:r>
              <a:rPr lang="en-US" altLang="ko-KR" sz="2000" dirty="0"/>
              <a:t>&gt; </a:t>
            </a:r>
            <a:r>
              <a:rPr lang="ko-KR" altLang="en-US" sz="2000" dirty="0"/>
              <a:t>태그가 속해 있는 </a:t>
            </a:r>
            <a:r>
              <a:rPr lang="en-US" altLang="ko-KR" sz="2000" dirty="0"/>
              <a:t>form</a:t>
            </a:r>
            <a:r>
              <a:rPr lang="ko-KR" altLang="en-US" sz="2000" dirty="0"/>
              <a:t>의 </a:t>
            </a:r>
            <a:r>
              <a:rPr lang="ko-KR" altLang="en-US" sz="2000" dirty="0" smtClean="0"/>
              <a:t>이름 표시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③ name: </a:t>
            </a:r>
            <a:r>
              <a:rPr lang="ko-KR" altLang="en-US" sz="2000" dirty="0" smtClean="0"/>
              <a:t>서버로 </a:t>
            </a:r>
            <a:r>
              <a:rPr lang="ko-KR" altLang="en-US" sz="2000" dirty="0"/>
              <a:t>넘겨줄 </a:t>
            </a:r>
            <a:r>
              <a:rPr lang="ko-KR" altLang="en-US" sz="2000" dirty="0" smtClean="0"/>
              <a:t>이름 지정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&lt;legend&gt; </a:t>
            </a:r>
            <a:r>
              <a:rPr lang="ko-KR" altLang="en-US" sz="2000" b="1" dirty="0" smtClean="0"/>
              <a:t>태그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그룹으로 묶은 구역에 제목을 붙이는 태그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&lt;legend&gt; </a:t>
            </a:r>
            <a:r>
              <a:rPr lang="ko-KR" altLang="en-US" sz="2000" dirty="0" err="1"/>
              <a:t>필드셋의</a:t>
            </a:r>
            <a:r>
              <a:rPr lang="ko-KR" altLang="en-US" sz="2000" dirty="0"/>
              <a:t> 제목 </a:t>
            </a:r>
            <a:r>
              <a:rPr lang="en-US" altLang="ko-KR" sz="2000" dirty="0"/>
              <a:t>&lt;/legend</a:t>
            </a:r>
            <a:r>
              <a:rPr lang="en-US" altLang="ko-KR" sz="2000" dirty="0" smtClean="0"/>
              <a:t>&gt;</a:t>
            </a:r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2072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16"/>
          <a:stretch/>
        </p:blipFill>
        <p:spPr bwMode="auto">
          <a:xfrm>
            <a:off x="7832435" y="1893453"/>
            <a:ext cx="4065015" cy="410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&lt;</a:t>
            </a:r>
            <a:r>
              <a:rPr lang="en-US" altLang="ko-KR" sz="3200" dirty="0" err="1" smtClean="0"/>
              <a:t>fieldset</a:t>
            </a:r>
            <a:r>
              <a:rPr lang="en-US" altLang="ko-KR" sz="3200" dirty="0" smtClean="0"/>
              <a:t>&gt; </a:t>
            </a:r>
            <a:r>
              <a:rPr lang="ko-KR" altLang="en-US" sz="3200" dirty="0" smtClean="0"/>
              <a:t>과</a:t>
            </a:r>
            <a:r>
              <a:rPr lang="en-US" altLang="ko-KR" sz="3200" dirty="0" smtClean="0"/>
              <a:t> &lt;legend&gt; </a:t>
            </a:r>
            <a:r>
              <a:rPr lang="ko-KR" altLang="en-US" sz="3200" dirty="0" smtClean="0"/>
              <a:t>태그</a:t>
            </a:r>
            <a:endParaRPr lang="ko-KR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831272" y="1052945"/>
            <a:ext cx="8432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&lt;form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     </a:t>
            </a:r>
            <a:r>
              <a:rPr lang="en-US" altLang="ko-KR" b="1" dirty="0"/>
              <a:t>&lt;</a:t>
            </a:r>
            <a:r>
              <a:rPr lang="en-US" altLang="ko-KR" b="1" dirty="0" err="1"/>
              <a:t>fieldset</a:t>
            </a:r>
            <a:r>
              <a:rPr lang="en-US" altLang="ko-KR" b="1" dirty="0" smtClean="0"/>
              <a:t>&gt;</a:t>
            </a:r>
          </a:p>
          <a:p>
            <a:r>
              <a:rPr lang="en-US" altLang="ko-KR" dirty="0" smtClean="0"/>
              <a:t>        </a:t>
            </a:r>
            <a:r>
              <a:rPr lang="en-US" altLang="ko-KR" b="1" dirty="0" smtClean="0"/>
              <a:t>&lt;</a:t>
            </a:r>
            <a:r>
              <a:rPr lang="en-US" altLang="ko-KR" b="1" dirty="0"/>
              <a:t>legend&gt;</a:t>
            </a:r>
            <a:r>
              <a:rPr lang="ko-KR" altLang="en-US" dirty="0"/>
              <a:t>로그인 정보</a:t>
            </a:r>
            <a:r>
              <a:rPr lang="en-US" altLang="ko-KR" b="1" dirty="0"/>
              <a:t>&lt;/legend</a:t>
            </a:r>
            <a:r>
              <a:rPr lang="en-US" altLang="ko-KR" b="1" dirty="0" smtClean="0"/>
              <a:t>&gt;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/>
              <a:t>&lt;</a:t>
            </a:r>
            <a:r>
              <a:rPr lang="en-US" altLang="ko-KR" dirty="0" err="1"/>
              <a:t>ul</a:t>
            </a:r>
            <a:r>
              <a:rPr lang="en-US" altLang="ko-KR" dirty="0" smtClean="0"/>
              <a:t>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en-US" altLang="ko-KR" dirty="0"/>
              <a:t>&lt;li&gt;</a:t>
            </a:r>
            <a:r>
              <a:rPr lang="ko-KR" altLang="en-US" dirty="0"/>
              <a:t>아이디 </a:t>
            </a:r>
            <a:r>
              <a:rPr lang="en-US" altLang="ko-KR" dirty="0"/>
              <a:t>: &lt;input type="text" id="</a:t>
            </a:r>
            <a:r>
              <a:rPr lang="en-US" altLang="ko-KR" dirty="0" err="1"/>
              <a:t>user_id</a:t>
            </a:r>
            <a:r>
              <a:rPr lang="en-US" altLang="ko-KR" dirty="0"/>
              <a:t>"&gt;&lt;/li</a:t>
            </a:r>
            <a:r>
              <a:rPr lang="en-US" altLang="ko-KR" dirty="0" smtClean="0"/>
              <a:t>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en-US" altLang="ko-KR" dirty="0"/>
              <a:t>&lt;li&gt;</a:t>
            </a:r>
            <a:r>
              <a:rPr lang="ko-KR" altLang="en-US" dirty="0"/>
              <a:t>비밀번호 </a:t>
            </a:r>
            <a:r>
              <a:rPr lang="en-US" altLang="ko-KR" dirty="0"/>
              <a:t>: &lt;input type="password" id="pw"&gt;&lt;/li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/>
              <a:t>&lt;/</a:t>
            </a:r>
            <a:r>
              <a:rPr lang="en-US" altLang="ko-KR" dirty="0" err="1"/>
              <a:t>ul</a:t>
            </a:r>
            <a:r>
              <a:rPr lang="en-US" altLang="ko-KR" dirty="0" smtClean="0"/>
              <a:t>&gt;</a:t>
            </a:r>
          </a:p>
          <a:p>
            <a:r>
              <a:rPr lang="en-US" altLang="ko-KR" b="1" dirty="0" smtClean="0"/>
              <a:t>      &lt;/</a:t>
            </a:r>
            <a:r>
              <a:rPr lang="en-US" altLang="ko-KR" b="1" dirty="0" err="1"/>
              <a:t>fieldset</a:t>
            </a:r>
            <a:r>
              <a:rPr lang="en-US" altLang="ko-KR" b="1" dirty="0" smtClean="0"/>
              <a:t>&gt;</a:t>
            </a:r>
            <a:endParaRPr lang="en-US" altLang="ko-KR" b="1" dirty="0"/>
          </a:p>
          <a:p>
            <a:r>
              <a:rPr lang="en-US" altLang="ko-KR" b="1" dirty="0" smtClean="0"/>
              <a:t>      </a:t>
            </a:r>
            <a:r>
              <a:rPr lang="en-US" altLang="ko-KR" b="1" dirty="0"/>
              <a:t>&lt;</a:t>
            </a:r>
            <a:r>
              <a:rPr lang="en-US" altLang="ko-KR" b="1" dirty="0" err="1"/>
              <a:t>fieldset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 smtClean="0"/>
              <a:t>        &lt;</a:t>
            </a:r>
            <a:r>
              <a:rPr lang="en-US" altLang="ko-KR" b="1" dirty="0"/>
              <a:t>legend&gt; </a:t>
            </a:r>
            <a:r>
              <a:rPr lang="ko-KR" altLang="en-US" dirty="0"/>
              <a:t>가입자 정보 </a:t>
            </a:r>
            <a:r>
              <a:rPr lang="en-US" altLang="ko-KR" b="1" dirty="0"/>
              <a:t>&lt;/legend</a:t>
            </a:r>
            <a:r>
              <a:rPr lang="en-US" altLang="ko-KR" b="1" dirty="0" smtClean="0"/>
              <a:t>&gt;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/>
              <a:t>&lt;</a:t>
            </a:r>
            <a:r>
              <a:rPr lang="en-US" altLang="ko-KR" dirty="0" err="1"/>
              <a:t>ul</a:t>
            </a:r>
            <a:r>
              <a:rPr lang="en-US" altLang="ko-KR" dirty="0" smtClean="0"/>
              <a:t>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&lt;</a:t>
            </a:r>
            <a:r>
              <a:rPr lang="en-US" altLang="ko-KR" dirty="0"/>
              <a:t>li&gt;</a:t>
            </a:r>
            <a:r>
              <a:rPr lang="ko-KR" altLang="en-US" dirty="0"/>
              <a:t>이름 </a:t>
            </a:r>
            <a:r>
              <a:rPr lang="en-US" altLang="ko-KR" dirty="0"/>
              <a:t>: &lt;input type="text" id="</a:t>
            </a:r>
            <a:r>
              <a:rPr lang="en-US" altLang="ko-KR" dirty="0" err="1"/>
              <a:t>user_name</a:t>
            </a:r>
            <a:r>
              <a:rPr lang="en-US" altLang="ko-KR" dirty="0"/>
              <a:t>"&gt;&lt;/li</a:t>
            </a:r>
            <a:r>
              <a:rPr lang="en-US" altLang="ko-KR" dirty="0" smtClean="0"/>
              <a:t>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</a:t>
            </a:r>
            <a:r>
              <a:rPr lang="en-US" altLang="ko-KR" dirty="0"/>
              <a:t>&lt;li&gt;</a:t>
            </a:r>
            <a:r>
              <a:rPr lang="ko-KR" altLang="en-US" dirty="0"/>
              <a:t>메일 주소 </a:t>
            </a:r>
            <a:r>
              <a:rPr lang="en-US" altLang="ko-KR" dirty="0"/>
              <a:t>: &lt;input type="text" id="</a:t>
            </a:r>
            <a:r>
              <a:rPr lang="en-US" altLang="ko-KR" dirty="0" err="1"/>
              <a:t>user_mail</a:t>
            </a:r>
            <a:r>
              <a:rPr lang="en-US" altLang="ko-KR" dirty="0"/>
              <a:t>"&gt;&lt;/li</a:t>
            </a:r>
            <a:r>
              <a:rPr lang="en-US" altLang="ko-KR" dirty="0" smtClean="0"/>
              <a:t>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&lt;</a:t>
            </a:r>
            <a:r>
              <a:rPr lang="en-US" altLang="ko-KR" dirty="0"/>
              <a:t>li&gt;</a:t>
            </a:r>
            <a:r>
              <a:rPr lang="ko-KR" altLang="en-US" dirty="0"/>
              <a:t>생년월일 </a:t>
            </a:r>
            <a:r>
              <a:rPr lang="en-US" altLang="ko-KR" dirty="0"/>
              <a:t>: &lt;input type="text" id="birth"&gt;&lt;/li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/>
              <a:t>&lt;/</a:t>
            </a:r>
            <a:r>
              <a:rPr lang="en-US" altLang="ko-KR" dirty="0" err="1"/>
              <a:t>ul</a:t>
            </a:r>
            <a:r>
              <a:rPr lang="en-US" altLang="ko-KR" dirty="0" smtClean="0"/>
              <a:t>&gt;</a:t>
            </a:r>
          </a:p>
          <a:p>
            <a:r>
              <a:rPr lang="en-US" altLang="ko-KR" b="1" dirty="0" smtClean="0"/>
              <a:t>      &lt;/</a:t>
            </a:r>
            <a:r>
              <a:rPr lang="en-US" altLang="ko-KR" b="1" dirty="0" err="1"/>
              <a:t>fieldset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 smtClean="0"/>
              <a:t>      </a:t>
            </a:r>
            <a:r>
              <a:rPr lang="en-US" altLang="ko-KR" b="1" dirty="0"/>
              <a:t>&lt;</a:t>
            </a:r>
            <a:r>
              <a:rPr lang="en-US" altLang="ko-KR" b="1" dirty="0" err="1"/>
              <a:t>fieldset</a:t>
            </a:r>
            <a:r>
              <a:rPr lang="en-US" altLang="ko-KR" b="1" dirty="0" smtClean="0"/>
              <a:t>&gt;</a:t>
            </a:r>
          </a:p>
          <a:p>
            <a:r>
              <a:rPr lang="en-US" altLang="ko-KR" dirty="0" smtClean="0"/>
              <a:t>        &lt;</a:t>
            </a:r>
            <a:r>
              <a:rPr lang="en-US" altLang="ko-KR" dirty="0"/>
              <a:t>input type="submit" value="</a:t>
            </a:r>
            <a:r>
              <a:rPr lang="ko-KR" altLang="en-US" dirty="0"/>
              <a:t>가입하기</a:t>
            </a:r>
            <a:r>
              <a:rPr lang="en-US" altLang="ko-KR" dirty="0"/>
              <a:t>"&gt;&lt;/input&gt;      </a:t>
            </a:r>
            <a:endParaRPr lang="en-US" altLang="ko-KR" dirty="0" smtClean="0"/>
          </a:p>
          <a:p>
            <a:r>
              <a:rPr lang="en-US" altLang="ko-KR" dirty="0" smtClean="0"/>
              <a:t>     </a:t>
            </a:r>
            <a:r>
              <a:rPr lang="en-US" altLang="ko-KR" b="1" dirty="0" smtClean="0"/>
              <a:t> &lt;/</a:t>
            </a:r>
            <a:r>
              <a:rPr lang="en-US" altLang="ko-KR" b="1" dirty="0" err="1"/>
              <a:t>fieldset</a:t>
            </a:r>
            <a:r>
              <a:rPr lang="en-US" altLang="ko-KR" b="1" dirty="0" smtClean="0"/>
              <a:t>&gt;</a:t>
            </a:r>
          </a:p>
          <a:p>
            <a:r>
              <a:rPr lang="en-US" altLang="ko-KR" dirty="0" smtClean="0"/>
              <a:t>&lt;/</a:t>
            </a:r>
            <a:r>
              <a:rPr lang="en-US" altLang="ko-KR" dirty="0"/>
              <a:t>form&gt;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1564" y="1385455"/>
            <a:ext cx="6437745" cy="1884218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11564" y="3334325"/>
            <a:ext cx="6437745" cy="2124363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11564" y="5541818"/>
            <a:ext cx="6437745" cy="757379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25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&lt;label&gt;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5164" y="1342417"/>
            <a:ext cx="10252363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폼 요소에 캡션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텍스트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 붙이는 태그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라디오 버튼이나 체크 박스에서 캡션 부분을 클릭해도 라디오 버튼과 체크 박스 버튼이 선택된다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사용법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방법</a:t>
            </a:r>
            <a:r>
              <a:rPr lang="en-US" altLang="ko-KR" sz="2000" dirty="0" smtClean="0"/>
              <a:t>1] &lt;label </a:t>
            </a:r>
            <a:r>
              <a:rPr lang="en-US" altLang="ko-KR" sz="2000" dirty="0"/>
              <a:t>[</a:t>
            </a:r>
            <a:r>
              <a:rPr lang="ko-KR" altLang="en-US" sz="2000" dirty="0"/>
              <a:t>속성</a:t>
            </a:r>
            <a:r>
              <a:rPr lang="en-US" altLang="ko-KR" sz="2000" dirty="0"/>
              <a:t>="</a:t>
            </a:r>
            <a:r>
              <a:rPr lang="ko-KR" altLang="en-US" sz="2000" dirty="0"/>
              <a:t>속성 값</a:t>
            </a:r>
            <a:r>
              <a:rPr lang="en-US" altLang="ko-KR" sz="2000" dirty="0"/>
              <a:t>"] &gt; </a:t>
            </a:r>
            <a:r>
              <a:rPr lang="ko-KR" altLang="en-US" sz="2000" dirty="0"/>
              <a:t>캡션 </a:t>
            </a:r>
            <a:r>
              <a:rPr lang="en-US" altLang="ko-KR" sz="2000" dirty="0"/>
              <a:t>&lt;input ...&gt; &lt;/label</a:t>
            </a:r>
            <a:r>
              <a:rPr lang="en-US" altLang="ko-KR" sz="2000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ko-KR" altLang="en-US" sz="2000" dirty="0" smtClean="0"/>
              <a:t>예</a:t>
            </a:r>
            <a:r>
              <a:rPr lang="en-US" altLang="ko-KR" sz="2000" dirty="0"/>
              <a:t>) </a:t>
            </a:r>
            <a:r>
              <a:rPr lang="en-US" altLang="ko-KR" dirty="0"/>
              <a:t>&lt;label&gt;</a:t>
            </a:r>
            <a:r>
              <a:rPr lang="ko-KR" altLang="en-US" dirty="0"/>
              <a:t>아이디</a:t>
            </a:r>
            <a:r>
              <a:rPr lang="en-US" altLang="ko-KR" dirty="0"/>
              <a:t>(6</a:t>
            </a:r>
            <a:r>
              <a:rPr lang="ko-KR" altLang="en-US" dirty="0"/>
              <a:t>자 이상</a:t>
            </a:r>
            <a:r>
              <a:rPr lang="en-US" altLang="ko-KR" dirty="0"/>
              <a:t>)&lt;input type="text" id="id"&gt;&lt;/label&gt;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방법</a:t>
            </a:r>
            <a:r>
              <a:rPr lang="en-US" altLang="ko-KR" sz="2000" dirty="0" smtClean="0"/>
              <a:t>2] &lt;label </a:t>
            </a:r>
            <a:r>
              <a:rPr lang="en-US" altLang="ko-KR" sz="2000" dirty="0"/>
              <a:t>[</a:t>
            </a:r>
            <a:r>
              <a:rPr lang="ko-KR" altLang="en-US" sz="2000" dirty="0"/>
              <a:t>속성</a:t>
            </a:r>
            <a:r>
              <a:rPr lang="en-US" altLang="ko-KR" sz="2000" dirty="0"/>
              <a:t>="</a:t>
            </a:r>
            <a:r>
              <a:rPr lang="ko-KR" altLang="en-US" sz="2000" dirty="0"/>
              <a:t>속성 값</a:t>
            </a:r>
            <a:r>
              <a:rPr lang="en-US" altLang="ko-KR" sz="2000" dirty="0"/>
              <a:t>"] </a:t>
            </a:r>
            <a:r>
              <a:rPr lang="en-US" altLang="ko-KR" sz="2000" b="1" dirty="0"/>
              <a:t>for="</a:t>
            </a:r>
            <a:r>
              <a:rPr lang="ko-KR" altLang="en-US" sz="2000" b="1" dirty="0"/>
              <a:t>이름</a:t>
            </a:r>
            <a:r>
              <a:rPr lang="en-US" altLang="ko-KR" sz="2000" b="1" dirty="0"/>
              <a:t>" </a:t>
            </a:r>
            <a:r>
              <a:rPr lang="en-US" altLang="ko-KR" sz="2000" dirty="0"/>
              <a:t>&gt; </a:t>
            </a:r>
            <a:r>
              <a:rPr lang="ko-KR" altLang="en-US" sz="2000" dirty="0"/>
              <a:t>캡션 </a:t>
            </a:r>
            <a:r>
              <a:rPr lang="en-US" altLang="ko-KR" sz="2000" dirty="0"/>
              <a:t>&lt;/label</a:t>
            </a:r>
            <a:r>
              <a:rPr lang="en-US" altLang="ko-KR" sz="2000" dirty="0" smtClean="0"/>
              <a:t>&gt;&lt;</a:t>
            </a:r>
            <a:r>
              <a:rPr lang="en-US" altLang="ko-KR" sz="2000" dirty="0"/>
              <a:t>input ... </a:t>
            </a:r>
            <a:r>
              <a:rPr lang="en-US" altLang="ko-KR" sz="2000" b="1" dirty="0"/>
              <a:t>id="</a:t>
            </a:r>
            <a:r>
              <a:rPr lang="ko-KR" altLang="en-US" sz="2000" b="1" dirty="0"/>
              <a:t>이름</a:t>
            </a:r>
            <a:r>
              <a:rPr lang="en-US" altLang="ko-KR" sz="2000" b="1" dirty="0" smtClean="0"/>
              <a:t>"</a:t>
            </a:r>
            <a:r>
              <a:rPr lang="en-US" altLang="ko-KR" sz="2000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ko-KR" altLang="en-US" sz="2000" dirty="0" smtClean="0"/>
              <a:t>예</a:t>
            </a:r>
            <a:r>
              <a:rPr lang="en-US" altLang="ko-KR" sz="2000" dirty="0"/>
              <a:t>) </a:t>
            </a:r>
            <a:r>
              <a:rPr lang="en-US" altLang="ko-KR" dirty="0"/>
              <a:t>&lt;label for="</a:t>
            </a:r>
            <a:r>
              <a:rPr lang="en-US" altLang="ko-KR" dirty="0" err="1"/>
              <a:t>usl_id</a:t>
            </a:r>
            <a:r>
              <a:rPr lang="en-US" altLang="ko-KR" dirty="0"/>
              <a:t>"&gt;</a:t>
            </a:r>
            <a:r>
              <a:rPr lang="ko-KR" altLang="en-US" dirty="0"/>
              <a:t>아이디</a:t>
            </a:r>
            <a:r>
              <a:rPr lang="en-US" altLang="ko-KR" dirty="0"/>
              <a:t>(6</a:t>
            </a:r>
            <a:r>
              <a:rPr lang="ko-KR" altLang="en-US" dirty="0"/>
              <a:t>자 이상</a:t>
            </a:r>
            <a:r>
              <a:rPr lang="en-US" altLang="ko-KR" dirty="0"/>
              <a:t>)&lt;/label&gt;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   &lt;</a:t>
            </a:r>
            <a:r>
              <a:rPr lang="en-US" altLang="ko-KR" dirty="0"/>
              <a:t>input type="text" id="</a:t>
            </a:r>
            <a:r>
              <a:rPr lang="en-US" altLang="ko-KR" dirty="0" err="1"/>
              <a:t>usl_id</a:t>
            </a:r>
            <a:r>
              <a:rPr lang="en-US" altLang="ko-KR" dirty="0"/>
              <a:t>"&gt;</a:t>
            </a:r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09107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프레젠테이션3" id="{0A9750AF-29A1-4FF4-962A-793B99AB266D}" vid="{495FD0E4-948D-4F5A-83D2-E7A810C163B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정석ppt</Template>
  <TotalTime>1565</TotalTime>
  <Words>2240</Words>
  <Application>Microsoft Office PowerPoint</Application>
  <PresentationFormat>사용자 지정</PresentationFormat>
  <Paragraphs>282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폼과 관련된 태그들</vt:lpstr>
      <vt:lpstr>PowerPoint 프레젠테이션</vt:lpstr>
      <vt:lpstr>폼 만들기</vt:lpstr>
      <vt:lpstr>웹에서 만나는 폼</vt:lpstr>
      <vt:lpstr>폼이 동작하는 방법</vt:lpstr>
      <vt:lpstr>&lt;form&gt; 태그</vt:lpstr>
      <vt:lpstr>&lt;fieldset&gt; 과 &lt;legend&gt; 태그</vt:lpstr>
      <vt:lpstr>&lt;fieldset&gt; 과 &lt;legend&gt; 태그</vt:lpstr>
      <vt:lpstr>&lt;label&gt; 태그</vt:lpstr>
      <vt:lpstr>정보를 입력하는 &lt;input&gt; 태그</vt:lpstr>
      <vt:lpstr>&lt;input&gt; 태그</vt:lpstr>
      <vt:lpstr>&lt;input&gt; 태그</vt:lpstr>
      <vt:lpstr>&lt;input&gt; 태그의 type 속성</vt:lpstr>
      <vt:lpstr>&lt;input&gt; 태그의 type 속성</vt:lpstr>
      <vt:lpstr>&lt;input&gt; 태그의 type 속성 값</vt:lpstr>
      <vt:lpstr>&lt;input&gt; 태그의 type 속성 값</vt:lpstr>
      <vt:lpstr>&lt;input&gt; 태그의 type 속성 값</vt:lpstr>
      <vt:lpstr>&lt;input&gt; 태그의 type 속성 값</vt:lpstr>
      <vt:lpstr>&lt;input&gt; 태그의 type 속성 값</vt:lpstr>
      <vt:lpstr>&lt;input&gt; 태그의 type 속성 값</vt:lpstr>
      <vt:lpstr>&lt;input&gt; 태그의 type 속성 값</vt:lpstr>
      <vt:lpstr>&lt;input&gt; 태그의 type 속성 값</vt:lpstr>
      <vt:lpstr>&lt;input&gt; 태그의 type 속성 값</vt:lpstr>
      <vt:lpstr>&lt;input&gt; 태그의 type 속성 값</vt:lpstr>
      <vt:lpstr>&lt;input&gt; 태그의 type 속성 값</vt:lpstr>
      <vt:lpstr>&lt;input&gt; 태그의 type 속성 값</vt:lpstr>
      <vt:lpstr>&lt;input&gt; 태그의 type 속성 값</vt:lpstr>
      <vt:lpstr>&lt;input&gt; 태그의 type 속성 값</vt:lpstr>
      <vt:lpstr>&lt;input&gt; 태그의 속성들</vt:lpstr>
      <vt:lpstr>&lt;input&gt; 태그의 속성들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HTML5와 시맨틱 구조</dc:title>
  <dc:creator>Kyunghee Ko</dc:creator>
  <cp:lastModifiedBy>Kyunghee Ko</cp:lastModifiedBy>
  <cp:revision>65</cp:revision>
  <dcterms:created xsi:type="dcterms:W3CDTF">2013-09-01T06:28:35Z</dcterms:created>
  <dcterms:modified xsi:type="dcterms:W3CDTF">2013-11-11T04:07:19Z</dcterms:modified>
</cp:coreProperties>
</file>