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77" r:id="rId6"/>
    <p:sldId id="278" r:id="rId7"/>
    <p:sldId id="279" r:id="rId8"/>
    <p:sldId id="282" r:id="rId9"/>
    <p:sldId id="281" r:id="rId10"/>
    <p:sldId id="283" r:id="rId11"/>
    <p:sldId id="284" r:id="rId12"/>
    <p:sldId id="285" r:id="rId13"/>
    <p:sldId id="280" r:id="rId14"/>
    <p:sldId id="286" r:id="rId15"/>
    <p:sldId id="287" r:id="rId16"/>
    <p:sldId id="288" r:id="rId17"/>
    <p:sldId id="289" r:id="rId18"/>
    <p:sldId id="290" r:id="rId19"/>
    <p:sldId id="29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38877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126924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396018"/>
            <a:ext cx="9144000" cy="1270616"/>
          </a:xfrm>
        </p:spPr>
        <p:txBody>
          <a:bodyPr/>
          <a:lstStyle/>
          <a:p>
            <a:r>
              <a:rPr lang="ko-KR" altLang="en-US" dirty="0" smtClean="0"/>
              <a:t>스타일시트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id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공통점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요소의 특정 부분에만 스타일 적용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차이점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문서 안에서 여러 번 반복할 스타일이라면 클래스 </a:t>
            </a:r>
            <a:r>
              <a:rPr lang="ko-KR" altLang="en-US" dirty="0" err="1"/>
              <a:t>선택자로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                   </a:t>
            </a:r>
            <a:r>
              <a:rPr lang="ko-KR" altLang="en-US" dirty="0" smtClean="0"/>
              <a:t>마침표</a:t>
            </a:r>
            <a:r>
              <a:rPr lang="en-US" altLang="ko-KR" dirty="0"/>
              <a:t>(.) </a:t>
            </a:r>
            <a:r>
              <a:rPr lang="ko-KR" altLang="en-US" dirty="0"/>
              <a:t>다음에 클래스 이름 지정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id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문서 </a:t>
            </a:r>
            <a:r>
              <a:rPr lang="ko-KR" altLang="en-US" dirty="0"/>
              <a:t>안에서 한번만 사용한다면 </a:t>
            </a:r>
            <a:r>
              <a:rPr lang="en-US" altLang="ko-KR" dirty="0"/>
              <a:t>id </a:t>
            </a:r>
            <a:r>
              <a:rPr lang="ko-KR" altLang="en-US" dirty="0" err="1"/>
              <a:t>선택자로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             </a:t>
            </a:r>
            <a:r>
              <a:rPr lang="ko-KR" altLang="en-US" dirty="0" smtClean="0"/>
              <a:t>파운드</a:t>
            </a:r>
            <a:r>
              <a:rPr lang="en-US" altLang="ko-KR" dirty="0"/>
              <a:t>(#) </a:t>
            </a:r>
            <a:r>
              <a:rPr lang="ko-KR" altLang="en-US" dirty="0"/>
              <a:t>다음에 </a:t>
            </a:r>
            <a:r>
              <a:rPr lang="en-US" altLang="ko-KR" dirty="0"/>
              <a:t>id </a:t>
            </a:r>
            <a:r>
              <a:rPr lang="ko-KR" altLang="en-US" dirty="0"/>
              <a:t>이름 지정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redtext</a:t>
            </a:r>
            <a:r>
              <a:rPr lang="en-US" altLang="ko-KR" dirty="0" smtClean="0"/>
              <a:t> </a:t>
            </a:r>
            <a:r>
              <a:rPr lang="en-US" altLang="ko-KR" dirty="0"/>
              <a:t>{ </a:t>
            </a:r>
            <a:r>
              <a:rPr lang="en-US" altLang="ko-KR" dirty="0" err="1"/>
              <a:t>color:red</a:t>
            </a:r>
            <a:r>
              <a:rPr lang="en-US" altLang="ko-KR" dirty="0"/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#pic2 { </a:t>
            </a:r>
            <a:r>
              <a:rPr lang="en-US" altLang="ko-KR" dirty="0" err="1"/>
              <a:t>clear:both</a:t>
            </a:r>
            <a:r>
              <a:rPr lang="en-US" altLang="ko-KR" dirty="0"/>
              <a:t>; </a:t>
            </a:r>
            <a:r>
              <a:rPr lang="en-US" altLang="ko-KR" dirty="0" err="1"/>
              <a:t>float:left</a:t>
            </a:r>
            <a:r>
              <a:rPr lang="en-US" altLang="ko-KR" dirty="0"/>
              <a:t>;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343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하위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하위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(descendant selector)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부모 요소에 포함된 </a:t>
            </a:r>
            <a:r>
              <a:rPr lang="ko-KR" altLang="en-US" u="sng" dirty="0"/>
              <a:t>모든 하위 요소에 </a:t>
            </a:r>
            <a:r>
              <a:rPr lang="ko-KR" altLang="en-US" dirty="0"/>
              <a:t>스타일이 적용된다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하위 </a:t>
            </a:r>
            <a:r>
              <a:rPr lang="ko-KR" altLang="en-US" dirty="0" err="1"/>
              <a:t>선택자를</a:t>
            </a:r>
            <a:r>
              <a:rPr lang="ko-KR" altLang="en-US" dirty="0"/>
              <a:t> 정의할 때는 상위 요소와 하위 요소를 </a:t>
            </a:r>
            <a:r>
              <a:rPr lang="ko-KR" altLang="en-US" dirty="0" smtClean="0"/>
              <a:t>나란히 쓴다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section p { </a:t>
            </a:r>
            <a:r>
              <a:rPr lang="en-US" altLang="ko-KR" dirty="0" err="1" smtClean="0">
                <a:solidFill>
                  <a:srgbClr val="0070C0"/>
                </a:solidFill>
              </a:rPr>
              <a:t>color:blue</a:t>
            </a:r>
            <a:r>
              <a:rPr lang="en-US" altLang="ko-KR" dirty="0" smtClean="0">
                <a:solidFill>
                  <a:srgbClr val="0070C0"/>
                </a:solidFill>
              </a:rPr>
              <a:t>; }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자식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(child selector)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요소의 </a:t>
            </a:r>
            <a:r>
              <a:rPr lang="ko-KR" altLang="en-US" u="sng" dirty="0" smtClean="0"/>
              <a:t>자식 요소에만 </a:t>
            </a:r>
            <a:r>
              <a:rPr lang="ko-KR" altLang="en-US" dirty="0" smtClean="0"/>
              <a:t>스타일이 적용된다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section &gt; p { </a:t>
            </a:r>
            <a:r>
              <a:rPr lang="en-US" altLang="ko-KR" dirty="0" err="1" smtClean="0">
                <a:solidFill>
                  <a:srgbClr val="0070C0"/>
                </a:solidFill>
              </a:rPr>
              <a:t>color:blue</a:t>
            </a:r>
            <a:r>
              <a:rPr lang="en-US" altLang="ko-KR" dirty="0" smtClean="0">
                <a:solidFill>
                  <a:srgbClr val="0070C0"/>
                </a:solidFill>
              </a:rPr>
              <a:t>; }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4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인접 형제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인접 형제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(adjacent selector)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문서 구조상 같은 부모를 가진 형제 요소 중 첫 번째 동생 </a:t>
            </a:r>
            <a:r>
              <a:rPr lang="ko-KR" altLang="en-US" dirty="0" smtClean="0"/>
              <a:t>요소에만 </a:t>
            </a:r>
            <a:r>
              <a:rPr lang="ko-KR" altLang="en-US" dirty="0"/>
              <a:t>스타일 적용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같은 부모 요소를 가지는 요소들을 형제 관계라고 부른다</a:t>
            </a:r>
            <a:r>
              <a:rPr lang="en-US" altLang="ko-KR" dirty="0"/>
              <a:t>. </a:t>
            </a:r>
            <a:r>
              <a:rPr lang="ko-KR" altLang="en-US" dirty="0"/>
              <a:t>먼저 나오는 요소를 ‘형 요소’</a:t>
            </a:r>
            <a:r>
              <a:rPr lang="en-US" altLang="ko-KR" dirty="0"/>
              <a:t>, </a:t>
            </a:r>
            <a:r>
              <a:rPr lang="ko-KR" altLang="en-US" dirty="0"/>
              <a:t>나중에 나오는 요소를 ‘동생 요소’라고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h1 + p { text-decoration : underline; }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형제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(sibling selector)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형제 요소들에 스타일 적용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인접 형제 </a:t>
            </a:r>
            <a:r>
              <a:rPr lang="ko-KR" altLang="en-US" dirty="0" err="1"/>
              <a:t>선택자와</a:t>
            </a:r>
            <a:r>
              <a:rPr lang="ko-KR" altLang="en-US" dirty="0"/>
              <a:t> 다른 점은 모든 형제 요소에 다 적용된다는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h1~p { text-decoration : underline; }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2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(group selector)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하위 </a:t>
            </a: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(descendant selector)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같은 속성을 적용해야 할 경우 똑같은 스타일을 </a:t>
            </a:r>
            <a:r>
              <a:rPr lang="ko-KR" altLang="en-US" dirty="0" err="1"/>
              <a:t>두번</a:t>
            </a:r>
            <a:r>
              <a:rPr lang="ko-KR" altLang="en-US" dirty="0"/>
              <a:t> 정의하지 않고 한번에 묶어서 </a:t>
            </a:r>
            <a:r>
              <a:rPr lang="ko-KR" altLang="en-US" dirty="0" smtClean="0"/>
              <a:t>정의한다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/>
              <a:t>쉼표로 </a:t>
            </a:r>
            <a:r>
              <a:rPr lang="ko-KR" altLang="en-US" dirty="0" err="1"/>
              <a:t>선택자</a:t>
            </a:r>
            <a:r>
              <a:rPr lang="ko-KR" altLang="en-US" dirty="0"/>
              <a:t> 구분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a, p { color: #</a:t>
            </a:r>
            <a:r>
              <a:rPr lang="en-US" altLang="ko-KR" dirty="0" err="1">
                <a:solidFill>
                  <a:srgbClr val="0070C0"/>
                </a:solidFill>
              </a:rPr>
              <a:t>fffff</a:t>
            </a:r>
            <a:r>
              <a:rPr lang="en-US" altLang="ko-KR" dirty="0">
                <a:solidFill>
                  <a:srgbClr val="0070C0"/>
                </a:solidFill>
              </a:rPr>
              <a:t>; }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490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41251"/>
              </p:ext>
            </p:extLst>
          </p:nvPr>
        </p:nvGraphicFramePr>
        <p:xfrm>
          <a:off x="1108363" y="1199957"/>
          <a:ext cx="9393381" cy="4545060"/>
        </p:xfrm>
        <a:graphic>
          <a:graphicData uri="http://schemas.openxmlformats.org/drawingml/2006/table">
            <a:tbl>
              <a:tblPr firstRow="1" bandRow="1"/>
              <a:tblGrid>
                <a:gridCol w="1884219"/>
                <a:gridCol w="7509162"/>
              </a:tblGrid>
              <a:tr h="757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표기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757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[</a:t>
                      </a:r>
                      <a:r>
                        <a:rPr lang="ko-KR" altLang="en-US" sz="1800" b="1" dirty="0" smtClean="0"/>
                        <a:t>속성</a:t>
                      </a:r>
                      <a:r>
                        <a:rPr lang="en-US" altLang="ko-KR" sz="1800" b="1" dirty="0" smtClean="0"/>
                        <a:t>]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지정한 ‘속성’을 가지고 있는 요소를 찾아 스타일을 적용</a:t>
                      </a:r>
                    </a:p>
                  </a:txBody>
                  <a:tcPr anchor="ctr"/>
                </a:tc>
              </a:tr>
              <a:tr h="757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[</a:t>
                      </a:r>
                      <a:r>
                        <a:rPr lang="ko-KR" altLang="en-US" sz="1800" b="1" dirty="0" smtClean="0"/>
                        <a:t>속성 </a:t>
                      </a:r>
                      <a:r>
                        <a:rPr lang="en-US" altLang="ko-KR" sz="1800" b="1" dirty="0" smtClean="0"/>
                        <a:t>~= </a:t>
                      </a:r>
                      <a:r>
                        <a:rPr lang="ko-KR" altLang="en-US" sz="1800" b="1" dirty="0" smtClean="0"/>
                        <a:t>값</a:t>
                      </a:r>
                      <a:r>
                        <a:rPr lang="en-US" altLang="ko-KR" sz="1800" b="1" dirty="0" smtClean="0"/>
                        <a:t>]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‘속성’과 ‘값’을 체크해 여러 개의 값 중 하나만 일치해도 스타일을 적용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757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[</a:t>
                      </a:r>
                      <a:r>
                        <a:rPr lang="ko-KR" altLang="en-US" sz="1800" b="1" dirty="0" smtClean="0"/>
                        <a:t>속성 </a:t>
                      </a:r>
                      <a:r>
                        <a:rPr lang="en-US" altLang="ko-KR" sz="1800" b="1" dirty="0" smtClean="0"/>
                        <a:t>^= </a:t>
                      </a:r>
                      <a:r>
                        <a:rPr lang="ko-KR" altLang="en-US" sz="1800" b="1" dirty="0" smtClean="0"/>
                        <a:t>값</a:t>
                      </a:r>
                      <a:r>
                        <a:rPr lang="en-US" altLang="ko-KR" sz="1800" b="1" dirty="0" smtClean="0"/>
                        <a:t>]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‘속성’의  ‘값’이 지정한 문자로 시작하는 속성값에 대해서만 스타일을 적용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757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[</a:t>
                      </a:r>
                      <a:r>
                        <a:rPr lang="ko-KR" altLang="en-US" sz="1800" b="1" dirty="0" smtClean="0"/>
                        <a:t>속성 </a:t>
                      </a:r>
                      <a:r>
                        <a:rPr lang="en-US" altLang="ko-KR" sz="1800" b="1" dirty="0" smtClean="0"/>
                        <a:t>$= </a:t>
                      </a:r>
                      <a:r>
                        <a:rPr lang="ko-KR" altLang="en-US" sz="1800" b="1" dirty="0" smtClean="0"/>
                        <a:t>값</a:t>
                      </a:r>
                      <a:r>
                        <a:rPr lang="en-US" altLang="ko-KR" sz="1800" b="1" dirty="0" smtClean="0"/>
                        <a:t>]</a:t>
                      </a:r>
                      <a:endParaRPr lang="en-US" altLang="ko-KR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속성’의 ‘값’이 지정한 문자로 끝나는 속성에 대해서만 스타일을 적용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7575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[</a:t>
                      </a:r>
                      <a:r>
                        <a:rPr lang="ko-KR" altLang="en-US" sz="1800" b="1" dirty="0" smtClean="0"/>
                        <a:t>속성 </a:t>
                      </a:r>
                      <a:r>
                        <a:rPr lang="en-US" altLang="ko-KR" sz="1800" b="1" dirty="0" smtClean="0"/>
                        <a:t>*= </a:t>
                      </a:r>
                      <a:r>
                        <a:rPr lang="ko-KR" altLang="en-US" sz="1800" b="1" dirty="0" smtClean="0"/>
                        <a:t>값</a:t>
                      </a:r>
                      <a:r>
                        <a:rPr lang="en-US" altLang="ko-KR" sz="1800" b="1" dirty="0" smtClean="0"/>
                        <a:t>]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속성 값 중에 ‘값’의 일부가 포함되어 있는 속성에 스타일을 지정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34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클래스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28987"/>
              </p:ext>
            </p:extLst>
          </p:nvPr>
        </p:nvGraphicFramePr>
        <p:xfrm>
          <a:off x="1237673" y="1393916"/>
          <a:ext cx="9652000" cy="4175610"/>
        </p:xfrm>
        <a:graphic>
          <a:graphicData uri="http://schemas.openxmlformats.org/drawingml/2006/table">
            <a:tbl>
              <a:tblPr firstRow="1" bandRow="1"/>
              <a:tblGrid>
                <a:gridCol w="1653309"/>
                <a:gridCol w="7998691"/>
              </a:tblGrid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표기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:link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 smtClean="0"/>
                        <a:t>링크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:visited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방문했던 링크</a:t>
                      </a:r>
                    </a:p>
                  </a:txBody>
                  <a:tcPr anchor="ctr"/>
                </a:tc>
              </a:tr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:active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대상 요소가 활성화되었을 때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클릭했을 때 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:hover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사용자가 대상 요소를 가리키고 있을 때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롤</a:t>
                      </a:r>
                      <a:r>
                        <a:rPr lang="ko-KR" altLang="en-US" dirty="0" smtClean="0"/>
                        <a:t> 오버 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95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:focus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대상 요소가 포커스 되었을 때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873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클래스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38350"/>
              </p:ext>
            </p:extLst>
          </p:nvPr>
        </p:nvGraphicFramePr>
        <p:xfrm>
          <a:off x="923638" y="1393916"/>
          <a:ext cx="10233890" cy="4600485"/>
        </p:xfrm>
        <a:graphic>
          <a:graphicData uri="http://schemas.openxmlformats.org/drawingml/2006/table">
            <a:tbl>
              <a:tblPr firstRow="1" bandRow="1"/>
              <a:tblGrid>
                <a:gridCol w="2796840"/>
                <a:gridCol w="7437050"/>
              </a:tblGrid>
              <a:tr h="754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표기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7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:root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문서 안의 루트 요소에 스타일을 적용한다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:nth-child(n)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>
                          <a:solidFill>
                            <a:prstClr val="black"/>
                          </a:solidFill>
                        </a:rPr>
                        <a:t>부모 요소의 </a:t>
                      </a:r>
                      <a:r>
                        <a:rPr lang="en-US" altLang="ko-KR" sz="1800" dirty="0" smtClean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800" dirty="0" smtClean="0">
                          <a:solidFill>
                            <a:prstClr val="black"/>
                          </a:solidFill>
                        </a:rPr>
                        <a:t>번째의 자식 요소에 스타일을 적용한다</a:t>
                      </a:r>
                      <a:r>
                        <a:rPr lang="en-US" altLang="ko-KR" sz="18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sz="18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7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:nth-last-child(n)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부모 요소의 뒤로부터 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번째의 자식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7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:nth-of-type(n)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같은 유형의 요소 중에서 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n 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827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:nth-last-of-type(n)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같은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유형의 요소 중에서 끝에서부터 세어 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8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클래스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45386"/>
              </p:ext>
            </p:extLst>
          </p:nvPr>
        </p:nvGraphicFramePr>
        <p:xfrm>
          <a:off x="923638" y="1393917"/>
          <a:ext cx="10243126" cy="4708865"/>
        </p:xfrm>
        <a:graphic>
          <a:graphicData uri="http://schemas.openxmlformats.org/drawingml/2006/table">
            <a:tbl>
              <a:tblPr firstRow="1" bandRow="1"/>
              <a:tblGrid>
                <a:gridCol w="2799364"/>
                <a:gridCol w="7443762"/>
              </a:tblGrid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표기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:first-child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 err="1" smtClean="0"/>
                        <a:t>첫번째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자식 요소에 스타일을 적용한다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:last-child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>
                          <a:solidFill>
                            <a:prstClr val="black"/>
                          </a:solidFill>
                        </a:rPr>
                        <a:t>마지막 자식 요소에 스타일을 적용한다</a:t>
                      </a:r>
                      <a:r>
                        <a:rPr lang="en-US" altLang="ko-KR" sz="18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sz="18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:first-of-type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baseline="0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prstClr val="black"/>
                          </a:solidFill>
                        </a:rPr>
                        <a:t>중에서 </a:t>
                      </a:r>
                      <a:r>
                        <a:rPr lang="ko-KR" altLang="en-US" baseline="0" dirty="0" err="1" smtClean="0">
                          <a:solidFill>
                            <a:prstClr val="black"/>
                          </a:solidFill>
                        </a:rPr>
                        <a:t>첫번째</a:t>
                      </a:r>
                      <a:r>
                        <a:rPr lang="ko-KR" altLang="en-US" baseline="0" dirty="0" smtClean="0">
                          <a:solidFill>
                            <a:prstClr val="black"/>
                          </a:solidFill>
                        </a:rPr>
                        <a:t> 요소에 스타일을 적용한다</a:t>
                      </a:r>
                      <a:r>
                        <a:rPr lang="en-US" altLang="ko-KR" baseline="0" dirty="0" smtClean="0">
                          <a:solidFill>
                            <a:prstClr val="black"/>
                          </a:solidFill>
                        </a:rPr>
                        <a:t>. 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:last-of-type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중에서 마지막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717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:only-child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자식 요소가 하나 뿐인 부모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717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:only-of-type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해당 요소가 하나 뿐인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2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요소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8362"/>
              </p:ext>
            </p:extLst>
          </p:nvPr>
        </p:nvGraphicFramePr>
        <p:xfrm>
          <a:off x="923638" y="1393917"/>
          <a:ext cx="10243126" cy="3272905"/>
        </p:xfrm>
        <a:graphic>
          <a:graphicData uri="http://schemas.openxmlformats.org/drawingml/2006/table">
            <a:tbl>
              <a:tblPr firstRow="1" bandRow="1"/>
              <a:tblGrid>
                <a:gridCol w="2799364"/>
                <a:gridCol w="7443762"/>
              </a:tblGrid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표기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::before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dirty="0" smtClean="0"/>
                        <a:t>특정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요소의 내용 앞에 지정한 내용을 만든다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::after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>
                          <a:solidFill>
                            <a:prstClr val="black"/>
                          </a:solidFill>
                        </a:rPr>
                        <a:t>특정 요소의 내용 뒤에 지정한 내용을 만든다</a:t>
                      </a:r>
                      <a:r>
                        <a:rPr lang="en-US" altLang="ko-KR" sz="18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sz="18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::selection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사용자가 드래그해서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선택하는 영역의 스타일을 지정한다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  <a:tr h="654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::not( 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>
                          <a:solidFill>
                            <a:prstClr val="black"/>
                          </a:solidFill>
                        </a:rPr>
                        <a:t>괄호 안에 있는 요소를 제외한 요소에 스타일을 적용한다</a:t>
                      </a:r>
                      <a:r>
                        <a:rPr lang="en-US" altLang="ko-KR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en-US" altLang="ko-KR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19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CSS3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CSS3</a:t>
            </a:r>
            <a:r>
              <a:rPr lang="ko-KR" altLang="en-US" sz="2000" b="1" dirty="0" smtClean="0"/>
              <a:t>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CSS2</a:t>
            </a:r>
            <a:r>
              <a:rPr lang="ko-KR" altLang="en-US" dirty="0"/>
              <a:t>나 </a:t>
            </a:r>
            <a:r>
              <a:rPr lang="en-US" altLang="ko-KR" dirty="0"/>
              <a:t>CSS1</a:t>
            </a:r>
            <a:r>
              <a:rPr lang="ko-KR" altLang="en-US" dirty="0"/>
              <a:t>에 비해 좀 더 정교하고 화려한 화면을 구성할 수 있고 </a:t>
            </a:r>
            <a:r>
              <a:rPr lang="ko-KR" altLang="en-US" dirty="0" smtClean="0"/>
              <a:t>애니메이션도 지원한다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모듈로 쪼개어 개발 중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일부는 완성되었지만 대부분 아직도 개발 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CSS3</a:t>
            </a:r>
            <a:r>
              <a:rPr lang="ko-KR" altLang="en-US" sz="2000" b="1" dirty="0" smtClean="0"/>
              <a:t>와 브라우저 접두사</a:t>
            </a:r>
            <a:r>
              <a:rPr lang="en-US" altLang="ko-KR" sz="2000" b="1" dirty="0" smtClean="0"/>
              <a:t>(prefix)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CSS3 </a:t>
            </a:r>
            <a:r>
              <a:rPr lang="ko-KR" altLang="en-US" dirty="0"/>
              <a:t>표준 규약이 완성되지 않아 </a:t>
            </a:r>
            <a:r>
              <a:rPr lang="ko-KR" altLang="en-US" dirty="0" smtClean="0"/>
              <a:t>대부분의 </a:t>
            </a:r>
            <a:r>
              <a:rPr lang="en-US" altLang="ko-KR" dirty="0"/>
              <a:t>CSS3 </a:t>
            </a:r>
            <a:r>
              <a:rPr lang="ko-KR" altLang="en-US" dirty="0"/>
              <a:t>속성을 사용하려면 속성 이름 앞에 브라우저를 식별할 수 있는 접두사</a:t>
            </a:r>
            <a:r>
              <a:rPr lang="en-US" altLang="ko-KR" dirty="0"/>
              <a:t>(prefix)</a:t>
            </a:r>
            <a:r>
              <a:rPr lang="ko-KR" altLang="en-US" dirty="0"/>
              <a:t>를 붙여서 사용해야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12396"/>
              </p:ext>
            </p:extLst>
          </p:nvPr>
        </p:nvGraphicFramePr>
        <p:xfrm>
          <a:off x="1126837" y="4608173"/>
          <a:ext cx="7878618" cy="1543244"/>
        </p:xfrm>
        <a:graphic>
          <a:graphicData uri="http://schemas.openxmlformats.org/drawingml/2006/table">
            <a:tbl>
              <a:tblPr firstRow="1" bandRow="1"/>
              <a:tblGrid>
                <a:gridCol w="1985818"/>
                <a:gridCol w="5892800"/>
              </a:tblGrid>
              <a:tr h="385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webkit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웹키트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Webkit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방식의 브라우저용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크롬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moz</a:t>
                      </a:r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게코</a:t>
                      </a:r>
                      <a:r>
                        <a:rPr lang="en-US" altLang="ko-KR" dirty="0" smtClean="0"/>
                        <a:t>(Gecko) </a:t>
                      </a:r>
                      <a:r>
                        <a:rPr lang="ko-KR" altLang="en-US" dirty="0" smtClean="0"/>
                        <a:t>방식의 브라우저용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모질라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파이어폭스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-o-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오페라 브라우저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5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ms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마이크로소프트 인터넷 </a:t>
                      </a:r>
                      <a:r>
                        <a:rPr lang="ko-KR" altLang="en-US" dirty="0" err="1" smtClean="0"/>
                        <a:t>익스플로러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06-1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4229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웹 디자인을 실현해 주는 </a:t>
            </a:r>
            <a:r>
              <a:rPr lang="en-US" altLang="ko-KR" sz="2000" dirty="0" smtClean="0"/>
              <a:t>CSS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445034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선택자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89853" y="3209990"/>
            <a:ext cx="5606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CSS3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99592" y="2462589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06-2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20844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06-3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디자인을 실현해 주는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CSS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9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 스타일이란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3842" y="1345561"/>
            <a:ext cx="1011666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스타일</a:t>
            </a:r>
            <a:r>
              <a:rPr lang="en-US" altLang="ko-KR" sz="2000" b="1" dirty="0"/>
              <a:t>(style)</a:t>
            </a:r>
            <a:r>
              <a:rPr lang="ko-KR" altLang="en-US" sz="2000" b="1" dirty="0"/>
              <a:t>이란 </a:t>
            </a:r>
            <a:r>
              <a:rPr lang="en-US" altLang="ko-KR" sz="2000" dirty="0" smtClean="0"/>
              <a:t>: </a:t>
            </a:r>
            <a:r>
              <a:rPr lang="en-US" altLang="ko-KR" dirty="0" smtClean="0"/>
              <a:t>HTML </a:t>
            </a:r>
            <a:r>
              <a:rPr lang="ko-KR" altLang="en-US" dirty="0"/>
              <a:t>문서에서 자주 사용하는 글꼴이나 색상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각 요소들의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배치 방법 등 문서의 겉모습을 결정짓는 </a:t>
            </a:r>
            <a:r>
              <a:rPr lang="ko-KR" altLang="en-US" dirty="0" smtClean="0"/>
              <a:t>내용들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텍스트 단락의 </a:t>
            </a:r>
            <a:r>
              <a:rPr lang="ko-KR" altLang="en-US" dirty="0"/>
              <a:t>줄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ko-KR" altLang="en-US" dirty="0"/>
              <a:t>표의 </a:t>
            </a:r>
            <a:r>
              <a:rPr lang="ko-KR" altLang="en-US" dirty="0" smtClean="0"/>
              <a:t>점선 테두리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스타일시트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stylesheet</a:t>
            </a:r>
            <a:r>
              <a:rPr lang="en-US" altLang="ko-KR" sz="2000" b="1" dirty="0" smtClean="0"/>
              <a:t>)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스타일을 </a:t>
            </a:r>
            <a:r>
              <a:rPr lang="ko-KR" altLang="en-US" dirty="0"/>
              <a:t>관리하기 쉽도록 한 군데 모아놓은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왜 스타일을 사용해야 할까</a:t>
            </a:r>
            <a:r>
              <a:rPr lang="en-US" altLang="ko-KR" sz="2000" b="1" dirty="0" smtClean="0"/>
              <a:t>?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1) </a:t>
            </a:r>
            <a:r>
              <a:rPr lang="ko-KR" altLang="en-US" sz="2000" dirty="0" smtClean="0"/>
              <a:t>웹 문서의 디자인과 내용을 분리한다 </a:t>
            </a:r>
            <a:r>
              <a:rPr lang="en-US" altLang="ko-KR" sz="2000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내용은 </a:t>
            </a:r>
            <a:r>
              <a:rPr lang="en-US" altLang="ko-KR" dirty="0"/>
              <a:t>HTML</a:t>
            </a:r>
            <a:r>
              <a:rPr lang="ko-KR" altLang="en-US" dirty="0"/>
              <a:t>을 이용해 구성 하고</a:t>
            </a:r>
            <a:r>
              <a:rPr lang="en-US" altLang="ko-KR" dirty="0"/>
              <a:t>, </a:t>
            </a:r>
            <a:r>
              <a:rPr lang="ko-KR" altLang="en-US" dirty="0"/>
              <a:t>디자인은 </a:t>
            </a:r>
            <a:r>
              <a:rPr lang="en-US" altLang="ko-KR" dirty="0"/>
              <a:t>CSS</a:t>
            </a:r>
            <a:r>
              <a:rPr lang="ko-KR" altLang="en-US" dirty="0"/>
              <a:t>를 이용해 </a:t>
            </a:r>
            <a:r>
              <a:rPr lang="ko-KR" altLang="en-US" dirty="0" smtClean="0"/>
              <a:t>꾸미기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사이트의 </a:t>
            </a:r>
            <a:r>
              <a:rPr lang="ko-KR" altLang="en-US" dirty="0"/>
              <a:t>내용을 수정해야 할 경우 디자인에 전혀 영향을 주지 않고 내용만 수정할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다양한 매체에 적합한 문서를 만들 수 있다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로 작성된 내용은 그대로 두고 대상 기기에 맞게 </a:t>
            </a:r>
            <a:r>
              <a:rPr lang="en-US" altLang="ko-KR" dirty="0"/>
              <a:t>CSS</a:t>
            </a:r>
            <a:r>
              <a:rPr lang="ko-KR" altLang="en-US" dirty="0"/>
              <a:t>만 바꿔 주면 같은 내용을 여러 매체에서 사용할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 스타일의 형식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83840" y="3364317"/>
            <a:ext cx="101166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선택자</a:t>
            </a:r>
            <a:r>
              <a:rPr lang="en-US" altLang="ko-KR" sz="2000" dirty="0" smtClean="0"/>
              <a:t>(selector) : </a:t>
            </a:r>
            <a:r>
              <a:rPr lang="ko-KR" altLang="en-US" sz="2000" dirty="0"/>
              <a:t>앞으로 만들 스타일 규칙이 어디에 적용될 것인가를 </a:t>
            </a:r>
            <a:r>
              <a:rPr lang="ko-KR" altLang="en-US" sz="2000" dirty="0" smtClean="0"/>
              <a:t>알려준다</a:t>
            </a:r>
            <a:r>
              <a:rPr lang="en-US" altLang="ko-KR" sz="200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속성과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속성 값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 ‘속성 </a:t>
            </a:r>
            <a:r>
              <a:rPr lang="en-US" altLang="ko-KR" sz="2000" dirty="0"/>
              <a:t>: </a:t>
            </a:r>
            <a:r>
              <a:rPr lang="ko-KR" altLang="en-US" sz="2000" dirty="0"/>
              <a:t>속성 </a:t>
            </a:r>
            <a:r>
              <a:rPr lang="ko-KR" altLang="en-US" sz="2000" dirty="0" smtClean="0"/>
              <a:t>값</a:t>
            </a:r>
            <a:r>
              <a:rPr lang="ko-KR" altLang="en-US" sz="2000" dirty="0"/>
              <a:t>’과 같은 형식으로 함께 표시하며</a:t>
            </a:r>
            <a:r>
              <a:rPr lang="en-US" altLang="ko-KR" sz="2000" dirty="0"/>
              <a:t>, </a:t>
            </a:r>
            <a:r>
              <a:rPr lang="ko-KR" altLang="en-US" sz="2000" dirty="0"/>
              <a:t>속성</a:t>
            </a:r>
            <a:r>
              <a:rPr lang="en-US" altLang="ko-KR" sz="2000" dirty="0"/>
              <a:t>/</a:t>
            </a:r>
            <a:r>
              <a:rPr lang="ko-KR" altLang="en-US" sz="2000" dirty="0"/>
              <a:t>속성 값 쌍이 </a:t>
            </a:r>
            <a:r>
              <a:rPr lang="ko-KR" altLang="en-US" sz="2000" dirty="0" smtClean="0"/>
              <a:t>여럿일 </a:t>
            </a:r>
            <a:r>
              <a:rPr lang="ko-KR" altLang="en-US" sz="2000" dirty="0"/>
              <a:t>경우에는 세미콜론</a:t>
            </a:r>
            <a:r>
              <a:rPr lang="en-US" altLang="ko-KR" sz="2000" dirty="0"/>
              <a:t>(;)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구분한다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4" y="1366981"/>
            <a:ext cx="6764913" cy="170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06" y="5198341"/>
            <a:ext cx="57626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 정보 저장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내부 스타일 시트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&lt;/head&gt; </a:t>
            </a:r>
            <a:r>
              <a:rPr lang="ko-KR" altLang="en-US" dirty="0"/>
              <a:t>태그가 나타나기 </a:t>
            </a:r>
            <a:r>
              <a:rPr lang="ko-KR" altLang="en-US" dirty="0" smtClean="0"/>
              <a:t>전에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&lt;style&gt; </a:t>
            </a:r>
            <a:r>
              <a:rPr lang="ko-KR" altLang="en-US" dirty="0"/>
              <a:t>태그와 </a:t>
            </a:r>
            <a:r>
              <a:rPr lang="en-US" altLang="ko-KR" dirty="0"/>
              <a:t>&lt;/style&gt; </a:t>
            </a:r>
            <a:r>
              <a:rPr lang="ko-KR" altLang="en-US" dirty="0" smtClean="0"/>
              <a:t>태그 </a:t>
            </a:r>
            <a:r>
              <a:rPr lang="ko-KR" altLang="en-US" dirty="0"/>
              <a:t>사이에 스타일 </a:t>
            </a:r>
            <a:r>
              <a:rPr lang="ko-KR" altLang="en-US" dirty="0" smtClean="0"/>
              <a:t>규칙 기록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외부 스타일시트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스타일 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별도의 파일로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*.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&lt;link&gt; </a:t>
            </a:r>
            <a:r>
              <a:rPr lang="ko-KR" altLang="en-US" dirty="0" smtClean="0"/>
              <a:t>태그를 사용해 웹 문서에 링크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&lt;link 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ko-KR" altLang="en-US" dirty="0"/>
              <a:t>외부 스타일 파일 경로</a:t>
            </a:r>
            <a:r>
              <a:rPr lang="en-US" altLang="ko-KR" dirty="0"/>
              <a:t>" </a:t>
            </a:r>
            <a:r>
              <a:rPr lang="en-US" altLang="ko-KR" dirty="0" err="1"/>
              <a:t>rel</a:t>
            </a:r>
            <a:r>
              <a:rPr lang="en-US" altLang="ko-KR" dirty="0"/>
              <a:t>="</a:t>
            </a:r>
            <a:r>
              <a:rPr lang="en-US" altLang="ko-KR" dirty="0" err="1"/>
              <a:t>stylesheet</a:t>
            </a:r>
            <a:r>
              <a:rPr lang="en-US" altLang="ko-KR" dirty="0"/>
              <a:t>" type="text/ </a:t>
            </a:r>
            <a:r>
              <a:rPr lang="en-US" altLang="ko-KR" dirty="0" err="1"/>
              <a:t>css</a:t>
            </a:r>
            <a:r>
              <a:rPr lang="en-US" altLang="ko-KR" dirty="0"/>
              <a:t>"&gt;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429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스타일의 우선 순위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스타일은 상속된다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CSS</a:t>
            </a:r>
            <a:r>
              <a:rPr lang="ko-KR" altLang="en-US" dirty="0" smtClean="0"/>
              <a:t>에서는 부모 </a:t>
            </a:r>
            <a:r>
              <a:rPr lang="ko-KR" altLang="en-US" dirty="0"/>
              <a:t>요소에 있는 속성들이 </a:t>
            </a:r>
            <a:r>
              <a:rPr lang="ko-KR" altLang="en-US" dirty="0" smtClean="0"/>
              <a:t>자식 </a:t>
            </a:r>
            <a:r>
              <a:rPr lang="ko-KR" altLang="en-US" dirty="0"/>
              <a:t>요소로 </a:t>
            </a:r>
            <a:r>
              <a:rPr lang="ko-KR" altLang="en-US" dirty="0" smtClean="0"/>
              <a:t>전달된다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/>
              <a:t>속성이 부모 요소에서 자식 요소로 </a:t>
            </a:r>
            <a:r>
              <a:rPr lang="ko-KR" altLang="en-US" dirty="0" smtClean="0"/>
              <a:t>상속되는 </a:t>
            </a:r>
            <a:r>
              <a:rPr lang="ko-KR" altLang="en-US" dirty="0"/>
              <a:t>것은 </a:t>
            </a:r>
            <a:r>
              <a:rPr lang="ko-KR" altLang="en-US" dirty="0" smtClean="0"/>
              <a:t>아니다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스타일은 단계적으로 적용된다</a:t>
            </a:r>
            <a:r>
              <a:rPr lang="en-US" altLang="ko-KR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하나의 요소에 여러 스타일 규칙이 정의되어 있다면 가장 나중에 정의된 스타일을 </a:t>
            </a:r>
            <a:r>
              <a:rPr lang="ko-KR" altLang="en-US" dirty="0" smtClean="0"/>
              <a:t>적용한다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스타일이 </a:t>
            </a:r>
            <a:r>
              <a:rPr lang="ko-KR" altLang="en-US" dirty="0"/>
              <a:t>중복 되면 마지막 스타일이 </a:t>
            </a:r>
            <a:r>
              <a:rPr lang="ko-KR" altLang="en-US" dirty="0" smtClean="0"/>
              <a:t>적용된다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스타일 </a:t>
            </a:r>
            <a:r>
              <a:rPr lang="ko-KR" altLang="en-US" dirty="0"/>
              <a:t>규칙에 </a:t>
            </a:r>
            <a:r>
              <a:rPr lang="en-US" altLang="ko-KR" dirty="0"/>
              <a:t>!important</a:t>
            </a:r>
            <a:r>
              <a:rPr lang="ko-KR" altLang="en-US" dirty="0"/>
              <a:t>를 추가하면 해당 스타일 규칙이 가장 높은 우선순위를 갖게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35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속성이 사용되는 곳을 표시하는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4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3842" y="1336325"/>
            <a:ext cx="10116667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선택자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셀렉터</a:t>
            </a:r>
            <a:r>
              <a:rPr lang="en-US" altLang="ko-KR" sz="2000" b="1" dirty="0" smtClean="0"/>
              <a:t>(selector)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스타일을 적용하기 위해 특정한 부분을 선택하는 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전체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선택자와</a:t>
            </a:r>
            <a:r>
              <a:rPr lang="ko-KR" altLang="en-US" dirty="0" smtClean="0"/>
              <a:t> 함께 모든 하위 요소에 한꺼번에 스타일을 적용하려고 할 때 주로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* { margin:0; padding:0;}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태그 </a:t>
            </a:r>
            <a:r>
              <a:rPr lang="ko-KR" altLang="en-US" sz="2000" b="1" dirty="0" err="1" smtClean="0"/>
              <a:t>선택자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문서 안의 특정 태그에 스타일이 모두 적용됨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70C0"/>
                </a:solidFill>
              </a:rPr>
              <a:t>p { font-size:12px; font-family:“</a:t>
            </a:r>
            <a:r>
              <a:rPr lang="ko-KR" altLang="en-US" dirty="0">
                <a:solidFill>
                  <a:srgbClr val="0070C0"/>
                </a:solidFill>
              </a:rPr>
              <a:t>돋움”</a:t>
            </a:r>
            <a:r>
              <a:rPr lang="en-US" altLang="ko-KR" dirty="0">
                <a:solidFill>
                  <a:srgbClr val="0070C0"/>
                </a:solidFill>
              </a:rPr>
              <a:t>;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08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1906</TotalTime>
  <Words>1027</Words>
  <Application>Microsoft Office PowerPoint</Application>
  <PresentationFormat>사용자 지정</PresentationFormat>
  <Paragraphs>167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스타일시트 기초</vt:lpstr>
      <vt:lpstr>PowerPoint 프레젠테이션</vt:lpstr>
      <vt:lpstr>웹 디자인을 실현해 주는 CSS</vt:lpstr>
      <vt:lpstr> 스타일이란</vt:lpstr>
      <vt:lpstr> 스타일의 형식</vt:lpstr>
      <vt:lpstr>스타일 정보 저장</vt:lpstr>
      <vt:lpstr>스타일의 우선 순위</vt:lpstr>
      <vt:lpstr>속성이 사용되는 곳을 표시하는 선택자</vt:lpstr>
      <vt:lpstr>전체 선택자, 태그 선택자</vt:lpstr>
      <vt:lpstr>class 선택자, id 선택자</vt:lpstr>
      <vt:lpstr>하위 선택자, 자식 선택자</vt:lpstr>
      <vt:lpstr>인접 형제 선택자, 형제 선택자</vt:lpstr>
      <vt:lpstr>그룹 선택자(group selector)</vt:lpstr>
      <vt:lpstr>속성 선택자</vt:lpstr>
      <vt:lpstr>가상 클래스</vt:lpstr>
      <vt:lpstr>가상 클래스</vt:lpstr>
      <vt:lpstr>가상 클래스</vt:lpstr>
      <vt:lpstr>가상 요소</vt:lpstr>
      <vt:lpstr>CSS3란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Kyunghee Ko</cp:lastModifiedBy>
  <cp:revision>75</cp:revision>
  <dcterms:created xsi:type="dcterms:W3CDTF">2013-09-01T06:28:35Z</dcterms:created>
  <dcterms:modified xsi:type="dcterms:W3CDTF">2013-11-11T09:48:26Z</dcterms:modified>
</cp:coreProperties>
</file>